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6"/>
  </p:notesMasterIdLst>
  <p:sldIdLst>
    <p:sldId id="284" r:id="rId2"/>
    <p:sldId id="286" r:id="rId3"/>
    <p:sldId id="287" r:id="rId4"/>
    <p:sldId id="412" r:id="rId5"/>
    <p:sldId id="289" r:id="rId6"/>
    <p:sldId id="290" r:id="rId7"/>
    <p:sldId id="413" r:id="rId8"/>
    <p:sldId id="292" r:id="rId9"/>
    <p:sldId id="293" r:id="rId10"/>
    <p:sldId id="294" r:id="rId11"/>
    <p:sldId id="295" r:id="rId12"/>
    <p:sldId id="41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414" r:id="rId26"/>
    <p:sldId id="308" r:id="rId27"/>
    <p:sldId id="309" r:id="rId28"/>
    <p:sldId id="310" r:id="rId29"/>
    <p:sldId id="311" r:id="rId30"/>
    <p:sldId id="312" r:id="rId31"/>
    <p:sldId id="416" r:id="rId32"/>
    <p:sldId id="315" r:id="rId33"/>
    <p:sldId id="316" r:id="rId34"/>
    <p:sldId id="318" r:id="rId35"/>
    <p:sldId id="418" r:id="rId36"/>
    <p:sldId id="419" r:id="rId37"/>
    <p:sldId id="417" r:id="rId38"/>
    <p:sldId id="322" r:id="rId39"/>
    <p:sldId id="420" r:id="rId40"/>
    <p:sldId id="421" r:id="rId41"/>
    <p:sldId id="422" r:id="rId42"/>
    <p:sldId id="423" r:id="rId43"/>
    <p:sldId id="323" r:id="rId44"/>
    <p:sldId id="324" r:id="rId45"/>
    <p:sldId id="424" r:id="rId46"/>
    <p:sldId id="325" r:id="rId47"/>
    <p:sldId id="425" r:id="rId48"/>
    <p:sldId id="426" r:id="rId49"/>
    <p:sldId id="427" r:id="rId50"/>
    <p:sldId id="326" r:id="rId51"/>
    <p:sldId id="327" r:id="rId52"/>
    <p:sldId id="328" r:id="rId53"/>
    <p:sldId id="329" r:id="rId54"/>
    <p:sldId id="428" r:id="rId55"/>
    <p:sldId id="429" r:id="rId56"/>
    <p:sldId id="430" r:id="rId57"/>
    <p:sldId id="431" r:id="rId58"/>
    <p:sldId id="432" r:id="rId59"/>
    <p:sldId id="433" r:id="rId60"/>
    <p:sldId id="434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343" r:id="rId72"/>
    <p:sldId id="344" r:id="rId73"/>
    <p:sldId id="445" r:id="rId74"/>
    <p:sldId id="447" r:id="rId75"/>
    <p:sldId id="448" r:id="rId76"/>
    <p:sldId id="449" r:id="rId77"/>
    <p:sldId id="450" r:id="rId78"/>
    <p:sldId id="451" r:id="rId79"/>
    <p:sldId id="452" r:id="rId80"/>
    <p:sldId id="453" r:id="rId81"/>
    <p:sldId id="454" r:id="rId82"/>
    <p:sldId id="456" r:id="rId83"/>
    <p:sldId id="457" r:id="rId84"/>
    <p:sldId id="458" r:id="rId85"/>
    <p:sldId id="459" r:id="rId86"/>
    <p:sldId id="460" r:id="rId87"/>
    <p:sldId id="461" r:id="rId88"/>
    <p:sldId id="462" r:id="rId89"/>
    <p:sldId id="463" r:id="rId90"/>
    <p:sldId id="464" r:id="rId91"/>
    <p:sldId id="465" r:id="rId92"/>
    <p:sldId id="466" r:id="rId93"/>
    <p:sldId id="467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75" r:id="rId102"/>
    <p:sldId id="476" r:id="rId103"/>
    <p:sldId id="477" r:id="rId104"/>
    <p:sldId id="478" r:id="rId105"/>
    <p:sldId id="479" r:id="rId106"/>
    <p:sldId id="481" r:id="rId107"/>
    <p:sldId id="480" r:id="rId108"/>
    <p:sldId id="483" r:id="rId109"/>
    <p:sldId id="484" r:id="rId110"/>
    <p:sldId id="485" r:id="rId111"/>
    <p:sldId id="486" r:id="rId112"/>
    <p:sldId id="487" r:id="rId113"/>
    <p:sldId id="489" r:id="rId114"/>
    <p:sldId id="490" r:id="rId115"/>
    <p:sldId id="491" r:id="rId116"/>
    <p:sldId id="492" r:id="rId117"/>
    <p:sldId id="493" r:id="rId118"/>
    <p:sldId id="494" r:id="rId119"/>
    <p:sldId id="495" r:id="rId120"/>
    <p:sldId id="496" r:id="rId121"/>
    <p:sldId id="497" r:id="rId122"/>
    <p:sldId id="498" r:id="rId123"/>
    <p:sldId id="499" r:id="rId124"/>
    <p:sldId id="500" r:id="rId125"/>
    <p:sldId id="501" r:id="rId126"/>
    <p:sldId id="502" r:id="rId127"/>
    <p:sldId id="503" r:id="rId128"/>
    <p:sldId id="504" r:id="rId129"/>
    <p:sldId id="505" r:id="rId130"/>
    <p:sldId id="506" r:id="rId131"/>
    <p:sldId id="507" r:id="rId132"/>
    <p:sldId id="508" r:id="rId133"/>
    <p:sldId id="509" r:id="rId134"/>
    <p:sldId id="510" r:id="rId13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ECFF"/>
    <a:srgbClr val="66FFFF"/>
    <a:srgbClr val="CC0000"/>
    <a:srgbClr val="0000FF"/>
    <a:srgbClr val="00FFFF"/>
    <a:srgbClr val="018A95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1"/>
    <p:restoredTop sz="86640" autoAdjust="0"/>
  </p:normalViewPr>
  <p:slideViewPr>
    <p:cSldViewPr showGuides="1">
      <p:cViewPr varScale="1">
        <p:scale>
          <a:sx n="53" d="100"/>
          <a:sy n="53" d="100"/>
        </p:scale>
        <p:origin x="163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598912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15</a:t>
            </a:fld>
            <a:endParaRPr lang="zh-CN" altLang="en-US" dirty="0"/>
          </a:p>
        </p:txBody>
      </p:sp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保险丝 </a:t>
            </a:r>
            <a:r>
              <a:rPr lang="en-US" altLang="zh-CN" dirty="0"/>
              <a:t>fuse</a:t>
            </a:r>
            <a:r>
              <a:rPr lang="zh-CN" altLang="en-US" dirty="0"/>
              <a:t>，外观</a:t>
            </a:r>
            <a:r>
              <a:rPr lang="en-US" altLang="zh-CN" dirty="0" smtClean="0"/>
              <a:t>surface</a:t>
            </a: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fuse defect 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保险丝故障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buld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defect 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灯泡缺陷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248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38</a:t>
            </a:fld>
            <a:endParaRPr lang="zh-CN" altLang="en-US" dirty="0"/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不仅如此，为了便于在运行中更新系统，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PLANNER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还设有前提表和删除表，可随时删除那些系统已经导出而又在系统更改后不再成立的事实。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采用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封闭系统假设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或算符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THNOT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的方式都有一个明显的缺点，即必须保证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是否可证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是可判定的，而这并不总是可以办到的。</a:t>
            </a:r>
          </a:p>
          <a:p>
            <a:pPr lvl="0" eaLnBrk="1" hangingPunct="1"/>
            <a:r>
              <a:rPr lang="zh-CN" altLang="en-US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一阶逻辑是不可判定的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52266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39</a:t>
            </a:fld>
            <a:endParaRPr lang="zh-CN" altLang="en-US" dirty="0"/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6364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40</a:t>
            </a:fld>
            <a:endParaRPr lang="zh-CN" altLang="en-US" dirty="0"/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如图所示的状态描述是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{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ontable(A)  ontable(B),handempty,clear(B)}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那么经过动作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Pickup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）后，其状态描述为：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{ontable(B),clear(B),holding(A)} 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410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41</a:t>
            </a:fld>
            <a:endParaRPr lang="zh-CN" altLang="en-US" dirty="0"/>
          </a:p>
        </p:txBody>
      </p:sp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如图所示的状态描述是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{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ontable(A)  ontable(B),handempty,clear(B)}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那么经过动作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Pickup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）后，其状态描述为：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{ontable(B),clear(B),holding(A)}  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617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42</a:t>
            </a:fld>
            <a:endParaRPr lang="zh-CN" altLang="en-US" dirty="0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年代末，人们提出了</a:t>
            </a:r>
            <a:r>
              <a:rPr lang="zh-CN" altLang="en-US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(non-monotonic logic)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2872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存在一组缺省规则，已知一个条件，还有我们日常积累的经验，而后就顺利成章地推出一个结论。</a:t>
            </a:r>
          </a:p>
          <a:p>
            <a:r>
              <a:rPr lang="zh-CN" altLang="en-US"/>
              <a:t>举例来说，已知张三有晨练的习惯，我们知道晨练对身体好，进而推知张三的身体好。</a:t>
            </a:r>
          </a:p>
        </p:txBody>
      </p:sp>
    </p:spTree>
    <p:extLst>
      <p:ext uri="{BB962C8B-B14F-4D97-AF65-F5344CB8AC3E}">
        <p14:creationId xmlns:p14="http://schemas.microsoft.com/office/powerpoint/2010/main" val="222612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220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49</a:t>
            </a:fld>
            <a:endParaRPr lang="zh-CN" altLang="en-US" dirty="0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年代末，人们提出了</a:t>
            </a:r>
            <a:r>
              <a:rPr lang="zh-CN" altLang="en-US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(non-monotonic logic)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799266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50</a:t>
            </a:fld>
            <a:endParaRPr lang="zh-CN" altLang="en-US" dirty="0"/>
          </a:p>
        </p:txBody>
      </p:sp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1978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年至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1982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McDermott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Doyle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就非单调推理发表了好几篇很有影响的文章。</a:t>
            </a:r>
          </a:p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329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因为这样做等于把一切非定理的否定接受为定理，没有什么非单调可言</a:t>
            </a:r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9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917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52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这种冲突可以通过使用规则间优先序来解决。假设我们知道由于某些原因，第一条规则比第二条规则可靠，那么我们可以确定地推出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q(a)</a:t>
            </a:r>
            <a:r>
              <a:rPr lang="zh-CN" altLang="zh-CN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。</a:t>
            </a:r>
            <a:endParaRPr kumimoji="1" lang="zh-CN" altLang="zh-CN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483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（一个文字是一个原子公式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p(t</a:t>
            </a:r>
            <a:r>
              <a:rPr lang="en-US" altLang="zh-CN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1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,…,t</a:t>
            </a:r>
            <a:r>
              <a:rPr lang="en-US" altLang="zh-CN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)</a:t>
            </a:r>
            <a:r>
              <a:rPr lang="zh-CN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或它的否定┓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p(t</a:t>
            </a:r>
            <a:r>
              <a:rPr lang="en-US" altLang="zh-CN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1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,…,t</a:t>
            </a:r>
            <a:r>
              <a:rPr lang="en-US" altLang="zh-CN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m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)</a:t>
            </a:r>
            <a:r>
              <a:rPr lang="zh-CN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）</a:t>
            </a:r>
          </a:p>
          <a:p>
            <a:r>
              <a:rPr lang="zh-CN" altLang="zh-CN" dirty="0">
                <a:uFillTx/>
                <a:sym typeface="+mn-ea"/>
              </a:rPr>
              <a:t>（严格地说是</a:t>
            </a:r>
            <a:r>
              <a:rPr lang="en-US" altLang="zh-CN" dirty="0">
                <a:uFillTx/>
                <a:sym typeface="+mn-ea"/>
              </a:rPr>
              <a:t>r</a:t>
            </a:r>
            <a:r>
              <a:rPr lang="zh-CN" altLang="zh-CN" dirty="0">
                <a:uFillTx/>
                <a:sym typeface="+mn-ea"/>
              </a:rPr>
              <a:t>＞</a:t>
            </a:r>
            <a:r>
              <a:rPr lang="en-US" altLang="zh-CN" dirty="0">
                <a:uFillTx/>
                <a:sym typeface="+mn-ea"/>
              </a:rPr>
              <a:t>r</a:t>
            </a:r>
            <a:r>
              <a:rPr lang="zh-CN" altLang="zh-CN" dirty="0">
                <a:uFillTx/>
                <a:sym typeface="+mn-ea"/>
              </a:rPr>
              <a:t>’的集合，其中</a:t>
            </a:r>
            <a:r>
              <a:rPr lang="en-US" altLang="zh-CN" dirty="0">
                <a:uFillTx/>
                <a:sym typeface="+mn-ea"/>
              </a:rPr>
              <a:t>r</a:t>
            </a:r>
            <a:r>
              <a:rPr lang="zh-CN" altLang="zh-CN" dirty="0">
                <a:uFillTx/>
                <a:sym typeface="+mn-ea"/>
              </a:rPr>
              <a:t>，</a:t>
            </a:r>
            <a:r>
              <a:rPr lang="en-US" altLang="zh-CN" dirty="0">
                <a:uFillTx/>
                <a:sym typeface="+mn-ea"/>
              </a:rPr>
              <a:t>r’</a:t>
            </a:r>
            <a:r>
              <a:rPr lang="zh-CN" altLang="zh-CN" dirty="0">
                <a:uFillTx/>
                <a:sym typeface="+mn-ea"/>
              </a:rPr>
              <a:t>是</a:t>
            </a:r>
            <a:r>
              <a:rPr lang="en-US" altLang="zh-CN" dirty="0">
                <a:uFillTx/>
                <a:sym typeface="+mn-ea"/>
              </a:rPr>
              <a:t>R</a:t>
            </a:r>
            <a:r>
              <a:rPr lang="zh-CN" altLang="zh-CN" dirty="0">
                <a:uFillTx/>
                <a:sym typeface="+mn-ea"/>
              </a:rPr>
              <a:t>中规则的标号）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32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58</a:t>
            </a:fld>
            <a:endParaRPr lang="zh-CN" altLang="en-US" dirty="0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年代末，人们提出了</a:t>
            </a:r>
            <a:r>
              <a:rPr lang="zh-CN" altLang="en-US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(non-monotonic logic)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13296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69</a:t>
            </a:fld>
            <a:endParaRPr lang="zh-CN" altLang="en-US" dirty="0"/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sym typeface="+mn-ea"/>
              </a:rPr>
              <a:t>成功地应用在地矿勘探专家系统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PROSPECTOR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中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可用概率方法来表示和处理事件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的确定性程度。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方法在概率论的基础上，通过对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公式的修正而形成的一种不确定性推理模型，并成功地应用在他们自己开发的地矿勘探专家系统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PROSPECTOR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</a:p>
          <a:p>
            <a:pPr lvl="0"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369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70</a:t>
            </a:fld>
            <a:endParaRPr lang="zh-CN" altLang="en-US" dirty="0"/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b="1" dirty="0">
                <a:solidFill>
                  <a:srgbClr val="FF0000"/>
                </a:solidFill>
                <a:sym typeface="+mn-ea"/>
              </a:rPr>
              <a:t>成功地应用在地矿勘探专家系统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PROSPECTOR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中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可用概率方法来表示和处理事件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的确定性程度。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方法在概率论的基础上，通过对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公式的修正而形成的一种不确定性推理模型，并成功地应用在他们自己开发的地矿勘探专家系统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PROSPECTOR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317065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概率论中，内在关系。用来表示命题的确定程度，确定性程度。计。这时一般是根据观测到的数据。请领域专家的经验给出一些主观上的判断。成为主观概率。因此概率一般可以解释为对证据和规则的主观信任度。概率推理中起关键作用的就是所谓的贝叶斯公式。他也是主观贝叶斯方法的基础。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559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60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82</a:t>
            </a:fld>
            <a:endParaRPr lang="zh-CN" altLang="en-US" dirty="0"/>
          </a:p>
        </p:txBody>
      </p:sp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可用概率方法来表示和处理事件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的确定性程度。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方法在概率论的基础上，通过对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公式的修正而形成的一种不确定性推理模型，并成功地应用在他们自己开发的地矿勘探专家系统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PROSPECTOR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267547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9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23</a:t>
            </a:fld>
            <a:endParaRPr lang="zh-CN" altLang="en-US" dirty="0"/>
          </a:p>
        </p:txBody>
      </p:sp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概率论研究和处理随机现象，事件本身有明确的含义，只是由于条件不充分，使得在条件和事件之间不能出现决定性的因果关系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随机性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模糊数学研究和处理模糊现象，概念本身就没有明确的外延，一个对象是否符合这个概念是难以确定的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属于模糊的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无论采用什么数学工具和模型，都需要对规则和证据的不确定性给出度量。</a:t>
            </a:r>
          </a:p>
        </p:txBody>
      </p:sp>
    </p:spTree>
    <p:extLst>
      <p:ext uri="{BB962C8B-B14F-4D97-AF65-F5344CB8AC3E}">
        <p14:creationId xmlns:p14="http://schemas.microsoft.com/office/powerpoint/2010/main" val="12026203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87</a:t>
            </a:fld>
            <a:endParaRPr lang="zh-CN" altLang="en-US" dirty="0"/>
          </a:p>
        </p:txBody>
      </p:sp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概率通常和演绎问题一起使用，即处理在相同的假设下，一系列不同事件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Ei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均可能发生的问题。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概率本质上是正向链或演绎的，而似然性则是反向链或归纳的。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虽然对概率和似然性使用同样的符号，但应用却不同，通常我们说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一种假设下的似然性，或一个事件的概率。</a:t>
            </a:r>
          </a:p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0949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它是不确定性推理中非常简单且又十分有效的一种推理方法。</a:t>
            </a: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目前，有许多成功的专家系统都是基于这一方法建立起来的。</a:t>
            </a:r>
          </a:p>
          <a:p>
            <a:pPr lvl="0"/>
            <a:endParaRPr lang="zh-CN" altLang="en-US" dirty="0"/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106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05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它是不确定性推理中非常简单且又十分有效的一种推理方法。</a:t>
            </a: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目前，有许多成功的专家系统都是基于这一方法建立起来的。</a:t>
            </a:r>
          </a:p>
          <a:p>
            <a:pPr lvl="0"/>
            <a:endParaRPr lang="zh-CN" altLang="en-US" dirty="0"/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107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5070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109</a:t>
            </a:fld>
            <a:endParaRPr lang="zh-CN" altLang="en-US" dirty="0"/>
          </a:p>
        </p:txBody>
      </p:sp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要给出所有这些概率一致的、完整的值往往是不可能的。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实际上这些概率或统计是在数据或信息不断积累的基础上得到，并且随着证据一点一点的积累，又会增加新的概率需要计算或统计，以确定证据积累时病人患某种疾病的可能性。</a:t>
            </a:r>
          </a:p>
        </p:txBody>
      </p:sp>
    </p:spTree>
    <p:extLst>
      <p:ext uri="{BB962C8B-B14F-4D97-AF65-F5344CB8AC3E}">
        <p14:creationId xmlns:p14="http://schemas.microsoft.com/office/powerpoint/2010/main" val="36293130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它是不确定性推理中非常简单且又十分有效的一种推理方法。</a:t>
            </a:r>
          </a:p>
          <a:p>
            <a:pPr lvl="0" eaLnBrk="1" hangingPunct="1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目前，有许多成功的专家系统都是基于这一方法建立起来的。</a:t>
            </a:r>
          </a:p>
          <a:p>
            <a:pPr lvl="0"/>
            <a:endParaRPr lang="zh-CN" altLang="en-US" dirty="0"/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272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125</a:t>
            </a:fld>
            <a:endParaRPr lang="zh-CN" altLang="en-US" dirty="0"/>
          </a:p>
        </p:txBody>
      </p:sp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这里前提和结论都可以是由复合命题组成</a:t>
            </a:r>
          </a:p>
        </p:txBody>
      </p:sp>
    </p:spTree>
    <p:extLst>
      <p:ext uri="{BB962C8B-B14F-4D97-AF65-F5344CB8AC3E}">
        <p14:creationId xmlns:p14="http://schemas.microsoft.com/office/powerpoint/2010/main" val="14896101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CF(E)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所描述的是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证据的动态强度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尽管它和知识的静态强度在表示方法上类似，但二者的含义却完全不同。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知识的静态强度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CF(H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表示的是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规则的强度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，即当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所对应的证据为真时对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的影响程度，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而动态强度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CF(E)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表示的是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证据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当前的不确定性程度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20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127</a:t>
            </a:fld>
            <a:endParaRPr lang="zh-CN" altLang="en-US" dirty="0"/>
          </a:p>
        </p:txBody>
      </p:sp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对证据的组合形式可分为</a:t>
            </a:r>
            <a:r>
              <a:rPr lang="zh-CN" altLang="en-US" sz="1400" dirty="0">
                <a:ea typeface="黑体" panose="02010609060101010101" pitchFamily="2" charset="-122"/>
              </a:rPr>
              <a:t>“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合取</a:t>
            </a:r>
            <a:r>
              <a:rPr lang="zh-CN" altLang="en-US" sz="1400" dirty="0">
                <a:ea typeface="黑体" panose="02010609060101010101" pitchFamily="2" charset="-122"/>
              </a:rPr>
              <a:t>”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1400" dirty="0">
                <a:ea typeface="黑体" panose="02010609060101010101" pitchFamily="2" charset="-122"/>
              </a:rPr>
              <a:t>“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析取</a:t>
            </a:r>
            <a:r>
              <a:rPr lang="zh-CN" altLang="en-US" sz="1400" dirty="0">
                <a:ea typeface="黑体" panose="02010609060101010101" pitchFamily="2" charset="-122"/>
              </a:rPr>
              <a:t>”</a:t>
            </a:r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两种基本情况。</a:t>
            </a:r>
          </a:p>
          <a:p>
            <a:pPr lvl="0" eaLnBrk="1" hangingPunct="1"/>
            <a:r>
              <a:rPr lang="zh-CN" altLang="en-US" sz="1400" dirty="0">
                <a:latin typeface="黑体" panose="02010609060101010101" pitchFamily="2" charset="-122"/>
                <a:ea typeface="黑体" panose="02010609060101010101" pitchFamily="2" charset="-122"/>
              </a:rPr>
              <a:t>当组合证据是多个单一证据的合取时，即</a:t>
            </a:r>
          </a:p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   E=E1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AND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２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AND  </a:t>
            </a:r>
            <a:r>
              <a:rPr lang="en-US" altLang="zh-CN" dirty="0">
                <a:ea typeface="黑体" panose="02010609060101010101" pitchFamily="2" charset="-122"/>
              </a:rPr>
              <a:t>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AND   En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当组合证据是多个单一证据的析取时，即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         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E=E1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OR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　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２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OR </a:t>
            </a:r>
            <a:r>
              <a:rPr lang="en-US" altLang="zh-CN" dirty="0">
                <a:ea typeface="黑体" panose="02010609060101010101" pitchFamily="2" charset="-122"/>
              </a:rPr>
              <a:t>…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 OR  En</a:t>
            </a:r>
          </a:p>
          <a:p>
            <a:pPr lvl="0" eaLnBrk="1" hangingPunct="1"/>
            <a:endParaRPr lang="zh-CN" altLang="en-US" sz="1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0626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128</a:t>
            </a:fld>
            <a:endParaRPr lang="zh-CN" altLang="en-US" dirty="0"/>
          </a:p>
        </p:txBody>
      </p:sp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C-F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模型中的不确定性推理实际上是从不确定性的初始证据出发，不断运用相关的不确定性知识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，逐步推出最终结论和该结论的可信度的过程。而每一次运用不确定性知识，都需要由证据的不确定性和规则的不确定性去计算结论的不确定性。</a:t>
            </a:r>
          </a:p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3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30</a:t>
            </a:fld>
            <a:endParaRPr lang="zh-CN" altLang="en-US" dirty="0"/>
          </a:p>
        </p:txBody>
      </p:sp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8888</a:t>
            </a:r>
          </a:p>
        </p:txBody>
      </p:sp>
    </p:spTree>
    <p:extLst>
      <p:ext uri="{BB962C8B-B14F-4D97-AF65-F5344CB8AC3E}">
        <p14:creationId xmlns:p14="http://schemas.microsoft.com/office/powerpoint/2010/main" val="205193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单调推理是指为真的语句的数目随时间而严格增加。新语句的加入、新定理的证明都不会引起已有语句或定理变得无效。如谓词逻辑中的推理就是单调推理。传统逻辑系统都是单调的，因为由已知事实推出的逻辑结论绝不会在已知事实增加时反而丧失。更形式地，可定义逻辑系统的单调性如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571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34</a:t>
            </a:fld>
            <a:endParaRPr lang="zh-CN" altLang="en-US" dirty="0"/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当你告诉我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是一只鸟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时，会据常识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鸟是会飞的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进行推理，作出结论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是会飞的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可当你又告诉我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是一只驼鸟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，我自然会立即撤回上述结论，相反会据常识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驼鸟不会飞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而作出结论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是不会飞的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vl="0"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如果我机敏的话，还应对常识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鸟是会飞的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作出修正，如改为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鸟是会飞的，除非它是驼鸟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908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35</a:t>
            </a:fld>
            <a:endParaRPr lang="zh-CN" altLang="en-US" dirty="0"/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在上述推理过程中，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第一个结论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在已知事实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增加时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会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自行撤消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而不是仍然接受它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，并修改推理的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依据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(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而不是让互相矛盾的依据共存，因而被迫接受一切断言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)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zh-CN" altLang="en-US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常识推理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的这种特性称为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非单调性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，具有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非单调性的推理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称为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非单调推理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，而使用非单调推理的逻辑系统称为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非单调逻辑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4856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36</a:t>
            </a:fld>
            <a:endParaRPr lang="zh-CN" altLang="en-US" dirty="0"/>
          </a:p>
        </p:txBody>
      </p:sp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lang="zh-CN" altLang="zh-CN" dirty="0" smtClean="0">
                <a:sym typeface="+mn-ea"/>
              </a:rPr>
              <a:t>所谓的非单调推理系统是指，在非单调系统中，一个新命题的加入，可能会导致一些老命题为假。</a:t>
            </a:r>
            <a:endParaRPr lang="en-US" altLang="zh-CN" b="0" dirty="0" smtClean="0"/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zh-CN" altLang="zh-CN" dirty="0" smtClean="0">
                <a:sym typeface="+mn-ea"/>
              </a:rPr>
              <a:t>非单调推理系统模型适合以下三种情况：</a:t>
            </a:r>
            <a:endParaRPr lang="en-US" altLang="zh-CN" b="0" dirty="0" smtClean="0"/>
          </a:p>
          <a:p>
            <a:pPr marL="27432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ym typeface="+mn-ea"/>
              </a:rPr>
              <a:t>(1)</a:t>
            </a:r>
            <a:r>
              <a:rPr lang="zh-CN" altLang="zh-CN" dirty="0" smtClean="0">
                <a:sym typeface="+mn-ea"/>
              </a:rPr>
              <a:t>知识不完全情况下要求进行缺省推理的系统</a:t>
            </a:r>
            <a:endParaRPr lang="zh-CN" altLang="zh-CN" dirty="0" smtClean="0"/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ym typeface="+mn-ea"/>
              </a:rPr>
              <a:t>    (2)</a:t>
            </a:r>
            <a:r>
              <a:rPr lang="zh-CN" altLang="zh-CN" dirty="0" smtClean="0">
                <a:sym typeface="+mn-ea"/>
              </a:rPr>
              <a:t>一个不断变化的世界，必须用适应不断变化的知识库来描述</a:t>
            </a:r>
            <a:endParaRPr lang="en-US" altLang="zh-CN" b="0" dirty="0" smtClean="0"/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sym typeface="+mn-ea"/>
              </a:rPr>
              <a:t>    (3)</a:t>
            </a:r>
            <a:r>
              <a:rPr lang="zh-CN" altLang="zh-CN" dirty="0" smtClean="0">
                <a:sym typeface="+mn-ea"/>
              </a:rPr>
              <a:t>产生一个问题的完全解可能需要利用暂时假设的部分解的系统</a:t>
            </a:r>
            <a:endParaRPr lang="zh-CN" altLang="zh-CN" b="0" dirty="0"/>
          </a:p>
        </p:txBody>
      </p:sp>
    </p:spTree>
    <p:extLst>
      <p:ext uri="{BB962C8B-B14F-4D97-AF65-F5344CB8AC3E}">
        <p14:creationId xmlns:p14="http://schemas.microsoft.com/office/powerpoint/2010/main" val="2958943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algn="r" eaLnBrk="1" hangingPunct="1"/>
            <a:fld id="{9A0DB2DC-4C9A-4742-B13C-FB6460FD3503}" type="slidenum">
              <a:rPr lang="zh-CN" altLang="en-US" dirty="0"/>
              <a:t>37</a:t>
            </a:fld>
            <a:endParaRPr lang="zh-CN" altLang="en-US" dirty="0"/>
          </a:p>
        </p:txBody>
      </p:sp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世纪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70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年代末，人们提出了</a:t>
            </a:r>
            <a:r>
              <a:rPr lang="zh-CN" altLang="en-US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(non-monotonic logic)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0687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>
              <a:buNone/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231432"/>
          </a:xfrm>
          <a:prstGeom prst="rect">
            <a:avLst/>
          </a:prstGeom>
        </p:spPr>
        <p:txBody>
          <a:bodyPr/>
          <a:lstStyle>
            <a:lvl1pPr indent="342265" algn="just" eaLnBrk="1" hangingPunct="1">
              <a:spcBef>
                <a:spcPts val="600"/>
              </a:spcBef>
              <a:buClr>
                <a:srgbClr val="000070"/>
              </a:buClr>
              <a:buFont typeface="Wingdings" panose="05000000000000000000" charset="0"/>
              <a:buChar char="Ø"/>
              <a:defRPr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defRPr>
            </a:lvl1pPr>
            <a:lvl2pPr marL="742950" indent="342265" algn="just" eaLnBrk="1" hangingPunct="1">
              <a:spcBef>
                <a:spcPts val="600"/>
              </a:spcBef>
              <a:buClr>
                <a:srgbClr val="0000B3"/>
              </a:buClr>
              <a:buFont typeface="Wingdings" panose="05000000000000000000" pitchFamily="2" charset="2"/>
              <a:buChar char=""/>
              <a:defRPr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eaLnBrk="1" hangingPunct="1">
              <a:spcBef>
                <a:spcPts val="600"/>
              </a:spcBef>
              <a:buClr>
                <a:srgbClr val="2222FF"/>
              </a:buClr>
              <a:buFont typeface="Wingdings" panose="05000000000000000000" pitchFamily="2" charset="2"/>
              <a:buChar char=""/>
              <a:defRPr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indent="342265" algn="just" eaLnBrk="1" hangingPunct="1">
              <a:spcBef>
                <a:spcPts val="600"/>
              </a:spcBef>
              <a:buClr>
                <a:srgbClr val="9191FF"/>
              </a:buClr>
              <a:buFont typeface="Wingdings" panose="05000000000000000000" charset="0"/>
              <a:buChar char="Ø"/>
              <a:defRPr sz="2000" b="1">
                <a:latin typeface="+mn-lt"/>
                <a:ea typeface="黑体" panose="02010609060101010101" pitchFamily="2" charset="-122"/>
              </a:defRPr>
            </a:lvl4pPr>
            <a:lvl5pPr indent="342265" algn="just" eaLnBrk="1" hangingPunct="1">
              <a:spcBef>
                <a:spcPts val="600"/>
              </a:spcBef>
              <a:buClr>
                <a:srgbClr val="9191FF"/>
              </a:buClr>
              <a:buFont typeface="Wingdings" panose="05000000000000000000" charset="0"/>
              <a:buChar char="Ø"/>
              <a:defRPr sz="1800" b="1"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D2468189-8461-4EC8-AB44-233D261CE9AC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7973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7682F7EE-287A-4E1A-B1C4-B6820BCAA65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685800" y="62357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357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3200"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 sz="28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2400"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 sz="2000"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AC2DF9F2-51C0-4415-A17E-5DA5DCEF708C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solidFill>
                  <a:schemeClr val="accent2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CEA66346-46A5-4A07-92BA-EF831C4963D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7973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DABE0B75-ADBA-4912-AB8C-35CC54178886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>
            <a:lvl1pPr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9D39DEC-6146-4485-ACBA-205E3B0089EC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A6C47CAF-4472-4BFC-A0CC-EFB0BA419606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"/>
          <p:cNvSpPr txBox="1"/>
          <p:nvPr/>
        </p:nvSpPr>
        <p:spPr bwMode="auto">
          <a:xfrm>
            <a:off x="179388" y="260350"/>
            <a:ext cx="7772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单击此处编辑母版标题样式</a:t>
            </a:r>
          </a:p>
        </p:txBody>
      </p:sp>
      <p:sp>
        <p:nvSpPr>
          <p:cNvPr id="1027" name="内容占位符 2"/>
          <p:cNvSpPr txBox="1"/>
          <p:nvPr/>
        </p:nvSpPr>
        <p:spPr bwMode="auto">
          <a:xfrm>
            <a:off x="468313" y="1052513"/>
            <a:ext cx="8280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单击此处编辑母版文本样式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B3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第二级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第三级</a:t>
            </a: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第四级</a:t>
            </a:r>
          </a:p>
          <a:p>
            <a:pPr marL="2057400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 eaLnBrk="1" hangingPunct="1">
              <a:spcBef>
                <a:spcPts val="600"/>
              </a:spcBef>
              <a:buClr>
                <a:srgbClr val="66FFFF"/>
              </a:buClr>
              <a:buFontTx/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6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Font typeface="Wingdings" panose="05000000000000000000" pitchFamily="2" charset="2"/>
        <a:buChar char="Ø"/>
        <a:defRPr kumimoji="1" sz="3600">
          <a:solidFill>
            <a:srgbClr val="000070"/>
          </a:solidFill>
          <a:latin typeface="隶书" panose="02010509060101010101" pitchFamily="49" charset="-122"/>
          <a:ea typeface="隶书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Font typeface="Wingdings" panose="05000000000000000000" pitchFamily="2" charset="2"/>
        <a:buChar char="v"/>
        <a:defRPr kumimoji="1" sz="3200">
          <a:solidFill>
            <a:srgbClr val="0000B3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Font typeface="Wingdings" panose="05000000000000000000" pitchFamily="2" charset="2"/>
        <a:buChar char="ü"/>
        <a:defRPr kumimoji="1" sz="28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Char char="•"/>
        <a:defRPr kumimoji="1" sz="24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5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2.wmf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6.w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7.wmf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1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wmf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/>
          <p:nvPr/>
        </p:nvSpPr>
        <p:spPr>
          <a:xfrm>
            <a:off x="611188" y="1326833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buClr>
                <a:schemeClr val="folHlink"/>
              </a:buClr>
            </a:pPr>
            <a:r>
              <a:rPr lang="zh-CN" altLang="en-US" sz="6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人工智能</a:t>
            </a:r>
          </a:p>
        </p:txBody>
      </p:sp>
      <p:sp>
        <p:nvSpPr>
          <p:cNvPr id="4099" name="Rectangle 1031"/>
          <p:cNvSpPr/>
          <p:nvPr/>
        </p:nvSpPr>
        <p:spPr>
          <a:xfrm>
            <a:off x="763905" y="2752725"/>
            <a:ext cx="7848600" cy="11042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ctr">
              <a:spcBef>
                <a:spcPct val="20000"/>
              </a:spcBef>
              <a:buClr>
                <a:srgbClr val="66FFFF"/>
              </a:buClr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不确定知识表示和推理</a:t>
            </a:r>
          </a:p>
          <a:p>
            <a:pPr marL="342900" indent="-342900" algn="ctr">
              <a:spcBef>
                <a:spcPct val="20000"/>
              </a:spcBef>
              <a:buClr>
                <a:srgbClr val="66FFFF"/>
              </a:buClr>
            </a:pPr>
            <a:endParaRPr lang="zh-CN" altLang="en-US" sz="4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280400" cy="4103687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确定性推理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是建立在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经典逻辑基础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上的</a:t>
            </a:r>
          </a:p>
          <a:p>
            <a:pPr eaLnBrk="1" hangingPunct="1">
              <a:buNone/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经典逻辑的基础之一就是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集合论。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这在很多实际情况中是很难做到的，如高、矮、胖、瘦就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很难精确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地分开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经典逻辑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不适合用来处理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</a:t>
            </a:r>
          </a:p>
        </p:txBody>
      </p:sp>
    </p:spTree>
    <p:extLst>
      <p:ext uri="{BB962C8B-B14F-4D97-AF65-F5344CB8AC3E}">
        <p14:creationId xmlns:p14="http://schemas.microsoft.com/office/powerpoint/2010/main" val="40809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body" idx="4294967295"/>
          </p:nvPr>
        </p:nvSpPr>
        <p:spPr>
          <a:xfrm>
            <a:off x="179070" y="1700530"/>
            <a:ext cx="8640445" cy="51034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P(E|S)=P(E)</a:t>
            </a:r>
          </a:p>
          <a:p>
            <a:pPr algn="just" eaLnBrk="1" hangingPunct="1"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当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P(E|S)=P(E)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时，表示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无关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。由全概率公式可得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algn="just" eaLnBrk="1" hangingPunct="1"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P(H|S)=P(H|E)×P(E|S)+P(H|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E)×P(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E|S)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 =P(H|E)×P(E)+P(H|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E)×P(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E) </a:t>
            </a:r>
            <a:endParaRPr lang="en-US" altLang="zh-CN" sz="24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=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P(H)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通过上述分析，已经得到了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P(E|S)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上的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个特殊值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P(E)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及 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，并分别取得了对应值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P(H|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E),P(H)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及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P(H|E)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。这样就构成了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个特殊点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</a:p>
          <a:p>
            <a:pPr algn="just" eaLnBrk="1" hangingPunct="1">
              <a:buNone/>
            </a:pP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algn="just"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④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P(E|S)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为其他值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当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P(E|S)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为其他值时，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P(E|S)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的值可通过上述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个特殊点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分段线性插值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函数求得。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buNone/>
            </a:pP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0" name="Rectangle 2"/>
          <p:cNvSpPr>
            <a:spLocks noGrp="1"/>
          </p:cNvSpPr>
          <p:nvPr/>
        </p:nvSpPr>
        <p:spPr>
          <a:xfrm>
            <a:off x="715010" y="908685"/>
            <a:ext cx="7772400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415276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5"/>
          <p:cNvSpPr/>
          <p:nvPr/>
        </p:nvSpPr>
        <p:spPr>
          <a:xfrm>
            <a:off x="1619885" y="4149090"/>
            <a:ext cx="5327650" cy="232029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4"/>
          <p:cNvSpPr/>
          <p:nvPr/>
        </p:nvSpPr>
        <p:spPr>
          <a:xfrm>
            <a:off x="172085" y="1438910"/>
            <a:ext cx="8664575" cy="10077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该分段线性插值函数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P(H|S)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如图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5-6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所示，函数的解析表达式</a:t>
            </a:r>
            <a:r>
              <a:rPr lang="zh-CN" altLang="en-US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为：</a:t>
            </a:r>
          </a:p>
        </p:txBody>
      </p:sp>
      <p:sp>
        <p:nvSpPr>
          <p:cNvPr id="111620" name="Rectangle 6"/>
          <p:cNvSpPr/>
          <p:nvPr/>
        </p:nvSpPr>
        <p:spPr>
          <a:xfrm>
            <a:off x="0" y="3477766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590074" y="2526854"/>
          <a:ext cx="573024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0" r:id="rId3" imgW="3467100" imgH="889000" progId="Equation.3">
                  <p:embed/>
                </p:oleObj>
              </mc:Choice>
              <mc:Fallback>
                <p:oleObj r:id="rId3" imgW="34671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074" y="2526854"/>
                        <a:ext cx="5730240" cy="14700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Rectangle 8"/>
          <p:cNvSpPr/>
          <p:nvPr/>
        </p:nvSpPr>
        <p:spPr>
          <a:xfrm>
            <a:off x="0" y="3573016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6332379" y="2564795"/>
          <a:ext cx="2616835" cy="12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1" r:id="rId5" imgW="1371600" imgH="685800" progId="Equation.3">
                  <p:embed/>
                </p:oleObj>
              </mc:Choice>
              <mc:Fallback>
                <p:oleObj r:id="rId5" imgW="1371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2379" y="2564795"/>
                        <a:ext cx="2616835" cy="129667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4" name="Group 9"/>
          <p:cNvGrpSpPr>
            <a:grpSpLocks noChangeAspect="1"/>
          </p:cNvGrpSpPr>
          <p:nvPr/>
        </p:nvGrpSpPr>
        <p:grpSpPr>
          <a:xfrm>
            <a:off x="2051948" y="3932873"/>
            <a:ext cx="5329238" cy="2566987"/>
            <a:chOff x="2293" y="4326"/>
            <a:chExt cx="6480" cy="3120"/>
          </a:xfrm>
        </p:grpSpPr>
        <p:sp>
          <p:nvSpPr>
            <p:cNvPr id="111625" name="AutoShape 10"/>
            <p:cNvSpPr>
              <a:spLocks noChangeAspect="1"/>
            </p:cNvSpPr>
            <p:nvPr/>
          </p:nvSpPr>
          <p:spPr>
            <a:xfrm>
              <a:off x="2293" y="4326"/>
              <a:ext cx="6480" cy="31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11626" name="Line 11"/>
            <p:cNvSpPr/>
            <p:nvPr/>
          </p:nvSpPr>
          <p:spPr>
            <a:xfrm>
              <a:off x="2833" y="6978"/>
              <a:ext cx="4680" cy="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27" name="Line 12"/>
            <p:cNvSpPr/>
            <p:nvPr/>
          </p:nvSpPr>
          <p:spPr>
            <a:xfrm flipV="1">
              <a:off x="3193" y="4950"/>
              <a:ext cx="0" cy="202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1628" name="Line 13"/>
            <p:cNvSpPr/>
            <p:nvPr/>
          </p:nvSpPr>
          <p:spPr>
            <a:xfrm flipV="1">
              <a:off x="3193" y="6198"/>
              <a:ext cx="1080" cy="6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29" name="Line 14"/>
            <p:cNvSpPr/>
            <p:nvPr/>
          </p:nvSpPr>
          <p:spPr>
            <a:xfrm flipV="1">
              <a:off x="4273" y="5574"/>
              <a:ext cx="2340" cy="6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630" name="Line 15"/>
            <p:cNvSpPr/>
            <p:nvPr/>
          </p:nvSpPr>
          <p:spPr>
            <a:xfrm>
              <a:off x="4273" y="6198"/>
              <a:ext cx="0" cy="78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1631" name="Line 16"/>
            <p:cNvSpPr/>
            <p:nvPr/>
          </p:nvSpPr>
          <p:spPr>
            <a:xfrm flipH="1">
              <a:off x="3193" y="6198"/>
              <a:ext cx="108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1632" name="Line 17"/>
            <p:cNvSpPr/>
            <p:nvPr/>
          </p:nvSpPr>
          <p:spPr>
            <a:xfrm flipH="1">
              <a:off x="3193" y="5574"/>
              <a:ext cx="342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1633" name="Line 18"/>
            <p:cNvSpPr/>
            <p:nvPr/>
          </p:nvSpPr>
          <p:spPr>
            <a:xfrm>
              <a:off x="6613" y="5574"/>
              <a:ext cx="0" cy="14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1634" name="Text Box 19"/>
            <p:cNvSpPr txBox="1"/>
            <p:nvPr/>
          </p:nvSpPr>
          <p:spPr>
            <a:xfrm>
              <a:off x="2473" y="5340"/>
              <a:ext cx="72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lIns="0" tIns="0" rIns="0" bIns="0" anchor="t"/>
            <a:lstStyle/>
            <a:p>
              <a:pPr algn="just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P(H|E)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35" name="Text Box 20"/>
            <p:cNvSpPr txBox="1"/>
            <p:nvPr/>
          </p:nvSpPr>
          <p:spPr>
            <a:xfrm>
              <a:off x="2653" y="6042"/>
              <a:ext cx="72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lIns="0" tIns="0" rIns="0" bIns="0" anchor="t"/>
            <a:lstStyle/>
            <a:p>
              <a:pPr algn="just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P(H)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36" name="Text Box 21"/>
            <p:cNvSpPr txBox="1"/>
            <p:nvPr/>
          </p:nvSpPr>
          <p:spPr>
            <a:xfrm>
              <a:off x="3373" y="4794"/>
              <a:ext cx="72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lIns="0" tIns="0" rIns="0" bIns="0" anchor="t"/>
            <a:lstStyle/>
            <a:p>
              <a:pPr algn="just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P(H|S)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37" name="Text Box 22"/>
            <p:cNvSpPr txBox="1"/>
            <p:nvPr/>
          </p:nvSpPr>
          <p:spPr>
            <a:xfrm>
              <a:off x="3193" y="6978"/>
              <a:ext cx="72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lIns="0" tIns="0" rIns="0" bIns="0" anchor="t"/>
            <a:lstStyle/>
            <a:p>
              <a:pPr algn="just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38" name="Text Box 23"/>
            <p:cNvSpPr txBox="1"/>
            <p:nvPr/>
          </p:nvSpPr>
          <p:spPr>
            <a:xfrm>
              <a:off x="4093" y="6978"/>
              <a:ext cx="72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lIns="0" tIns="0" rIns="0" bIns="0" anchor="t"/>
            <a:lstStyle/>
            <a:p>
              <a:pPr algn="just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P(E)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639" name="Text Box 24"/>
            <p:cNvSpPr txBox="1"/>
            <p:nvPr/>
          </p:nvSpPr>
          <p:spPr>
            <a:xfrm>
              <a:off x="6613" y="6978"/>
              <a:ext cx="2160" cy="3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 lIns="0" tIns="0" rIns="0" bIns="0" anchor="t"/>
            <a:lstStyle/>
            <a:p>
              <a:pPr lvl="1" indent="0" algn="l" rtl="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    P(E|S)</a:t>
              </a:r>
              <a:endParaRPr lang="en-US" altLang="zh-CN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1640" name="Text Box 26"/>
          <p:cNvSpPr txBox="1"/>
          <p:nvPr/>
        </p:nvSpPr>
        <p:spPr>
          <a:xfrm>
            <a:off x="1992313" y="6407150"/>
            <a:ext cx="36718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5-6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分段线性插值函数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0" name="Rectangle 2"/>
          <p:cNvSpPr>
            <a:spLocks noGrp="1"/>
          </p:cNvSpPr>
          <p:nvPr/>
        </p:nvSpPr>
        <p:spPr>
          <a:xfrm>
            <a:off x="715010" y="908685"/>
            <a:ext cx="7772400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9033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body" idx="4294967295"/>
          </p:nvPr>
        </p:nvSpPr>
        <p:spPr>
          <a:xfrm>
            <a:off x="467360" y="1700213"/>
            <a:ext cx="8424863" cy="331152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假设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条知识都支持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同一结论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，且这些知识的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前提条件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分别是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个相互独立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的证据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E1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E2…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En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，而每个证据所对应的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观察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又分别是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S1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S2…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Sn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在这些观察下，求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的方法：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首先对每条知识分别求出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的后验几率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O(H|Si)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，然后利用这些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后验几率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并按下述公式求出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所有观察下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的后验几率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</p:txBody>
      </p:sp>
      <p:sp>
        <p:nvSpPr>
          <p:cNvPr id="112643" name="Rectangle 4"/>
          <p:cNvSpPr/>
          <p:nvPr/>
        </p:nvSpPr>
        <p:spPr>
          <a:xfrm>
            <a:off x="650240" y="764540"/>
            <a:ext cx="7772400" cy="7308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buSzTx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5.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结论不确定性的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合成</a:t>
            </a: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752793" y="5353368"/>
          <a:ext cx="7773035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6" r:id="rId3" imgW="4203065" imgH="431800" progId="Equation.3">
                  <p:embed/>
                </p:oleObj>
              </mc:Choice>
              <mc:Fallback>
                <p:oleObj r:id="rId3" imgW="4203065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793" y="5353368"/>
                        <a:ext cx="7773035" cy="80518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91122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body" idx="4294967295"/>
          </p:nvPr>
        </p:nvSpPr>
        <p:spPr>
          <a:xfrm>
            <a:off x="323215" y="923925"/>
            <a:ext cx="8832850" cy="54705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5.10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设有规则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r1: If   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E1   Then     (20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l)     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  r2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: If    E2   Then     (300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l)    H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已知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E2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必然发生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，并且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P(H)=0.03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，求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后验概率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因为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P(H)=0.03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，则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O(H)=0.03/(1-0.03)=0.030927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根据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r1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: O(H|E1)=LS1×O(H)=20×0.030927=0.6185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根据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r2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有：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O(H|E2)=LS2×O(H)=300×0.030927=9.2781</a:t>
            </a:r>
          </a:p>
          <a:p>
            <a:pPr algn="l" eaLnBrk="1" hangingPunct="1">
              <a:lnSpc>
                <a:spcPct val="90000"/>
              </a:lnSpc>
              <a:buSzTx/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那么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 =0.6185×9.2781/0.030927=185.55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  P(H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｜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E1E2)=185.55/(1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＋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185.55)=0.99464</a:t>
            </a:r>
            <a:endParaRPr lang="en-US" altLang="zh-CN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496219" y="4063524"/>
          <a:ext cx="557466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r:id="rId3" imgW="2781300" imgH="431800" progId="Equation.3">
                  <p:embed/>
                </p:oleObj>
              </mc:Choice>
              <mc:Fallback>
                <p:oleObj r:id="rId3" imgW="2781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6219" y="4063524"/>
                        <a:ext cx="5574665" cy="87566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7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/>
          </p:cNvSpPr>
          <p:nvPr>
            <p:ph type="body" idx="4294967295"/>
          </p:nvPr>
        </p:nvSpPr>
        <p:spPr>
          <a:xfrm>
            <a:off x="323215" y="3933190"/>
            <a:ext cx="8353425" cy="241363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方法不足：</a:t>
            </a:r>
            <a:endParaRPr lang="zh-CN" altLang="en-US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）要求有大量的概率数据来构造知识库，并且难于对这些数据进行解释；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）在原始证据具有相互独立性，并能提供精确且一致的主观概率数据的情况下，该方法可以令人满意地处理不确定推理。但在实际当中，这些概率值很难保证一致性。</a:t>
            </a:r>
          </a:p>
        </p:txBody>
      </p:sp>
      <p:sp>
        <p:nvSpPr>
          <p:cNvPr id="115715" name="Rectangle 3"/>
          <p:cNvSpPr/>
          <p:nvPr/>
        </p:nvSpPr>
        <p:spPr>
          <a:xfrm>
            <a:off x="394970" y="1628775"/>
            <a:ext cx="8497570" cy="187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方法优点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None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）基于概率理论，具有坚实的理论基础，是目前不确定推理中最成熟的方法之一；</a:t>
            </a: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None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）计算量适中。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112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9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827405" y="1196340"/>
            <a:ext cx="7772400" cy="874713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不确定知识表示和推理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685800" y="2780665"/>
            <a:ext cx="7772400" cy="334899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确定性理论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5.5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证据理论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5.6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模糊逻辑和模糊推理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0569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>
          <a:xfrm>
            <a:off x="773113" y="476250"/>
            <a:ext cx="7772400" cy="7302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5.4  </a:t>
            </a:r>
            <a:r>
              <a:rPr lang="zh-CN" altLang="en-US" dirty="0"/>
              <a:t>确定性理论</a:t>
            </a:r>
          </a:p>
        </p:txBody>
      </p:sp>
      <p:sp>
        <p:nvSpPr>
          <p:cNvPr id="117764" name="Rectangle 3"/>
          <p:cNvSpPr txBox="1"/>
          <p:nvPr/>
        </p:nvSpPr>
        <p:spPr>
          <a:xfrm>
            <a:off x="339725" y="1412875"/>
            <a:ext cx="8468995" cy="50888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71120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确定性理论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(confirmation theory)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是由美国斯坦福大学的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2" charset="-122"/>
              </a:rPr>
              <a:t>Shortliffe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等人于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1975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年提出的一种不确定性推理模型，并于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1976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年首次在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血液病诊断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专家系统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MYCIN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中得到了成功应用。</a:t>
            </a:r>
          </a:p>
          <a:p>
            <a:pPr indent="71120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在确定性理论中，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不确定性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是用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可信度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来表示的，因此人们也称其为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可信度方法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。它是不确定性推理中非常简单且有十分有效的一种推理方法。目前有许多成功的专家系统都是基于这一方法建立起来的。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1571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>
          <a:xfrm>
            <a:off x="827088" y="980440"/>
            <a:ext cx="7772400" cy="7302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5.4  </a:t>
            </a:r>
            <a:r>
              <a:rPr lang="zh-CN" altLang="en-US" dirty="0"/>
              <a:t>确定性理论</a:t>
            </a: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755015" y="2708910"/>
            <a:ext cx="7772400" cy="1669415"/>
          </a:xfrm>
        </p:spPr>
        <p:txBody>
          <a:bodyPr vert="horz" wrap="square" lIns="91440" tIns="45720" rIns="91440" bIns="45720" anchor="t"/>
          <a:lstStyle/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r>
              <a:rPr lang="en-US" altLang="zh-CN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 </a:t>
            </a:r>
            <a:r>
              <a:rPr lang="zh-CN" altLang="en-US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建造医学专家系统中的问题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endParaRPr lang="en-US" altLang="zh-CN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5.4.2  C-F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模型</a:t>
            </a:r>
            <a:endParaRPr lang="en-US" altLang="zh-CN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486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>
          <a:xfrm>
            <a:off x="395605" y="116205"/>
            <a:ext cx="8153400" cy="71564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建造医学专家系统时的问题</a:t>
            </a:r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>
          <a:xfrm>
            <a:off x="586105" y="1484630"/>
            <a:ext cx="7772400" cy="468820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1.Bayes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方法的问题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医疗诊断问题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地质问题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一样都具有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不确定性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，主要的不同是由于自然界中总共才有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92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种天然元素，所以关于矿物的地质假设数目就是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有限的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。但是由于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微生物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数量巨大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，因此可能的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疾病假设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也更多。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虽然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定理在医学上很有用，但是它的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准确性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和事先知道有多少种可能性有关。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98125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body" idx="4294967295"/>
          </p:nvPr>
        </p:nvSpPr>
        <p:spPr>
          <a:xfrm>
            <a:off x="396240" y="1124585"/>
            <a:ext cx="8352155" cy="5621020"/>
          </a:xfrm>
        </p:spPr>
        <p:txBody>
          <a:bodyPr vert="horz" wrap="square" lIns="91440" tIns="45720" rIns="91440" bIns="45720" anchor="t"/>
          <a:lstStyle/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如给定一些症状，使用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定理来确定某种疾病的概率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其中：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种疾病；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是证据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症状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P(Di)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是在已知任何证据之前病人得这种病的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P(E|Di)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是在已知患有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Di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疾病的情况下，病人出现症状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l-GR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j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是对所有疾病求和。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要给出所有这些概率一致的、完整的值往往是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不可能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</a:p>
        </p:txBody>
      </p:sp>
      <p:sp>
        <p:nvSpPr>
          <p:cNvPr id="120835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331595" y="2204720"/>
          <a:ext cx="6761480" cy="1164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4" r:id="rId4" imgW="3175000" imgH="584200" progId="Equation.DSMT4">
                  <p:embed/>
                </p:oleObj>
              </mc:Choice>
              <mc:Fallback>
                <p:oleObj r:id="rId4" imgW="31750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595" y="2204720"/>
                        <a:ext cx="6761480" cy="116459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0" name="Rectangle 2"/>
          <p:cNvSpPr>
            <a:spLocks noGrp="1"/>
          </p:cNvSpPr>
          <p:nvPr/>
        </p:nvSpPr>
        <p:spPr>
          <a:xfrm>
            <a:off x="395605" y="260350"/>
            <a:ext cx="8153400" cy="71564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建造医学专家系统时的问题</a:t>
            </a:r>
          </a:p>
        </p:txBody>
      </p:sp>
    </p:spTree>
    <p:extLst>
      <p:ext uri="{BB962C8B-B14F-4D97-AF65-F5344CB8AC3E}">
        <p14:creationId xmlns:p14="http://schemas.microsoft.com/office/powerpoint/2010/main" val="241368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556260" y="1346200"/>
            <a:ext cx="7772400" cy="416496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不确定推理</a:t>
            </a:r>
            <a:r>
              <a:rPr lang="zh-CN" altLang="en-US" dirty="0">
                <a:latin typeface="黑体" panose="02010609060101010101" pitchFamily="2" charset="-122"/>
              </a:rPr>
              <a:t>是建立在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非经典逻辑</a:t>
            </a:r>
            <a:r>
              <a:rPr lang="zh-CN" altLang="en-US" dirty="0">
                <a:latin typeface="黑体" panose="02010609060101010101" pitchFamily="2" charset="-122"/>
              </a:rPr>
              <a:t>基础上的一种推理，它是对不确定性知识的运用与处理。</a:t>
            </a:r>
          </a:p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不确定性推理</a:t>
            </a:r>
            <a:r>
              <a:rPr lang="zh-CN" altLang="en-US" dirty="0">
                <a:latin typeface="黑体" panose="02010609060101010101" pitchFamily="2" charset="-122"/>
              </a:rPr>
              <a:t>就是从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</a:rPr>
              <a:t>初始证据出发，通过运用不确定性的知识，最终推出具有一定程度的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</a:rPr>
              <a:t>但却是合理或者近乎合理的结论的思维过程。</a:t>
            </a:r>
          </a:p>
          <a:p>
            <a:endParaRPr lang="zh-CN" altLang="en-US" dirty="0">
              <a:latin typeface="黑体" panose="02010609060101010101" pitchFamily="2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</a:t>
            </a:r>
          </a:p>
        </p:txBody>
      </p:sp>
    </p:spTree>
    <p:extLst>
      <p:ext uri="{BB962C8B-B14F-4D97-AF65-F5344CB8AC3E}">
        <p14:creationId xmlns:p14="http://schemas.microsoft.com/office/powerpoint/2010/main" val="30079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body" idx="4294967295"/>
          </p:nvPr>
        </p:nvSpPr>
        <p:spPr>
          <a:xfrm>
            <a:off x="319405" y="1052830"/>
            <a:ext cx="8423910" cy="5619750"/>
          </a:xfrm>
        </p:spPr>
        <p:txBody>
          <a:bodyPr vert="horz" wrap="square" lIns="91440" tIns="45720" rIns="91440" bIns="45720" rtlCol="0" anchor="t">
            <a:normAutofit fontScale="97500" lnSpcReduction="10000"/>
          </a:bodyPr>
          <a:lstStyle/>
          <a:p>
            <a:pPr marL="0" lvl="0" indent="6350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170532397"/>
                </a:ext>
              </a:extLs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信任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与不信任问题</a:t>
            </a:r>
          </a:p>
          <a:p>
            <a:pPr marL="0" lvl="0" indent="6350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1705323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信任与不信任问题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是设计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医学诊断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专家系统时所面临的又一个问题。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可信度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是对信任的一种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度量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，是指人们根据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以往经验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对某个事物或现象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为真的程度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的一个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判断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，或者说是人们对某个事物或现象为真的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相信程度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。根据概率论，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可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知:  P(H)+P(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H)=1</a:t>
            </a:r>
          </a:p>
          <a:p>
            <a:pPr marL="0" lvl="0" indent="6350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1705323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于是有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：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P(H)=l-P(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H)。</a:t>
            </a:r>
          </a:p>
          <a:p>
            <a:pPr marL="0" lvl="0" indent="6350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1705323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对于基于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证据E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后验假设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有：</a:t>
            </a:r>
          </a:p>
          <a:p>
            <a:pPr marL="0" lvl="0" indent="6350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1705323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           P(H｜E)=l-P(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H｜E)</a:t>
            </a:r>
          </a:p>
          <a:p>
            <a:pPr marL="0" lvl="0" indent="6350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1705323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把上式用于医学专家系统中，如对于MYCIN中的规则。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0" name="Rectangle 2"/>
          <p:cNvSpPr>
            <a:spLocks noGrp="1"/>
          </p:cNvSpPr>
          <p:nvPr/>
        </p:nvSpPr>
        <p:spPr>
          <a:xfrm>
            <a:off x="395605" y="260350"/>
            <a:ext cx="8153400" cy="71564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建造医学专家系统时的问题</a:t>
            </a:r>
          </a:p>
        </p:txBody>
      </p:sp>
    </p:spTree>
    <p:extLst>
      <p:ext uri="{BB962C8B-B14F-4D97-AF65-F5344CB8AC3E}">
        <p14:creationId xmlns:p14="http://schemas.microsoft.com/office/powerpoint/2010/main" val="31849844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body" idx="4294967295"/>
          </p:nvPr>
        </p:nvSpPr>
        <p:spPr>
          <a:xfrm>
            <a:off x="142875" y="1016000"/>
            <a:ext cx="8858250" cy="571246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If  ①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生物体的染色呈革兰氏阳性，并且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②生物体的形态为球形，并且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③生物体生长构造是链状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Then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有证据表明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(0.7)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这种生物是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链球菌。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即：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70%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的可能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确定它是一种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链球菌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P(H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｜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0.7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医学专家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认为上式是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可以接受的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，这一结果同样得到了医生的认同。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不是链球菌的可能性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变为：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P(┐H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｜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)=1-0.7=0.3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但是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医生们并不认同这个结果，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这说明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0.7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0.3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反映的不是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信任的概率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，而只是一种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似然性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0" name="Rectangle 2"/>
          <p:cNvSpPr>
            <a:spLocks noGrp="1"/>
          </p:cNvSpPr>
          <p:nvPr/>
        </p:nvSpPr>
        <p:spPr>
          <a:xfrm>
            <a:off x="395605" y="260350"/>
            <a:ext cx="8153400" cy="71564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建造医学专家系统时的问题</a:t>
            </a:r>
          </a:p>
        </p:txBody>
      </p:sp>
    </p:spTree>
    <p:extLst>
      <p:ext uri="{BB962C8B-B14F-4D97-AF65-F5344CB8AC3E}">
        <p14:creationId xmlns:p14="http://schemas.microsoft.com/office/powerpoint/2010/main" val="24768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body" idx="4294967295"/>
          </p:nvPr>
        </p:nvSpPr>
        <p:spPr>
          <a:xfrm>
            <a:off x="431800" y="1052830"/>
            <a:ext cx="8280400" cy="565531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根本原因在于：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尽管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存在一种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因果关系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，但¬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之间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可能没有因果关系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但是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＝１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-P(¬H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｜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却暗示如果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之间有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因果关系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和¬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之间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也有因果关系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正是由于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概率论上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的这些问题使得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MYCIN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专家系统的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开发者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需要建立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新的模型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来处理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不确定性问题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这种模型和基于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重复事件出现频率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有关的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普通概率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不同，它基于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利用某些证据去证实假设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的方法，称为基于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认知概率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确认度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确定性理论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0" name="Rectangle 2"/>
          <p:cNvSpPr>
            <a:spLocks noGrp="1"/>
          </p:cNvSpPr>
          <p:nvPr/>
        </p:nvSpPr>
        <p:spPr>
          <a:xfrm>
            <a:off x="395605" y="260350"/>
            <a:ext cx="8153400" cy="71564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</a:t>
            </a:r>
            <a:r>
              <a:rPr lang="zh-CN" altLang="en-US" sz="32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建造医学专家系统时的问题</a:t>
            </a:r>
          </a:p>
        </p:txBody>
      </p:sp>
    </p:spTree>
    <p:extLst>
      <p:ext uri="{BB962C8B-B14F-4D97-AF65-F5344CB8AC3E}">
        <p14:creationId xmlns:p14="http://schemas.microsoft.com/office/powerpoint/2010/main" val="11768395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>
          <a:xfrm>
            <a:off x="827088" y="980440"/>
            <a:ext cx="7772400" cy="7302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5.4  </a:t>
            </a:r>
            <a:r>
              <a:rPr lang="zh-CN" altLang="en-US" dirty="0"/>
              <a:t>确定性理论</a:t>
            </a:r>
          </a:p>
        </p:txBody>
      </p:sp>
      <p:sp>
        <p:nvSpPr>
          <p:cNvPr id="117763" name="Rectangle 3"/>
          <p:cNvSpPr>
            <a:spLocks noGrp="1"/>
          </p:cNvSpPr>
          <p:nvPr>
            <p:ph idx="1"/>
          </p:nvPr>
        </p:nvSpPr>
        <p:spPr>
          <a:xfrm>
            <a:off x="755650" y="2493010"/>
            <a:ext cx="7772400" cy="1842135"/>
          </a:xfrm>
        </p:spPr>
        <p:txBody>
          <a:bodyPr vert="horz" wrap="square" lIns="91440" tIns="45720" rIns="91440" bIns="45720" anchor="t"/>
          <a:lstStyle/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5.4.1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建造医学专家系统中的问题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	</a:t>
            </a:r>
            <a:endParaRPr lang="en-US" altLang="zh-CN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r>
              <a:rPr lang="en-US" altLang="zh-CN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5.4.2  C-F</a:t>
            </a:r>
            <a:r>
              <a:rPr lang="zh-CN" altLang="en-US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模型</a:t>
            </a:r>
            <a:endParaRPr lang="en-US" altLang="zh-CN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812800" algn="l" latinLnBrk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endParaRPr lang="en-US" altLang="zh-CN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483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>
          <a:xfrm>
            <a:off x="755650" y="116205"/>
            <a:ext cx="7772400" cy="1090613"/>
          </a:xfr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125955" name="Rectangle 3"/>
          <p:cNvSpPr>
            <a:spLocks noGrp="1"/>
          </p:cNvSpPr>
          <p:nvPr>
            <p:ph idx="1"/>
          </p:nvPr>
        </p:nvSpPr>
        <p:spPr>
          <a:xfrm>
            <a:off x="685800" y="1206818"/>
            <a:ext cx="7911465" cy="5390533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0" lvl="0" indent="67818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4165171778"/>
                </a:ext>
              </a:extLst>
            </a:pP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C-F模型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是Shortliffe等人在开发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细菌感染疾病诊断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专家系统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MYCIN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中提出的一种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不确定性推理模型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，它是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基于确定性理论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，结合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概率论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模糊集合论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等方法提出的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一种推理方法</a:t>
            </a:r>
            <a:r>
              <a:rPr lang="en-US" altLang="zh-CN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sz="2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67818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4165171778"/>
                </a:ext>
              </a:extLst>
            </a:pP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该方法采用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确定性因子CF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(Certainty Factor)作为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不确定性的测度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，通过对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CF(H,E)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的计算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探讨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证据E对假设H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定量支持程度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。</a:t>
            </a:r>
          </a:p>
          <a:p>
            <a:pPr marL="0" lvl="0" indent="67818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4165171778"/>
                </a:ext>
              </a:extLst>
            </a:pPr>
            <a:endParaRPr lang="en-US" altLang="zh-CN" sz="2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67818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4165171778"/>
                </a:ext>
              </a:extLst>
            </a:pP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先讨论在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C-F模型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中，关于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信任与不信任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的处理方法。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0680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body" idx="4294967295"/>
          </p:nvPr>
        </p:nvSpPr>
        <p:spPr>
          <a:xfrm>
            <a:off x="251460" y="836295"/>
            <a:ext cx="8496300" cy="5785485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0" lvl="0" indent="7112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1.可信度的定义</a:t>
            </a:r>
          </a:p>
          <a:p>
            <a:pPr marL="0" lvl="0" indent="7112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在C-F模型中，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确定性因子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定义为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信任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不信任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差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，即CF(H，E)定义为</a:t>
            </a:r>
          </a:p>
          <a:p>
            <a:pPr marL="0" lvl="0" indent="7112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CF(H,E)=MB(H,E)-MD(H,E)          </a:t>
            </a:r>
          </a:p>
          <a:p>
            <a:pPr marL="0" lvl="0" indent="7112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其中，CF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是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由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证据E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得到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结论H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确定性因子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；   MB(Measure Belief,MB)称为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信任增长度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，它表示因为与前提条件E匹配的证据的出现，使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结论H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为真的信任的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增长程度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。MD(Measure Disbelief,MD)称为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不信任增长度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，它表示因为与前提条件E匹配的证据的出现，对结论H的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不信任的增长程度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  <a:p>
            <a:pPr marL="0" lvl="0" indent="6858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2706502786"/>
                </a:ext>
              </a:extLst>
            </a:pPr>
            <a:endParaRPr lang="en-US" altLang="zh-CN" sz="2700" b="1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lvl="1" indent="342265" algn="just" eaLnBrk="1" hangingPunct="1">
              <a:spcBef>
                <a:spcPts val="600"/>
              </a:spcBef>
              <a:buChar char=""/>
            </a:pPr>
            <a:endParaRPr sz="2700" b="1">
              <a:solidFill>
                <a:schemeClr val="accent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marL="0" lvl="0" indent="406400" algn="l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charset="0"/>
              <a:buNone/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endParaRPr lang="en-US" altLang="zh-CN" sz="1600" b="1" dirty="0">
              <a:solidFill>
                <a:schemeClr val="accent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9614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body" idx="4294967295"/>
          </p:nvPr>
        </p:nvSpPr>
        <p:spPr>
          <a:xfrm>
            <a:off x="539115" y="1268760"/>
            <a:ext cx="8425180" cy="513839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MB(H,E)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定义为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MD(H,E)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定义为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P(H)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P(H|E)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出现的情况下，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80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80147"/>
              </p:ext>
            </p:extLst>
          </p:nvPr>
        </p:nvGraphicFramePr>
        <p:xfrm>
          <a:off x="1403033" y="1916832"/>
          <a:ext cx="424973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2" r:id="rId3" imgW="2717800" imgH="685800" progId="Equation.3">
                  <p:embed/>
                </p:oleObj>
              </mc:Choice>
              <mc:Fallback>
                <p:oleObj r:id="rId3" imgW="2717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033" y="1916832"/>
                        <a:ext cx="4249737" cy="10715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Rectangle 8"/>
          <p:cNvSpPr/>
          <p:nvPr/>
        </p:nvSpPr>
        <p:spPr>
          <a:xfrm>
            <a:off x="35560" y="299656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80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349888"/>
              </p:ext>
            </p:extLst>
          </p:nvPr>
        </p:nvGraphicFramePr>
        <p:xfrm>
          <a:off x="5939473" y="1950805"/>
          <a:ext cx="11572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3" r:id="rId5" imgW="762000" imgH="685800" progId="Equation.DSMT4">
                  <p:embed/>
                </p:oleObj>
              </mc:Choice>
              <mc:Fallback>
                <p:oleObj r:id="rId5" imgW="7620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9473" y="1950805"/>
                        <a:ext cx="1157287" cy="10398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708706"/>
              </p:ext>
            </p:extLst>
          </p:nvPr>
        </p:nvGraphicFramePr>
        <p:xfrm>
          <a:off x="5868035" y="3678957"/>
          <a:ext cx="1445895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r:id="rId7" imgW="711200" imgH="660400" progId="Equation.3">
                  <p:embed/>
                </p:oleObj>
              </mc:Choice>
              <mc:Fallback>
                <p:oleObj r:id="rId7" imgW="711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8035" y="3678957"/>
                        <a:ext cx="1445895" cy="100139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323342"/>
              </p:ext>
            </p:extLst>
          </p:nvPr>
        </p:nvGraphicFramePr>
        <p:xfrm>
          <a:off x="1403033" y="3676735"/>
          <a:ext cx="4103687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r:id="rId9" imgW="2692400" imgH="685800" progId="Equation.3">
                  <p:embed/>
                </p:oleObj>
              </mc:Choice>
              <mc:Fallback>
                <p:oleObj r:id="rId9" imgW="26924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033" y="3676735"/>
                        <a:ext cx="4103687" cy="1044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19905514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/>
          </p:cNvSpPr>
          <p:nvPr>
            <p:ph type="body" idx="4294967295"/>
          </p:nvPr>
        </p:nvSpPr>
        <p:spPr>
          <a:xfrm>
            <a:off x="323528" y="802640"/>
            <a:ext cx="8496944" cy="4138295"/>
          </a:xfrm>
        </p:spPr>
        <p:txBody>
          <a:bodyPr vert="horz" wrap="square" lIns="91440" tIns="45720" rIns="91440" bIns="45720" anchor="t"/>
          <a:lstStyle/>
          <a:p>
            <a:pPr algn="just" eaLnBrk="1" latinLnBrk="0" hangingPunct="1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由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MB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的定义可以得出如下结论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  <a:p>
            <a:pPr algn="just" eaLnBrk="1" latinLnBrk="0" hangingPunct="1"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当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MB(H,E)&gt;0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P(H|E)&gt;P(H)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，这说明由于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所对应的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出现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的信任程度，但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不信任程度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没有变化。</a:t>
            </a:r>
          </a:p>
          <a:p>
            <a:pPr algn="just" eaLnBrk="1" latinLnBrk="0" hangingPunct="1"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MD(H,E)&gt;0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P(H,E)&lt;P(H)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，这说明由于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所对应的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的出现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不信任程度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，而不改变对其信任的程度。</a:t>
            </a:r>
          </a:p>
          <a:p>
            <a:pPr algn="just" eaLnBrk="1" latinLnBrk="0" hangingPunct="1"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根据前面对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的定义，可得到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的计算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公式：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29027" name="对象 1"/>
          <p:cNvGraphicFramePr>
            <a:graphicFrameLocks noChangeAspect="1"/>
          </p:cNvGraphicFramePr>
          <p:nvPr/>
        </p:nvGraphicFramePr>
        <p:xfrm>
          <a:off x="611188" y="4940935"/>
          <a:ext cx="5617210" cy="174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2" r:id="rId3" imgW="3073400" imgH="1117600" progId="Equation.3">
                  <p:embed/>
                </p:oleObj>
              </mc:Choice>
              <mc:Fallback>
                <p:oleObj r:id="rId3" imgW="3073400" imgH="1117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4940935"/>
                        <a:ext cx="5617210" cy="174434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对象 2"/>
          <p:cNvGraphicFramePr>
            <a:graphicFrameLocks noChangeAspect="1"/>
          </p:cNvGraphicFramePr>
          <p:nvPr/>
        </p:nvGraphicFramePr>
        <p:xfrm>
          <a:off x="6511925" y="4940935"/>
          <a:ext cx="2016125" cy="169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r:id="rId5" imgW="1206500" imgH="1155700" progId="Equation.3">
                  <p:embed/>
                </p:oleObj>
              </mc:Choice>
              <mc:Fallback>
                <p:oleObj r:id="rId5" imgW="1206500" imgH="1155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1925" y="4940935"/>
                        <a:ext cx="2016125" cy="169989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289041972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body" idx="4294967295"/>
          </p:nvPr>
        </p:nvSpPr>
        <p:spPr>
          <a:xfrm>
            <a:off x="323529" y="1484784"/>
            <a:ext cx="8483922" cy="4916517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spcAft>
                <a:spcPts val="600"/>
              </a:spcAft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由上面的公式得到以下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结论：</a:t>
            </a:r>
          </a:p>
          <a:p>
            <a:pPr algn="just" eaLnBrk="1" hangingPunct="1">
              <a:spcAft>
                <a:spcPts val="600"/>
              </a:spcAft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CF(H,E)&gt;0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P(H|E)&gt;P(H)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。说明由于前提条件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所对应证据的出现</a:t>
            </a:r>
            <a:r>
              <a:rPr lang="zh-CN" alt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为真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的概率，即增加了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可信度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的值越大，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为真的可信度就越大。</a:t>
            </a:r>
          </a:p>
          <a:p>
            <a:pPr algn="just" eaLnBrk="1" hangingPunct="1">
              <a:spcAft>
                <a:spcPts val="600"/>
              </a:spcAft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CF(H,E)&lt;0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，则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P(H|E)&lt;P(H)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。这说明由于前提条件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所对应证据的出现</a:t>
            </a:r>
            <a:r>
              <a:rPr lang="zh-CN" alt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减少了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为真的概率，即增加了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为假的可信度，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的值越小，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为假的可信度就越大。</a:t>
            </a:r>
          </a:p>
        </p:txBody>
      </p:sp>
      <p:sp>
        <p:nvSpPr>
          <p:cNvPr id="130051" name="Rectangle 5"/>
          <p:cNvSpPr/>
          <p:nvPr/>
        </p:nvSpPr>
        <p:spPr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0052" name="Rectangle 7"/>
          <p:cNvSpPr/>
          <p:nvPr/>
        </p:nvSpPr>
        <p:spPr>
          <a:xfrm>
            <a:off x="0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4055493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body" idx="4294967295"/>
          </p:nvPr>
        </p:nvSpPr>
        <p:spPr>
          <a:xfrm>
            <a:off x="537845" y="2132965"/>
            <a:ext cx="8207375" cy="453961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根据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的定义，可得性质：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）互斥性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同一证据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，它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不可能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既增加对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的信任程度，又同时增加对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的不信任程度，这说明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互斥的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。即有如下互斥性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当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MB(H,E)&gt;0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MD(H,E)=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MD(H,E)&gt;0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MB(H,E)=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）值域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0≤MB(H,E)≤1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0≤MD(H,E)≤1</a:t>
            </a:r>
          </a:p>
          <a:p>
            <a:pPr marL="0" indent="0"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-1≤CF(H,E)≤1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611505" y="105283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MB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MD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的性质：</a:t>
            </a:r>
            <a:endParaRPr lang="zh-CN" altLang="en-US" sz="2800" kern="1200" dirty="0">
              <a:solidFill>
                <a:schemeClr val="accent2">
                  <a:lumMod val="75000"/>
                  <a:lumOff val="25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37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827405" y="692785"/>
            <a:ext cx="7099300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5.1  </a:t>
            </a:r>
            <a:r>
              <a:rPr lang="zh-CN" altLang="en-US" dirty="0"/>
              <a:t>概述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20980" y="2637155"/>
            <a:ext cx="8887460" cy="24434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 </a:t>
            </a:r>
            <a:r>
              <a:rPr lang="zh-CN" alt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	</a:t>
            </a:r>
            <a:endParaRPr lang="en-US" altLang="zh-CN" sz="3600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5.1.2 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en-US" altLang="zh-CN" sz="36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5.1.3 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r>
              <a:rPr lang="zh-CN" altLang="en-US" sz="3600" dirty="0"/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47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body" idx="4294967295"/>
          </p:nvPr>
        </p:nvSpPr>
        <p:spPr>
          <a:xfrm>
            <a:off x="683895" y="2493010"/>
            <a:ext cx="8280400" cy="3824605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lvl="0" algn="l" eaLnBrk="1" hangingPunct="1">
              <a:lnSpc>
                <a:spcPct val="80000"/>
              </a:lnSpc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（3）典型值</a:t>
            </a:r>
          </a:p>
          <a:p>
            <a:pPr marL="0" lvl="0" algn="l" eaLnBrk="1" hangingPunct="1">
              <a:lnSpc>
                <a:spcPct val="80000"/>
              </a:lnSpc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CF(H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时，有P(H|E)=1，它说明由于E所对应证据的出现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使H为真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。此时，MB(H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，MD(H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E)=0。</a:t>
            </a:r>
          </a:p>
          <a:p>
            <a:pPr marL="0" lvl="0" algn="l" eaLnBrk="1" hangingPunct="1">
              <a:lnSpc>
                <a:spcPct val="80000"/>
              </a:lnSpc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CF(H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E)=-1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时，有P(H|E)=0，说明由于E所对应证据的出现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使H为假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。此时，MB(H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，MD(H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E)=1。</a:t>
            </a:r>
          </a:p>
          <a:p>
            <a:pPr marL="0" lvl="0" algn="l" eaLnBrk="1" hangingPunct="1">
              <a:lnSpc>
                <a:spcPct val="80000"/>
              </a:lnSpc>
              <a:buSz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当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CF(H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E)=0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时，则P(H|E)=P(H)，表示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H与E独立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即E所对应的证据的出现对H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没有影响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611505" y="105283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MB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MD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的性质：</a:t>
            </a:r>
            <a:endParaRPr lang="zh-CN" altLang="en-US" sz="2800" kern="1200" dirty="0">
              <a:solidFill>
                <a:schemeClr val="accent2">
                  <a:lumMod val="75000"/>
                  <a:lumOff val="25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642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body" idx="4294967295"/>
          </p:nvPr>
        </p:nvSpPr>
        <p:spPr>
          <a:xfrm>
            <a:off x="186690" y="1628775"/>
            <a:ext cx="8771255" cy="49072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）对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的信任增长度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对非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的信任增长度</a:t>
            </a:r>
            <a:endParaRPr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根据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的定义及概率的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性质：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再根据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的定义及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MD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互斥性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有：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CF(H,E)+CF(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H,E)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=(MB(H,E)-MD(H,E))+(MB(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H,E)-MD(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H,E))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=(MB(H,E)-0)+(0-MD(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H,E))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=MB(H,E)-MD(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H,E)=0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该公式说明了以下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个问题：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3123" name="Rectangle 5"/>
          <p:cNvSpPr/>
          <p:nvPr/>
        </p:nvSpPr>
        <p:spPr>
          <a:xfrm>
            <a:off x="0" y="32432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1619568" y="2564448"/>
          <a:ext cx="65532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4" r:id="rId3" imgW="3911600" imgH="419100" progId="Equation.3">
                  <p:embed/>
                </p:oleObj>
              </mc:Choice>
              <mc:Fallback>
                <p:oleObj r:id="rId3" imgW="3911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568" y="2564448"/>
                        <a:ext cx="6553200" cy="701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2843848" y="3212783"/>
          <a:ext cx="36718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5" r:id="rId5" imgW="2108200" imgH="419100" progId="Equation.3">
                  <p:embed/>
                </p:oleObj>
              </mc:Choice>
              <mc:Fallback>
                <p:oleObj r:id="rId5" imgW="2108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48" y="3212783"/>
                        <a:ext cx="3671887" cy="7223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683895" y="4445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468630" y="76517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MB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MD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的性质：</a:t>
            </a:r>
            <a:endParaRPr lang="zh-CN" altLang="en-US" sz="2800" kern="1200" dirty="0">
              <a:solidFill>
                <a:schemeClr val="accent2">
                  <a:lumMod val="75000"/>
                  <a:lumOff val="25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69607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body" idx="4294967295"/>
          </p:nvPr>
        </p:nvSpPr>
        <p:spPr>
          <a:xfrm>
            <a:off x="467995" y="2564765"/>
            <a:ext cx="8425180" cy="30035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信任增长度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等于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对非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的不信任增长度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可信度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与对非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可信度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之和等于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可信度不是概率。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概率</a:t>
            </a:r>
            <a:r>
              <a:rPr lang="zh-CN" altLang="en-US" sz="2800" b="1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有：</a:t>
            </a: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P(H)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＋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P(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 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且   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0≤P(H),P(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H)≤</a:t>
            </a:r>
            <a:r>
              <a:rPr lang="en-US" altLang="zh-CN" sz="2800" b="1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en-US" altLang="zh-CN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而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可信度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不满足此条件。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611505" y="105283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MB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MD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的性质：</a:t>
            </a:r>
            <a:endParaRPr lang="zh-CN" altLang="en-US" sz="2800" kern="1200" dirty="0">
              <a:solidFill>
                <a:schemeClr val="accent2">
                  <a:lumMod val="75000"/>
                  <a:lumOff val="25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01187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idx="1"/>
          </p:nvPr>
        </p:nvSpPr>
        <p:spPr>
          <a:xfrm>
            <a:off x="611505" y="2060575"/>
            <a:ext cx="8161020" cy="413893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9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（5）对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同一前提E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，若支持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若干个不同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结论H</a:t>
            </a:r>
            <a:r>
              <a:rPr lang="zh-CN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 (i=1，2，…，n)，则：</a:t>
            </a:r>
            <a:r>
              <a:rPr lang="zh-CN" altLang="en-US" sz="1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endParaRPr lang="zh-CN" altLang="en-US" sz="1800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sym typeface="+mn-ea"/>
            </a:endParaRP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因此，如果发现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专家给出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的知识有如下情况:</a:t>
            </a: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         CF(H1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E)=0.7,CF(H2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E)=0.4</a:t>
            </a:r>
          </a:p>
          <a:p>
            <a:pPr marL="0" lvl="0" indent="-342900" algn="l">
              <a:lnSpc>
                <a:spcPct val="80000"/>
              </a:lnSpc>
              <a:spcBef>
                <a:spcPct val="20000"/>
              </a:spcBef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则因0.7+0.4=1.1＞1为非法，应进行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调整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规范化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135171" name="Rectangle 5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3636010" y="3573145"/>
          <a:ext cx="2592705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r:id="rId3" imgW="1016000" imgH="431800" progId="Equation.3">
                  <p:embed/>
                </p:oleObj>
              </mc:Choice>
              <mc:Fallback>
                <p:oleObj r:id="rId3" imgW="1016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36010" y="3573145"/>
                        <a:ext cx="2592705" cy="94805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611505" y="105283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CF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MB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MD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的性质：</a:t>
            </a:r>
            <a:endParaRPr lang="zh-CN" altLang="en-US" sz="2800" kern="1200" dirty="0">
              <a:solidFill>
                <a:schemeClr val="accent2">
                  <a:lumMod val="75000"/>
                  <a:lumOff val="25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86611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body" idx="4294967295"/>
          </p:nvPr>
        </p:nvSpPr>
        <p:spPr>
          <a:xfrm>
            <a:off x="395605" y="1484630"/>
            <a:ext cx="8472805" cy="4781550"/>
          </a:xfrm>
        </p:spPr>
        <p:txBody>
          <a:bodyPr vert="horz" wrap="square" lIns="91440" tIns="45720" rIns="91440" bIns="45720" anchor="t"/>
          <a:lstStyle/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实际应用中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P(H|E)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的值是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很难获得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，因此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的值应由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领域专家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给出。</a:t>
            </a: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原则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：若相应证据的出现会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增加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为真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的可信度，则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CF(H,E)&gt;0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，证据的出现对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为真的支持程度越高，则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的值越大；</a:t>
            </a: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反之，证据的出现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减少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为真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的可信度，则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CF(H,E)&lt;0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，证据的出现对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为假的支持程度越高，就使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的值越小；若相应证据的出现与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无关，则使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CF(H,E)=0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755650" y="18859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15058424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/>
          </p:nvPr>
        </p:nvSpPr>
        <p:spPr>
          <a:xfrm>
            <a:off x="430972" y="96676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37219" name="Rectangle 3"/>
          <p:cNvSpPr>
            <a:spLocks noGrp="1"/>
          </p:cNvSpPr>
          <p:nvPr>
            <p:ph idx="1"/>
          </p:nvPr>
        </p:nvSpPr>
        <p:spPr>
          <a:xfrm>
            <a:off x="431165" y="2614295"/>
            <a:ext cx="8281035" cy="362013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规则不确定性的表示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在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C-F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模型中，规则表示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If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Then   H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(CF(H,E))</a:t>
            </a:r>
            <a:endParaRPr lang="en-US" altLang="zh-CN" sz="28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E: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规则的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前提条件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H: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规则的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CF(H,E):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规则的可信度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它描述的是知识的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静态强度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23850" y="4445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360597180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body" idx="4294967295"/>
          </p:nvPr>
        </p:nvSpPr>
        <p:spPr>
          <a:xfrm>
            <a:off x="356999" y="1844824"/>
            <a:ext cx="8463473" cy="4707160"/>
          </a:xfrm>
        </p:spPr>
        <p:txBody>
          <a:bodyPr vert="horz" wrap="square" lIns="91440" tIns="45720" rIns="91440" bIns="45720" anchor="t"/>
          <a:lstStyle/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证据不确定性的表示</a:t>
            </a: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模型中，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也是用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可信度因子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CF(E)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来表示的，其取值范围同样是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[-1,1]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，其典型值为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肯定为真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时：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CF(E)=</a:t>
            </a:r>
            <a:r>
              <a:rPr lang="en-US" altLang="zh-CN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当证据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肯定为假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时：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CF(E)=-</a:t>
            </a:r>
            <a:r>
              <a:rPr lang="en-US" altLang="zh-CN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当证据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一无所知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时：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CF(E)=</a:t>
            </a:r>
            <a:r>
              <a:rPr lang="en-US" altLang="zh-CN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证据可信度的来源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Font typeface="+mj-ea"/>
              <a:buAutoNum type="circleNumDbPlain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初始证据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，其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可信度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由提供证据的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用户给出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marL="685800" indent="-685800"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Font typeface="+mj-ea"/>
              <a:buAutoNum type="circleNumDbPlain"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先前推出的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中间结论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作为当前推理的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，其可信度是原来在推出该结论时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由不确定性的更新算法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计算得到的。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430972" y="96676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23850" y="4445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36949506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body" idx="4294967295"/>
          </p:nvPr>
        </p:nvSpPr>
        <p:spPr>
          <a:xfrm>
            <a:off x="255270" y="1700530"/>
            <a:ext cx="8853805" cy="4784725"/>
          </a:xfrm>
        </p:spPr>
        <p:txBody>
          <a:bodyPr vert="horz" wrap="square" lIns="91440" tIns="45720" rIns="91440" bIns="45720" anchor="t"/>
          <a:lstStyle/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(3)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组合证据不确定性的计算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合取：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E=E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AND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２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AND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…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AND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若已知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则：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CF(E)=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min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{ 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)}</a:t>
            </a: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析取：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E=E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OR … OR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 dirty="0" err="1" smtClean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时，</a:t>
            </a: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 若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已知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则：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CF(E)=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max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{ 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CF(E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)}</a:t>
            </a:r>
          </a:p>
          <a:p>
            <a:pPr marL="0" indent="0" algn="just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另外，规定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CF(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E)= -CF(E)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430972" y="96676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23850" y="4445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305210751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/>
          </p:cNvSpPr>
          <p:nvPr>
            <p:ph type="body" idx="4294967295"/>
          </p:nvPr>
        </p:nvSpPr>
        <p:spPr>
          <a:xfrm>
            <a:off x="395536" y="1700808"/>
            <a:ext cx="8424936" cy="2402944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不确定性的推理算法</a:t>
            </a: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证据肯定存在</a:t>
            </a: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(CF(E)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，有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  CF(H)=CF(H,E)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 规则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强度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CF(H,E)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实际上就是在前提条件对应的证据为真时结论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可信度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</a:p>
        </p:txBody>
      </p:sp>
      <p:sp>
        <p:nvSpPr>
          <p:cNvPr id="282627" name="Rectangle 3"/>
          <p:cNvSpPr/>
          <p:nvPr/>
        </p:nvSpPr>
        <p:spPr>
          <a:xfrm>
            <a:off x="430972" y="4283124"/>
            <a:ext cx="8461508" cy="238623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证据不是肯定存在</a:t>
            </a: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(CF(E)≠1)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时，其计算公式如下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CF(H)=CF(H,E) ×max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｛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O,CF(E)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｝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可以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看出，若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CF(E)&lt;0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，即相应证据以某种程度为假，则 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CF(H)=</a:t>
            </a: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这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说明在该模型中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没有考虑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证据为假时对结论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所产生的影响。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430972" y="96676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23850" y="4445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21520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body" idx="4294967295"/>
          </p:nvPr>
        </p:nvSpPr>
        <p:spPr>
          <a:xfrm>
            <a:off x="179512" y="1556792"/>
            <a:ext cx="8855268" cy="1872208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证据是多个条件组合的情况</a:t>
            </a:r>
            <a:endParaRPr lang="zh-CN" altLang="en-US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如果有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两条规则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一个相同结论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，并且这两条规则的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前提相互独立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结论的可信度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又不相同，则可用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不确定性的合成算法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求出该结论的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综合可信度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83651" name="Rectangle 3"/>
          <p:cNvSpPr/>
          <p:nvPr/>
        </p:nvSpPr>
        <p:spPr>
          <a:xfrm>
            <a:off x="323529" y="3429000"/>
            <a:ext cx="8640960" cy="331236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设有如下规则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If  E1  Then   H   (CF(H,E1))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If  E2  Then   H   (CF(H,E2))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的综合可信度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可分以下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两步计算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第一步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分别对每条规则求出其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CF(H)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。即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CF1(H)=CF(H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E1)×max(O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CF(E1))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CF2(H)=CF(H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E2)×max(O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CF(E2))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394777" y="76483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94970" y="44450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26749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07375" cy="10350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288" y="1628775"/>
            <a:ext cx="8208962" cy="48244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由于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，导致了所产生的结论的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不确定性推理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反映了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动态积累和传播过程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，推理的每一步都需要综合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证据和规则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因素，通过某种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不确定性测度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，寻找尽可能符合客观实际的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计算模式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，通过不确定测度的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传递计算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，最终得到结果的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不确定测度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9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body" idx="4294967295"/>
          </p:nvPr>
        </p:nvSpPr>
        <p:spPr>
          <a:xfrm>
            <a:off x="394970" y="2384222"/>
            <a:ext cx="8280400" cy="287484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第二步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用如下公式求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综合可信度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algn="just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>
                  <a:lumMod val="90000"/>
                  <a:lumOff val="10000"/>
                </a:schemeClr>
              </a:buClr>
              <a:buSzTx/>
              <a:buNone/>
            </a:pPr>
            <a:r>
              <a:rPr lang="en-US" altLang="zh-CN" sz="2800" b="1" dirty="0" smtClean="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在后来基于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MYCIN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基础上形成的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EMYCIN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中，对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CF1(H)和CF2(H)异号</a:t>
            </a:r>
            <a:r>
              <a:rPr lang="zh-CN" altLang="en-US" sz="2800" b="1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的情况修改如下:</a:t>
            </a:r>
          </a:p>
        </p:txBody>
      </p:sp>
      <p:sp>
        <p:nvSpPr>
          <p:cNvPr id="146435" name="Rectangle 5"/>
          <p:cNvSpPr/>
          <p:nvPr/>
        </p:nvSpPr>
        <p:spPr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234633" y="3092450"/>
          <a:ext cx="615378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r:id="rId3" imgW="3022600" imgH="711200" progId="Equation.3">
                  <p:embed/>
                </p:oleObj>
              </mc:Choice>
              <mc:Fallback>
                <p:oleObj r:id="rId3" imgW="30226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633" y="3092450"/>
                        <a:ext cx="6153785" cy="1031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Rectangle 7"/>
          <p:cNvSpPr/>
          <p:nvPr/>
        </p:nvSpPr>
        <p:spPr>
          <a:xfrm>
            <a:off x="0" y="3152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46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773499"/>
              </p:ext>
            </p:extLst>
          </p:nvPr>
        </p:nvGraphicFramePr>
        <p:xfrm>
          <a:off x="6388418" y="3092451"/>
          <a:ext cx="2630080" cy="103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r:id="rId5" imgW="1765300" imgH="698500" progId="Equation.3">
                  <p:embed/>
                </p:oleObj>
              </mc:Choice>
              <mc:Fallback>
                <p:oleObj r:id="rId5" imgW="17653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8418" y="3092451"/>
                        <a:ext cx="2630080" cy="103187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09166"/>
              </p:ext>
            </p:extLst>
          </p:nvPr>
        </p:nvGraphicFramePr>
        <p:xfrm>
          <a:off x="1785938" y="5357813"/>
          <a:ext cx="55721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Equation" r:id="rId7" imgW="2577960" imgH="482400" progId="Equation.DSMT4">
                  <p:embed/>
                </p:oleObj>
              </mc:Choice>
              <mc:Fallback>
                <p:oleObj name="Equation" r:id="rId7" imgW="2577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5938" y="5357813"/>
                        <a:ext cx="5572125" cy="9350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0" name="Rectangle 2"/>
          <p:cNvSpPr>
            <a:spLocks noGrp="1"/>
          </p:cNvSpPr>
          <p:nvPr/>
        </p:nvSpPr>
        <p:spPr>
          <a:xfrm>
            <a:off x="467360" y="1484630"/>
            <a:ext cx="8567420" cy="536575"/>
          </a:xfrm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rgbClr val="00007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B3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anose="05000000000000000000" pitchFamily="2" charset="2"/>
              <a:buChar char="ü"/>
              <a:defRPr kumimoji="1" sz="28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•"/>
              <a:defRPr kumimoji="1" sz="24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证据是多个条件组合的情况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394777" y="693083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94970" y="-2730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</p:spTree>
    <p:extLst>
      <p:ext uri="{BB962C8B-B14F-4D97-AF65-F5344CB8AC3E}">
        <p14:creationId xmlns:p14="http://schemas.microsoft.com/office/powerpoint/2010/main" val="8011732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body" idx="4294967295"/>
          </p:nvPr>
        </p:nvSpPr>
        <p:spPr>
          <a:xfrm>
            <a:off x="467360" y="2313063"/>
            <a:ext cx="8424545" cy="4123932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如果可由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多条知识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同一个结论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，并且这些规则的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前提相互独立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，结论的可信度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又不相同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，则可以将上述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合成过程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推广应用到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多条规则支持同一条结论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且规则前提可以包含多个证据的情况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0" algn="just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这时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合成过程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是先把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第一条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第二条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合成，然后再用该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合成后的结论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第三条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</a:rPr>
              <a:t>合成，依次进行下去，直到全部合成完为止。 </a:t>
            </a:r>
          </a:p>
        </p:txBody>
      </p:sp>
      <p:sp>
        <p:nvSpPr>
          <p:cNvPr id="147459" name="Rectangle 5"/>
          <p:cNvSpPr/>
          <p:nvPr/>
        </p:nvSpPr>
        <p:spPr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394777" y="693083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94970" y="-2730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145410" name="Rectangle 2"/>
          <p:cNvSpPr>
            <a:spLocks noGrp="1"/>
          </p:cNvSpPr>
          <p:nvPr/>
        </p:nvSpPr>
        <p:spPr>
          <a:xfrm>
            <a:off x="467360" y="1484630"/>
            <a:ext cx="8567420" cy="536575"/>
          </a:xfrm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rgbClr val="00007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B3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anose="05000000000000000000" pitchFamily="2" charset="2"/>
              <a:buChar char="ü"/>
              <a:defRPr kumimoji="1" sz="28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•"/>
              <a:defRPr kumimoji="1" sz="24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证据是多个条件组合的情况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3037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body" idx="4294967295"/>
          </p:nvPr>
        </p:nvSpPr>
        <p:spPr>
          <a:xfrm>
            <a:off x="394970" y="1592579"/>
            <a:ext cx="8641080" cy="490823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5.11 </a:t>
            </a:r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设有如下一组规则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: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r1: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If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Then   H    (0.9)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r2: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If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Then   H    (0.6)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r3: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If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Then   H    (-0.5)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r4: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If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AND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(E5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OR E6)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　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                   Then   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   (0.8)</a:t>
            </a: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已知</a:t>
            </a:r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>CF(E</a:t>
            </a:r>
            <a:r>
              <a:rPr lang="en-US" altLang="zh-CN" sz="2800" b="1" baseline="-25000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)=0.8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CF(E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)=0.6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CF(E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4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)=0.5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CF(E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5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)=0.6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CF(E</a:t>
            </a:r>
            <a:r>
              <a:rPr lang="en-US" altLang="zh-CN" sz="2800" b="1" baseline="-25000" dirty="0">
                <a:latin typeface="+mn-lt"/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)=</a:t>
            </a:r>
            <a:r>
              <a:rPr lang="en-US" altLang="zh-CN" sz="2800" b="1" dirty="0" smtClean="0">
                <a:latin typeface="+mn-lt"/>
                <a:ea typeface="黑体" panose="02010609060101010101" pitchFamily="49" charset="-122"/>
              </a:rPr>
              <a:t>0.8</a:t>
            </a:r>
            <a:r>
              <a:rPr lang="zh-CN" altLang="en-US" sz="2800" b="1" dirty="0" smtClean="0">
                <a:latin typeface="+mn-lt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求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：</a:t>
            </a:r>
            <a:r>
              <a:rPr lang="zh-CN" altLang="en-US" sz="2800" b="1" dirty="0" smtClean="0">
                <a:solidFill>
                  <a:schemeClr val="folHlink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+mn-lt"/>
                <a:ea typeface="黑体" panose="02010609060101010101" pitchFamily="49" charset="-122"/>
              </a:rPr>
              <a:t>CF(H)</a:t>
            </a:r>
            <a:r>
              <a:rPr lang="zh-CN" altLang="en-US" sz="2800" b="1" dirty="0">
                <a:latin typeface="+mn-lt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94970" y="-2730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394777" y="693083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</p:spTree>
    <p:extLst>
      <p:ext uri="{BB962C8B-B14F-4D97-AF65-F5344CB8AC3E}">
        <p14:creationId xmlns:p14="http://schemas.microsoft.com/office/powerpoint/2010/main" val="36131674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/>
          </p:cNvSpPr>
          <p:nvPr>
            <p:ph type="body" idx="4294967295"/>
          </p:nvPr>
        </p:nvSpPr>
        <p:spPr>
          <a:xfrm>
            <a:off x="228600" y="1556385"/>
            <a:ext cx="8590280" cy="49714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r4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得到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)=0.8×max{O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AND 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OR 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))}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=0.8×max{O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min{CF(E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OR 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)}}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=0.8×max{O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min{CF(E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max{CF(E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)}}}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=0.8×max{O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min{O.5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0.8}}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=0.8×max{0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0.5}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=0.4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r1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得到：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CF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(H)=CF(H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)×max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｛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O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CF(E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｝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=0.9×max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｛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O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0.4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｝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=0.36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/>
          </p:cNvSpPr>
          <p:nvPr/>
        </p:nvSpPr>
        <p:spPr>
          <a:xfrm>
            <a:off x="394970" y="-2730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137218" name="Rectangle 2"/>
          <p:cNvSpPr>
            <a:spLocks noGrp="1"/>
          </p:cNvSpPr>
          <p:nvPr/>
        </p:nvSpPr>
        <p:spPr>
          <a:xfrm>
            <a:off x="394777" y="693083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394335" y="-27305"/>
            <a:ext cx="7772400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394142" y="693083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</p:spTree>
    <p:extLst>
      <p:ext uri="{BB962C8B-B14F-4D97-AF65-F5344CB8AC3E}">
        <p14:creationId xmlns:p14="http://schemas.microsoft.com/office/powerpoint/2010/main" val="19049708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/>
          </p:cNvSpPr>
          <p:nvPr>
            <p:ph type="body" idx="4294967295"/>
          </p:nvPr>
        </p:nvSpPr>
        <p:spPr>
          <a:xfrm>
            <a:off x="431800" y="1124585"/>
            <a:ext cx="8280400" cy="37020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r2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得到：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CF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(H)=CF(H,E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)×max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｛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O,CF(E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｝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=0.6×max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｛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O,0.8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｝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=0.48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r3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得到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CF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(H)=CF(H,E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)×max{O,CF(E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)}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=-0.5×max{O,0.6}=-0.3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根据结论不确定性的合成算法得到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CF</a:t>
            </a:r>
            <a:r>
              <a:rPr lang="en-US" altLang="zh-CN" sz="24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1,2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(H)=CF1(H)+CF2(H)- CF1(H)×CF2(H)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 =0.36+0.48-0.36×0.48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 =0.84-0.17=0.67</a:t>
            </a:r>
          </a:p>
        </p:txBody>
      </p:sp>
      <p:sp>
        <p:nvSpPr>
          <p:cNvPr id="150531" name="Rectangle 4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05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55385"/>
              </p:ext>
            </p:extLst>
          </p:nvPr>
        </p:nvGraphicFramePr>
        <p:xfrm>
          <a:off x="1019969" y="4775200"/>
          <a:ext cx="710406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Equation" r:id="rId3" imgW="2768400" imgH="482400" progId="Equation.DSMT4">
                  <p:embed/>
                </p:oleObj>
              </mc:Choice>
              <mc:Fallback>
                <p:oleObj name="Equation" r:id="rId3" imgW="2768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9969" y="4775200"/>
                        <a:ext cx="7104063" cy="7937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Rectangle 6"/>
          <p:cNvSpPr/>
          <p:nvPr/>
        </p:nvSpPr>
        <p:spPr>
          <a:xfrm>
            <a:off x="0" y="3157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0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781630"/>
              </p:ext>
            </p:extLst>
          </p:nvPr>
        </p:nvGraphicFramePr>
        <p:xfrm>
          <a:off x="2771800" y="5581997"/>
          <a:ext cx="4010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name="Equation" r:id="rId5" imgW="2145960" imgH="444240" progId="Equation.DSMT4">
                  <p:embed/>
                </p:oleObj>
              </mc:Choice>
              <mc:Fallback>
                <p:oleObj name="Equation" r:id="rId5" imgW="2145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5581997"/>
                        <a:ext cx="4010025" cy="7858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5" name="Text Box 7"/>
          <p:cNvSpPr txBox="1"/>
          <p:nvPr/>
        </p:nvSpPr>
        <p:spPr>
          <a:xfrm>
            <a:off x="611504" y="6309360"/>
            <a:ext cx="40325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综合</a:t>
            </a: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可信度：</a:t>
            </a:r>
            <a:r>
              <a:rPr lang="en-US" altLang="zh-CN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CF(H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)=0.53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431800" y="15875"/>
            <a:ext cx="6532245" cy="85026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SzTx/>
            </a:pPr>
            <a:r>
              <a:rPr lang="en-US" altLang="zh-CN" sz="3200" kern="1200" dirty="0"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5.4.2 C-F模型</a:t>
            </a: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394335" y="477520"/>
            <a:ext cx="7772400" cy="72326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确定性因子的计算</a:t>
            </a:r>
          </a:p>
        </p:txBody>
      </p:sp>
    </p:spTree>
    <p:extLst>
      <p:ext uri="{BB962C8B-B14F-4D97-AF65-F5344CB8AC3E}">
        <p14:creationId xmlns:p14="http://schemas.microsoft.com/office/powerpoint/2010/main" val="415399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468313" y="1125538"/>
            <a:ext cx="7989887" cy="4970462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在专家系统中，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表现在证据、规则和推理三个方面，需要对专家系统中的事实与规则给出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描述，并在此基础上建立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传递计算方法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要实现对不确定性知识的处理，要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解决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</a:rPr>
              <a:t>：</a:t>
            </a:r>
            <a:endParaRPr lang="zh-CN" altLang="en-US" sz="32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不确定知识的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表示问题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不确定信息的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计算问题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表示和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计算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语义解释问题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07375" cy="103505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</a:p>
        </p:txBody>
      </p:sp>
    </p:spTree>
    <p:extLst>
      <p:ext uri="{BB962C8B-B14F-4D97-AF65-F5344CB8AC3E}">
        <p14:creationId xmlns:p14="http://schemas.microsoft.com/office/powerpoint/2010/main" val="26099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98425" y="0"/>
            <a:ext cx="1983105" cy="9461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范例</a:t>
            </a:r>
          </a:p>
        </p:txBody>
      </p:sp>
      <p:sp>
        <p:nvSpPr>
          <p:cNvPr id="18435" name="Line 3"/>
          <p:cNvSpPr/>
          <p:nvPr/>
        </p:nvSpPr>
        <p:spPr>
          <a:xfrm>
            <a:off x="914400" y="1295400"/>
            <a:ext cx="74676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630238" y="1071563"/>
          <a:ext cx="7883525" cy="53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BMP 图像" r:id="rId4" imgW="7515225" imgH="5381625" progId="Paint.Picture">
                  <p:embed/>
                </p:oleObj>
              </mc:Choice>
              <mc:Fallback>
                <p:oleObj name="BMP 图像" r:id="rId4" imgW="7515225" imgH="5381625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238" y="1071563"/>
                        <a:ext cx="7883525" cy="538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矩形 1"/>
          <p:cNvSpPr/>
          <p:nvPr/>
        </p:nvSpPr>
        <p:spPr>
          <a:xfrm>
            <a:off x="7551738" y="404813"/>
            <a:ext cx="1066800" cy="3079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</a:rPr>
              <a:t>保险丝 </a:t>
            </a:r>
            <a:r>
              <a:rPr lang="en-US" altLang="zh-CN" sz="1400" dirty="0">
                <a:latin typeface="Times New Roman" panose="02020603050405020304" pitchFamily="18" charset="0"/>
              </a:rPr>
              <a:t>fuse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1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indent="0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</a:rPr>
              <a:t>1.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</a:rPr>
              <a:t>表示问题</a:t>
            </a:r>
          </a:p>
          <a:p>
            <a:pPr eaLnBrk="1" hangingPunct="1"/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问题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指的是采用什么方法描述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。通常有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数值表示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非数值的语义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表示方法。数值表示便于计算、比较；非数值表示，是一种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的描述。</a:t>
            </a:r>
          </a:p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在专家系统中的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2" charset="-122"/>
              </a:rPr>
              <a:t>“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 smtClean="0">
                <a:solidFill>
                  <a:srgbClr val="FF0000"/>
                </a:solidFill>
                <a:ea typeface="黑体" panose="02010609060101010101" pitchFamily="2" charset="-122"/>
              </a:rPr>
              <a:t>”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</a:t>
            </a: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事实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</a:p>
        </p:txBody>
      </p:sp>
    </p:spTree>
    <p:extLst>
      <p:ext uri="{BB962C8B-B14F-4D97-AF65-F5344CB8AC3E}">
        <p14:creationId xmlns:p14="http://schemas.microsoft.com/office/powerpoint/2010/main" val="18468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214630" y="1189389"/>
            <a:ext cx="8317810" cy="5407963"/>
          </a:xfrm>
        </p:spPr>
        <p:txBody>
          <a:bodyPr vert="horz" wrap="square" lIns="91440" tIns="45720" rIns="91440" bIns="45720" anchor="t"/>
          <a:lstStyle/>
          <a:p>
            <a:pPr marL="0" indent="0" algn="l" latinLnBrk="0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 marL="0" indent="0" algn="l" latinLnBrk="0">
              <a:lnSpc>
                <a:spcPct val="90000"/>
              </a:lnSpc>
              <a:buNone/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(E→H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f(H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))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latinLnBrk="0">
              <a:lnSpc>
                <a:spcPct val="90000"/>
              </a:lnSpc>
              <a:buNone/>
            </a:pP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latinLnBrk="0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32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latinLnBrk="0">
              <a:lnSpc>
                <a:spcPct val="90000"/>
              </a:lnSpc>
              <a:buNone/>
            </a:pP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  (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C(E</a:t>
            </a: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))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不确定性的表示方法应与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不确定性的表示方法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保持一致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，证据的不确定性通常也是一个数值表示，它代表相应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证据的不确定性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程度，称之为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动态强度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111620" name="AutoShape 4"/>
          <p:cNvSpPr/>
          <p:nvPr/>
        </p:nvSpPr>
        <p:spPr>
          <a:xfrm>
            <a:off x="5220072" y="1289396"/>
            <a:ext cx="3816423" cy="936203"/>
          </a:xfrm>
          <a:prstGeom prst="wedgeRoundRectCallout">
            <a:avLst>
              <a:gd name="adj1" fmla="val -78134"/>
              <a:gd name="adj2" fmla="val 26639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相应知识的不确定性程度，称为知识或规则强度</a:t>
            </a:r>
            <a:r>
              <a:rPr lang="zh-CN" alt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11621" name="AutoShape 5"/>
          <p:cNvSpPr/>
          <p:nvPr/>
        </p:nvSpPr>
        <p:spPr>
          <a:xfrm>
            <a:off x="4788024" y="2420888"/>
            <a:ext cx="4248471" cy="1728837"/>
          </a:xfrm>
          <a:prstGeom prst="wedgeRoundRectCallout">
            <a:avLst>
              <a:gd name="adj1" fmla="val -92443"/>
              <a:gd name="adj2" fmla="val 12258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just"/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为真的</a:t>
            </a:r>
            <a:r>
              <a:rPr lang="zh-CN" altLang="en-US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程度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。它有两种来源：初始证据 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由用户给出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；前面推出的结论作为当前证据 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通过计算得到</a:t>
            </a:r>
            <a:r>
              <a:rPr lang="en-US" altLang="zh-CN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</a:p>
        </p:txBody>
      </p:sp>
    </p:spTree>
    <p:extLst>
      <p:ext uri="{BB962C8B-B14F-4D97-AF65-F5344CB8AC3E}">
        <p14:creationId xmlns:p14="http://schemas.microsoft.com/office/powerpoint/2010/main" val="3576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bldLvl="0" animBg="1"/>
      <p:bldP spid="11162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67544" y="1196974"/>
            <a:ext cx="8136904" cy="5184353"/>
          </a:xfrm>
        </p:spPr>
        <p:txBody>
          <a:bodyPr vert="horz" wrap="square" lIns="91440" tIns="45720" rIns="91440" bIns="45720" anchor="t"/>
          <a:lstStyle/>
          <a:p>
            <a:pPr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cs typeface="+mj-cs"/>
              </a:rPr>
              <a:t>2.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cs typeface="+mj-cs"/>
              </a:rPr>
              <a:t>计算问题</a:t>
            </a: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指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的传播与更新，即获得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新信息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的过程。</a:t>
            </a:r>
          </a:p>
          <a:p>
            <a:pPr indent="0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它是在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领域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专家</a:t>
            </a:r>
            <a:r>
              <a:rPr lang="zh-CN" altLang="en-US" dirty="0">
                <a:latin typeface="黑体" panose="02010609060101010101" pitchFamily="2" charset="-122"/>
              </a:rPr>
              <a:t>给出的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</a:rPr>
              <a:t>规则强度</a:t>
            </a:r>
            <a:r>
              <a:rPr lang="zh-CN" altLang="en-US" dirty="0">
                <a:latin typeface="黑体" panose="02010609060101010101" pitchFamily="2" charset="-122"/>
              </a:rPr>
              <a:t>和用户给出的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</a:rPr>
              <a:t>原始证据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的不确定性</a:t>
            </a:r>
            <a:r>
              <a:rPr lang="zh-CN" altLang="en-US" dirty="0">
                <a:latin typeface="黑体" panose="02010609060101010101" pitchFamily="2" charset="-122"/>
              </a:rPr>
              <a:t>的基础上，定义一组函数，求出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结论</a:t>
            </a:r>
            <a:r>
              <a:rPr lang="zh-CN" altLang="en-US" dirty="0">
                <a:latin typeface="黑体" panose="0201060906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不确定性度量。</a:t>
            </a:r>
          </a:p>
          <a:p>
            <a:pPr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包括如下三个方面：</a:t>
            </a:r>
          </a:p>
          <a:p>
            <a:pPr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  (1)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的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传递算法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；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</a:endParaRPr>
          </a:p>
          <a:p>
            <a:pPr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  (2)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结论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不确定性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合成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；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</a:endParaRPr>
          </a:p>
          <a:p>
            <a:pPr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   (3)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组合证据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的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sym typeface="+mn-ea"/>
              </a:rPr>
              <a:t>不确定性算法</a:t>
            </a:r>
            <a:r>
              <a:rPr lang="zh-CN" altLang="en-US" dirty="0">
                <a:solidFill>
                  <a:schemeClr val="accent4">
                    <a:lumMod val="10000"/>
                  </a:schemeClr>
                </a:solidFill>
                <a:latin typeface="黑体" panose="02010609060101010101" pitchFamily="2" charset="-122"/>
                <a:sym typeface="+mn-ea"/>
              </a:rPr>
              <a:t>。</a:t>
            </a:r>
            <a:endParaRPr lang="zh-CN" altLang="en-US" dirty="0">
              <a:solidFill>
                <a:schemeClr val="accent4">
                  <a:lumMod val="10000"/>
                </a:schemeClr>
              </a:solidFill>
              <a:latin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zh-CN" altLang="en-US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2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3635375" y="692150"/>
            <a:ext cx="5184775" cy="5905500"/>
          </a:xfrm>
        </p:spPr>
        <p:txBody>
          <a:bodyPr vert="horz" wrap="square" lIns="91440" tIns="45720" rIns="91440" bIns="45720" anchor="t"/>
          <a:lstStyle/>
          <a:p>
            <a:pPr indent="12700"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已知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规则的前提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和规则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强度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求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C(H</a:t>
            </a: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定义函数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，使得：</a:t>
            </a:r>
          </a:p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C(H)=f1(C(E),f(H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E))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5" name="Rectangle 4"/>
          <p:cNvSpPr/>
          <p:nvPr/>
        </p:nvSpPr>
        <p:spPr>
          <a:xfrm>
            <a:off x="179388" y="620713"/>
            <a:ext cx="3382962" cy="5905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结论不确定性合成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组合证据的不确定性算法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2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684213" y="5805488"/>
            <a:ext cx="7772400" cy="86677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《</a:t>
            </a:r>
            <a:r>
              <a:rPr lang="zh-CN" altLang="en-US" sz="2000" dirty="0"/>
              <a:t>蒙娜丽莎</a:t>
            </a:r>
            <a:r>
              <a:rPr lang="en-US" altLang="zh-CN" sz="2000" dirty="0"/>
              <a:t>》(Mona Lisa) </a:t>
            </a:r>
            <a:r>
              <a:rPr lang="zh-CN" altLang="en-US" sz="2000" dirty="0"/>
              <a:t>这幅画可以关联到画家列奥纳多</a:t>
            </a:r>
            <a:r>
              <a:rPr lang="en-US" altLang="zh-CN" sz="2000" dirty="0"/>
              <a:t>·</a:t>
            </a:r>
            <a:r>
              <a:rPr lang="zh-CN" altLang="en-US" sz="2000" dirty="0"/>
              <a:t>达</a:t>
            </a:r>
            <a:r>
              <a:rPr lang="en-US" altLang="zh-CN" sz="2000" dirty="0"/>
              <a:t>·</a:t>
            </a:r>
            <a:r>
              <a:rPr lang="zh-CN" altLang="en-US" sz="2000" dirty="0"/>
              <a:t>芬奇</a:t>
            </a:r>
            <a:r>
              <a:rPr lang="en-US" altLang="zh-CN" sz="2000" dirty="0"/>
              <a:t>(Leonardo da Vinci)</a:t>
            </a:r>
            <a:r>
              <a:rPr lang="zh-CN" altLang="en-US" sz="2000" dirty="0"/>
              <a:t>，还可以继续关联到雕塑家米开朗基罗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Michelanglo</a:t>
            </a:r>
            <a:r>
              <a:rPr lang="en-US" altLang="zh-CN" sz="2000" dirty="0" smtClean="0"/>
              <a:t>)</a:t>
            </a:r>
            <a:r>
              <a:rPr lang="zh-CN" altLang="en-US" sz="2000" dirty="0"/>
              <a:t>。</a:t>
            </a:r>
          </a:p>
        </p:txBody>
      </p:sp>
      <p:pic>
        <p:nvPicPr>
          <p:cNvPr id="614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88913"/>
            <a:ext cx="8353425" cy="5246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3673475" y="1989138"/>
            <a:ext cx="5146675" cy="4324350"/>
          </a:xfrm>
        </p:spPr>
        <p:txBody>
          <a:bodyPr vert="horz" wrap="square" lIns="91440" tIns="45720" rIns="91440" bIns="45720" anchor="t"/>
          <a:lstStyle/>
          <a:p>
            <a:pPr indent="12700"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即已知由两个独立的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求得的假设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的不确定性度量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C1(H)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C2(H)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，求证据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导致的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C(H)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，即定义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，使得：</a:t>
            </a:r>
          </a:p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C(H)=f2(C1(E),C2(H))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24579" name="Rectangle 4"/>
          <p:cNvSpPr/>
          <p:nvPr/>
        </p:nvSpPr>
        <p:spPr>
          <a:xfrm>
            <a:off x="179388" y="620713"/>
            <a:ext cx="3382962" cy="5905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结论不确定性合成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组合证据的不确定性算法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3562350" y="3141980"/>
            <a:ext cx="5184775" cy="2806065"/>
          </a:xfrm>
        </p:spPr>
        <p:txBody>
          <a:bodyPr vert="horz" wrap="square" lIns="91440" tIns="45720" rIns="91440" bIns="45720" anchor="t"/>
          <a:lstStyle/>
          <a:p>
            <a:pPr indent="12700"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已知证据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的不确定性度量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C(E1)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C(E2)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，求证据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E2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析取和合取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的不确定性，即定义函数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f3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f4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使得</a:t>
            </a:r>
            <a:r>
              <a:rPr lang="zh-CN" altLang="en-US" sz="24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            </a:t>
            </a:r>
            <a:endParaRPr lang="en-US" altLang="zh-CN" sz="24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None/>
            </a:pPr>
            <a:r>
              <a:rPr lang="en-US" altLang="zh-CN" sz="24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C(E1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∧E2)=f3(C(E1),C(E2)</a:t>
            </a:r>
          </a:p>
          <a:p>
            <a:pPr algn="l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C(E1∨E2)=f4(C(E1),C(E2))</a:t>
            </a:r>
          </a:p>
          <a:p>
            <a:pPr eaLnBrk="1" hangingPunct="1"/>
            <a:endParaRPr lang="en-US" altLang="zh-CN" sz="24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179388" y="620713"/>
            <a:ext cx="3382962" cy="59055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36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结论不确定性合成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组合证据的不确定性算法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9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79388" y="1160240"/>
            <a:ext cx="8713787" cy="5508848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常用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组合证据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的计算方法有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种。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(a)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最大最小法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    C(E1∧E2)=min(C(E1),C(E2))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    C(E1∨E2)=max(C(E1),C(E2))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(b)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概率方法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     C(E1∧E2)=C(E1)×C(E2)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C(E1∨E2)= C(E1)+C(E2)-C(E1)×C(E2)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(c)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有界方法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   C(E1∧E2)=max{0,C(E1)+C(E2)-1}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   C(E1∨E2)=min{1,C(E1)+C(E2)} 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zh-CN" altLang="en-US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2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29982"/>
            <a:ext cx="8640960" cy="561138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None/>
              <a:defRPr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</a:rPr>
              <a:t>3.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</a:rPr>
              <a:t>语义问题</a:t>
            </a:r>
          </a:p>
          <a:p>
            <a:pPr marL="0" indent="-45720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C(H,E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)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可理解为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当前提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E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为真时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，对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结论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H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为真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的一种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影响程度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C(E)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可理解为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E</a:t>
            </a:r>
            <a:r>
              <a:rPr kumimoji="1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为真的程度</a:t>
            </a:r>
            <a:r>
              <a:rPr kumimoji="1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cs typeface="+mn-ea"/>
              </a:rPr>
              <a:t>。</a:t>
            </a:r>
            <a:endParaRPr kumimoji="1" lang="en-US" altLang="zh-CN" sz="2800" i="0" u="none" strike="noStrike" kern="0" cap="none" spc="0" normalizeH="0" baseline="0" noProof="0" dirty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cs typeface="+mn-ea"/>
            </a:endParaRPr>
          </a:p>
          <a:p>
            <a:pPr marL="0" lvl="0" indent="-34290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数学工具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2" charset="-122"/>
              </a:rPr>
              <a:t>： 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2" charset="-122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cs typeface="+mn-ea"/>
              </a:rPr>
              <a:t>概率论</a:t>
            </a:r>
            <a:endParaRPr lang="en-US" altLang="zh-CN" sz="2400" dirty="0" smtClean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cs typeface="+mn-ea"/>
            </a:endParaRPr>
          </a:p>
          <a:p>
            <a:pPr lvl="1" indent="-34290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cs typeface="+mn-ea"/>
              </a:rPr>
              <a:t>模糊数学</a:t>
            </a:r>
            <a:endParaRPr lang="en-US" altLang="zh-CN" sz="24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cs typeface="+mn-ea"/>
            </a:endParaRPr>
          </a:p>
          <a:p>
            <a:pPr marL="0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规则</a:t>
            </a:r>
            <a:r>
              <a:rPr lang="zh-CN" altLang="en-US" sz="2800" dirty="0">
                <a:latin typeface="黑体" panose="02010609060101010101" pitchFamily="2" charset="-122"/>
              </a:rPr>
              <a:t>的不确定性度量</a:t>
            </a:r>
            <a:r>
              <a:rPr lang="en-US" altLang="zh-CN" sz="2800" dirty="0">
                <a:latin typeface="黑体" panose="02010609060101010101" pitchFamily="2" charset="-122"/>
              </a:rPr>
              <a:t>f(H</a:t>
            </a:r>
            <a:r>
              <a:rPr lang="zh-CN" altLang="en-US" sz="2800" dirty="0">
                <a:latin typeface="黑体" panose="02010609060101010101" pitchFamily="2" charset="-122"/>
              </a:rPr>
              <a:t>，</a:t>
            </a:r>
            <a:r>
              <a:rPr lang="en-US" altLang="zh-CN" sz="2800" dirty="0">
                <a:latin typeface="黑体" panose="02010609060101010101" pitchFamily="2" charset="-122"/>
              </a:rPr>
              <a:t>E)</a:t>
            </a:r>
            <a:r>
              <a:rPr lang="zh-CN" altLang="en-US" sz="2800" dirty="0">
                <a:latin typeface="黑体" panose="02010609060101010101" pitchFamily="2" charset="-122"/>
              </a:rPr>
              <a:t>，需要定义在下述</a:t>
            </a:r>
            <a:r>
              <a:rPr lang="en-US" altLang="zh-CN" sz="2800" dirty="0">
                <a:latin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</a:rPr>
              <a:t>个典型情况下的取值：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2" charset="-122"/>
              </a:rPr>
              <a:t>若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为真，则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为真，这时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f(H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E)=?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2" charset="-122"/>
              </a:rPr>
              <a:t>若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为真，则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为假，这时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f(H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E)=?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对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没有影响，这时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f(H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</a:rPr>
              <a:t>E)=?</a:t>
            </a:r>
          </a:p>
          <a:p>
            <a:pPr indent="-285750"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v"/>
              <a:defRPr/>
            </a:pPr>
            <a:endParaRPr lang="en-US" altLang="zh-CN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cs typeface="+mn-ea"/>
            </a:endParaRPr>
          </a:p>
          <a:p>
            <a:pPr marL="457200" marR="0" lvl="1" indent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cs typeface="+mn-ea"/>
            </a:endParaRPr>
          </a:p>
          <a:p>
            <a:pPr marL="742950" marR="0" lvl="1" indent="-28575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Char char="v"/>
              <a:defRPr/>
            </a:pPr>
            <a:endParaRPr kumimoji="1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cs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zh-CN" altLang="en-US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1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215265" y="1340768"/>
            <a:ext cx="8713470" cy="433486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对于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不确定性度量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，需要定义在下述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个典型情况下的取值：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为真，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C(E)=?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E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为假，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C(E)=?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一无所知，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C(E)=? </a:t>
            </a:r>
            <a:endParaRPr lang="en-US" altLang="zh-CN" sz="2800" dirty="0" smtClean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sz="2800" dirty="0">
                <a:latin typeface="黑体" panose="02010609060101010101" pitchFamily="2" charset="-122"/>
              </a:rPr>
              <a:t>对于一个专家系统，一旦给定了上述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不确定性的表示</a:t>
            </a:r>
            <a:r>
              <a:rPr lang="zh-CN" altLang="en-US" sz="2800" dirty="0">
                <a:latin typeface="黑体" panose="02010609060101010101" pitchFamily="2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计算</a:t>
            </a:r>
            <a:r>
              <a:rPr lang="zh-CN" altLang="en-US" sz="2800" dirty="0">
                <a:latin typeface="黑体" panose="02010609060101010101" pitchFamily="2" charset="-122"/>
              </a:rPr>
              <a:t>及其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相关的解释</a:t>
            </a:r>
            <a:r>
              <a:rPr lang="zh-CN" altLang="en-US" sz="2800" dirty="0">
                <a:latin typeface="黑体" panose="02010609060101010101" pitchFamily="2" charset="-122"/>
              </a:rPr>
              <a:t>，就可以从最初的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观察证据</a:t>
            </a:r>
            <a:r>
              <a:rPr lang="zh-CN" altLang="en-US" sz="2800" dirty="0">
                <a:latin typeface="黑体" panose="02010609060101010101" pitchFamily="2" charset="-122"/>
              </a:rPr>
              <a:t>出发，得出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相应结论</a:t>
            </a:r>
            <a:r>
              <a:rPr lang="zh-CN" altLang="en-US" sz="2800" dirty="0">
                <a:latin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不确定性程度</a:t>
            </a:r>
            <a:r>
              <a:rPr lang="zh-CN" altLang="en-US" sz="2800" dirty="0">
                <a:latin typeface="黑体" panose="02010609060101010101" pitchFamily="2" charset="-122"/>
              </a:rPr>
              <a:t>。</a:t>
            </a:r>
          </a:p>
          <a:p>
            <a:pPr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2" charset="-122"/>
              </a:rPr>
              <a:t>专家系统</a:t>
            </a:r>
            <a:r>
              <a:rPr lang="zh-CN" altLang="en-US" sz="2800" dirty="0">
                <a:latin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不确定性推理模型</a:t>
            </a:r>
            <a:r>
              <a:rPr lang="zh-CN" altLang="en-US" sz="2800" dirty="0">
                <a:latin typeface="黑体" panose="02010609060101010101" pitchFamily="2" charset="-122"/>
              </a:rPr>
              <a:t>指的就是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证据和规则</a:t>
            </a:r>
            <a:r>
              <a:rPr lang="zh-CN" altLang="en-US" sz="2800" dirty="0">
                <a:latin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不确定性的测度方法</a:t>
            </a:r>
            <a:r>
              <a:rPr lang="zh-CN" altLang="en-US" sz="2800" dirty="0">
                <a:latin typeface="黑体" panose="02010609060101010101" pitchFamily="2" charset="-122"/>
              </a:rPr>
              <a:t>以及不确定性的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</a:rPr>
              <a:t>组合计算模式</a:t>
            </a:r>
            <a:r>
              <a:rPr lang="zh-CN" altLang="en-US" sz="2800" dirty="0">
                <a:latin typeface="黑体" panose="0201060906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5.1.2 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zh-CN" altLang="en-US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9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827405" y="692785"/>
            <a:ext cx="7099300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5.1  </a:t>
            </a:r>
            <a:r>
              <a:rPr lang="zh-CN" altLang="en-US" dirty="0"/>
              <a:t>概述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20980" y="2637155"/>
            <a:ext cx="8887460" cy="24434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 </a:t>
            </a:r>
            <a:r>
              <a:rPr lang="zh-CN" alt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	</a:t>
            </a:r>
            <a:endParaRPr lang="en-US" altLang="zh-CN" sz="3600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5.1.2  </a:t>
            </a:r>
            <a:r>
              <a:rPr lang="zh-CN" altLang="en-US" sz="3600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en-US" altLang="zh-CN" sz="3600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5.1.3 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r>
              <a:rPr lang="zh-CN" altLang="en-US" sz="36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49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两种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推理一级上扩展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dirty="0" smtClean="0">
                <a:solidFill>
                  <a:schemeClr val="accent6">
                    <a:lumMod val="50000"/>
                    <a:lumOff val="50000"/>
                  </a:schemeClr>
                </a:solidFill>
              </a:rPr>
              <a:t>模型方法</a:t>
            </a:r>
            <a:endParaRPr lang="en-US" altLang="zh-CN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控制策略级处理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控制方法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0" name="AutoShape 4"/>
          <p:cNvSpPr/>
          <p:nvPr/>
        </p:nvSpPr>
        <p:spPr>
          <a:xfrm>
            <a:off x="5045595" y="1700808"/>
            <a:ext cx="4033837" cy="2174409"/>
          </a:xfrm>
          <a:prstGeom prst="wedgeRoundRectCallout">
            <a:avLst>
              <a:gd name="adj1" fmla="val -79206"/>
              <a:gd name="adj2" fmla="val 14817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just"/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把不确定证据和不确定的知识分别与某种量度标准对应起来，并且给出更新结论不确定性算法，从而建立不确定性</a:t>
            </a:r>
            <a:r>
              <a:rPr lang="zh-CN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推理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模式</a:t>
            </a:r>
            <a:r>
              <a:rPr lang="zh-CN" altLang="en-US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1861" name="AutoShape 5"/>
          <p:cNvSpPr/>
          <p:nvPr/>
        </p:nvSpPr>
        <p:spPr>
          <a:xfrm>
            <a:off x="5026757" y="4221088"/>
            <a:ext cx="4052675" cy="2154350"/>
          </a:xfrm>
          <a:prstGeom prst="wedgeRectCallout">
            <a:avLst>
              <a:gd name="adj1" fmla="val -107383"/>
              <a:gd name="adj2" fmla="val -6775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0" lvl="1" algn="just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None/>
            </a:pP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通过识别领域中引起不确定性的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某些特征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及相应的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控制策略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来限制或减少不确定性对系统产生的影响，这类方法没有处理不确定性的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统一模型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，其效果极大地依赖于控制策略</a:t>
            </a:r>
            <a:r>
              <a:rPr lang="zh-CN" altLang="en-US" sz="24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809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bldLvl="0" animBg="1"/>
      <p:bldP spid="12186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179388" y="1124744"/>
            <a:ext cx="8785225" cy="3167856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模型方法分为：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数值方法    非数值方法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3908" name="AutoShape 4"/>
          <p:cNvSpPr/>
          <p:nvPr/>
        </p:nvSpPr>
        <p:spPr>
          <a:xfrm>
            <a:off x="179704" y="3978910"/>
            <a:ext cx="4320287" cy="2521903"/>
          </a:xfrm>
          <a:prstGeom prst="wedgeEllipseCallout">
            <a:avLst>
              <a:gd name="adj1" fmla="val -9220"/>
              <a:gd name="adj2" fmla="val -122170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数值方法，对不确定性的一种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定量表示</a:t>
            </a:r>
            <a:r>
              <a:rPr lang="zh-CN" altLang="en-US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处理方法</a:t>
            </a:r>
            <a:r>
              <a:rPr lang="zh-CN" altLang="en-US" sz="32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。如</a:t>
            </a:r>
            <a:r>
              <a:rPr lang="zh-CN" alt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r>
              <a:rPr lang="zh-CN" altLang="en-US" sz="3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方法。</a:t>
            </a:r>
            <a:endParaRPr lang="zh-CN" altLang="en-US" sz="32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32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909" name="AutoShape 5"/>
          <p:cNvSpPr/>
          <p:nvPr/>
        </p:nvSpPr>
        <p:spPr>
          <a:xfrm>
            <a:off x="4427855" y="3429000"/>
            <a:ext cx="4176395" cy="2419350"/>
          </a:xfrm>
          <a:prstGeom prst="wedgeEllipseCallout">
            <a:avLst>
              <a:gd name="adj1" fmla="val -46628"/>
              <a:gd name="adj2" fmla="val -10629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r>
              <a:rPr lang="zh-CN" altLang="en-US" sz="3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如</a:t>
            </a:r>
            <a:r>
              <a:rPr lang="zh-CN" altLang="en-US" sz="36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古典逻辑方法</a:t>
            </a:r>
            <a:r>
              <a:rPr lang="zh-CN" altLang="en-US" sz="3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36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非单调推理方法</a:t>
            </a:r>
            <a:r>
              <a:rPr lang="zh-CN" altLang="en-US" sz="3600" dirty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en-US" sz="36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bldLvl="0" animBg="1"/>
      <p:bldP spid="12390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/>
          </p:cNvSpPr>
          <p:nvPr>
            <p:ph idx="1"/>
          </p:nvPr>
        </p:nvSpPr>
        <p:spPr>
          <a:xfrm>
            <a:off x="173038" y="2780928"/>
            <a:ext cx="4787900" cy="20161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  <a:p>
            <a:pPr eaLnBrk="1" hangingPunct="1">
              <a:buNone/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可信度方法 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(3)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证据理论</a:t>
            </a:r>
          </a:p>
        </p:txBody>
      </p:sp>
      <p:sp>
        <p:nvSpPr>
          <p:cNvPr id="124932" name="AutoShape 4"/>
          <p:cNvSpPr/>
          <p:nvPr/>
        </p:nvSpPr>
        <p:spPr>
          <a:xfrm>
            <a:off x="5076056" y="2636912"/>
            <a:ext cx="3995738" cy="1727200"/>
          </a:xfrm>
          <a:prstGeom prst="wedgeRoundRectCallout">
            <a:avLst>
              <a:gd name="adj1" fmla="val -77124"/>
              <a:gd name="adj2" fmla="val -27564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just"/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PROSPECTOR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专家系统中使用的不确定推理模型，是对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公式修正后形成的一种不确定推理方法，为概率论在不确定推理中的应用提供了一条途径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24933" name="AutoShape 5"/>
          <p:cNvSpPr/>
          <p:nvPr/>
        </p:nvSpPr>
        <p:spPr>
          <a:xfrm>
            <a:off x="4572000" y="4700588"/>
            <a:ext cx="2448272" cy="1800225"/>
          </a:xfrm>
          <a:prstGeom prst="wedgeRoundRectCallout">
            <a:avLst>
              <a:gd name="adj1" fmla="val -96408"/>
              <a:gd name="adj2" fmla="val -102910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它是</a:t>
            </a:r>
            <a:r>
              <a:rPr lang="en-US" altLang="zh-CN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MYCIN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黑体" panose="02010609060101010101" pitchFamily="2" charset="-122"/>
                <a:ea typeface="黑体" panose="02010609060101010101" pitchFamily="2" charset="-122"/>
              </a:rPr>
              <a:t>专家系统中使用的不确定推理模型，它以确定性理论为基础，方法简单、易用。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24934" name="AutoShape 6"/>
          <p:cNvSpPr/>
          <p:nvPr/>
        </p:nvSpPr>
        <p:spPr>
          <a:xfrm>
            <a:off x="358539" y="4700588"/>
            <a:ext cx="3384550" cy="1800225"/>
          </a:xfrm>
          <a:prstGeom prst="wedgeRoundRectCallout">
            <a:avLst>
              <a:gd name="adj1" fmla="val 4630"/>
              <a:gd name="adj2" fmla="val -72597"/>
              <a:gd name="adj3" fmla="val 16667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  <a:ea typeface="黑体" panose="02010609060101010101" pitchFamily="2" charset="-122"/>
              </a:rPr>
              <a:t>它通过定义信任函数、似然函数，把知道和不知道区别开来。这些函数满足比概率函数的公理要弱的公理，因此，概率函数是信任函数的一个子集。</a:t>
            </a:r>
            <a:r>
              <a:rPr lang="zh-CN" altLang="en-US" sz="2000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ang="5400000" scaled="0"/>
                </a:gradFill>
                <a:latin typeface="Times New Roman" panose="02020603050405020304" pitchFamily="18" charset="0"/>
              </a:rPr>
              <a:t>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</a:pPr>
            <a:endParaRPr lang="zh-CN" altLang="en-US" sz="2000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  <a:latin typeface="Times New Roman" panose="02020603050405020304" pitchFamily="18" charset="0"/>
            </a:endParaRPr>
          </a:p>
        </p:txBody>
      </p:sp>
      <p:sp>
        <p:nvSpPr>
          <p:cNvPr id="33798" name="Rectangle 3"/>
          <p:cNvSpPr txBox="1"/>
          <p:nvPr/>
        </p:nvSpPr>
        <p:spPr>
          <a:xfrm>
            <a:off x="385763" y="980728"/>
            <a:ext cx="7772400" cy="188327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纯概率方法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通常要求给出事件的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先验概率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条件概率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，而这些数据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又不易获得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，因此使其应用受到限制。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为此，在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概率论的基础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上发展起来了一些新方法：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3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bldLvl="0" animBg="1"/>
      <p:bldP spid="124933" grpId="0" bldLvl="0" animBg="1"/>
      <p:bldP spid="12493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250825" y="1052830"/>
            <a:ext cx="8642350" cy="401764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概率的方法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没有把事物自身所具有的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反映出来。</a:t>
            </a:r>
          </a:p>
          <a:p>
            <a:pPr eaLnBrk="1" hangingPunct="1"/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Zadeh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提出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模糊集理论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处理的是由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引起的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不确定性。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可能性理论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处理的是由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引起的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45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112395" y="419735"/>
            <a:ext cx="8133080" cy="1871980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2800" dirty="0" smtClean="0">
                <a:ea typeface="黑体" panose="02010609060101010101" pitchFamily="2" charset="-122"/>
              </a:rPr>
              <a:t>所有</a:t>
            </a:r>
            <a:r>
              <a:rPr lang="zh-CN" altLang="en-US" sz="2800" dirty="0">
                <a:ea typeface="黑体" panose="02010609060101010101" pitchFamily="2" charset="-122"/>
              </a:rPr>
              <a:t>传统逻辑习惯上总是假定当前使用的是精确的符号。正因为如此，传统逻辑难以应用于现实生活，而只是存在于虚幻的想象之中。</a:t>
            </a:r>
          </a:p>
          <a:p>
            <a:pPr algn="l" eaLnBrk="1" hangingPunct="1">
              <a:lnSpc>
                <a:spcPct val="90000"/>
              </a:lnSpc>
              <a:buNone/>
            </a:pPr>
            <a:r>
              <a:rPr lang="zh-CN" altLang="en-US" sz="2800" dirty="0"/>
              <a:t>                                                        </a:t>
            </a:r>
            <a:r>
              <a:rPr lang="en-US" altLang="zh-CN" sz="2800" dirty="0"/>
              <a:t>—</a:t>
            </a:r>
            <a:r>
              <a:rPr lang="zh-CN" altLang="en-US" sz="2800" dirty="0"/>
              <a:t>伯特兰</a:t>
            </a:r>
            <a:r>
              <a:rPr lang="en-US" altLang="zh-CN" sz="2800" dirty="0"/>
              <a:t>·</a:t>
            </a:r>
            <a:r>
              <a:rPr lang="zh-CN" altLang="en-US" sz="2800" dirty="0"/>
              <a:t>罗素   </a:t>
            </a:r>
          </a:p>
        </p:txBody>
      </p:sp>
      <p:sp>
        <p:nvSpPr>
          <p:cNvPr id="354308" name="Text Box 4"/>
          <p:cNvSpPr txBox="1"/>
          <p:nvPr/>
        </p:nvSpPr>
        <p:spPr>
          <a:xfrm>
            <a:off x="454660" y="2565400"/>
            <a:ext cx="7790815" cy="21852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chemeClr val="folHlink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 满足于事物自身允许的精确度，在只要近似解就能满足的情况下而不去寻求精确解，这是很有指导意义的。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a typeface="黑体" panose="02010609060101010101" pitchFamily="2" charset="-122"/>
            </a:endParaRPr>
          </a:p>
          <a:p>
            <a:pPr algn="ctr"/>
            <a:r>
              <a:rPr kumimoji="1"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rPr>
              <a:t>                                                          </a:t>
            </a:r>
            <a:r>
              <a:rPr kumimoji="1"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kumimoji="1"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rPr>
              <a:t>—  </a:t>
            </a:r>
            <a:r>
              <a:rPr kumimoji="1"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rPr>
              <a:t>亚里士多德</a:t>
            </a:r>
            <a:endParaRPr kumimoji="1"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</p:txBody>
      </p:sp>
      <p:sp>
        <p:nvSpPr>
          <p:cNvPr id="354309" name="Text Box 5"/>
          <p:cNvSpPr txBox="1"/>
          <p:nvPr/>
        </p:nvSpPr>
        <p:spPr>
          <a:xfrm>
            <a:off x="647700" y="4999355"/>
            <a:ext cx="7597775" cy="138499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dirty="0" smtClean="0"/>
              <a:t>    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anose="02010609060101010101" pitchFamily="2" charset="-122"/>
              </a:rPr>
              <a:t>适用于现实世界的数学定律都不具有确定性，具有确定性的数学定律则不适用于现实世界。</a:t>
            </a:r>
          </a:p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                                                     </a:t>
            </a:r>
            <a:r>
              <a:rPr kumimoji="1" lang="en-US" altLang="zh-CN" sz="2800" b="1" dirty="0" smtClean="0">
                <a:solidFill>
                  <a:srgbClr val="CC0000"/>
                </a:solidFill>
                <a:latin typeface="+mn-lt"/>
                <a:ea typeface="黑体" panose="02010609060101010101" pitchFamily="2" charset="-122"/>
              </a:rPr>
              <a:t>—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+mn-lt"/>
                <a:ea typeface="黑体" panose="02010609060101010101" pitchFamily="2" charset="-122"/>
              </a:rPr>
              <a:t>阿尔伯特</a:t>
            </a:r>
            <a:r>
              <a:rPr kumimoji="1" lang="en-US" altLang="zh-CN" sz="2800" b="1" dirty="0" smtClean="0">
                <a:solidFill>
                  <a:srgbClr val="CC0000"/>
                </a:solidFill>
                <a:latin typeface="+mn-lt"/>
                <a:ea typeface="黑体" panose="02010609060101010101" pitchFamily="2" charset="-122"/>
              </a:rPr>
              <a:t>·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+mn-lt"/>
                <a:ea typeface="黑体" panose="02010609060101010101" pitchFamily="2" charset="-122"/>
              </a:rPr>
              <a:t>爱因斯坦</a:t>
            </a:r>
            <a:endParaRPr kumimoji="1" lang="zh-CN" altLang="en-US" sz="2800" b="1" dirty="0">
              <a:solidFill>
                <a:srgbClr val="CC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46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/>
      <p:bldP spid="354309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0" y="609600"/>
            <a:ext cx="9601200" cy="762000"/>
          </a:xfrm>
        </p:spPr>
        <p:txBody>
          <a:bodyPr vert="horz" wrap="square" lIns="91440" tIns="45720" rIns="91440" bIns="45720" anchor="ctr"/>
          <a:lstStyle/>
          <a:p>
            <a:pPr marL="838200" indent="-838200" eaLnBrk="1" fontAlgn="t" hangingPunct="1"/>
            <a:r>
              <a:rPr lang="zh-CN" altLang="en-US" sz="1800" dirty="0">
                <a:solidFill>
                  <a:schemeClr val="tx1"/>
                </a:solidFill>
              </a:rPr>
              <a:t>                                                                                                   </a:t>
            </a:r>
            <a:r>
              <a:rPr lang="zh-CN" altLang="en-US" sz="1800" u="sng" dirty="0">
                <a:solidFill>
                  <a:schemeClr val="tx1"/>
                </a:solidFill>
              </a:rPr>
              <a:t/>
            </a:r>
            <a:br>
              <a:rPr lang="zh-CN" altLang="en-US" sz="1800" u="sng" dirty="0">
                <a:solidFill>
                  <a:schemeClr val="tx1"/>
                </a:solidFill>
              </a:rPr>
            </a:br>
            <a:r>
              <a:rPr lang="zh-CN" altLang="en-US" sz="3600" dirty="0"/>
              <a:t> </a:t>
            </a:r>
            <a:r>
              <a:rPr lang="zh-CN" altLang="en-US" dirty="0"/>
              <a:t>     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394965" y="238443"/>
            <a:ext cx="8713539" cy="6262370"/>
          </a:xfrm>
        </p:spPr>
        <p:txBody>
          <a:bodyPr vert="horz" wrap="square" lIns="91440" tIns="45720" rIns="91440" bIns="45720" anchor="t"/>
          <a:lstStyle/>
          <a:p>
            <a:pPr marL="0" indent="0" algn="ctr" latinLnBrk="0">
              <a:spcBef>
                <a:spcPct val="10000"/>
              </a:spcBef>
              <a:spcAft>
                <a:spcPct val="500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现代逻辑学与计算机科学、计算语言学和人工智能的关系表</a:t>
            </a:r>
            <a:endParaRPr lang="zh-CN" altLang="en-US" sz="2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latinLnBrk="0">
              <a:spcBef>
                <a:spcPct val="10000"/>
              </a:spcBef>
              <a:buNone/>
            </a:pPr>
            <a:r>
              <a:rPr lang="zh-CN" altLang="en-US" sz="16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逻        辑    自然语 程序 人工 逻辑 指令与直 数据库 复杂性 智能体   未 来 展 望</a:t>
            </a:r>
          </a:p>
          <a:p>
            <a:pPr marL="0" indent="0" latinLnBrk="0">
              <a:spcBef>
                <a:spcPct val="10000"/>
              </a:spcBef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                   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言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处理 控制 智能 编程 陈式语言  理论   理论   理论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时序逻辑             √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√      √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广泛应用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模态逻辑             √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√      √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非常活跃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算法证明    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√      √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非单调推理  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        √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意义重大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概率和模糊  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        √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目前主流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直觉主义逻辑    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√      √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主要替代者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高阶逻辑，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λ-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演算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√             √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更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具中心作用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经典逻辑片断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               √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前景诱人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资源和子结构逻辑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     √        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√</a:t>
            </a:r>
            <a:endParaRPr lang="zh-CN" altLang="en-US" sz="14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纤维化和组合逻辑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√   √     √    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 可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自我指称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谬误理论                                              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  在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适当语境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逻辑动力学  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                          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动态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逻辑观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论辩理论游戏         √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                                         前景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光明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对象层次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元层次 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           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总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起中心作用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机制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溯因 缺省 相干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           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逻辑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的一部分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与神经网络的联系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                                         极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重要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时间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行动</a:t>
            </a:r>
            <a:r>
              <a:rPr lang="en-US" altLang="zh-CN" sz="14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修正模型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               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一类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新模型</a:t>
            </a:r>
          </a:p>
          <a:p>
            <a:pPr marL="0" indent="0" latinLnBrk="0">
              <a:buNone/>
            </a:pP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加标演绎系统         √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√            √  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√    </a:t>
            </a:r>
            <a:r>
              <a:rPr lang="zh-CN" altLang="en-US" sz="1400" b="1" dirty="0" smtClean="0">
                <a:latin typeface="楷体_GB2312" pitchFamily="49" charset="-122"/>
                <a:ea typeface="楷体_GB2312" pitchFamily="49" charset="-122"/>
              </a:rPr>
              <a:t> 逻辑学</a:t>
            </a:r>
            <a:r>
              <a:rPr lang="zh-CN" altLang="en-US" sz="1400" b="1" dirty="0">
                <a:latin typeface="楷体_GB2312" pitchFamily="49" charset="-122"/>
                <a:ea typeface="楷体_GB2312" pitchFamily="49" charset="-122"/>
              </a:rPr>
              <a:t>的统一框架</a:t>
            </a:r>
          </a:p>
        </p:txBody>
      </p:sp>
      <p:sp>
        <p:nvSpPr>
          <p:cNvPr id="35844" name="Rectangle 4"/>
          <p:cNvSpPr/>
          <p:nvPr/>
        </p:nvSpPr>
        <p:spPr>
          <a:xfrm>
            <a:off x="6011863" y="44450"/>
            <a:ext cx="3240087" cy="3667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5845" name="Rectangle 5"/>
          <p:cNvSpPr/>
          <p:nvPr/>
        </p:nvSpPr>
        <p:spPr>
          <a:xfrm>
            <a:off x="8756650" y="6408738"/>
            <a:ext cx="184150" cy="3968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endParaRPr lang="zh-CN" altLang="en-US" sz="2000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Line 6"/>
          <p:cNvSpPr/>
          <p:nvPr/>
        </p:nvSpPr>
        <p:spPr>
          <a:xfrm>
            <a:off x="288032" y="1268759"/>
            <a:ext cx="8388424" cy="1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5847" name="Line 7"/>
          <p:cNvSpPr/>
          <p:nvPr/>
        </p:nvSpPr>
        <p:spPr>
          <a:xfrm>
            <a:off x="288032" y="6669088"/>
            <a:ext cx="8388424" cy="0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8" name="Line 8"/>
          <p:cNvSpPr/>
          <p:nvPr/>
        </p:nvSpPr>
        <p:spPr>
          <a:xfrm flipV="1">
            <a:off x="288032" y="2972422"/>
            <a:ext cx="8388424" cy="24530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9" name="Line 9"/>
          <p:cNvSpPr/>
          <p:nvPr/>
        </p:nvSpPr>
        <p:spPr>
          <a:xfrm flipV="1">
            <a:off x="288032" y="4772621"/>
            <a:ext cx="8388424" cy="24531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0" name="Line 10"/>
          <p:cNvSpPr/>
          <p:nvPr/>
        </p:nvSpPr>
        <p:spPr>
          <a:xfrm>
            <a:off x="302320" y="765175"/>
            <a:ext cx="8374136" cy="0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1" name="Line 11"/>
          <p:cNvSpPr/>
          <p:nvPr/>
        </p:nvSpPr>
        <p:spPr>
          <a:xfrm>
            <a:off x="288032" y="765175"/>
            <a:ext cx="0" cy="5903913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2" name="Line 12"/>
          <p:cNvSpPr/>
          <p:nvPr/>
        </p:nvSpPr>
        <p:spPr>
          <a:xfrm>
            <a:off x="2123728" y="765175"/>
            <a:ext cx="0" cy="5903913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3" name="Line 13"/>
          <p:cNvSpPr/>
          <p:nvPr/>
        </p:nvSpPr>
        <p:spPr>
          <a:xfrm>
            <a:off x="8676456" y="765175"/>
            <a:ext cx="0" cy="5903913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54" name="Line 14"/>
          <p:cNvSpPr/>
          <p:nvPr/>
        </p:nvSpPr>
        <p:spPr>
          <a:xfrm>
            <a:off x="6876256" y="765175"/>
            <a:ext cx="0" cy="5903913"/>
          </a:xfrm>
          <a:prstGeom prst="line">
            <a:avLst/>
          </a:prstGeom>
          <a:ln w="9525" cap="flat" cmpd="sng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6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67167" y="83722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不确定知识表示和推理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895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6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solidFill>
                  <a:schemeClr val="accent6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en-US" altLang="zh-CN" dirty="0">
              <a:solidFill>
                <a:schemeClr val="accent6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5.4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确定性理论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5.5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证据理论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5.6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模糊逻辑和模糊推理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5.7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小结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非单调逻辑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indent="0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dirty="0">
                <a:solidFill>
                  <a:srgbClr val="FF0000"/>
                </a:solidFill>
              </a:rPr>
              <a:t>单调性与非单调性</a:t>
            </a:r>
            <a:endParaRPr lang="en-US" altLang="zh-CN" sz="3200" dirty="0" smtClean="0"/>
          </a:p>
          <a:p>
            <a:pPr eaLnBrk="1" hangingPunct="1">
              <a:buClr>
                <a:schemeClr val="accent2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</a:pPr>
            <a:r>
              <a:rPr lang="zh-CN" altLang="en-US" sz="3200" dirty="0" smtClean="0"/>
              <a:t>逻辑系统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单调性</a:t>
            </a:r>
            <a:r>
              <a:rPr lang="zh-CN" altLang="en-US" sz="3200" dirty="0"/>
              <a:t>。</a:t>
            </a:r>
          </a:p>
          <a:p>
            <a:pPr eaLnBrk="1" hangingPunct="1">
              <a:buClr>
                <a:srgbClr val="66FF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定义</a:t>
            </a:r>
            <a:r>
              <a:rPr lang="en-US" altLang="zh-CN" sz="3200" dirty="0" smtClean="0">
                <a:solidFill>
                  <a:srgbClr val="FF0000"/>
                </a:solidFill>
              </a:rPr>
              <a:t>5.1</a:t>
            </a:r>
            <a:r>
              <a:rPr lang="zh-CN" altLang="en-US" sz="3200" dirty="0" smtClean="0">
                <a:solidFill>
                  <a:schemeClr val="folHlink"/>
                </a:solidFill>
              </a:rPr>
              <a:t> </a:t>
            </a:r>
            <a:r>
              <a:rPr lang="zh-CN" altLang="en-US" sz="3200" dirty="0"/>
              <a:t>设</a:t>
            </a:r>
            <a:r>
              <a:rPr lang="en-US" altLang="zh-CN" sz="3200" dirty="0"/>
              <a:t>FS</a:t>
            </a:r>
            <a:r>
              <a:rPr lang="zh-CN" altLang="en-US" sz="3200" dirty="0"/>
              <a:t>为一</a:t>
            </a:r>
            <a:r>
              <a:rPr lang="zh-CN" altLang="en-US" sz="3200" dirty="0">
                <a:solidFill>
                  <a:srgbClr val="FF0000"/>
                </a:solidFill>
              </a:rPr>
              <a:t>逻辑系统</a:t>
            </a:r>
            <a:r>
              <a:rPr lang="zh-CN" altLang="en-US" sz="3200" dirty="0"/>
              <a:t>，称</a:t>
            </a:r>
            <a:r>
              <a:rPr lang="en-US" altLang="zh-CN" sz="3200" dirty="0"/>
              <a:t>FS</a:t>
            </a:r>
            <a:r>
              <a:rPr lang="zh-CN" altLang="en-US" sz="3200" dirty="0"/>
              <a:t>是</a:t>
            </a:r>
            <a:r>
              <a:rPr lang="zh-CN" altLang="en-US" sz="3200" dirty="0">
                <a:solidFill>
                  <a:srgbClr val="FF0000"/>
                </a:solidFill>
              </a:rPr>
              <a:t>单调的</a:t>
            </a:r>
            <a:r>
              <a:rPr lang="en-US" altLang="zh-CN" sz="3200" dirty="0"/>
              <a:t>(monotonic)</a:t>
            </a:r>
            <a:r>
              <a:rPr lang="zh-CN" altLang="en-US" sz="3200" dirty="0"/>
              <a:t>，如果对于</a:t>
            </a:r>
            <a:r>
              <a:rPr lang="en-US" altLang="zh-CN" sz="3200" dirty="0"/>
              <a:t>FS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任意公式集合</a:t>
            </a:r>
            <a:r>
              <a:rPr lang="en-US" altLang="zh-CN" sz="3200" dirty="0"/>
              <a:t>Γ1</a:t>
            </a:r>
            <a:r>
              <a:rPr lang="zh-CN" altLang="en-US" sz="3200" dirty="0"/>
              <a:t>，</a:t>
            </a:r>
            <a:r>
              <a:rPr lang="en-US" altLang="zh-CN" sz="3200" dirty="0"/>
              <a:t>Γ2</a:t>
            </a:r>
            <a:r>
              <a:rPr lang="zh-CN" altLang="en-US" sz="3200" dirty="0"/>
              <a:t>，</a:t>
            </a:r>
            <a:r>
              <a:rPr lang="en-US" altLang="zh-CN" sz="3200" dirty="0"/>
              <a:t>Γ1 </a:t>
            </a:r>
            <a:r>
              <a:rPr lang="en-US" altLang="zh-CN" sz="3200" dirty="0">
                <a:sym typeface="Symbol" panose="05050102010706020507" pitchFamily="18" charset="2"/>
              </a:rPr>
              <a:t></a:t>
            </a:r>
            <a:r>
              <a:rPr lang="en-US" altLang="zh-CN" sz="3200" dirty="0"/>
              <a:t> Γ2</a:t>
            </a:r>
            <a:r>
              <a:rPr lang="zh-CN" altLang="en-US" sz="3200" b="1" dirty="0">
                <a:solidFill>
                  <a:srgbClr val="FF0000"/>
                </a:solidFill>
              </a:rPr>
              <a:t>蕴涵</a:t>
            </a:r>
            <a:r>
              <a:rPr lang="en-US" altLang="zh-CN" sz="3200" dirty="0"/>
              <a:t>Th(Γ1) </a:t>
            </a:r>
            <a:r>
              <a:rPr lang="en-US" altLang="zh-CN" sz="3200" dirty="0">
                <a:sym typeface="Symbol" panose="05050102010706020507" pitchFamily="18" charset="2"/>
              </a:rPr>
              <a:t></a:t>
            </a:r>
            <a:r>
              <a:rPr lang="en-US" altLang="zh-CN" sz="3200" dirty="0"/>
              <a:t> Th(Γ2)</a:t>
            </a:r>
            <a:r>
              <a:rPr lang="zh-CN" altLang="en-US" sz="3200" dirty="0"/>
              <a:t>。</a:t>
            </a:r>
          </a:p>
          <a:p>
            <a:pPr eaLnBrk="1" hangingPunct="1">
              <a:buClr>
                <a:srgbClr val="66FF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 dirty="0" smtClean="0"/>
              <a:t>  这里</a:t>
            </a:r>
            <a:r>
              <a:rPr lang="en-US" altLang="zh-CN" sz="3200" dirty="0">
                <a:solidFill>
                  <a:srgbClr val="FF0000"/>
                </a:solidFill>
              </a:rPr>
              <a:t>Th(Γ)</a:t>
            </a:r>
            <a:r>
              <a:rPr lang="zh-CN" altLang="en-US" sz="3200" dirty="0"/>
              <a:t>表示</a:t>
            </a:r>
            <a:r>
              <a:rPr lang="zh-CN" altLang="en-US" sz="3200" dirty="0">
                <a:solidFill>
                  <a:srgbClr val="FF0000"/>
                </a:solidFill>
              </a:rPr>
              <a:t>公式集合</a:t>
            </a:r>
            <a:r>
              <a:rPr lang="en-US" altLang="zh-CN" sz="3200" dirty="0"/>
              <a:t>{A|Γ├</a:t>
            </a:r>
            <a:r>
              <a:rPr lang="en-US" altLang="zh-CN" sz="3200" baseline="-25000" dirty="0"/>
              <a:t>FS</a:t>
            </a:r>
            <a:r>
              <a:rPr lang="en-US" altLang="zh-CN" sz="3200" dirty="0"/>
              <a:t>A},</a:t>
            </a:r>
            <a:r>
              <a:rPr lang="zh-CN" altLang="en-US" sz="3200" dirty="0"/>
              <a:t>即</a:t>
            </a:r>
            <a:r>
              <a:rPr lang="en-US" altLang="zh-CN" sz="3200" dirty="0"/>
              <a:t>Γ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演绎结果的集合</a:t>
            </a:r>
            <a:r>
              <a:rPr lang="zh-CN" altLang="en-US" sz="3200" dirty="0"/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65405" y="1266190"/>
            <a:ext cx="8376920" cy="4572000"/>
          </a:xfrm>
        </p:spPr>
        <p:txBody>
          <a:bodyPr vert="horz" wrap="square" lIns="91440" tIns="45720" rIns="91440" bIns="45720" anchor="t"/>
          <a:lstStyle/>
          <a:p>
            <a:pPr indent="0">
              <a:lnSpc>
                <a:spcPct val="90000"/>
              </a:lnSpc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、单调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现有知识的基础上，通过严密的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逻辑论证和推理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获得的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新知识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必须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与已有的知识相一致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i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推理系统的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定理集合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随着推理过程的进行而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单调地增大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单调性：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	</a:t>
            </a:r>
            <a:r>
              <a:rPr lang="en-US" altLang="zh-CN" sz="2800" dirty="0"/>
              <a:t>(1) </a:t>
            </a:r>
            <a:r>
              <a:rPr lang="en-US" altLang="zh-CN" sz="2800" i="1" dirty="0">
                <a:sym typeface="Symbol" panose="05050102010706020507" pitchFamily="18" charset="2"/>
              </a:rPr>
              <a:t> </a:t>
            </a:r>
            <a:r>
              <a:rPr lang="en-US" altLang="zh-CN" sz="2800" dirty="0">
                <a:latin typeface="Lucida Sans Unicode" panose="020B0602030504020204" pitchFamily="34" charset="0"/>
                <a:sym typeface="Symbol" panose="05050102010706020507" pitchFamily="18" charset="2"/>
              </a:rPr>
              <a:t>∈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/>
              <a:t>Th(</a:t>
            </a:r>
            <a:r>
              <a:rPr lang="en-US" altLang="zh-CN" sz="2800" i="1" dirty="0">
                <a:sym typeface="Symbol" panose="05050102010706020507" pitchFamily="18" charset="2"/>
              </a:rPr>
              <a:t> 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(2) </a:t>
            </a:r>
            <a:r>
              <a:rPr lang="zh-CN" altLang="en-US" sz="2800" dirty="0"/>
              <a:t>若 </a:t>
            </a:r>
            <a:r>
              <a:rPr lang="zh-CN" altLang="en-US" sz="2800" i="1" dirty="0">
                <a:sym typeface="Symbol" panose="05050102010706020507" pitchFamily="18" charset="2"/>
              </a:rPr>
              <a:t></a:t>
            </a:r>
            <a:r>
              <a:rPr lang="en-US" altLang="zh-CN" sz="2800" baseline="-25000" dirty="0"/>
              <a:t>1 </a:t>
            </a:r>
            <a:r>
              <a:rPr lang="en-US" altLang="zh-CN" sz="2800" dirty="0">
                <a:latin typeface="Lucida Sans Unicode" panose="020B0602030504020204" pitchFamily="34" charset="0"/>
              </a:rPr>
              <a:t>⊆</a:t>
            </a:r>
            <a:r>
              <a:rPr lang="en-US" altLang="zh-CN" sz="2800" baseline="-250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</a:t>
            </a:r>
            <a:r>
              <a:rPr lang="en-US" altLang="zh-CN" sz="2800" baseline="-25000" dirty="0"/>
              <a:t>2 </a:t>
            </a:r>
            <a:r>
              <a:rPr lang="zh-CN" altLang="en-US" sz="2800" dirty="0"/>
              <a:t>，则</a:t>
            </a:r>
            <a:r>
              <a:rPr lang="en-US" altLang="zh-CN" sz="2800" dirty="0"/>
              <a:t>Th(</a:t>
            </a:r>
            <a:r>
              <a:rPr lang="en-US" altLang="zh-CN" sz="2800" i="1" dirty="0">
                <a:sym typeface="Symbol" panose="05050102010706020507" pitchFamily="18" charset="2"/>
              </a:rPr>
              <a:t>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 </a:t>
            </a:r>
            <a:r>
              <a:rPr lang="en-US" altLang="zh-CN" sz="2800" dirty="0">
                <a:latin typeface="Lucida Sans Unicode" panose="020B0602030504020204" pitchFamily="34" charset="0"/>
              </a:rPr>
              <a:t>⊆</a:t>
            </a:r>
            <a:r>
              <a:rPr lang="en-US" altLang="zh-CN" sz="2800" dirty="0"/>
              <a:t> Th(</a:t>
            </a:r>
            <a:r>
              <a:rPr lang="en-US" altLang="zh-CN" sz="2800" i="1" dirty="0">
                <a:sym typeface="Symbol" panose="05050102010706020507" pitchFamily="18" charset="2"/>
              </a:rPr>
              <a:t>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/>
              <a:t>	(3) Th(Th(</a:t>
            </a:r>
            <a:r>
              <a:rPr lang="en-US" altLang="zh-CN" sz="2800" i="1" dirty="0">
                <a:sym typeface="Symbol" panose="05050102010706020507" pitchFamily="18" charset="2"/>
              </a:rPr>
              <a:t> </a:t>
            </a:r>
            <a:r>
              <a:rPr lang="en-US" altLang="zh-CN" sz="2800" dirty="0"/>
              <a:t>)) </a:t>
            </a:r>
            <a:r>
              <a:rPr lang="zh-CN" altLang="en-US" sz="2800" dirty="0"/>
              <a:t>＝ </a:t>
            </a:r>
            <a:r>
              <a:rPr lang="en-US" altLang="zh-CN" sz="2800" dirty="0"/>
              <a:t>Th(</a:t>
            </a:r>
            <a:r>
              <a:rPr lang="en-US" altLang="zh-CN" sz="2800" i="1" dirty="0">
                <a:sym typeface="Symbol" panose="05050102010706020507" pitchFamily="18" charset="2"/>
              </a:rPr>
              <a:t> </a:t>
            </a:r>
            <a:r>
              <a:rPr lang="en-US" altLang="zh-CN" sz="2800" dirty="0"/>
              <a:t>) 		(</a:t>
            </a:r>
            <a:r>
              <a:rPr lang="zh-CN" altLang="en-US" sz="2800" dirty="0"/>
              <a:t>不动点</a:t>
            </a:r>
            <a:r>
              <a:rPr lang="en-US" altLang="zh-CN" sz="2800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/>
              <a:t>5.2  </a:t>
            </a:r>
            <a:r>
              <a:rPr lang="zh-CN" altLang="en-US" kern="0" dirty="0" smtClean="0"/>
              <a:t>非单调逻辑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6926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Line 4"/>
          <p:cNvSpPr/>
          <p:nvPr/>
        </p:nvSpPr>
        <p:spPr>
          <a:xfrm>
            <a:off x="936308" y="1571943"/>
            <a:ext cx="74676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/>
            </a:r>
            <a:br>
              <a:rPr lang="zh-CN" altLang="en-US" dirty="0"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331912" y="4130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/>
              <a:t>5.2  </a:t>
            </a:r>
            <a:r>
              <a:rPr lang="zh-CN" altLang="en-US" kern="0" dirty="0" smtClean="0"/>
              <a:t>非单调逻辑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8280920" cy="494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、非单调逻辑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200" b="1" dirty="0" smtClean="0">
              <a:solidFill>
                <a:schemeClr val="accent2">
                  <a:lumMod val="75000"/>
                  <a:lumOff val="25000"/>
                </a:schemeClr>
              </a:solidFill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ea typeface="黑体" panose="02010609060101010101" pitchFamily="2" charset="-122"/>
              </a:rPr>
              <a:t>已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黑体" panose="02010609060101010101" pitchFamily="2" charset="-122"/>
              </a:rPr>
              <a:t>讨论的所有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逻辑系统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黑体" panose="02010609060101010101" pitchFamily="2" charset="-122"/>
              </a:rPr>
              <a:t>都是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单调的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黑体" panose="02010609060101010101" pitchFamily="2" charset="-122"/>
              </a:rPr>
              <a:t>。如一阶谓词逻辑。但是，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常识推理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黑体" panose="02010609060101010101" pitchFamily="2" charset="-122"/>
              </a:rPr>
              <a:t>却并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不具有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ea typeface="黑体" panose="02010609060101010101" pitchFamily="2" charset="-122"/>
              </a:rPr>
              <a:t>这种单调性</a:t>
            </a:r>
            <a:r>
              <a:rPr lang="zh-CN" altLang="en-US" sz="32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z="3200" b="1" dirty="0" smtClean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8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32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鸟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会飞</a:t>
            </a:r>
          </a:p>
          <a:p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鸵鸟是鸟</a:t>
            </a:r>
          </a:p>
          <a:p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所以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鸵鸟会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飞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Line 4"/>
          <p:cNvSpPr/>
          <p:nvPr/>
        </p:nvSpPr>
        <p:spPr>
          <a:xfrm>
            <a:off x="936308" y="1571943"/>
            <a:ext cx="74676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/>
            </a:r>
            <a:br>
              <a:rPr lang="zh-CN" altLang="en-US" dirty="0"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331912" y="4130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/>
              <a:t>5.2  </a:t>
            </a:r>
            <a:r>
              <a:rPr lang="zh-CN" altLang="en-US" kern="0" dirty="0" smtClean="0"/>
              <a:t>非单调逻辑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8280920" cy="4468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、非单调逻辑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endParaRPr lang="en-US" altLang="zh-CN" sz="1200" b="1" dirty="0" smtClean="0">
              <a:solidFill>
                <a:schemeClr val="accent2">
                  <a:lumMod val="75000"/>
                  <a:lumOff val="25000"/>
                </a:schemeClr>
              </a:solidFill>
              <a:ea typeface="黑体" panose="02010609060101010101" pitchFamily="2" charset="-122"/>
            </a:endParaRPr>
          </a:p>
          <a:p>
            <a:pPr marL="342900"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70"/>
              </a:buClr>
            </a:pPr>
            <a:r>
              <a:rPr kumimoji="1" lang="en-US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在上述推理过程中，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第一个结论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在已知事实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增加时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会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自行撤消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，并修改推理的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依据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342900"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70"/>
              </a:buClr>
            </a:pPr>
            <a:endParaRPr kumimoji="1" lang="zh-CN" altLang="en-US" sz="2800" b="1" kern="0" dirty="0">
              <a:solidFill>
                <a:srgbClr val="000044">
                  <a:lumMod val="90000"/>
                  <a:lumOff val="10000"/>
                </a:srgb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70"/>
              </a:buClr>
            </a:pP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常识推理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的这种特性称为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非单调性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342900"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70"/>
              </a:buClr>
            </a:pP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非单调性的推理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非单调推理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342900" lvl="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00070"/>
              </a:buClr>
            </a:pP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而使用非单调推理的逻辑系统称为</a:t>
            </a:r>
            <a:r>
              <a:rPr kumimoji="1" lang="zh-CN" altLang="en-US" sz="2800" b="1" kern="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4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Line 4"/>
          <p:cNvSpPr/>
          <p:nvPr/>
        </p:nvSpPr>
        <p:spPr>
          <a:xfrm>
            <a:off x="936308" y="1571943"/>
            <a:ext cx="7467600" cy="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/>
            </a:r>
            <a:br>
              <a:rPr lang="zh-CN" altLang="en-US" dirty="0">
                <a:ea typeface="黑体" panose="02010609060101010101" pitchFamily="49" charset="-122"/>
              </a:rPr>
            </a:br>
            <a:endParaRPr lang="zh-CN" altLang="en-US" dirty="0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331912" y="4130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/>
              <a:t>5.2  </a:t>
            </a:r>
            <a:r>
              <a:rPr lang="zh-CN" altLang="en-US" kern="0" dirty="0" smtClean="0"/>
              <a:t>非单调逻辑</a:t>
            </a:r>
            <a:endParaRPr lang="zh-CN" altLang="en-US" kern="0" dirty="0"/>
          </a:p>
        </p:txBody>
      </p:sp>
      <p:sp>
        <p:nvSpPr>
          <p:cNvPr id="5" name="矩形 4"/>
          <p:cNvSpPr/>
          <p:nvPr/>
        </p:nvSpPr>
        <p:spPr>
          <a:xfrm>
            <a:off x="467544" y="1196752"/>
            <a:ext cx="8280920" cy="63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、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非单调逻辑</a:t>
            </a:r>
            <a:endParaRPr kumimoji="1" lang="zh-CN" altLang="en-US" sz="2800" b="1" kern="0" dirty="0">
              <a:solidFill>
                <a:srgbClr val="000044">
                  <a:lumMod val="90000"/>
                  <a:lumOff val="10000"/>
                </a:srgbClr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305435" y="1687831"/>
            <a:ext cx="8533765" cy="5170169"/>
          </a:xfrm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rgbClr val="00007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B3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anose="05000000000000000000" pitchFamily="2" charset="2"/>
              <a:buChar char="ü"/>
              <a:defRPr kumimoji="1" sz="28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•"/>
              <a:defRPr kumimoji="1" sz="24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逻辑系统的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非单调性：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5.2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逻辑系统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FS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称为非单调的，如果存在公式集合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Γ1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Γ2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Γ1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Γ2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，但是，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Th(Γ1)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Th(Γ2)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推理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系统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定理集合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并不随着推理过程的进行而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单调地增大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新推出的定理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很可能会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否定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改变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原来地一些定理，使得原来能够解释地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某些现象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变得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不能解释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了</a:t>
            </a:r>
            <a:r>
              <a:rPr lang="zh-CN" altLang="en-US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。</a:t>
            </a:r>
            <a:endParaRPr lang="en-US" altLang="zh-CN" sz="2800" b="1" dirty="0" smtClean="0">
              <a:solidFill>
                <a:schemeClr val="accent2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  <a:sym typeface="+mn-ea"/>
            </a:endParaRPr>
          </a:p>
          <a:p>
            <a:pPr lvl="0" eaLnBrk="1" hangingPunct="1">
              <a:lnSpc>
                <a:spcPct val="90000"/>
              </a:lnSpc>
              <a:buClrTx/>
              <a:buSzPct val="85000"/>
              <a:buNone/>
            </a:pPr>
            <a:r>
              <a:rPr kumimoji="0" lang="zh-CN" altLang="en-US" sz="3200" b="1" dirty="0">
                <a:solidFill>
                  <a:srgbClr val="FF0000"/>
                </a:solidFill>
                <a:latin typeface="Times New Roman"/>
                <a:ea typeface="黑体" panose="02010609060101010101" pitchFamily="49" charset="-122"/>
              </a:rPr>
              <a:t> 新规则：</a:t>
            </a:r>
          </a:p>
          <a:p>
            <a:pPr lvl="0" eaLnBrk="1" hangingPunct="1">
              <a:lnSpc>
                <a:spcPct val="90000"/>
              </a:lnSpc>
              <a:buClrTx/>
              <a:buSzPct val="85000"/>
              <a:buNone/>
            </a:pPr>
            <a:r>
              <a:rPr kumimoji="0" lang="zh-CN" altLang="en-US" sz="2800" b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	 </a:t>
            </a:r>
            <a:r>
              <a:rPr kumimoji="0" lang="en-US" altLang="zh-CN" sz="2800" b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(4) </a:t>
            </a:r>
            <a:r>
              <a:rPr kumimoji="0" lang="en-US" altLang="zh-CN" sz="2800" b="1" i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kumimoji="0" lang="en-US" altLang="zh-CN" sz="2800" b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 ⊬ ¬ </a:t>
            </a:r>
            <a:r>
              <a:rPr kumimoji="0" lang="en-US" altLang="zh-CN" sz="2800" b="1" i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P</a:t>
            </a:r>
            <a:r>
              <a:rPr kumimoji="0" lang="en-US" altLang="zh-CN" sz="2800" b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 		(</a:t>
            </a:r>
            <a:r>
              <a:rPr kumimoji="0" lang="zh-CN" altLang="en-US" sz="2800" b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不动点</a:t>
            </a:r>
            <a:r>
              <a:rPr kumimoji="0" lang="en-US" altLang="zh-CN" sz="2800" b="1" dirty="0">
                <a:solidFill>
                  <a:srgbClr val="000044">
                    <a:lumMod val="75000"/>
                    <a:lumOff val="25000"/>
                  </a:srgbClr>
                </a:solidFill>
                <a:latin typeface="Times New Roman"/>
                <a:ea typeface="黑体" panose="02010609060101010101" pitchFamily="49" charset="-122"/>
              </a:rPr>
              <a:t>)</a:t>
            </a:r>
            <a:endParaRPr lang="zh-CN" altLang="en-US" sz="2800" b="1" dirty="0" smtClean="0">
              <a:solidFill>
                <a:schemeClr val="accent2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35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539557" y="112488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5.2  </a:t>
            </a:r>
            <a:r>
              <a:rPr lang="zh-CN" altLang="en-US" dirty="0"/>
              <a:t>非单调逻辑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539750" y="2997200"/>
            <a:ext cx="8281035" cy="29127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5.2.1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非单调逻辑的产生	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缺省推理逻辑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</a:t>
            </a: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非单调规则</a:t>
            </a: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5.2.4  </a:t>
            </a: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案例：有经纪人的交易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424862" cy="287972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Prolog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lang="zh-CN" altLang="en-US" sz="2800" dirty="0">
                <a:ea typeface="黑体" panose="02010609060101010101" pitchFamily="2" charset="-122"/>
              </a:rPr>
              <a:t>“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封闭系统假设</a:t>
            </a:r>
            <a:r>
              <a:rPr lang="zh-CN" altLang="en-US" sz="2800" dirty="0">
                <a:ea typeface="黑体" panose="02010609060101010101" pitchFamily="2" charset="-122"/>
              </a:rPr>
              <a:t>”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，即当系统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推不出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时，便认为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成立。</a:t>
            </a:r>
          </a:p>
          <a:p>
            <a:pPr eaLnBrk="1" hangingPunct="1"/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当系统的知识库扩充时，可能推出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，那时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便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不再为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系统所接受。</a:t>
            </a:r>
          </a:p>
          <a:p>
            <a:pPr eaLnBrk="1" hangingPunct="1"/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PLANNER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系统有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运算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THNOT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THNOT(A)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表示</a:t>
            </a:r>
            <a:r>
              <a:rPr lang="zh-CN" altLang="en-US" sz="2800" dirty="0">
                <a:ea typeface="黑体" panose="02010609060101010101" pitchFamily="2" charset="-122"/>
              </a:rPr>
              <a:t>“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试图证明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，若不成功则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THNOT(A)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真</a:t>
            </a:r>
            <a:r>
              <a:rPr lang="zh-CN" altLang="en-US" sz="2800" dirty="0">
                <a:ea typeface="黑体" panose="02010609060101010101" pitchFamily="2" charset="-122"/>
              </a:rPr>
              <a:t>”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/>
          <p:nvPr/>
        </p:nvSpPr>
        <p:spPr>
          <a:xfrm>
            <a:off x="899592" y="4365104"/>
            <a:ext cx="7877175" cy="20974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提出了多种非单调逻辑系统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如：</a:t>
            </a:r>
            <a:endParaRPr lang="zh-CN" altLang="en-US" sz="2800" b="1" dirty="0">
              <a:solidFill>
                <a:schemeClr val="accent2">
                  <a:lumMod val="75000"/>
                  <a:lumOff val="2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Reiter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800" b="1" dirty="0">
              <a:solidFill>
                <a:schemeClr val="accent2">
                  <a:lumMod val="75000"/>
                  <a:lumOff val="2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McDermott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Doyle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</a:t>
            </a:r>
            <a:r>
              <a:rPr lang="zh-CN" altLang="en-US" sz="2800" b="1" dirty="0" smtClean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800" b="1" dirty="0">
              <a:solidFill>
                <a:schemeClr val="accent2">
                  <a:lumMod val="75000"/>
                  <a:lumOff val="2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McCarthy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限定理论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56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179512" y="1196753"/>
            <a:ext cx="8727633" cy="5544615"/>
          </a:xfrm>
        </p:spPr>
        <p:txBody>
          <a:bodyPr vert="horz" wrap="square" lIns="91440" tIns="45720" rIns="91440" bIns="45720" anchor="t"/>
          <a:lstStyle/>
          <a:p>
            <a:pPr marL="457200" indent="-457200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用逻辑演算刻画状态转换、动作规划时，非单调性显得尤为重要，因为状态、动作都不是一成不变的。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规划生成系统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STRIPS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中，用状态变换的规则模拟机器人的动作。这些规则均由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部分组成。</a:t>
            </a: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黑体" panose="02010609060101010101" pitchFamily="2" charset="-122"/>
              </a:rPr>
              <a:t>（</a:t>
            </a: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）前提，规则执行的</a:t>
            </a:r>
            <a:r>
              <a:rPr lang="zh-CN" altLang="en-US" dirty="0" smtClean="0">
                <a:latin typeface="黑体" panose="02010609060101010101" pitchFamily="2" charset="-122"/>
              </a:rPr>
              <a:t>前提</a:t>
            </a:r>
            <a:r>
              <a:rPr lang="zh-CN" altLang="en-US" dirty="0">
                <a:latin typeface="黑体" panose="02010609060101010101" pitchFamily="2" charset="-122"/>
              </a:rPr>
              <a:t>；</a:t>
            </a:r>
            <a:endParaRPr lang="en-US" altLang="zh-CN" dirty="0" smtClean="0">
              <a:latin typeface="黑体" panose="02010609060101010101" pitchFamily="2" charset="-122"/>
            </a:endParaRP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）删除表，规则执行后状态描述中应当删除的事实表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en-US" altLang="zh-CN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57250" lvl="1" indent="-457200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）添加表，规则执行后状态描述中应当添加的事实表。</a:t>
            </a:r>
          </a:p>
          <a:p>
            <a:pPr marL="0" indent="0" latinLnBrk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64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467167" y="83722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不确定知识表示和推理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895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5.4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确定性理论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5.5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证据理论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5.6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模糊逻辑和模糊推理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5.7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小结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19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280670" y="1268730"/>
            <a:ext cx="8583295" cy="4680550"/>
          </a:xfrm>
        </p:spPr>
        <p:txBody>
          <a:bodyPr vert="horz" wrap="square" lIns="91440" tIns="45720" rIns="91440" bIns="45720" anchor="t"/>
          <a:lstStyle/>
          <a:p>
            <a:pPr marL="457200" indent="-4572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表示机器人拾起一块积木的动作可用规则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Pickup(x)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，它由以</a:t>
            </a:r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下</a:t>
            </a:r>
            <a:r>
              <a:rPr lang="en-US" altLang="zh-CN" smtClean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mtClean="0">
                <a:latin typeface="黑体" panose="02010609060101010101" pitchFamily="2" charset="-122"/>
                <a:ea typeface="黑体" panose="02010609060101010101" pitchFamily="2" charset="-122"/>
              </a:rPr>
              <a:t>部分组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成。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前提：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ontable(x)       (x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在桌子上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clear(x)         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(x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上无他物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)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handempty         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机械手闲置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删除表：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ontable(x)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 clear(x)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，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handempty</a:t>
            </a: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添加表：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holding(x)      (</a:t>
            </a:r>
            <a:r>
              <a:rPr lang="zh-CN" altLang="en-US" sz="2800" dirty="0">
                <a:latin typeface="黑体" panose="02010609060101010101" pitchFamily="2" charset="-122"/>
                <a:sym typeface="+mn-ea"/>
              </a:rPr>
              <a:t>机械手持有</a:t>
            </a:r>
            <a:r>
              <a:rPr lang="en-US" altLang="zh-CN" sz="2800" dirty="0">
                <a:latin typeface="黑体" panose="02010609060101010101" pitchFamily="2" charset="-122"/>
                <a:sym typeface="+mn-ea"/>
              </a:rPr>
              <a:t>x)</a:t>
            </a:r>
            <a:endParaRPr lang="zh-CN" altLang="en-US" sz="2800" dirty="0">
              <a:latin typeface="黑体" panose="02010609060101010101" pitchFamily="2" charset="-122"/>
              <a:sym typeface="+mn-ea"/>
            </a:endParaRPr>
          </a:p>
          <a:p>
            <a:pPr marL="0" indent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indent="0"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产生</a:t>
            </a:r>
            <a:endParaRPr lang="zh-CN" altLang="en-US" dirty="0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331912" y="413048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kern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8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8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20861" t="6814" r="12201" b="2285"/>
          <a:stretch>
            <a:fillRect/>
          </a:stretch>
        </p:blipFill>
        <p:spPr>
          <a:xfrm>
            <a:off x="1475740" y="2276475"/>
            <a:ext cx="6120765" cy="2880360"/>
          </a:xfrm>
          <a:prstGeom prst="rect">
            <a:avLst/>
          </a:prstGeom>
        </p:spPr>
      </p:pic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5.2.1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产生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4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539557" y="112488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5.2  </a:t>
            </a:r>
            <a:r>
              <a:rPr lang="zh-CN" altLang="en-US" dirty="0"/>
              <a:t>非单调逻辑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539750" y="2997200"/>
            <a:ext cx="8281035" cy="29127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5.2.1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非单调逻辑的产生	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	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非单调逻辑系统与非单调规则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5.2.4  </a:t>
            </a: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案例：有经纪人的交易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019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8208590" cy="1223863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 smtClean="0">
                <a:latin typeface="黑体" panose="02010609060101010101" pitchFamily="2" charset="-122"/>
                <a:ea typeface="黑体" panose="02010609060101010101" pitchFamily="2" charset="-122"/>
              </a:rPr>
              <a:t>5.2.2 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缺省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推理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逻辑（</a:t>
            </a:r>
            <a:r>
              <a:rPr lang="en-US" altLang="zh-CN" dirty="0"/>
              <a:t>Default </a:t>
            </a:r>
            <a:r>
              <a:rPr lang="en-US" altLang="zh-CN" dirty="0" smtClean="0"/>
              <a:t>Logic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395288" y="2420938"/>
            <a:ext cx="8458200" cy="10287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3200" dirty="0" smtClean="0">
                <a:ea typeface="黑体" panose="02010609060101010101" pitchFamily="2" charset="-122"/>
              </a:rPr>
              <a:t>“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一般情况下鸟是会飞的</a:t>
            </a:r>
            <a:r>
              <a:rPr lang="zh-CN" altLang="en-US" sz="3200" dirty="0">
                <a:ea typeface="黑体" panose="02010609060101010101" pitchFamily="2" charset="-122"/>
              </a:rPr>
              <a:t>”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3200" dirty="0" smtClean="0">
                <a:ea typeface="黑体" panose="02010609060101010101" pitchFamily="2" charset="-122"/>
              </a:rPr>
              <a:t>“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鸵鸟不会飞</a:t>
            </a:r>
            <a:r>
              <a:rPr lang="zh-CN" altLang="en-US" sz="3200" dirty="0" smtClean="0">
                <a:ea typeface="黑体" panose="02010609060101010101" pitchFamily="2" charset="-122"/>
              </a:rPr>
              <a:t>”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r>
              <a:rPr lang="zh-CN" altLang="en-US" sz="3200" dirty="0">
                <a:ea typeface="黑体" panose="02010609060101010101" pitchFamily="2" charset="-122"/>
              </a:rPr>
              <a:t>“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企鹅不会飞</a:t>
            </a:r>
            <a:r>
              <a:rPr lang="zh-CN" altLang="en-US" sz="3200" dirty="0">
                <a:ea typeface="黑体" panose="02010609060101010101" pitchFamily="2" charset="-122"/>
              </a:rPr>
              <a:t>”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83614"/>
              </p:ext>
            </p:extLst>
          </p:nvPr>
        </p:nvGraphicFramePr>
        <p:xfrm>
          <a:off x="3124518" y="3736702"/>
          <a:ext cx="28940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r:id="rId3" imgW="873760" imgH="277495" progId="Equation.3">
                  <p:embed/>
                </p:oleObj>
              </mc:Choice>
              <mc:Fallback>
                <p:oleObj r:id="rId3" imgW="873760" imgH="27749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518" y="3736702"/>
                        <a:ext cx="2894012" cy="10604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2459"/>
              </p:ext>
            </p:extLst>
          </p:nvPr>
        </p:nvGraphicFramePr>
        <p:xfrm>
          <a:off x="1924844" y="5106492"/>
          <a:ext cx="52943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r:id="rId5" imgW="1673860" imgH="277495" progId="Equation.3">
                  <p:embed/>
                </p:oleObj>
              </mc:Choice>
              <mc:Fallback>
                <p:oleObj r:id="rId5" imgW="1673860" imgH="27749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4844" y="5106492"/>
                        <a:ext cx="5294312" cy="10604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5000"/>
                          <a:lumOff val="75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AutoShape 6"/>
          <p:cNvSpPr/>
          <p:nvPr/>
        </p:nvSpPr>
        <p:spPr>
          <a:xfrm>
            <a:off x="4572000" y="1185275"/>
            <a:ext cx="4502731" cy="1091597"/>
          </a:xfrm>
          <a:prstGeom prst="wedgeRoundRectCallout">
            <a:avLst>
              <a:gd name="adj1" fmla="val -72338"/>
              <a:gd name="adj2" fmla="val -48331"/>
              <a:gd name="adj3" fmla="val 16667"/>
            </a:avLst>
          </a:prstGeom>
          <a:solidFill>
            <a:schemeClr val="bg1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</a:rPr>
              <a:t>1980</a:t>
            </a:r>
            <a:r>
              <a:rPr lang="zh-CN" altLang="en-US" sz="2800" b="1" dirty="0">
                <a:latin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</a:rPr>
              <a:t>Reiter</a:t>
            </a:r>
            <a:r>
              <a:rPr lang="zh-CN" altLang="en-US" sz="2800" b="1" dirty="0">
                <a:latin typeface="Times New Roman" panose="02020603050405020304" pitchFamily="18" charset="0"/>
              </a:rPr>
              <a:t>提出缺省推理</a:t>
            </a:r>
            <a:r>
              <a:rPr lang="en-US" altLang="zh-CN" sz="2800" b="1" dirty="0">
                <a:latin typeface="Times New Roman" panose="02020603050405020304" pitchFamily="18" charset="0"/>
              </a:rPr>
              <a:t>(default reasoning)</a:t>
            </a:r>
            <a:r>
              <a:rPr lang="zh-CN" altLang="en-US" sz="2800" b="1" dirty="0">
                <a:latin typeface="Times New Roman" panose="02020603050405020304" pitchFamily="18" charset="0"/>
              </a:rPr>
              <a:t>逻辑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8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/>
          <p:nvPr/>
        </p:nvSpPr>
        <p:spPr>
          <a:xfrm>
            <a:off x="468313" y="1339850"/>
            <a:ext cx="7416055" cy="6096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v"/>
              <a:defRPr kumimoji="1"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anose="05000000000000000000" pitchFamily="2" charset="2"/>
              <a:buChar char="ü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eaLnBrk="1" hangingPunct="1">
              <a:lnSpc>
                <a:spcPct val="90000"/>
              </a:lnSpc>
              <a:buClrTx/>
              <a:buSzPct val="85000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缺省推理规则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的一般形式</a:t>
            </a:r>
            <a:r>
              <a:rPr lang="zh-CN" altLang="en-US" sz="2800" b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</a:t>
            </a:r>
            <a:r>
              <a:rPr kumimoji="1" lang="zh-CN" altLang="en-US" sz="2800" b="0" i="0" u="none" strike="noStrike" kern="1200" cap="none" spc="0" normalizeH="0" baseline="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下：</a:t>
            </a:r>
            <a:endParaRPr kumimoji="1" lang="zh-CN" altLang="en-US" sz="2800" b="0" i="0" u="none" strike="noStrike" kern="1200" cap="none" spc="0" normalizeH="0" baseline="0" noProof="1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3" name="Rectangle 5"/>
          <p:cNvSpPr/>
          <p:nvPr/>
        </p:nvSpPr>
        <p:spPr>
          <a:xfrm>
            <a:off x="609600" y="3352800"/>
            <a:ext cx="8077200" cy="34201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2800" b="1" i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		</a:t>
            </a:r>
            <a:r>
              <a:rPr lang="en-US" altLang="zh-CN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):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前提条件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2800" b="1" i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		</a:t>
            </a:r>
            <a:r>
              <a:rPr lang="en-US" altLang="zh-CN" sz="2800" b="1" i="1" baseline="-25000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):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缺省条件，或检验条件</a:t>
            </a:r>
            <a:endParaRPr lang="zh-CN" altLang="en-US" sz="2800" b="1" i="1" dirty="0">
              <a:solidFill>
                <a:srgbClr val="000033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2800" b="1" i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		</a:t>
            </a:r>
            <a:r>
              <a:rPr lang="zh-CN" altLang="en-US" sz="2800" b="1" i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):</a:t>
            </a:r>
            <a:r>
              <a:rPr lang="zh-CN" altLang="en-US" sz="2800" b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规则的结论</a:t>
            </a:r>
            <a:endParaRPr lang="zh-CN" altLang="en-US" sz="2800" b="1" dirty="0">
              <a:solidFill>
                <a:srgbClr val="000033"/>
              </a:solidFill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常可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省略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检验条件中的</a:t>
            </a:r>
            <a:r>
              <a:rPr lang="en-US" altLang="zh-CN" sz="2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5000"/>
            </a:pPr>
            <a:r>
              <a:rPr lang="zh-CN" altLang="en-US" sz="32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规则的使用</a:t>
            </a:r>
            <a:r>
              <a:rPr lang="zh-CN" altLang="en-US" sz="3200" b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sz="2800" b="1" dirty="0" smtClean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如果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规则的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前提条件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满足，且现有的知识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导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不出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检验条件的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否定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¬</a:t>
            </a:r>
            <a:r>
              <a:rPr lang="en-US" altLang="zh-CN" sz="2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，则可以得出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结论成立</a:t>
            </a:r>
            <a:r>
              <a:rPr lang="zh-CN" altLang="en-US" sz="2800" b="1" dirty="0">
                <a:solidFill>
                  <a:srgbClr val="000033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 txBox="1">
            <a:spLocks/>
          </p:cNvSpPr>
          <p:nvPr/>
        </p:nvSpPr>
        <p:spPr>
          <a:xfrm>
            <a:off x="323850" y="188913"/>
            <a:ext cx="8208590" cy="122386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</a:t>
            </a: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</a:t>
            </a:r>
            <a:endParaRPr lang="zh-CN" altLang="en-US" sz="3600" kern="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652862"/>
              </p:ext>
            </p:extLst>
          </p:nvPr>
        </p:nvGraphicFramePr>
        <p:xfrm>
          <a:off x="1896427" y="2191895"/>
          <a:ext cx="5503545" cy="106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1688465" imgH="419100" progId="Equation.DSMT4">
                  <p:embed/>
                </p:oleObj>
              </mc:Choice>
              <mc:Fallback>
                <p:oleObj name="Equation" r:id="rId3" imgW="1688465" imgH="419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427" y="2191895"/>
                        <a:ext cx="5503545" cy="1068070"/>
                      </a:xfrm>
                      <a:prstGeom prst="rect">
                        <a:avLst/>
                      </a:prstGeom>
                      <a:solidFill>
                        <a:srgbClr val="ADAD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612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/>
          <p:nvPr/>
        </p:nvSpPr>
        <p:spPr>
          <a:xfrm>
            <a:off x="533400" y="1701165"/>
            <a:ext cx="8077200" cy="39008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5000"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规则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使用：</a:t>
            </a: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Wingdings" panose="05000000000000000000" pitchFamily="2" charset="2"/>
              <a:buChar char="Ø"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如果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规则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前提条件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满足，且现有的知识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导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不出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检验条件的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否定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2" charset="-122"/>
              </a:rPr>
              <a:t>¬</a:t>
            </a:r>
            <a:r>
              <a:rPr lang="en-US" altLang="zh-CN" sz="2800" b="1" i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</a:t>
            </a:r>
            <a:r>
              <a:rPr lang="en-US" altLang="zh-CN" sz="2800" b="1" i="1" baseline="-25000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，则可以得出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结论成立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b="1" dirty="0" smtClean="0">
              <a:solidFill>
                <a:schemeClr val="accent2">
                  <a:lumMod val="90000"/>
                  <a:lumOff val="10000"/>
                </a:schemeClr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5000"/>
              <a:buFont typeface="Wingdings" panose="05000000000000000000" pitchFamily="2" charset="2"/>
              <a:buChar char="Ø"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在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缺省逻辑中，这些特殊的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推理规则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从原始的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公理／定理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集合中推出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似真的推论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。每个推论都是用缺省逻辑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推理规则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从原始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公理／定理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集合表示的知识推出来的。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SzPct val="85000"/>
            </a:pPr>
            <a:endParaRPr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323850" y="188913"/>
            <a:ext cx="8208590" cy="122386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</a:t>
            </a: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</a:t>
            </a:r>
            <a:endParaRPr lang="zh-CN" altLang="en-U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043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347345" y="1772816"/>
            <a:ext cx="8350885" cy="4323184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2" charset="-122"/>
              </a:rPr>
              <a:t>一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个原始知识库产生很多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</a:rPr>
              <a:t>似真的推论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例子（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</a:rPr>
              <a:t>graduates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</a:rPr>
              <a:t>子句）：</a:t>
            </a:r>
            <a:endParaRPr lang="zh-CN" altLang="en-US" dirty="0">
              <a:solidFill>
                <a:srgbClr val="FF0000"/>
              </a:solidFill>
              <a:latin typeface="黑体" panose="0201060906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zh-CN" altLang="en-US" dirty="0"/>
              <a:t> </a:t>
            </a:r>
            <a:r>
              <a:rPr lang="en-US" altLang="zh-CN" dirty="0"/>
              <a:t>X (good_student(X) </a:t>
            </a:r>
            <a:r>
              <a:rPr lang="zh-CN" altLang="en-US" dirty="0"/>
              <a:t>：</a:t>
            </a:r>
            <a:r>
              <a:rPr lang="en-US" altLang="zh-CN" b="1" i="1" dirty="0"/>
              <a:t>M </a:t>
            </a:r>
            <a:r>
              <a:rPr lang="en-US" altLang="zh-CN" dirty="0"/>
              <a:t>study_hard(X) → graduates(X))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 Y (party(Y) </a:t>
            </a:r>
            <a:r>
              <a:rPr lang="zh-CN" altLang="en-US" dirty="0"/>
              <a:t>： </a:t>
            </a:r>
            <a:r>
              <a:rPr lang="en-US" altLang="zh-CN" b="1" i="1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not(study_hard(Y)) → not(graduates(Y)))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基于</a:t>
            </a:r>
            <a:r>
              <a:rPr lang="zh-CN" altLang="en-US" dirty="0">
                <a:solidFill>
                  <a:srgbClr val="C00000"/>
                </a:solidFill>
              </a:rPr>
              <a:t>原始知识集</a:t>
            </a:r>
            <a:r>
              <a:rPr lang="zh-CN" altLang="en-US" dirty="0"/>
              <a:t>每个子句都能推出一个</a:t>
            </a:r>
            <a:r>
              <a:rPr lang="zh-CN" altLang="en-US" dirty="0">
                <a:solidFill>
                  <a:srgbClr val="C00000"/>
                </a:solidFill>
              </a:rPr>
              <a:t>特有的似真的</a:t>
            </a:r>
            <a:r>
              <a:rPr lang="zh-CN" altLang="en-US" dirty="0"/>
              <a:t>推论。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 txBox="1">
            <a:spLocks/>
          </p:cNvSpPr>
          <p:nvPr/>
        </p:nvSpPr>
        <p:spPr>
          <a:xfrm>
            <a:off x="323850" y="188913"/>
            <a:ext cx="8208590" cy="122386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</a:t>
            </a: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</a:t>
            </a:r>
            <a:endParaRPr lang="zh-CN" altLang="en-U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478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1560" y="1772817"/>
            <a:ext cx="8208912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定义5.3 </a:t>
            </a:r>
            <a:r>
              <a:rPr sz="32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给出一个缺省推理逻辑理论由两部分组成</a:t>
            </a:r>
            <a:r>
              <a:rPr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：</a:t>
            </a:r>
          </a:p>
          <a:p>
            <a:pPr indent="304800">
              <a:lnSpc>
                <a:spcPct val="150000"/>
              </a:lnSpc>
            </a:pPr>
            <a:r>
              <a:rPr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（1）缺省推理</a:t>
            </a:r>
            <a:r>
              <a:rPr sz="32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规则集D</a:t>
            </a:r>
            <a:r>
              <a:rPr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。</a:t>
            </a:r>
          </a:p>
          <a:p>
            <a:pPr indent="304800">
              <a:lnSpc>
                <a:spcPct val="150000"/>
              </a:lnSpc>
            </a:pPr>
            <a:r>
              <a:rPr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（2）</a:t>
            </a:r>
            <a:r>
              <a:rPr sz="32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公式集W</a:t>
            </a:r>
            <a:r>
              <a:rPr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，它是已知的或约定的事实集合。</a:t>
            </a:r>
            <a:endParaRPr lang="zh-CN" altLang="en-US" sz="1200" b="1" dirty="0">
              <a:solidFill>
                <a:schemeClr val="accent2">
                  <a:lumMod val="90000"/>
                  <a:lumOff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323850" y="188913"/>
            <a:ext cx="8208590" cy="122386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</a:t>
            </a: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</a:t>
            </a:r>
            <a:endParaRPr lang="zh-CN" altLang="en-U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58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107950" y="1340768"/>
            <a:ext cx="9108440" cy="5149567"/>
          </a:xfrm>
        </p:spPr>
        <p:txBody>
          <a:bodyPr vert="horz" wrap="square" lIns="91440" tIns="45720" rIns="91440" bIns="45720" anchor="t"/>
          <a:lstStyle/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个原始知识库产生很多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似真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的推论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例子：</a:t>
            </a: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John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是高校毕业生。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）通常，高校毕业生都是成年人。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）通常，成年人都有工作。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W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800" dirty="0">
              <a:solidFill>
                <a:schemeClr val="accent2">
                  <a:lumMod val="75000"/>
                  <a:lumOff val="2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ea typeface="黑体" panose="02010609060101010101" pitchFamily="2" charset="-122"/>
              </a:rPr>
              <a:t>基于</a:t>
            </a:r>
            <a:r>
              <a:rPr lang="zh-CN" altLang="en-US" sz="2800" dirty="0">
                <a:solidFill>
                  <a:srgbClr val="C00000"/>
                </a:solidFill>
                <a:ea typeface="黑体" panose="02010609060101010101" pitchFamily="2" charset="-122"/>
              </a:rPr>
              <a:t>原始知识集</a:t>
            </a:r>
            <a:r>
              <a:rPr lang="zh-CN" altLang="en-US" sz="2800" dirty="0">
                <a:ea typeface="黑体" panose="02010609060101010101" pitchFamily="2" charset="-122"/>
              </a:rPr>
              <a:t>每个子句都能推出一个</a:t>
            </a:r>
            <a:r>
              <a:rPr lang="zh-CN" altLang="en-US" sz="2800" dirty="0">
                <a:solidFill>
                  <a:srgbClr val="C00000"/>
                </a:solidFill>
                <a:ea typeface="黑体" panose="02010609060101010101" pitchFamily="2" charset="-122"/>
              </a:rPr>
              <a:t>特有的似真的</a:t>
            </a:r>
            <a:r>
              <a:rPr lang="zh-CN" altLang="en-US" sz="2800" dirty="0">
                <a:ea typeface="黑体" panose="02010609060101010101" pitchFamily="2" charset="-122"/>
              </a:rPr>
              <a:t>推论</a:t>
            </a:r>
            <a:r>
              <a:rPr lang="zh-CN" altLang="en-US" sz="2800" dirty="0"/>
              <a:t>。</a:t>
            </a: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/>
              <a:t>如：</a:t>
            </a:r>
            <a:r>
              <a:rPr lang="en-US" altLang="zh-CN" sz="2800" dirty="0"/>
              <a:t>John</a:t>
            </a:r>
            <a:r>
              <a:rPr lang="zh-CN" altLang="en-US" sz="2800" dirty="0"/>
              <a:t>是一个成年人；</a:t>
            </a:r>
          </a:p>
          <a:p>
            <a:pPr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800" dirty="0"/>
              <a:t>        John</a:t>
            </a:r>
            <a:r>
              <a:rPr lang="zh-CN" altLang="en-US" sz="2800" dirty="0"/>
              <a:t>有工作。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323850" y="188913"/>
            <a:ext cx="8208590" cy="1223863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</a:t>
            </a:r>
            <a:r>
              <a:rPr lang="zh-CN" altLang="en-US" sz="3600" kern="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</a:t>
            </a:r>
            <a:endParaRPr lang="zh-CN" altLang="en-US" sz="36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183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539557" y="112488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5.2  </a:t>
            </a:r>
            <a:r>
              <a:rPr lang="zh-CN" altLang="en-US" dirty="0"/>
              <a:t>非单调逻辑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539750" y="2997200"/>
            <a:ext cx="8281035" cy="291274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5.2.1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非单调逻辑的产生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缺省推理逻辑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5.2.3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非单调逻辑系统与非单调规则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5.2.4  </a:t>
            </a:r>
            <a:r>
              <a:rPr lang="zh-CN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案例：有经纪人的交易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9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zh-CN" altLang="en-US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常识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(common sense)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具有不确定性。</a:t>
            </a:r>
          </a:p>
          <a:p>
            <a:pPr marL="757555" lvl="1"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一个常识可能有众多的例外，一个常识可能是一种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尚无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理论依据或者缺乏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充分验证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的经验。</a:t>
            </a:r>
          </a:p>
          <a:p>
            <a:pPr marL="757555" lvl="1" eaLnBrk="1" hangingPunct="1">
              <a:lnSpc>
                <a:spcPct val="90000"/>
              </a:lnSpc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757555" lvl="1" indent="0" eaLnBrk="1" hangingPunct="1">
              <a:lnSpc>
                <a:spcPct val="90000"/>
              </a:lnSpc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常识往往对环境有极强的依存性。</a:t>
            </a:r>
          </a:p>
          <a:p>
            <a:pPr marL="757555" lvl="1" eaLnBrk="1" hangingPunct="1">
              <a:lnSpc>
                <a:spcPct val="90000"/>
              </a:lnSpc>
            </a:pP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鸟是会飞的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dirty="0">
                <a:ea typeface="黑体" panose="02010609060101010101" pitchFamily="2" charset="-122"/>
              </a:rPr>
              <a:t>“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常在河边走，哪能不湿鞋</a:t>
            </a:r>
            <a:r>
              <a:rPr lang="zh-CN" altLang="en-US" dirty="0">
                <a:ea typeface="黑体" panose="02010609060101010101" pitchFamily="2" charset="-122"/>
              </a:rPr>
              <a:t>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8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indent="0">
              <a:buNone/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773799597"/>
                </a:ext>
              </a:extLst>
            </a:pPr>
            <a:r>
              <a:rPr lang="en-US" altLang="zh-CN" dirty="0">
                <a:latin typeface="黑体" panose="02010609060101010101" pitchFamily="2" charset="-122"/>
              </a:rPr>
              <a:t>1</a:t>
            </a:r>
            <a:r>
              <a:rPr lang="zh-CN" altLang="en-US" dirty="0">
                <a:latin typeface="黑体" panose="02010609060101010101" pitchFamily="2" charset="-122"/>
              </a:rPr>
              <a:t>、非单调逻辑系统</a:t>
            </a:r>
          </a:p>
          <a:p>
            <a:pPr indent="0">
              <a:buNone/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773799597"/>
                </a:ext>
              </a:extLst>
            </a:pPr>
            <a:endParaRPr lang="en-US" altLang="zh-CN" dirty="0" smtClean="0">
              <a:latin typeface="黑体" panose="02010609060101010101" pitchFamily="2" charset="-122"/>
              <a:sym typeface="+mn-ea"/>
            </a:endParaRPr>
          </a:p>
          <a:p>
            <a:pPr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773799597"/>
                </a:ext>
              </a:extLst>
            </a:pPr>
            <a:r>
              <a:rPr lang="en-US" altLang="zh-CN" dirty="0" smtClean="0">
                <a:latin typeface="黑体" panose="02010609060101010101" pitchFamily="2" charset="-122"/>
                <a:sym typeface="+mn-ea"/>
              </a:rPr>
              <a:t>1978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年至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1982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年，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McDermott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和</a:t>
            </a:r>
            <a:r>
              <a:rPr lang="en-US" altLang="zh-CN" dirty="0">
                <a:latin typeface="黑体" panose="02010609060101010101" pitchFamily="2" charset="-122"/>
                <a:sym typeface="+mn-ea"/>
              </a:rPr>
              <a:t>Doyle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就非单调推理发表了好几篇很有影响的文章。</a:t>
            </a:r>
            <a:r>
              <a:rPr lang="zh-CN" altLang="en-US" dirty="0">
                <a:latin typeface="黑体" panose="02010609060101010101" pitchFamily="2" charset="-122"/>
              </a:rPr>
              <a:t>他们称自己的系统为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</a:rPr>
              <a:t>非单调逻辑系统</a:t>
            </a:r>
            <a:r>
              <a:rPr lang="zh-CN" altLang="en-US" dirty="0" smtClean="0">
                <a:solidFill>
                  <a:srgbClr val="C00000"/>
                </a:solidFill>
                <a:latin typeface="黑体" panose="02010609060101010101" pitchFamily="2" charset="-122"/>
              </a:rPr>
              <a:t>。</a:t>
            </a:r>
            <a:endParaRPr lang="en-US" altLang="zh-CN" dirty="0" smtClean="0">
              <a:solidFill>
                <a:srgbClr val="C00000"/>
              </a:solidFill>
              <a:latin typeface="黑体" panose="02010609060101010101" pitchFamily="2" charset="-122"/>
            </a:endParaRPr>
          </a:p>
          <a:p>
            <a:pPr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773799597"/>
                </a:ext>
              </a:extLst>
            </a:pPr>
            <a:endParaRPr lang="en-US" altLang="zh-CN" dirty="0" smtClean="0">
              <a:solidFill>
                <a:srgbClr val="C00000"/>
              </a:solidFill>
              <a:latin typeface="黑体" panose="02010609060101010101" pitchFamily="2" charset="-122"/>
            </a:endParaRPr>
          </a:p>
          <a:p>
            <a:pPr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3773799597"/>
                </a:ext>
              </a:extLst>
            </a:pP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这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一系统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基于一阶逻辑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，并引进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模态词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，用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当前已推得的定理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相容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68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idx="1"/>
          </p:nvPr>
        </p:nvSpPr>
        <p:spPr>
          <a:xfrm>
            <a:off x="250825" y="549275"/>
            <a:ext cx="8642350" cy="6119813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  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设理论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有以下三条公理：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正值中午∧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M(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出太阳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 →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出太阳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正值中午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日食→┐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出太阳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那么在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出太阳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但是，如果把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(5)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日食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添作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公理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，那么由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(5)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推得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出太阳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，这使得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M(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出太阳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不能成立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，于是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不再可证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这与传统逻辑不同。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如果把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改为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en-US" altLang="zh-CN" sz="2800" dirty="0">
                <a:ea typeface="黑体" panose="02010609060101010101" pitchFamily="2" charset="-122"/>
              </a:rPr>
              <a:t>’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正值中午→出太阳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那么在添入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公理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(5)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时系统便不一致，从而一切公式全为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系统的定理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58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idx="1"/>
          </p:nvPr>
        </p:nvSpPr>
        <p:spPr>
          <a:xfrm>
            <a:off x="179388" y="620688"/>
            <a:ext cx="8713787" cy="6237311"/>
          </a:xfrm>
        </p:spPr>
        <p:txBody>
          <a:bodyPr vert="horz" wrap="square" lIns="91440" tIns="45720" rIns="91440" bIns="45720" anchor="t"/>
          <a:lstStyle/>
          <a:p>
            <a:pPr marL="457200" indent="-45720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4158780845"/>
                </a:ext>
              </a:extLst>
            </a:pPr>
            <a:r>
              <a:rPr lang="zh-CN" altLang="en-US" dirty="0" smtClean="0">
                <a:latin typeface="Times New Roman" panose="02020603050405020304" pitchFamily="18" charset="0"/>
              </a:rPr>
              <a:t>由于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非单调逻辑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允许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MA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与一般命题一样</a:t>
            </a:r>
            <a:r>
              <a:rPr lang="zh-CN" altLang="en-US" dirty="0">
                <a:latin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缺省推理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只在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缺省推理规则</a:t>
            </a:r>
            <a:r>
              <a:rPr lang="zh-CN" altLang="en-US" dirty="0">
                <a:latin typeface="Times New Roman" panose="02020603050405020304" pitchFamily="18" charset="0"/>
              </a:rPr>
              <a:t>中出现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，使它与缺省推理理论有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许多根本的不同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457200" indent="-45720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4158780845"/>
                </a:ext>
              </a:extLst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非单调逻辑</a:t>
            </a:r>
            <a:r>
              <a:rPr lang="zh-CN" altLang="en-US" dirty="0">
                <a:latin typeface="Times New Roman" panose="02020603050405020304" pitchFamily="18" charset="0"/>
              </a:rPr>
              <a:t>系统的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关键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意义的规定</a:t>
            </a:r>
            <a:r>
              <a:rPr lang="zh-CN" altLang="en-US" dirty="0">
                <a:latin typeface="Times New Roman" panose="02020603050405020304" pitchFamily="18" charset="0"/>
              </a:rPr>
              <a:t>。从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语法角度</a:t>
            </a:r>
            <a:r>
              <a:rPr lang="zh-CN" altLang="en-US" dirty="0">
                <a:latin typeface="Times New Roman" panose="02020603050405020304" pitchFamily="18" charset="0"/>
              </a:rPr>
              <a:t>来规定，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似乎</a:t>
            </a:r>
            <a:r>
              <a:rPr lang="zh-CN" altLang="en-US" dirty="0">
                <a:latin typeface="Times New Roman" panose="02020603050405020304" pitchFamily="18" charset="0"/>
              </a:rPr>
              <a:t>可引入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下列规则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的直观意义出发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dirty="0" smtClean="0"/>
              <a:t>       </a:t>
            </a:r>
            <a:endParaRPr lang="en-US" altLang="zh-CN" dirty="0" smtClean="0"/>
          </a:p>
          <a:p>
            <a:pPr marL="0" indent="0" algn="l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="" xmlns:wpsdc="http://www.wps.cn/officeDocument/2017/drawingmlCustomData" xmlns:lc="http://schemas.openxmlformats.org/drawingml/2006/lockedCanvas" val="200" checksum="4158780845"/>
                </a:ext>
              </a:extLst>
            </a:pPr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⊬ ¬A </a:t>
            </a:r>
            <a:r>
              <a:rPr lang="zh-CN" altLang="en-US" dirty="0" smtClean="0"/>
              <a:t>，则├</a:t>
            </a:r>
            <a:r>
              <a:rPr lang="en-US" altLang="zh-CN" b="1" dirty="0" smtClean="0"/>
              <a:t>MA</a:t>
            </a:r>
            <a:r>
              <a:rPr lang="en-US" altLang="zh-CN" dirty="0" smtClean="0"/>
              <a:t>                  (5-3)</a:t>
            </a:r>
          </a:p>
          <a:p>
            <a:pPr indent="-34290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不适当！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indent="-34290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McDermott</a:t>
            </a:r>
            <a:r>
              <a:rPr lang="zh-CN" altLang="en-US" dirty="0">
                <a:ea typeface="黑体" panose="02010609060101010101" pitchFamily="49" charset="-122"/>
              </a:rPr>
              <a:t>和</a:t>
            </a:r>
            <a:r>
              <a:rPr lang="en-US" altLang="zh-CN" dirty="0">
                <a:ea typeface="黑体" panose="02010609060101010101" pitchFamily="49" charset="-122"/>
              </a:rPr>
              <a:t>Doyle</a:t>
            </a:r>
            <a:r>
              <a:rPr lang="zh-CN" altLang="en-US" dirty="0">
                <a:ea typeface="黑体" panose="02010609060101010101" pitchFamily="49" charset="-122"/>
              </a:rPr>
              <a:t>的做法是，修改式</a:t>
            </a:r>
            <a:r>
              <a:rPr lang="en-US" altLang="zh-CN" dirty="0">
                <a:ea typeface="黑体" panose="02010609060101010101" pitchFamily="49" charset="-122"/>
              </a:rPr>
              <a:t>(5-3)</a:t>
            </a:r>
            <a:r>
              <a:rPr lang="zh-CN" altLang="en-US" dirty="0">
                <a:ea typeface="黑体" panose="02010609060101010101" pitchFamily="49" charset="-122"/>
              </a:rPr>
              <a:t>为：</a:t>
            </a:r>
          </a:p>
          <a:p>
            <a:pPr marL="0" indent="0"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dirty="0" smtClean="0">
                <a:ea typeface="黑体" panose="02010609060101010101" pitchFamily="49" charset="-122"/>
              </a:rPr>
              <a:t>         </a:t>
            </a:r>
            <a:r>
              <a:rPr lang="zh-CN" altLang="en-US" dirty="0">
                <a:ea typeface="黑体" panose="02010609060101010101" pitchFamily="49" charset="-122"/>
              </a:rPr>
              <a:t>如果</a:t>
            </a:r>
            <a:r>
              <a:rPr lang="en-US" altLang="zh-CN" dirty="0">
                <a:ea typeface="黑体" panose="02010609060101010101" pitchFamily="49" charset="-122"/>
              </a:rPr>
              <a:t>⊬ ¬A </a:t>
            </a:r>
            <a:r>
              <a:rPr lang="zh-CN" altLang="en-US" dirty="0">
                <a:ea typeface="黑体" panose="02010609060101010101" pitchFamily="49" charset="-122"/>
              </a:rPr>
              <a:t>，则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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MA                  (5-4</a:t>
            </a:r>
            <a:r>
              <a:rPr lang="en-US" altLang="zh-CN" dirty="0" smtClean="0"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2" charset="-122"/>
              </a:rPr>
              <a:t> 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5837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3" name="Rectangle 7"/>
          <p:cNvSpPr/>
          <p:nvPr/>
        </p:nvSpPr>
        <p:spPr>
          <a:xfrm>
            <a:off x="0" y="133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1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179388" y="260350"/>
            <a:ext cx="8964612" cy="6481018"/>
          </a:xfrm>
        </p:spPr>
        <p:txBody>
          <a:bodyPr vert="horz" wrap="square" lIns="91440" tIns="45720" rIns="91440" bIns="45720" anchor="t"/>
          <a:lstStyle/>
          <a:p>
            <a:pPr indent="0">
              <a:buNone/>
            </a:pPr>
            <a:r>
              <a:rPr lang="zh-CN" altLang="en-US" dirty="0">
                <a:solidFill>
                  <a:srgbClr val="FF0000"/>
                </a:solidFill>
                <a:ea typeface="DotumChe" pitchFamily="49" charset="-128"/>
              </a:rPr>
              <a:t>例子：</a:t>
            </a:r>
          </a:p>
          <a:p>
            <a:pPr eaLnBrk="1" hangingPunct="1">
              <a:buFont typeface="Symbol" panose="05050102010706020507" pitchFamily="18" charset="2"/>
              <a:buChar char="&quot;"/>
            </a:pPr>
            <a:r>
              <a:rPr lang="en-US" altLang="zh-CN" sz="2800" dirty="0" smtClean="0">
                <a:ea typeface="DotumChe" pitchFamily="49" charset="-128"/>
              </a:rPr>
              <a:t>X </a:t>
            </a:r>
            <a:r>
              <a:rPr lang="en-US" altLang="zh-CN" sz="2800" dirty="0">
                <a:ea typeface="DotumChe" pitchFamily="49" charset="-128"/>
              </a:rPr>
              <a:t>(good_student(X)∧</a:t>
            </a:r>
            <a:r>
              <a:rPr lang="en-US" altLang="zh-CN" sz="2800" b="1" dirty="0">
                <a:ea typeface="DotumChe" pitchFamily="49" charset="-128"/>
              </a:rPr>
              <a:t>M</a:t>
            </a:r>
            <a:r>
              <a:rPr lang="en-US" altLang="zh-CN" sz="2800" dirty="0">
                <a:ea typeface="DotumChe" pitchFamily="49" charset="-128"/>
              </a:rPr>
              <a:t> study_hard(X)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800" dirty="0">
                <a:ea typeface="DotumChe" pitchFamily="49" charset="-128"/>
              </a:rPr>
              <a:t>                  → graduates(X</a:t>
            </a:r>
            <a:r>
              <a:rPr lang="en-US" altLang="zh-CN" sz="2800" dirty="0" smtClean="0">
                <a:ea typeface="DotumChe" pitchFamily="49" charset="-128"/>
              </a:rPr>
              <a:t>))</a:t>
            </a:r>
          </a:p>
          <a:p>
            <a:pPr indent="12700" eaLnBrk="1" hangingPunct="1">
              <a:buFont typeface="Symbol" panose="05050102010706020507" pitchFamily="18" charset="2"/>
              <a:buNone/>
            </a:pPr>
            <a:r>
              <a:rPr lang="en-US" altLang="zh-CN" sz="2800" dirty="0" smtClean="0">
                <a:ea typeface="DotumChe" pitchFamily="49" charset="-128"/>
                <a:sym typeface="Symbol" panose="05050102010706020507" pitchFamily="18" charset="2"/>
              </a:rPr>
              <a:t></a:t>
            </a:r>
            <a:r>
              <a:rPr lang="en-US" altLang="zh-CN" sz="2800" dirty="0" smtClean="0">
                <a:ea typeface="DotumChe" pitchFamily="49" charset="-128"/>
              </a:rPr>
              <a:t> </a:t>
            </a:r>
            <a:r>
              <a:rPr lang="en-US" altLang="zh-CN" sz="2800" dirty="0">
                <a:ea typeface="DotumChe" pitchFamily="49" charset="-128"/>
              </a:rPr>
              <a:t>Y (party_person(Y) ∧</a:t>
            </a:r>
            <a:r>
              <a:rPr lang="en-US" altLang="zh-CN" sz="2800" b="1" dirty="0">
                <a:ea typeface="DotumChe" pitchFamily="49" charset="-128"/>
              </a:rPr>
              <a:t>M</a:t>
            </a:r>
            <a:r>
              <a:rPr lang="en-US" altLang="zh-CN" sz="2800" dirty="0">
                <a:ea typeface="DotumChe" pitchFamily="49" charset="-128"/>
              </a:rPr>
              <a:t> not(study_hard(Y)) </a:t>
            </a:r>
          </a:p>
          <a:p>
            <a:pPr eaLnBrk="1" hangingPunct="1">
              <a:buNone/>
            </a:pPr>
            <a:r>
              <a:rPr lang="en-US" altLang="zh-CN" sz="2800" dirty="0">
                <a:ea typeface="DotumChe" pitchFamily="49" charset="-128"/>
              </a:rPr>
              <a:t>                → not(graduates(Y)))</a:t>
            </a:r>
          </a:p>
          <a:p>
            <a:pPr eaLnBrk="1" hangingPunct="1">
              <a:buNone/>
            </a:pPr>
            <a:r>
              <a:rPr lang="en-US" altLang="zh-CN" sz="2800" dirty="0">
                <a:ea typeface="DotumChe" pitchFamily="49" charset="-128"/>
              </a:rPr>
              <a:t>good_student(peter)</a:t>
            </a:r>
          </a:p>
          <a:p>
            <a:pPr eaLnBrk="1" hangingPunct="1">
              <a:buNone/>
            </a:pPr>
            <a:r>
              <a:rPr lang="en-US" altLang="zh-CN" sz="2800" dirty="0" err="1">
                <a:ea typeface="DotumChe" pitchFamily="49" charset="-128"/>
              </a:rPr>
              <a:t>party_person</a:t>
            </a:r>
            <a:r>
              <a:rPr lang="en-US" altLang="zh-CN" sz="2800" dirty="0">
                <a:ea typeface="DotumChe" pitchFamily="49" charset="-128"/>
              </a:rPr>
              <a:t>(peter</a:t>
            </a:r>
            <a:r>
              <a:rPr lang="en-US" altLang="zh-CN" sz="2800" dirty="0" smtClean="0">
                <a:ea typeface="DotumChe" pitchFamily="49" charset="-128"/>
              </a:rPr>
              <a:t>)</a:t>
            </a:r>
          </a:p>
          <a:p>
            <a:pPr eaLnBrk="1" hangingPunct="1">
              <a:buNone/>
            </a:pPr>
            <a:endParaRPr lang="en-US" altLang="zh-CN" sz="2000" dirty="0">
              <a:ea typeface="DotumChe" pitchFamily="49" charset="-128"/>
            </a:endParaRPr>
          </a:p>
          <a:p>
            <a:pPr>
              <a:buNone/>
            </a:pPr>
            <a:r>
              <a:rPr lang="zh-CN" altLang="en-US" sz="2800" dirty="0">
                <a:latin typeface="黑体" panose="02010609060101010101" pitchFamily="2" charset="-122"/>
              </a:rPr>
              <a:t>假定某人</a:t>
            </a:r>
            <a:r>
              <a:rPr lang="en-US" altLang="zh-CN" sz="2800" dirty="0">
                <a:latin typeface="黑体" panose="02010609060101010101" pitchFamily="2" charset="-122"/>
              </a:rPr>
              <a:t>Peter</a:t>
            </a:r>
            <a:r>
              <a:rPr lang="zh-CN" altLang="en-US" sz="2800" dirty="0">
                <a:latin typeface="黑体" panose="02010609060101010101" pitchFamily="2" charset="-122"/>
              </a:rPr>
              <a:t>是一个好学生而且喜欢社团活动</a:t>
            </a:r>
            <a:r>
              <a:rPr lang="zh-CN" altLang="en-US" sz="2800" dirty="0" smtClean="0">
                <a:latin typeface="黑体" panose="02010609060101010101" pitchFamily="2" charset="-122"/>
              </a:rPr>
              <a:t>。</a:t>
            </a:r>
            <a:endParaRPr lang="en-US" altLang="zh-CN" sz="2800" dirty="0" smtClean="0">
              <a:latin typeface="黑体" panose="02010609060101010101" pitchFamily="2" charset="-122"/>
            </a:endParaRPr>
          </a:p>
          <a:p>
            <a:pPr>
              <a:buNone/>
            </a:pPr>
            <a:endParaRPr lang="en-US" altLang="zh-CN" sz="2000" dirty="0" smtClean="0">
              <a:latin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dirty="0">
                <a:latin typeface="黑体" panose="02010609060101010101" pitchFamily="2" charset="-122"/>
              </a:rPr>
              <a:t>我们没有</a:t>
            </a:r>
            <a:r>
              <a:rPr lang="en-US" altLang="zh-CN" sz="2800" dirty="0">
                <a:latin typeface="黑体" panose="02010609060101010101" pitchFamily="2" charset="-122"/>
              </a:rPr>
              <a:t>Peter</a:t>
            </a:r>
            <a:r>
              <a:rPr lang="zh-CN" altLang="en-US" sz="2800" dirty="0">
                <a:latin typeface="黑体" panose="02010609060101010101" pitchFamily="2" charset="-122"/>
              </a:rPr>
              <a:t>的学习习惯、他学习是否刻苦等进一步的信息，但是我们使用这些子句可以推出</a:t>
            </a:r>
            <a:r>
              <a:rPr lang="en-US" altLang="zh-CN" sz="2800" dirty="0">
                <a:latin typeface="黑体" panose="02010609060101010101" pitchFamily="2" charset="-122"/>
              </a:rPr>
              <a:t>Peter</a:t>
            </a:r>
            <a:r>
              <a:rPr lang="zh-CN" altLang="en-US" sz="2800" dirty="0">
                <a:latin typeface="黑体" panose="02010609060101010101" pitchFamily="2" charset="-122"/>
              </a:rPr>
              <a:t>毕业和</a:t>
            </a:r>
            <a:r>
              <a:rPr lang="en-US" altLang="zh-CN" sz="2800" dirty="0">
                <a:latin typeface="黑体" panose="02010609060101010101" pitchFamily="2" charset="-122"/>
              </a:rPr>
              <a:t>Peter</a:t>
            </a:r>
            <a:r>
              <a:rPr lang="zh-CN" altLang="en-US" sz="2800" dirty="0">
                <a:latin typeface="黑体" panose="02010609060101010101" pitchFamily="2" charset="-122"/>
              </a:rPr>
              <a:t>不毕业。 </a:t>
            </a:r>
          </a:p>
          <a:p>
            <a:pPr>
              <a:buNone/>
            </a:pPr>
            <a:endParaRPr lang="en-US" altLang="zh-CN" sz="2800" dirty="0" smtClean="0">
              <a:latin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2800" dirty="0">
              <a:ea typeface="DotumChe" pitchFamily="49" charset="-128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22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683260" y="1916430"/>
            <a:ext cx="7923530" cy="479615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711200" algn="l" defTabSz="914400" rtl="0" eaLnBrk="0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非单调规则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系统中，即使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所有前提已知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，规则也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可能不会被应用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，因为还必须考虑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是否同时存在与之相矛盾的推理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</a:p>
          <a:p>
            <a:pPr marL="0" marR="0" lvl="0" indent="711200" algn="l" defTabSz="914400" rtl="0" eaLnBrk="0" latinLnBrk="0" hangingPunct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一般说来，下面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考虑的规则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都</a:t>
            </a:r>
            <a:r>
              <a:rPr kumimoji="1" lang="zh-CN" altLang="zh-CN" sz="2800" i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称为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可废止的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（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defeasible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），因为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其他规则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可以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废止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它们。为了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允许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规则间的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冲突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，否定的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原子公式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可以出现在规则的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头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或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体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179705" y="44450"/>
            <a:ext cx="8020685" cy="899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非单调逻辑系统与非单调规则</a:t>
            </a: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323215" y="1052830"/>
            <a:ext cx="8020685" cy="69215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非单调规则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70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257175" y="1940560"/>
            <a:ext cx="8630285" cy="41490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例如，可以有下面的</a:t>
            </a:r>
            <a:r>
              <a:rPr kumimoji="1" lang="zh-CN" altLang="zh-CN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规则</a:t>
            </a:r>
            <a:r>
              <a:rPr kumimoji="1" lang="zh-CN" alt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  <a:endParaRPr kumimoji="1" lang="zh-CN" altLang="zh-CN" sz="24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     p(X)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→</a:t>
            </a: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q(X)</a:t>
            </a:r>
            <a:endParaRPr kumimoji="1" lang="zh-CN" altLang="zh-CN" sz="24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     r(X) 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→┓</a:t>
            </a: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q(X)</a:t>
            </a:r>
            <a:endParaRPr kumimoji="1" lang="zh-CN" altLang="zh-CN" sz="24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下面使用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不同的箭头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来区别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可废止规则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和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标准的单调规则</a:t>
            </a:r>
            <a:r>
              <a:rPr kumimoji="1" lang="zh-CN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     p(X)=&gt;q(X)</a:t>
            </a:r>
            <a:endParaRPr kumimoji="1" lang="zh-CN" altLang="zh-CN" sz="24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         r(X) =&gt;&gt;q(X)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    </a:t>
            </a:r>
            <a:r>
              <a:rPr lang="zh-CN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该例子中，若同时还给出</a:t>
            </a:r>
            <a:r>
              <a:rPr lang="zh-CN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事实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p(a),r(a)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,</a:t>
            </a:r>
            <a:r>
              <a:rPr lang="zh-CN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则根据</a:t>
            </a:r>
            <a:r>
              <a:rPr lang="zh-CN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非单调规则</a:t>
            </a:r>
            <a:r>
              <a:rPr lang="zh-CN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，既推不出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q(a)</a:t>
            </a:r>
            <a:r>
              <a:rPr lang="zh-CN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也推不出</a:t>
            </a:r>
            <a:r>
              <a:rPr lang="zh-CN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┓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q(a)</a:t>
            </a:r>
            <a:r>
              <a:rPr lang="zh-CN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。这是一个</a:t>
            </a:r>
            <a:r>
              <a:rPr lang="zh-CN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两条规则彼此阻塞</a:t>
            </a:r>
            <a:r>
              <a:rPr lang="zh-CN" altLang="zh-CN" sz="2400" noProof="0" dirty="0">
                <a:ln>
                  <a:noFill/>
                </a:ln>
                <a:effectLst/>
                <a:uLnTx/>
                <a:uFillTx/>
                <a:latin typeface="黑体" panose="02010609060101010101" pitchFamily="2" charset="-122"/>
                <a:sym typeface="+mn-ea"/>
              </a:rPr>
              <a:t>的典型例子。</a:t>
            </a:r>
            <a:endParaRPr lang="zh-CN" altLang="en-US" sz="240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zh-CN" sz="24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zh-CN" sz="24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179705" y="44450"/>
            <a:ext cx="8020685" cy="899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非单调逻辑系统与非单调规则</a:t>
            </a: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323215" y="837565"/>
            <a:ext cx="8020685" cy="69215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非单调规则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783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395605" y="2276475"/>
            <a:ext cx="8573135" cy="36233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规则的优先序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可以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基于各种不同的原则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，比如：</a:t>
            </a:r>
            <a:endParaRPr kumimoji="1" lang="zh-CN" altLang="zh-CN" sz="24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None/>
              <a:defRPr/>
            </a:pPr>
            <a:r>
              <a:rPr kumimoji="1" lang="en-US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(1)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一条规则的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来源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可能比另一条来源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更可靠或更权威。</a:t>
            </a:r>
          </a:p>
          <a:p>
            <a:pPr marL="0" marR="0" lvl="0" indent="0" algn="l" defTabSz="914400" rtl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None/>
              <a:defRPr/>
            </a:pPr>
            <a:r>
              <a:rPr kumimoji="1" lang="en-US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(2)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一条规则可能比另一条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更优先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，因为它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在时间上更近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None/>
              <a:defRPr/>
            </a:pPr>
            <a:r>
              <a:rPr kumimoji="1" lang="en-US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(3)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一条规则可能比另一条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更优先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，因为它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更特殊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</a:p>
          <a:p>
            <a:pPr marL="0" marR="0" lvl="0" indent="0" algn="l" defTabSz="914400" rtl="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SzTx/>
              <a:buNone/>
              <a:defRPr/>
            </a:pP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     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典型的例子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是一条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普遍的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规则带有一些对例外情况的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特殊规定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；在出现这些例外情况时，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特殊规定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比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一般规则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本身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更应当被遵守</a:t>
            </a:r>
            <a:r>
              <a:rPr kumimoji="1" lang="zh-CN" altLang="zh-CN" sz="24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179705" y="44450"/>
            <a:ext cx="8020685" cy="899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非单调逻辑系统与非单调规则</a:t>
            </a: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323215" y="837565"/>
            <a:ext cx="8020685" cy="69215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非单调规则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981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238125" y="1844675"/>
            <a:ext cx="8664575" cy="4897120"/>
          </a:xfrm>
        </p:spPr>
        <p:txBody>
          <a:bodyPr vert="horz" wrap="square" lIns="91440" tIns="45720" rIns="91440" bIns="45720" anchor="t"/>
          <a:lstStyle/>
          <a:p>
            <a:pPr marL="0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5.8    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可废止规则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defeasible rule)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有如下形式</a:t>
            </a:r>
          </a:p>
          <a:p>
            <a:pPr marL="0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r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L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，…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, L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&gt;L</a:t>
            </a:r>
            <a:endParaRPr lang="zh-CN" altLang="zh-CN" sz="24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其中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标号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(label)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{L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，…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, L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｝是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体（或前提）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规则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头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L,L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，…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,L</a:t>
            </a:r>
            <a:r>
              <a:rPr lang="en-US" altLang="zh-CN" sz="2400" baseline="-250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是正或负文字。在规则中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没有函数词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出现。有时我们用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head(r)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表示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规则的头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body(r)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表示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体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。有时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用标号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指代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整个规则</a:t>
            </a:r>
            <a:r>
              <a:rPr lang="zh-CN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，虽然这有些不严格。</a:t>
            </a:r>
          </a:p>
          <a:p>
            <a:pPr marL="0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可废止逻辑程序</a:t>
            </a:r>
            <a:r>
              <a:rPr lang="zh-CN" altLang="zh-CN" sz="2400" dirty="0">
                <a:uFillTx/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uFillTx/>
                <a:latin typeface="Times New Roman" panose="02020603050405020304" pitchFamily="18" charset="0"/>
                <a:sym typeface="+mn-ea"/>
              </a:rPr>
              <a:t>defeasible logic program</a:t>
            </a:r>
            <a:r>
              <a:rPr lang="zh-CN" altLang="zh-CN" sz="2400" dirty="0">
                <a:uFillTx/>
                <a:latin typeface="Times New Roman" panose="02020603050405020304" pitchFamily="18" charset="0"/>
                <a:sym typeface="+mn-ea"/>
              </a:rPr>
              <a:t>）是一个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三元组（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F, R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，＞）</a:t>
            </a:r>
            <a:r>
              <a:rPr lang="zh-CN" altLang="zh-CN" sz="2400" dirty="0">
                <a:uFillTx/>
                <a:latin typeface="Times New Roman" panose="02020603050405020304" pitchFamily="18" charset="0"/>
                <a:sym typeface="+mn-ea"/>
              </a:rPr>
              <a:t>，包括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事实集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uFillTx/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可废止规则的有限集</a:t>
            </a:r>
            <a:r>
              <a:rPr lang="en-US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zh-CN" sz="2400" dirty="0">
                <a:uFillTx/>
                <a:latin typeface="Times New Roman" panose="02020603050405020304" pitchFamily="18" charset="0"/>
                <a:sym typeface="+mn-ea"/>
              </a:rPr>
              <a:t>，以及</a:t>
            </a:r>
            <a:r>
              <a:rPr lang="en-US" altLang="zh-CN" sz="2400" dirty="0">
                <a:uFillTx/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zh-CN" sz="2400" dirty="0">
                <a:uFillTx/>
                <a:latin typeface="Times New Roman" panose="02020603050405020304" pitchFamily="18" charset="0"/>
                <a:sym typeface="+mn-ea"/>
              </a:rPr>
              <a:t>上的</a:t>
            </a:r>
            <a:r>
              <a:rPr lang="zh-CN" altLang="zh-CN" sz="24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无环二元关系</a:t>
            </a:r>
            <a:r>
              <a:rPr lang="zh-CN" altLang="zh-CN" sz="2400" dirty="0">
                <a:uFillTx/>
                <a:latin typeface="Times New Roman" panose="02020603050405020304" pitchFamily="18" charset="0"/>
                <a:sym typeface="+mn-ea"/>
              </a:rPr>
              <a:t>＞。</a:t>
            </a:r>
            <a:endParaRPr lang="zh-CN" altLang="zh-CN" sz="24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0" algn="l">
              <a:buNone/>
            </a:pPr>
            <a:endParaRPr lang="zh-CN" altLang="zh-CN" sz="24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179705" y="44450"/>
            <a:ext cx="8020685" cy="899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5.2.3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非单调逻辑系统与非单调规则</a:t>
            </a: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323215" y="837565"/>
            <a:ext cx="8020685" cy="692150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非单调规则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6638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539557" y="112488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5.2  </a:t>
            </a:r>
            <a:r>
              <a:rPr lang="zh-CN" altLang="en-US" dirty="0"/>
              <a:t>非单调逻辑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539750" y="2997200"/>
            <a:ext cx="8281035" cy="2912745"/>
          </a:xfrm>
        </p:spPr>
        <p:txBody>
          <a:bodyPr vert="horz" wrap="square" lIns="91440" tIns="45720" rIns="91440" bIns="45720" anchor="t"/>
          <a:lstStyle/>
          <a:p>
            <a:pPr algn="l"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5.2.1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非单调逻辑的产生	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5.2.2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缺省推理逻辑	</a:t>
            </a:r>
            <a:endParaRPr lang="en-US" altLang="zh-CN" dirty="0">
              <a:solidFill>
                <a:schemeClr val="bg1">
                  <a:lumMod val="60000"/>
                  <a:lumOff val="4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 eaLnBrk="1" hangingPunct="1">
              <a:buNone/>
            </a:pP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5.2.3 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非单调逻辑系统与</a:t>
            </a:r>
            <a:r>
              <a:rPr lang="zh-CN" altLang="zh-CN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非单调规则</a:t>
            </a:r>
          </a:p>
          <a:p>
            <a:pPr algn="l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5.2.4  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案例：有经纪人的交易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502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5.2.4 </a:t>
            </a:r>
            <a:r>
              <a:rPr lang="zh-CN" altLang="en-US" dirty="0"/>
              <a:t>案例：有经纪人的交易</a:t>
            </a: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323850" y="1517015"/>
            <a:ext cx="8486140" cy="4984115"/>
          </a:xfrm>
        </p:spPr>
        <p:txBody>
          <a:bodyPr vert="horz" wrap="square" lIns="91440" tIns="45720" rIns="91440" bIns="45720" anchor="t"/>
          <a:lstStyle/>
          <a:p>
            <a:pPr marL="0" indent="8128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877492575"/>
                </a:ext>
              </a:extLst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例子说明在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电子商务领域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怎样使用规则。有经纪人的交易（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brokered trade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）通过独立的第三方</a:t>
            </a:r>
            <a:r>
              <a:rPr lang="en-US" altLang="zh-CN" sz="3200" dirty="0">
                <a:ea typeface="黑体" panose="02010609060101010101" pitchFamily="2" charset="-122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经纪人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来实现。经纪人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匹配买家的需求和卖家的能力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，当双方都满意时提议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进行交易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0" eaLnBrk="1" hangingPunct="1">
              <a:lnSpc>
                <a:spcPct val="80000"/>
              </a:lnSpc>
              <a:buNone/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 作为一个具体应用，下面讨论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公寓租赁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这种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但通常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乏味耗时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的活动。适当的网络服务可以相当大地减少工作量。</a:t>
            </a:r>
          </a:p>
          <a:p>
            <a:pPr indent="0" eaLnBrk="1" hangingPunct="1">
              <a:lnSpc>
                <a:spcPct val="8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首先给出一个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潜在租赁者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的需求。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89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zh-CN" altLang="en-US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把指示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确定性程度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附加到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推理规则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，并由此研究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不确定强度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问题。</a:t>
            </a:r>
          </a:p>
          <a:p>
            <a:pPr eaLnBrk="1" hangingPunct="1"/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处理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不精确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所需要的一些工具和方法，包括：</a:t>
            </a: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在经验基础上抽象得到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的确定性因子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</a:t>
            </a:r>
            <a:r>
              <a:rPr lang="en-US" altLang="zh-CN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理论的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概率推理</a:t>
            </a: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信任测度函数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证据理论</a:t>
            </a:r>
          </a:p>
          <a:p>
            <a:pPr lvl="1" eaLnBrk="1" hangingPunct="1"/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模糊集合论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模糊推理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等技术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2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107950" y="1701165"/>
            <a:ext cx="8895080" cy="4998720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dirty="0"/>
              <a:t>   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颜炯正在找一个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至少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45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平方米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至少有两个卧室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的公寓。如果是在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三楼或三楼以上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，大楼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必须有电梯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。而且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可以养宠物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 颜炯愿意为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市中心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45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平方米大小的公寓付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900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元，为在市郊的类似公寓付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750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。并且，他愿意为公寓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超出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45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平方米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的部分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每平方米支付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15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花园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每平方米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付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 他的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付款总额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不会超过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1200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。在给定的可选项中，他将选择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最便宜的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，第二优先的是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有花园的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，最后才是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有额外空间的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5.2.4 </a:t>
            </a:r>
            <a:r>
              <a:rPr lang="zh-CN" altLang="en-US" dirty="0"/>
              <a:t>案例：有经纪人的交易</a:t>
            </a:r>
          </a:p>
        </p:txBody>
      </p:sp>
    </p:spTree>
    <p:extLst>
      <p:ext uri="{BB962C8B-B14F-4D97-AF65-F5344CB8AC3E}">
        <p14:creationId xmlns:p14="http://schemas.microsoft.com/office/powerpoint/2010/main" val="2850264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585788"/>
          </a:xfrm>
        </p:spPr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sz="3200" dirty="0"/>
              <a:t>1.</a:t>
            </a:r>
            <a:r>
              <a:rPr lang="zh-CN" altLang="zh-CN" sz="3200" dirty="0"/>
              <a:t>颜炯需求的形式化描述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" y="1118235"/>
            <a:ext cx="8827770" cy="573976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用下面的谓词来描述公寓的属性：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size(</a:t>
            </a:r>
            <a:r>
              <a:rPr kumimoji="1" lang="en-US" altLang="zh-CN" sz="2800" i="0" baseline="0" noProof="0" dirty="0" err="1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x,y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       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是公寓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的大小（单位为平方米）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bedrooms(</a:t>
            </a:r>
            <a:r>
              <a:rPr kumimoji="1" lang="en-US" altLang="zh-CN" sz="2800" i="0" baseline="0" noProof="0" dirty="0" err="1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x,y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   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个卧室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price(</a:t>
            </a:r>
            <a:r>
              <a:rPr kumimoji="1" lang="en-US" altLang="zh-CN" sz="2800" i="0" baseline="0" noProof="0" dirty="0" err="1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x,y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       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的价格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floor(</a:t>
            </a:r>
            <a:r>
              <a:rPr kumimoji="1" lang="en-US" altLang="zh-CN" sz="2800" i="0" baseline="0" noProof="0" dirty="0" err="1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x,y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       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是在第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层楼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garden(</a:t>
            </a:r>
            <a:r>
              <a:rPr kumimoji="1" lang="en-US" altLang="zh-CN" sz="2800" i="0" baseline="0" noProof="0" dirty="0" err="1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x,y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     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有大小为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的花园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lift (x)         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所在的大楼里有电梯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pets (x)        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在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里允许养宠物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central (x)       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位于市中心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acceptable (x)    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公寓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满足颜炯的要求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offer(</a:t>
            </a:r>
            <a:r>
              <a:rPr kumimoji="1" lang="en-US" altLang="zh-CN" sz="2800" i="0" baseline="0" noProof="0" dirty="0" err="1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x,y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)       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颜炯愿意为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付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元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7024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70" y="692785"/>
            <a:ext cx="9023985" cy="579501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不考虑具体需求，任何公寓都是可接受的：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：＝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&gt;acceptable(X)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如果颜炯的某条要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求没有被满足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，则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X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就是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不可接受的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</a:t>
            </a:r>
            <a:endParaRPr kumimoji="1" lang="zh-CN" altLang="zh-CN" sz="2800" i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bedrooms(X,Y)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＜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＝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&gt;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acceptable(X)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3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size(X,Y)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＜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45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＝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&gt;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acceptable(X)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4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pets(X)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＝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&gt;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acceptable(X)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5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floor(X,Y)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lift(X)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＝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&gt;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acceptable(X)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6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price(X,Y)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Y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1200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＝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&gt;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┓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acceptable(X)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规则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- 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6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是对规则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的例外情况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的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特殊规定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，所以这些规则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都比</a:t>
            </a:r>
            <a:r>
              <a:rPr kumimoji="1" lang="fr-FR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fr-FR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优先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2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3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4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,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5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，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6</a:t>
            </a:r>
            <a:r>
              <a:rPr kumimoji="1" lang="zh-CN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＞</a:t>
            </a:r>
            <a:r>
              <a:rPr kumimoji="1" lang="en-US" altLang="zh-CN" sz="2800" i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</a:t>
            </a:r>
            <a:r>
              <a:rPr kumimoji="1" lang="en-US" altLang="zh-CN" sz="2800" i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zh-CN" sz="2800" i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518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040" y="836930"/>
            <a:ext cx="8986520" cy="566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2" charset="-122"/>
              </a:rPr>
              <a:t>给出计算颜炯愿意为一个公寓支付的价钱的规则。</a:t>
            </a: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7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：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size(X,Y)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Y≥ 45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garden(X, Z)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central(X) =&gt; offer(X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900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＋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6Z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＋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15(Y-45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））</a:t>
            </a: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8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：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size(X,Y)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Y≥ 45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garden (X, Z)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，┓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central(X)=&gt; offer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（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X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750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＋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6Z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＋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15(Y-45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））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 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ea typeface="黑体" panose="0201060906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        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仅当颜炯愿意付出的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2" charset="-122"/>
              </a:rPr>
              <a:t>价钱少于房东提出的价钱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时，此公寓才是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2" charset="-122"/>
              </a:rPr>
              <a:t>可接受的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（假设没有议价发生），这用规则和优先序表示为：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9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：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offer(X,Y) 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price(X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Z)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Y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＜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Z 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＝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&gt;&gt; </a:t>
            </a:r>
            <a:r>
              <a:rPr kumimoji="1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acceptable(X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ea typeface="黑体" panose="0201060906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9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＞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ea typeface="黑体" panose="02010609060101010101" pitchFamily="2" charset="-122"/>
              </a:rPr>
              <a:t>1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ea typeface="黑体" panose="0201060906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0412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15938"/>
          </a:xfrm>
        </p:spPr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sz="3200" dirty="0"/>
              <a:t>2.</a:t>
            </a:r>
            <a:r>
              <a:rPr lang="zh-CN" altLang="zh-CN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可选公寓</a:t>
            </a:r>
            <a:r>
              <a:rPr lang="zh-CN" altLang="zh-CN" sz="3200" dirty="0"/>
              <a:t>的表达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299210"/>
            <a:ext cx="8618855" cy="52019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每个可供选择的公寓都有唯一的名字，它的属性以事实形式表达。例如，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公寓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可以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描述如下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bedrooms(a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size(a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central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floor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┓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lift(a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pets(a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garden(a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price(a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900)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632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87375"/>
          </a:xfrm>
        </p:spPr>
        <p:txBody>
          <a:bodyPr vert="horz" wrap="square" lIns="91440" tIns="45720" rIns="91440" bIns="45720" anchor="ctr"/>
          <a:lstStyle/>
          <a:p>
            <a:r>
              <a:rPr lang="zh-CN" altLang="zh-CN" sz="2800" dirty="0"/>
              <a:t>可选公寓</a:t>
            </a:r>
            <a:endParaRPr lang="zh-CN" altLang="en-US" sz="2800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11188" y="1196658"/>
          <a:ext cx="8137526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6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Flat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Bedrooms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Size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Central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Floor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Lift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Pets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Garden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Price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900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1005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65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1050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</a:rPr>
                        <a:t>不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990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15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1050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FF"/>
                          </a:solidFill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FF"/>
                          </a:solidFill>
                          <a:effectLst/>
                        </a:rPr>
                        <a:t>不</a:t>
                      </a: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1110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65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1125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51" name="TextBox 5"/>
          <p:cNvSpPr txBox="1"/>
          <p:nvPr/>
        </p:nvSpPr>
        <p:spPr>
          <a:xfrm>
            <a:off x="187960" y="4509135"/>
            <a:ext cx="8768715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公寓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不可接受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，因为它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只有一个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卧室（规则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algn="just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公寓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不可接受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，因为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不许养宠物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（规则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algn="just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，颜炯愿意付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900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元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，但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实际价格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更高（规则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9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algn="just"/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(4)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公寓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</a:t>
            </a:r>
            <a:r>
              <a:rPr lang="zh-CN" altLang="zh-CN" sz="2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可接受的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（规则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338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>
          <a:xfrm>
            <a:off x="755650" y="333375"/>
            <a:ext cx="7772400" cy="719138"/>
          </a:xfrm>
        </p:spPr>
        <p:txBody>
          <a:bodyPr vert="horz" wrap="square" lIns="91440" tIns="45720" rIns="91440" bIns="45720" anchor="ctr"/>
          <a:lstStyle/>
          <a:p>
            <a:pPr>
              <a:buNone/>
            </a:pPr>
            <a:r>
              <a:rPr lang="en-US" altLang="zh-CN" sz="3200" dirty="0"/>
              <a:t>3.</a:t>
            </a:r>
            <a:r>
              <a:rPr lang="zh-CN" altLang="zh-CN" sz="3200" dirty="0"/>
              <a:t>选择一间公寓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" y="981075"/>
            <a:ext cx="8756650" cy="58597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通过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进一步考虑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颜炯的偏好（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preferences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），有可能进一步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减少公寓数目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，直至减少到一个。</a:t>
            </a:r>
            <a:endParaRPr kumimoji="1" lang="en-US" altLang="zh-CN" sz="280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颜炯的偏好是基于价格、花园大小和房子大小的，而且这三个因素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按顺序排列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，这可以用规则和优先序表示：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90000"/>
                    <a:lumOff val="1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10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cheapest (X) =&gt; rent (X)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cheapest (X)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largestGarden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(X) =&gt; rent (X)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r</a:t>
            </a:r>
            <a:r>
              <a:rPr kumimoji="1" lang="en-US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12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：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cheapest (X)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largestGarden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(X)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</a:t>
            </a: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largest(X)=&gt; rent (X)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</a:t>
            </a:r>
            <a:r>
              <a:rPr kumimoji="1" lang="it-IT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kumimoji="1" lang="it-IT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12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＞</a:t>
            </a:r>
            <a:r>
              <a:rPr kumimoji="1" lang="it-IT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kumimoji="1" lang="it-IT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10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it-IT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r</a:t>
            </a:r>
            <a:r>
              <a:rPr kumimoji="1" lang="it-IT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12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＞</a:t>
            </a:r>
            <a:r>
              <a:rPr kumimoji="1" lang="it-IT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kumimoji="1" lang="it-IT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11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it-IT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 r</a:t>
            </a:r>
            <a:r>
              <a:rPr kumimoji="1" lang="it-IT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11</a:t>
            </a:r>
            <a:r>
              <a:rPr kumimoji="1" lang="zh-CN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＞</a:t>
            </a:r>
            <a:r>
              <a:rPr kumimoji="1" lang="it-IT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r</a:t>
            </a:r>
            <a:r>
              <a:rPr kumimoji="1" lang="it-IT" altLang="zh-CN" sz="280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10</a:t>
            </a: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Char char="Ø"/>
              <a:defRPr/>
            </a:pPr>
            <a:endParaRPr kumimoji="1" lang="zh-CN" altLang="zh-CN" sz="28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28575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611188" y="260350"/>
          <a:ext cx="8137526" cy="2743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7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6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53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00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Flat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Bedrooms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Size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Central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Floor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Lift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Pets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Garden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Price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65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1050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55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不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是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15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1050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solidFill>
                          <a:srgbClr val="0000FF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</a:t>
                      </a:r>
                      <a:r>
                        <a:rPr lang="en-US" sz="2000" kern="100" baseline="-250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C00000"/>
                          </a:solidFill>
                          <a:effectLst/>
                        </a:rPr>
                        <a:t>65</a:t>
                      </a:r>
                      <a:endParaRPr lang="zh-CN" sz="2000" kern="100" dirty="0">
                        <a:solidFill>
                          <a:srgbClr val="C00000"/>
                        </a:solidFill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</a:rPr>
                        <a:t>是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12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1125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cs typeface="Courier New" panose="02070309020205020404"/>
                      </a:endParaRPr>
                    </a:p>
                  </a:txBody>
                  <a:tcPr marL="68585" marR="6858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798" name="TextBox 5"/>
          <p:cNvSpPr txBox="1"/>
          <p:nvPr/>
        </p:nvSpPr>
        <p:spPr>
          <a:xfrm>
            <a:off x="53975" y="3213100"/>
            <a:ext cx="89750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cheapest(a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        cheapest(a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        largest(a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largest(a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largestGarden(a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)</a:t>
            </a:r>
            <a:endParaRPr lang="zh-CN" altLang="zh-CN" b="1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</a:endParaRPr>
          </a:p>
          <a:p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经过推理，租用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的前提被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满足，所以由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rent ( 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的前提被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满足，所以由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推出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rent(a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。这就构成一个冲突。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但由于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优先于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r</a:t>
            </a:r>
            <a:r>
              <a:rPr lang="en-US" altLang="zh-CN" b="1" baseline="-25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，所以这个冲突被化解，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rent(a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）被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rent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）“击败”，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10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在当前情况下“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失效”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这是唯一的冲突，因为其他公寓都不满足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en-US" altLang="zh-CN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12</a:t>
            </a:r>
            <a:r>
              <a:rPr lang="zh-CN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的前提。</a:t>
            </a:r>
          </a:p>
          <a:p>
            <a:endParaRPr lang="zh-CN" altLang="zh-CN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0865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827405" y="1196340"/>
            <a:ext cx="7772400" cy="874713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不确定知识表示和推理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685800" y="2780665"/>
            <a:ext cx="7772400" cy="334899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5.4  确定性理论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5.5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证据理论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5.6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模糊逻辑和模糊推理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255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2180273" y="332740"/>
            <a:ext cx="4783455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5.3  </a:t>
            </a:r>
            <a:r>
              <a:rPr lang="zh-CN" altLang="en-US" dirty="0"/>
              <a:t>主观 </a:t>
            </a:r>
            <a:r>
              <a:rPr lang="en-US" altLang="zh-CN" dirty="0"/>
              <a:t>Bayes</a:t>
            </a:r>
            <a:r>
              <a:rPr lang="zh-CN" altLang="en-US" dirty="0"/>
              <a:t>方法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467995" y="1844675"/>
            <a:ext cx="8465820" cy="374396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概率论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被广泛用于处理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随机性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以及人类知识的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不可靠性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，如随机事件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概率P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可表示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发生的可能性大小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，因而可用概率方法表示和处理事件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的确定性程度。</a:t>
            </a: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主观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Bayes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方法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是由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Duda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等人于1976年在概率论的基础上，通过对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Bayes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公式的修正而形成的一种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不确定性推理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模型</a:t>
            </a:r>
            <a:r>
              <a:rPr lang="en-US" altLang="zh-CN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,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并成功地应用在他们自己开发的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地质勘探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专家系统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sym typeface="+mn-ea"/>
              </a:rPr>
              <a:t>PROSPECTOR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  <a:sym typeface="+mn-ea"/>
              </a:rPr>
              <a:t>中。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latin typeface="Times New Roman" panose="02020603050405020304" pitchFamily="18" charset="0"/>
              </a:rPr>
              <a:t>	</a:t>
            </a:r>
            <a:endParaRPr lang="en-US" altLang="zh-CN" sz="28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sz="2800" dirty="0">
              <a:solidFill>
                <a:schemeClr val="accent2">
                  <a:lumMod val="90000"/>
                  <a:lumOff val="10000"/>
                </a:schemeClr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827405" y="692785"/>
            <a:ext cx="7099300" cy="899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5.1  </a:t>
            </a:r>
            <a:r>
              <a:rPr lang="zh-CN" altLang="en-US" dirty="0"/>
              <a:t>概述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20980" y="2637155"/>
            <a:ext cx="8887460" cy="244348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 </a:t>
            </a: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5.1.2 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不确定推理要解决的基本问题</a:t>
            </a:r>
            <a:endParaRPr lang="en-US" altLang="zh-CN" sz="36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600" dirty="0">
                <a:latin typeface="黑体" panose="02010609060101010101" pitchFamily="2" charset="-122"/>
                <a:ea typeface="黑体" panose="02010609060101010101" pitchFamily="2" charset="-122"/>
              </a:rPr>
              <a:t>5.1.3  </a:t>
            </a:r>
            <a:r>
              <a:rPr lang="zh-CN" altLang="en-US" sz="3600" dirty="0">
                <a:latin typeface="黑体" panose="02010609060101010101" pitchFamily="2" charset="-122"/>
                <a:ea typeface="黑体" panose="02010609060101010101" pitchFamily="2" charset="-122"/>
              </a:rPr>
              <a:t>不确定性推理方法分类</a:t>
            </a:r>
            <a:r>
              <a:rPr lang="zh-CN" altLang="en-US" sz="3600" dirty="0"/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68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827723" y="692785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5.3  </a:t>
            </a:r>
            <a:r>
              <a:rPr lang="zh-CN" altLang="en-US" dirty="0"/>
              <a:t>主观 </a:t>
            </a:r>
            <a:r>
              <a:rPr lang="en-US" altLang="zh-CN" dirty="0"/>
              <a:t>Bayes</a:t>
            </a:r>
            <a:r>
              <a:rPr lang="zh-CN" altLang="en-US" dirty="0"/>
              <a:t>方法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612140" y="2060575"/>
            <a:ext cx="7772400" cy="291719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5.3.1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全概率公式和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5.3.2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方法	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9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231432"/>
          </a:xfrm>
        </p:spPr>
        <p:txBody>
          <a:bodyPr/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事件</a:t>
            </a:r>
            <a:r>
              <a:rPr lang="zh-CN" altLang="en-US" sz="2400" dirty="0">
                <a:sym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命题</a:t>
            </a:r>
            <a:r>
              <a:rPr lang="zh-CN" altLang="en-US" sz="2400" dirty="0"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概率</a:t>
            </a:r>
            <a:r>
              <a:rPr lang="zh-CN" altLang="en-US" sz="2400" dirty="0">
                <a:sym typeface="+mn-ea"/>
              </a:rPr>
              <a:t>是在大量统计数据的基础上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计算</a:t>
            </a:r>
            <a:r>
              <a:rPr lang="zh-CN" altLang="en-US" sz="2400" dirty="0">
                <a:sym typeface="+mn-ea"/>
              </a:rPr>
              <a:t>出来的，并且要处理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条件概率</a:t>
            </a:r>
            <a:r>
              <a:rPr lang="zh-CN" altLang="en-US" sz="2400" dirty="0">
                <a:sym typeface="+mn-ea"/>
              </a:rPr>
              <a:t>中复杂的证据之间的内在关系。</a:t>
            </a:r>
            <a:endParaRPr lang="en-US" altLang="zh-CN" sz="2400" dirty="0">
              <a:sym typeface="+mn-ea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在使用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概率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进行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不确定推理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中，需要收集大量的样本事件进行统计，以便获得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sym typeface="+mn-ea"/>
              </a:rPr>
              <a:t>事件发生的概率</a:t>
            </a:r>
            <a:r>
              <a:rPr lang="zh-CN" altLang="en-US" sz="2400" dirty="0">
                <a:latin typeface="黑体" panose="02010609060101010101" pitchFamily="2" charset="-122"/>
                <a:sym typeface="+mn-ea"/>
              </a:rPr>
              <a:t>。然而在许多情况下，同类事件发生的频率不高，甚至很低，无法做概率统计。这时一般需要根据观测到的数据，</a:t>
            </a:r>
            <a:r>
              <a:rPr lang="zh-CN" altLang="en-US" sz="2400" dirty="0">
                <a:latin typeface="黑体" panose="02010609060101010101" pitchFamily="2" charset="-122"/>
              </a:rPr>
              <a:t>凭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领域专家</a:t>
            </a:r>
            <a:r>
              <a:rPr lang="zh-CN" altLang="en-US" sz="2400" dirty="0">
                <a:latin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经验</a:t>
            </a:r>
            <a:r>
              <a:rPr lang="zh-CN" altLang="en-US" sz="2400" dirty="0">
                <a:latin typeface="黑体" panose="02010609060101010101" pitchFamily="2" charset="-122"/>
              </a:rPr>
              <a:t>给出一些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主观上的判断</a:t>
            </a:r>
            <a:r>
              <a:rPr lang="zh-CN" altLang="en-US" sz="2400" dirty="0">
                <a:latin typeface="黑体" panose="02010609060101010101" pitchFamily="2" charset="-122"/>
              </a:rPr>
              <a:t>，称为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主观概率</a:t>
            </a:r>
            <a:r>
              <a:rPr lang="zh-CN" altLang="en-US" sz="2400" dirty="0">
                <a:latin typeface="黑体" panose="02010609060101010101" pitchFamily="2" charset="-122"/>
              </a:rPr>
              <a:t>。</a:t>
            </a:r>
            <a:endParaRPr lang="en-US" altLang="zh-CN" sz="2400" dirty="0">
              <a:latin typeface="黑体" panose="02010609060101010101" pitchFamily="2" charset="-122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概率</a:t>
            </a:r>
            <a:r>
              <a:rPr lang="zh-CN" altLang="en-US" sz="2400" dirty="0">
                <a:latin typeface="黑体" panose="02010609060101010101" pitchFamily="2" charset="-122"/>
              </a:rPr>
              <a:t>一般可以解释为对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证据和规则</a:t>
            </a:r>
            <a:r>
              <a:rPr lang="zh-CN" altLang="en-US" sz="2400" dirty="0">
                <a:latin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主观信任度</a:t>
            </a:r>
            <a:r>
              <a:rPr lang="zh-CN" altLang="en-US" sz="2400" dirty="0">
                <a:latin typeface="黑体" panose="02010609060101010101" pitchFamily="2" charset="-122"/>
              </a:rPr>
              <a:t>。</a:t>
            </a:r>
            <a:endParaRPr lang="en-US" altLang="zh-CN" sz="2400" dirty="0">
              <a:latin typeface="黑体" panose="02010609060101010101" pitchFamily="2" charset="-122"/>
            </a:endParaRP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2">
                  <a:lumMod val="90000"/>
                  <a:lumOff val="1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概率推理</a:t>
            </a:r>
            <a:r>
              <a:rPr lang="zh-CN" altLang="en-US" sz="2400" dirty="0">
                <a:latin typeface="黑体" panose="02010609060101010101" pitchFamily="2" charset="-122"/>
              </a:rPr>
              <a:t>中起关键作用的就是所谓的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</a:rPr>
              <a:t>Bayes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公式</a:t>
            </a:r>
            <a:r>
              <a:rPr lang="zh-CN" altLang="en-US" sz="2400" dirty="0">
                <a:latin typeface="黑体" panose="02010609060101010101" pitchFamily="2" charset="-122"/>
              </a:rPr>
              <a:t>，它也是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主观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</a:rPr>
              <a:t>Bayes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方法</a:t>
            </a:r>
            <a:r>
              <a:rPr lang="zh-CN" altLang="en-US" sz="2400" dirty="0">
                <a:latin typeface="黑体" panose="02010609060101010101" pitchFamily="2" charset="-122"/>
              </a:rPr>
              <a:t>的基础。概率推理中起关键作用的就是所谓的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</a:rPr>
              <a:t>Bayes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公式</a:t>
            </a:r>
            <a:r>
              <a:rPr lang="zh-CN" altLang="en-US" sz="2400" dirty="0">
                <a:latin typeface="黑体" panose="02010609060101010101" pitchFamily="2" charset="-122"/>
              </a:rPr>
              <a:t>，它也是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主观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</a:rPr>
              <a:t>Bayes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</a:rPr>
              <a:t>方法</a:t>
            </a:r>
            <a:r>
              <a:rPr lang="zh-CN" altLang="en-US" sz="2400" dirty="0">
                <a:latin typeface="黑体" panose="02010609060101010101" pitchFamily="2" charset="-122"/>
              </a:rPr>
              <a:t>的基础。</a:t>
            </a:r>
          </a:p>
          <a:p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1532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179512" y="939552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1.Bayes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</p:spPr>
        <p:txBody>
          <a:bodyPr vert="horz" wrap="square" lIns="91440" tIns="45720" rIns="91440" bIns="45720" anchor="t"/>
          <a:lstStyle/>
          <a:p>
            <a:pPr marL="0" indent="265113" eaLnBrk="1" hangingPunct="1"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2" charset="-122"/>
              </a:rPr>
              <a:t>5.9</a:t>
            </a:r>
            <a:r>
              <a:rPr lang="zh-CN" altLang="en-US" sz="2800" dirty="0">
                <a:ea typeface="黑体" panose="02010609060101010101" pitchFamily="2" charset="-122"/>
              </a:rPr>
              <a:t>（全概率公式</a:t>
            </a:r>
            <a:r>
              <a:rPr lang="zh-CN" altLang="en-US" sz="2800" dirty="0" smtClean="0">
                <a:ea typeface="黑体" panose="02010609060101010101" pitchFamily="2" charset="-122"/>
              </a:rPr>
              <a:t>）设有</a:t>
            </a:r>
            <a:r>
              <a:rPr lang="zh-CN" altLang="en-US" sz="2800" dirty="0">
                <a:ea typeface="黑体" panose="02010609060101010101" pitchFamily="2" charset="-122"/>
              </a:rPr>
              <a:t>事件</a:t>
            </a:r>
            <a:r>
              <a:rPr lang="en-US" altLang="zh-CN" sz="2800" dirty="0">
                <a:ea typeface="黑体" panose="02010609060101010101" pitchFamily="2" charset="-122"/>
              </a:rPr>
              <a:t>A1,A2,…, An</a:t>
            </a:r>
            <a:r>
              <a:rPr lang="zh-CN" altLang="en-US" sz="2800" dirty="0">
                <a:ea typeface="黑体" panose="02010609060101010101" pitchFamily="2" charset="-122"/>
              </a:rPr>
              <a:t>满足</a:t>
            </a:r>
            <a:r>
              <a:rPr lang="en-US" altLang="zh-CN" sz="2800" dirty="0">
                <a:ea typeface="黑体" panose="02010609060101010101" pitchFamily="2" charset="-122"/>
              </a:rPr>
              <a:t>:</a:t>
            </a:r>
          </a:p>
          <a:p>
            <a:pPr marL="0" indent="265113" eaLnBrk="1" hangingPunct="1">
              <a:buNone/>
            </a:pPr>
            <a:r>
              <a:rPr lang="en-US" altLang="zh-CN" sz="2800" dirty="0">
                <a:ea typeface="黑体" panose="02010609060101010101" pitchFamily="2" charset="-122"/>
              </a:rPr>
              <a:t>     (1)</a:t>
            </a:r>
            <a:r>
              <a:rPr lang="zh-CN" altLang="en-US" sz="2800" dirty="0">
                <a:ea typeface="黑体" panose="02010609060101010101" pitchFamily="2" charset="-122"/>
              </a:rPr>
              <a:t>任意两个事件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2" charset="-122"/>
              </a:rPr>
              <a:t>互不相容</a:t>
            </a:r>
            <a:r>
              <a:rPr lang="zh-CN" altLang="en-US" sz="2800" dirty="0">
                <a:ea typeface="黑体" panose="02010609060101010101" pitchFamily="2" charset="-122"/>
              </a:rPr>
              <a:t>；</a:t>
            </a:r>
          </a:p>
          <a:p>
            <a:pPr marL="0" indent="265113" eaLnBrk="1" hangingPunct="1">
              <a:buNone/>
            </a:pPr>
            <a:r>
              <a:rPr lang="en-US" altLang="zh-CN" sz="2800" dirty="0">
                <a:ea typeface="黑体" panose="02010609060101010101" pitchFamily="2" charset="-122"/>
              </a:rPr>
              <a:t>     (2)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P(Ai)&gt;0</a:t>
            </a:r>
            <a:r>
              <a:rPr lang="en-US" altLang="zh-CN" sz="2800" dirty="0">
                <a:ea typeface="黑体" panose="02010609060101010101" pitchFamily="2" charset="-122"/>
              </a:rPr>
              <a:t>(i=1,2,…,n)</a:t>
            </a:r>
            <a:r>
              <a:rPr lang="zh-CN" altLang="en-US" sz="2800" dirty="0">
                <a:ea typeface="黑体" panose="02010609060101010101" pitchFamily="2" charset="-122"/>
              </a:rPr>
              <a:t>；</a:t>
            </a:r>
          </a:p>
          <a:p>
            <a:pPr marL="0" indent="265113" eaLnBrk="1" hangingPunct="1">
              <a:buNone/>
            </a:pPr>
            <a:r>
              <a:rPr lang="en-US" altLang="zh-CN" sz="2800" dirty="0">
                <a:ea typeface="黑体" panose="02010609060101010101" pitchFamily="2" charset="-122"/>
              </a:rPr>
              <a:t>     (3)</a:t>
            </a:r>
            <a:r>
              <a:rPr lang="zh-CN" altLang="en-US" sz="2800" dirty="0">
                <a:ea typeface="黑体" panose="02010609060101010101" pitchFamily="2" charset="-122"/>
              </a:rPr>
              <a:t>样本空间</a:t>
            </a:r>
            <a:r>
              <a:rPr lang="en-US" altLang="zh-CN" sz="2800" dirty="0">
                <a:ea typeface="黑体" panose="02010609060101010101" pitchFamily="2" charset="-122"/>
              </a:rPr>
              <a:t>D</a:t>
            </a:r>
            <a:r>
              <a:rPr lang="zh-CN" altLang="en-US" sz="2800" dirty="0">
                <a:ea typeface="黑体" panose="02010609060101010101" pitchFamily="2" charset="-122"/>
              </a:rPr>
              <a:t>是各个</a:t>
            </a:r>
            <a:r>
              <a:rPr lang="en-US" altLang="zh-CN" sz="2800" dirty="0">
                <a:ea typeface="黑体" panose="02010609060101010101" pitchFamily="2" charset="-122"/>
              </a:rPr>
              <a:t>Ai</a:t>
            </a:r>
            <a:r>
              <a:rPr lang="zh-CN" altLang="en-US" sz="2800" dirty="0">
                <a:ea typeface="黑体" panose="02010609060101010101" pitchFamily="2" charset="-122"/>
              </a:rPr>
              <a:t>（</a:t>
            </a:r>
            <a:r>
              <a:rPr lang="en-US" altLang="zh-CN" sz="2800" dirty="0">
                <a:ea typeface="黑体" panose="02010609060101010101" pitchFamily="2" charset="-122"/>
              </a:rPr>
              <a:t>i=l</a:t>
            </a:r>
            <a:r>
              <a:rPr lang="zh-CN" altLang="en-US" sz="2800" dirty="0"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ea typeface="黑体" panose="02010609060101010101" pitchFamily="2" charset="-122"/>
              </a:rPr>
              <a:t>2</a:t>
            </a:r>
            <a:r>
              <a:rPr lang="zh-CN" altLang="en-US" sz="2800" dirty="0"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ea typeface="黑体" panose="02010609060101010101" pitchFamily="2" charset="-122"/>
              </a:rPr>
              <a:t>…</a:t>
            </a:r>
            <a:r>
              <a:rPr lang="zh-CN" altLang="en-US" sz="2800" dirty="0"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ea typeface="黑体" panose="02010609060101010101" pitchFamily="2" charset="-122"/>
              </a:rPr>
              <a:t>n) </a:t>
            </a:r>
            <a:r>
              <a:rPr lang="zh-CN" altLang="en-US" sz="2800" dirty="0">
                <a:ea typeface="黑体" panose="02010609060101010101" pitchFamily="2" charset="-122"/>
              </a:rPr>
              <a:t>的集合。</a:t>
            </a:r>
          </a:p>
          <a:p>
            <a:pPr marL="0" indent="265113" algn="l" eaLnBrk="1" hangingPunct="1">
              <a:buNone/>
            </a:pPr>
            <a:r>
              <a:rPr lang="zh-CN" altLang="en-US" sz="2800" dirty="0">
                <a:ea typeface="黑体" panose="02010609060101010101" pitchFamily="2" charset="-122"/>
              </a:rPr>
              <a:t>则对任何事件</a:t>
            </a:r>
            <a:r>
              <a:rPr lang="en-US" altLang="zh-CN" sz="2800" dirty="0">
                <a:ea typeface="黑体" panose="02010609060101010101" pitchFamily="2" charset="-122"/>
              </a:rPr>
              <a:t>B</a:t>
            </a:r>
            <a:r>
              <a:rPr lang="zh-CN" altLang="en-US" sz="2800" dirty="0">
                <a:ea typeface="黑体" panose="02010609060101010101" pitchFamily="2" charset="-122"/>
              </a:rPr>
              <a:t>来说，有下式成立</a:t>
            </a:r>
            <a:r>
              <a:rPr lang="en-US" altLang="zh-CN" sz="2800" dirty="0" smtClean="0">
                <a:ea typeface="黑体" panose="02010609060101010101" pitchFamily="2" charset="-122"/>
              </a:rPr>
              <a:t>:</a:t>
            </a:r>
          </a:p>
          <a:p>
            <a:pPr marL="0" indent="0" algn="l" eaLnBrk="1" hangingPunct="1">
              <a:buNone/>
            </a:pP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2" charset="-122"/>
              </a:rPr>
              <a:t>P(B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)=P(A1)·P(B|A1)+P(A2)·P(B|A2</a:t>
            </a:r>
            <a:r>
              <a:rPr lang="en-US" altLang="zh-CN" sz="2800" dirty="0" smtClean="0">
                <a:solidFill>
                  <a:srgbClr val="FF0000"/>
                </a:solidFill>
                <a:ea typeface="黑体" panose="02010609060101010101" pitchFamily="2" charset="-122"/>
              </a:rPr>
              <a:t>)+…+P(An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2" charset="-122"/>
              </a:rPr>
              <a:t>)·P(B|An)</a:t>
            </a:r>
          </a:p>
          <a:p>
            <a:pPr eaLnBrk="1" hangingPunct="1">
              <a:buNone/>
            </a:pPr>
            <a:r>
              <a:rPr lang="en-US" altLang="zh-CN" sz="2800" dirty="0">
                <a:ea typeface="黑体" panose="02010609060101010101" pitchFamily="2" charset="-122"/>
              </a:rPr>
              <a:t>      </a:t>
            </a:r>
            <a:endParaRPr lang="zh-CN" altLang="en-US" sz="2800" dirty="0">
              <a:ea typeface="黑体" panose="02010609060101010101" pitchFamily="2" charset="-122"/>
            </a:endParaRPr>
          </a:p>
        </p:txBody>
      </p:sp>
      <p:sp>
        <p:nvSpPr>
          <p:cNvPr id="214020" name="Text Box 4"/>
          <p:cNvSpPr txBox="1"/>
          <p:nvPr/>
        </p:nvSpPr>
        <p:spPr>
          <a:xfrm>
            <a:off x="1469231" y="5697760"/>
            <a:ext cx="6408738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全概率公式提供了计算</a:t>
            </a: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P(B)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的方法。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59463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body" idx="4294967295"/>
          </p:nvPr>
        </p:nvSpPr>
        <p:spPr>
          <a:xfrm>
            <a:off x="285750" y="1917065"/>
            <a:ext cx="8425180" cy="482727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5.10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设有事件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A1,A2,</a:t>
            </a:r>
            <a:r>
              <a:rPr lang="en-US" altLang="zh-CN" sz="2800" b="1" dirty="0">
                <a:ea typeface="黑体" panose="02010609060101010101" pitchFamily="2" charset="-122"/>
              </a:rPr>
              <a:t>…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 An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满足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(1)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任意两个事件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互不相容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(2)P(A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)&gt;0(i=1,2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…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,n)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(3)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样本空间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是各个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2800" b="1" baseline="-25000" dirty="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(i=1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2,</a:t>
            </a:r>
            <a:r>
              <a:rPr lang="en-US" altLang="zh-CN" sz="2800" b="1" dirty="0">
                <a:ea typeface="黑体" panose="02010609060101010101" pitchFamily="2" charset="-122"/>
              </a:rPr>
              <a:t>…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,n)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的集合。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则对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任何事件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来说，则有下式成立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7827" name="Rectangle 5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78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10394"/>
              </p:ext>
            </p:extLst>
          </p:nvPr>
        </p:nvGraphicFramePr>
        <p:xfrm>
          <a:off x="1947228" y="5417527"/>
          <a:ext cx="5249545" cy="81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6" r:id="rId4" imgW="2755900" imgH="431800" progId="Equation.3">
                  <p:embed/>
                </p:oleObj>
              </mc:Choice>
              <mc:Fallback>
                <p:oleObj r:id="rId4" imgW="2755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7228" y="5417527"/>
                        <a:ext cx="5249545" cy="81978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016283"/>
              </p:ext>
            </p:extLst>
          </p:nvPr>
        </p:nvGraphicFramePr>
        <p:xfrm>
          <a:off x="324168" y="4741410"/>
          <a:ext cx="8536305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7" r:id="rId6" imgW="3048000" imgH="228600" progId="Equation.3">
                  <p:embed/>
                </p:oleObj>
              </mc:Choice>
              <mc:Fallback>
                <p:oleObj r:id="rId6" imgW="3048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168" y="4741410"/>
                        <a:ext cx="8536305" cy="49784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/>
          </p:cNvSpPr>
          <p:nvPr/>
        </p:nvSpPr>
        <p:spPr>
          <a:xfrm>
            <a:off x="179512" y="939552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1.Bayes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endParaRPr lang="zh-CN" altLang="en-US" sz="320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96470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body" idx="4294967295"/>
          </p:nvPr>
        </p:nvSpPr>
        <p:spPr>
          <a:xfrm>
            <a:off x="342900" y="1844675"/>
            <a:ext cx="8458200" cy="447738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由全概率公式得到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Bayes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公式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其中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1" indent="0" eaLnBrk="1" hangingPunct="1">
              <a:lnSpc>
                <a:spcPct val="90000"/>
              </a:lnSpc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P(Ai)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是事件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Ai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P(B|Ai)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是在事件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Ai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发生条件下事件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；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P(Ai|B)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是在事件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发生条件下事件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Ai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>
            <p:extLst>
              <p:ext uri="{D42A27DB-BD31-4B8C-83A1-F6EECF244321}">
                <p14:modId xmlns:p14="http://schemas.microsoft.com/office/powerpoint/2010/main" val="1732262832"/>
              </p:ext>
            </p:extLst>
          </p:nvPr>
        </p:nvGraphicFramePr>
        <p:xfrm>
          <a:off x="539552" y="2518048"/>
          <a:ext cx="8352927" cy="108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r:id="rId3" imgW="4165600" imgH="533400" progId="Equation.KSEE3">
                  <p:embed/>
                </p:oleObj>
              </mc:Choice>
              <mc:Fallback>
                <p:oleObj r:id="rId3" imgW="4165600" imgH="5334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2518048"/>
                        <a:ext cx="8352927" cy="1084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/>
          </p:cNvSpPr>
          <p:nvPr/>
        </p:nvSpPr>
        <p:spPr>
          <a:xfrm>
            <a:off x="179512" y="939552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1.Bayes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endParaRPr lang="zh-CN" altLang="en-US" sz="320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2748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/>
          <p:nvPr/>
        </p:nvSpPr>
        <p:spPr>
          <a:xfrm>
            <a:off x="6011863" y="4430395"/>
            <a:ext cx="2808287" cy="143986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/>
          <p:nvPr/>
        </p:nvSpPr>
        <p:spPr>
          <a:xfrm>
            <a:off x="611505" y="1690757"/>
            <a:ext cx="814578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     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实际中还有下面一类问题，是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“已知结果求原因”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如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:某汽车公司下属有两个汽车制造厂,全部产品的40%由甲厂生产,60%由乙厂生产。而甲乙二厂生产的汽车的不合格率分别为1%,2%。从公司生产的汽车中随机抽取一辆为不合格品，问它是甲厂生产的可能性多大？</a:t>
            </a:r>
          </a:p>
        </p:txBody>
      </p:sp>
      <p:grpSp>
        <p:nvGrpSpPr>
          <p:cNvPr id="217094" name="Group 6"/>
          <p:cNvGrpSpPr/>
          <p:nvPr/>
        </p:nvGrpSpPr>
        <p:grpSpPr>
          <a:xfrm>
            <a:off x="6152515" y="4509135"/>
            <a:ext cx="2514600" cy="1295400"/>
            <a:chOff x="3552" y="2304"/>
            <a:chExt cx="1584" cy="816"/>
          </a:xfrm>
        </p:grpSpPr>
        <p:grpSp>
          <p:nvGrpSpPr>
            <p:cNvPr id="79879" name="Group 7"/>
            <p:cNvGrpSpPr/>
            <p:nvPr/>
          </p:nvGrpSpPr>
          <p:grpSpPr>
            <a:xfrm>
              <a:off x="3552" y="2304"/>
              <a:ext cx="1584" cy="816"/>
              <a:chOff x="3552" y="2304"/>
              <a:chExt cx="1584" cy="816"/>
            </a:xfrm>
          </p:grpSpPr>
          <p:sp>
            <p:nvSpPr>
              <p:cNvPr id="79880" name="Rectangle 8"/>
              <p:cNvSpPr/>
              <p:nvPr/>
            </p:nvSpPr>
            <p:spPr>
              <a:xfrm>
                <a:off x="3552" y="2304"/>
                <a:ext cx="1584" cy="816"/>
              </a:xfrm>
              <a:prstGeom prst="rect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881" name="Freeform 9"/>
              <p:cNvSpPr/>
              <p:nvPr/>
            </p:nvSpPr>
            <p:spPr>
              <a:xfrm>
                <a:off x="4024" y="2304"/>
                <a:ext cx="104" cy="816"/>
              </a:xfrm>
              <a:custGeom>
                <a:avLst/>
                <a:gdLst/>
                <a:ahLst/>
                <a:cxnLst>
                  <a:cxn ang="0">
                    <a:pos x="104" y="0"/>
                  </a:cxn>
                  <a:cxn ang="0">
                    <a:pos x="56" y="144"/>
                  </a:cxn>
                  <a:cxn ang="0">
                    <a:pos x="8" y="480"/>
                  </a:cxn>
                  <a:cxn ang="0">
                    <a:pos x="104" y="816"/>
                  </a:cxn>
                </a:cxnLst>
                <a:rect l="0" t="0" r="0" b="0"/>
                <a:pathLst>
                  <a:path w="104" h="816">
                    <a:moveTo>
                      <a:pt x="104" y="0"/>
                    </a:moveTo>
                    <a:cubicBezTo>
                      <a:pt x="88" y="32"/>
                      <a:pt x="72" y="64"/>
                      <a:pt x="56" y="144"/>
                    </a:cubicBezTo>
                    <a:cubicBezTo>
                      <a:pt x="40" y="224"/>
                      <a:pt x="0" y="368"/>
                      <a:pt x="8" y="480"/>
                    </a:cubicBezTo>
                    <a:cubicBezTo>
                      <a:pt x="16" y="592"/>
                      <a:pt x="60" y="704"/>
                      <a:pt x="104" y="816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accent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79882" name="Text Box 10"/>
              <p:cNvSpPr txBox="1"/>
              <p:nvPr/>
            </p:nvSpPr>
            <p:spPr>
              <a:xfrm>
                <a:off x="3600" y="2304"/>
                <a:ext cx="372" cy="3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eaLnBrk="0" hangingPunct="0"/>
                <a:r>
                  <a:rPr lang="zh-CN" altLang="en-US" sz="3200" b="1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</a:rPr>
                  <a:t>甲</a:t>
                </a:r>
              </a:p>
            </p:txBody>
          </p:sp>
          <p:sp>
            <p:nvSpPr>
              <p:cNvPr id="79883" name="Text Box 11"/>
              <p:cNvSpPr txBox="1"/>
              <p:nvPr/>
            </p:nvSpPr>
            <p:spPr>
              <a:xfrm>
                <a:off x="4704" y="2304"/>
                <a:ext cx="372" cy="3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eaLnBrk="0" hangingPunct="0"/>
                <a:r>
                  <a:rPr lang="zh-CN" altLang="en-US" sz="3200" b="1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</a:rPr>
                  <a:t>乙</a:t>
                </a:r>
              </a:p>
            </p:txBody>
          </p:sp>
        </p:grpSp>
        <p:sp>
          <p:nvSpPr>
            <p:cNvPr id="79884" name="Oval 12"/>
            <p:cNvSpPr/>
            <p:nvPr/>
          </p:nvSpPr>
          <p:spPr>
            <a:xfrm>
              <a:off x="3792" y="2448"/>
              <a:ext cx="960" cy="432"/>
            </a:xfrm>
            <a:prstGeom prst="ellipse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85" name="Text Box 13"/>
            <p:cNvSpPr txBox="1"/>
            <p:nvPr/>
          </p:nvSpPr>
          <p:spPr>
            <a:xfrm>
              <a:off x="4119" y="2460"/>
              <a:ext cx="285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9886" name="Text Box 14"/>
            <p:cNvSpPr txBox="1"/>
            <p:nvPr/>
          </p:nvSpPr>
          <p:spPr>
            <a:xfrm>
              <a:off x="3552" y="2736"/>
              <a:ext cx="383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9887" name="Text Box 15"/>
            <p:cNvSpPr txBox="1"/>
            <p:nvPr/>
          </p:nvSpPr>
          <p:spPr>
            <a:xfrm>
              <a:off x="4695" y="2748"/>
              <a:ext cx="383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217105" name="Text Box 17"/>
          <p:cNvSpPr txBox="1"/>
          <p:nvPr/>
        </p:nvSpPr>
        <p:spPr>
          <a:xfrm>
            <a:off x="1043623" y="5029200"/>
            <a:ext cx="1639887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即求：</a:t>
            </a:r>
          </a:p>
        </p:txBody>
      </p:sp>
      <p:sp>
        <p:nvSpPr>
          <p:cNvPr id="217106" name="Text Box 18"/>
          <p:cNvSpPr txBox="1"/>
          <p:nvPr/>
        </p:nvSpPr>
        <p:spPr>
          <a:xfrm>
            <a:off x="2370015" y="5019040"/>
            <a:ext cx="16956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P(A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| B)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2"/>
          <p:cNvSpPr txBox="1">
            <a:spLocks/>
          </p:cNvSpPr>
          <p:nvPr/>
        </p:nvSpPr>
        <p:spPr>
          <a:xfrm>
            <a:off x="179512" y="939552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1.Bayes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endParaRPr lang="zh-CN" altLang="en-US" sz="320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27169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05" grpId="0"/>
      <p:bldP spid="21710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/>
          <p:nvPr/>
        </p:nvSpPr>
        <p:spPr>
          <a:xfrm>
            <a:off x="6011863" y="2061210"/>
            <a:ext cx="2808287" cy="1439863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8114" name="Group 2"/>
          <p:cNvGrpSpPr/>
          <p:nvPr/>
        </p:nvGrpSpPr>
        <p:grpSpPr>
          <a:xfrm>
            <a:off x="1889126" y="1720946"/>
            <a:ext cx="4403725" cy="1047750"/>
            <a:chOff x="250" y="3213"/>
            <a:chExt cx="2774" cy="660"/>
          </a:xfrm>
        </p:grpSpPr>
        <p:sp>
          <p:nvSpPr>
            <p:cNvPr id="80899" name="Text Box 3"/>
            <p:cNvSpPr txBox="1"/>
            <p:nvPr/>
          </p:nvSpPr>
          <p:spPr>
            <a:xfrm>
              <a:off x="250" y="3213"/>
              <a:ext cx="1040" cy="33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P(A</a:t>
              </a:r>
              <a:r>
                <a:rPr lang="en-US" altLang="zh-CN" sz="28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)=0.4</a:t>
              </a:r>
            </a:p>
          </p:txBody>
        </p:sp>
        <p:sp>
          <p:nvSpPr>
            <p:cNvPr id="80900" name="Text Box 4"/>
            <p:cNvSpPr txBox="1"/>
            <p:nvPr/>
          </p:nvSpPr>
          <p:spPr>
            <a:xfrm>
              <a:off x="1338" y="3213"/>
              <a:ext cx="1209" cy="3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P(A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)=0.6</a:t>
              </a:r>
            </a:p>
          </p:txBody>
        </p:sp>
        <p:sp>
          <p:nvSpPr>
            <p:cNvPr id="80901" name="Text Box 5"/>
            <p:cNvSpPr txBox="1"/>
            <p:nvPr/>
          </p:nvSpPr>
          <p:spPr>
            <a:xfrm>
              <a:off x="250" y="3510"/>
              <a:ext cx="136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P(B|A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)=0.01</a:t>
              </a:r>
            </a:p>
          </p:txBody>
        </p:sp>
        <p:sp>
          <p:nvSpPr>
            <p:cNvPr id="80902" name="Text Box 6"/>
            <p:cNvSpPr txBox="1"/>
            <p:nvPr/>
          </p:nvSpPr>
          <p:spPr>
            <a:xfrm>
              <a:off x="1659" y="3546"/>
              <a:ext cx="136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P(B|A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)=0.02</a:t>
              </a:r>
            </a:p>
          </p:txBody>
        </p:sp>
      </p:grpSp>
      <p:sp>
        <p:nvSpPr>
          <p:cNvPr id="80903" name="Text Box 7"/>
          <p:cNvSpPr txBox="1"/>
          <p:nvPr/>
        </p:nvSpPr>
        <p:spPr>
          <a:xfrm>
            <a:off x="215107" y="1758022"/>
            <a:ext cx="2108200" cy="523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由题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可知：</a:t>
            </a:r>
            <a:endParaRPr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8120" name="Group 8"/>
          <p:cNvGrpSpPr/>
          <p:nvPr/>
        </p:nvGrpSpPr>
        <p:grpSpPr>
          <a:xfrm>
            <a:off x="6096000" y="2133600"/>
            <a:ext cx="2514600" cy="1295400"/>
            <a:chOff x="3552" y="2304"/>
            <a:chExt cx="1584" cy="816"/>
          </a:xfrm>
        </p:grpSpPr>
        <p:grpSp>
          <p:nvGrpSpPr>
            <p:cNvPr id="80905" name="Group 9"/>
            <p:cNvGrpSpPr/>
            <p:nvPr/>
          </p:nvGrpSpPr>
          <p:grpSpPr>
            <a:xfrm>
              <a:off x="3552" y="2304"/>
              <a:ext cx="1584" cy="816"/>
              <a:chOff x="3552" y="2304"/>
              <a:chExt cx="1584" cy="816"/>
            </a:xfrm>
          </p:grpSpPr>
          <p:sp>
            <p:nvSpPr>
              <p:cNvPr id="80906" name="Rectangle 10"/>
              <p:cNvSpPr/>
              <p:nvPr/>
            </p:nvSpPr>
            <p:spPr>
              <a:xfrm>
                <a:off x="3552" y="2304"/>
                <a:ext cx="1584" cy="816"/>
              </a:xfrm>
              <a:prstGeom prst="rect">
                <a:avLst/>
              </a:prstGeom>
              <a:noFill/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/>
                <a:endParaRPr lang="zh-CN" altLang="en-US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Freeform 11"/>
              <p:cNvSpPr/>
              <p:nvPr/>
            </p:nvSpPr>
            <p:spPr>
              <a:xfrm>
                <a:off x="4024" y="2304"/>
                <a:ext cx="104" cy="816"/>
              </a:xfrm>
              <a:custGeom>
                <a:avLst/>
                <a:gdLst/>
                <a:ahLst/>
                <a:cxnLst>
                  <a:cxn ang="0">
                    <a:pos x="104" y="0"/>
                  </a:cxn>
                  <a:cxn ang="0">
                    <a:pos x="56" y="144"/>
                  </a:cxn>
                  <a:cxn ang="0">
                    <a:pos x="8" y="480"/>
                  </a:cxn>
                  <a:cxn ang="0">
                    <a:pos x="104" y="816"/>
                  </a:cxn>
                </a:cxnLst>
                <a:rect l="0" t="0" r="0" b="0"/>
                <a:pathLst>
                  <a:path w="104" h="816">
                    <a:moveTo>
                      <a:pt x="104" y="0"/>
                    </a:moveTo>
                    <a:cubicBezTo>
                      <a:pt x="88" y="32"/>
                      <a:pt x="72" y="64"/>
                      <a:pt x="56" y="144"/>
                    </a:cubicBezTo>
                    <a:cubicBezTo>
                      <a:pt x="40" y="224"/>
                      <a:pt x="0" y="368"/>
                      <a:pt x="8" y="480"/>
                    </a:cubicBezTo>
                    <a:cubicBezTo>
                      <a:pt x="16" y="592"/>
                      <a:pt x="60" y="704"/>
                      <a:pt x="104" y="816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chemeClr val="accent2">
                      <a:lumMod val="90000"/>
                      <a:lumOff val="10000"/>
                    </a:schemeClr>
                  </a:solidFill>
                </a:endParaRPr>
              </a:p>
            </p:txBody>
          </p:sp>
          <p:sp>
            <p:nvSpPr>
              <p:cNvPr id="80908" name="Text Box 12"/>
              <p:cNvSpPr txBox="1"/>
              <p:nvPr/>
            </p:nvSpPr>
            <p:spPr>
              <a:xfrm>
                <a:off x="3600" y="2304"/>
                <a:ext cx="372" cy="3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eaLnBrk="0" hangingPunct="0"/>
                <a:r>
                  <a:rPr lang="zh-CN" altLang="en-US" sz="3200" b="1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</a:rPr>
                  <a:t>甲</a:t>
                </a:r>
              </a:p>
            </p:txBody>
          </p:sp>
          <p:sp>
            <p:nvSpPr>
              <p:cNvPr id="80909" name="Text Box 13"/>
              <p:cNvSpPr txBox="1"/>
              <p:nvPr/>
            </p:nvSpPr>
            <p:spPr>
              <a:xfrm>
                <a:off x="4704" y="2304"/>
                <a:ext cx="372" cy="3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lIns="90000" tIns="46800" rIns="90000" bIns="46800" anchor="t">
                <a:spAutoFit/>
              </a:bodyPr>
              <a:lstStyle/>
              <a:p>
                <a:pPr eaLnBrk="0" hangingPunct="0"/>
                <a:r>
                  <a:rPr lang="zh-CN" altLang="en-US" sz="3200" b="1" dirty="0">
                    <a:solidFill>
                      <a:schemeClr val="accent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</a:rPr>
                  <a:t>乙</a:t>
                </a:r>
              </a:p>
            </p:txBody>
          </p:sp>
        </p:grpSp>
        <p:sp>
          <p:nvSpPr>
            <p:cNvPr id="80910" name="Oval 14"/>
            <p:cNvSpPr/>
            <p:nvPr/>
          </p:nvSpPr>
          <p:spPr>
            <a:xfrm>
              <a:off x="3792" y="2448"/>
              <a:ext cx="960" cy="432"/>
            </a:xfrm>
            <a:prstGeom prst="ellipse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endPara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911" name="Text Box 15"/>
            <p:cNvSpPr txBox="1"/>
            <p:nvPr/>
          </p:nvSpPr>
          <p:spPr>
            <a:xfrm>
              <a:off x="4119" y="2460"/>
              <a:ext cx="285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0912" name="Text Box 16"/>
            <p:cNvSpPr txBox="1"/>
            <p:nvPr/>
          </p:nvSpPr>
          <p:spPr>
            <a:xfrm>
              <a:off x="3552" y="2736"/>
              <a:ext cx="383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913" name="Text Box 17"/>
            <p:cNvSpPr txBox="1"/>
            <p:nvPr/>
          </p:nvSpPr>
          <p:spPr>
            <a:xfrm>
              <a:off x="4695" y="2748"/>
              <a:ext cx="383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lIns="90000" tIns="46800" rIns="90000" bIns="46800" anchor="t">
              <a:spAutoFit/>
            </a:bodyPr>
            <a:lstStyle/>
            <a:p>
              <a:pPr eaLnBrk="0" hangingPunct="0"/>
              <a:r>
                <a:rPr lang="en-US" altLang="zh-CN" sz="32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18130" name="Group 18"/>
          <p:cNvGrpSpPr/>
          <p:nvPr/>
        </p:nvGrpSpPr>
        <p:grpSpPr>
          <a:xfrm>
            <a:off x="294953" y="2685670"/>
            <a:ext cx="3080593" cy="523875"/>
            <a:chOff x="384" y="1296"/>
            <a:chExt cx="1726" cy="330"/>
          </a:xfrm>
        </p:grpSpPr>
        <p:sp>
          <p:nvSpPr>
            <p:cNvPr id="80915" name="Text Box 19"/>
            <p:cNvSpPr txBox="1"/>
            <p:nvPr/>
          </p:nvSpPr>
          <p:spPr>
            <a:xfrm>
              <a:off x="384" y="1296"/>
              <a:ext cx="971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/>
              <a:r>
                <a:rPr lang="zh-CN" altLang="en-US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如何</a:t>
              </a:r>
              <a:r>
                <a:rPr lang="zh-CN" altLang="en-US" sz="2800" b="1" dirty="0" smtClean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求？</a:t>
              </a:r>
              <a:endPara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0916" name="Text Box 20"/>
            <p:cNvSpPr txBox="1"/>
            <p:nvPr/>
          </p:nvSpPr>
          <p:spPr>
            <a:xfrm>
              <a:off x="1308" y="1296"/>
              <a:ext cx="80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P(A</a:t>
              </a:r>
              <a:r>
                <a:rPr lang="en-US" altLang="zh-CN" sz="2800" b="1" baseline="-25000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chemeClr val="accent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</a:rPr>
                <a:t>| B)</a:t>
              </a:r>
            </a:p>
          </p:txBody>
        </p:sp>
      </p:grpSp>
      <p:sp>
        <p:nvSpPr>
          <p:cNvPr id="218133" name="Text Box 21"/>
          <p:cNvSpPr txBox="1"/>
          <p:nvPr/>
        </p:nvSpPr>
        <p:spPr>
          <a:xfrm>
            <a:off x="1321572" y="3613155"/>
            <a:ext cx="141287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P(A</a:t>
            </a:r>
            <a:r>
              <a:rPr lang="en-US" altLang="zh-CN" sz="2800" b="1" baseline="-250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| B)</a:t>
            </a:r>
          </a:p>
        </p:txBody>
      </p:sp>
      <p:graphicFrame>
        <p:nvGraphicFramePr>
          <p:cNvPr id="21813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43373"/>
              </p:ext>
            </p:extLst>
          </p:nvPr>
        </p:nvGraphicFramePr>
        <p:xfrm>
          <a:off x="3886200" y="4599305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4" r:id="rId3" imgW="791845" imgH="106045" progId="Equation.3">
                  <p:embed/>
                </p:oleObj>
              </mc:Choice>
              <mc:Fallback>
                <p:oleObj r:id="rId3" imgW="791845" imgH="10604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40000"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4599305"/>
                        <a:ext cx="2209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6" name="Text Box 24"/>
          <p:cNvSpPr txBox="1"/>
          <p:nvPr/>
        </p:nvSpPr>
        <p:spPr>
          <a:xfrm>
            <a:off x="2133600" y="4751705"/>
            <a:ext cx="415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 eaLnBrk="0" hangingPunct="0"/>
            <a:r>
              <a:rPr lang="zh-CN" altLang="en-US"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=</a:t>
            </a:r>
          </a:p>
        </p:txBody>
      </p:sp>
      <p:graphicFrame>
        <p:nvGraphicFramePr>
          <p:cNvPr id="2181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009719"/>
              </p:ext>
            </p:extLst>
          </p:nvPr>
        </p:nvGraphicFramePr>
        <p:xfrm>
          <a:off x="2819400" y="5056505"/>
          <a:ext cx="499296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5" r:id="rId5" imgW="1755140" imgH="106045" progId="Equation.3">
                  <p:embed/>
                </p:oleObj>
              </mc:Choice>
              <mc:Fallback>
                <p:oleObj r:id="rId5" imgW="1755140" imgH="10604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40000"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5056505"/>
                        <a:ext cx="499296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8" name="Line 26"/>
          <p:cNvSpPr/>
          <p:nvPr/>
        </p:nvSpPr>
        <p:spPr>
          <a:xfrm>
            <a:off x="2667000" y="5056505"/>
            <a:ext cx="52849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18140" name="Rectangle 28"/>
          <p:cNvSpPr/>
          <p:nvPr/>
        </p:nvSpPr>
        <p:spPr>
          <a:xfrm>
            <a:off x="2057400" y="4561841"/>
            <a:ext cx="6115000" cy="1219200"/>
          </a:xfrm>
          <a:prstGeom prst="rect">
            <a:avLst/>
          </a:prstGeom>
          <a:noFill/>
          <a:ln w="38100" cap="flat" cmpd="sng">
            <a:solidFill>
              <a:srgbClr val="FF3300">
                <a:alpha val="95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38652"/>
              </p:ext>
            </p:extLst>
          </p:nvPr>
        </p:nvGraphicFramePr>
        <p:xfrm>
          <a:off x="2351405" y="5733415"/>
          <a:ext cx="5172923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6" r:id="rId7" imgW="1551305" imgH="269240" progId="Equation.3">
                  <p:embed/>
                </p:oleObj>
              </mc:Choice>
              <mc:Fallback>
                <p:oleObj r:id="rId7" imgW="1551305" imgH="269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40000"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2351405" y="5733415"/>
                        <a:ext cx="5172923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944257"/>
              </p:ext>
            </p:extLst>
          </p:nvPr>
        </p:nvGraphicFramePr>
        <p:xfrm>
          <a:off x="2810713" y="3302097"/>
          <a:ext cx="1752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7" name="Equation" r:id="rId9" imgW="497840" imgH="285750" progId="Equation.DSMT4">
                  <p:embed/>
                </p:oleObj>
              </mc:Choice>
              <mc:Fallback>
                <p:oleObj name="Equation" r:id="rId9" imgW="497840" imgH="28575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  <a:lum bright="-40000" contrast="-40000"/>
                      </a:blip>
                      <a:stretch>
                        <a:fillRect/>
                      </a:stretch>
                    </p:blipFill>
                    <p:spPr>
                      <a:xfrm>
                        <a:off x="2810713" y="3302097"/>
                        <a:ext cx="1752600" cy="1143000"/>
                      </a:xfrm>
                      <a:prstGeom prst="rect">
                        <a:avLst/>
                      </a:prstGeom>
                      <a:noFill/>
                      <a:ln w="12700" cmpd="sng">
                        <a:noFill/>
                        <a:prstDash val="solid"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"/>
          <p:cNvSpPr txBox="1">
            <a:spLocks/>
          </p:cNvSpPr>
          <p:nvPr/>
        </p:nvSpPr>
        <p:spPr>
          <a:xfrm>
            <a:off x="179512" y="939552"/>
            <a:ext cx="7772400" cy="899592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1.Bayes</a:t>
            </a:r>
            <a:r>
              <a:rPr lang="zh-CN" altLang="en-US" sz="32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</a:t>
            </a:r>
            <a:endParaRPr lang="zh-CN" altLang="en-US" sz="3200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8926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33" grpId="0"/>
      <p:bldP spid="218136" grpId="0"/>
      <p:bldP spid="218140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idx="1"/>
          </p:nvPr>
        </p:nvSpPr>
        <p:spPr>
          <a:xfrm>
            <a:off x="113665" y="1700530"/>
            <a:ext cx="8917305" cy="4801870"/>
          </a:xfrm>
        </p:spPr>
        <p:txBody>
          <a:bodyPr vert="horz" wrap="square" lIns="91440" tIns="45720" rIns="91440" bIns="45720" anchor="t"/>
          <a:lstStyle/>
          <a:p>
            <a:pPr marL="0" indent="71120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在专家系统中，假设有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  <a:p>
            <a:pPr marL="0" indent="71120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If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Then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</a:p>
          <a:p>
            <a:pPr marL="0" indent="71120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其中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前提条件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dirty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71120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那么条件概率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P(H|E)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就表示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发生时，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的概率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，可以用它作为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出现时结论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的确定性程度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711200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同样对于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复合条件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E=E1∧E2∧…∧En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，也可以用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P(H| E1…En)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作为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E1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 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En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出现时，结论</a:t>
            </a:r>
            <a:r>
              <a:rPr lang="en-US" altLang="zh-CN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的确定性程度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323850" y="1119530"/>
            <a:ext cx="8917305" cy="50927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公式进行推理</a:t>
            </a:r>
          </a:p>
          <a:p>
            <a:pPr algn="l" eaLnBrk="1" hangingPunct="1">
              <a:lnSpc>
                <a:spcPct val="80000"/>
              </a:lnSpc>
            </a:pPr>
            <a:endParaRPr lang="zh-CN" altLang="en-US" sz="3200" b="1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58261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body" idx="4294967295"/>
          </p:nvPr>
        </p:nvSpPr>
        <p:spPr>
          <a:xfrm>
            <a:off x="323215" y="1652146"/>
            <a:ext cx="8349615" cy="156083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对于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产生式规则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If  E  Then  Hi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，用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P(Hi |E)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作为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出现时，结论</a:t>
            </a:r>
            <a:r>
              <a:rPr lang="en-US" altLang="zh-CN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Hi </a:t>
            </a:r>
            <a:r>
              <a:rPr lang="zh-CN" altLang="en-US" sz="3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的确定性程度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。根据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公式，可以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得到：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Clr>
                <a:schemeClr val="accent2">
                  <a:lumMod val="90000"/>
                  <a:lumOff val="10000"/>
                </a:schemeClr>
              </a:buClr>
            </a:pP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6362"/>
              </p:ext>
            </p:extLst>
          </p:nvPr>
        </p:nvGraphicFramePr>
        <p:xfrm>
          <a:off x="1259840" y="3210922"/>
          <a:ext cx="6950710" cy="158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8" r:id="rId3" imgW="2908300" imgH="660400" progId="Equation.KSEE3">
                  <p:embed/>
                </p:oleObj>
              </mc:Choice>
              <mc:Fallback>
                <p:oleObj r:id="rId3" imgW="2908300" imgH="6604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3210922"/>
                        <a:ext cx="6950710" cy="158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4353" y="4710514"/>
            <a:ext cx="870013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      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即：当已知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结论</a:t>
            </a:r>
            <a:r>
              <a:rPr lang="en-US" altLang="zh-CN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Hi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先验概率</a:t>
            </a:r>
            <a:r>
              <a:rPr lang="en-US" altLang="zh-CN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P(Hi)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，并且已知结论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Hi (i=1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…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n)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成立时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前提条件</a:t>
            </a:r>
            <a:r>
              <a:rPr lang="en-US" altLang="zh-CN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所对应的证据出现的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条件概率</a:t>
            </a:r>
            <a:r>
              <a:rPr lang="en-US" altLang="zh-CN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P(E|Hi)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就可以用上式求出相应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证据出现时结论</a:t>
            </a:r>
            <a:r>
              <a:rPr lang="en-US" altLang="zh-CN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Hi</a:t>
            </a:r>
            <a:r>
              <a:rPr lang="zh-CN" altLang="en-US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的条件概率</a:t>
            </a:r>
            <a:r>
              <a:rPr lang="en-US" altLang="zh-CN" sz="2800" b="1" dirty="0">
                <a:solidFill>
                  <a:srgbClr val="FF0000"/>
                </a:solidFill>
                <a:uFillTx/>
                <a:ea typeface="黑体" panose="02010609060101010101" pitchFamily="2" charset="-122"/>
                <a:sym typeface="+mn-ea"/>
              </a:rPr>
              <a:t>P(Hi|E)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8" name="Rectangle 2"/>
          <p:cNvSpPr>
            <a:spLocks noGrp="1"/>
          </p:cNvSpPr>
          <p:nvPr/>
        </p:nvSpPr>
        <p:spPr>
          <a:xfrm>
            <a:off x="323850" y="1119530"/>
            <a:ext cx="8917305" cy="50927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公式进行</a:t>
            </a:r>
            <a:r>
              <a:rPr lang="zh-CN" altLang="en-US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推理</a:t>
            </a:r>
            <a:endParaRPr lang="zh-CN" altLang="en-US" sz="3200" b="1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2976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body" idx="4294967295"/>
          </p:nvPr>
        </p:nvSpPr>
        <p:spPr>
          <a:xfrm>
            <a:off x="323850" y="1700530"/>
            <a:ext cx="8555990" cy="1372235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多个证据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…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Em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多个结论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H1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…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Hn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，并且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每个证据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都以一定程度支持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每个结论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时，根据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独立事件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概率公式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全概率公式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可变为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buClr>
                <a:schemeClr val="accent2">
                  <a:lumMod val="90000"/>
                  <a:lumOff val="10000"/>
                </a:schemeClr>
              </a:buClr>
            </a:pPr>
            <a:endParaRPr lang="en-US" altLang="zh-CN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</a:pPr>
            <a:endParaRPr lang="zh-CN" altLang="en-US" sz="1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Clr>
                <a:schemeClr val="accent2">
                  <a:lumMod val="90000"/>
                  <a:lumOff val="10000"/>
                </a:schemeClr>
              </a:buClr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71120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此时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，只要已知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Hi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的先验概率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P(Hi)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以及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Hi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成立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时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证据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E1,…,Em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出现的条件概率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P(E1|Hi),…, P(Em|Hi)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，就可利用上式计算出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E1,…,Em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出现情况下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Hi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的条件概率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P(Hi|E1,…,Em)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。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                                                         </a:t>
            </a:r>
          </a:p>
        </p:txBody>
      </p:sp>
      <p:graphicFrame>
        <p:nvGraphicFramePr>
          <p:cNvPr id="860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98953"/>
              </p:ext>
            </p:extLst>
          </p:nvPr>
        </p:nvGraphicFramePr>
        <p:xfrm>
          <a:off x="107504" y="3620879"/>
          <a:ext cx="8978265" cy="110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2" r:id="rId3" imgW="5359400" imgH="660400" progId="Equation.3">
                  <p:embed/>
                </p:oleObj>
              </mc:Choice>
              <mc:Fallback>
                <p:oleObj r:id="rId3" imgW="53594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3620879"/>
                        <a:ext cx="8978265" cy="110426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2"/>
          <p:cNvSpPr>
            <a:spLocks noGrp="1"/>
          </p:cNvSpPr>
          <p:nvPr/>
        </p:nvSpPr>
        <p:spPr>
          <a:xfrm>
            <a:off x="323850" y="1119530"/>
            <a:ext cx="8917305" cy="50927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公式进行</a:t>
            </a:r>
            <a:r>
              <a:rPr lang="zh-CN" altLang="en-US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推理</a:t>
            </a:r>
            <a:endParaRPr lang="zh-CN" altLang="en-US" sz="3200" b="1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93949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5194399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智能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主要反映在求解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不确定性问题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的能力上。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是人类的思维过程，它是从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已知事实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出发，通过运用相关的知识逐步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推出某个结论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的过程。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其中已知事实和知识是构成推理的两个基本要素。</a:t>
            </a:r>
            <a:endParaRPr lang="zh-CN" altLang="en-US" dirty="0">
              <a:solidFill>
                <a:srgbClr val="66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已知事实（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证据），用以指出推理的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出发点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及推理时应使用的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是推理得以向前推进，并逐步达到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最终目标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的依据。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</a:t>
            </a:r>
          </a:p>
        </p:txBody>
      </p:sp>
    </p:spTree>
    <p:extLst>
      <p:ext uri="{BB962C8B-B14F-4D97-AF65-F5344CB8AC3E}">
        <p14:creationId xmlns:p14="http://schemas.microsoft.com/office/powerpoint/2010/main" val="3172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body" idx="4294967295"/>
          </p:nvPr>
        </p:nvSpPr>
        <p:spPr>
          <a:xfrm>
            <a:off x="213360" y="1772816"/>
            <a:ext cx="8569325" cy="4438119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实际应用中，这种方法是很有用的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800" b="1" dirty="0" smtClean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例如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如果把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Hi (i=l,2,…,n)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当作一组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可能发生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疾病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Ej(j=l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…,m)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当作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相应的症状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P(Hi)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是从大量实践中经统计得到的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疾病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发生的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P(Ej|Hi)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疾病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Hi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发生时观察到症状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Ej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，则当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观察到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病人有症状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E1,…,Em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时，应用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上述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公式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就可计算出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P(Hi|E1,…,Em)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，从而得知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病人患疾病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可能性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323850" y="1119530"/>
            <a:ext cx="8917305" cy="509270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eaLnBrk="1" hangingPunct="1">
              <a:lnSpc>
                <a:spcPct val="8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利用</a:t>
            </a:r>
            <a:r>
              <a:rPr lang="en-US" altLang="zh-CN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公式进行推理</a:t>
            </a:r>
          </a:p>
          <a:p>
            <a:pPr algn="l" eaLnBrk="1" hangingPunct="1">
              <a:lnSpc>
                <a:spcPct val="80000"/>
              </a:lnSpc>
            </a:pPr>
            <a:endParaRPr lang="zh-CN" altLang="en-US" sz="3200" b="1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65735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body" idx="4294967295"/>
          </p:nvPr>
        </p:nvSpPr>
        <p:spPr>
          <a:xfrm>
            <a:off x="635" y="2348865"/>
            <a:ext cx="9144000" cy="428942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</a:p>
        </p:txBody>
      </p:sp>
      <p:graphicFrame>
        <p:nvGraphicFramePr>
          <p:cNvPr id="8806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746366"/>
              </p:ext>
            </p:extLst>
          </p:nvPr>
        </p:nvGraphicFramePr>
        <p:xfrm>
          <a:off x="2987824" y="2836935"/>
          <a:ext cx="648072" cy="952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r:id="rId3" imgW="279400" imgH="457200" progId="Equation.3">
                  <p:embed/>
                </p:oleObj>
              </mc:Choice>
              <mc:Fallback>
                <p:oleObj r:id="rId3" imgW="279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824" y="2836935"/>
                        <a:ext cx="648072" cy="95221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Rectangle 5"/>
          <p:cNvSpPr/>
          <p:nvPr/>
        </p:nvSpPr>
        <p:spPr>
          <a:xfrm>
            <a:off x="755650" y="4437063"/>
            <a:ext cx="8135938" cy="187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323528" y="836930"/>
            <a:ext cx="8506782" cy="5904438"/>
          </a:xfrm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rgbClr val="00007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B3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anose="05000000000000000000" pitchFamily="2" charset="2"/>
              <a:buChar char="ü"/>
              <a:defRPr kumimoji="1" sz="28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•"/>
              <a:defRPr kumimoji="1" sz="24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0" checksum="2798278923"/>
                </a:ext>
              </a:extLst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推理的优点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有较强的理论背景和良好的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数学特性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，当证据和结论都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彼此独立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时，计算复杂度比较低</a:t>
            </a:r>
            <a:r>
              <a:rPr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800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0" checksum="2798278923"/>
                </a:ext>
              </a:extLst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局限性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algn="just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0" checksum="2798278923"/>
                </a:ext>
              </a:extLst>
            </a:pP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因为需要 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2" charset="-122"/>
              </a:rPr>
              <a:t>Hj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)=1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，如果又增加一个新的假设，则对所有的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l≤j≤n+1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2" charset="-122"/>
              </a:rPr>
              <a:t>Hj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都需要重新定义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0" checksum="2798278923"/>
                </a:ext>
              </a:extLst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2)Bayes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公式的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应用条件很严格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，它要求各事件互相独立，如证据间存在依赖关系，就不能直接使用此方法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chemeClr val="accent2">
                  <a:lumMod val="90000"/>
                  <a:lumOff val="10000"/>
                </a:schemeClr>
              </a:buClr>
              <a:extLst>
                <a:ext uri="{35155182-B16C-46BC-9424-99874614C6A1}">
                  <wpsdc:indentchars xmlns:wpsdc="http://www.wps.cn/officeDocument/2017/drawingmlCustomData" xmlns="" val="0" checksum="2798278923"/>
                </a:ext>
              </a:extLst>
            </a:pP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在概率论中，一个事件或命题的概率是在大量统计数据的基础上计算出来的，因此尽管有时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2" charset="-122"/>
              </a:rPr>
              <a:t>Ej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| Hi)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比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P(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2" charset="-122"/>
              </a:rPr>
              <a:t>Hi|Ej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相对容易，但想得到这些数据仍然困难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5.3.1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全概率公式和 </a:t>
            </a:r>
            <a:r>
              <a:rPr lang="en-US" altLang="zh-CN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kern="0" dirty="0" smtClean="0"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351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395288" y="260350"/>
            <a:ext cx="7772400" cy="1143000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5.3  </a:t>
            </a:r>
            <a:r>
              <a:rPr lang="zh-CN" altLang="en-US" dirty="0"/>
              <a:t>主观 </a:t>
            </a:r>
            <a:r>
              <a:rPr lang="en-US" altLang="zh-CN" dirty="0"/>
              <a:t>Bayes</a:t>
            </a:r>
            <a:r>
              <a:rPr lang="zh-CN" altLang="en-US" dirty="0"/>
              <a:t>方法</a:t>
            </a:r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755333" y="2564765"/>
            <a:ext cx="7772400" cy="2519363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5.3.1  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全概率公式和</a:t>
            </a:r>
            <a:r>
              <a:rPr lang="en-US" altLang="zh-CN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公式</a:t>
            </a:r>
          </a:p>
          <a:p>
            <a:pPr eaLnBrk="1" hangingPunct="1"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5.3.2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9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>
          <a:xfrm>
            <a:off x="611505" y="260350"/>
            <a:ext cx="7772400" cy="77279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323850" y="1484630"/>
            <a:ext cx="8456295" cy="4979035"/>
          </a:xfrm>
        </p:spPr>
        <p:txBody>
          <a:bodyPr vert="horz" wrap="square" lIns="91440" tIns="45720" rIns="91440" bIns="45720" anchor="t"/>
          <a:lstStyle/>
          <a:p>
            <a:pPr latinLnBrk="0">
              <a:lnSpc>
                <a:spcPct val="120000"/>
              </a:lnSpc>
              <a:buNone/>
            </a:pPr>
            <a:r>
              <a:rPr lang="en-US" altLang="zh-CN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是在对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公式修正的基础上形成的一种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不确定性推理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模型</a:t>
            </a:r>
            <a:r>
              <a:rPr lang="zh-CN" altLang="en-US" sz="3200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dirty="0">
              <a:latin typeface="黑体" panose="02010609060101010101" pitchFamily="2" charset="-122"/>
            </a:endParaRPr>
          </a:p>
          <a:p>
            <a:pPr latinLnBrk="0">
              <a:lnSpc>
                <a:spcPct val="120000"/>
              </a:lnSpc>
              <a:buNone/>
            </a:pP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知识不确定性的表示</a:t>
            </a:r>
          </a:p>
          <a:p>
            <a:pPr latinLnBrk="0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1)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信任几率</a:t>
            </a:r>
            <a:endParaRPr lang="zh-CN" altLang="en-US" sz="32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atinLnBrk="0">
              <a:lnSpc>
                <a:spcPct val="120000"/>
              </a:lnSpc>
              <a:buNone/>
            </a:pP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概率论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考虑的是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可重复性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的事件，但是对于许多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不可重复事件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的概率，如医疗上的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诊断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和矿产的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探测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，每个病人或矿产的位置是不同的，这时必须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扩大事件的范围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以便能够处理类似的命题。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/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6890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body" idx="4294967295"/>
          </p:nvPr>
        </p:nvSpPr>
        <p:spPr>
          <a:xfrm>
            <a:off x="323215" y="1700530"/>
            <a:ext cx="8883650" cy="309689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如，一个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可能事件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是：“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一个病人浑身长满了红斑点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命题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: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病人出麻疹”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是一个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命题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条件概率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为：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P(A|B</a:t>
            </a:r>
            <a:r>
              <a:rPr lang="en-US" altLang="zh-CN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如果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事件或命题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不可重复或没有一个数学上的依据，在一般意义上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P(A|B)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是一个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不必要的概率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en-US" altLang="zh-CN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这时可以把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P(A|B)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解释为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成立时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为真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可信度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(Degree of Belief)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</a:t>
            </a:r>
          </a:p>
        </p:txBody>
      </p:sp>
      <p:sp>
        <p:nvSpPr>
          <p:cNvPr id="90115" name="Rectangle 2"/>
          <p:cNvSpPr txBox="1"/>
          <p:nvPr/>
        </p:nvSpPr>
        <p:spPr>
          <a:xfrm>
            <a:off x="539750" y="5085080"/>
            <a:ext cx="8169275" cy="146431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如果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P(A|B)=1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，则可以相信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为真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如果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P(A|B)=0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，则可以相信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</a:t>
            </a: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>
                  <a:lumMod val="90000"/>
                  <a:lumOff val="10000"/>
                </a:schemeClr>
              </a:buClr>
            </a:pP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而对于其他值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O&lt;P(A|B)&lt;1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，则表示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不能完全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是真是假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11505" y="2603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2423727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 txBox="1">
            <a:spLocks noGrp="1"/>
          </p:cNvSpPr>
          <p:nvPr>
            <p:ph type="body" idx="4294967295"/>
          </p:nvPr>
        </p:nvSpPr>
        <p:spPr>
          <a:xfrm>
            <a:off x="300990" y="3356610"/>
            <a:ext cx="8621395" cy="2958465"/>
          </a:xfrm>
          <a:noFill/>
          <a:ln w="9525">
            <a:noFill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609600" algn="l" defTabSz="914400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概率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适用于重复事件，而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似然性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适用于表示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非重复事件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中信任的程度。</a:t>
            </a:r>
          </a:p>
          <a:p>
            <a:pPr marL="0" lvl="0" indent="609600" algn="l" defTabSz="914400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一般在专家系统中，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P(H｜E)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表示在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有证据E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的情况下，专家对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某种假设H为真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信任度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</a:p>
          <a:p>
            <a:pPr marL="0" lvl="0" indent="609600" algn="l" defTabSz="914400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但是如果事件是可重复的，则P(H｜E)就表示概率。</a:t>
            </a:r>
          </a:p>
          <a:p>
            <a:pPr marL="0" lvl="0" indent="609600" algn="l" defTabSz="914400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表达这种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似然性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的方法可以采用</a:t>
            </a:r>
            <a:r>
              <a:rPr kumimoji="0" lang="zh-CN" altLang="en-US" sz="2400" b="1" kern="1200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赌博中的几率(ODDS)方法</a:t>
            </a:r>
            <a:r>
              <a:rPr kumimoji="0" lang="zh-CN" altLang="en-US" sz="2400" b="1" kern="1200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</a:p>
        </p:txBody>
      </p:sp>
      <p:sp>
        <p:nvSpPr>
          <p:cNvPr id="91139" name="Rectangle 2"/>
          <p:cNvSpPr txBox="1"/>
          <p:nvPr/>
        </p:nvSpPr>
        <p:spPr>
          <a:xfrm>
            <a:off x="413385" y="1412240"/>
            <a:ext cx="8395970" cy="1784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6096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66FFFF"/>
              </a:buClr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在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统计学上，一般认为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就是依据某些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还不能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确定其真假的命题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，这样可以使用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条件概率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来表示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似然性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(Likelihood)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，如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P(A|B)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表示在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的基础上，假设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的似然性。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11505" y="2603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8063297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body" idx="4294967295"/>
          </p:nvPr>
        </p:nvSpPr>
        <p:spPr>
          <a:xfrm>
            <a:off x="323215" y="1268730"/>
            <a:ext cx="8280400" cy="316801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几率</a:t>
            </a:r>
            <a:endParaRPr lang="zh-CN" altLang="en-US" sz="3200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在某事件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的前提下，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相对于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几率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可以表示为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: </a:t>
            </a:r>
          </a:p>
          <a:p>
            <a:pPr marL="0" indent="0"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如果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Ａ，则有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</a:p>
          <a:p>
            <a:pPr marL="0" indent="0"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163" name="Object 5"/>
          <p:cNvGraphicFramePr>
            <a:graphicFrameLocks noChangeAspect="1"/>
          </p:cNvGraphicFramePr>
          <p:nvPr/>
        </p:nvGraphicFramePr>
        <p:xfrm>
          <a:off x="1332230" y="2966720"/>
          <a:ext cx="5088890" cy="60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r:id="rId3" imgW="1587500" imgH="215900" progId="Equation.3">
                  <p:embed/>
                </p:oleObj>
              </mc:Choice>
              <mc:Fallback>
                <p:oleObj r:id="rId3" imgW="1587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2230" y="2966720"/>
                        <a:ext cx="5088890" cy="60896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6"/>
          <p:cNvGraphicFramePr>
            <a:graphicFrameLocks noChangeAspect="1"/>
          </p:cNvGraphicFramePr>
          <p:nvPr/>
        </p:nvGraphicFramePr>
        <p:xfrm>
          <a:off x="2318544" y="4436428"/>
          <a:ext cx="486791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r:id="rId5" imgW="1993900" imgH="419100" progId="Equation.3">
                  <p:embed/>
                </p:oleObj>
              </mc:Choice>
              <mc:Fallback>
                <p:oleObj r:id="rId5" imgW="1993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8544" y="4436428"/>
                        <a:ext cx="4867910" cy="10255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2"/>
          <p:cNvSpPr txBox="1"/>
          <p:nvPr/>
        </p:nvSpPr>
        <p:spPr>
          <a:xfrm>
            <a:off x="323850" y="6021070"/>
            <a:ext cx="8569325" cy="723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用P表示P(A｜C)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，则有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odds</a:t>
            </a:r>
            <a:r>
              <a:rPr lang="en-US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=P/(1-P), P=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odds</a:t>
            </a:r>
            <a:r>
              <a:rPr lang="en-US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/(1+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odds</a:t>
            </a:r>
            <a:r>
              <a:rPr lang="en-US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)</a:t>
            </a:r>
            <a:endParaRPr lang="zh-CN" altLang="en-US" sz="28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endParaRPr lang="zh-CN" altLang="en-US" sz="2800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11505" y="2603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4603787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body" idx="4294967295"/>
          </p:nvPr>
        </p:nvSpPr>
        <p:spPr>
          <a:xfrm>
            <a:off x="323850" y="3788410"/>
            <a:ext cx="8689340" cy="29495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P(X)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表示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出现的可能性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Ｏ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(X)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表示</a:t>
            </a:r>
            <a:r>
              <a:rPr lang="en-US" altLang="zh-CN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的几率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随着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P(X)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的增大，Ｏ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(X)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也在</a:t>
            </a:r>
            <a:r>
              <a:rPr lang="zh-CN" altLang="en-US" sz="2800" dirty="0" smtClean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增大。</a:t>
            </a:r>
            <a:endParaRPr lang="en-US" altLang="zh-CN" sz="2800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 P(X)=0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时有Ｏ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(X)=0</a:t>
            </a:r>
          </a:p>
          <a:p>
            <a:pPr marL="0" indent="0" eaLnBrk="1" hangingPunct="1">
              <a:buNone/>
            </a:pP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 P(X)=1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时有Ｏ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(X)=∞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这样，就可把取值为 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[0,1]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P(X)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放大到取值为 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[0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+∞)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的Ｏ</a:t>
            </a:r>
            <a:r>
              <a:rPr lang="en-US" altLang="zh-CN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(X)</a:t>
            </a:r>
            <a:r>
              <a:rPr lang="zh-CN" altLang="en-US" sz="2800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</a:p>
        </p:txBody>
      </p:sp>
      <p:sp>
        <p:nvSpPr>
          <p:cNvPr id="93187" name="Rectangle 2"/>
          <p:cNvSpPr txBox="1"/>
          <p:nvPr/>
        </p:nvSpPr>
        <p:spPr>
          <a:xfrm>
            <a:off x="395605" y="1412240"/>
            <a:ext cx="8425180" cy="196723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即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已知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几率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可以计算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似然性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，反之亦然。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zh-CN" altLang="en-US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把</a:t>
            </a:r>
            <a:r>
              <a:rPr lang="en-US" altLang="zh-CN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P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解释为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证据</a:t>
            </a:r>
            <a:r>
              <a:rPr lang="en-US" altLang="zh-CN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出现的</a:t>
            </a:r>
            <a:r>
              <a:rPr lang="zh-CN" altLang="en-US" sz="2800" dirty="0" smtClean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可能性</a:t>
            </a:r>
            <a:r>
              <a:rPr lang="zh-CN" altLang="en-US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；</a:t>
            </a:r>
            <a:endParaRPr lang="zh-CN" altLang="en-US" sz="2800" dirty="0">
              <a:solidFill>
                <a:schemeClr val="accent2">
                  <a:lumMod val="90000"/>
                  <a:lumOff val="10000"/>
                </a:schemeClr>
              </a:solidFill>
              <a:uFillTx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dirty="0" smtClean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1-P</a:t>
            </a:r>
            <a:r>
              <a:rPr lang="zh-CN" altLang="en-US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表示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证据</a:t>
            </a:r>
            <a:r>
              <a:rPr lang="en-US" altLang="zh-CN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不出现的</a:t>
            </a:r>
            <a:r>
              <a:rPr lang="zh-CN" altLang="en-US" sz="2800" dirty="0" smtClean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可能性</a:t>
            </a:r>
            <a:r>
              <a:rPr lang="zh-CN" altLang="en-US" sz="2800" dirty="0" smtClean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；</a:t>
            </a:r>
            <a:endParaRPr lang="zh-CN" altLang="en-US" sz="2800" dirty="0">
              <a:solidFill>
                <a:schemeClr val="accent2">
                  <a:lumMod val="90000"/>
                  <a:lumOff val="10000"/>
                </a:schemeClr>
              </a:solidFill>
              <a:uFillTx/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几率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等于</a:t>
            </a:r>
            <a:r>
              <a:rPr lang="en-US" altLang="zh-CN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出现的可能性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uFillTx/>
                <a:ea typeface="黑体" panose="02010609060101010101" pitchFamily="2" charset="-122"/>
              </a:rPr>
              <a:t>不出现的可能性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uFillTx/>
                <a:ea typeface="黑体" panose="02010609060101010101" pitchFamily="2" charset="-122"/>
              </a:rPr>
              <a:t>之比。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11505" y="2603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321021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/>
          </p:cNvSpPr>
          <p:nvPr>
            <p:ph type="body" idx="4294967295"/>
          </p:nvPr>
        </p:nvSpPr>
        <p:spPr>
          <a:xfrm>
            <a:off x="273050" y="2818130"/>
            <a:ext cx="8702040" cy="396049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相除，得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根据几率定义：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将(5-9)式代入(5-8)式有</a:t>
            </a: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buNone/>
            </a:pPr>
            <a:endParaRPr lang="en-US" altLang="zh-CN" sz="28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其中，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O(H)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和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O(H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｜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分别表示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H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先验几率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后验几率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5235" name="Rectangle 6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6" name="Object 5"/>
          <p:cNvGraphicFramePr>
            <a:graphicFrameLocks noChangeAspect="1"/>
          </p:cNvGraphicFramePr>
          <p:nvPr/>
        </p:nvGraphicFramePr>
        <p:xfrm>
          <a:off x="2195513" y="2693670"/>
          <a:ext cx="40338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6" r:id="rId3" imgW="2095500" imgH="419100" progId="Equation.3">
                  <p:embed/>
                </p:oleObj>
              </mc:Choice>
              <mc:Fallback>
                <p:oleObj r:id="rId3" imgW="2095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2693670"/>
                        <a:ext cx="4033837" cy="806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8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38" name="Object 7"/>
          <p:cNvGraphicFramePr>
            <a:graphicFrameLocks noChangeAspect="1"/>
          </p:cNvGraphicFramePr>
          <p:nvPr/>
        </p:nvGraphicFramePr>
        <p:xfrm>
          <a:off x="2843213" y="3716655"/>
          <a:ext cx="23050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7" r:id="rId5" imgW="1091565" imgH="419100" progId="Equation.3">
                  <p:embed/>
                </p:oleObj>
              </mc:Choice>
              <mc:Fallback>
                <p:oleObj r:id="rId5" imgW="1091565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3716655"/>
                        <a:ext cx="2305050" cy="8826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10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40" name="Object 9"/>
          <p:cNvGraphicFramePr>
            <a:graphicFrameLocks noChangeAspect="1"/>
          </p:cNvGraphicFramePr>
          <p:nvPr/>
        </p:nvGraphicFramePr>
        <p:xfrm>
          <a:off x="5508308" y="3716338"/>
          <a:ext cx="19431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8" r:id="rId7" imgW="990600" imgH="419100" progId="Equation.3">
                  <p:embed/>
                </p:oleObj>
              </mc:Choice>
              <mc:Fallback>
                <p:oleObj r:id="rId7" imgW="990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8308" y="3716338"/>
                        <a:ext cx="1943100" cy="8223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4" name="Rectangle 14"/>
          <p:cNvSpPr/>
          <p:nvPr/>
        </p:nvSpPr>
        <p:spPr>
          <a:xfrm>
            <a:off x="323215" y="620395"/>
            <a:ext cx="8618220" cy="259207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2)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充分性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必然性</a:t>
            </a:r>
            <a:endParaRPr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由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公式可知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P(H|E)=P(H)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 P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E|H)/P(E)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                P(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¬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H|E)=P(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H)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 P(E|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¬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Dotum" pitchFamily="34" charset="-127"/>
                <a:ea typeface="Dotum" pitchFamily="34" charset="-127"/>
              </a:rPr>
              <a:t>H)/P(E)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5800" y="-9969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  <p:sp>
        <p:nvSpPr>
          <p:cNvPr id="3" name="Text Box 11"/>
          <p:cNvSpPr txBox="1"/>
          <p:nvPr/>
        </p:nvSpPr>
        <p:spPr>
          <a:xfrm>
            <a:off x="6659880" y="2818130"/>
            <a:ext cx="16557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5-8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Text Box 13"/>
          <p:cNvSpPr txBox="1"/>
          <p:nvPr/>
        </p:nvSpPr>
        <p:spPr>
          <a:xfrm>
            <a:off x="7740015" y="378841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5-9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96260" name="Object 5"/>
          <p:cNvGraphicFramePr>
            <a:graphicFrameLocks noChangeAspect="1"/>
          </p:cNvGraphicFramePr>
          <p:nvPr/>
        </p:nvGraphicFramePr>
        <p:xfrm>
          <a:off x="3851910" y="4821555"/>
          <a:ext cx="39608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9" r:id="rId9" imgW="1854200" imgH="419100" progId="Equation.3">
                  <p:embed/>
                </p:oleObj>
              </mc:Choice>
              <mc:Fallback>
                <p:oleObj r:id="rId9" imgW="18542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910" y="4821555"/>
                        <a:ext cx="3960813" cy="893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7"/>
          <p:cNvSpPr txBox="1"/>
          <p:nvPr/>
        </p:nvSpPr>
        <p:spPr>
          <a:xfrm>
            <a:off x="7812405" y="5142865"/>
            <a:ext cx="128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5-10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2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body" idx="4294967295"/>
          </p:nvPr>
        </p:nvSpPr>
        <p:spPr>
          <a:xfrm>
            <a:off x="395605" y="3429000"/>
            <a:ext cx="8519160" cy="297053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代入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(5-10)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式，可得</a:t>
            </a: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O(H|E)=LS×O(H)  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        (5-12)</a:t>
            </a:r>
            <a:endParaRPr lang="en-US" altLang="zh-CN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即  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LS =O(H|E)/O(H)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             (5-13)</a:t>
            </a:r>
            <a:endParaRPr lang="en-US" altLang="zh-CN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       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等式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(5-12)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称为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定理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几率似然性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形式。</a:t>
            </a: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因子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LS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充分似然性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，因为如果</a:t>
            </a: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LS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＝∞，则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证据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E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对于推出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H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为真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逻辑充分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的。</a:t>
            </a:r>
            <a:endParaRPr lang="en-US" altLang="zh-CN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59" name="Rectangle 6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6263" name="Object 8"/>
          <p:cNvGraphicFramePr>
            <a:graphicFrameLocks noChangeAspect="1"/>
          </p:cNvGraphicFramePr>
          <p:nvPr/>
        </p:nvGraphicFramePr>
        <p:xfrm>
          <a:off x="2555875" y="1639570"/>
          <a:ext cx="2663825" cy="89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r:id="rId3" imgW="1040765" imgH="419100" progId="Equation.3">
                  <p:embed/>
                </p:oleObj>
              </mc:Choice>
              <mc:Fallback>
                <p:oleObj r:id="rId3" imgW="1040765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1639570"/>
                        <a:ext cx="2663825" cy="89598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4" name="Text Box 10"/>
          <p:cNvSpPr txBox="1"/>
          <p:nvPr/>
        </p:nvSpPr>
        <p:spPr>
          <a:xfrm>
            <a:off x="5796280" y="1916430"/>
            <a:ext cx="163131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5-11</a:t>
            </a:r>
            <a:r>
              <a:rPr lang="zh-CN" altLang="en-US"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11620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  <p:sp>
        <p:nvSpPr>
          <p:cNvPr id="3" name="Rectangle 2"/>
          <p:cNvSpPr>
            <a:spLocks noGrp="1"/>
          </p:cNvSpPr>
          <p:nvPr/>
        </p:nvSpPr>
        <p:spPr>
          <a:xfrm>
            <a:off x="323215" y="908685"/>
            <a:ext cx="8353425" cy="516890"/>
          </a:xfrm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rgbClr val="000070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v"/>
              <a:defRPr kumimoji="1" sz="3200">
                <a:solidFill>
                  <a:srgbClr val="0000B3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Font typeface="Wingdings" panose="05000000000000000000" pitchFamily="2" charset="2"/>
              <a:buChar char="ü"/>
              <a:defRPr kumimoji="1" sz="28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•"/>
              <a:defRPr kumimoji="1" sz="24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rgbClr val="2222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28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似然率 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(Likelihood ratio)LS</a:t>
            </a:r>
          </a:p>
        </p:txBody>
      </p:sp>
    </p:spTree>
    <p:extLst>
      <p:ext uri="{BB962C8B-B14F-4D97-AF65-F5344CB8AC3E}">
        <p14:creationId xmlns:p14="http://schemas.microsoft.com/office/powerpoint/2010/main" val="108146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215265" y="1484784"/>
            <a:ext cx="8713470" cy="4811519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在客观世界中，由于事物发展的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随机性和复杂性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，人类认识的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不完全、不可靠、不精确和不一致性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，自然语言中存在的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模糊性和歧义性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，使得现实世界中的事物以及事物之间的关系极其复杂，带来了大量的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大多数要求智能行为的任务都具有某种程度的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可以理解为在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缺少足够信息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的情况下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做出判断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5.1.1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什么是不确定推理</a:t>
            </a:r>
          </a:p>
        </p:txBody>
      </p:sp>
    </p:spTree>
    <p:extLst>
      <p:ext uri="{BB962C8B-B14F-4D97-AF65-F5344CB8AC3E}">
        <p14:creationId xmlns:p14="http://schemas.microsoft.com/office/powerpoint/2010/main" val="3079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body" idx="4294967295"/>
          </p:nvPr>
        </p:nvSpPr>
        <p:spPr>
          <a:xfrm>
            <a:off x="323850" y="1052195"/>
            <a:ext cx="8208645" cy="29400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同理可得到关于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LN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的公式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LN=P(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E|H)/P(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E|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H)      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5-14</a:t>
            </a:r>
            <a:r>
              <a:rPr lang="zh-CN" alt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    O(H|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E)=LN×O(H)           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(5-15)</a:t>
            </a:r>
            <a:endParaRPr lang="zh-CN" altLang="en-US" sz="2400" b="1" dirty="0">
              <a:solidFill>
                <a:schemeClr val="accent2">
                  <a:lumMod val="90000"/>
                  <a:lumOff val="1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式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(5-15)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称为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定理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必然似然性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形式。</a:t>
            </a:r>
          </a:p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LN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＝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，则有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O(H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｜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E)=0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。这说明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为真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时，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必假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，就是说，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不存在，则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，即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对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来说是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必然的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11620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  <p:sp>
        <p:nvSpPr>
          <p:cNvPr id="99330" name="Rectangle 2"/>
          <p:cNvSpPr>
            <a:spLocks noGrp="1"/>
          </p:cNvSpPr>
          <p:nvPr/>
        </p:nvSpPr>
        <p:spPr>
          <a:xfrm>
            <a:off x="107950" y="4076700"/>
            <a:ext cx="8815705" cy="2651125"/>
          </a:xfrm>
          <a:prstGeom prst="rect">
            <a:avLst/>
          </a:prstGeom>
        </p:spPr>
        <p:txBody>
          <a:bodyPr vert="horz" wrap="square" lIns="91440" tIns="45720" rIns="91440" bIns="45720" anchor="t"/>
          <a:lstStyle>
            <a:lvl1pPr marL="3429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70"/>
              </a:buClr>
              <a:buFont typeface="Wingdings" panose="05000000000000000000" charset="0"/>
              <a:buChar char="Ø"/>
              <a:defRPr kumimoji="1"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  <a:cs typeface="+mn-cs"/>
              </a:defRPr>
            </a:lvl1pPr>
            <a:lvl2pPr marL="74295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B3"/>
              </a:buClr>
              <a:buFont typeface="Wingdings" panose="05000000000000000000" pitchFamily="2" charset="2"/>
              <a:buChar char=""/>
              <a:defRPr kumimoji="1"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2222FF"/>
              </a:buClr>
              <a:buFont typeface="Wingdings" panose="05000000000000000000" pitchFamily="2" charset="2"/>
              <a:buChar char=""/>
              <a:defRPr kumimoji="1"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marL="16002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20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4pPr>
            <a:lvl5pPr marL="2057400" indent="342265" algn="just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9191FF"/>
              </a:buClr>
              <a:buFont typeface="Wingdings" panose="05000000000000000000" charset="0"/>
              <a:buChar char="Ø"/>
              <a:defRPr kumimoji="1" sz="1800" b="1">
                <a:solidFill>
                  <a:srgbClr val="2222FF"/>
                </a:solidFill>
                <a:latin typeface="+mn-lt"/>
                <a:ea typeface="黑体" panose="0201060906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ECFF"/>
              </a:buClr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0"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式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(5-12)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(5-15)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就是修改的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公式。从这两个公式可以看出：</a:t>
            </a: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indent="0" eaLnBrk="1" hangingPunct="1">
              <a:buNone/>
            </a:pP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为真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时，可以利用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LS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先验几率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O(H)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更新为其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后验几率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O(H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｜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E)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lvl="1" indent="0" eaLnBrk="1" hangingPunct="1">
              <a:buNone/>
            </a:pP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为假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时，可以利用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</a:t>
            </a:r>
            <a:r>
              <a:rPr lang="en-US" altLang="zh-CN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先验几率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O(H)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更新为其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后验几率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O(H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｜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¬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E)</a:t>
            </a:r>
            <a:r>
              <a:rPr lang="zh-CN" altLang="en-US" sz="24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  <a:p>
            <a:pPr indent="0" eaLnBrk="1" hangingPunct="1">
              <a:buNone/>
            </a:pPr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5601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body" idx="4294967295"/>
          </p:nvPr>
        </p:nvSpPr>
        <p:spPr>
          <a:xfrm>
            <a:off x="179705" y="1340485"/>
            <a:ext cx="8714105" cy="5316855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3)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规则表示方式</a:t>
            </a:r>
            <a:endParaRPr lang="zh-CN" altLang="en-US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在主观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方法中，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是用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产生式表示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的，其形式为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IF  E  THEN   (LS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LN)  H</a:t>
            </a:r>
            <a:endParaRPr lang="en-US" altLang="zh-CN" sz="2800" b="1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  其中，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(LS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LN)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用来表示该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规则的强度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在实际系统中，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LS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的值均是由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领域专家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根据经验给出的；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愈是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必要时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，则相应的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的值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应该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愈小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愈是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支持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为真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时，则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LS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的值应该愈大；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因此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LS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除了在推理过程中使用以外，还可以作为领域专家为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LS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LN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赋值的依据。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11620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92003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538922" y="801033"/>
            <a:ext cx="7772400" cy="899592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证据不确定性的表示</a:t>
            </a:r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182245" y="1700530"/>
            <a:ext cx="8780145" cy="5053330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通常可以分为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全证据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部分证据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vl="1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全证据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就是所有的证据，即所有可能的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假设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，它们组成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lvl="1"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部分证据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就是我们所知道的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的一部分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，这一部分证据也可以称为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观察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全证据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的可信度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依赖于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部分证据，表示为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P(E|S)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。如果知道所有的证据，则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E=S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，且有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P(E|S)=P(E)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indent="6096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其中，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P(E)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就是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先验似然性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P(E|S)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是已知全证据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中部分知识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后对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的信任，为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后验似然性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11620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70599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body" idx="4294967295"/>
          </p:nvPr>
        </p:nvSpPr>
        <p:spPr>
          <a:xfrm>
            <a:off x="467360" y="1340485"/>
            <a:ext cx="8352155" cy="469773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主观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Bayes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方法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中，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不确定性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可以用证据的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似然性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几率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来表示。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似然率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几率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之间的关系为：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r>
              <a:rPr lang="en-US" altLang="zh-CN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原始证据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的不确定性通常由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用户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给定，作为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中间结果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可以由下面的</a:t>
            </a:r>
            <a:r>
              <a:rPr lang="zh-CN" altLang="en-US" sz="2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不确定性传递算法</a:t>
            </a:r>
            <a:r>
              <a:rPr lang="zh-CN" altLang="en-US" sz="2800" b="1" dirty="0">
                <a:solidFill>
                  <a:srgbClr val="000070"/>
                </a:solidFill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确定。</a:t>
            </a:r>
          </a:p>
          <a:p>
            <a:pPr marL="0" indent="0" eaLnBrk="1" hangingPunct="1">
              <a:buClr>
                <a:schemeClr val="accent2">
                  <a:lumMod val="90000"/>
                  <a:lumOff val="10000"/>
                </a:schemeClr>
              </a:buClr>
              <a:buNone/>
            </a:pPr>
            <a:endParaRPr lang="zh-CN" altLang="en-US" sz="2800" b="1" dirty="0">
              <a:solidFill>
                <a:srgbClr val="000070"/>
              </a:solidFill>
              <a:uFillTx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2403" name="Rectangle 5"/>
          <p:cNvSpPr/>
          <p:nvPr/>
        </p:nvSpPr>
        <p:spPr>
          <a:xfrm>
            <a:off x="0" y="31194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907223" y="2996565"/>
          <a:ext cx="30241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8" r:id="rId3" imgW="1600200" imgH="711200" progId="Equation.3">
                  <p:embed/>
                </p:oleObj>
              </mc:Choice>
              <mc:Fallback>
                <p:oleObj r:id="rId3" imgW="16002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223" y="2996565"/>
                        <a:ext cx="3024187" cy="13366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5220335" y="3101658"/>
          <a:ext cx="215900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9" r:id="rId5" imgW="1193800" imgH="685800" progId="Equation.3">
                  <p:embed/>
                </p:oleObj>
              </mc:Choice>
              <mc:Fallback>
                <p:oleObj r:id="rId5" imgW="11938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0335" y="3101658"/>
                        <a:ext cx="2159000" cy="123634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11620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3357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611505" y="887730"/>
            <a:ext cx="7772400" cy="66865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组合证据</a:t>
            </a:r>
            <a:r>
              <a:rPr lang="zh-CN" altLang="en-US" sz="2800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不确定性的计算</a:t>
            </a:r>
            <a:r>
              <a:rPr lang="zh-CN" altLang="en-US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431800" y="1556385"/>
            <a:ext cx="7772400" cy="1722755"/>
          </a:xfrm>
        </p:spPr>
        <p:txBody>
          <a:bodyPr vert="horz" wrap="square" lIns="91440" tIns="45720" rIns="91440" bIns="45720" anchor="t"/>
          <a:lstStyle/>
          <a:p>
            <a:pPr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如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E= E1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AND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　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E2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　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AND  …  AND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En</a:t>
            </a:r>
          </a:p>
          <a:p>
            <a:pPr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如果已知在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当前观察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下，每个单一证据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概率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P(E1|S)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P(E2|S)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…, P(En|S)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，则</a:t>
            </a:r>
          </a:p>
          <a:p>
            <a:pPr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P(E|S)=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min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{P(E1|S),P(E2|S)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…,P(En|S)}</a:t>
            </a:r>
          </a:p>
        </p:txBody>
      </p:sp>
      <p:sp>
        <p:nvSpPr>
          <p:cNvPr id="245764" name="Rectangle 4"/>
          <p:cNvSpPr/>
          <p:nvPr/>
        </p:nvSpPr>
        <p:spPr>
          <a:xfrm>
            <a:off x="611505" y="3500755"/>
            <a:ext cx="8412480" cy="29425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当</a:t>
            </a:r>
            <a:r>
              <a:rPr lang="en-US" altLang="zh-CN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   </a:t>
            </a: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E=E1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　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OR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　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E2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　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OR …  OR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 En</a:t>
            </a:r>
            <a:endParaRPr lang="en-US" altLang="zh-CN" sz="2800" b="1" dirty="0">
              <a:solidFill>
                <a:schemeClr val="accent2">
                  <a:lumMod val="90000"/>
                  <a:lumOff val="10000"/>
                </a:schemeClr>
              </a:solidFill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 </a:t>
            </a: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如果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已知在</a:t>
            </a:r>
            <a:r>
              <a:rPr lang="zh-CN" altLang="en-US" b="1" dirty="0">
                <a:solidFill>
                  <a:srgbClr val="FF0000"/>
                </a:solidFill>
                <a:effectLst/>
                <a:ea typeface="黑体" panose="02010609060101010101" pitchFamily="2" charset="-122"/>
              </a:rPr>
              <a:t>当前观察 </a:t>
            </a:r>
            <a:r>
              <a:rPr lang="en-US" altLang="zh-CN" b="1" dirty="0">
                <a:solidFill>
                  <a:srgbClr val="FF0000"/>
                </a:solidFill>
                <a:effectLst/>
                <a:ea typeface="黑体" panose="02010609060101010101" pitchFamily="2" charset="-122"/>
              </a:rPr>
              <a:t>S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下，每个单一证据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Ei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有概率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P(E1|S)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P(E2|S)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…, P(En|S), </a:t>
            </a:r>
            <a:r>
              <a:rPr lang="zh-CN" altLang="en-US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则：</a:t>
            </a:r>
            <a:endParaRPr lang="zh-CN" altLang="en-US" b="1" dirty="0">
              <a:solidFill>
                <a:schemeClr val="accent2">
                  <a:lumMod val="90000"/>
                  <a:lumOff val="10000"/>
                </a:schemeClr>
              </a:solidFill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           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P(E|S)=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2" charset="-122"/>
              </a:rPr>
              <a:t>max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{ P(E1|S)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，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(E2|S),…,P(En|S)}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endParaRPr lang="en-US" altLang="zh-CN" b="1" dirty="0">
              <a:solidFill>
                <a:schemeClr val="accent2">
                  <a:lumMod val="90000"/>
                  <a:lumOff val="10000"/>
                </a:schemeClr>
              </a:solidFill>
              <a:ea typeface="黑体" panose="0201060906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2" charset="-122"/>
              </a:rPr>
              <a:t>“非”运算</a:t>
            </a:r>
            <a:r>
              <a:rPr lang="zh-CN" altLang="en-US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，用下式计算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</a:pP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            P(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</a:rPr>
              <a:t>E|S)=l-P(E|S)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116205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8289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>
          <a:xfrm>
            <a:off x="251460" y="836295"/>
            <a:ext cx="7772400" cy="50482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394970" y="1484630"/>
            <a:ext cx="8509635" cy="5268595"/>
          </a:xfrm>
        </p:spPr>
        <p:txBody>
          <a:bodyPr vert="horz" wrap="square" lIns="91440" tIns="45720" rIns="91440" bIns="45720" anchor="t"/>
          <a:lstStyle/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主观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方法推理的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任务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就是根据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的概率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P(E)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及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LS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LN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的值，把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先验概率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或似然性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)P(H)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先验几率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O(H)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更新为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或似然性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后验几率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由于一条规则所对应的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证据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可能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肯定为真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，也可能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肯定为假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，还可能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既非真又非假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，因此，在把</a:t>
            </a: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先验几率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更新为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后验概率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后验几率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时，需要根据证据的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不同情况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去计算其后验概率或后验几率。</a:t>
            </a:r>
          </a:p>
          <a:p>
            <a:pPr marL="0" indent="711200" algn="l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下面就来分别讨论这些不同情况。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5800" y="6350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52748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body" idx="4294967295"/>
          </p:nvPr>
        </p:nvSpPr>
        <p:spPr>
          <a:xfrm>
            <a:off x="251460" y="1628775"/>
            <a:ext cx="8676005" cy="5003165"/>
          </a:xfrm>
        </p:spPr>
        <p:txBody>
          <a:bodyPr vert="horz" wrap="square" lIns="91440" tIns="45720" rIns="91440" bIns="45720" anchor="t"/>
          <a:lstStyle/>
          <a:p>
            <a:pPr indent="6096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证据肯定为真</a:t>
            </a:r>
          </a:p>
          <a:p>
            <a:pPr indent="6096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当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肯定为真，即全证据一定出现时，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P(E)=P(E|S)=1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先验几率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更新为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后验几率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的公式为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  <a:p>
            <a:pPr indent="7112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3773799597"/>
                </a:ext>
              </a:extLst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O(H|E)=LS×O(H)</a:t>
            </a:r>
          </a:p>
          <a:p>
            <a:pPr indent="6096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是把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的先验概率更新为其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，则根据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几率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概率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的对应关系有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  <a:p>
            <a:pPr indent="6096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indent="6096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60960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是把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更新为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P(H|E)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的计算公式。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>
              <a:lnSpc>
                <a:spcPct val="80000"/>
              </a:lnSpc>
            </a:pPr>
            <a:endParaRPr lang="zh-CN" altLang="en-US" sz="2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5475" name="Rectangle 5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3203258" y="4653280"/>
          <a:ext cx="4575175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r:id="rId3" imgW="1879600" imgH="419100" progId="Equation.3">
                  <p:embed/>
                </p:oleObj>
              </mc:Choice>
              <mc:Fallback>
                <p:oleObj r:id="rId3" imgW="18796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258" y="4653280"/>
                        <a:ext cx="4575175" cy="94805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0" name="Rectangle 2"/>
          <p:cNvSpPr>
            <a:spLocks noGrp="1"/>
          </p:cNvSpPr>
          <p:nvPr/>
        </p:nvSpPr>
        <p:spPr>
          <a:xfrm>
            <a:off x="683895" y="836295"/>
            <a:ext cx="7772400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5800" y="6350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33918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body" idx="4294967295"/>
          </p:nvPr>
        </p:nvSpPr>
        <p:spPr>
          <a:xfrm>
            <a:off x="323215" y="1916430"/>
            <a:ext cx="8555990" cy="4415790"/>
          </a:xfrm>
        </p:spPr>
        <p:txBody>
          <a:bodyPr vert="horz" wrap="square" lIns="91440" tIns="45720" rIns="91440" bIns="45720" anchor="t"/>
          <a:lstStyle/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证据肯定为假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当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证据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肯定为假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，即证据不出现时，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P(E)=P(E|S)=0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P(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E)=1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先验几率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更新为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后验几率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的公式为：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O(H|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E)=LN×O(H)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如果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是把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更新为其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，则有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: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P(H|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E)=LN×P(H)/((LN-1)×P(H)+1)</a:t>
            </a:r>
          </a:p>
          <a:p>
            <a:pPr marL="0" indent="0" algn="l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  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是把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先验概率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更新为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</a:t>
            </a:r>
            <a:r>
              <a:rPr lang="en-US" altLang="zh-CN" sz="2400" b="1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2" charset="-122"/>
              </a:rPr>
              <a:t>的计算公式。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0" name="Rectangle 2"/>
          <p:cNvSpPr>
            <a:spLocks noGrp="1"/>
          </p:cNvSpPr>
          <p:nvPr/>
        </p:nvSpPr>
        <p:spPr>
          <a:xfrm>
            <a:off x="715010" y="908685"/>
            <a:ext cx="7772400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5800" y="6350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6718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body" idx="4294967295"/>
          </p:nvPr>
        </p:nvSpPr>
        <p:spPr>
          <a:xfrm>
            <a:off x="179070" y="1556385"/>
            <a:ext cx="8853170" cy="5102860"/>
          </a:xfrm>
        </p:spPr>
        <p:txBody>
          <a:bodyPr vert="horz" wrap="square" lIns="91440" tIns="45720" rIns="91440" bIns="45720" anchor="t"/>
          <a:lstStyle/>
          <a:p>
            <a:pPr marL="0" indent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(3)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证据既非为真又非为假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当证据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既非为真又非为假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时，不能再用上面的方法计算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后验概率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。这时因为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依赖于证据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基于部分证据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，则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P(H|S)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是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依赖于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似然性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根据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条件概率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2" charset="-122"/>
              </a:rPr>
              <a:t>P(H|S)=P(H,S)/P(S) 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可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</a:rPr>
              <a:t>推出：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P(H|S)=P(H|E)×P(E|S)+P(H|</a:t>
            </a:r>
            <a:r>
              <a:rPr lang="en-US" altLang="zh-CN" sz="32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E)×P(</a:t>
            </a:r>
            <a:r>
              <a:rPr lang="en-US" altLang="zh-CN" sz="32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2" charset="-122"/>
              </a:rPr>
              <a:t>E|S)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0" name="Rectangle 2"/>
          <p:cNvSpPr>
            <a:spLocks noGrp="1"/>
          </p:cNvSpPr>
          <p:nvPr/>
        </p:nvSpPr>
        <p:spPr>
          <a:xfrm>
            <a:off x="715010" y="908685"/>
            <a:ext cx="7772400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753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body" idx="4294967295"/>
          </p:nvPr>
        </p:nvSpPr>
        <p:spPr>
          <a:xfrm>
            <a:off x="256540" y="1484630"/>
            <a:ext cx="8790305" cy="5079365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可用上面的公式来计算在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证据不确定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的情况下，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不确定性的传递问题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种情况讨论。</a:t>
            </a:r>
          </a:p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P(E|S)=1 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当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P(E|S)=1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时，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P(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E|S)=0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。则有</a:t>
            </a:r>
          </a:p>
          <a:p>
            <a:pPr eaLnBrk="1" hangingPunct="1"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这实际上就是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证据肯定存在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的情况。</a:t>
            </a:r>
          </a:p>
          <a:p>
            <a:pPr eaLnBrk="1" hangingPunct="1"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②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P(E|S)=0  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当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P(E|S)=0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时，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P(</a:t>
            </a:r>
            <a:r>
              <a:rPr lang="en-US" altLang="zh-CN" sz="24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2" charset="-122"/>
                <a:sym typeface="+mn-ea"/>
              </a:rPr>
              <a:t>¬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E|S)=1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。则有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这实际上是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证据肯定不存在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的情况。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196658" y="3284855"/>
          <a:ext cx="6910070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6" r:id="rId3" imgW="2552700" imgH="419100" progId="Equation.3">
                  <p:embed/>
                </p:oleObj>
              </mc:Choice>
              <mc:Fallback>
                <p:oleObj r:id="rId3" imgW="2552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6658" y="3284855"/>
                        <a:ext cx="6910070" cy="64960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0" name="Rectangle 2"/>
          <p:cNvSpPr>
            <a:spLocks noGrp="1"/>
          </p:cNvSpPr>
          <p:nvPr/>
        </p:nvSpPr>
        <p:spPr>
          <a:xfrm>
            <a:off x="715010" y="908685"/>
            <a:ext cx="7772400" cy="50482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2800" dirty="0">
                <a:latin typeface="黑体" panose="02010609060101010101" pitchFamily="2" charset="-122"/>
                <a:ea typeface="黑体" panose="02010609060101010101" pitchFamily="2" charset="-122"/>
              </a:rPr>
              <a:t>4.</a:t>
            </a:r>
            <a:r>
              <a:rPr lang="zh-CN" altLang="en-US" sz="28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不确定性的传递算法 </a:t>
            </a:r>
          </a:p>
        </p:txBody>
      </p:sp>
      <p:sp>
        <p:nvSpPr>
          <p:cNvPr id="89090" name="Rectangle 2"/>
          <p:cNvSpPr>
            <a:spLocks noGrp="1"/>
          </p:cNvSpPr>
          <p:nvPr/>
        </p:nvSpPr>
        <p:spPr>
          <a:xfrm>
            <a:off x="683260" y="44450"/>
            <a:ext cx="7772400" cy="772795"/>
          </a:xfrm>
          <a:prstGeom prst="rect">
            <a:avLst/>
          </a:prstGeom>
        </p:spPr>
        <p:txBody>
          <a:bodyPr vert="horz" wrap="square" lIns="91440" tIns="45720" rIns="91440" bIns="45720"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  <a:defRPr kumimoji="1" sz="3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kumimoji="1"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5.3.2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方法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675130" y="5445125"/>
          <a:ext cx="6927215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7" r:id="rId5" imgW="2679700" imgH="419100" progId="Equation.3">
                  <p:embed/>
                </p:oleObj>
              </mc:Choice>
              <mc:Fallback>
                <p:oleObj r:id="rId5" imgW="2679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5130" y="5445125"/>
                        <a:ext cx="6927215" cy="73533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4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4990,&quot;width&quot;:144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a92f7c0-eeed-4ec0-8dfc-b625005f14ba}"/>
</p:tagLst>
</file>

<file path=ppt/theme/theme1.xml><?xml version="1.0" encoding="utf-8"?>
<a:theme xmlns:a="http://schemas.openxmlformats.org/drawingml/2006/main" name="1_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Designs\Pulse.pot</Template>
  <TotalTime>221</TotalTime>
  <Words>12510</Words>
  <Application>Microsoft Office PowerPoint</Application>
  <PresentationFormat>全屏显示(4:3)</PresentationFormat>
  <Paragraphs>1335</Paragraphs>
  <Slides>134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134</vt:i4>
      </vt:variant>
    </vt:vector>
  </HeadingPairs>
  <TitlesOfParts>
    <vt:vector size="154" baseType="lpstr">
      <vt:lpstr>Dotum</vt:lpstr>
      <vt:lpstr>DotumChe</vt:lpstr>
      <vt:lpstr>黑体</vt:lpstr>
      <vt:lpstr>华文新魏</vt:lpstr>
      <vt:lpstr>楷体_GB2312</vt:lpstr>
      <vt:lpstr>隶书</vt:lpstr>
      <vt:lpstr>宋体</vt:lpstr>
      <vt:lpstr>微软雅黑</vt:lpstr>
      <vt:lpstr>Arial</vt:lpstr>
      <vt:lpstr>Courier New</vt:lpstr>
      <vt:lpstr>Lucida Sans Unicode</vt:lpstr>
      <vt:lpstr>Symbol</vt:lpstr>
      <vt:lpstr>Times New Roman</vt:lpstr>
      <vt:lpstr>Wingdings</vt:lpstr>
      <vt:lpstr>1_Pulse</vt:lpstr>
      <vt:lpstr>BMP 图像</vt:lpstr>
      <vt:lpstr>Microsoft 公式 3.0</vt:lpstr>
      <vt:lpstr>Equation</vt:lpstr>
      <vt:lpstr>Equation.KSEE3</vt:lpstr>
      <vt:lpstr>Equation.DSMT4</vt:lpstr>
      <vt:lpstr>PowerPoint 演示文稿</vt:lpstr>
      <vt:lpstr>PowerPoint 演示文稿</vt:lpstr>
      <vt:lpstr>PowerPoint 演示文稿</vt:lpstr>
      <vt:lpstr>第5章  不确定知识表示和推理</vt:lpstr>
      <vt:lpstr>5.1  概述 </vt:lpstr>
      <vt:lpstr>5.1  概述 </vt:lpstr>
      <vt:lpstr>5.1  概述</vt:lpstr>
      <vt:lpstr>5.1.1 什么是不确定推理</vt:lpstr>
      <vt:lpstr>5.1.1 什么是不确定推理</vt:lpstr>
      <vt:lpstr>5.1.1 什么是不确定推理</vt:lpstr>
      <vt:lpstr>5.1.1 什么是不确定推理</vt:lpstr>
      <vt:lpstr>5.1  概述</vt:lpstr>
      <vt:lpstr>5.1.2 不确定推理要解决的基本问题</vt:lpstr>
      <vt:lpstr>5.1.2 不确定推理要解决的基本问题</vt:lpstr>
      <vt:lpstr>范例</vt:lpstr>
      <vt:lpstr>5.1.2 不确定推理要解决的基本问题</vt:lpstr>
      <vt:lpstr>5.1.2 不确定推理要解决的基本问题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5.1  概述</vt:lpstr>
      <vt:lpstr>5.1.3 不确定性推理方法分类</vt:lpstr>
      <vt:lpstr>5.1.3 不确定性推理方法分类</vt:lpstr>
      <vt:lpstr>5.1.3 不确定性推理方法分类</vt:lpstr>
      <vt:lpstr>5.1.3 不确定性推理方法分类</vt:lpstr>
      <vt:lpstr>                                                                                                          </vt:lpstr>
      <vt:lpstr>第5章  不确定知识表示和推理</vt:lpstr>
      <vt:lpstr>5.2  非单调逻辑</vt:lpstr>
      <vt:lpstr>PowerPoint 演示文稿</vt:lpstr>
      <vt:lpstr> </vt:lpstr>
      <vt:lpstr> </vt:lpstr>
      <vt:lpstr> </vt:lpstr>
      <vt:lpstr>5.2  非单调逻辑</vt:lpstr>
      <vt:lpstr>5.2.1 非单调逻辑的产生</vt:lpstr>
      <vt:lpstr>5.2.1 非单调逻辑的产生</vt:lpstr>
      <vt:lpstr>5.2.1 非单调逻辑的产生</vt:lpstr>
      <vt:lpstr>5.2.1 非单调逻辑的产生</vt:lpstr>
      <vt:lpstr>5.2  非单调逻辑</vt:lpstr>
      <vt:lpstr>5.2.2 缺省推理逻辑（Default Logic）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非单调逻辑</vt:lpstr>
      <vt:lpstr>5.2.3  非单调逻辑系统与非单调规则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非单调逻辑</vt:lpstr>
      <vt:lpstr>5.2.4 案例：有经纪人的交易</vt:lpstr>
      <vt:lpstr>5.2.4 案例：有经纪人的交易</vt:lpstr>
      <vt:lpstr>1.颜炯需求的形式化描述</vt:lpstr>
      <vt:lpstr>PowerPoint 演示文稿</vt:lpstr>
      <vt:lpstr>PowerPoint 演示文稿</vt:lpstr>
      <vt:lpstr>2.可选公寓的表达</vt:lpstr>
      <vt:lpstr>可选公寓</vt:lpstr>
      <vt:lpstr>3.选择一间公寓</vt:lpstr>
      <vt:lpstr>PowerPoint 演示文稿</vt:lpstr>
      <vt:lpstr>第5章  不确定知识表示和推理</vt:lpstr>
      <vt:lpstr>5.3  主观 Bayes方法</vt:lpstr>
      <vt:lpstr>5.3  主观 Bayes方法</vt:lpstr>
      <vt:lpstr>5.3.1全概率公式和 Bayes公式</vt:lpstr>
      <vt:lpstr>1.Bayes公式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  主观 Bayes方法</vt:lpstr>
      <vt:lpstr>5.3.2主观 Bayes方法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2.证据不确定性的表示</vt:lpstr>
      <vt:lpstr>PowerPoint 演示文稿</vt:lpstr>
      <vt:lpstr>3.组合证据不确定性的计算 </vt:lpstr>
      <vt:lpstr>4.不确定性的传递算法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第5章  不确定知识表示和推理</vt:lpstr>
      <vt:lpstr>5.4  确定性理论</vt:lpstr>
      <vt:lpstr>5.4  确定性理论</vt:lpstr>
      <vt:lpstr>5.4.1 建造医学专家系统时的问题</vt:lpstr>
      <vt:lpstr>PowerPoint 演示文稿</vt:lpstr>
      <vt:lpstr>PowerPoint 演示文稿</vt:lpstr>
      <vt:lpstr>PowerPoint 演示文稿</vt:lpstr>
      <vt:lpstr>PowerPoint 演示文稿</vt:lpstr>
      <vt:lpstr>5.4  确定性理论</vt:lpstr>
      <vt:lpstr>5.4.2 C-F模型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2.确定性因子的计算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人工智能(骨干教师)</dc:title>
  <dc:creator>殷建平</dc:creator>
  <cp:lastModifiedBy>ZHL</cp:lastModifiedBy>
  <cp:revision>261</cp:revision>
  <dcterms:created xsi:type="dcterms:W3CDTF">2000-11-09T11:19:00Z</dcterms:created>
  <dcterms:modified xsi:type="dcterms:W3CDTF">2023-11-02T17:00:45Z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