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2"/>
  </p:notesMasterIdLst>
  <p:sldIdLst>
    <p:sldId id="284" r:id="rId2"/>
    <p:sldId id="285" r:id="rId3"/>
    <p:sldId id="286"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326" r:id="rId44"/>
    <p:sldId id="327"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 id="342" r:id="rId60"/>
    <p:sldId id="343" r:id="rId61"/>
    <p:sldId id="344" r:id="rId62"/>
    <p:sldId id="345" r:id="rId63"/>
    <p:sldId id="346" r:id="rId64"/>
    <p:sldId id="347" r:id="rId65"/>
    <p:sldId id="348" r:id="rId66"/>
    <p:sldId id="349" r:id="rId67"/>
    <p:sldId id="350" r:id="rId68"/>
    <p:sldId id="351" r:id="rId69"/>
    <p:sldId id="352" r:id="rId70"/>
    <p:sldId id="353" r:id="rId71"/>
    <p:sldId id="354" r:id="rId72"/>
    <p:sldId id="355" r:id="rId73"/>
    <p:sldId id="356" r:id="rId74"/>
    <p:sldId id="357" r:id="rId75"/>
    <p:sldId id="358" r:id="rId76"/>
    <p:sldId id="359" r:id="rId77"/>
    <p:sldId id="360" r:id="rId78"/>
    <p:sldId id="361" r:id="rId79"/>
    <p:sldId id="362" r:id="rId80"/>
    <p:sldId id="363" r:id="rId81"/>
    <p:sldId id="364" r:id="rId82"/>
    <p:sldId id="365" r:id="rId83"/>
    <p:sldId id="366" r:id="rId84"/>
    <p:sldId id="367" r:id="rId85"/>
    <p:sldId id="368" r:id="rId86"/>
    <p:sldId id="369" r:id="rId87"/>
    <p:sldId id="370" r:id="rId88"/>
    <p:sldId id="371" r:id="rId89"/>
    <p:sldId id="372" r:id="rId90"/>
    <p:sldId id="373" r:id="rId91"/>
    <p:sldId id="374" r:id="rId92"/>
    <p:sldId id="375" r:id="rId93"/>
    <p:sldId id="376" r:id="rId94"/>
    <p:sldId id="377" r:id="rId95"/>
    <p:sldId id="378" r:id="rId96"/>
    <p:sldId id="379" r:id="rId97"/>
    <p:sldId id="380" r:id="rId98"/>
    <p:sldId id="381" r:id="rId99"/>
    <p:sldId id="382" r:id="rId100"/>
    <p:sldId id="383" r:id="rId101"/>
    <p:sldId id="384" r:id="rId102"/>
    <p:sldId id="385" r:id="rId103"/>
    <p:sldId id="386" r:id="rId104"/>
    <p:sldId id="387" r:id="rId105"/>
    <p:sldId id="388" r:id="rId106"/>
    <p:sldId id="389" r:id="rId107"/>
    <p:sldId id="390" r:id="rId108"/>
    <p:sldId id="391" r:id="rId109"/>
    <p:sldId id="392" r:id="rId110"/>
    <p:sldId id="393" r:id="rId11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018A95"/>
    <a:srgbClr val="0033CC"/>
    <a:srgbClr val="CCEC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91"/>
    <p:restoredTop sz="94636"/>
  </p:normalViewPr>
  <p:slideViewPr>
    <p:cSldViewPr showGuides="1">
      <p:cViewPr varScale="1">
        <p:scale>
          <a:sx n="61" d="100"/>
          <a:sy n="61" d="100"/>
        </p:scale>
        <p:origin x="67" y="48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6" Type="http://schemas.openxmlformats.org/officeDocument/2006/relationships/image" Target="../media/image31.wmf"/><Relationship Id="rId5" Type="http://schemas.openxmlformats.org/officeDocument/2006/relationships/image" Target="../media/image30.wmf"/><Relationship Id="rId4"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image" Target="../media/image49.wmf"/><Relationship Id="rId5" Type="http://schemas.openxmlformats.org/officeDocument/2006/relationships/image" Target="../media/image53.wmf"/><Relationship Id="rId4"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10" Type="http://schemas.openxmlformats.org/officeDocument/2006/relationships/image" Target="../media/image64.wmf"/><Relationship Id="rId4" Type="http://schemas.openxmlformats.org/officeDocument/2006/relationships/image" Target="../media/image58.wmf"/><Relationship Id="rId9"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76"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p>
        </p:txBody>
      </p:sp>
      <p:sp>
        <p:nvSpPr>
          <p:cNvPr id="327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lstStyle/>
          <a:p>
            <a:pPr lvl="0" algn="r" eaLnBrk="1" fontAlgn="base" hangingPunct="1"/>
            <a:fld id="{9A0DB2DC-4C9A-4742-B13C-FB6460FD3503}" type="slidenum">
              <a:rPr lang="zh-CN" altLang="en-US" sz="1200" strike="noStrike" noProof="1" dirty="0">
                <a:latin typeface="Times New Roman" panose="02020603050405020304" pitchFamily="18" charset="0"/>
                <a:ea typeface="宋体" panose="02010600030101010101" pitchFamily="2" charset="-122"/>
                <a:cs typeface="+mn-cs"/>
              </a:rPr>
              <a:t>‹#›</a:t>
            </a:fld>
            <a:endParaRPr lang="zh-CN" altLang="en-US" sz="1200" strike="noStrike" noProof="1"/>
          </a:p>
        </p:txBody>
      </p:sp>
    </p:spTree>
    <p:extLst>
      <p:ext uri="{BB962C8B-B14F-4D97-AF65-F5344CB8AC3E}">
        <p14:creationId xmlns:p14="http://schemas.microsoft.com/office/powerpoint/2010/main" val="1447978549"/>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8</a:t>
            </a:fld>
            <a:endParaRPr lang="zh-CN" altLang="en-US" dirty="0"/>
          </a:p>
        </p:txBody>
      </p:sp>
      <p:sp>
        <p:nvSpPr>
          <p:cNvPr id="162818" name="Rectangle 2"/>
          <p:cNvSpPr>
            <a:spLocks noGrp="1" noRot="1" noChangeAspect="1" noTextEdit="1"/>
          </p:cNvSpPr>
          <p:nvPr>
            <p:ph type="sldImg"/>
          </p:nvPr>
        </p:nvSpPr>
        <p:spPr/>
      </p:sp>
      <p:sp>
        <p:nvSpPr>
          <p:cNvPr id="162819"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显然</a:t>
            </a:r>
            <a:r>
              <a:rPr lang="en-US" altLang="zh-CN" dirty="0">
                <a:latin typeface="黑体" panose="02010609060101010101" pitchFamily="2" charset="-122"/>
                <a:ea typeface="黑体" panose="02010609060101010101" pitchFamily="2" charset="-122"/>
              </a:rPr>
              <a:t>m</a:t>
            </a:r>
            <a:r>
              <a:rPr lang="zh-CN" altLang="en-US" dirty="0">
                <a:latin typeface="黑体" panose="02010609060101010101" pitchFamily="2" charset="-122"/>
                <a:ea typeface="黑体" panose="02010609060101010101" pitchFamily="2" charset="-122"/>
              </a:rPr>
              <a:t>满足概率分配函数的定义。</a:t>
            </a:r>
          </a:p>
        </p:txBody>
      </p:sp>
    </p:spTree>
    <p:extLst>
      <p:ext uri="{BB962C8B-B14F-4D97-AF65-F5344CB8AC3E}">
        <p14:creationId xmlns:p14="http://schemas.microsoft.com/office/powerpoint/2010/main" val="416549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69</a:t>
            </a:fld>
            <a:endParaRPr lang="zh-CN" altLang="en-US" dirty="0"/>
          </a:p>
        </p:txBody>
      </p:sp>
      <p:sp>
        <p:nvSpPr>
          <p:cNvPr id="234498" name="Rectangle 2"/>
          <p:cNvSpPr>
            <a:spLocks noGrp="1" noRot="1" noChangeAspect="1" noTextEdit="1"/>
          </p:cNvSpPr>
          <p:nvPr>
            <p:ph type="sldImg"/>
          </p:nvPr>
        </p:nvSpPr>
        <p:spPr/>
      </p:sp>
      <p:sp>
        <p:nvSpPr>
          <p:cNvPr id="234499"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尽管这些规则可能看起来是含糊的，但是它们表现了人们为处理日常生活中许多情况所采用的那种简单、直观、自然的方法。</a:t>
            </a:r>
          </a:p>
          <a:p>
            <a:pPr lvl="0" eaLnBrk="1" hangingPunct="1"/>
            <a:r>
              <a:rPr lang="zh-CN" altLang="en-US" dirty="0">
                <a:latin typeface="黑体" panose="02010609060101010101" pitchFamily="2" charset="-122"/>
                <a:ea typeface="黑体" panose="02010609060101010101" pitchFamily="2" charset="-122"/>
              </a:rPr>
              <a:t>人脑善于根据不精确和不完整的信息进行决策。</a:t>
            </a:r>
          </a:p>
          <a:p>
            <a:pPr lvl="0" eaLnBrk="1" hangingPunct="1"/>
            <a:r>
              <a:rPr lang="zh-CN" altLang="en-US" dirty="0">
                <a:latin typeface="黑体" panose="02010609060101010101" pitchFamily="2" charset="-122"/>
                <a:ea typeface="黑体" panose="02010609060101010101" pitchFamily="2" charset="-122"/>
              </a:rPr>
              <a:t>模糊逻辑使人们能够在这道裂缝之间铺架一座桥梁。</a:t>
            </a:r>
          </a:p>
          <a:p>
            <a:pPr lvl="0" eaLnBrk="1" hangingPunct="1"/>
            <a:r>
              <a:rPr lang="zh-CN" altLang="en-US" dirty="0">
                <a:latin typeface="黑体" panose="02010609060101010101" pitchFamily="2" charset="-122"/>
                <a:ea typeface="黑体" panose="02010609060101010101" pitchFamily="2" charset="-122"/>
              </a:rPr>
              <a:t>利用模糊逻辑，就能够用计算机可以理解的术语来解释语义的不精确。</a:t>
            </a:r>
          </a:p>
          <a:p>
            <a:pPr lvl="0" eaLnBrk="1" hangingPunct="1"/>
            <a:r>
              <a:rPr lang="zh-CN" altLang="en-US" dirty="0">
                <a:latin typeface="黑体" panose="02010609060101010101" pitchFamily="2" charset="-122"/>
                <a:ea typeface="黑体" panose="02010609060101010101" pitchFamily="2" charset="-122"/>
              </a:rPr>
              <a:t>模糊逻辑为模糊规则提供了一个系统的解释。</a:t>
            </a:r>
          </a:p>
          <a:p>
            <a:pPr lvl="0" eaLnBrk="1" hangingPunct="1"/>
            <a:r>
              <a:rPr lang="zh-CN" altLang="en-US" dirty="0">
                <a:latin typeface="黑体" panose="02010609060101010101" pitchFamily="2" charset="-122"/>
                <a:ea typeface="黑体" panose="02010609060101010101" pitchFamily="2" charset="-122"/>
              </a:rPr>
              <a:t>然而，这种方法不容易在计算机的严格逻辑的范畴中实现。</a:t>
            </a:r>
          </a:p>
        </p:txBody>
      </p:sp>
    </p:spTree>
    <p:extLst>
      <p:ext uri="{BB962C8B-B14F-4D97-AF65-F5344CB8AC3E}">
        <p14:creationId xmlns:p14="http://schemas.microsoft.com/office/powerpoint/2010/main" val="22512165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70</a:t>
            </a:fld>
            <a:endParaRPr lang="zh-CN" altLang="en-US" dirty="0"/>
          </a:p>
        </p:txBody>
      </p:sp>
      <p:sp>
        <p:nvSpPr>
          <p:cNvPr id="236546" name="Rectangle 2"/>
          <p:cNvSpPr>
            <a:spLocks noGrp="1" noRot="1" noChangeAspect="1" noTextEdit="1"/>
          </p:cNvSpPr>
          <p:nvPr>
            <p:ph type="sldImg"/>
          </p:nvPr>
        </p:nvSpPr>
        <p:spPr/>
      </p:sp>
      <p:sp>
        <p:nvSpPr>
          <p:cNvPr id="236547"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模糊推理有多种模式，其中最重要的且广泛应用的是基于模糊规则的推理。</a:t>
            </a:r>
          </a:p>
          <a:p>
            <a:pPr lvl="0" eaLnBrk="1" hangingPunct="1"/>
            <a:endParaRPr lang="zh-CN" altLang="en-US" dirty="0"/>
          </a:p>
        </p:txBody>
      </p:sp>
    </p:spTree>
    <p:extLst>
      <p:ext uri="{BB962C8B-B14F-4D97-AF65-F5344CB8AC3E}">
        <p14:creationId xmlns:p14="http://schemas.microsoft.com/office/powerpoint/2010/main" val="1581784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71</a:t>
            </a:fld>
            <a:endParaRPr lang="zh-CN" altLang="en-US" dirty="0"/>
          </a:p>
        </p:txBody>
      </p:sp>
      <p:sp>
        <p:nvSpPr>
          <p:cNvPr id="238594" name="Rectangle 2"/>
          <p:cNvSpPr>
            <a:spLocks noGrp="1" noRot="1" noChangeAspect="1" noTextEdit="1"/>
          </p:cNvSpPr>
          <p:nvPr>
            <p:ph type="sldImg"/>
          </p:nvPr>
        </p:nvSpPr>
        <p:spPr/>
      </p:sp>
      <p:sp>
        <p:nvSpPr>
          <p:cNvPr id="238595" name="Rectangle 3"/>
          <p:cNvSpPr>
            <a:spLocks noGrp="1"/>
          </p:cNvSpPr>
          <p:nvPr>
            <p:ph type="body"/>
          </p:nvPr>
        </p:nvSpPr>
        <p:spPr/>
        <p:txBody>
          <a:bodyPr wrap="square" lIns="91440" tIns="45720" rIns="91440" bIns="45720" anchor="t"/>
          <a:lstStyle/>
          <a:p>
            <a:pPr lvl="0" eaLnBrk="1" hangingPunct="1"/>
            <a:r>
              <a:rPr lang="en-US" altLang="zh-CN" dirty="0">
                <a:latin typeface="黑体" panose="02010609060101010101" pitchFamily="2" charset="-122"/>
                <a:ea typeface="黑体" panose="02010609060101010101" pitchFamily="2" charset="-122"/>
              </a:rPr>
              <a:t>&lt;consequence&gt;</a:t>
            </a:r>
            <a:r>
              <a:rPr lang="zh-CN" altLang="en-US" dirty="0">
                <a:latin typeface="黑体" panose="02010609060101010101" pitchFamily="2" charset="-122"/>
                <a:ea typeface="黑体" panose="02010609060101010101" pitchFamily="2" charset="-122"/>
              </a:rPr>
              <a:t>实际上也可由若干个后件组成</a:t>
            </a:r>
          </a:p>
        </p:txBody>
      </p:sp>
    </p:spTree>
    <p:extLst>
      <p:ext uri="{BB962C8B-B14F-4D97-AF65-F5344CB8AC3E}">
        <p14:creationId xmlns:p14="http://schemas.microsoft.com/office/powerpoint/2010/main" val="36320233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78</a:t>
            </a:fld>
            <a:endParaRPr lang="zh-CN" altLang="en-US" dirty="0"/>
          </a:p>
        </p:txBody>
      </p:sp>
      <p:sp>
        <p:nvSpPr>
          <p:cNvPr id="246786" name="Rectangle 2"/>
          <p:cNvSpPr>
            <a:spLocks noGrp="1" noRot="1" noChangeAspect="1" noTextEdit="1"/>
          </p:cNvSpPr>
          <p:nvPr>
            <p:ph type="sldImg"/>
          </p:nvPr>
        </p:nvSpPr>
        <p:spPr/>
      </p:sp>
      <p:sp>
        <p:nvSpPr>
          <p:cNvPr id="246787" name="Rectangle 3"/>
          <p:cNvSpPr>
            <a:spLocks noGrp="1"/>
          </p:cNvSpPr>
          <p:nvPr>
            <p:ph type="body"/>
          </p:nvPr>
        </p:nvSpPr>
        <p:spPr/>
        <p:txBody>
          <a:bodyPr wrap="square" lIns="91440" tIns="45720" rIns="91440" bIns="45720" anchor="t"/>
          <a:lstStyle/>
          <a:p>
            <a:pPr lvl="1" indent="0" eaLnBrk="1" hangingPunct="1"/>
            <a:r>
              <a:rPr lang="zh-CN" altLang="en-US" dirty="0">
                <a:latin typeface="黑体" panose="02010609060101010101" pitchFamily="2" charset="-122"/>
                <a:ea typeface="黑体" panose="02010609060101010101" pitchFamily="2" charset="-122"/>
              </a:rPr>
              <a:t>每个隶属度值均与特定的模糊集合相关，这个隶属度值由该模糊集合导出。因此，该隶属度值称为那个模糊集合的隶属度。</a:t>
            </a:r>
          </a:p>
          <a:p>
            <a:pPr lvl="0" eaLnBrk="1" hangingPunct="1"/>
            <a:endParaRPr lang="zh-CN" altLang="en-US" dirty="0"/>
          </a:p>
        </p:txBody>
      </p:sp>
    </p:spTree>
    <p:extLst>
      <p:ext uri="{BB962C8B-B14F-4D97-AF65-F5344CB8AC3E}">
        <p14:creationId xmlns:p14="http://schemas.microsoft.com/office/powerpoint/2010/main" val="283523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81</a:t>
            </a:fld>
            <a:endParaRPr lang="zh-CN" altLang="en-US" dirty="0"/>
          </a:p>
        </p:txBody>
      </p:sp>
      <p:sp>
        <p:nvSpPr>
          <p:cNvPr id="250882" name="Rectangle 2"/>
          <p:cNvSpPr>
            <a:spLocks noGrp="1" noRot="1" noChangeAspect="1" noTextEdit="1"/>
          </p:cNvSpPr>
          <p:nvPr>
            <p:ph type="sldImg"/>
          </p:nvPr>
        </p:nvSpPr>
        <p:spPr/>
      </p:sp>
      <p:sp>
        <p:nvSpPr>
          <p:cNvPr id="250883" name="Rectangle 3"/>
          <p:cNvSpPr>
            <a:spLocks noGrp="1"/>
          </p:cNvSpPr>
          <p:nvPr>
            <p:ph type="body"/>
          </p:nvPr>
        </p:nvSpPr>
        <p:spPr/>
        <p:txBody>
          <a:bodyPr wrap="square" lIns="91440" tIns="45720" rIns="91440" bIns="45720" anchor="t"/>
          <a:lstStyle/>
          <a:p>
            <a:pPr lvl="1" indent="0" eaLnBrk="1" hangingPunct="1"/>
            <a:r>
              <a:rPr lang="zh-CN" altLang="en-US" dirty="0">
                <a:latin typeface="黑体" panose="02010609060101010101" pitchFamily="2" charset="-122"/>
                <a:ea typeface="黑体" panose="02010609060101010101" pitchFamily="2" charset="-122"/>
              </a:rPr>
              <a:t>在这一阶段，主要的输入参数和主要的输出参数都需要使用适当的术语集合通过语言进行定义，输入变量或输出变量的术语集合的粒度层次的选择在控制的平滑性方面具有重要的作用。</a:t>
            </a:r>
          </a:p>
          <a:p>
            <a:pPr lvl="1" indent="0" eaLnBrk="1" hangingPunct="1"/>
            <a:r>
              <a:rPr lang="zh-CN" altLang="en-US" dirty="0">
                <a:latin typeface="黑体" panose="02010609060101010101" pitchFamily="2" charset="-122"/>
                <a:ea typeface="黑体" panose="02010609060101010101" pitchFamily="2" charset="-122"/>
              </a:rPr>
              <a:t>控制知识库必须使用上面主要参数的语言描述进行开发。</a:t>
            </a:r>
          </a:p>
          <a:p>
            <a:pPr lvl="0" eaLnBrk="1" hangingPunct="1"/>
            <a:endParaRPr lang="zh-CN" altLang="en-US" dirty="0"/>
          </a:p>
        </p:txBody>
      </p:sp>
    </p:spTree>
    <p:extLst>
      <p:ext uri="{BB962C8B-B14F-4D97-AF65-F5344CB8AC3E}">
        <p14:creationId xmlns:p14="http://schemas.microsoft.com/office/powerpoint/2010/main" val="24782956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101</a:t>
            </a:fld>
            <a:endParaRPr lang="zh-CN" altLang="en-US" dirty="0"/>
          </a:p>
        </p:txBody>
      </p:sp>
      <p:sp>
        <p:nvSpPr>
          <p:cNvPr id="271362" name="Rectangle 2"/>
          <p:cNvSpPr>
            <a:spLocks noGrp="1" noRot="1" noChangeAspect="1" noTextEdit="1"/>
          </p:cNvSpPr>
          <p:nvPr>
            <p:ph type="sldImg"/>
          </p:nvPr>
        </p:nvSpPr>
        <p:spPr/>
      </p:sp>
      <p:sp>
        <p:nvSpPr>
          <p:cNvPr id="271363"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尽管这些技术大多数是从实践中总结出来的工程性方法，对不确定性的处理往往不够严格，使用上也有很多局限性，但是它们却能解决一些问题，其结果能够给出令人满意的解释，符合人类认识世界的直觉。</a:t>
            </a:r>
          </a:p>
          <a:p>
            <a:pPr lvl="0" eaLnBrk="1" hangingPunct="1"/>
            <a:endParaRPr lang="zh-CN" altLang="en-US" dirty="0"/>
          </a:p>
        </p:txBody>
      </p:sp>
    </p:spTree>
    <p:extLst>
      <p:ext uri="{BB962C8B-B14F-4D97-AF65-F5344CB8AC3E}">
        <p14:creationId xmlns:p14="http://schemas.microsoft.com/office/powerpoint/2010/main" val="17731125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372538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47</a:t>
            </a:fld>
            <a:endParaRPr lang="zh-CN" altLang="en-US" dirty="0"/>
          </a:p>
        </p:txBody>
      </p:sp>
      <p:sp>
        <p:nvSpPr>
          <p:cNvPr id="203778" name="Rectangle 2"/>
          <p:cNvSpPr>
            <a:spLocks noGrp="1" noRot="1" noChangeAspect="1" noTextEdit="1"/>
          </p:cNvSpPr>
          <p:nvPr>
            <p:ph type="sldImg"/>
          </p:nvPr>
        </p:nvSpPr>
        <p:spPr/>
      </p:sp>
      <p:sp>
        <p:nvSpPr>
          <p:cNvPr id="203779" name="Rectangle 3"/>
          <p:cNvSpPr>
            <a:spLocks noGrp="1"/>
          </p:cNvSpPr>
          <p:nvPr>
            <p:ph type="body"/>
          </p:nvPr>
        </p:nvSpPr>
        <p:spPr/>
        <p:txBody>
          <a:bodyPr wrap="square" lIns="91440" tIns="45720" rIns="91440" bIns="45720" anchor="t"/>
          <a:lstStyle/>
          <a:p>
            <a:pPr lvl="0" eaLnBrk="1" hangingPunct="1"/>
            <a:r>
              <a:rPr lang="zh-CN" altLang="en-US" dirty="0"/>
              <a:t>著有</a:t>
            </a:r>
            <a:r>
              <a:rPr lang="en-US" altLang="zh-CN" dirty="0"/>
              <a:t>《</a:t>
            </a:r>
            <a:r>
              <a:rPr lang="zh-CN" altLang="en-US" dirty="0"/>
              <a:t>模糊集合论及其应用</a:t>
            </a:r>
            <a:r>
              <a:rPr lang="en-US" altLang="zh-CN" dirty="0"/>
              <a:t>》</a:t>
            </a:r>
            <a:r>
              <a:rPr lang="zh-CN" altLang="en-US" dirty="0"/>
              <a:t>、</a:t>
            </a:r>
            <a:r>
              <a:rPr lang="en-US" altLang="zh-CN" dirty="0"/>
              <a:t>《</a:t>
            </a:r>
            <a:r>
              <a:rPr lang="zh-CN" altLang="en-US" dirty="0"/>
              <a:t>模糊集与随机集落影</a:t>
            </a:r>
            <a:r>
              <a:rPr lang="en-US" altLang="zh-CN" dirty="0"/>
              <a:t>》</a:t>
            </a:r>
            <a:r>
              <a:rPr lang="zh-CN" altLang="en-US" dirty="0"/>
              <a:t>，合著</a:t>
            </a:r>
            <a:r>
              <a:rPr lang="en-US" altLang="zh-CN" dirty="0"/>
              <a:t>《</a:t>
            </a:r>
            <a:r>
              <a:rPr lang="zh-CN" altLang="en-US" dirty="0"/>
              <a:t>可逆马尔可夫过程</a:t>
            </a:r>
            <a:r>
              <a:rPr lang="en-US" altLang="zh-CN" dirty="0"/>
              <a:t>》</a:t>
            </a:r>
            <a:r>
              <a:rPr lang="zh-CN" altLang="en-US" dirty="0"/>
              <a:t>。 </a:t>
            </a:r>
          </a:p>
        </p:txBody>
      </p:sp>
    </p:spTree>
    <p:extLst>
      <p:ext uri="{BB962C8B-B14F-4D97-AF65-F5344CB8AC3E}">
        <p14:creationId xmlns:p14="http://schemas.microsoft.com/office/powerpoint/2010/main" val="2711699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48</a:t>
            </a:fld>
            <a:endParaRPr lang="zh-CN" altLang="en-US" dirty="0"/>
          </a:p>
        </p:txBody>
      </p:sp>
      <p:sp>
        <p:nvSpPr>
          <p:cNvPr id="205826" name="Rectangle 2"/>
          <p:cNvSpPr>
            <a:spLocks noGrp="1" noRot="1" noChangeAspect="1" noTextEdit="1"/>
          </p:cNvSpPr>
          <p:nvPr>
            <p:ph type="sldImg"/>
          </p:nvPr>
        </p:nvSpPr>
        <p:spPr/>
      </p:sp>
      <p:sp>
        <p:nvSpPr>
          <p:cNvPr id="205827"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近似推理的基础是模糊逻辑</a:t>
            </a:r>
            <a:r>
              <a:rPr lang="en-US" altLang="zh-CN" dirty="0">
                <a:latin typeface="黑体" panose="02010609060101010101" pitchFamily="2" charset="-122"/>
                <a:ea typeface="黑体" panose="02010609060101010101" pitchFamily="2" charset="-122"/>
              </a:rPr>
              <a:t>(Fuzzy Logic)</a:t>
            </a:r>
            <a:r>
              <a:rPr lang="zh-CN" altLang="en-US" dirty="0">
                <a:latin typeface="黑体" panose="02010609060101010101" pitchFamily="2" charset="-122"/>
                <a:ea typeface="黑体" panose="02010609060101010101" pitchFamily="2" charset="-122"/>
              </a:rPr>
              <a:t>，它建立在模糊理论的基础上，是一种处理不精确描述的软计算，它的应用背景是自然语言理解。</a:t>
            </a:r>
          </a:p>
          <a:p>
            <a:pPr lvl="0" eaLnBrk="1" hangingPunct="1"/>
            <a:r>
              <a:rPr lang="zh-CN" altLang="en-US" dirty="0">
                <a:latin typeface="黑体" panose="02010609060101010101" pitchFamily="2" charset="-122"/>
                <a:ea typeface="黑体" panose="02010609060101010101" pitchFamily="2" charset="-122"/>
              </a:rPr>
              <a:t>模糊逻辑和可能性理论已经广泛地应用于专家系统和智能控制中。</a:t>
            </a:r>
          </a:p>
        </p:txBody>
      </p:sp>
    </p:spTree>
    <p:extLst>
      <p:ext uri="{BB962C8B-B14F-4D97-AF65-F5344CB8AC3E}">
        <p14:creationId xmlns:p14="http://schemas.microsoft.com/office/powerpoint/2010/main" val="4242379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50</a:t>
            </a:fld>
            <a:endParaRPr lang="zh-CN" altLang="en-US" dirty="0"/>
          </a:p>
        </p:txBody>
      </p:sp>
      <p:sp>
        <p:nvSpPr>
          <p:cNvPr id="208898" name="Rectangle 2"/>
          <p:cNvSpPr>
            <a:spLocks noGrp="1" noRot="1" noChangeAspect="1" noTextEdit="1"/>
          </p:cNvSpPr>
          <p:nvPr>
            <p:ph type="sldImg"/>
          </p:nvPr>
        </p:nvSpPr>
        <p:spPr/>
      </p:sp>
      <p:sp>
        <p:nvSpPr>
          <p:cNvPr id="208899"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模糊集合理论，把传统集合论中由特征函数决定的绝对隶属关系模糊化，把集合</a:t>
            </a:r>
            <a:r>
              <a:rPr lang="en-US" altLang="zh-CN" dirty="0">
                <a:latin typeface="黑体" panose="02010609060101010101" pitchFamily="2" charset="-122"/>
                <a:ea typeface="黑体" panose="02010609060101010101" pitchFamily="2" charset="-122"/>
              </a:rPr>
              <a:t>{0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扩散到区间</a:t>
            </a:r>
            <a:r>
              <a:rPr lang="en-US" altLang="zh-CN" dirty="0">
                <a:latin typeface="黑体" panose="02010609060101010101" pitchFamily="2" charset="-122"/>
                <a:ea typeface="黑体" panose="02010609060101010101" pitchFamily="2" charset="-122"/>
              </a:rPr>
              <a:t>[0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，使元素</a:t>
            </a:r>
            <a:r>
              <a:rPr lang="en-US" altLang="zh-CN" dirty="0">
                <a:latin typeface="黑体" panose="02010609060101010101" pitchFamily="2" charset="-122"/>
                <a:ea typeface="黑体" panose="02010609060101010101" pitchFamily="2" charset="-122"/>
              </a:rPr>
              <a:t>x</a:t>
            </a:r>
            <a:r>
              <a:rPr lang="zh-CN" altLang="en-US" dirty="0">
                <a:latin typeface="黑体" panose="02010609060101010101" pitchFamily="2" charset="-122"/>
                <a:ea typeface="黑体" panose="02010609060101010101" pitchFamily="2" charset="-122"/>
              </a:rPr>
              <a:t>对子集</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的隶属程度不再局限于取</a:t>
            </a:r>
            <a:r>
              <a:rPr lang="en-US" altLang="zh-CN" dirty="0">
                <a:latin typeface="黑体" panose="02010609060101010101" pitchFamily="2" charset="-122"/>
                <a:ea typeface="黑体" panose="02010609060101010101" pitchFamily="2" charset="-122"/>
              </a:rPr>
              <a:t>0</a:t>
            </a:r>
            <a:r>
              <a:rPr lang="zh-CN" altLang="en-US" dirty="0">
                <a:latin typeface="黑体" panose="02010609060101010101" pitchFamily="2" charset="-122"/>
                <a:ea typeface="黑体" panose="02010609060101010101" pitchFamily="2" charset="-122"/>
              </a:rPr>
              <a:t>或</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，而是可以取集合</a:t>
            </a:r>
            <a:r>
              <a:rPr lang="en-US" altLang="zh-CN" dirty="0">
                <a:latin typeface="黑体" panose="02010609060101010101" pitchFamily="2" charset="-122"/>
                <a:ea typeface="黑体" panose="02010609060101010101" pitchFamily="2" charset="-122"/>
              </a:rPr>
              <a:t>[0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上的任何值，以表示元素</a:t>
            </a:r>
            <a:r>
              <a:rPr lang="en-US" altLang="zh-CN" dirty="0">
                <a:latin typeface="黑体" panose="02010609060101010101" pitchFamily="2" charset="-122"/>
                <a:ea typeface="黑体" panose="02010609060101010101" pitchFamily="2" charset="-122"/>
              </a:rPr>
              <a:t>x</a:t>
            </a:r>
            <a:r>
              <a:rPr lang="zh-CN" altLang="en-US" dirty="0">
                <a:latin typeface="黑体" panose="02010609060101010101" pitchFamily="2" charset="-122"/>
                <a:ea typeface="黑体" panose="02010609060101010101" pitchFamily="2" charset="-122"/>
              </a:rPr>
              <a:t>隶属于子集</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的模糊程度。</a:t>
            </a:r>
          </a:p>
        </p:txBody>
      </p:sp>
    </p:spTree>
    <p:extLst>
      <p:ext uri="{BB962C8B-B14F-4D97-AF65-F5344CB8AC3E}">
        <p14:creationId xmlns:p14="http://schemas.microsoft.com/office/powerpoint/2010/main" val="336247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52</a:t>
            </a:fld>
            <a:endParaRPr lang="zh-CN" altLang="en-US" dirty="0"/>
          </a:p>
        </p:txBody>
      </p:sp>
      <p:sp>
        <p:nvSpPr>
          <p:cNvPr id="211970" name="Rectangle 2"/>
          <p:cNvSpPr>
            <a:spLocks noGrp="1" noRot="1" noChangeAspect="1" noTextEdit="1"/>
          </p:cNvSpPr>
          <p:nvPr>
            <p:ph type="sldImg"/>
          </p:nvPr>
        </p:nvSpPr>
        <p:spPr/>
      </p:sp>
      <p:sp>
        <p:nvSpPr>
          <p:cNvPr id="211971"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一个由单个成员构成的模糊集合称为单点集</a:t>
            </a:r>
            <a:r>
              <a:rPr lang="en-US" altLang="zh-CN" dirty="0">
                <a:latin typeface="黑体" panose="02010609060101010101" pitchFamily="2" charset="-122"/>
                <a:ea typeface="黑体" panose="02010609060101010101" pitchFamily="2" charset="-122"/>
              </a:rPr>
              <a:t>(Singleton)</a:t>
            </a:r>
            <a:r>
              <a:rPr lang="zh-CN" altLang="en-US" dirty="0">
                <a:latin typeface="黑体" panose="02010609060101010101" pitchFamily="2" charset="-122"/>
                <a:ea typeface="黑体" panose="02010609060101010101" pitchFamily="2" charset="-122"/>
              </a:rPr>
              <a:t>。</a:t>
            </a:r>
          </a:p>
          <a:p>
            <a:pPr lvl="0" eaLnBrk="1" hangingPunct="1"/>
            <a:r>
              <a:rPr lang="zh-CN" altLang="en-US" dirty="0">
                <a:latin typeface="黑体" panose="02010609060101010101" pitchFamily="2" charset="-122"/>
                <a:ea typeface="黑体" panose="02010609060101010101" pitchFamily="2" charset="-122"/>
              </a:rPr>
              <a:t>单点集所处的点称为支撑点</a:t>
            </a:r>
            <a:r>
              <a:rPr lang="en-US" altLang="zh-CN" dirty="0">
                <a:latin typeface="黑体" panose="02010609060101010101" pitchFamily="2" charset="-122"/>
                <a:ea typeface="黑体" panose="02010609060101010101" pitchFamily="2" charset="-122"/>
              </a:rPr>
              <a:t>(Support Point)</a:t>
            </a:r>
            <a:r>
              <a:rPr lang="zh-CN" altLang="en-US" dirty="0">
                <a:latin typeface="黑体" panose="02010609060101010101" pitchFamily="2" charset="-122"/>
                <a:ea typeface="黑体" panose="02010609060101010101" pitchFamily="2" charset="-122"/>
              </a:rPr>
              <a:t>，或单点集的支撑值</a:t>
            </a:r>
            <a:r>
              <a:rPr lang="en-US" altLang="zh-CN" dirty="0">
                <a:latin typeface="黑体" panose="02010609060101010101" pitchFamily="2" charset="-122"/>
                <a:ea typeface="黑体" panose="02010609060101010101" pitchFamily="2" charset="-122"/>
              </a:rPr>
              <a:t>(Support Value)</a:t>
            </a:r>
            <a:r>
              <a:rPr lang="zh-CN" altLang="en-US" dirty="0">
                <a:latin typeface="黑体" panose="02010609060101010101" pitchFamily="2" charset="-122"/>
                <a:ea typeface="黑体" panose="02010609060101010101" pitchFamily="2" charset="-122"/>
              </a:rPr>
              <a:t>。</a:t>
            </a:r>
          </a:p>
          <a:p>
            <a:pPr lvl="0" eaLnBrk="1" hangingPunct="1"/>
            <a:r>
              <a:rPr lang="zh-CN" altLang="en-US" dirty="0">
                <a:latin typeface="黑体" panose="02010609060101010101" pitchFamily="2" charset="-122"/>
                <a:ea typeface="黑体" panose="02010609060101010101" pitchFamily="2" charset="-122"/>
              </a:rPr>
              <a:t>一个单点集的隶属函数，在支撑点以外的变量空间中的任何地方均取值为</a:t>
            </a:r>
            <a:r>
              <a:rPr lang="en-US" altLang="zh-CN" dirty="0">
                <a:latin typeface="黑体" panose="02010609060101010101" pitchFamily="2" charset="-122"/>
                <a:ea typeface="黑体" panose="02010609060101010101" pitchFamily="2" charset="-122"/>
              </a:rPr>
              <a:t>0</a:t>
            </a:r>
            <a:r>
              <a:rPr lang="zh-CN" altLang="en-US" dirty="0">
                <a:latin typeface="黑体" panose="02010609060101010101" pitchFamily="2" charset="-122"/>
                <a:ea typeface="黑体" panose="02010609060101010101" pitchFamily="2" charset="-122"/>
              </a:rPr>
              <a:t>，在支撑点，隶属度为</a:t>
            </a:r>
            <a:r>
              <a:rPr lang="en-US" altLang="zh-CN" dirty="0">
                <a:latin typeface="黑体" panose="02010609060101010101" pitchFamily="2" charset="-122"/>
                <a:ea typeface="黑体" panose="02010609060101010101" pitchFamily="2" charset="-122"/>
              </a:rPr>
              <a:t>l</a:t>
            </a:r>
            <a:r>
              <a:rPr lang="zh-CN" altLang="en-US" dirty="0">
                <a:latin typeface="黑体" panose="02010609060101010101" pitchFamily="2" charset="-122"/>
                <a:ea typeface="黑体" panose="02010609060101010101" pitchFamily="2" charset="-122"/>
              </a:rPr>
              <a:t>。</a:t>
            </a:r>
          </a:p>
          <a:p>
            <a:pPr lvl="0" eaLnBrk="1" hangingPunct="1"/>
            <a:endParaRPr lang="zh-CN" altLang="en-US" dirty="0"/>
          </a:p>
        </p:txBody>
      </p:sp>
    </p:spTree>
    <p:extLst>
      <p:ext uri="{BB962C8B-B14F-4D97-AF65-F5344CB8AC3E}">
        <p14:creationId xmlns:p14="http://schemas.microsoft.com/office/powerpoint/2010/main" val="3005974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53</a:t>
            </a:fld>
            <a:endParaRPr lang="zh-CN" altLang="en-US" dirty="0"/>
          </a:p>
        </p:txBody>
      </p:sp>
      <p:sp>
        <p:nvSpPr>
          <p:cNvPr id="214018" name="Rectangle 2"/>
          <p:cNvSpPr>
            <a:spLocks noGrp="1" noRot="1" noChangeAspect="1" noTextEdit="1"/>
          </p:cNvSpPr>
          <p:nvPr>
            <p:ph type="sldImg"/>
          </p:nvPr>
        </p:nvSpPr>
        <p:spPr/>
      </p:sp>
      <p:sp>
        <p:nvSpPr>
          <p:cNvPr id="214019" name="Rectangle 3"/>
          <p:cNvSpPr>
            <a:spLocks noGrp="1"/>
          </p:cNvSpPr>
          <p:nvPr>
            <p:ph type="body"/>
          </p:nvPr>
        </p:nvSpPr>
        <p:spPr/>
        <p:txBody>
          <a:bodyPr wrap="square" lIns="91440" tIns="45720" rIns="91440" bIns="45720" anchor="t"/>
          <a:lstStyle/>
          <a:p>
            <a:pPr lvl="0" eaLnBrk="1" hangingPunct="1"/>
            <a:r>
              <a:rPr lang="en-US" altLang="zh-CN" dirty="0"/>
              <a:t>crisp</a:t>
            </a:r>
          </a:p>
          <a:p>
            <a:pPr lvl="0" eaLnBrk="1" hangingPunct="1"/>
            <a:r>
              <a:rPr lang="en-US" altLang="zh-CN" dirty="0"/>
              <a:t>[krisp]</a:t>
            </a:r>
          </a:p>
          <a:p>
            <a:pPr lvl="0" eaLnBrk="1" hangingPunct="1"/>
            <a:r>
              <a:rPr lang="en-US" altLang="zh-CN" dirty="0"/>
              <a:t>adj.</a:t>
            </a:r>
          </a:p>
          <a:p>
            <a:pPr lvl="0" eaLnBrk="1" hangingPunct="1"/>
            <a:r>
              <a:rPr lang="zh-CN" altLang="en-US" dirty="0"/>
              <a:t>脆的</a:t>
            </a:r>
            <a:r>
              <a:rPr lang="en-US" altLang="zh-CN" dirty="0"/>
              <a:t>, </a:t>
            </a:r>
            <a:r>
              <a:rPr lang="zh-CN" altLang="en-US" dirty="0"/>
              <a:t>易碎的</a:t>
            </a:r>
          </a:p>
        </p:txBody>
      </p:sp>
    </p:spTree>
    <p:extLst>
      <p:ext uri="{BB962C8B-B14F-4D97-AF65-F5344CB8AC3E}">
        <p14:creationId xmlns:p14="http://schemas.microsoft.com/office/powerpoint/2010/main" val="3236788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54</a:t>
            </a:fld>
            <a:endParaRPr lang="zh-CN" altLang="en-US" dirty="0"/>
          </a:p>
        </p:txBody>
      </p:sp>
      <p:sp>
        <p:nvSpPr>
          <p:cNvPr id="216066" name="Rectangle 2"/>
          <p:cNvSpPr>
            <a:spLocks noGrp="1" noRot="1" noChangeAspect="1" noTextEdit="1"/>
          </p:cNvSpPr>
          <p:nvPr>
            <p:ph type="sldImg"/>
          </p:nvPr>
        </p:nvSpPr>
        <p:spPr>
          <a:xfrm>
            <a:off x="-3338513" y="815975"/>
            <a:ext cx="10258426" cy="7694613"/>
          </a:xfrm>
        </p:spPr>
      </p:sp>
      <p:sp>
        <p:nvSpPr>
          <p:cNvPr id="216067" name="Rectangle 3"/>
          <p:cNvSpPr>
            <a:spLocks noGrp="1"/>
          </p:cNvSpPr>
          <p:nvPr>
            <p:ph type="body"/>
          </p:nvPr>
        </p:nvSpPr>
        <p:spPr>
          <a:xfrm>
            <a:off x="3406775" y="787400"/>
            <a:ext cx="3086100" cy="7729538"/>
          </a:xfrm>
        </p:spPr>
        <p:txBody>
          <a:bodyPr wrap="square" lIns="91440" tIns="45720" rIns="91440" bIns="45720" anchor="t"/>
          <a:lstStyle/>
          <a:p>
            <a:pPr lvl="0" eaLnBrk="1" hangingPunct="1"/>
            <a:endParaRPr lang="zh-CN" altLang="en-US" dirty="0"/>
          </a:p>
        </p:txBody>
      </p:sp>
    </p:spTree>
    <p:extLst>
      <p:ext uri="{BB962C8B-B14F-4D97-AF65-F5344CB8AC3E}">
        <p14:creationId xmlns:p14="http://schemas.microsoft.com/office/powerpoint/2010/main" val="16057730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60</a:t>
            </a:fld>
            <a:endParaRPr lang="zh-CN" altLang="en-US" dirty="0"/>
          </a:p>
        </p:txBody>
      </p:sp>
      <p:sp>
        <p:nvSpPr>
          <p:cNvPr id="223234" name="Rectangle 2"/>
          <p:cNvSpPr>
            <a:spLocks noGrp="1" noRot="1" noChangeAspect="1" noTextEdit="1"/>
          </p:cNvSpPr>
          <p:nvPr>
            <p:ph type="sldImg"/>
          </p:nvPr>
        </p:nvSpPr>
        <p:spPr/>
      </p:sp>
      <p:sp>
        <p:nvSpPr>
          <p:cNvPr id="223235" name="Rectangle 3"/>
          <p:cNvSpPr>
            <a:spLocks noGrp="1"/>
          </p:cNvSpPr>
          <p:nvPr>
            <p:ph type="body"/>
          </p:nvPr>
        </p:nvSpPr>
        <p:spPr/>
        <p:txBody>
          <a:bodyPr wrap="square" lIns="91440" tIns="45720" rIns="91440" bIns="45720" anchor="t"/>
          <a:lstStyle/>
          <a:p>
            <a:pPr lvl="0" eaLnBrk="1" hangingPunct="1"/>
            <a:r>
              <a:rPr lang="zh-CN" altLang="en-US" dirty="0">
                <a:latin typeface="黑体" panose="02010609060101010101" pitchFamily="2" charset="-122"/>
                <a:ea typeface="黑体" panose="02010609060101010101" pitchFamily="2" charset="-122"/>
              </a:rPr>
              <a:t>对于模糊关系，同样可以像经典集合论那样定义它的包含、相等、交、并、补等关系和操作，这些概念与一般模糊集的概念相同。</a:t>
            </a:r>
          </a:p>
          <a:p>
            <a:pPr lvl="0" eaLnBrk="1" hangingPunct="1"/>
            <a:r>
              <a:rPr lang="zh-CN" altLang="en-US" dirty="0">
                <a:latin typeface="黑体" panose="02010609060101010101" pitchFamily="2" charset="-122"/>
                <a:ea typeface="黑体" panose="02010609060101010101" pitchFamily="2" charset="-122"/>
              </a:rPr>
              <a:t>下面定义模糊关系的合成操作。</a:t>
            </a:r>
          </a:p>
        </p:txBody>
      </p:sp>
    </p:spTree>
    <p:extLst>
      <p:ext uri="{BB962C8B-B14F-4D97-AF65-F5344CB8AC3E}">
        <p14:creationId xmlns:p14="http://schemas.microsoft.com/office/powerpoint/2010/main" val="53966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lstStyle/>
          <a:p>
            <a:pPr lvl="0" algn="r" eaLnBrk="1" hangingPunct="1"/>
            <a:fld id="{9A0DB2DC-4C9A-4742-B13C-FB6460FD3503}" type="slidenum">
              <a:rPr lang="zh-CN" altLang="en-US" dirty="0"/>
              <a:t>62</a:t>
            </a:fld>
            <a:endParaRPr lang="zh-CN" altLang="en-US" dirty="0"/>
          </a:p>
        </p:txBody>
      </p:sp>
      <p:sp>
        <p:nvSpPr>
          <p:cNvPr id="226306" name="Rectangle 2"/>
          <p:cNvSpPr>
            <a:spLocks noGrp="1" noRot="1" noChangeAspect="1" noTextEdit="1"/>
          </p:cNvSpPr>
          <p:nvPr>
            <p:ph type="sldImg"/>
          </p:nvPr>
        </p:nvSpPr>
        <p:spPr/>
      </p:sp>
      <p:sp>
        <p:nvSpPr>
          <p:cNvPr id="226307" name="Rectangle 3"/>
          <p:cNvSpPr>
            <a:spLocks noGrp="1"/>
          </p:cNvSpPr>
          <p:nvPr>
            <p:ph type="body"/>
          </p:nvPr>
        </p:nvSpPr>
        <p:spPr/>
        <p:txBody>
          <a:bodyPr wrap="square" lIns="91440" tIns="45720" rIns="91440" bIns="45720" anchor="t"/>
          <a:lstStyle/>
          <a:p>
            <a:pPr lvl="0" algn="just" eaLnBrk="1" hangingPunct="1"/>
            <a:r>
              <a:rPr lang="zh-CN" altLang="en-US" dirty="0">
                <a:latin typeface="黑体" panose="02010609060101010101" pitchFamily="2" charset="-122"/>
                <a:ea typeface="黑体" panose="02010609060101010101" pitchFamily="2" charset="-122"/>
              </a:rPr>
              <a:t>语言变量可以看作是用某种自然语言和人工语言的词语或句子来表示变量的值和描述变量间的内在联系的一种系统化的方法，它为近似推理中变量值的表示和模糊命题的真值、概率值和可能值的表示提供了一个基本的方法。</a:t>
            </a:r>
          </a:p>
          <a:p>
            <a:pPr lvl="0" eaLnBrk="1" hangingPunct="1"/>
            <a:endParaRPr lang="zh-CN" altLang="en-US" dirty="0"/>
          </a:p>
        </p:txBody>
      </p:sp>
    </p:spTree>
    <p:extLst>
      <p:ext uri="{BB962C8B-B14F-4D97-AF65-F5344CB8AC3E}">
        <p14:creationId xmlns:p14="http://schemas.microsoft.com/office/powerpoint/2010/main" val="17668445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205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标题 1"/>
          <p:cNvSpPr>
            <a:spLocks noGrp="1"/>
          </p:cNvSpPr>
          <p:nvPr>
            <p:ph type="title"/>
          </p:nvPr>
        </p:nvSpPr>
        <p:spPr>
          <a:xfrm>
            <a:off x="179512" y="260648"/>
            <a:ext cx="7772400" cy="899592"/>
          </a:xfrm>
          <a:prstGeom prst="rect">
            <a:avLst/>
          </a:prstGeom>
        </p:spPr>
        <p:txBody>
          <a:bodyPr/>
          <a:lstStyle>
            <a:lvl1pPr>
              <a:buNone/>
              <a:defRPr sz="3600" b="1">
                <a:solidFill>
                  <a:srgbClr val="FF0000"/>
                </a:solidFill>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67544" y="1268760"/>
            <a:ext cx="8280920" cy="5231432"/>
          </a:xfrm>
          <a:prstGeom prst="rect">
            <a:avLst/>
          </a:prstGeom>
        </p:spPr>
        <p:txBody>
          <a:bodyPr/>
          <a:lstStyle>
            <a:lvl1pPr indent="342265" algn="just" eaLnBrk="1" hangingPunct="1">
              <a:spcBef>
                <a:spcPts val="600"/>
              </a:spcBef>
              <a:buClr>
                <a:srgbClr val="000070"/>
              </a:buClr>
              <a:buFont typeface="Wingdings" panose="05000000000000000000" charset="0"/>
              <a:buChar char="Ø"/>
              <a:defRPr sz="3200" b="1">
                <a:solidFill>
                  <a:schemeClr val="accent2">
                    <a:lumMod val="90000"/>
                    <a:lumOff val="10000"/>
                  </a:schemeClr>
                </a:solidFill>
                <a:latin typeface="+mn-lt"/>
                <a:ea typeface="黑体" panose="02010609060101010101" pitchFamily="2" charset="-122"/>
              </a:defRPr>
            </a:lvl1pPr>
            <a:lvl2pPr marL="742950" indent="342265" algn="just" eaLnBrk="1" hangingPunct="1">
              <a:spcBef>
                <a:spcPts val="600"/>
              </a:spcBef>
              <a:buClr>
                <a:srgbClr val="0000B3"/>
              </a:buClr>
              <a:buFont typeface="Wingdings" panose="05000000000000000000" pitchFamily="2" charset="2"/>
              <a:buChar char=""/>
              <a:defRPr sz="2800" b="1">
                <a:solidFill>
                  <a:schemeClr val="accent2">
                    <a:lumMod val="75000"/>
                    <a:lumOff val="25000"/>
                  </a:schemeClr>
                </a:solidFill>
                <a:latin typeface="+mn-lt"/>
                <a:ea typeface="黑体" panose="02010609060101010101" pitchFamily="2" charset="-122"/>
              </a:defRPr>
            </a:lvl2pPr>
            <a:lvl3pPr marL="1485900" indent="-342900" algn="just" eaLnBrk="1" hangingPunct="1">
              <a:spcBef>
                <a:spcPts val="600"/>
              </a:spcBef>
              <a:buClr>
                <a:srgbClr val="2222FF"/>
              </a:buClr>
              <a:buFont typeface="Wingdings" panose="05000000000000000000" pitchFamily="2" charset="2"/>
              <a:buChar char=""/>
              <a:defRPr sz="2400" b="1">
                <a:solidFill>
                  <a:schemeClr val="accent2">
                    <a:lumMod val="50000"/>
                    <a:lumOff val="50000"/>
                  </a:schemeClr>
                </a:solidFill>
                <a:latin typeface="+mn-lt"/>
                <a:ea typeface="黑体" panose="02010609060101010101" pitchFamily="2" charset="-122"/>
              </a:defRPr>
            </a:lvl3pPr>
            <a:lvl4pPr indent="342265" algn="just" eaLnBrk="1" hangingPunct="1">
              <a:spcBef>
                <a:spcPts val="600"/>
              </a:spcBef>
              <a:buClr>
                <a:srgbClr val="9191FF"/>
              </a:buClr>
              <a:buFont typeface="Wingdings" panose="05000000000000000000" charset="0"/>
              <a:buChar char="Ø"/>
              <a:defRPr sz="2000" b="1">
                <a:latin typeface="+mn-lt"/>
                <a:ea typeface="黑体" panose="02010609060101010101" pitchFamily="2" charset="-122"/>
              </a:defRPr>
            </a:lvl4pPr>
            <a:lvl5pPr indent="342265" algn="just" eaLnBrk="1" hangingPunct="1">
              <a:spcBef>
                <a:spcPts val="600"/>
              </a:spcBef>
              <a:buClr>
                <a:srgbClr val="9191FF"/>
              </a:buClr>
              <a:buFont typeface="Wingdings" panose="05000000000000000000" charset="0"/>
              <a:buChar char="Ø"/>
              <a:defRPr sz="1800" b="1">
                <a:latin typeface="+mn-lt"/>
                <a:ea typeface="黑体" panose="02010609060101010101"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buFontTx/>
              <a:buNone/>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3074"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标题 1"/>
          <p:cNvSpPr>
            <a:spLocks noGrp="1"/>
          </p:cNvSpPr>
          <p:nvPr>
            <p:ph type="title"/>
          </p:nvPr>
        </p:nvSpPr>
        <p:spPr>
          <a:xfrm>
            <a:off x="722313" y="4406900"/>
            <a:ext cx="7772400" cy="1362075"/>
          </a:xfrm>
          <a:prstGeom prst="rect">
            <a:avLst/>
          </a:prstGeom>
        </p:spPr>
        <p:txBody>
          <a:bodyPr anchor="t"/>
          <a:lstStyle>
            <a:lvl1pPr algn="l">
              <a:buNone/>
              <a:defRPr sz="4000" b="1" cap="all"/>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12"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D2468189-8461-4EC8-AB44-233D261CE9AC}"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4098"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标题 1"/>
          <p:cNvSpPr>
            <a:spLocks noGrp="1"/>
          </p:cNvSpPr>
          <p:nvPr>
            <p:ph type="title"/>
          </p:nvPr>
        </p:nvSpPr>
        <p:spPr>
          <a:xfrm>
            <a:off x="685800" y="379730"/>
            <a:ext cx="7772400" cy="1143000"/>
          </a:xfrm>
          <a:prstGeom prst="rect">
            <a:avLst/>
          </a:prstGeom>
        </p:spPr>
        <p:txBody>
          <a:bodyPr/>
          <a:lstStyle>
            <a:lvl1pPr>
              <a:buNone/>
              <a:defRPr>
                <a:solidFill>
                  <a:srgbClr val="C00000"/>
                </a:solidFill>
                <a:latin typeface="微软雅黑" panose="020B0503020204020204" charset="-122"/>
                <a:ea typeface="微软雅黑" panose="020B0503020204020204" charset="-122"/>
              </a:defRPr>
            </a:lvl1pPr>
          </a:lstStyle>
          <a:p>
            <a:r>
              <a:rPr lang="zh-CN" altLang="en-US" dirty="0" smtClean="0"/>
              <a:t>单击此处编辑母版标题样式</a:t>
            </a:r>
            <a:endParaRPr lang="zh-CN" altLang="en-US" dirty="0"/>
          </a:p>
        </p:txBody>
      </p:sp>
      <p:sp>
        <p:nvSpPr>
          <p:cNvPr id="12" name="日期占位符 2"/>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3"/>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7682F7EE-287A-4E1A-B1C4-B6820BCAA650}"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5122"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12" name="日期占位符 1"/>
          <p:cNvSpPr>
            <a:spLocks noGrp="1"/>
          </p:cNvSpPr>
          <p:nvPr>
            <p:ph type="dt" sz="half" idx="2"/>
          </p:nvPr>
        </p:nvSpPr>
        <p:spPr>
          <a:xfrm>
            <a:off x="685800" y="6235700"/>
            <a:ext cx="1905000" cy="457200"/>
          </a:xfrm>
          <a:prstGeom prst="rect">
            <a:avLst/>
          </a:prstGeom>
        </p:spPr>
        <p:txBody>
          <a:bodyPr/>
          <a:lstStyle>
            <a:lvl1pPr>
              <a:defRPr b="1">
                <a:solidFill>
                  <a:schemeClr val="accent2">
                    <a:lumMod val="50000"/>
                    <a:lumOff val="50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1" i="0" u="none" strike="noStrike" kern="1200" cap="none" spc="0" normalizeH="0" baseline="0" noProof="0">
              <a:ln>
                <a:noFill/>
              </a:ln>
              <a:solidFill>
                <a:schemeClr val="accent2">
                  <a:lumMod val="50000"/>
                  <a:lumOff val="50000"/>
                </a:schemeClr>
              </a:solidFill>
              <a:effectLst/>
              <a:uLnTx/>
              <a:uFillTx/>
              <a:latin typeface="Times New Roman" panose="02020603050405020304" pitchFamily="18" charset="0"/>
              <a:ea typeface="宋体" panose="02010600030101010101" pitchFamily="2" charset="-122"/>
              <a:cs typeface="+mn-cs"/>
            </a:endParaRPr>
          </a:p>
        </p:txBody>
      </p:sp>
      <p:sp>
        <p:nvSpPr>
          <p:cNvPr id="13" name="页脚占位符 2"/>
          <p:cNvSpPr>
            <a:spLocks noGrp="1"/>
          </p:cNvSpPr>
          <p:nvPr>
            <p:ph type="ftr" sz="quarter" idx="3"/>
          </p:nvPr>
        </p:nvSpPr>
        <p:spPr>
          <a:xfrm>
            <a:off x="3124200" y="6235700"/>
            <a:ext cx="2895600" cy="457200"/>
          </a:xfrm>
          <a:prstGeom prst="rect">
            <a:avLst/>
          </a:prstGeom>
        </p:spPr>
        <p:txBody>
          <a:bodyPr/>
          <a:lstStyle>
            <a:lvl1pPr>
              <a:defRPr b="1">
                <a:solidFill>
                  <a:schemeClr val="accent2">
                    <a:lumMod val="50000"/>
                    <a:lumOff val="50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1" i="0" u="none" strike="noStrike" kern="1200" cap="none" spc="0" normalizeH="0" baseline="0" noProof="0">
                <a:ln>
                  <a:noFill/>
                </a:ln>
                <a:solidFill>
                  <a:schemeClr val="accent2">
                    <a:lumMod val="50000"/>
                    <a:lumOff val="50000"/>
                  </a:schemeClr>
                </a:solidFill>
                <a:effectLst/>
                <a:uLnTx/>
                <a:uFillTx/>
                <a:latin typeface="Times New Roman" panose="02020603050405020304" pitchFamily="18" charset="0"/>
                <a:ea typeface="宋体" panose="02010600030101010101" pitchFamily="2" charset="-122"/>
                <a:cs typeface="+mn-cs"/>
              </a:rPr>
              <a:t>兰州理工大学计通学院</a:t>
            </a:r>
            <a:endPar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8707B276-ACF4-488E-94FE-DE5BBDB3E7C0}"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6146"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标题 1"/>
          <p:cNvSpPr>
            <a:spLocks noGrp="1"/>
          </p:cNvSpPr>
          <p:nvPr>
            <p:ph type="title"/>
          </p:nvPr>
        </p:nvSpPr>
        <p:spPr>
          <a:xfrm>
            <a:off x="457200" y="273050"/>
            <a:ext cx="3008313" cy="1162050"/>
          </a:xfrm>
          <a:prstGeom prst="rect">
            <a:avLst/>
          </a:prstGeom>
        </p:spPr>
        <p:txBody>
          <a:bodyPr anchor="b"/>
          <a:lstStyle>
            <a:lvl1pPr algn="l">
              <a:buNone/>
              <a:defRPr sz="2000" b="1"/>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a:prstGeom prst="rect">
            <a:avLst/>
          </a:prstGeom>
        </p:spPr>
        <p:txBody>
          <a:bodyPr/>
          <a:lstStyle>
            <a:lvl1pPr>
              <a:buClr>
                <a:schemeClr val="accent2">
                  <a:lumMod val="90000"/>
                  <a:lumOff val="10000"/>
                </a:schemeClr>
              </a:buClr>
              <a:defRPr sz="3200"/>
            </a:lvl1pPr>
            <a:lvl2pPr>
              <a:buClr>
                <a:schemeClr val="accent2">
                  <a:lumMod val="90000"/>
                  <a:lumOff val="10000"/>
                </a:schemeClr>
              </a:buClr>
              <a:defRPr sz="2800"/>
            </a:lvl2pPr>
            <a:lvl3pPr>
              <a:buClr>
                <a:schemeClr val="accent2">
                  <a:lumMod val="90000"/>
                  <a:lumOff val="10000"/>
                </a:schemeClr>
              </a:buClr>
              <a:defRPr sz="2400"/>
            </a:lvl3pPr>
            <a:lvl4pPr>
              <a:buClr>
                <a:schemeClr val="accent2">
                  <a:lumMod val="90000"/>
                  <a:lumOff val="10000"/>
                </a:schemeClr>
              </a:buClr>
              <a:defRPr sz="2000"/>
            </a:lvl4pPr>
            <a:lvl5pPr>
              <a:buClr>
                <a:schemeClr val="accent2">
                  <a:lumMod val="90000"/>
                  <a:lumOff val="10000"/>
                </a:schemeClr>
              </a:buCl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2" name="日期占位符 4"/>
          <p:cNvSpPr>
            <a:spLocks noGrp="1"/>
          </p:cNvSpPr>
          <p:nvPr>
            <p:ph type="dt" sz="half" idx="1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5"/>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AC2DF9F2-51C0-4415-A17E-5DA5DCEF708C}"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7170"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标题 1"/>
          <p:cNvSpPr>
            <a:spLocks noGrp="1"/>
          </p:cNvSpPr>
          <p:nvPr>
            <p:ph type="title"/>
          </p:nvPr>
        </p:nvSpPr>
        <p:spPr>
          <a:xfrm>
            <a:off x="1792288" y="4800600"/>
            <a:ext cx="5486400" cy="566738"/>
          </a:xfrm>
          <a:prstGeom prst="rect">
            <a:avLst/>
          </a:prstGeom>
        </p:spPr>
        <p:txBody>
          <a:bodyPr anchor="b"/>
          <a:lstStyle>
            <a:lvl1pPr algn="l">
              <a:buNone/>
              <a:defRPr sz="2000" b="1"/>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a:prstGeom prst="rect">
            <a:avLst/>
          </a:prstGeom>
        </p:spPr>
        <p:txBody>
          <a:bodyPr vert="horz" wrap="square" lIns="91440" tIns="45720" rIns="91440" bIns="45720" numCol="1" anchor="t" anchorCtr="0" compatLnSpc="1"/>
          <a:lstStyle>
            <a:lvl1pPr marL="0" indent="0">
              <a:buNone/>
              <a:defRPr sz="3200">
                <a:solidFill>
                  <a:schemeClr val="accent2">
                    <a:lumMod val="90000"/>
                    <a:lumOff val="1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rgbClr val="66FFFF"/>
              </a:buClr>
              <a:buSzTx/>
              <a:buFont typeface="Wingdings" panose="05000000000000000000" pitchFamily="2" charset="2"/>
              <a:buNone/>
              <a:defRPr/>
            </a:pPr>
            <a:endParaRPr kumimoji="1" lang="zh-CN" altLang="en-US" sz="3200" b="0" i="0" u="none" strike="noStrike" kern="0" cap="none" spc="0" normalizeH="0" baseline="0" noProof="0" smtClean="0">
              <a:ln>
                <a:noFill/>
              </a:ln>
              <a:solidFill>
                <a:schemeClr val="accent2">
                  <a:lumMod val="90000"/>
                  <a:lumOff val="10000"/>
                </a:schemeClr>
              </a:solidFill>
              <a:effectLst/>
              <a:uLnTx/>
              <a:uFillTx/>
              <a:latin typeface="隶书" panose="02010509060101010101" pitchFamily="49" charset="-122"/>
              <a:ea typeface="隶书" panose="02010509060101010101" pitchFamily="49" charset="-122"/>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2" name="日期占位符 4"/>
          <p:cNvSpPr>
            <a:spLocks noGrp="1"/>
          </p:cNvSpPr>
          <p:nvPr>
            <p:ph type="dt" sz="half" idx="1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5"/>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CEA66346-46A5-4A07-92BA-EF831C4963D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8194"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标题 1"/>
          <p:cNvSpPr>
            <a:spLocks noGrp="1"/>
          </p:cNvSpPr>
          <p:nvPr>
            <p:ph type="title"/>
          </p:nvPr>
        </p:nvSpPr>
        <p:spPr>
          <a:xfrm>
            <a:off x="685800" y="379730"/>
            <a:ext cx="7772400" cy="1143000"/>
          </a:xfrm>
          <a:prstGeom prst="rect">
            <a:avLst/>
          </a:prstGeom>
        </p:spPr>
        <p:txBody>
          <a:bodyPr/>
          <a:lstStyle>
            <a:lvl1pPr>
              <a:buNone/>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85800" y="1981200"/>
            <a:ext cx="7772400" cy="41148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DABE0B75-ADBA-4912-AB8C-35CC54178886}"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9218"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竖排标题 1"/>
          <p:cNvSpPr>
            <a:spLocks noGrp="1"/>
          </p:cNvSpPr>
          <p:nvPr>
            <p:ph type="title" orient="vert"/>
          </p:nvPr>
        </p:nvSpPr>
        <p:spPr>
          <a:xfrm>
            <a:off x="6515100" y="609600"/>
            <a:ext cx="1943100" cy="5486400"/>
          </a:xfrm>
          <a:prstGeom prst="rect">
            <a:avLst/>
          </a:prstGeom>
        </p:spPr>
        <p:txBody>
          <a:bodyPr vert="eaVert"/>
          <a:lstStyle>
            <a:lvl1pPr>
              <a:buNone/>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685800" y="609600"/>
            <a:ext cx="5676900" cy="5486400"/>
          </a:xfrm>
          <a:prstGeom prst="rect">
            <a:avLst/>
          </a:prstGeom>
        </p:spPr>
        <p:txBody>
          <a:bodyPr vert="eaVert"/>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12" name="日期占位符 3"/>
          <p:cNvSpPr>
            <a:spLocks noGrp="1"/>
          </p:cNvSpPr>
          <p:nvPr>
            <p:ph type="dt" sz="half" idx="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4"/>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9D39DEC-6146-4485-ACBA-205E3B0089EC}"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bg>
      <p:bgPr>
        <a:blipFill rotWithShape="0">
          <a:blip r:embed="rId2"/>
          <a:stretch>
            <a:fillRect/>
          </a:stretch>
        </a:blipFill>
        <a:effectLst/>
      </p:bgPr>
    </p:bg>
    <p:spTree>
      <p:nvGrpSpPr>
        <p:cNvPr id="1" name=""/>
        <p:cNvGrpSpPr/>
        <p:nvPr/>
      </p:nvGrpSpPr>
      <p:grpSpPr>
        <a:xfrm>
          <a:off x="0" y="0"/>
          <a:ext cx="0" cy="0"/>
          <a:chOff x="0" y="0"/>
          <a:chExt cx="0" cy="0"/>
        </a:xfrm>
      </p:grpSpPr>
      <p:pic>
        <p:nvPicPr>
          <p:cNvPr id="10242" name="图片 11"/>
          <p:cNvPicPr>
            <a:picLocks noChangeAspect="1"/>
          </p:cNvPicPr>
          <p:nvPr userDrawn="1"/>
        </p:nvPicPr>
        <p:blipFill>
          <a:blip r:embed="rId3"/>
          <a:srcRect l="19495" r="18718" b="34750"/>
          <a:stretch>
            <a:fillRect/>
          </a:stretch>
        </p:blipFill>
        <p:spPr>
          <a:xfrm>
            <a:off x="8410575" y="61913"/>
            <a:ext cx="700088" cy="649287"/>
          </a:xfrm>
          <a:prstGeom prst="rect">
            <a:avLst/>
          </a:prstGeom>
          <a:noFill/>
          <a:ln w="9525">
            <a:noFill/>
          </a:ln>
        </p:spPr>
      </p:pic>
      <p:sp>
        <p:nvSpPr>
          <p:cNvPr id="2" name="标题 1"/>
          <p:cNvSpPr>
            <a:spLocks noGrp="1"/>
          </p:cNvSpPr>
          <p:nvPr>
            <p:ph type="title"/>
          </p:nvPr>
        </p:nvSpPr>
        <p:spPr>
          <a:xfrm>
            <a:off x="685800" y="609600"/>
            <a:ext cx="7772400" cy="1143000"/>
          </a:xfrm>
          <a:prstGeom prst="rect">
            <a:avLst/>
          </a:prstGeom>
        </p:spPr>
        <p:txBody>
          <a:bodyPr/>
          <a:lstStyle>
            <a:lvl1pPr>
              <a:buNone/>
              <a:defRPr>
                <a:solidFill>
                  <a:srgbClr val="C00000"/>
                </a:solidFill>
                <a:latin typeface="微软雅黑" panose="020B0503020204020204" charset="-122"/>
                <a:ea typeface="微软雅黑" panose="020B0503020204020204"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800" y="1981200"/>
            <a:ext cx="381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内容占位符 3"/>
          <p:cNvSpPr>
            <a:spLocks noGrp="1"/>
          </p:cNvSpPr>
          <p:nvPr>
            <p:ph sz="half" idx="2"/>
          </p:nvPr>
        </p:nvSpPr>
        <p:spPr>
          <a:xfrm>
            <a:off x="4648200" y="1981200"/>
            <a:ext cx="3810000" cy="4114800"/>
          </a:xfrm>
          <a:prstGeom prst="rect">
            <a:avLst/>
          </a:prstGeom>
        </p:spPr>
        <p:txBody>
          <a:bodyPr/>
          <a:lstStyle>
            <a:lvl1pPr>
              <a:buClr>
                <a:schemeClr val="accent2">
                  <a:lumMod val="90000"/>
                  <a:lumOff val="10000"/>
                </a:schemeClr>
              </a:buClr>
              <a:defRPr/>
            </a:lvl1pPr>
            <a:lvl2pPr>
              <a:buClr>
                <a:schemeClr val="accent2">
                  <a:lumMod val="90000"/>
                  <a:lumOff val="10000"/>
                </a:schemeClr>
              </a:buClr>
              <a:defRPr/>
            </a:lvl2pPr>
            <a:lvl3pPr>
              <a:buClr>
                <a:schemeClr val="accent2">
                  <a:lumMod val="90000"/>
                  <a:lumOff val="10000"/>
                </a:schemeClr>
              </a:buClr>
              <a:defRPr/>
            </a:lvl3pPr>
            <a:lvl4pPr>
              <a:buClr>
                <a:schemeClr val="accent2">
                  <a:lumMod val="90000"/>
                  <a:lumOff val="10000"/>
                </a:schemeClr>
              </a:buClr>
              <a:defRPr/>
            </a:lvl4pPr>
            <a:lvl5pPr>
              <a:buClr>
                <a:schemeClr val="accent2">
                  <a:lumMod val="90000"/>
                  <a:lumOff val="10000"/>
                </a:schemeClr>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12" name="日期占位符 4"/>
          <p:cNvSpPr>
            <a:spLocks noGrp="1"/>
          </p:cNvSpPr>
          <p:nvPr>
            <p:ph type="dt" sz="half" idx="12"/>
          </p:nvPr>
        </p:nvSpPr>
        <p:spPr>
          <a:xfrm>
            <a:off x="685800" y="6248400"/>
            <a:ext cx="1905000" cy="457200"/>
          </a:xfrm>
          <a:prstGeom prst="rect">
            <a:avLst/>
          </a:prstGeom>
        </p:spPr>
        <p:txBody>
          <a:bodyP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3" name="页脚占位符 5"/>
          <p:cNvSpPr>
            <a:spLocks noGrp="1"/>
          </p:cNvSpPr>
          <p:nvPr>
            <p:ph type="ftr" sz="quarter" idx="3"/>
          </p:nvPr>
        </p:nvSpPr>
        <p:spPr>
          <a:xfrm>
            <a:off x="3124200" y="6248400"/>
            <a:ext cx="2895600" cy="457200"/>
          </a:xfrm>
          <a:prstGeom prst="rect">
            <a:avLst/>
          </a:prstGeom>
        </p:spPr>
        <p:txBody>
          <a:bodyP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4" name="灯片编号占位符 5"/>
          <p:cNvSpPr>
            <a:spLocks noGrp="1"/>
          </p:cNvSpPr>
          <p:nvPr>
            <p:ph type="sldNum" sz="quarter" idx="4"/>
          </p:nvPr>
        </p:nvSpPr>
        <p:spPr>
          <a:xfrm>
            <a:off x="7204075" y="6500813"/>
            <a:ext cx="1905000" cy="357188"/>
          </a:xfrm>
          <a:prstGeom prst="rect">
            <a:avLst/>
          </a:prstGeom>
        </p:spPr>
        <p:txBody>
          <a:bodyPr/>
          <a:lstStyle>
            <a:lvl1pPr algn="r">
              <a:spcBef>
                <a:spcPts val="600"/>
              </a:spcBef>
              <a:defRPr sz="1600" b="1">
                <a:solidFill>
                  <a:schemeClr val="bg1"/>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A6C47CAF-4472-4BFC-A0CC-EFB0BA419606}"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iming>
    <p:tnLst>
      <p:par>
        <p:cTn id="1" dur="indefinite" restart="never" nodeType="tmRoot"/>
      </p:par>
    </p:tnLst>
  </p:timing>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5"/>
          <a:stretch>
            <a:fillRect/>
          </a:stretch>
        </a:blipFill>
        <a:effectLst/>
      </p:bgPr>
    </p:bg>
    <p:spTree>
      <p:nvGrpSpPr>
        <p:cNvPr id="1" name=""/>
        <p:cNvGrpSpPr/>
        <p:nvPr/>
      </p:nvGrpSpPr>
      <p:grpSpPr>
        <a:xfrm>
          <a:off x="0" y="0"/>
          <a:ext cx="0" cy="0"/>
          <a:chOff x="0" y="0"/>
          <a:chExt cx="0" cy="0"/>
        </a:xfrm>
      </p:grpSpPr>
      <p:sp>
        <p:nvSpPr>
          <p:cNvPr id="1026" name="标题 1"/>
          <p:cNvSpPr txBox="1"/>
          <p:nvPr/>
        </p:nvSpPr>
        <p:spPr bwMode="auto">
          <a:xfrm>
            <a:off x="179388" y="260350"/>
            <a:ext cx="7772400" cy="90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
                <a:schemeClr val="folHlink"/>
              </a:buClr>
              <a:buSzTx/>
              <a:buFont typeface="Wingdings" panose="05000000000000000000" pitchFamily="2" charset="2"/>
              <a:buNone/>
              <a:defRPr/>
            </a:pPr>
            <a:r>
              <a:rPr kumimoji="1" lang="zh-CN" altLang="en-US" sz="3600" b="1" i="0" u="none" strike="noStrike" kern="1200" cap="none" spc="0" normalizeH="0" baseline="0" noProof="0" smtClean="0">
                <a:ln>
                  <a:noFill/>
                </a:ln>
                <a:solidFill>
                  <a:srgbClr val="C00000"/>
                </a:solidFill>
                <a:effectLst/>
                <a:uLnTx/>
                <a:uFillTx/>
                <a:latin typeface="微软雅黑" panose="020B0503020204020204" charset="-122"/>
                <a:ea typeface="微软雅黑" panose="020B0503020204020204" charset="-122"/>
                <a:cs typeface="+mn-cs"/>
              </a:rPr>
              <a:t>单击此处编辑母版标题样式</a:t>
            </a:r>
          </a:p>
        </p:txBody>
      </p:sp>
      <p:sp>
        <p:nvSpPr>
          <p:cNvPr id="1027" name="内容占位符 2"/>
          <p:cNvSpPr txBox="1"/>
          <p:nvPr/>
        </p:nvSpPr>
        <p:spPr bwMode="auto">
          <a:xfrm>
            <a:off x="468313" y="1052513"/>
            <a:ext cx="82804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1pPr>
            <a:lvl2pPr marL="742950" indent="-28575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2pPr>
            <a:lvl3pPr marL="11430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3pPr>
            <a:lvl4pPr marL="16002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4pPr>
            <a:lvl5pPr marL="2057400" indent="-228600" algn="ctr">
              <a:spcBef>
                <a:spcPct val="20000"/>
              </a:spcBef>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20000"/>
              </a:spcBef>
              <a:spcAft>
                <a:spcPct val="0"/>
              </a:spcAft>
              <a:buClr>
                <a:srgbClr val="66FFFF"/>
              </a:buClr>
              <a:buFont typeface="Wingdings" panose="05000000000000000000" pitchFamily="2" charset="2"/>
              <a:buChar char="Ø"/>
              <a:defRPr kumimoji="1" sz="3600">
                <a:solidFill>
                  <a:schemeClr val="tx1"/>
                </a:solidFill>
                <a:latin typeface="Times New Roman" panose="02020603050405020304" pitchFamily="18" charset="0"/>
                <a:ea typeface="宋体" panose="02010600030101010101" pitchFamily="2" charset="-122"/>
              </a:defRPr>
            </a:lvl9pPr>
          </a:lstStyle>
          <a:p>
            <a:pPr marL="342900" marR="0" lvl="0" indent="-342900" algn="just" defTabSz="914400" rtl="0" eaLnBrk="1" fontAlgn="base" latinLnBrk="0" hangingPunct="1">
              <a:lnSpc>
                <a:spcPct val="100000"/>
              </a:lnSpc>
              <a:spcBef>
                <a:spcPct val="20000"/>
              </a:spcBef>
              <a:spcAft>
                <a:spcPct val="0"/>
              </a:spcAft>
              <a:buClr>
                <a:srgbClr val="000070"/>
              </a:buClr>
              <a:buSzTx/>
              <a:buFont typeface="Wingdings" panose="05000000000000000000" pitchFamily="2" charset="2"/>
              <a:buChar char="Ø"/>
              <a:defRPr/>
            </a:pPr>
            <a:r>
              <a:rPr kumimoji="1" lang="zh-CN" altLang="en-US" sz="32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2" charset="-122"/>
                <a:cs typeface="+mn-cs"/>
              </a:rPr>
              <a:t>单击此处编辑母版文本样式</a:t>
            </a:r>
          </a:p>
          <a:p>
            <a:pPr marL="742950" marR="0" lvl="1" indent="-285750" algn="just" defTabSz="914400" rtl="0" eaLnBrk="1" fontAlgn="base" latinLnBrk="0" hangingPunct="1">
              <a:lnSpc>
                <a:spcPct val="100000"/>
              </a:lnSpc>
              <a:spcBef>
                <a:spcPct val="20000"/>
              </a:spcBef>
              <a:spcAft>
                <a:spcPct val="0"/>
              </a:spcAft>
              <a:buClr>
                <a:srgbClr val="0000B3"/>
              </a:buClr>
              <a:buSzTx/>
              <a:buFont typeface="Wingdings" panose="05000000000000000000" pitchFamily="2" charset="2"/>
              <a:buChar char="Ø"/>
              <a:defRPr/>
            </a:pPr>
            <a:r>
              <a:rPr kumimoji="1" lang="zh-CN" altLang="en-US" sz="28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2" charset="-122"/>
                <a:cs typeface="+mn-cs"/>
              </a:rPr>
              <a:t>第二级</a:t>
            </a:r>
          </a:p>
          <a:p>
            <a:pPr marL="1143000" marR="0" lvl="2" indent="-228600" algn="just" defTabSz="914400" rtl="0" eaLnBrk="1" fontAlgn="base" latinLnBrk="0" hangingPunct="1">
              <a:lnSpc>
                <a:spcPct val="100000"/>
              </a:lnSpc>
              <a:spcBef>
                <a:spcPct val="20000"/>
              </a:spcBef>
              <a:spcAft>
                <a:spcPct val="0"/>
              </a:spcAft>
              <a:buClr>
                <a:srgbClr val="2222FF"/>
              </a:buClr>
              <a:buSzTx/>
              <a:buFont typeface="Wingdings" panose="05000000000000000000" pitchFamily="2" charset="2"/>
              <a:buChar char="Ø"/>
              <a:defRPr/>
            </a:pPr>
            <a:r>
              <a:rPr kumimoji="1" lang="zh-CN" altLang="en-US" sz="24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2" charset="-122"/>
                <a:cs typeface="+mn-cs"/>
              </a:rPr>
              <a:t>第三级</a:t>
            </a:r>
          </a:p>
          <a:p>
            <a:pPr marL="1600200" marR="0" lvl="3" indent="-228600" algn="just" defTabSz="914400" rtl="0" eaLnBrk="1" fontAlgn="base" latinLnBrk="0" hangingPunct="1">
              <a:lnSpc>
                <a:spcPct val="100000"/>
              </a:lnSpc>
              <a:spcBef>
                <a:spcPct val="20000"/>
              </a:spcBef>
              <a:spcAft>
                <a:spcPct val="0"/>
              </a:spcAft>
              <a:buClr>
                <a:srgbClr val="9191FF"/>
              </a:buClr>
              <a:buSzTx/>
              <a:buFont typeface="Wingdings" panose="05000000000000000000" pitchFamily="2" charset="2"/>
              <a:buChar char="Ø"/>
              <a:defRPr/>
            </a:pPr>
            <a:r>
              <a:rPr kumimoji="1" lang="zh-CN" altLang="en-US" sz="20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2" charset="-122"/>
                <a:cs typeface="+mn-cs"/>
              </a:rPr>
              <a:t>第四级</a:t>
            </a:r>
          </a:p>
          <a:p>
            <a:pPr marL="2057400" marR="0" lvl="4" indent="-228600" algn="just" defTabSz="914400" rtl="0" eaLnBrk="1" fontAlgn="base" latinLnBrk="0" hangingPunct="1">
              <a:lnSpc>
                <a:spcPct val="100000"/>
              </a:lnSpc>
              <a:spcBef>
                <a:spcPct val="20000"/>
              </a:spcBef>
              <a:spcAft>
                <a:spcPct val="0"/>
              </a:spcAft>
              <a:buClr>
                <a:srgbClr val="9191FF"/>
              </a:buClr>
              <a:buSzTx/>
              <a:buFont typeface="Wingdings" panose="05000000000000000000" pitchFamily="2" charset="2"/>
              <a:buChar char="Ø"/>
              <a:defRPr/>
            </a:pPr>
            <a:r>
              <a:rPr kumimoji="1" lang="zh-CN" altLang="en-US" sz="1800" b="1" i="0" u="none" strike="noStrike" kern="1200" cap="none" spc="0" normalizeH="0" baseline="0" noProof="0" smtClean="0">
                <a:ln>
                  <a:noFill/>
                </a:ln>
                <a:solidFill>
                  <a:srgbClr val="000070"/>
                </a:solidFill>
                <a:effectLst/>
                <a:uLnTx/>
                <a:uFillTx/>
                <a:latin typeface="Times New Roman" panose="02020603050405020304" pitchFamily="18" charset="0"/>
                <a:ea typeface="黑体" panose="02010609060101010101" pitchFamily="2" charset="-122"/>
                <a:cs typeface="+mn-cs"/>
              </a:rPr>
              <a:t>第五级</a:t>
            </a:r>
          </a:p>
        </p:txBody>
      </p:sp>
      <p:sp>
        <p:nvSpPr>
          <p:cNvPr id="9" name="日期占位符 3"/>
          <p:cNvSpPr>
            <a:spLocks noGrp="1"/>
          </p:cNvSpPr>
          <p:nvPr>
            <p:ph type="dt" sz="half" idx="2"/>
          </p:nvPr>
        </p:nvSpPr>
        <p:spPr>
          <a:xfrm>
            <a:off x="685800" y="6248400"/>
            <a:ext cx="1905000" cy="457200"/>
          </a:xfrm>
          <a:prstGeom prst="rect">
            <a:avLst/>
          </a:prstGeom>
        </p:spPr>
        <p:txBody>
          <a:bodyPr/>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 name="页脚占位符 4"/>
          <p:cNvSpPr>
            <a:spLocks noGrp="1"/>
          </p:cNvSpPr>
          <p:nvPr>
            <p:ph type="ftr" sz="quarter" idx="3"/>
          </p:nvPr>
        </p:nvSpPr>
        <p:spPr>
          <a:xfrm>
            <a:off x="3124200" y="6248400"/>
            <a:ext cx="2895600" cy="457200"/>
          </a:xfrm>
          <a:prstGeom prst="rect">
            <a:avLst/>
          </a:prstGeom>
        </p:spPr>
        <p:txBody>
          <a:bodyPr/>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兰州理工大学计通学院</a:t>
            </a:r>
          </a:p>
        </p:txBody>
      </p:sp>
      <p:sp>
        <p:nvSpPr>
          <p:cNvPr id="11" name="灯片编号占位符 5"/>
          <p:cNvSpPr>
            <a:spLocks noGrp="1"/>
          </p:cNvSpPr>
          <p:nvPr>
            <p:ph type="sldNum" sz="quarter" idx="4"/>
          </p:nvPr>
        </p:nvSpPr>
        <p:spPr>
          <a:xfrm>
            <a:off x="7204075" y="6500813"/>
            <a:ext cx="1905000" cy="357188"/>
          </a:xfrm>
          <a:prstGeom prst="rect">
            <a:avLst/>
          </a:prstGeom>
        </p:spPr>
        <p:txBody>
          <a:bodyPr/>
          <a:lstStyle>
            <a:lvl1pPr algn="r" eaLnBrk="1" hangingPunct="1">
              <a:spcBef>
                <a:spcPts val="600"/>
              </a:spcBef>
              <a:buClr>
                <a:srgbClr val="66FFFF"/>
              </a:buClr>
              <a:buFontTx/>
              <a:buNone/>
              <a:defRPr sz="1600" b="1">
                <a:solidFill>
                  <a:schemeClr val="bg1">
                    <a:lumMod val="50000"/>
                  </a:schemeClr>
                </a:solidFill>
              </a:defRPr>
            </a:lvl1p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effectLst/>
                <a:uLnTx/>
                <a:uFillTx/>
                <a:latin typeface="Times New Roman" panose="02020603050405020304" pitchFamily="18" charset="0"/>
                <a:ea typeface="宋体" panose="02010600030101010101" pitchFamily="2" charset="-122"/>
                <a:cs typeface="+mn-cs"/>
              </a:rPr>
              <a:t>‹#›</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pic>
        <p:nvPicPr>
          <p:cNvPr id="1031" name="图片 1"/>
          <p:cNvPicPr>
            <a:picLocks noChangeAspect="1"/>
          </p:cNvPicPr>
          <p:nvPr userDrawn="1"/>
        </p:nvPicPr>
        <p:blipFill>
          <a:blip r:embed="rId16"/>
          <a:srcRect l="19495" r="18718" b="34750"/>
          <a:stretch>
            <a:fillRect/>
          </a:stretch>
        </p:blipFill>
        <p:spPr>
          <a:xfrm>
            <a:off x="8410575" y="61913"/>
            <a:ext cx="700088" cy="649287"/>
          </a:xfrm>
          <a:prstGeom prst="rect">
            <a:avLst/>
          </a:prstGeom>
          <a:noFill/>
          <a:ln w="9525">
            <a:noFill/>
          </a:ln>
        </p:spPr>
      </p:pic>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hf hdr="0" ftr="0" dt="0"/>
  <p:txStyles>
    <p:titleStyle>
      <a:lvl1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charset="-122"/>
          <a:ea typeface="微软雅黑" panose="020B0503020204020204" charset="-122"/>
          <a:cs typeface="+mj-cs"/>
        </a:defRPr>
      </a:lvl1pPr>
      <a:lvl2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charset="-122"/>
          <a:ea typeface="微软雅黑" panose="020B0503020204020204" charset="-122"/>
        </a:defRPr>
      </a:lvl2pPr>
      <a:lvl3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charset="-122"/>
          <a:ea typeface="微软雅黑" panose="020B0503020204020204" charset="-122"/>
        </a:defRPr>
      </a:lvl3pPr>
      <a:lvl4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charset="-122"/>
          <a:ea typeface="微软雅黑" panose="020B0503020204020204" charset="-122"/>
        </a:defRPr>
      </a:lvl4pPr>
      <a:lvl5pPr algn="l" rtl="0" eaLnBrk="0" fontAlgn="base" hangingPunct="0">
        <a:spcBef>
          <a:spcPct val="0"/>
        </a:spcBef>
        <a:spcAft>
          <a:spcPct val="0"/>
        </a:spcAft>
        <a:buClr>
          <a:schemeClr val="folHlink"/>
        </a:buClr>
        <a:buFont typeface="Wingdings" panose="05000000000000000000" pitchFamily="2" charset="2"/>
        <a:buChar char="§"/>
        <a:defRPr kumimoji="1" sz="4400" b="1">
          <a:solidFill>
            <a:srgbClr val="C00000"/>
          </a:solidFill>
          <a:latin typeface="微软雅黑" panose="020B0503020204020204" charset="-122"/>
          <a:ea typeface="微软雅黑" panose="020B0503020204020204" charset="-122"/>
        </a:defRPr>
      </a:lvl5pPr>
      <a:lvl6pPr marL="4572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buClr>
          <a:schemeClr val="folHlink"/>
        </a:buClr>
        <a:buFont typeface="Wingdings" panose="05000000000000000000" pitchFamily="2" charset="2"/>
        <a:buChar char="§"/>
        <a:defRPr kumimoji="1" sz="4400" b="1">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66FFFF"/>
        </a:buClr>
        <a:buFont typeface="Wingdings" panose="05000000000000000000" pitchFamily="2" charset="2"/>
        <a:buChar char="Ø"/>
        <a:defRPr kumimoji="1" sz="3600">
          <a:solidFill>
            <a:srgbClr val="000070"/>
          </a:solidFill>
          <a:latin typeface="隶书" panose="02010509060101010101" pitchFamily="49" charset="-122"/>
          <a:ea typeface="隶书" panose="02010509060101010101" pitchFamily="49" charset="-122"/>
          <a:cs typeface="+mn-cs"/>
        </a:defRPr>
      </a:lvl1pPr>
      <a:lvl2pPr marL="742950" indent="-285750" algn="l" rtl="0" eaLnBrk="0" fontAlgn="base" hangingPunct="0">
        <a:spcBef>
          <a:spcPct val="20000"/>
        </a:spcBef>
        <a:spcAft>
          <a:spcPct val="0"/>
        </a:spcAft>
        <a:buClr>
          <a:srgbClr val="66FFFF"/>
        </a:buClr>
        <a:buFont typeface="Wingdings" panose="05000000000000000000" pitchFamily="2" charset="2"/>
        <a:buChar char="v"/>
        <a:defRPr kumimoji="1" sz="3200">
          <a:solidFill>
            <a:srgbClr val="0000B3"/>
          </a:solidFill>
          <a:latin typeface="微软雅黑" panose="020B0503020204020204" charset="-122"/>
          <a:ea typeface="微软雅黑" panose="020B0503020204020204" charset="-122"/>
        </a:defRPr>
      </a:lvl2pPr>
      <a:lvl3pPr marL="1143000" indent="-228600" algn="l" rtl="0" eaLnBrk="0" fontAlgn="base" hangingPunct="0">
        <a:spcBef>
          <a:spcPct val="20000"/>
        </a:spcBef>
        <a:spcAft>
          <a:spcPct val="0"/>
        </a:spcAft>
        <a:buClr>
          <a:srgbClr val="CCECFF"/>
        </a:buClr>
        <a:buFont typeface="Wingdings" panose="05000000000000000000" pitchFamily="2" charset="2"/>
        <a:buChar char="ü"/>
        <a:defRPr kumimoji="1" sz="2800">
          <a:solidFill>
            <a:srgbClr val="2222FF"/>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lr>
          <a:srgbClr val="CCECFF"/>
        </a:buClr>
        <a:buChar char="•"/>
        <a:defRPr kumimoji="1" sz="2400">
          <a:solidFill>
            <a:srgbClr val="2222FF"/>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lr>
          <a:srgbClr val="CCECFF"/>
        </a:buClr>
        <a:buChar char="»"/>
        <a:defRPr kumimoji="1" sz="2000">
          <a:solidFill>
            <a:srgbClr val="2222FF"/>
          </a:solidFill>
          <a:latin typeface="华文新魏" panose="02010800040101010101" pitchFamily="2" charset="-122"/>
          <a:ea typeface="华文新魏" panose="02010800040101010101" pitchFamily="2" charset="-122"/>
        </a:defRPr>
      </a:lvl5pPr>
      <a:lvl6pPr marL="2514600" indent="-228600" algn="l" rtl="0" fontAlgn="base">
        <a:spcBef>
          <a:spcPct val="20000"/>
        </a:spcBef>
        <a:spcAft>
          <a:spcPct val="0"/>
        </a:spcAft>
        <a:buClr>
          <a:srgbClr val="CCECFF"/>
        </a:buClr>
        <a:buChar char="»"/>
        <a:defRPr kumimoji="1" sz="2000">
          <a:solidFill>
            <a:schemeClr val="tx1"/>
          </a:solidFill>
          <a:latin typeface="+mn-lt"/>
          <a:ea typeface="+mn-ea"/>
        </a:defRPr>
      </a:lvl6pPr>
      <a:lvl7pPr marL="2971800" indent="-228600" algn="l" rtl="0" fontAlgn="base">
        <a:spcBef>
          <a:spcPct val="20000"/>
        </a:spcBef>
        <a:spcAft>
          <a:spcPct val="0"/>
        </a:spcAft>
        <a:buClr>
          <a:srgbClr val="CCECFF"/>
        </a:buClr>
        <a:buChar char="»"/>
        <a:defRPr kumimoji="1" sz="2000">
          <a:solidFill>
            <a:schemeClr val="tx1"/>
          </a:solidFill>
          <a:latin typeface="+mn-lt"/>
          <a:ea typeface="+mn-ea"/>
        </a:defRPr>
      </a:lvl7pPr>
      <a:lvl8pPr marL="3429000" indent="-228600" algn="l" rtl="0" fontAlgn="base">
        <a:spcBef>
          <a:spcPct val="20000"/>
        </a:spcBef>
        <a:spcAft>
          <a:spcPct val="0"/>
        </a:spcAft>
        <a:buClr>
          <a:srgbClr val="CCECFF"/>
        </a:buClr>
        <a:buChar char="»"/>
        <a:defRPr kumimoji="1" sz="2000">
          <a:solidFill>
            <a:schemeClr val="tx1"/>
          </a:solidFill>
          <a:latin typeface="+mn-lt"/>
          <a:ea typeface="+mn-ea"/>
        </a:defRPr>
      </a:lvl8pPr>
      <a:lvl9pPr marL="3886200" indent="-228600" algn="l" rtl="0" fontAlgn="base">
        <a:spcBef>
          <a:spcPct val="20000"/>
        </a:spcBef>
        <a:spcAft>
          <a:spcPct val="0"/>
        </a:spcAft>
        <a:buClr>
          <a:srgbClr val="CCECFF"/>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3.bin"/><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oleObject" Target="../embeddings/oleObject4.bin"/><Relationship Id="rId10" Type="http://schemas.openxmlformats.org/officeDocument/2006/relationships/oleObject" Target="../embeddings/oleObject7.bin"/><Relationship Id="rId4" Type="http://schemas.openxmlformats.org/officeDocument/2006/relationships/image" Target="../media/image7.wmf"/><Relationship Id="rId9" Type="http://schemas.openxmlformats.org/officeDocument/2006/relationships/image" Target="../media/image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9.xml"/><Relationship Id="rId1" Type="http://schemas.openxmlformats.org/officeDocument/2006/relationships/vmlDrawing" Target="../drawings/vmlDrawing4.v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image" Target="../media/image13.wmf"/><Relationship Id="rId5" Type="http://schemas.openxmlformats.org/officeDocument/2006/relationships/oleObject" Target="../embeddings/oleObject10.bin"/><Relationship Id="rId4" Type="http://schemas.openxmlformats.org/officeDocument/2006/relationships/image" Target="../media/image12.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1.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1.xml"/><Relationship Id="rId1" Type="http://schemas.openxmlformats.org/officeDocument/2006/relationships/vmlDrawing" Target="../drawings/vmlDrawing7.vml"/><Relationship Id="rId6" Type="http://schemas.openxmlformats.org/officeDocument/2006/relationships/image" Target="../media/image17.wmf"/><Relationship Id="rId5" Type="http://schemas.openxmlformats.org/officeDocument/2006/relationships/oleObject" Target="../embeddings/oleObject14.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1.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6.bin"/><Relationship Id="rId4" Type="http://schemas.openxmlformats.org/officeDocument/2006/relationships/image" Target="../media/image1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wmf"/><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36.xml.rels><?xml version="1.0" encoding="UTF-8" standalone="yes"?>
<Relationships xmlns="http://schemas.openxmlformats.org/package/2006/relationships"><Relationship Id="rId8" Type="http://schemas.openxmlformats.org/officeDocument/2006/relationships/image" Target="../media/image28.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30.wmf"/><Relationship Id="rId2" Type="http://schemas.openxmlformats.org/officeDocument/2006/relationships/slideLayout" Target="../slideLayouts/slideLayout1.xml"/><Relationship Id="rId1" Type="http://schemas.openxmlformats.org/officeDocument/2006/relationships/vmlDrawing" Target="../drawings/vmlDrawing10.vml"/><Relationship Id="rId6" Type="http://schemas.openxmlformats.org/officeDocument/2006/relationships/image" Target="../media/image27.wmf"/><Relationship Id="rId11" Type="http://schemas.openxmlformats.org/officeDocument/2006/relationships/oleObject" Target="../embeddings/oleObject27.bin"/><Relationship Id="rId5" Type="http://schemas.openxmlformats.org/officeDocument/2006/relationships/oleObject" Target="../embeddings/oleObject24.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6.bin"/><Relationship Id="rId14" Type="http://schemas.openxmlformats.org/officeDocument/2006/relationships/image" Target="../media/image31.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9.bin"/><Relationship Id="rId7" Type="http://schemas.openxmlformats.org/officeDocument/2006/relationships/oleObject" Target="../embeddings/oleObject31.bin"/><Relationship Id="rId2" Type="http://schemas.openxmlformats.org/officeDocument/2006/relationships/slideLayout" Target="../slideLayouts/slideLayout1.xml"/><Relationship Id="rId1" Type="http://schemas.openxmlformats.org/officeDocument/2006/relationships/vmlDrawing" Target="../drawings/vmlDrawing11.vml"/><Relationship Id="rId6" Type="http://schemas.openxmlformats.org/officeDocument/2006/relationships/image" Target="../media/image33.wmf"/><Relationship Id="rId5" Type="http://schemas.openxmlformats.org/officeDocument/2006/relationships/oleObject" Target="../embeddings/oleObject30.bin"/><Relationship Id="rId4" Type="http://schemas.openxmlformats.org/officeDocument/2006/relationships/image" Target="../media/image32.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36.wmf"/><Relationship Id="rId5" Type="http://schemas.openxmlformats.org/officeDocument/2006/relationships/oleObject" Target="../embeddings/oleObject33.bin"/><Relationship Id="rId4" Type="http://schemas.openxmlformats.org/officeDocument/2006/relationships/image" Target="../media/image3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9.xml"/><Relationship Id="rId1" Type="http://schemas.openxmlformats.org/officeDocument/2006/relationships/vmlDrawing" Target="../drawings/vmlDrawing13.vml"/><Relationship Id="rId5" Type="http://schemas.openxmlformats.org/officeDocument/2006/relationships/image" Target="../media/image38.jpeg"/><Relationship Id="rId4" Type="http://schemas.openxmlformats.org/officeDocument/2006/relationships/image" Target="../media/image3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notesSlide" Target="../notesSlides/notesSlide5.xml"/><Relationship Id="rId7" Type="http://schemas.openxmlformats.org/officeDocument/2006/relationships/image" Target="../media/image40.wmf"/><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oleObject" Target="../embeddings/oleObject36.bin"/><Relationship Id="rId5" Type="http://schemas.openxmlformats.org/officeDocument/2006/relationships/image" Target="../media/image39.wmf"/><Relationship Id="rId4" Type="http://schemas.openxmlformats.org/officeDocument/2006/relationships/oleObject" Target="../embeddings/oleObject35.bin"/><Relationship Id="rId9" Type="http://schemas.openxmlformats.org/officeDocument/2006/relationships/image" Target="../media/image41.wmf"/></Relationships>
</file>

<file path=ppt/slides/_rels/slide53.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3.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38.bin"/><Relationship Id="rId5" Type="http://schemas.openxmlformats.org/officeDocument/2006/relationships/image" Target="../media/image46.png"/><Relationship Id="rId4" Type="http://schemas.openxmlformats.org/officeDocument/2006/relationships/image" Target="../media/image45.png"/></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1.xml"/><Relationship Id="rId1" Type="http://schemas.openxmlformats.org/officeDocument/2006/relationships/vmlDrawing" Target="../drawings/vmlDrawing16.vml"/><Relationship Id="rId4" Type="http://schemas.openxmlformats.org/officeDocument/2006/relationships/image" Target="../media/image47.w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1.xml"/><Relationship Id="rId1" Type="http://schemas.openxmlformats.org/officeDocument/2006/relationships/vmlDrawing" Target="../drawings/vmlDrawing17.vml"/><Relationship Id="rId4" Type="http://schemas.openxmlformats.org/officeDocument/2006/relationships/image" Target="../media/image48.wmf"/></Relationships>
</file>

<file path=ppt/slides/_rels/slide59.xml.rels><?xml version="1.0" encoding="UTF-8" standalone="yes"?>
<Relationships xmlns="http://schemas.openxmlformats.org/package/2006/relationships"><Relationship Id="rId8" Type="http://schemas.openxmlformats.org/officeDocument/2006/relationships/image" Target="../media/image51.wmf"/><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53.wmf"/><Relationship Id="rId2" Type="http://schemas.openxmlformats.org/officeDocument/2006/relationships/slideLayout" Target="../slideLayouts/slideLayout4.xml"/><Relationship Id="rId1" Type="http://schemas.openxmlformats.org/officeDocument/2006/relationships/vmlDrawing" Target="../drawings/vmlDrawing18.vml"/><Relationship Id="rId6" Type="http://schemas.openxmlformats.org/officeDocument/2006/relationships/image" Target="../media/image50.wmf"/><Relationship Id="rId11" Type="http://schemas.openxmlformats.org/officeDocument/2006/relationships/oleObject" Target="../embeddings/oleObject45.bin"/><Relationship Id="rId5" Type="http://schemas.openxmlformats.org/officeDocument/2006/relationships/oleObject" Target="../embeddings/oleObject42.bin"/><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44.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vmlDrawing" Target="../drawings/vmlDrawing19.vml"/><Relationship Id="rId5" Type="http://schemas.openxmlformats.org/officeDocument/2006/relationships/image" Target="../media/image54.wmf"/><Relationship Id="rId4" Type="http://schemas.openxmlformats.org/officeDocument/2006/relationships/oleObject" Target="../embeddings/oleObject46.bin"/></Relationships>
</file>

<file path=ppt/slides/_rels/slide61.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2.bin"/><Relationship Id="rId18" Type="http://schemas.openxmlformats.org/officeDocument/2006/relationships/image" Target="../media/image62.w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59.wmf"/><Relationship Id="rId17" Type="http://schemas.openxmlformats.org/officeDocument/2006/relationships/oleObject" Target="../embeddings/oleObject54.bin"/><Relationship Id="rId2" Type="http://schemas.openxmlformats.org/officeDocument/2006/relationships/slideLayout" Target="../slideLayouts/slideLayout1.xml"/><Relationship Id="rId16" Type="http://schemas.openxmlformats.org/officeDocument/2006/relationships/image" Target="../media/image61.wmf"/><Relationship Id="rId20" Type="http://schemas.openxmlformats.org/officeDocument/2006/relationships/image" Target="../media/image63.wmf"/><Relationship Id="rId1" Type="http://schemas.openxmlformats.org/officeDocument/2006/relationships/vmlDrawing" Target="../drawings/vmlDrawing20.vml"/><Relationship Id="rId6" Type="http://schemas.openxmlformats.org/officeDocument/2006/relationships/image" Target="../media/image56.wmf"/><Relationship Id="rId11" Type="http://schemas.openxmlformats.org/officeDocument/2006/relationships/oleObject" Target="../embeddings/oleObject51.bin"/><Relationship Id="rId5" Type="http://schemas.openxmlformats.org/officeDocument/2006/relationships/oleObject" Target="../embeddings/oleObject48.bin"/><Relationship Id="rId15" Type="http://schemas.openxmlformats.org/officeDocument/2006/relationships/oleObject" Target="../embeddings/oleObject53.bin"/><Relationship Id="rId10" Type="http://schemas.openxmlformats.org/officeDocument/2006/relationships/image" Target="../media/image58.wmf"/><Relationship Id="rId19" Type="http://schemas.openxmlformats.org/officeDocument/2006/relationships/oleObject" Target="../embeddings/oleObject55.bin"/><Relationship Id="rId4" Type="http://schemas.openxmlformats.org/officeDocument/2006/relationships/image" Target="../media/image55.wmf"/><Relationship Id="rId9" Type="http://schemas.openxmlformats.org/officeDocument/2006/relationships/oleObject" Target="../embeddings/oleObject50.bin"/><Relationship Id="rId14" Type="http://schemas.openxmlformats.org/officeDocument/2006/relationships/image" Target="../media/image60.wmf"/><Relationship Id="rId22" Type="http://schemas.openxmlformats.org/officeDocument/2006/relationships/image" Target="../media/image64.wmf"/></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image" Target="../media/image65.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image" Target="../media/image67.jpeg"/><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70.emf"/><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030"/>
          <p:cNvSpPr/>
          <p:nvPr/>
        </p:nvSpPr>
        <p:spPr>
          <a:xfrm>
            <a:off x="611188" y="1326833"/>
            <a:ext cx="8153400" cy="1143000"/>
          </a:xfrm>
          <a:prstGeom prst="rect">
            <a:avLst/>
          </a:prstGeom>
          <a:noFill/>
          <a:ln w="9525">
            <a:noFill/>
          </a:ln>
        </p:spPr>
        <p:txBody>
          <a:bodyPr anchor="ctr"/>
          <a:lstStyle/>
          <a:p>
            <a:pPr algn="ctr">
              <a:buClr>
                <a:schemeClr val="folHlink"/>
              </a:buClr>
            </a:pPr>
            <a:r>
              <a:rPr lang="zh-CN" altLang="en-US" sz="6000" b="1" dirty="0">
                <a:solidFill>
                  <a:srgbClr val="FF0000"/>
                </a:solidFill>
                <a:latin typeface="Times New Roman" panose="02020603050405020304" pitchFamily="18" charset="0"/>
                <a:ea typeface="黑体" panose="02010609060101010101" pitchFamily="2" charset="-122"/>
              </a:rPr>
              <a:t>人工智能</a:t>
            </a:r>
          </a:p>
        </p:txBody>
      </p:sp>
      <p:sp>
        <p:nvSpPr>
          <p:cNvPr id="4099" name="Rectangle 1031"/>
          <p:cNvSpPr/>
          <p:nvPr/>
        </p:nvSpPr>
        <p:spPr>
          <a:xfrm>
            <a:off x="763905" y="2752725"/>
            <a:ext cx="7848600" cy="1104265"/>
          </a:xfrm>
          <a:prstGeom prst="rect">
            <a:avLst/>
          </a:prstGeom>
          <a:noFill/>
          <a:ln w="9525">
            <a:noFill/>
          </a:ln>
        </p:spPr>
        <p:txBody>
          <a:bodyPr anchor="t"/>
          <a:lstStyle/>
          <a:p>
            <a:pPr marL="342900" indent="-342900" algn="ctr">
              <a:spcBef>
                <a:spcPct val="20000"/>
              </a:spcBef>
              <a:buClr>
                <a:srgbClr val="66FFFF"/>
              </a:buClr>
            </a:pPr>
            <a:r>
              <a:rPr lang="zh-CN" altLang="en-US" sz="4400" b="1" dirty="0">
                <a:solidFill>
                  <a:srgbClr val="FF0000"/>
                </a:solidFill>
                <a:latin typeface="黑体" panose="02010609060101010101" pitchFamily="2" charset="-122"/>
                <a:ea typeface="黑体" panose="02010609060101010101" pitchFamily="2" charset="-122"/>
              </a:rPr>
              <a:t>第</a:t>
            </a:r>
            <a:r>
              <a:rPr lang="en-US" altLang="zh-CN" sz="4400" b="1" dirty="0">
                <a:solidFill>
                  <a:srgbClr val="FF0000"/>
                </a:solidFill>
                <a:latin typeface="黑体" panose="02010609060101010101" pitchFamily="2" charset="-122"/>
                <a:ea typeface="黑体" panose="02010609060101010101" pitchFamily="2" charset="-122"/>
              </a:rPr>
              <a:t>5</a:t>
            </a:r>
            <a:r>
              <a:rPr lang="zh-CN" altLang="en-US" sz="4400" b="1" dirty="0">
                <a:solidFill>
                  <a:srgbClr val="FF0000"/>
                </a:solidFill>
                <a:latin typeface="黑体" panose="02010609060101010101" pitchFamily="2" charset="-122"/>
                <a:ea typeface="黑体" panose="02010609060101010101" pitchFamily="2" charset="-122"/>
              </a:rPr>
              <a:t>章 不确定知识表示和推理</a:t>
            </a:r>
          </a:p>
          <a:p>
            <a:pPr marL="342900" indent="-342900" algn="ctr">
              <a:spcBef>
                <a:spcPct val="20000"/>
              </a:spcBef>
              <a:buClr>
                <a:srgbClr val="66FFFF"/>
              </a:buClr>
            </a:pPr>
            <a:endParaRPr lang="zh-CN" altLang="en-US" sz="4400" b="1" dirty="0">
              <a:solidFill>
                <a:srgbClr val="FF0000"/>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3"/>
          <p:cNvSpPr>
            <a:spLocks noGrp="1"/>
          </p:cNvSpPr>
          <p:nvPr>
            <p:ph idx="1"/>
          </p:nvPr>
        </p:nvSpPr>
        <p:spPr>
          <a:xfrm>
            <a:off x="611188" y="1484313"/>
            <a:ext cx="7772400" cy="4114800"/>
          </a:xfrm>
        </p:spPr>
        <p:txBody>
          <a:bodyPr vert="horz" wrap="square" lIns="91440" tIns="45720" rIns="91440" bIns="45720" anchor="t"/>
          <a:lstStyle/>
          <a:p>
            <a:pPr lvl="1" eaLnBrk="1" hangingPunct="1">
              <a:buNone/>
            </a:pP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m </a:t>
            </a:r>
            <a:r>
              <a:rPr lang="zh-CN" altLang="en-US" dirty="0">
                <a:latin typeface="黑体" panose="02010609060101010101" pitchFamily="2" charset="-122"/>
                <a:ea typeface="黑体" panose="02010609060101010101" pitchFamily="2" charset="-122"/>
              </a:rPr>
              <a:t>是 </a:t>
            </a:r>
            <a:r>
              <a:rPr lang="en-US" altLang="zh-CN" dirty="0">
                <a:latin typeface="黑体" panose="02010609060101010101" pitchFamily="2" charset="-122"/>
                <a:ea typeface="黑体" panose="02010609060101010101" pitchFamily="2" charset="-122"/>
              </a:rPr>
              <a:t>2</a:t>
            </a:r>
            <a:r>
              <a:rPr lang="en-US" altLang="zh-CN" baseline="30000"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上而非</a:t>
            </a:r>
            <a:r>
              <a:rPr lang="en-US" altLang="zh-CN"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上的概率分布，所以基本概率分配函数不是概率，它们不必相等，而且</a:t>
            </a:r>
            <a:r>
              <a:rPr lang="en-US" altLang="zh-CN" dirty="0">
                <a:latin typeface="黑体" panose="02010609060101010101" pitchFamily="2" charset="-122"/>
                <a:ea typeface="黑体" panose="02010609060101010101" pitchFamily="2" charset="-122"/>
              </a:rPr>
              <a:t>m(A)≠l-m(┐A)</a:t>
            </a:r>
            <a:r>
              <a:rPr lang="zh-CN" altLang="en-US" dirty="0">
                <a:latin typeface="黑体" panose="02010609060101010101" pitchFamily="2" charset="-122"/>
                <a:ea typeface="黑体" panose="02010609060101010101" pitchFamily="2" charset="-122"/>
              </a:rPr>
              <a:t>。事实上，</a:t>
            </a:r>
            <a:r>
              <a:rPr lang="en-US" altLang="zh-CN" dirty="0">
                <a:latin typeface="黑体" panose="02010609060101010101" pitchFamily="2" charset="-122"/>
                <a:ea typeface="黑体" panose="02010609060101010101" pitchFamily="2" charset="-122"/>
              </a:rPr>
              <a:t>m({</a:t>
            </a:r>
            <a:r>
              <a:rPr lang="zh-CN" altLang="en-US" dirty="0">
                <a:latin typeface="黑体" panose="02010609060101010101" pitchFamily="2" charset="-122"/>
                <a:ea typeface="黑体" panose="02010609060101010101" pitchFamily="2" charset="-122"/>
              </a:rPr>
              <a:t>红</a:t>
            </a:r>
            <a:r>
              <a:rPr lang="en-US" altLang="zh-CN" dirty="0">
                <a:latin typeface="黑体" panose="02010609060101010101" pitchFamily="2" charset="-122"/>
                <a:ea typeface="黑体" panose="02010609060101010101" pitchFamily="2" charset="-122"/>
              </a:rPr>
              <a:t>})+m({</a:t>
            </a:r>
            <a:r>
              <a:rPr lang="zh-CN" altLang="en-US" dirty="0">
                <a:latin typeface="黑体" panose="02010609060101010101" pitchFamily="2" charset="-122"/>
                <a:ea typeface="黑体" panose="02010609060101010101" pitchFamily="2" charset="-122"/>
              </a:rPr>
              <a:t>黄</a:t>
            </a:r>
            <a:r>
              <a:rPr lang="en-US" altLang="zh-CN" dirty="0">
                <a:latin typeface="黑体" panose="02010609060101010101" pitchFamily="2" charset="-122"/>
                <a:ea typeface="黑体" panose="02010609060101010101" pitchFamily="2" charset="-122"/>
              </a:rPr>
              <a:t>})+m({</a:t>
            </a:r>
            <a:r>
              <a:rPr lang="zh-CN" altLang="en-US" dirty="0">
                <a:latin typeface="黑体" panose="02010609060101010101" pitchFamily="2" charset="-122"/>
                <a:ea typeface="黑体" panose="02010609060101010101" pitchFamily="2" charset="-122"/>
              </a:rPr>
              <a:t>蓝</a:t>
            </a:r>
            <a:r>
              <a:rPr lang="en-US" altLang="zh-CN" dirty="0">
                <a:latin typeface="黑体" panose="02010609060101010101" pitchFamily="2" charset="-122"/>
                <a:ea typeface="黑体" panose="02010609060101010101" pitchFamily="2" charset="-122"/>
              </a:rPr>
              <a:t>})=0.3+0+0.1=0.4≠1</a:t>
            </a:r>
            <a:r>
              <a:rPr lang="zh-CN" altLang="en-US" dirty="0">
                <a:latin typeface="黑体" panose="02010609060101010101" pitchFamily="2" charset="-122"/>
                <a:ea typeface="黑体" panose="02010609060101010101" pitchFamily="2" charset="-122"/>
              </a:rPr>
              <a:t>。</a:t>
            </a:r>
          </a:p>
          <a:p>
            <a:pPr eaLnBrk="1" hangingPunct="1"/>
            <a:endParaRPr lang="zh-CN" altLang="en-US"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2929098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3"/>
          <p:cNvSpPr>
            <a:spLocks noGrp="1"/>
          </p:cNvSpPr>
          <p:nvPr>
            <p:ph idx="1"/>
          </p:nvPr>
        </p:nvSpPr>
        <p:spPr>
          <a:xfrm>
            <a:off x="569595" y="1661160"/>
            <a:ext cx="7772400" cy="2680335"/>
          </a:xfrm>
        </p:spPr>
        <p:txBody>
          <a:bodyPr vert="horz" wrap="square" lIns="91440" tIns="45720" rIns="91440" bIns="45720" anchor="t"/>
          <a:lstStyle/>
          <a:p>
            <a:pPr eaLnBrk="1" hangingPunct="1"/>
            <a:r>
              <a:rPr lang="zh-CN" altLang="en-US" dirty="0">
                <a:solidFill>
                  <a:srgbClr val="C00000"/>
                </a:solidFill>
                <a:latin typeface="黑体" panose="02010609060101010101" pitchFamily="2" charset="-122"/>
                <a:ea typeface="黑体" panose="02010609060101010101" pitchFamily="2" charset="-122"/>
              </a:rPr>
              <a:t>证据理论</a:t>
            </a:r>
            <a:r>
              <a:rPr lang="zh-CN" altLang="en-US" dirty="0">
                <a:latin typeface="黑体" panose="02010609060101010101" pitchFamily="2" charset="-122"/>
                <a:ea typeface="黑体" panose="02010609060101010101" pitchFamily="2" charset="-122"/>
              </a:rPr>
              <a:t>是用</a:t>
            </a:r>
            <a:r>
              <a:rPr lang="zh-CN" altLang="en-US" dirty="0">
                <a:solidFill>
                  <a:srgbClr val="FF0000"/>
                </a:solidFill>
                <a:latin typeface="黑体" panose="02010609060101010101" pitchFamily="2" charset="-122"/>
                <a:ea typeface="黑体" panose="02010609060101010101" pitchFamily="2" charset="-122"/>
              </a:rPr>
              <a:t>集合</a:t>
            </a:r>
            <a:r>
              <a:rPr lang="zh-CN" altLang="en-US" dirty="0">
                <a:latin typeface="黑体" panose="02010609060101010101" pitchFamily="2" charset="-122"/>
                <a:ea typeface="黑体" panose="02010609060101010101" pitchFamily="2" charset="-122"/>
              </a:rPr>
              <a:t>表示命题的一种处理</a:t>
            </a:r>
            <a:r>
              <a:rPr lang="zh-CN" altLang="en-US" dirty="0">
                <a:solidFill>
                  <a:srgbClr val="FF0000"/>
                </a:solidFill>
                <a:latin typeface="黑体" panose="02010609060101010101" pitchFamily="2" charset="-122"/>
                <a:ea typeface="黑体" panose="02010609060101010101" pitchFamily="2" charset="-122"/>
              </a:rPr>
              <a:t>不确定性</a:t>
            </a:r>
            <a:r>
              <a:rPr lang="zh-CN" altLang="en-US" dirty="0">
                <a:latin typeface="黑体" panose="02010609060101010101" pitchFamily="2" charset="-122"/>
                <a:ea typeface="黑体" panose="02010609060101010101" pitchFamily="2" charset="-122"/>
              </a:rPr>
              <a:t>的理论，它引入</a:t>
            </a:r>
            <a:r>
              <a:rPr lang="zh-CN" altLang="en-US" dirty="0">
                <a:solidFill>
                  <a:srgbClr val="FF0000"/>
                </a:solidFill>
                <a:latin typeface="黑体" panose="02010609060101010101" pitchFamily="2" charset="-122"/>
                <a:ea typeface="黑体" panose="02010609060101010101" pitchFamily="2" charset="-122"/>
              </a:rPr>
              <a:t>信任函数</a:t>
            </a:r>
            <a:r>
              <a:rPr lang="zh-CN" altLang="en-US" dirty="0">
                <a:latin typeface="黑体" panose="02010609060101010101" pitchFamily="2" charset="-122"/>
                <a:ea typeface="黑体" panose="02010609060101010101" pitchFamily="2" charset="-122"/>
              </a:rPr>
              <a:t>而非概率来度量</a:t>
            </a:r>
            <a:r>
              <a:rPr lang="zh-CN" altLang="en-US" dirty="0">
                <a:solidFill>
                  <a:srgbClr val="FF0000"/>
                </a:solidFill>
                <a:latin typeface="黑体" panose="02010609060101010101" pitchFamily="2" charset="-122"/>
                <a:ea typeface="黑体" panose="02010609060101010101" pitchFamily="2" charset="-122"/>
              </a:rPr>
              <a:t>不确定性</a:t>
            </a:r>
            <a:r>
              <a:rPr lang="zh-CN" altLang="en-US" dirty="0">
                <a:latin typeface="黑体" panose="02010609060101010101" pitchFamily="2" charset="-122"/>
                <a:ea typeface="黑体" panose="02010609060101010101" pitchFamily="2" charset="-122"/>
              </a:rPr>
              <a:t>，并引入</a:t>
            </a:r>
            <a:r>
              <a:rPr lang="zh-CN" altLang="en-US" dirty="0">
                <a:solidFill>
                  <a:srgbClr val="FF0000"/>
                </a:solidFill>
                <a:latin typeface="黑体" panose="02010609060101010101" pitchFamily="2" charset="-122"/>
                <a:ea typeface="黑体" panose="02010609060101010101" pitchFamily="2" charset="-122"/>
              </a:rPr>
              <a:t>似然函数来</a:t>
            </a:r>
            <a:r>
              <a:rPr lang="zh-CN" altLang="en-US" dirty="0">
                <a:latin typeface="黑体" panose="02010609060101010101" pitchFamily="2" charset="-122"/>
                <a:ea typeface="黑体" panose="02010609060101010101" pitchFamily="2" charset="-122"/>
              </a:rPr>
              <a:t>处理不知道所引起的</a:t>
            </a:r>
            <a:r>
              <a:rPr lang="zh-CN" altLang="en-US" dirty="0">
                <a:solidFill>
                  <a:srgbClr val="FF0000"/>
                </a:solidFill>
                <a:latin typeface="黑体" panose="02010609060101010101" pitchFamily="2" charset="-122"/>
                <a:ea typeface="黑体" panose="02010609060101010101" pitchFamily="2" charset="-122"/>
              </a:rPr>
              <a:t>不确定性问题</a:t>
            </a:r>
            <a:r>
              <a:rPr lang="zh-CN" altLang="en-US" dirty="0">
                <a:latin typeface="黑体" panose="02010609060101010101" pitchFamily="2" charset="-122"/>
                <a:ea typeface="黑体" panose="02010609060101010101" pitchFamily="2" charset="-122"/>
              </a:rPr>
              <a:t>，它只需要满足</a:t>
            </a:r>
            <a:r>
              <a:rPr lang="zh-CN" altLang="en-US" dirty="0">
                <a:solidFill>
                  <a:srgbClr val="FF0000"/>
                </a:solidFill>
                <a:latin typeface="黑体" panose="02010609060101010101" pitchFamily="2" charset="-122"/>
                <a:ea typeface="黑体" panose="02010609060101010101" pitchFamily="2" charset="-122"/>
              </a:rPr>
              <a:t>比概率论更弱</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公理系统</a:t>
            </a:r>
            <a:r>
              <a:rPr lang="zh-CN" altLang="en-US" dirty="0">
                <a:latin typeface="黑体" panose="02010609060101010101" pitchFamily="2" charset="-122"/>
                <a:ea typeface="黑体" panose="02010609060101010101" pitchFamily="2" charset="-122"/>
              </a:rPr>
              <a:t>。</a:t>
            </a:r>
          </a:p>
        </p:txBody>
      </p:sp>
      <p:sp>
        <p:nvSpPr>
          <p:cNvPr id="269315" name="Rectangle 4"/>
          <p:cNvSpPr/>
          <p:nvPr/>
        </p:nvSpPr>
        <p:spPr>
          <a:xfrm>
            <a:off x="1048072" y="4797152"/>
            <a:ext cx="7772400" cy="792163"/>
          </a:xfrm>
          <a:prstGeom prst="rect">
            <a:avLst/>
          </a:prstGeom>
          <a:noFill/>
          <a:ln w="9525">
            <a:noFill/>
          </a:ln>
        </p:spPr>
        <p:txBody>
          <a:bodyPr anchor="t"/>
          <a:lstStyle/>
          <a:p>
            <a:pPr marL="342900" indent="-342900" algn="ctr">
              <a:spcBef>
                <a:spcPct val="20000"/>
              </a:spcBef>
              <a:buClr>
                <a:schemeClr val="accent2">
                  <a:lumMod val="90000"/>
                  <a:lumOff val="10000"/>
                </a:schemeClr>
              </a:buClr>
              <a:buFont typeface="Wingdings" panose="05000000000000000000" pitchFamily="2" charset="2"/>
              <a:buChar char="Ø"/>
            </a:pPr>
            <a:r>
              <a:rPr lang="zh-CN" altLang="en-US" sz="3200" b="1" dirty="0">
                <a:solidFill>
                  <a:srgbClr val="FF0000"/>
                </a:solidFill>
                <a:latin typeface="黑体" panose="02010609060101010101" pitchFamily="2" charset="-122"/>
                <a:ea typeface="黑体" panose="02010609060101010101" pitchFamily="2" charset="-122"/>
              </a:rPr>
              <a:t>证据理论</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基础严密，专门针对专家系统。</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100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6144484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3"/>
          <p:cNvSpPr>
            <a:spLocks noGrp="1"/>
          </p:cNvSpPr>
          <p:nvPr>
            <p:ph idx="1"/>
          </p:nvPr>
        </p:nvSpPr>
        <p:spPr>
          <a:xfrm>
            <a:off x="325755" y="1096010"/>
            <a:ext cx="8305165" cy="5259070"/>
          </a:xfrm>
        </p:spPr>
        <p:txBody>
          <a:bodyPr vert="horz" wrap="square" lIns="91440" tIns="45720" rIns="91440" bIns="45720" anchor="t"/>
          <a:lstStyle/>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模糊逻辑</a:t>
            </a:r>
            <a:r>
              <a:rPr lang="zh-CN" altLang="en-US" sz="3200" dirty="0">
                <a:latin typeface="黑体" panose="02010609060101010101" pitchFamily="2" charset="-122"/>
                <a:ea typeface="黑体" panose="02010609060101010101" pitchFamily="2" charset="-122"/>
              </a:rPr>
              <a:t>面向事物特征和能力的</a:t>
            </a:r>
            <a:r>
              <a:rPr lang="zh-CN" altLang="en-US" sz="3200" dirty="0">
                <a:solidFill>
                  <a:srgbClr val="FF0000"/>
                </a:solidFill>
                <a:latin typeface="黑体" panose="02010609060101010101" pitchFamily="2" charset="-122"/>
                <a:ea typeface="黑体" panose="02010609060101010101" pitchFamily="2" charset="-122"/>
              </a:rPr>
              <a:t>不精确描述</a:t>
            </a:r>
            <a:r>
              <a:rPr lang="zh-CN" altLang="en-US" sz="3200" dirty="0">
                <a:latin typeface="黑体" panose="02010609060101010101" pitchFamily="2" charset="-122"/>
                <a:ea typeface="黑体" panose="02010609060101010101" pitchFamily="2" charset="-122"/>
              </a:rPr>
              <a:t>。</a:t>
            </a:r>
          </a:p>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模糊理论</a:t>
            </a:r>
            <a:r>
              <a:rPr lang="zh-CN" altLang="en-US" sz="3200" dirty="0">
                <a:latin typeface="黑体" panose="02010609060101010101" pitchFamily="2" charset="-122"/>
                <a:ea typeface="黑体" panose="02010609060101010101" pitchFamily="2" charset="-122"/>
              </a:rPr>
              <a:t>是在</a:t>
            </a:r>
            <a:r>
              <a:rPr lang="zh-CN" altLang="en-US" sz="3200" dirty="0">
                <a:solidFill>
                  <a:srgbClr val="FF0000"/>
                </a:solidFill>
                <a:latin typeface="黑体" panose="02010609060101010101" pitchFamily="2" charset="-122"/>
                <a:ea typeface="黑体" panose="02010609060101010101" pitchFamily="2" charset="-122"/>
              </a:rPr>
              <a:t>模糊集合理论</a:t>
            </a:r>
            <a:r>
              <a:rPr lang="zh-CN" altLang="en-US" sz="3200" dirty="0">
                <a:latin typeface="黑体" panose="02010609060101010101" pitchFamily="2" charset="-122"/>
                <a:ea typeface="黑体" panose="02010609060101010101" pitchFamily="2" charset="-122"/>
              </a:rPr>
              <a:t>基础上发展起来的、已经系统化的关于不确定性的最一般理论，由于</a:t>
            </a:r>
            <a:r>
              <a:rPr lang="zh-CN" altLang="en-US" sz="3200" dirty="0">
                <a:solidFill>
                  <a:srgbClr val="FF0000"/>
                </a:solidFill>
                <a:latin typeface="黑体" panose="02010609060101010101" pitchFamily="2" charset="-122"/>
                <a:ea typeface="黑体" panose="02010609060101010101" pitchFamily="2" charset="-122"/>
              </a:rPr>
              <a:t>扩张原理</a:t>
            </a:r>
            <a:r>
              <a:rPr lang="zh-CN" altLang="en-US" sz="3200" dirty="0">
                <a:latin typeface="黑体" panose="02010609060101010101" pitchFamily="2" charset="-122"/>
                <a:ea typeface="黑体" panose="02010609060101010101" pitchFamily="2" charset="-122"/>
              </a:rPr>
              <a:t>等方法，使得</a:t>
            </a:r>
            <a:r>
              <a:rPr lang="zh-CN" altLang="en-US" sz="3200" dirty="0">
                <a:solidFill>
                  <a:srgbClr val="FF0000"/>
                </a:solidFill>
                <a:latin typeface="黑体" panose="02010609060101010101" pitchFamily="2" charset="-122"/>
                <a:ea typeface="黑体" panose="02010609060101010101" pitchFamily="2" charset="-122"/>
              </a:rPr>
              <a:t>模糊推理</a:t>
            </a:r>
            <a:r>
              <a:rPr lang="zh-CN" altLang="en-US" sz="3200" dirty="0">
                <a:latin typeface="黑体" panose="02010609060101010101" pitchFamily="2" charset="-122"/>
                <a:ea typeface="黑体" panose="02010609060101010101" pitchFamily="2" charset="-122"/>
              </a:rPr>
              <a:t>得以广泛的应用，目前已经应用到了许多领域。</a:t>
            </a:r>
          </a:p>
          <a:p>
            <a:pPr eaLnBrk="1" hangingPunct="1">
              <a:lnSpc>
                <a:spcPct val="90000"/>
              </a:lnSpc>
            </a:pPr>
            <a:r>
              <a:rPr lang="zh-CN" altLang="en-US" sz="3200" dirty="0">
                <a:latin typeface="黑体" panose="02010609060101010101" pitchFamily="2" charset="-122"/>
                <a:ea typeface="黑体" panose="02010609060101010101" pitchFamily="2" charset="-122"/>
              </a:rPr>
              <a:t>介绍了模糊理论和模糊推理的主要</a:t>
            </a:r>
            <a:r>
              <a:rPr lang="zh-CN" altLang="en-US" sz="3200" dirty="0" smtClean="0">
                <a:latin typeface="黑体" panose="02010609060101010101" pitchFamily="2" charset="-122"/>
                <a:ea typeface="黑体" panose="02010609060101010101" pitchFamily="2" charset="-122"/>
              </a:rPr>
              <a:t>方法。</a:t>
            </a:r>
            <a:endParaRPr lang="zh-CN" altLang="en-US" sz="3200" dirty="0">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介绍了一个智能模糊推理系统中模糊推理的方法作为示例。</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101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932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5" name="标题 1"/>
          <p:cNvSpPr>
            <a:spLocks noGrp="1"/>
          </p:cNvSpPr>
          <p:nvPr>
            <p:ph type="title"/>
          </p:nvPr>
        </p:nvSpPr>
        <p:spPr/>
        <p:txBody>
          <a:bodyPr vert="horz" wrap="square" lIns="91440" tIns="45720" rIns="91440" bIns="45720" anchor="ctr"/>
          <a:lstStyle/>
          <a:p>
            <a:endParaRPr lang="zh-CN" altLang="en-US" dirty="0"/>
          </a:p>
        </p:txBody>
      </p:sp>
      <p:sp>
        <p:nvSpPr>
          <p:cNvPr id="272386" name="内容占位符 2"/>
          <p:cNvSpPr>
            <a:spLocks noGrp="1"/>
          </p:cNvSpPr>
          <p:nvPr>
            <p:ph idx="1"/>
          </p:nvPr>
        </p:nvSpPr>
        <p:spPr/>
        <p:txBody>
          <a:bodyPr vert="horz" wrap="square" lIns="91440" tIns="45720" rIns="91440" bIns="45720" anchor="t"/>
          <a:lstStyle/>
          <a:p>
            <a:r>
              <a:rPr lang="zh-CN" altLang="zh-CN" sz="2800" dirty="0">
                <a:solidFill>
                  <a:srgbClr val="FF0000"/>
                </a:solidFill>
                <a:latin typeface="黑体" panose="02010609060101010101" pitchFamily="2" charset="-122"/>
                <a:ea typeface="黑体" panose="02010609060101010101" pitchFamily="2" charset="-122"/>
              </a:rPr>
              <a:t>谷歌</a:t>
            </a:r>
            <a:r>
              <a:rPr lang="zh-CN" altLang="zh-CN" sz="2800" dirty="0">
                <a:latin typeface="黑体" panose="02010609060101010101" pitchFamily="2" charset="-122"/>
                <a:ea typeface="黑体" panose="02010609060101010101" pitchFamily="2" charset="-122"/>
              </a:rPr>
              <a:t>建全球最大知识库</a:t>
            </a:r>
            <a:r>
              <a:rPr lang="en-US" altLang="zh-CN" sz="2800" dirty="0">
                <a:solidFill>
                  <a:srgbClr val="FF0000"/>
                </a:solidFill>
                <a:latin typeface="黑体" panose="02010609060101010101" pitchFamily="2" charset="-122"/>
                <a:ea typeface="黑体" panose="02010609060101010101" pitchFamily="2" charset="-122"/>
              </a:rPr>
              <a:t>Knowledge Vault</a:t>
            </a:r>
            <a:r>
              <a:rPr lang="zh-CN" altLang="zh-CN" sz="2800" dirty="0">
                <a:latin typeface="黑体" panose="02010609060101010101" pitchFamily="2" charset="-122"/>
                <a:ea typeface="黑体" panose="02010609060101010101" pitchFamily="2" charset="-122"/>
              </a:rPr>
              <a:t>，该</a:t>
            </a:r>
            <a:r>
              <a:rPr lang="zh-CN" altLang="zh-CN" sz="2800" dirty="0">
                <a:solidFill>
                  <a:srgbClr val="FF0000"/>
                </a:solidFill>
                <a:latin typeface="黑体" panose="02010609060101010101" pitchFamily="2" charset="-122"/>
                <a:ea typeface="黑体" panose="02010609060101010101" pitchFamily="2" charset="-122"/>
              </a:rPr>
              <a:t>知识库</a:t>
            </a:r>
            <a:r>
              <a:rPr lang="zh-CN" altLang="zh-CN" sz="2800" dirty="0">
                <a:latin typeface="黑体" panose="02010609060101010101" pitchFamily="2" charset="-122"/>
                <a:ea typeface="黑体" panose="02010609060101010101" pitchFamily="2" charset="-122"/>
              </a:rPr>
              <a:t>通过</a:t>
            </a:r>
            <a:r>
              <a:rPr lang="zh-CN" altLang="zh-CN" sz="2800" dirty="0">
                <a:solidFill>
                  <a:srgbClr val="FF0000"/>
                </a:solidFill>
                <a:latin typeface="黑体" panose="02010609060101010101" pitchFamily="2" charset="-122"/>
                <a:ea typeface="黑体" panose="02010609060101010101" pitchFamily="2" charset="-122"/>
              </a:rPr>
              <a:t>算法</a:t>
            </a:r>
            <a:r>
              <a:rPr lang="zh-CN" altLang="zh-CN" sz="2800" dirty="0">
                <a:latin typeface="黑体" panose="02010609060101010101" pitchFamily="2" charset="-122"/>
                <a:ea typeface="黑体" panose="02010609060101010101" pitchFamily="2" charset="-122"/>
              </a:rPr>
              <a:t>自动</a:t>
            </a:r>
            <a:r>
              <a:rPr lang="zh-CN" altLang="zh-CN" sz="2800" dirty="0">
                <a:solidFill>
                  <a:srgbClr val="FF0000"/>
                </a:solidFill>
                <a:latin typeface="黑体" panose="02010609060101010101" pitchFamily="2" charset="-122"/>
                <a:ea typeface="黑体" panose="02010609060101010101" pitchFamily="2" charset="-122"/>
              </a:rPr>
              <a:t>搜集网上信息</a:t>
            </a:r>
            <a:r>
              <a:rPr lang="zh-CN" altLang="zh-CN" sz="2800" dirty="0">
                <a:latin typeface="黑体" panose="02010609060101010101" pitchFamily="2" charset="-122"/>
                <a:ea typeface="黑体" panose="02010609060101010101" pitchFamily="2" charset="-122"/>
              </a:rPr>
              <a:t>，通过</a:t>
            </a:r>
            <a:r>
              <a:rPr lang="zh-CN" altLang="zh-CN" sz="2800" dirty="0">
                <a:solidFill>
                  <a:srgbClr val="FF0000"/>
                </a:solidFill>
                <a:latin typeface="黑体" panose="02010609060101010101" pitchFamily="2" charset="-122"/>
                <a:ea typeface="黑体" panose="02010609060101010101" pitchFamily="2" charset="-122"/>
              </a:rPr>
              <a:t>机器学习</a:t>
            </a:r>
            <a:r>
              <a:rPr lang="zh-CN" altLang="zh-CN" sz="2800" dirty="0">
                <a:latin typeface="黑体" panose="02010609060101010101" pitchFamily="2" charset="-122"/>
                <a:ea typeface="黑体" panose="02010609060101010101" pitchFamily="2" charset="-122"/>
              </a:rPr>
              <a:t>把</a:t>
            </a:r>
            <a:r>
              <a:rPr lang="zh-CN" altLang="zh-CN" sz="2800" dirty="0">
                <a:solidFill>
                  <a:srgbClr val="FF0000"/>
                </a:solidFill>
                <a:latin typeface="黑体" panose="02010609060101010101" pitchFamily="2" charset="-122"/>
                <a:ea typeface="黑体" panose="02010609060101010101" pitchFamily="2" charset="-122"/>
              </a:rPr>
              <a:t>数据</a:t>
            </a:r>
            <a:r>
              <a:rPr lang="zh-CN" altLang="zh-CN" sz="2800" dirty="0">
                <a:latin typeface="黑体" panose="02010609060101010101" pitchFamily="2" charset="-122"/>
                <a:ea typeface="黑体" panose="02010609060101010101" pitchFamily="2" charset="-122"/>
              </a:rPr>
              <a:t>变成</a:t>
            </a:r>
            <a:r>
              <a:rPr lang="zh-CN" altLang="zh-CN" sz="2800" dirty="0">
                <a:solidFill>
                  <a:srgbClr val="FF0000"/>
                </a:solidFill>
                <a:latin typeface="黑体" panose="02010609060101010101" pitchFamily="2" charset="-122"/>
                <a:ea typeface="黑体" panose="02010609060101010101" pitchFamily="2" charset="-122"/>
              </a:rPr>
              <a:t>可用知识</a:t>
            </a:r>
            <a:r>
              <a:rPr lang="zh-CN" altLang="zh-CN" sz="2800" dirty="0">
                <a:latin typeface="黑体" panose="02010609060101010101" pitchFamily="2" charset="-122"/>
                <a:ea typeface="黑体" panose="02010609060101010101" pitchFamily="2" charset="-122"/>
              </a:rPr>
              <a:t>。</a:t>
            </a:r>
            <a:endParaRPr lang="en-US" altLang="zh-CN" sz="2800" dirty="0">
              <a:latin typeface="黑体" panose="02010609060101010101" pitchFamily="2" charset="-122"/>
              <a:ea typeface="黑体" panose="02010609060101010101" pitchFamily="2" charset="-122"/>
            </a:endParaRPr>
          </a:p>
          <a:p>
            <a:r>
              <a:rPr lang="en-US" altLang="zh-CN" sz="2800" b="1" dirty="0">
                <a:latin typeface="黑体" panose="02010609060101010101" pitchFamily="2" charset="-122"/>
                <a:ea typeface="黑体" panose="02010609060101010101" pitchFamily="2" charset="-122"/>
              </a:rPr>
              <a:t>2014</a:t>
            </a:r>
            <a:r>
              <a:rPr lang="zh-CN" altLang="zh-CN" sz="2800" b="1" dirty="0">
                <a:latin typeface="黑体" panose="02010609060101010101" pitchFamily="2" charset="-122"/>
                <a:ea typeface="黑体" panose="02010609060101010101" pitchFamily="2" charset="-122"/>
              </a:rPr>
              <a:t>年，</a:t>
            </a:r>
            <a:r>
              <a:rPr lang="en-US" altLang="zh-CN" sz="2800" dirty="0">
                <a:latin typeface="黑体" panose="02010609060101010101" pitchFamily="2" charset="-122"/>
                <a:ea typeface="黑体" panose="02010609060101010101" pitchFamily="2" charset="-122"/>
              </a:rPr>
              <a:t>Knowledge Vault </a:t>
            </a:r>
            <a:r>
              <a:rPr lang="zh-CN" altLang="zh-CN" sz="2800" dirty="0">
                <a:latin typeface="黑体" panose="02010609060101010101" pitchFamily="2" charset="-122"/>
                <a:ea typeface="黑体" panose="02010609060101010101" pitchFamily="2" charset="-122"/>
              </a:rPr>
              <a:t>已经收集了</a:t>
            </a:r>
            <a:r>
              <a:rPr lang="en-US" altLang="zh-CN" sz="2800" dirty="0">
                <a:latin typeface="黑体" panose="02010609060101010101" pitchFamily="2" charset="-122"/>
                <a:ea typeface="黑体" panose="02010609060101010101" pitchFamily="2" charset="-122"/>
              </a:rPr>
              <a:t> </a:t>
            </a:r>
            <a:r>
              <a:rPr lang="en-US" altLang="zh-CN" sz="2800" dirty="0">
                <a:solidFill>
                  <a:srgbClr val="FF0000"/>
                </a:solidFill>
                <a:latin typeface="黑体" panose="02010609060101010101" pitchFamily="2" charset="-122"/>
                <a:ea typeface="黑体" panose="02010609060101010101" pitchFamily="2" charset="-122"/>
              </a:rPr>
              <a:t>16 </a:t>
            </a:r>
            <a:r>
              <a:rPr lang="zh-CN" altLang="zh-CN" sz="2800" dirty="0">
                <a:solidFill>
                  <a:srgbClr val="FF0000"/>
                </a:solidFill>
                <a:latin typeface="黑体" panose="02010609060101010101" pitchFamily="2" charset="-122"/>
                <a:ea typeface="黑体" panose="02010609060101010101" pitchFamily="2" charset="-122"/>
              </a:rPr>
              <a:t>亿</a:t>
            </a:r>
            <a:r>
              <a:rPr lang="zh-CN" altLang="zh-CN" sz="2800" dirty="0">
                <a:latin typeface="黑体" panose="02010609060101010101" pitchFamily="2" charset="-122"/>
                <a:ea typeface="黑体" panose="02010609060101010101" pitchFamily="2" charset="-122"/>
              </a:rPr>
              <a:t>件事实，其中，</a:t>
            </a:r>
            <a:r>
              <a:rPr lang="en-US" altLang="zh-CN" sz="2800" dirty="0">
                <a:solidFill>
                  <a:srgbClr val="FF0000"/>
                </a:solidFill>
                <a:latin typeface="黑体" panose="02010609060101010101" pitchFamily="2" charset="-122"/>
                <a:ea typeface="黑体" panose="02010609060101010101" pitchFamily="2" charset="-122"/>
              </a:rPr>
              <a:t>2.71 </a:t>
            </a:r>
            <a:r>
              <a:rPr lang="zh-CN" altLang="zh-CN" sz="2800" dirty="0">
                <a:latin typeface="黑体" panose="02010609060101010101" pitchFamily="2" charset="-122"/>
                <a:ea typeface="黑体" panose="02010609060101010101" pitchFamily="2" charset="-122"/>
              </a:rPr>
              <a:t>亿件是</a:t>
            </a:r>
            <a:r>
              <a:rPr lang="zh-CN" altLang="zh-CN" sz="2800" dirty="0">
                <a:solidFill>
                  <a:srgbClr val="FF0000"/>
                </a:solidFill>
                <a:latin typeface="黑体" panose="02010609060101010101" pitchFamily="2" charset="-122"/>
                <a:ea typeface="黑体" panose="02010609060101010101" pitchFamily="2" charset="-122"/>
              </a:rPr>
              <a:t>“可信的事实”</a:t>
            </a:r>
            <a:r>
              <a:rPr lang="zh-CN" altLang="zh-CN" sz="2800" dirty="0">
                <a:latin typeface="黑体" panose="02010609060101010101" pitchFamily="2" charset="-122"/>
                <a:ea typeface="黑体" panose="02010609060101010101" pitchFamily="2" charset="-122"/>
              </a:rPr>
              <a:t>。这里的可信是说，</a:t>
            </a:r>
            <a:r>
              <a:rPr lang="en-US" altLang="zh-CN" sz="2800" dirty="0">
                <a:latin typeface="黑体" panose="02010609060101010101" pitchFamily="2" charset="-122"/>
                <a:ea typeface="黑体" panose="02010609060101010101" pitchFamily="2" charset="-122"/>
              </a:rPr>
              <a:t>Google </a:t>
            </a:r>
            <a:r>
              <a:rPr lang="zh-CN" altLang="zh-CN" sz="2800" dirty="0">
                <a:latin typeface="黑体" panose="02010609060101010101" pitchFamily="2" charset="-122"/>
                <a:ea typeface="黑体" panose="02010609060101010101" pitchFamily="2" charset="-122"/>
              </a:rPr>
              <a:t>把新事实与已掌握知识对照后，认为其</a:t>
            </a:r>
            <a:r>
              <a:rPr lang="zh-CN" altLang="zh-CN" sz="2800" dirty="0">
                <a:solidFill>
                  <a:srgbClr val="FF0000"/>
                </a:solidFill>
                <a:latin typeface="黑体" panose="02010609060101010101" pitchFamily="2" charset="-122"/>
                <a:ea typeface="黑体" panose="02010609060101010101" pitchFamily="2" charset="-122"/>
              </a:rPr>
              <a:t>准确的可能性是</a:t>
            </a:r>
            <a:r>
              <a:rPr lang="en-US" altLang="zh-CN" sz="2800" dirty="0">
                <a:solidFill>
                  <a:srgbClr val="FF0000"/>
                </a:solidFill>
                <a:latin typeface="黑体" panose="02010609060101010101" pitchFamily="2" charset="-122"/>
                <a:ea typeface="黑体" panose="02010609060101010101" pitchFamily="2" charset="-122"/>
              </a:rPr>
              <a:t> 90%</a:t>
            </a:r>
            <a:r>
              <a:rPr lang="zh-CN" altLang="zh-CN" sz="2800" dirty="0">
                <a:latin typeface="黑体" panose="02010609060101010101" pitchFamily="2" charset="-122"/>
                <a:ea typeface="黑体" panose="02010609060101010101" pitchFamily="2" charset="-122"/>
              </a:rPr>
              <a:t>。未来，</a:t>
            </a:r>
            <a:r>
              <a:rPr lang="en-US" altLang="zh-CN" sz="2800" dirty="0">
                <a:latin typeface="黑体" panose="02010609060101010101" pitchFamily="2" charset="-122"/>
                <a:ea typeface="黑体" panose="02010609060101010101" pitchFamily="2" charset="-122"/>
              </a:rPr>
              <a:t>Knowledge Vault </a:t>
            </a:r>
            <a:r>
              <a:rPr lang="zh-CN" altLang="zh-CN" sz="2800" dirty="0">
                <a:latin typeface="黑体" panose="02010609060101010101" pitchFamily="2" charset="-122"/>
                <a:ea typeface="黑体" panose="02010609060101010101" pitchFamily="2" charset="-122"/>
              </a:rPr>
              <a:t>可以驱动一个</a:t>
            </a:r>
            <a:r>
              <a:rPr lang="zh-CN" altLang="zh-CN" sz="2800" dirty="0">
                <a:solidFill>
                  <a:srgbClr val="FF0000"/>
                </a:solidFill>
                <a:latin typeface="黑体" panose="02010609060101010101" pitchFamily="2" charset="-122"/>
                <a:ea typeface="黑体" panose="02010609060101010101" pitchFamily="2" charset="-122"/>
              </a:rPr>
              <a:t>现实增强系统</a:t>
            </a:r>
            <a:r>
              <a:rPr lang="zh-CN" altLang="zh-CN" sz="2800" dirty="0">
                <a:latin typeface="黑体" panose="02010609060101010101" pitchFamily="2" charset="-122"/>
                <a:ea typeface="黑体" panose="02010609060101010101" pitchFamily="2" charset="-122"/>
              </a:rPr>
              <a:t>，让我们从</a:t>
            </a:r>
            <a:r>
              <a:rPr lang="zh-CN" altLang="zh-CN" sz="2800" dirty="0">
                <a:solidFill>
                  <a:srgbClr val="FF0000"/>
                </a:solidFill>
                <a:latin typeface="黑体" panose="02010609060101010101" pitchFamily="2" charset="-122"/>
                <a:ea typeface="黑体" panose="02010609060101010101" pitchFamily="2" charset="-122"/>
              </a:rPr>
              <a:t>头戴显示屏</a:t>
            </a:r>
            <a:r>
              <a:rPr lang="zh-CN" altLang="zh-CN" sz="2800" dirty="0">
                <a:latin typeface="黑体" panose="02010609060101010101" pitchFamily="2" charset="-122"/>
                <a:ea typeface="黑体" panose="02010609060101010101" pitchFamily="2" charset="-122"/>
              </a:rPr>
              <a:t>上了解现实世界中的</a:t>
            </a:r>
            <a:r>
              <a:rPr lang="zh-CN" altLang="zh-CN" sz="2800" dirty="0">
                <a:solidFill>
                  <a:srgbClr val="FF0000"/>
                </a:solidFill>
                <a:latin typeface="黑体" panose="02010609060101010101" pitchFamily="2" charset="-122"/>
                <a:ea typeface="黑体" panose="02010609060101010101" pitchFamily="2" charset="-122"/>
              </a:rPr>
              <a:t>地标、建筑、商业网点</a:t>
            </a:r>
            <a:r>
              <a:rPr lang="zh-CN" altLang="zh-CN" sz="2800" dirty="0">
                <a:latin typeface="黑体" panose="02010609060101010101" pitchFamily="2" charset="-122"/>
                <a:ea typeface="黑体" panose="02010609060101010101" pitchFamily="2" charset="-122"/>
              </a:rPr>
              <a:t>等信息。</a:t>
            </a:r>
          </a:p>
          <a:p>
            <a:endParaRPr lang="zh-CN" altLang="en-US" sz="2400" dirty="0"/>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102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878453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09" name="标题 1"/>
          <p:cNvSpPr>
            <a:spLocks noGrp="1"/>
          </p:cNvSpPr>
          <p:nvPr>
            <p:ph type="title"/>
          </p:nvPr>
        </p:nvSpPr>
        <p:spPr/>
        <p:txBody>
          <a:bodyPr vert="horz" wrap="square" lIns="91440" tIns="45720" rIns="91440" bIns="45720" anchor="ctr"/>
          <a:lstStyle/>
          <a:p>
            <a:endParaRPr lang="zh-CN" altLang="en-US" dirty="0"/>
          </a:p>
        </p:txBody>
      </p:sp>
      <p:sp>
        <p:nvSpPr>
          <p:cNvPr id="273410" name="内容占位符 2"/>
          <p:cNvSpPr>
            <a:spLocks noGrp="1"/>
          </p:cNvSpPr>
          <p:nvPr>
            <p:ph idx="1"/>
          </p:nvPr>
        </p:nvSpPr>
        <p:spPr>
          <a:xfrm>
            <a:off x="570230" y="1371600"/>
            <a:ext cx="8089900" cy="5128895"/>
          </a:xfrm>
        </p:spPr>
        <p:txBody>
          <a:bodyPr vert="horz" wrap="square" lIns="91440" tIns="45720" rIns="91440" bIns="45720" anchor="t"/>
          <a:lstStyle/>
          <a:p>
            <a:r>
              <a:rPr lang="zh-CN" altLang="zh-CN" sz="2800" dirty="0">
                <a:solidFill>
                  <a:srgbClr val="C00000"/>
                </a:solidFill>
                <a:latin typeface="黑体" panose="02010609060101010101" pitchFamily="2" charset="-122"/>
                <a:ea typeface="黑体" panose="02010609060101010101" pitchFamily="2" charset="-122"/>
              </a:rPr>
              <a:t>李德毅</a:t>
            </a:r>
            <a:r>
              <a:rPr lang="zh-CN" altLang="zh-CN" sz="2800" dirty="0">
                <a:latin typeface="黑体" panose="02010609060101010101" pitchFamily="2" charset="-122"/>
                <a:ea typeface="黑体" panose="02010609060101010101" pitchFamily="2" charset="-122"/>
              </a:rPr>
              <a:t>院士在统一</a:t>
            </a:r>
            <a:r>
              <a:rPr lang="zh-CN" altLang="zh-CN" sz="2800" dirty="0">
                <a:solidFill>
                  <a:srgbClr val="FF0000"/>
                </a:solidFill>
                <a:latin typeface="黑体" panose="02010609060101010101" pitchFamily="2" charset="-122"/>
                <a:ea typeface="黑体" panose="02010609060101010101" pitchFamily="2" charset="-122"/>
              </a:rPr>
              <a:t>主观认知</a:t>
            </a:r>
            <a:r>
              <a:rPr lang="zh-CN" altLang="zh-CN" sz="2800" dirty="0">
                <a:latin typeface="黑体" panose="02010609060101010101" pitchFamily="2" charset="-122"/>
                <a:ea typeface="黑体" panose="02010609060101010101" pitchFamily="2" charset="-122"/>
              </a:rPr>
              <a:t>和</a:t>
            </a:r>
            <a:r>
              <a:rPr lang="zh-CN" altLang="zh-CN" sz="2800" dirty="0">
                <a:solidFill>
                  <a:srgbClr val="FF0000"/>
                </a:solidFill>
                <a:latin typeface="黑体" panose="02010609060101010101" pitchFamily="2" charset="-122"/>
                <a:ea typeface="黑体" panose="02010609060101010101" pitchFamily="2" charset="-122"/>
              </a:rPr>
              <a:t>客观现象</a:t>
            </a:r>
            <a:r>
              <a:rPr lang="zh-CN" altLang="zh-CN" sz="2800" dirty="0">
                <a:latin typeface="黑体" panose="02010609060101010101" pitchFamily="2" charset="-122"/>
                <a:ea typeface="黑体" panose="02010609060101010101" pitchFamily="2" charset="-122"/>
              </a:rPr>
              <a:t>中的</a:t>
            </a:r>
            <a:r>
              <a:rPr lang="zh-CN" altLang="zh-CN" sz="2800" dirty="0">
                <a:solidFill>
                  <a:srgbClr val="FF0000"/>
                </a:solidFill>
                <a:latin typeface="黑体" panose="02010609060101010101" pitchFamily="2" charset="-122"/>
                <a:ea typeface="黑体" panose="02010609060101010101" pitchFamily="2" charset="-122"/>
              </a:rPr>
              <a:t>随机性</a:t>
            </a:r>
            <a:r>
              <a:rPr lang="zh-CN" altLang="zh-CN" sz="2800" dirty="0">
                <a:latin typeface="黑体" panose="02010609060101010101" pitchFamily="2" charset="-122"/>
                <a:ea typeface="黑体" panose="02010609060101010101" pitchFamily="2" charset="-122"/>
              </a:rPr>
              <a:t>和</a:t>
            </a:r>
            <a:r>
              <a:rPr lang="zh-CN" altLang="zh-CN" sz="2800" dirty="0">
                <a:solidFill>
                  <a:srgbClr val="FF0000"/>
                </a:solidFill>
                <a:latin typeface="黑体" panose="02010609060101010101" pitchFamily="2" charset="-122"/>
                <a:ea typeface="黑体" panose="02010609060101010101" pitchFamily="2" charset="-122"/>
              </a:rPr>
              <a:t>模糊性</a:t>
            </a:r>
            <a:r>
              <a:rPr lang="zh-CN" altLang="zh-CN" sz="2800" dirty="0">
                <a:latin typeface="黑体" panose="02010609060101010101" pitchFamily="2" charset="-122"/>
                <a:ea typeface="黑体" panose="02010609060101010101" pitchFamily="2" charset="-122"/>
              </a:rPr>
              <a:t>方面提出了</a:t>
            </a:r>
            <a:r>
              <a:rPr lang="zh-CN" altLang="zh-CN" sz="2800" dirty="0">
                <a:solidFill>
                  <a:srgbClr val="FF0000"/>
                </a:solidFill>
                <a:latin typeface="黑体" panose="02010609060101010101" pitchFamily="2" charset="-122"/>
                <a:ea typeface="黑体" panose="02010609060101010101" pitchFamily="2" charset="-122"/>
              </a:rPr>
              <a:t>不确定性</a:t>
            </a:r>
            <a:r>
              <a:rPr lang="zh-CN" altLang="zh-CN" sz="2800" dirty="0">
                <a:latin typeface="黑体" panose="02010609060101010101" pitchFamily="2" charset="-122"/>
                <a:ea typeface="黑体" panose="02010609060101010101" pitchFamily="2" charset="-122"/>
              </a:rPr>
              <a:t>人工智能的研究问题。</a:t>
            </a:r>
            <a:r>
              <a:rPr lang="zh-CN" altLang="zh-CN" sz="2800" dirty="0">
                <a:solidFill>
                  <a:srgbClr val="FF0000"/>
                </a:solidFill>
                <a:latin typeface="黑体" panose="02010609060101010101" pitchFamily="2" charset="-122"/>
                <a:ea typeface="黑体" panose="02010609060101010101" pitchFamily="2" charset="-122"/>
              </a:rPr>
              <a:t>不确定性人工智能</a:t>
            </a:r>
            <a:r>
              <a:rPr lang="zh-CN" altLang="zh-CN" sz="2800" dirty="0">
                <a:latin typeface="黑体" panose="02010609060101010101" pitchFamily="2" charset="-122"/>
                <a:ea typeface="黑体" panose="02010609060101010101" pitchFamily="2" charset="-122"/>
              </a:rPr>
              <a:t>认为，</a:t>
            </a:r>
            <a:r>
              <a:rPr lang="zh-CN" altLang="zh-CN" sz="2800" dirty="0">
                <a:solidFill>
                  <a:srgbClr val="FF0000"/>
                </a:solidFill>
                <a:latin typeface="黑体" panose="02010609060101010101" pitchFamily="2" charset="-122"/>
                <a:ea typeface="黑体" panose="02010609060101010101" pitchFamily="2" charset="-122"/>
              </a:rPr>
              <a:t>随机性</a:t>
            </a:r>
            <a:r>
              <a:rPr lang="zh-CN" altLang="zh-CN" sz="2800" dirty="0">
                <a:latin typeface="黑体" panose="02010609060101010101" pitchFamily="2" charset="-122"/>
                <a:ea typeface="黑体" panose="02010609060101010101" pitchFamily="2" charset="-122"/>
              </a:rPr>
              <a:t>和</a:t>
            </a:r>
            <a:r>
              <a:rPr lang="zh-CN" altLang="zh-CN" sz="2800" dirty="0">
                <a:solidFill>
                  <a:srgbClr val="FF0000"/>
                </a:solidFill>
                <a:latin typeface="黑体" panose="02010609060101010101" pitchFamily="2" charset="-122"/>
                <a:ea typeface="黑体" panose="02010609060101010101" pitchFamily="2" charset="-122"/>
              </a:rPr>
              <a:t>模糊性</a:t>
            </a:r>
            <a:r>
              <a:rPr lang="zh-CN" altLang="zh-CN" sz="2800" dirty="0">
                <a:latin typeface="黑体" panose="02010609060101010101" pitchFamily="2" charset="-122"/>
                <a:ea typeface="黑体" panose="02010609060101010101" pitchFamily="2" charset="-122"/>
              </a:rPr>
              <a:t>常常是联系在一起的，在人类思维和智能行为中难以区分并独立存在，研究不确定性需要研究随机性和模糊性之间的关联性。</a:t>
            </a:r>
            <a:endParaRPr lang="en-US" altLang="zh-CN" sz="2800" dirty="0">
              <a:latin typeface="黑体" panose="02010609060101010101" pitchFamily="2" charset="-122"/>
              <a:ea typeface="黑体" panose="02010609060101010101" pitchFamily="2" charset="-122"/>
            </a:endParaRPr>
          </a:p>
          <a:p>
            <a:r>
              <a:rPr lang="zh-CN" altLang="zh-CN" sz="2800" dirty="0">
                <a:solidFill>
                  <a:srgbClr val="FF0000"/>
                </a:solidFill>
                <a:latin typeface="黑体" panose="02010609060101010101" pitchFamily="2" charset="-122"/>
                <a:ea typeface="黑体" panose="02010609060101010101" pitchFamily="2" charset="-122"/>
              </a:rPr>
              <a:t>李德毅院士</a:t>
            </a:r>
            <a:r>
              <a:rPr lang="zh-CN" altLang="zh-CN" sz="2800" dirty="0">
                <a:latin typeface="黑体" panose="02010609060101010101" pitchFamily="2" charset="-122"/>
                <a:ea typeface="黑体" panose="02010609060101010101" pitchFamily="2" charset="-122"/>
              </a:rPr>
              <a:t>提出了一种称为</a:t>
            </a:r>
            <a:r>
              <a:rPr lang="zh-CN" altLang="zh-CN" sz="2800" dirty="0">
                <a:solidFill>
                  <a:srgbClr val="FF0000"/>
                </a:solidFill>
                <a:latin typeface="黑体" panose="02010609060101010101" pitchFamily="2" charset="-122"/>
                <a:ea typeface="黑体" panose="02010609060101010101" pitchFamily="2" charset="-122"/>
              </a:rPr>
              <a:t>云模型的表示</a:t>
            </a:r>
            <a:r>
              <a:rPr lang="zh-CN" altLang="zh-CN" sz="2800" dirty="0">
                <a:latin typeface="黑体" panose="02010609060101010101" pitchFamily="2" charset="-122"/>
                <a:ea typeface="黑体" panose="02010609060101010101" pitchFamily="2" charset="-122"/>
              </a:rPr>
              <a:t>来统一</a:t>
            </a:r>
            <a:r>
              <a:rPr lang="zh-CN" altLang="zh-CN" sz="2800" dirty="0">
                <a:solidFill>
                  <a:srgbClr val="FF0000"/>
                </a:solidFill>
                <a:latin typeface="黑体" panose="02010609060101010101" pitchFamily="2" charset="-122"/>
                <a:ea typeface="黑体" panose="02010609060101010101" pitchFamily="2" charset="-122"/>
              </a:rPr>
              <a:t>刻画</a:t>
            </a:r>
            <a:r>
              <a:rPr lang="zh-CN" altLang="zh-CN" sz="2800" dirty="0">
                <a:latin typeface="黑体" panose="02010609060101010101" pitchFamily="2" charset="-122"/>
                <a:ea typeface="黑体" panose="02010609060101010101" pitchFamily="2" charset="-122"/>
              </a:rPr>
              <a:t>人类语言中大量存在的</a:t>
            </a:r>
            <a:r>
              <a:rPr lang="zh-CN" altLang="zh-CN" sz="2800" dirty="0">
                <a:solidFill>
                  <a:srgbClr val="FF0000"/>
                </a:solidFill>
                <a:latin typeface="黑体" panose="02010609060101010101" pitchFamily="2" charset="-122"/>
                <a:ea typeface="黑体" panose="02010609060101010101" pitchFamily="2" charset="-122"/>
              </a:rPr>
              <a:t>随机性、模糊性以及两者之间的关联性</a:t>
            </a:r>
            <a:r>
              <a:rPr lang="zh-CN" altLang="zh-CN" sz="2800" dirty="0">
                <a:latin typeface="黑体" panose="02010609060101010101" pitchFamily="2" charset="-122"/>
                <a:ea typeface="黑体" panose="02010609060101010101" pitchFamily="2" charset="-122"/>
              </a:rPr>
              <a:t>，把</a:t>
            </a:r>
            <a:r>
              <a:rPr lang="zh-CN" altLang="zh-CN" sz="2800" dirty="0">
                <a:solidFill>
                  <a:srgbClr val="FF0000"/>
                </a:solidFill>
                <a:latin typeface="黑体" panose="02010609060101010101" pitchFamily="2" charset="-122"/>
                <a:ea typeface="黑体" panose="02010609060101010101" pitchFamily="2" charset="-122"/>
              </a:rPr>
              <a:t>云模型</a:t>
            </a:r>
            <a:r>
              <a:rPr lang="zh-CN" altLang="zh-CN" sz="2800" dirty="0">
                <a:latin typeface="黑体" panose="02010609060101010101" pitchFamily="2" charset="-122"/>
                <a:ea typeface="黑体" panose="02010609060101010101" pitchFamily="2" charset="-122"/>
              </a:rPr>
              <a:t>作为用</a:t>
            </a:r>
            <a:r>
              <a:rPr lang="zh-CN" altLang="zh-CN" sz="2800" dirty="0">
                <a:solidFill>
                  <a:srgbClr val="FF0000"/>
                </a:solidFill>
                <a:latin typeface="黑体" panose="02010609060101010101" pitchFamily="2" charset="-122"/>
                <a:ea typeface="黑体" panose="02010609060101010101" pitchFamily="2" charset="-122"/>
              </a:rPr>
              <a:t>语言值</a:t>
            </a:r>
            <a:r>
              <a:rPr lang="zh-CN" altLang="zh-CN" sz="2800" dirty="0">
                <a:latin typeface="黑体" panose="02010609060101010101" pitchFamily="2" charset="-122"/>
                <a:ea typeface="黑体" panose="02010609060101010101" pitchFamily="2" charset="-122"/>
              </a:rPr>
              <a:t>描述的</a:t>
            </a:r>
            <a:r>
              <a:rPr lang="zh-CN" altLang="zh-CN" sz="2800" dirty="0">
                <a:solidFill>
                  <a:srgbClr val="FF0000"/>
                </a:solidFill>
                <a:latin typeface="黑体" panose="02010609060101010101" pitchFamily="2" charset="-122"/>
                <a:ea typeface="黑体" panose="02010609060101010101" pitchFamily="2" charset="-122"/>
              </a:rPr>
              <a:t>某个定性概念与其数值表示之间的不确定性</a:t>
            </a:r>
            <a:r>
              <a:rPr lang="zh-CN" altLang="zh-CN" sz="2800" dirty="0">
                <a:latin typeface="黑体" panose="02010609060101010101" pitchFamily="2" charset="-122"/>
                <a:ea typeface="黑体" panose="02010609060101010101" pitchFamily="2" charset="-122"/>
              </a:rPr>
              <a:t>转换模型。</a:t>
            </a:r>
          </a:p>
          <a:p>
            <a:endParaRPr lang="zh-CN" altLang="en-US" sz="2400" dirty="0"/>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103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2389582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p:nvPr/>
        </p:nvSpPr>
        <p:spPr>
          <a:xfrm>
            <a:off x="323528" y="1700808"/>
            <a:ext cx="8375650" cy="1752600"/>
          </a:xfrm>
          <a:prstGeom prst="rect">
            <a:avLst/>
          </a:prstGeom>
          <a:noFill/>
          <a:ln w="9525">
            <a:noFill/>
          </a:ln>
        </p:spPr>
        <p:txBody>
          <a:bodyPr/>
          <a:lstStyle/>
          <a:p>
            <a:pPr marL="342900" indent="-342900" algn="ctr" eaLnBrk="1" hangingPunct="1">
              <a:spcBef>
                <a:spcPct val="20000"/>
              </a:spcBef>
              <a:buClr>
                <a:srgbClr val="66FFFF"/>
              </a:buClr>
              <a:buFont typeface="Wingdings" panose="05000000000000000000" pitchFamily="2" charset="2"/>
            </a:pPr>
            <a:r>
              <a:rPr lang="zh-CN" altLang="en-US" sz="4800" b="1" dirty="0">
                <a:solidFill>
                  <a:srgbClr val="FF0000"/>
                </a:solidFill>
                <a:latin typeface="黑体" panose="02010609060101010101" pitchFamily="49" charset="-122"/>
                <a:ea typeface="黑体" panose="02010609060101010101" pitchFamily="49" charset="-122"/>
              </a:rPr>
              <a:t>第</a:t>
            </a:r>
            <a:r>
              <a:rPr lang="en-US" altLang="zh-CN" sz="4800" b="1" dirty="0">
                <a:solidFill>
                  <a:srgbClr val="FF0000"/>
                </a:solidFill>
                <a:latin typeface="黑体" panose="02010609060101010101" pitchFamily="49" charset="-122"/>
                <a:ea typeface="黑体" panose="02010609060101010101" pitchFamily="49" charset="-122"/>
              </a:rPr>
              <a:t>5</a:t>
            </a:r>
            <a:r>
              <a:rPr lang="zh-CN" altLang="en-US" sz="4800" b="1" dirty="0">
                <a:solidFill>
                  <a:srgbClr val="FF0000"/>
                </a:solidFill>
                <a:latin typeface="黑体" panose="02010609060101010101" pitchFamily="49" charset="-122"/>
                <a:ea typeface="黑体" panose="02010609060101010101" pitchFamily="49" charset="-122"/>
              </a:rPr>
              <a:t>章 不确定知识表示和推理</a:t>
            </a:r>
            <a:endParaRPr lang="en-US" altLang="zh-CN" sz="4800" b="1" dirty="0">
              <a:solidFill>
                <a:srgbClr val="FF0000"/>
              </a:solidFill>
              <a:latin typeface="黑体" panose="02010609060101010101" pitchFamily="49" charset="-122"/>
              <a:ea typeface="黑体" panose="02010609060101010101" pitchFamily="49" charset="-122"/>
            </a:endParaRPr>
          </a:p>
          <a:p>
            <a:pPr marL="342900" indent="-342900" algn="ctr" eaLnBrk="1" hangingPunct="1">
              <a:spcBef>
                <a:spcPct val="20000"/>
              </a:spcBef>
              <a:buClr>
                <a:srgbClr val="66FFFF"/>
              </a:buClr>
              <a:buFont typeface="Wingdings" panose="05000000000000000000" pitchFamily="2" charset="2"/>
            </a:pPr>
            <a:r>
              <a:rPr lang="zh-CN" altLang="en-US" sz="4800" b="1" dirty="0" smtClean="0">
                <a:solidFill>
                  <a:schemeClr val="accent2">
                    <a:lumMod val="90000"/>
                    <a:lumOff val="10000"/>
                  </a:schemeClr>
                </a:solidFill>
                <a:latin typeface="黑体" panose="02010609060101010101" pitchFamily="49" charset="-122"/>
                <a:ea typeface="黑体" panose="02010609060101010101" pitchFamily="49" charset="-122"/>
              </a:rPr>
              <a:t>思考题和作业</a:t>
            </a:r>
            <a:r>
              <a:rPr lang="zh-CN" altLang="en-US" sz="4800" b="1" dirty="0" smtClean="0">
                <a:solidFill>
                  <a:srgbClr val="FF0000"/>
                </a:solidFill>
                <a:latin typeface="黑体" panose="02010609060101010101" pitchFamily="49" charset="-122"/>
                <a:ea typeface="黑体" panose="02010609060101010101" pitchFamily="49" charset="-122"/>
              </a:rPr>
              <a:t> </a:t>
            </a:r>
            <a:endParaRPr lang="zh-CN" altLang="en-US" sz="4800" b="1" dirty="0">
              <a:solidFill>
                <a:srgbClr val="FF0000"/>
              </a:solidFill>
              <a:latin typeface="黑体" panose="02010609060101010101" pitchFamily="49" charset="-122"/>
              <a:ea typeface="黑体" panose="02010609060101010101" pitchFamily="49" charset="-122"/>
            </a:endParaRPr>
          </a:p>
        </p:txBody>
      </p:sp>
      <p:sp>
        <p:nvSpPr>
          <p:cNvPr id="3" name="灯片编号占位符 2"/>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CCBC28C6-3104-434B-8229-11B47053D8AD}" type="slidenum">
              <a:rPr kumimoji="1" lang="zh-CN" altLang="en-US" sz="16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rPr>
              <a:t>104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9314361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10329" y="3645024"/>
            <a:ext cx="8409305" cy="954107"/>
          </a:xfrm>
          <a:prstGeom prst="rect">
            <a:avLst/>
          </a:prstGeom>
          <a:noFill/>
        </p:spPr>
        <p:txBody>
          <a:bodyPr wrap="square" rtlCol="0">
            <a:spAutoFit/>
          </a:bodyPr>
          <a:lstStyle/>
          <a:p>
            <a:pPr algn="just"/>
            <a:r>
              <a:rPr lang="en-US" altLang="zh-CN" sz="2800" b="1" dirty="0" smtClean="0">
                <a:solidFill>
                  <a:schemeClr val="accent2">
                    <a:lumMod val="90000"/>
                    <a:lumOff val="10000"/>
                  </a:schemeClr>
                </a:solidFill>
                <a:latin typeface="黑体" panose="02010609060101010101" pitchFamily="49" charset="-122"/>
                <a:ea typeface="黑体" panose="02010609060101010101" pitchFamily="49" charset="-122"/>
              </a:rPr>
              <a:t>5.6 </a:t>
            </a:r>
            <a:r>
              <a:rPr lang="zh-CN" altLang="en-US" sz="2800" b="1" dirty="0" smtClean="0">
                <a:solidFill>
                  <a:schemeClr val="accent2">
                    <a:lumMod val="90000"/>
                    <a:lumOff val="10000"/>
                  </a:schemeClr>
                </a:solidFill>
                <a:latin typeface="黑体" panose="02010609060101010101" pitchFamily="49" charset="-122"/>
                <a:ea typeface="黑体" panose="02010609060101010101" pitchFamily="49" charset="-122"/>
              </a:rPr>
              <a:t>什么</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是不确定推理？不确定性推理的基本问题是什么?</a:t>
            </a:r>
          </a:p>
        </p:txBody>
      </p:sp>
      <p:sp>
        <p:nvSpPr>
          <p:cNvPr id="2" name="文本框 1"/>
          <p:cNvSpPr txBox="1"/>
          <p:nvPr/>
        </p:nvSpPr>
        <p:spPr>
          <a:xfrm>
            <a:off x="310329" y="620688"/>
            <a:ext cx="8662670" cy="2246769"/>
          </a:xfrm>
          <a:prstGeom prst="rect">
            <a:avLst/>
          </a:prstGeom>
          <a:noFill/>
        </p:spPr>
        <p:txBody>
          <a:bodyPr wrap="square" rtlCol="0">
            <a:spAutoFit/>
          </a:bodyPr>
          <a:lstStyle/>
          <a:p>
            <a:r>
              <a:rPr lang="en-US" altLang="zh-CN" sz="2800" b="1" dirty="0" smtClean="0">
                <a:solidFill>
                  <a:schemeClr val="accent2">
                    <a:lumMod val="90000"/>
                    <a:lumOff val="10000"/>
                  </a:schemeClr>
                </a:solidFill>
                <a:latin typeface="黑体" panose="02010609060101010101" pitchFamily="49" charset="-122"/>
                <a:ea typeface="黑体" panose="02010609060101010101" pitchFamily="49" charset="-122"/>
              </a:rPr>
              <a:t>5.3 </a:t>
            </a:r>
            <a:r>
              <a:rPr lang="zh-CN" altLang="en-US" sz="2800" b="1" dirty="0" smtClean="0">
                <a:solidFill>
                  <a:schemeClr val="accent2">
                    <a:lumMod val="90000"/>
                    <a:lumOff val="10000"/>
                  </a:schemeClr>
                </a:solidFill>
                <a:latin typeface="黑体" panose="02010609060101010101" pitchFamily="49" charset="-122"/>
                <a:ea typeface="黑体" panose="02010609060101010101" pitchFamily="49" charset="-122"/>
              </a:rPr>
              <a:t>用</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缺省理论表示下面的句子，并给出D和W集合。</a:t>
            </a:r>
          </a:p>
          <a:p>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     (1)有些软体动物 (Molluscs)是有壳动物 (Shell-Bearers)。</a:t>
            </a:r>
          </a:p>
          <a:p>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     (2)头足类动物 (Cephalopods)是软体动物。</a:t>
            </a:r>
          </a:p>
          <a:p>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     (3)头足类动物不是有壳动物。</a:t>
            </a:r>
          </a:p>
        </p:txBody>
      </p:sp>
      <p:sp>
        <p:nvSpPr>
          <p:cNvPr id="4" name="灯片编号占位符 3"/>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CCBC28C6-3104-434B-8229-11B47053D8AD}" type="slidenum">
              <a:rPr kumimoji="1" lang="zh-CN" altLang="en-US" sz="16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rPr>
              <a:t>105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5" name="矩形 4"/>
          <p:cNvSpPr/>
          <p:nvPr/>
        </p:nvSpPr>
        <p:spPr>
          <a:xfrm>
            <a:off x="3784765" y="119558"/>
            <a:ext cx="1420582" cy="584775"/>
          </a:xfrm>
          <a:prstGeom prst="rect">
            <a:avLst/>
          </a:prstGeom>
        </p:spPr>
        <p:txBody>
          <a:bodyPr wrap="none">
            <a:spAutoFit/>
          </a:bodyPr>
          <a:lstStyle/>
          <a:p>
            <a:r>
              <a:rPr lang="zh-CN" altLang="en-US" sz="3200" b="1" dirty="0">
                <a:solidFill>
                  <a:schemeClr val="accent2">
                    <a:lumMod val="90000"/>
                    <a:lumOff val="10000"/>
                  </a:schemeClr>
                </a:solidFill>
                <a:latin typeface="黑体" panose="02010609060101010101" pitchFamily="49" charset="-122"/>
                <a:ea typeface="黑体" panose="02010609060101010101" pitchFamily="49" charset="-122"/>
              </a:rPr>
              <a:t>思考题</a:t>
            </a:r>
            <a:endParaRPr lang="zh-CN" altLang="en-US" sz="3200" dirty="0"/>
          </a:p>
        </p:txBody>
      </p:sp>
    </p:spTree>
    <p:extLst>
      <p:ext uri="{BB962C8B-B14F-4D97-AF65-F5344CB8AC3E}">
        <p14:creationId xmlns:p14="http://schemas.microsoft.com/office/powerpoint/2010/main" val="8296970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1830" y="2936240"/>
            <a:ext cx="8076634" cy="2246769"/>
          </a:xfrm>
          <a:prstGeom prst="rect">
            <a:avLst/>
          </a:prstGeom>
          <a:noFill/>
        </p:spPr>
        <p:txBody>
          <a:bodyPr wrap="square" rtlCol="0">
            <a:spAutoFit/>
          </a:bodyPr>
          <a:lstStyle/>
          <a:p>
            <a:pPr algn="just" eaLnBrk="1" hangingPunct="1"/>
            <a:r>
              <a:rPr lang="en-US" sz="2800" b="1" dirty="0" smtClean="0">
                <a:solidFill>
                  <a:schemeClr val="accent2">
                    <a:lumMod val="90000"/>
                    <a:lumOff val="10000"/>
                  </a:schemeClr>
                </a:solidFill>
                <a:latin typeface="黑体" panose="02010609060101010101" pitchFamily="49" charset="-122"/>
                <a:ea typeface="黑体" panose="02010609060101010101" pitchFamily="49" charset="-122"/>
              </a:rPr>
              <a:t>5.10</a:t>
            </a:r>
            <a:r>
              <a:rPr sz="2800" b="1" dirty="0" smtClean="0">
                <a:solidFill>
                  <a:schemeClr val="accent2">
                    <a:lumMod val="90000"/>
                    <a:lumOff val="10000"/>
                  </a:schemeClr>
                </a:solidFill>
                <a:latin typeface="黑体" panose="02010609060101010101" pitchFamily="49" charset="-122"/>
                <a:ea typeface="黑体" panose="02010609060101010101" pitchFamily="49" charset="-122"/>
              </a:rPr>
              <a:t> </a:t>
            </a:r>
            <a:r>
              <a:rPr sz="2800" b="1" dirty="0" err="1">
                <a:solidFill>
                  <a:schemeClr val="accent2">
                    <a:lumMod val="90000"/>
                    <a:lumOff val="10000"/>
                  </a:schemeClr>
                </a:solidFill>
                <a:latin typeface="黑体" panose="02010609060101010101" pitchFamily="49" charset="-122"/>
                <a:ea typeface="黑体" panose="02010609060101010101" pitchFamily="49" charset="-122"/>
              </a:rPr>
              <a:t>设有</a:t>
            </a:r>
            <a:r>
              <a:rPr lang="zh-CN" sz="2800" b="1" dirty="0">
                <a:solidFill>
                  <a:schemeClr val="accent2">
                    <a:lumMod val="90000"/>
                    <a:lumOff val="10000"/>
                  </a:schemeClr>
                </a:solidFill>
                <a:latin typeface="黑体" panose="02010609060101010101" pitchFamily="49" charset="-122"/>
                <a:ea typeface="黑体" panose="02010609060101010101" pitchFamily="49" charset="-122"/>
              </a:rPr>
              <a:t>如下</a:t>
            </a:r>
            <a:r>
              <a:rPr sz="2800" b="1" dirty="0" err="1">
                <a:solidFill>
                  <a:schemeClr val="accent2">
                    <a:lumMod val="90000"/>
                    <a:lumOff val="10000"/>
                  </a:schemeClr>
                </a:solidFill>
                <a:latin typeface="黑体" panose="02010609060101010101" pitchFamily="49" charset="-122"/>
                <a:ea typeface="黑体" panose="02010609060101010101" pitchFamily="49" charset="-122"/>
              </a:rPr>
              <a:t>规则</a:t>
            </a:r>
            <a:r>
              <a:rPr lang="zh-CN" sz="2800" b="1" dirty="0">
                <a:solidFill>
                  <a:schemeClr val="accent2">
                    <a:lumMod val="90000"/>
                    <a:lumOff val="10000"/>
                  </a:schemeClr>
                </a:solidFill>
                <a:latin typeface="黑体" panose="02010609060101010101" pitchFamily="49" charset="-122"/>
                <a:ea typeface="黑体" panose="02010609060101010101" pitchFamily="49" charset="-122"/>
              </a:rPr>
              <a:t>：</a:t>
            </a:r>
            <a:endParaRPr sz="2800" b="1" dirty="0">
              <a:solidFill>
                <a:schemeClr val="accent2">
                  <a:lumMod val="90000"/>
                  <a:lumOff val="10000"/>
                </a:schemeClr>
              </a:solidFill>
              <a:latin typeface="黑体" panose="02010609060101010101" pitchFamily="49" charset="-122"/>
              <a:ea typeface="黑体" panose="02010609060101010101" pitchFamily="49" charset="-122"/>
            </a:endParaRPr>
          </a:p>
          <a:p>
            <a:pPr algn="just" eaLnBrk="1" hangingPunct="1"/>
            <a:r>
              <a:rPr sz="2800" b="1" dirty="0">
                <a:solidFill>
                  <a:schemeClr val="accent2">
                    <a:lumMod val="90000"/>
                    <a:lumOff val="10000"/>
                  </a:schemeClr>
                </a:solidFill>
                <a:latin typeface="黑体" panose="02010609060101010101" pitchFamily="49" charset="-122"/>
                <a:ea typeface="黑体" panose="02010609060101010101" pitchFamily="49" charset="-122"/>
              </a:rPr>
              <a:t>    r1:  </a:t>
            </a:r>
            <a:r>
              <a:rPr sz="2800" b="1" dirty="0">
                <a:solidFill>
                  <a:schemeClr val="accent2">
                    <a:lumMod val="90000"/>
                    <a:lumOff val="10000"/>
                  </a:schemeClr>
                </a:solidFill>
                <a:latin typeface="黑体" panose="02010609060101010101" pitchFamily="49" charset="-122"/>
                <a:ea typeface="黑体" panose="02010609060101010101" pitchFamily="49" charset="-122"/>
                <a:sym typeface="+mn-ea"/>
              </a:rPr>
              <a:t> E1</a:t>
            </a:r>
            <a:r>
              <a:rPr sz="2800" b="1" dirty="0">
                <a:solidFill>
                  <a:schemeClr val="accent2">
                    <a:lumMod val="90000"/>
                    <a:lumOff val="10000"/>
                  </a:schemeClr>
                </a:solidFill>
                <a:latin typeface="黑体" panose="02010609060101010101" pitchFamily="49" charset="-122"/>
                <a:ea typeface="黑体" panose="02010609060101010101" pitchFamily="49" charset="-122"/>
                <a:cs typeface="Arial" panose="020B0604020202020204" pitchFamily="34" charset="0"/>
              </a:rPr>
              <a:t>→</a:t>
            </a:r>
            <a:r>
              <a:rPr lang="en-US" sz="2800" b="1" dirty="0">
                <a:solidFill>
                  <a:schemeClr val="accent2">
                    <a:lumMod val="90000"/>
                    <a:lumOff val="10000"/>
                  </a:schemeClr>
                </a:solidFill>
                <a:latin typeface="黑体" panose="02010609060101010101" pitchFamily="49" charset="-122"/>
                <a:ea typeface="黑体" panose="02010609060101010101" pitchFamily="49" charset="-122"/>
                <a:cs typeface="Arial" panose="020B0604020202020204" pitchFamily="34" charset="0"/>
              </a:rPr>
              <a:t>H</a:t>
            </a:r>
            <a:r>
              <a:rPr sz="2800" b="1" dirty="0">
                <a:solidFill>
                  <a:schemeClr val="accent2">
                    <a:lumMod val="90000"/>
                    <a:lumOff val="10000"/>
                  </a:schemeClr>
                </a:solidFill>
                <a:latin typeface="黑体" panose="02010609060101010101" pitchFamily="49" charset="-122"/>
                <a:ea typeface="黑体" panose="02010609060101010101" pitchFamily="49" charset="-122"/>
              </a:rPr>
              <a:t>     </a:t>
            </a:r>
            <a:r>
              <a:rPr lang="en-US" sz="2800" b="1" dirty="0">
                <a:solidFill>
                  <a:schemeClr val="accent2">
                    <a:lumMod val="90000"/>
                    <a:lumOff val="10000"/>
                  </a:schemeClr>
                </a:solidFill>
                <a:latin typeface="黑体" panose="02010609060101010101" pitchFamily="49" charset="-122"/>
                <a:ea typeface="黑体" panose="02010609060101010101" pitchFamily="49" charset="-122"/>
              </a:rPr>
              <a:t>LS=</a:t>
            </a:r>
            <a:r>
              <a:rPr sz="2800" b="1" dirty="0">
                <a:solidFill>
                  <a:schemeClr val="accent2">
                    <a:lumMod val="90000"/>
                    <a:lumOff val="10000"/>
                  </a:schemeClr>
                </a:solidFill>
                <a:latin typeface="黑体" panose="02010609060101010101" pitchFamily="49" charset="-122"/>
                <a:ea typeface="黑体" panose="02010609060101010101" pitchFamily="49" charset="-122"/>
              </a:rPr>
              <a:t>20</a:t>
            </a:r>
            <a:r>
              <a:rPr lang="zh-CN" sz="2800" b="1" dirty="0">
                <a:solidFill>
                  <a:schemeClr val="accent2">
                    <a:lumMod val="90000"/>
                    <a:lumOff val="10000"/>
                  </a:schemeClr>
                </a:solidFill>
                <a:latin typeface="黑体" panose="02010609060101010101" pitchFamily="49" charset="-122"/>
                <a:ea typeface="黑体" panose="02010609060101010101" pitchFamily="49" charset="-122"/>
              </a:rPr>
              <a:t>，</a:t>
            </a:r>
            <a:r>
              <a:rPr lang="en-US" altLang="zh-CN" sz="2800" b="1" dirty="0">
                <a:solidFill>
                  <a:schemeClr val="accent2">
                    <a:lumMod val="90000"/>
                    <a:lumOff val="10000"/>
                  </a:schemeClr>
                </a:solidFill>
                <a:latin typeface="黑体" panose="02010609060101010101" pitchFamily="49" charset="-122"/>
                <a:ea typeface="黑体" panose="02010609060101010101" pitchFamily="49" charset="-122"/>
              </a:rPr>
              <a:t>LN=1</a:t>
            </a:r>
            <a:endParaRPr sz="2800" b="1" dirty="0">
              <a:solidFill>
                <a:schemeClr val="accent2">
                  <a:lumMod val="90000"/>
                  <a:lumOff val="10000"/>
                </a:schemeClr>
              </a:solidFill>
              <a:latin typeface="黑体" panose="02010609060101010101" pitchFamily="49" charset="-122"/>
              <a:ea typeface="黑体" panose="02010609060101010101" pitchFamily="49" charset="-122"/>
            </a:endParaRPr>
          </a:p>
          <a:p>
            <a:pPr algn="just" eaLnBrk="1" hangingPunct="1"/>
            <a:r>
              <a:rPr sz="2800" b="1" dirty="0">
                <a:solidFill>
                  <a:schemeClr val="accent2">
                    <a:lumMod val="90000"/>
                    <a:lumOff val="10000"/>
                  </a:schemeClr>
                </a:solidFill>
                <a:latin typeface="黑体" panose="02010609060101010101" pitchFamily="49" charset="-122"/>
                <a:ea typeface="黑体" panose="02010609060101010101" pitchFamily="49" charset="-122"/>
              </a:rPr>
              <a:t>    r2:   E2</a:t>
            </a:r>
            <a:r>
              <a:rPr sz="2800" b="1" dirty="0">
                <a:solidFill>
                  <a:schemeClr val="accent2">
                    <a:lumMod val="90000"/>
                    <a:lumOff val="10000"/>
                  </a:schemeClr>
                </a:solidFill>
                <a:latin typeface="黑体" panose="02010609060101010101" pitchFamily="49" charset="-122"/>
                <a:ea typeface="黑体" panose="02010609060101010101" pitchFamily="49" charset="-122"/>
                <a:cs typeface="Arial" panose="020B0604020202020204" pitchFamily="34" charset="0"/>
                <a:sym typeface="+mn-ea"/>
              </a:rPr>
              <a:t>→</a:t>
            </a:r>
            <a:r>
              <a:rPr lang="en-US" sz="2800" b="1" dirty="0">
                <a:solidFill>
                  <a:schemeClr val="accent2">
                    <a:lumMod val="90000"/>
                    <a:lumOff val="10000"/>
                  </a:schemeClr>
                </a:solidFill>
                <a:latin typeface="黑体" panose="02010609060101010101" pitchFamily="49" charset="-122"/>
                <a:ea typeface="黑体" panose="02010609060101010101" pitchFamily="49" charset="-122"/>
                <a:cs typeface="Arial" panose="020B0604020202020204" pitchFamily="34" charset="0"/>
                <a:sym typeface="+mn-ea"/>
              </a:rPr>
              <a:t>H     LS=</a:t>
            </a:r>
            <a:r>
              <a:rPr sz="2800" b="1" dirty="0">
                <a:solidFill>
                  <a:schemeClr val="accent2">
                    <a:lumMod val="90000"/>
                    <a:lumOff val="10000"/>
                  </a:schemeClr>
                </a:solidFill>
                <a:latin typeface="黑体" panose="02010609060101010101" pitchFamily="49" charset="-122"/>
                <a:ea typeface="黑体" panose="02010609060101010101" pitchFamily="49" charset="-122"/>
              </a:rPr>
              <a:t>300，</a:t>
            </a:r>
            <a:r>
              <a:rPr lang="en-US" sz="2800" b="1" dirty="0" smtClean="0">
                <a:solidFill>
                  <a:schemeClr val="accent2">
                    <a:lumMod val="90000"/>
                    <a:lumOff val="10000"/>
                  </a:schemeClr>
                </a:solidFill>
                <a:latin typeface="黑体" panose="02010609060101010101" pitchFamily="49" charset="-122"/>
                <a:ea typeface="黑体" panose="02010609060101010101" pitchFamily="49" charset="-122"/>
              </a:rPr>
              <a:t>LN=1</a:t>
            </a:r>
            <a:endParaRPr sz="2800" b="1" dirty="0">
              <a:solidFill>
                <a:schemeClr val="accent2">
                  <a:lumMod val="90000"/>
                  <a:lumOff val="10000"/>
                </a:schemeClr>
              </a:solidFill>
              <a:latin typeface="黑体" panose="02010609060101010101" pitchFamily="49" charset="-122"/>
              <a:ea typeface="黑体" panose="02010609060101010101" pitchFamily="49" charset="-122"/>
            </a:endParaRPr>
          </a:p>
          <a:p>
            <a:pPr algn="just" eaLnBrk="1" hangingPunct="1"/>
            <a:r>
              <a:rPr sz="2800" b="1" dirty="0" err="1">
                <a:solidFill>
                  <a:schemeClr val="accent2">
                    <a:lumMod val="90000"/>
                    <a:lumOff val="10000"/>
                  </a:schemeClr>
                </a:solidFill>
                <a:latin typeface="黑体" panose="02010609060101010101" pitchFamily="49" charset="-122"/>
                <a:ea typeface="黑体" panose="02010609060101010101" pitchFamily="49" charset="-122"/>
              </a:rPr>
              <a:t>已知</a:t>
            </a:r>
            <a:r>
              <a:rPr lang="en-US" sz="2800" b="1" dirty="0" err="1">
                <a:solidFill>
                  <a:schemeClr val="accent2">
                    <a:lumMod val="90000"/>
                    <a:lumOff val="10000"/>
                  </a:schemeClr>
                </a:solidFill>
                <a:latin typeface="黑体" panose="02010609060101010101" pitchFamily="49" charset="-122"/>
                <a:ea typeface="黑体" panose="02010609060101010101" pitchFamily="49" charset="-122"/>
              </a:rPr>
              <a:t>H</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的先验概率</a:t>
            </a:r>
            <a:r>
              <a:rPr sz="2800" b="1" dirty="0">
                <a:solidFill>
                  <a:schemeClr val="accent2">
                    <a:lumMod val="90000"/>
                    <a:lumOff val="10000"/>
                  </a:schemeClr>
                </a:solidFill>
                <a:latin typeface="黑体" panose="02010609060101010101" pitchFamily="49" charset="-122"/>
                <a:ea typeface="黑体" panose="02010609060101010101" pitchFamily="49" charset="-122"/>
                <a:sym typeface="+mn-ea"/>
              </a:rPr>
              <a:t>P(H)=0.03</a:t>
            </a:r>
            <a:r>
              <a:rPr lang="zh-CN" sz="2800" b="1" dirty="0">
                <a:solidFill>
                  <a:schemeClr val="accent2">
                    <a:lumMod val="90000"/>
                    <a:lumOff val="10000"/>
                  </a:schemeClr>
                </a:solidFill>
                <a:latin typeface="黑体" panose="02010609060101010101" pitchFamily="49" charset="-122"/>
                <a:ea typeface="黑体" panose="02010609060101010101" pitchFamily="49" charset="-122"/>
                <a:sym typeface="+mn-ea"/>
              </a:rPr>
              <a:t>，若</a:t>
            </a:r>
            <a:r>
              <a:rPr sz="2800" b="1" dirty="0">
                <a:solidFill>
                  <a:schemeClr val="accent2">
                    <a:lumMod val="90000"/>
                    <a:lumOff val="10000"/>
                  </a:schemeClr>
                </a:solidFill>
                <a:latin typeface="黑体" panose="02010609060101010101" pitchFamily="49" charset="-122"/>
                <a:ea typeface="黑体" panose="02010609060101010101" pitchFamily="49" charset="-122"/>
              </a:rPr>
              <a:t>证据E1</a:t>
            </a:r>
            <a:r>
              <a:rPr lang="zh-CN" sz="2800" b="1" dirty="0">
                <a:solidFill>
                  <a:schemeClr val="accent2">
                    <a:lumMod val="90000"/>
                    <a:lumOff val="10000"/>
                  </a:schemeClr>
                </a:solidFill>
                <a:latin typeface="黑体" panose="02010609060101010101" pitchFamily="49" charset="-122"/>
                <a:ea typeface="黑体" panose="02010609060101010101" pitchFamily="49" charset="-122"/>
              </a:rPr>
              <a:t>、</a:t>
            </a:r>
            <a:r>
              <a:rPr sz="2800" b="1" dirty="0">
                <a:solidFill>
                  <a:schemeClr val="accent2">
                    <a:lumMod val="90000"/>
                    <a:lumOff val="10000"/>
                  </a:schemeClr>
                </a:solidFill>
                <a:latin typeface="黑体" panose="02010609060101010101" pitchFamily="49" charset="-122"/>
                <a:ea typeface="黑体" panose="02010609060101010101" pitchFamily="49" charset="-122"/>
              </a:rPr>
              <a:t>E2</a:t>
            </a:r>
            <a:r>
              <a:rPr lang="zh-CN" sz="2800" b="1" dirty="0">
                <a:solidFill>
                  <a:schemeClr val="accent2">
                    <a:lumMod val="90000"/>
                    <a:lumOff val="10000"/>
                  </a:schemeClr>
                </a:solidFill>
                <a:latin typeface="黑体" panose="02010609060101010101" pitchFamily="49" charset="-122"/>
                <a:ea typeface="黑体" panose="02010609060101010101" pitchFamily="49" charset="-122"/>
              </a:rPr>
              <a:t>依次出现，求</a:t>
            </a:r>
            <a:r>
              <a:rPr lang="en-US" altLang="zh-CN" sz="2800" b="1" dirty="0">
                <a:solidFill>
                  <a:schemeClr val="accent2">
                    <a:lumMod val="90000"/>
                    <a:lumOff val="10000"/>
                  </a:schemeClr>
                </a:solidFill>
                <a:latin typeface="黑体" panose="02010609060101010101" pitchFamily="49" charset="-122"/>
                <a:ea typeface="黑体" panose="02010609060101010101" pitchFamily="49" charset="-122"/>
              </a:rPr>
              <a:t>H</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在此条件下的</a:t>
            </a:r>
            <a:r>
              <a:rPr sz="2800" b="1" dirty="0" err="1">
                <a:solidFill>
                  <a:schemeClr val="accent2">
                    <a:lumMod val="90000"/>
                    <a:lumOff val="10000"/>
                  </a:schemeClr>
                </a:solidFill>
                <a:latin typeface="黑体" panose="02010609060101010101" pitchFamily="49" charset="-122"/>
                <a:ea typeface="黑体" panose="02010609060101010101" pitchFamily="49" charset="-122"/>
              </a:rPr>
              <a:t>后验概率</a:t>
            </a:r>
            <a:r>
              <a:rPr lang="en-US" sz="2800" b="1" dirty="0" err="1">
                <a:solidFill>
                  <a:schemeClr val="accent2">
                    <a:lumMod val="90000"/>
                    <a:lumOff val="10000"/>
                  </a:schemeClr>
                </a:solidFill>
                <a:latin typeface="黑体" panose="02010609060101010101" pitchFamily="49" charset="-122"/>
                <a:ea typeface="黑体" panose="02010609060101010101" pitchFamily="49" charset="-122"/>
              </a:rPr>
              <a:t>P</a:t>
            </a:r>
            <a:r>
              <a:rPr lang="en-US" sz="2800" b="1" dirty="0">
                <a:solidFill>
                  <a:schemeClr val="accent2">
                    <a:lumMod val="90000"/>
                    <a:lumOff val="10000"/>
                  </a:schemeClr>
                </a:solidFill>
                <a:latin typeface="黑体" panose="02010609060101010101" pitchFamily="49" charset="-122"/>
                <a:ea typeface="黑体" panose="02010609060101010101" pitchFamily="49" charset="-122"/>
              </a:rPr>
              <a:t>(H|E1</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a:t>
            </a:r>
            <a:r>
              <a:rPr lang="en-US" altLang="zh-CN" sz="2800" b="1" dirty="0">
                <a:solidFill>
                  <a:schemeClr val="accent2">
                    <a:lumMod val="90000"/>
                    <a:lumOff val="10000"/>
                  </a:schemeClr>
                </a:solidFill>
                <a:latin typeface="黑体" panose="02010609060101010101" pitchFamily="49" charset="-122"/>
                <a:ea typeface="黑体" panose="02010609060101010101" pitchFamily="49" charset="-122"/>
              </a:rPr>
              <a:t>E2</a:t>
            </a:r>
            <a:r>
              <a:rPr lang="en-US" sz="2800" b="1" dirty="0">
                <a:solidFill>
                  <a:schemeClr val="accent2">
                    <a:lumMod val="90000"/>
                    <a:lumOff val="10000"/>
                  </a:schemeClr>
                </a:solidFill>
                <a:latin typeface="黑体" panose="02010609060101010101" pitchFamily="49" charset="-122"/>
                <a:ea typeface="黑体" panose="02010609060101010101" pitchFamily="49" charset="-122"/>
              </a:rPr>
              <a:t>)</a:t>
            </a:r>
            <a:r>
              <a:rPr sz="2800" b="1" dirty="0">
                <a:solidFill>
                  <a:schemeClr val="accent2">
                    <a:lumMod val="90000"/>
                    <a:lumOff val="10000"/>
                  </a:schemeClr>
                </a:solidFill>
                <a:latin typeface="黑体" panose="02010609060101010101" pitchFamily="49" charset="-122"/>
                <a:ea typeface="黑体" panose="02010609060101010101" pitchFamily="49" charset="-122"/>
              </a:rPr>
              <a:t>。</a:t>
            </a:r>
          </a:p>
        </p:txBody>
      </p:sp>
      <p:sp>
        <p:nvSpPr>
          <p:cNvPr id="5" name="文本框 4"/>
          <p:cNvSpPr txBox="1"/>
          <p:nvPr/>
        </p:nvSpPr>
        <p:spPr>
          <a:xfrm>
            <a:off x="671830" y="479425"/>
            <a:ext cx="8076634" cy="1384995"/>
          </a:xfrm>
          <a:prstGeom prst="rect">
            <a:avLst/>
          </a:prstGeom>
          <a:noFill/>
        </p:spPr>
        <p:txBody>
          <a:bodyPr wrap="square" rtlCol="0">
            <a:spAutoFit/>
          </a:bodyPr>
          <a:lstStyle/>
          <a:p>
            <a:pPr algn="just"/>
            <a:r>
              <a:rPr lang="en-US" altLang="zh-CN" sz="2800" b="1" dirty="0" smtClean="0">
                <a:solidFill>
                  <a:schemeClr val="accent2">
                    <a:lumMod val="90000"/>
                    <a:lumOff val="10000"/>
                  </a:schemeClr>
                </a:solidFill>
                <a:latin typeface="黑体" panose="02010609060101010101" pitchFamily="49" charset="-122"/>
                <a:ea typeface="黑体" panose="02010609060101010101" pitchFamily="49" charset="-122"/>
              </a:rPr>
              <a:t>5.8 </a:t>
            </a:r>
            <a:r>
              <a:rPr lang="zh-CN" altLang="en-US" sz="2800" b="1" dirty="0" smtClean="0">
                <a:solidFill>
                  <a:schemeClr val="accent2">
                    <a:lumMod val="90000"/>
                    <a:lumOff val="10000"/>
                  </a:schemeClr>
                </a:solidFill>
                <a:latin typeface="黑体" panose="02010609060101010101" pitchFamily="49" charset="-122"/>
                <a:ea typeface="黑体" panose="02010609060101010101" pitchFamily="49" charset="-122"/>
              </a:rPr>
              <a:t>在</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主观</a:t>
            </a:r>
            <a:r>
              <a:rPr lang="en-US" altLang="zh-CN" sz="2800" b="1" dirty="0">
                <a:solidFill>
                  <a:schemeClr val="accent2">
                    <a:lumMod val="90000"/>
                    <a:lumOff val="10000"/>
                  </a:schemeClr>
                </a:solidFill>
                <a:latin typeface="黑体" panose="02010609060101010101" pitchFamily="49" charset="-122"/>
                <a:ea typeface="黑体" panose="02010609060101010101" pitchFamily="49" charset="-122"/>
              </a:rPr>
              <a:t>Bayes</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rPr>
              <a:t>方法中，如何引入规则的强度的似然率计算条件概率？这种方法的优点是什么？</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sym typeface="+mn-ea"/>
              </a:rPr>
              <a:t>主观</a:t>
            </a:r>
            <a:r>
              <a:rPr lang="en-US" altLang="zh-CN" sz="2800" b="1" dirty="0">
                <a:solidFill>
                  <a:schemeClr val="accent2">
                    <a:lumMod val="90000"/>
                    <a:lumOff val="10000"/>
                  </a:schemeClr>
                </a:solidFill>
                <a:latin typeface="黑体" panose="02010609060101010101" pitchFamily="49" charset="-122"/>
                <a:ea typeface="黑体" panose="02010609060101010101" pitchFamily="49" charset="-122"/>
                <a:sym typeface="+mn-ea"/>
              </a:rPr>
              <a:t>Bayes</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sym typeface="+mn-ea"/>
              </a:rPr>
              <a:t>方法有什么问题？试说明</a:t>
            </a:r>
            <a:r>
              <a:rPr lang="en-US" altLang="zh-CN" sz="2800" b="1" dirty="0">
                <a:solidFill>
                  <a:schemeClr val="accent2">
                    <a:lumMod val="90000"/>
                    <a:lumOff val="10000"/>
                  </a:schemeClr>
                </a:solidFill>
                <a:latin typeface="黑体" panose="02010609060101010101" pitchFamily="49" charset="-122"/>
                <a:ea typeface="黑体" panose="02010609060101010101" pitchFamily="49" charset="-122"/>
                <a:sym typeface="+mn-ea"/>
              </a:rPr>
              <a:t>LS</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sym typeface="+mn-ea"/>
              </a:rPr>
              <a:t>和</a:t>
            </a:r>
            <a:r>
              <a:rPr lang="en-US" altLang="zh-CN" sz="2800" b="1" dirty="0">
                <a:solidFill>
                  <a:schemeClr val="accent2">
                    <a:lumMod val="90000"/>
                    <a:lumOff val="10000"/>
                  </a:schemeClr>
                </a:solidFill>
                <a:latin typeface="黑体" panose="02010609060101010101" pitchFamily="49" charset="-122"/>
                <a:ea typeface="黑体" panose="02010609060101010101" pitchFamily="49" charset="-122"/>
                <a:sym typeface="+mn-ea"/>
              </a:rPr>
              <a:t>LN</a:t>
            </a:r>
            <a:r>
              <a:rPr lang="zh-CN" altLang="en-US" sz="2800" b="1" dirty="0">
                <a:solidFill>
                  <a:schemeClr val="accent2">
                    <a:lumMod val="90000"/>
                    <a:lumOff val="10000"/>
                  </a:schemeClr>
                </a:solidFill>
                <a:latin typeface="黑体" panose="02010609060101010101" pitchFamily="49" charset="-122"/>
                <a:ea typeface="黑体" panose="02010609060101010101" pitchFamily="49" charset="-122"/>
                <a:sym typeface="+mn-ea"/>
              </a:rPr>
              <a:t>的意义。</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CCBC28C6-3104-434B-8229-11B47053D8AD}" type="slidenum">
              <a:rPr kumimoji="1" lang="zh-CN" altLang="en-US" sz="16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rPr>
              <a:t>106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0642949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83540" y="226720"/>
            <a:ext cx="8472805" cy="954107"/>
          </a:xfrm>
          <a:prstGeom prst="rect">
            <a:avLst/>
          </a:prstGeom>
          <a:noFill/>
        </p:spPr>
        <p:txBody>
          <a:bodyPr wrap="square" rtlCol="0">
            <a:spAutoFit/>
          </a:bodyPr>
          <a:lstStyle/>
          <a:p>
            <a:r>
              <a:rPr lang="en-US" altLang="zh-CN" sz="2800" b="1" dirty="0" smtClean="0">
                <a:solidFill>
                  <a:schemeClr val="accent2">
                    <a:lumMod val="90000"/>
                    <a:lumOff val="10000"/>
                  </a:schemeClr>
                </a:solidFill>
                <a:latin typeface="+mn-lt"/>
                <a:ea typeface="黑体" panose="02010609060101010101" pitchFamily="49" charset="-122"/>
              </a:rPr>
              <a:t>5.11 </a:t>
            </a:r>
            <a:r>
              <a:rPr lang="zh-CN" altLang="en-US" sz="2800" b="1" dirty="0" smtClean="0">
                <a:solidFill>
                  <a:schemeClr val="accent2">
                    <a:lumMod val="90000"/>
                    <a:lumOff val="10000"/>
                  </a:schemeClr>
                </a:solidFill>
                <a:latin typeface="+mn-lt"/>
                <a:ea typeface="黑体" panose="02010609060101010101" pitchFamily="49" charset="-122"/>
              </a:rPr>
              <a:t>为什么</a:t>
            </a:r>
            <a:r>
              <a:rPr lang="zh-CN" altLang="en-US" sz="2800" b="1" dirty="0">
                <a:solidFill>
                  <a:schemeClr val="accent2">
                    <a:lumMod val="90000"/>
                    <a:lumOff val="10000"/>
                  </a:schemeClr>
                </a:solidFill>
                <a:latin typeface="+mn-lt"/>
                <a:ea typeface="黑体" panose="02010609060101010101" pitchFamily="49" charset="-122"/>
              </a:rPr>
              <a:t>要在</a:t>
            </a:r>
            <a:r>
              <a:rPr lang="en-US" altLang="zh-CN" sz="2800" b="1" dirty="0">
                <a:solidFill>
                  <a:schemeClr val="accent2">
                    <a:lumMod val="90000"/>
                    <a:lumOff val="10000"/>
                  </a:schemeClr>
                </a:solidFill>
                <a:latin typeface="+mn-lt"/>
                <a:ea typeface="黑体" panose="02010609060101010101" pitchFamily="49" charset="-122"/>
              </a:rPr>
              <a:t>MYCIN</a:t>
            </a:r>
            <a:r>
              <a:rPr lang="zh-CN" altLang="en-US" sz="2800" b="1" dirty="0">
                <a:solidFill>
                  <a:schemeClr val="accent2">
                    <a:lumMod val="90000"/>
                    <a:lumOff val="10000"/>
                  </a:schemeClr>
                </a:solidFill>
                <a:latin typeface="+mn-lt"/>
                <a:ea typeface="黑体" panose="02010609060101010101" pitchFamily="49" charset="-122"/>
              </a:rPr>
              <a:t>中提出确定性因子方法？</a:t>
            </a:r>
            <a:r>
              <a:rPr lang="en-US" altLang="zh-CN" sz="2800" b="1" dirty="0">
                <a:solidFill>
                  <a:schemeClr val="accent2">
                    <a:lumMod val="90000"/>
                    <a:lumOff val="10000"/>
                  </a:schemeClr>
                </a:solidFill>
                <a:latin typeface="+mn-lt"/>
                <a:ea typeface="黑体" panose="02010609060101010101" pitchFamily="49" charset="-122"/>
              </a:rPr>
              <a:t>MYCIN</a:t>
            </a:r>
            <a:r>
              <a:rPr lang="zh-CN" altLang="en-US" sz="2800" b="1" dirty="0">
                <a:solidFill>
                  <a:schemeClr val="accent2">
                    <a:lumMod val="90000"/>
                    <a:lumOff val="10000"/>
                  </a:schemeClr>
                </a:solidFill>
                <a:latin typeface="+mn-lt"/>
                <a:ea typeface="黑体" panose="02010609060101010101" pitchFamily="49" charset="-122"/>
              </a:rPr>
              <a:t>的确定性方法有什么问题？</a:t>
            </a:r>
          </a:p>
        </p:txBody>
      </p:sp>
      <p:sp>
        <p:nvSpPr>
          <p:cNvPr id="3" name="文本框 2"/>
          <p:cNvSpPr txBox="1"/>
          <p:nvPr/>
        </p:nvSpPr>
        <p:spPr>
          <a:xfrm>
            <a:off x="241935" y="3034665"/>
            <a:ext cx="8218497" cy="3108543"/>
          </a:xfrm>
          <a:prstGeom prst="rect">
            <a:avLst/>
          </a:prstGeom>
          <a:noFill/>
        </p:spPr>
        <p:txBody>
          <a:bodyPr wrap="square" rtlCol="0">
            <a:spAutoFit/>
          </a:bodyPr>
          <a:lstStyle/>
          <a:p>
            <a:pPr algn="just"/>
            <a:r>
              <a:rPr lang="en-US" altLang="zh-CN" sz="2800" b="1" dirty="0">
                <a:solidFill>
                  <a:schemeClr val="accent2">
                    <a:lumMod val="90000"/>
                    <a:lumOff val="10000"/>
                  </a:schemeClr>
                </a:solidFill>
                <a:latin typeface="+mn-lt"/>
                <a:ea typeface="黑体" panose="02010609060101010101" pitchFamily="49" charset="-122"/>
              </a:rPr>
              <a:t>    </a:t>
            </a:r>
            <a:r>
              <a:rPr lang="en-US" altLang="zh-CN" sz="2800" b="1" dirty="0" smtClean="0">
                <a:solidFill>
                  <a:schemeClr val="accent2">
                    <a:lumMod val="90000"/>
                    <a:lumOff val="10000"/>
                  </a:schemeClr>
                </a:solidFill>
                <a:latin typeface="+mn-lt"/>
                <a:ea typeface="黑体" panose="02010609060101010101" pitchFamily="49" charset="-122"/>
              </a:rPr>
              <a:t>5.13 </a:t>
            </a:r>
            <a:r>
              <a:rPr lang="zh-CN" altLang="en-US" sz="2800" b="1" dirty="0" smtClean="0">
                <a:solidFill>
                  <a:schemeClr val="accent2">
                    <a:lumMod val="90000"/>
                    <a:lumOff val="10000"/>
                  </a:schemeClr>
                </a:solidFill>
                <a:latin typeface="+mn-lt"/>
                <a:ea typeface="黑体" panose="02010609060101010101" pitchFamily="49" charset="-122"/>
              </a:rPr>
              <a:t>假设</a:t>
            </a:r>
            <a:r>
              <a:rPr lang="zh-CN" altLang="en-US" sz="2800" b="1" dirty="0">
                <a:solidFill>
                  <a:schemeClr val="accent2">
                    <a:lumMod val="90000"/>
                    <a:lumOff val="10000"/>
                  </a:schemeClr>
                </a:solidFill>
                <a:latin typeface="+mn-lt"/>
                <a:ea typeface="黑体" panose="02010609060101010101" pitchFamily="49" charset="-122"/>
              </a:rPr>
              <a:t>有如下一组推理规则：</a:t>
            </a:r>
          </a:p>
          <a:p>
            <a:pPr algn="just"/>
            <a:r>
              <a:rPr lang="zh-CN" altLang="en-US" sz="2800" b="1" dirty="0">
                <a:solidFill>
                  <a:schemeClr val="accent2">
                    <a:lumMod val="90000"/>
                    <a:lumOff val="10000"/>
                  </a:schemeClr>
                </a:solidFill>
                <a:latin typeface="+mn-lt"/>
                <a:ea typeface="黑体" panose="02010609060101010101" pitchFamily="49" charset="-122"/>
              </a:rPr>
              <a:t>     r1：E1→E2      (0.6)</a:t>
            </a:r>
          </a:p>
          <a:p>
            <a:pPr algn="just"/>
            <a:r>
              <a:rPr lang="zh-CN" altLang="en-US" sz="2800" b="1" dirty="0">
                <a:solidFill>
                  <a:schemeClr val="accent2">
                    <a:lumMod val="90000"/>
                    <a:lumOff val="10000"/>
                  </a:schemeClr>
                </a:solidFill>
                <a:latin typeface="+mn-lt"/>
                <a:ea typeface="黑体" panose="02010609060101010101" pitchFamily="49" charset="-122"/>
              </a:rPr>
              <a:t>     r2：E2∧E3→E4   (0.8)</a:t>
            </a:r>
          </a:p>
          <a:p>
            <a:pPr algn="just"/>
            <a:r>
              <a:rPr lang="zh-CN" altLang="en-US" sz="2800" b="1" dirty="0">
                <a:solidFill>
                  <a:schemeClr val="accent2">
                    <a:lumMod val="90000"/>
                    <a:lumOff val="10000"/>
                  </a:schemeClr>
                </a:solidFill>
                <a:latin typeface="+mn-lt"/>
                <a:ea typeface="黑体" panose="02010609060101010101" pitchFamily="49" charset="-122"/>
              </a:rPr>
              <a:t>     r3：E4→H       (0.7)</a:t>
            </a:r>
          </a:p>
          <a:p>
            <a:pPr algn="just"/>
            <a:r>
              <a:rPr lang="zh-CN" altLang="en-US" sz="2800" b="1" dirty="0">
                <a:solidFill>
                  <a:schemeClr val="accent2">
                    <a:lumMod val="90000"/>
                    <a:lumOff val="10000"/>
                  </a:schemeClr>
                </a:solidFill>
                <a:latin typeface="+mn-lt"/>
                <a:ea typeface="黑体" panose="02010609060101010101" pitchFamily="49" charset="-122"/>
              </a:rPr>
              <a:t>     r4：E5→H       (0.9)</a:t>
            </a:r>
          </a:p>
          <a:p>
            <a:pPr algn="just"/>
            <a:r>
              <a:rPr lang="zh-CN" altLang="en-US" sz="2800" b="1" dirty="0">
                <a:solidFill>
                  <a:schemeClr val="accent2">
                    <a:lumMod val="90000"/>
                    <a:lumOff val="10000"/>
                  </a:schemeClr>
                </a:solidFill>
                <a:latin typeface="+mn-lt"/>
                <a:ea typeface="黑体" panose="02010609060101010101" pitchFamily="49" charset="-122"/>
              </a:rPr>
              <a:t>     且已知，CF(E1)=0.5，CF(E3)=0.6</a:t>
            </a:r>
            <a:r>
              <a:rPr lang="zh-CN" altLang="en-US" sz="2800" b="1" dirty="0" smtClean="0">
                <a:solidFill>
                  <a:schemeClr val="accent2">
                    <a:lumMod val="90000"/>
                    <a:lumOff val="10000"/>
                  </a:schemeClr>
                </a:solidFill>
                <a:latin typeface="+mn-lt"/>
                <a:ea typeface="黑体" panose="02010609060101010101" pitchFamily="49" charset="-122"/>
              </a:rPr>
              <a:t>，CF</a:t>
            </a:r>
            <a:r>
              <a:rPr lang="zh-CN" altLang="en-US" sz="2800" b="1" dirty="0">
                <a:solidFill>
                  <a:schemeClr val="accent2">
                    <a:lumMod val="90000"/>
                    <a:lumOff val="10000"/>
                  </a:schemeClr>
                </a:solidFill>
                <a:latin typeface="+mn-lt"/>
                <a:ea typeface="黑体" panose="02010609060101010101" pitchFamily="49" charset="-122"/>
              </a:rPr>
              <a:t>(E5)=0.4，求CF(H)?</a:t>
            </a:r>
          </a:p>
        </p:txBody>
      </p:sp>
      <p:sp>
        <p:nvSpPr>
          <p:cNvPr id="4" name="文本框 3"/>
          <p:cNvSpPr txBox="1"/>
          <p:nvPr/>
        </p:nvSpPr>
        <p:spPr>
          <a:xfrm>
            <a:off x="487045" y="1628800"/>
            <a:ext cx="8468360" cy="523220"/>
          </a:xfrm>
          <a:prstGeom prst="rect">
            <a:avLst/>
          </a:prstGeom>
          <a:noFill/>
        </p:spPr>
        <p:txBody>
          <a:bodyPr wrap="square" rtlCol="0">
            <a:spAutoFit/>
          </a:bodyPr>
          <a:lstStyle/>
          <a:p>
            <a:r>
              <a:rPr lang="en-US" altLang="zh-CN" sz="2800" b="1" dirty="0" smtClean="0">
                <a:solidFill>
                  <a:schemeClr val="accent2">
                    <a:lumMod val="90000"/>
                    <a:lumOff val="10000"/>
                  </a:schemeClr>
                </a:solidFill>
                <a:latin typeface="+mn-lt"/>
                <a:ea typeface="黑体" panose="02010609060101010101" pitchFamily="49" charset="-122"/>
              </a:rPr>
              <a:t>5.12 </a:t>
            </a:r>
            <a:r>
              <a:rPr lang="zh-CN" sz="2800" b="1" dirty="0" smtClean="0">
                <a:solidFill>
                  <a:schemeClr val="accent2">
                    <a:lumMod val="90000"/>
                    <a:lumOff val="10000"/>
                  </a:schemeClr>
                </a:solidFill>
                <a:latin typeface="+mn-lt"/>
                <a:ea typeface="黑体" panose="02010609060101010101" pitchFamily="49" charset="-122"/>
              </a:rPr>
              <a:t>何谓</a:t>
            </a:r>
            <a:r>
              <a:rPr lang="zh-CN" sz="2800" b="1" dirty="0">
                <a:solidFill>
                  <a:schemeClr val="accent2">
                    <a:lumMod val="90000"/>
                    <a:lumOff val="10000"/>
                  </a:schemeClr>
                </a:solidFill>
                <a:latin typeface="+mn-lt"/>
                <a:ea typeface="黑体" panose="02010609060101010101" pitchFamily="49" charset="-122"/>
              </a:rPr>
              <a:t>可信度？说明规则强度</a:t>
            </a:r>
            <a:r>
              <a:rPr lang="en-US" altLang="zh-CN" sz="2800" b="1" dirty="0">
                <a:solidFill>
                  <a:schemeClr val="accent2">
                    <a:lumMod val="90000"/>
                    <a:lumOff val="10000"/>
                  </a:schemeClr>
                </a:solidFill>
                <a:latin typeface="+mn-lt"/>
                <a:ea typeface="黑体" panose="02010609060101010101" pitchFamily="49" charset="-122"/>
              </a:rPr>
              <a:t>CF(H,E)</a:t>
            </a:r>
            <a:r>
              <a:rPr lang="zh-CN" altLang="en-US" sz="2800" b="1" dirty="0">
                <a:solidFill>
                  <a:schemeClr val="accent2">
                    <a:lumMod val="90000"/>
                    <a:lumOff val="10000"/>
                  </a:schemeClr>
                </a:solidFill>
                <a:latin typeface="+mn-lt"/>
                <a:ea typeface="黑体" panose="02010609060101010101" pitchFamily="49" charset="-122"/>
              </a:rPr>
              <a:t>的含义？</a:t>
            </a:r>
          </a:p>
        </p:txBody>
      </p:sp>
      <p:sp>
        <p:nvSpPr>
          <p:cNvPr id="5" name="灯片编号占位符 4"/>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CCBC28C6-3104-434B-8229-11B47053D8AD}" type="slidenum">
              <a:rPr kumimoji="1" lang="zh-CN" altLang="en-US" sz="1600" b="1" i="0" u="none" strike="noStrike" kern="1200" cap="none" spc="0" normalizeH="0" baseline="0" noProof="0" smtClean="0">
                <a:ln>
                  <a:noFill/>
                </a:ln>
                <a:solidFill>
                  <a:schemeClr val="bg1"/>
                </a:solidFill>
                <a:effectLst/>
                <a:uLnTx/>
                <a:uFillTx/>
                <a:latin typeface="+mn-lt"/>
                <a:ea typeface="黑体" panose="02010609060101010101" pitchFamily="49" charset="-122"/>
              </a:rPr>
              <a:t>107</a:t>
            </a:fld>
            <a:endParaRPr kumimoji="1" lang="zh-CN" altLang="en-US" sz="1600" b="1" i="0" u="none" strike="noStrike" kern="1200" cap="none" spc="0" normalizeH="0" baseline="0" noProof="0" dirty="0">
              <a:ln>
                <a:noFill/>
              </a:ln>
              <a:solidFill>
                <a:schemeClr val="bg1"/>
              </a:solidFill>
              <a:effectLst/>
              <a:uLnTx/>
              <a:uFillTx/>
              <a:latin typeface="+mn-lt"/>
              <a:ea typeface="黑体" panose="02010609060101010101" pitchFamily="49" charset="-122"/>
            </a:endParaRPr>
          </a:p>
        </p:txBody>
      </p:sp>
    </p:spTree>
    <p:extLst>
      <p:ext uri="{BB962C8B-B14F-4D97-AF65-F5344CB8AC3E}">
        <p14:creationId xmlns:p14="http://schemas.microsoft.com/office/powerpoint/2010/main" val="3296462688"/>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29614" y="1142365"/>
            <a:ext cx="8090857" cy="2677656"/>
          </a:xfrm>
          <a:prstGeom prst="rect">
            <a:avLst/>
          </a:prstGeom>
          <a:noFill/>
        </p:spPr>
        <p:txBody>
          <a:bodyPr wrap="square" rtlCol="0">
            <a:spAutoFit/>
          </a:bodyPr>
          <a:lstStyle/>
          <a:p>
            <a:r>
              <a:rPr lang="en-US" altLang="zh-CN" sz="2800" b="1" dirty="0" smtClean="0">
                <a:solidFill>
                  <a:schemeClr val="accent2">
                    <a:lumMod val="90000"/>
                    <a:lumOff val="10000"/>
                  </a:schemeClr>
                </a:solidFill>
                <a:latin typeface="+mn-lt"/>
                <a:ea typeface="黑体" panose="02010609060101010101" pitchFamily="49" charset="-122"/>
              </a:rPr>
              <a:t>5.16 </a:t>
            </a:r>
            <a:r>
              <a:rPr lang="zh-CN" altLang="en-US" sz="2800" b="1" dirty="0" smtClean="0">
                <a:solidFill>
                  <a:schemeClr val="accent2">
                    <a:lumMod val="90000"/>
                    <a:lumOff val="10000"/>
                  </a:schemeClr>
                </a:solidFill>
                <a:latin typeface="+mn-lt"/>
                <a:ea typeface="黑体" panose="02010609060101010101" pitchFamily="49" charset="-122"/>
              </a:rPr>
              <a:t>如何</a:t>
            </a:r>
            <a:r>
              <a:rPr lang="zh-CN" altLang="en-US" sz="2800" b="1" dirty="0">
                <a:solidFill>
                  <a:schemeClr val="accent2">
                    <a:lumMod val="90000"/>
                    <a:lumOff val="10000"/>
                  </a:schemeClr>
                </a:solidFill>
                <a:latin typeface="+mn-lt"/>
                <a:ea typeface="黑体" panose="02010609060101010101" pitchFamily="49" charset="-122"/>
              </a:rPr>
              <a:t>用证据理论描述假设、规则和证据的不确定性，并实现不确定性的传递和组合</a:t>
            </a:r>
            <a:r>
              <a:rPr lang="zh-CN" altLang="en-US" sz="2800" b="1" dirty="0" smtClean="0">
                <a:solidFill>
                  <a:schemeClr val="accent2">
                    <a:lumMod val="90000"/>
                    <a:lumOff val="10000"/>
                  </a:schemeClr>
                </a:solidFill>
                <a:latin typeface="+mn-lt"/>
                <a:ea typeface="黑体" panose="02010609060101010101" pitchFamily="49" charset="-122"/>
              </a:rPr>
              <a:t>？</a:t>
            </a:r>
            <a:endParaRPr lang="en-US" altLang="zh-CN" sz="2800" b="1" dirty="0" smtClean="0">
              <a:solidFill>
                <a:schemeClr val="accent2">
                  <a:lumMod val="90000"/>
                  <a:lumOff val="10000"/>
                </a:schemeClr>
              </a:solidFill>
              <a:latin typeface="+mn-lt"/>
              <a:ea typeface="黑体" panose="02010609060101010101" pitchFamily="49" charset="-122"/>
            </a:endParaRPr>
          </a:p>
          <a:p>
            <a:endParaRPr lang="en-US" altLang="zh-CN" sz="2800" b="1" dirty="0">
              <a:solidFill>
                <a:schemeClr val="accent2">
                  <a:lumMod val="90000"/>
                  <a:lumOff val="10000"/>
                </a:schemeClr>
              </a:solidFill>
              <a:latin typeface="+mn-lt"/>
              <a:ea typeface="黑体" panose="02010609060101010101" pitchFamily="49" charset="-122"/>
            </a:endParaRPr>
          </a:p>
          <a:p>
            <a:r>
              <a:rPr lang="en-US" altLang="zh-CN" sz="2800" b="1" dirty="0" smtClean="0">
                <a:solidFill>
                  <a:schemeClr val="accent2">
                    <a:lumMod val="90000"/>
                    <a:lumOff val="10000"/>
                  </a:schemeClr>
                </a:solidFill>
                <a:ea typeface="黑体" panose="02010609060101010101" pitchFamily="49" charset="-122"/>
              </a:rPr>
              <a:t>5.17 </a:t>
            </a:r>
            <a:r>
              <a:rPr lang="zh-CN" altLang="en-US" sz="2800" b="1" dirty="0" smtClean="0">
                <a:solidFill>
                  <a:schemeClr val="accent2">
                    <a:lumMod val="90000"/>
                    <a:lumOff val="10000"/>
                  </a:schemeClr>
                </a:solidFill>
                <a:ea typeface="黑体" panose="02010609060101010101" pitchFamily="49" charset="-122"/>
              </a:rPr>
              <a:t>已知f</a:t>
            </a:r>
            <a:r>
              <a:rPr lang="en-US" altLang="zh-CN" sz="2800" b="1" dirty="0" smtClean="0">
                <a:solidFill>
                  <a:schemeClr val="accent2">
                    <a:lumMod val="90000"/>
                    <a:lumOff val="10000"/>
                  </a:schemeClr>
                </a:solidFill>
                <a:ea typeface="黑体" panose="02010609060101010101" pitchFamily="49" charset="-122"/>
              </a:rPr>
              <a:t>1</a:t>
            </a:r>
            <a:r>
              <a:rPr lang="zh-CN" altLang="en-US" sz="2800" b="1" dirty="0" smtClean="0">
                <a:solidFill>
                  <a:schemeClr val="accent2">
                    <a:lumMod val="90000"/>
                    <a:lumOff val="10000"/>
                  </a:schemeClr>
                </a:solidFill>
                <a:ea typeface="黑体" panose="02010609060101010101" pitchFamily="49" charset="-122"/>
              </a:rPr>
              <a:t>(</a:t>
            </a:r>
            <a:r>
              <a:rPr lang="zh-CN" altLang="en-US" sz="2800" b="1" dirty="0">
                <a:solidFill>
                  <a:schemeClr val="accent2">
                    <a:lumMod val="90000"/>
                    <a:lumOff val="10000"/>
                  </a:schemeClr>
                </a:solidFill>
                <a:ea typeface="黑体" panose="02010609060101010101" pitchFamily="49" charset="-122"/>
              </a:rPr>
              <a:t>E1)=0.8，</a:t>
            </a:r>
            <a:r>
              <a:rPr lang="zh-CN" altLang="en-US" sz="2800" b="1" dirty="0" smtClean="0">
                <a:solidFill>
                  <a:schemeClr val="accent2">
                    <a:lumMod val="90000"/>
                    <a:lumOff val="10000"/>
                  </a:schemeClr>
                </a:solidFill>
                <a:ea typeface="黑体" panose="02010609060101010101" pitchFamily="49" charset="-122"/>
              </a:rPr>
              <a:t>f</a:t>
            </a:r>
            <a:r>
              <a:rPr lang="en-US" altLang="zh-CN" sz="2800" b="1" dirty="0" smtClean="0">
                <a:solidFill>
                  <a:schemeClr val="accent2">
                    <a:lumMod val="90000"/>
                    <a:lumOff val="10000"/>
                  </a:schemeClr>
                </a:solidFill>
                <a:ea typeface="黑体" panose="02010609060101010101" pitchFamily="49" charset="-122"/>
              </a:rPr>
              <a:t>1</a:t>
            </a:r>
            <a:r>
              <a:rPr lang="zh-CN" altLang="en-US" sz="2800" b="1" dirty="0" smtClean="0">
                <a:solidFill>
                  <a:schemeClr val="accent2">
                    <a:lumMod val="90000"/>
                    <a:lumOff val="10000"/>
                  </a:schemeClr>
                </a:solidFill>
                <a:ea typeface="黑体" panose="02010609060101010101" pitchFamily="49" charset="-122"/>
              </a:rPr>
              <a:t>(</a:t>
            </a:r>
            <a:r>
              <a:rPr lang="zh-CN" altLang="en-US" sz="2800" b="1" dirty="0">
                <a:solidFill>
                  <a:schemeClr val="accent2">
                    <a:lumMod val="90000"/>
                    <a:lumOff val="10000"/>
                  </a:schemeClr>
                </a:solidFill>
                <a:ea typeface="黑体" panose="02010609060101010101" pitchFamily="49" charset="-122"/>
              </a:rPr>
              <a:t>E2)=0.6，|</a:t>
            </a:r>
            <a:r>
              <a:rPr lang="en-US" altLang="zh-CN" sz="2800" b="1" dirty="0">
                <a:solidFill>
                  <a:schemeClr val="accent2">
                    <a:lumMod val="90000"/>
                    <a:lumOff val="10000"/>
                  </a:schemeClr>
                </a:solidFill>
                <a:ea typeface="黑体" panose="02010609060101010101" pitchFamily="49" charset="-122"/>
              </a:rPr>
              <a:t>U</a:t>
            </a:r>
            <a:r>
              <a:rPr lang="zh-CN" altLang="en-US" sz="2800" b="1" dirty="0">
                <a:solidFill>
                  <a:schemeClr val="accent2">
                    <a:lumMod val="90000"/>
                    <a:lumOff val="10000"/>
                  </a:schemeClr>
                </a:solidFill>
                <a:ea typeface="黑体" panose="02010609060101010101" pitchFamily="49" charset="-122"/>
              </a:rPr>
              <a:t>| =2</a:t>
            </a:r>
            <a:r>
              <a:rPr lang="en-US" altLang="zh-CN" sz="2800" b="1" dirty="0">
                <a:solidFill>
                  <a:schemeClr val="accent2">
                    <a:lumMod val="90000"/>
                    <a:lumOff val="10000"/>
                  </a:schemeClr>
                </a:solidFill>
                <a:ea typeface="黑体" panose="02010609060101010101" pitchFamily="49" charset="-122"/>
              </a:rPr>
              <a:t>0</a:t>
            </a:r>
            <a:r>
              <a:rPr lang="zh-CN" altLang="en-US" sz="2800" b="1" dirty="0">
                <a:solidFill>
                  <a:schemeClr val="accent2">
                    <a:lumMod val="90000"/>
                    <a:lumOff val="10000"/>
                  </a:schemeClr>
                </a:solidFill>
                <a:ea typeface="黑体" panose="02010609060101010101" pitchFamily="49" charset="-122"/>
              </a:rPr>
              <a:t>, </a:t>
            </a:r>
            <a:r>
              <a:rPr lang="zh-CN" altLang="en-US" sz="2800" b="1" dirty="0" smtClean="0">
                <a:solidFill>
                  <a:schemeClr val="accent2">
                    <a:lumMod val="90000"/>
                    <a:lumOff val="10000"/>
                  </a:schemeClr>
                </a:solidFill>
                <a:ea typeface="黑体" panose="02010609060101010101" pitchFamily="49" charset="-122"/>
              </a:rPr>
              <a:t>E1</a:t>
            </a:r>
            <a:r>
              <a:rPr lang="zh-CN" altLang="en-US" sz="2800" b="1" dirty="0">
                <a:solidFill>
                  <a:schemeClr val="accent2">
                    <a:lumMod val="90000"/>
                    <a:lumOff val="10000"/>
                  </a:schemeClr>
                </a:solidFill>
                <a:ea typeface="黑体" panose="02010609060101010101" pitchFamily="49" charset="-122"/>
              </a:rPr>
              <a:t>∧E2→H={h1,h2}(c1,c2)=(0.</a:t>
            </a:r>
            <a:r>
              <a:rPr lang="zh-CN" altLang="en-US" sz="2800" b="1" dirty="0" smtClean="0">
                <a:solidFill>
                  <a:schemeClr val="accent2">
                    <a:lumMod val="90000"/>
                    <a:lumOff val="10000"/>
                  </a:schemeClr>
                </a:solidFill>
                <a:ea typeface="黑体" panose="02010609060101010101" pitchFamily="49" charset="-122"/>
              </a:rPr>
              <a:t>3</a:t>
            </a:r>
            <a:r>
              <a:rPr lang="en-US" altLang="zh-CN" sz="2800" b="1" dirty="0" smtClean="0">
                <a:solidFill>
                  <a:schemeClr val="accent2">
                    <a:lumMod val="90000"/>
                    <a:lumOff val="10000"/>
                  </a:schemeClr>
                </a:solidFill>
                <a:ea typeface="黑体" panose="02010609060101010101" pitchFamily="49" charset="-122"/>
              </a:rPr>
              <a:t>, </a:t>
            </a:r>
            <a:r>
              <a:rPr lang="zh-CN" altLang="en-US" sz="2800" b="1" dirty="0" smtClean="0">
                <a:solidFill>
                  <a:schemeClr val="accent2">
                    <a:lumMod val="90000"/>
                    <a:lumOff val="10000"/>
                  </a:schemeClr>
                </a:solidFill>
                <a:ea typeface="黑体" panose="02010609060101010101" pitchFamily="49" charset="-122"/>
              </a:rPr>
              <a:t>0</a:t>
            </a:r>
            <a:r>
              <a:rPr lang="zh-CN" altLang="en-US" sz="2800" b="1" dirty="0">
                <a:solidFill>
                  <a:schemeClr val="accent2">
                    <a:lumMod val="90000"/>
                    <a:lumOff val="10000"/>
                  </a:schemeClr>
                </a:solidFill>
                <a:ea typeface="黑体" panose="02010609060101010101" pitchFamily="49" charset="-122"/>
              </a:rPr>
              <a:t>.5</a:t>
            </a:r>
            <a:r>
              <a:rPr lang="zh-CN" altLang="en-US" sz="2800" b="1" dirty="0" smtClean="0">
                <a:solidFill>
                  <a:schemeClr val="accent2">
                    <a:lumMod val="90000"/>
                    <a:lumOff val="10000"/>
                  </a:schemeClr>
                </a:solidFill>
                <a:ea typeface="黑体" panose="02010609060101010101" pitchFamily="49" charset="-122"/>
              </a:rPr>
              <a:t>) </a:t>
            </a:r>
            <a:r>
              <a:rPr lang="en-US" altLang="zh-CN" sz="2800" b="1" dirty="0" smtClean="0">
                <a:solidFill>
                  <a:schemeClr val="accent2">
                    <a:lumMod val="90000"/>
                    <a:lumOff val="10000"/>
                  </a:schemeClr>
                </a:solidFill>
                <a:ea typeface="黑体" panose="02010609060101010101" pitchFamily="49" charset="-122"/>
              </a:rPr>
              <a:t>, </a:t>
            </a:r>
            <a:r>
              <a:rPr lang="zh-CN" altLang="en-US" sz="2800" b="1" dirty="0" smtClean="0">
                <a:solidFill>
                  <a:schemeClr val="accent2">
                    <a:lumMod val="90000"/>
                    <a:lumOff val="10000"/>
                  </a:schemeClr>
                </a:solidFill>
                <a:ea typeface="黑体" panose="02010609060101010101" pitchFamily="49" charset="-122"/>
              </a:rPr>
              <a:t>计算</a:t>
            </a:r>
            <a:r>
              <a:rPr lang="zh-CN" altLang="en-US" sz="2800" b="1" dirty="0">
                <a:solidFill>
                  <a:schemeClr val="accent2">
                    <a:lumMod val="90000"/>
                    <a:lumOff val="10000"/>
                  </a:schemeClr>
                </a:solidFill>
                <a:ea typeface="黑体" panose="02010609060101010101" pitchFamily="49" charset="-122"/>
              </a:rPr>
              <a:t>f(H)。</a:t>
            </a:r>
          </a:p>
          <a:p>
            <a:endParaRPr lang="zh-CN" altLang="en-US" sz="2800" b="1" dirty="0">
              <a:solidFill>
                <a:schemeClr val="accent2">
                  <a:lumMod val="90000"/>
                  <a:lumOff val="10000"/>
                </a:schemeClr>
              </a:solidFill>
              <a:latin typeface="+mn-lt"/>
              <a:ea typeface="黑体" panose="02010609060101010101" pitchFamily="49"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CCBC28C6-3104-434B-8229-11B47053D8AD}" type="slidenum">
              <a:rPr kumimoji="1" lang="zh-CN" altLang="en-US" sz="1600" b="1" i="0" u="none" strike="noStrike" kern="1200" cap="none" spc="0" normalizeH="0" baseline="0" noProof="0" smtClean="0">
                <a:ln>
                  <a:noFill/>
                </a:ln>
                <a:solidFill>
                  <a:schemeClr val="bg1"/>
                </a:solidFill>
                <a:effectLst/>
                <a:uLnTx/>
                <a:uFillTx/>
                <a:latin typeface="+mn-lt"/>
                <a:ea typeface="黑体" panose="02010609060101010101" pitchFamily="49" charset="-122"/>
              </a:rPr>
              <a:t>108</a:t>
            </a:fld>
            <a:endParaRPr kumimoji="1" lang="zh-CN" altLang="en-US" sz="1600" b="1" i="0" u="none" strike="noStrike" kern="1200" cap="none" spc="0" normalizeH="0" baseline="0" noProof="0" dirty="0">
              <a:ln>
                <a:noFill/>
              </a:ln>
              <a:solidFill>
                <a:schemeClr val="bg1"/>
              </a:solidFill>
              <a:effectLst/>
              <a:uLnTx/>
              <a:uFillTx/>
              <a:latin typeface="+mn-lt"/>
              <a:ea typeface="黑体" panose="02010609060101010101" pitchFamily="49" charset="-122"/>
            </a:endParaRPr>
          </a:p>
        </p:txBody>
      </p:sp>
    </p:spTree>
    <p:extLst>
      <p:ext uri="{BB962C8B-B14F-4D97-AF65-F5344CB8AC3E}">
        <p14:creationId xmlns:p14="http://schemas.microsoft.com/office/powerpoint/2010/main" val="122572209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42290" y="635000"/>
            <a:ext cx="8058785" cy="2246769"/>
          </a:xfrm>
          <a:prstGeom prst="rect">
            <a:avLst/>
          </a:prstGeom>
          <a:noFill/>
        </p:spPr>
        <p:txBody>
          <a:bodyPr wrap="square" rtlCol="0">
            <a:spAutoFit/>
          </a:bodyPr>
          <a:lstStyle/>
          <a:p>
            <a:r>
              <a:rPr lang="en-US" altLang="zh-CN" sz="2800" b="1" dirty="0" smtClean="0">
                <a:solidFill>
                  <a:schemeClr val="accent2">
                    <a:lumMod val="90000"/>
                    <a:lumOff val="10000"/>
                  </a:schemeClr>
                </a:solidFill>
                <a:latin typeface="+mn-lt"/>
                <a:ea typeface="黑体" panose="02010609060101010101" pitchFamily="49" charset="-122"/>
              </a:rPr>
              <a:t>5.19 </a:t>
            </a:r>
            <a:r>
              <a:rPr lang="zh-CN" altLang="en-US" sz="2800" b="1" dirty="0" smtClean="0">
                <a:solidFill>
                  <a:schemeClr val="accent2">
                    <a:lumMod val="90000"/>
                    <a:lumOff val="10000"/>
                  </a:schemeClr>
                </a:solidFill>
                <a:latin typeface="+mn-lt"/>
                <a:ea typeface="黑体" panose="02010609060101010101" pitchFamily="49" charset="-122"/>
              </a:rPr>
              <a:t>何谓</a:t>
            </a:r>
            <a:r>
              <a:rPr lang="zh-CN" altLang="en-US" sz="2800" b="1" dirty="0">
                <a:solidFill>
                  <a:schemeClr val="accent2">
                    <a:lumMod val="90000"/>
                    <a:lumOff val="10000"/>
                  </a:schemeClr>
                </a:solidFill>
                <a:latin typeface="+mn-lt"/>
                <a:ea typeface="黑体" panose="02010609060101010101" pitchFamily="49" charset="-122"/>
              </a:rPr>
              <a:t>模糊性？它与随机性有什么区别？试举出几个日常生活中的模糊概念</a:t>
            </a:r>
            <a:r>
              <a:rPr lang="zh-CN" altLang="en-US" sz="2800" b="1" dirty="0" smtClean="0">
                <a:solidFill>
                  <a:schemeClr val="accent2">
                    <a:lumMod val="90000"/>
                    <a:lumOff val="10000"/>
                  </a:schemeClr>
                </a:solidFill>
                <a:latin typeface="+mn-lt"/>
                <a:ea typeface="黑体" panose="02010609060101010101" pitchFamily="49" charset="-122"/>
              </a:rPr>
              <a:t>。</a:t>
            </a:r>
            <a:endParaRPr lang="en-US" altLang="zh-CN" sz="2800" b="1" dirty="0" smtClean="0">
              <a:solidFill>
                <a:schemeClr val="accent2">
                  <a:lumMod val="90000"/>
                  <a:lumOff val="10000"/>
                </a:schemeClr>
              </a:solidFill>
              <a:latin typeface="+mn-lt"/>
              <a:ea typeface="黑体" panose="02010609060101010101" pitchFamily="49" charset="-122"/>
            </a:endParaRPr>
          </a:p>
          <a:p>
            <a:endParaRPr lang="zh-CN" altLang="en-US" sz="2800" b="1" dirty="0">
              <a:solidFill>
                <a:schemeClr val="accent2">
                  <a:lumMod val="90000"/>
                  <a:lumOff val="10000"/>
                </a:schemeClr>
              </a:solidFill>
              <a:latin typeface="+mn-lt"/>
              <a:ea typeface="黑体" panose="02010609060101010101" pitchFamily="49" charset="-122"/>
            </a:endParaRPr>
          </a:p>
          <a:p>
            <a:r>
              <a:rPr lang="en-US" altLang="zh-CN" sz="2800" b="1" dirty="0" smtClean="0">
                <a:solidFill>
                  <a:schemeClr val="accent2">
                    <a:lumMod val="90000"/>
                    <a:lumOff val="10000"/>
                  </a:schemeClr>
                </a:solidFill>
                <a:latin typeface="+mn-lt"/>
                <a:ea typeface="黑体" panose="02010609060101010101" pitchFamily="49" charset="-122"/>
              </a:rPr>
              <a:t>5.20 </a:t>
            </a:r>
            <a:r>
              <a:rPr lang="zh-CN" altLang="en-US" sz="2800" b="1" dirty="0" smtClean="0">
                <a:solidFill>
                  <a:schemeClr val="accent2">
                    <a:lumMod val="90000"/>
                    <a:lumOff val="10000"/>
                  </a:schemeClr>
                </a:solidFill>
                <a:latin typeface="+mn-lt"/>
                <a:ea typeface="黑体" panose="02010609060101010101" pitchFamily="49" charset="-122"/>
              </a:rPr>
              <a:t>模糊逻辑</a:t>
            </a:r>
            <a:r>
              <a:rPr lang="zh-CN" altLang="en-US" sz="2800" b="1" dirty="0">
                <a:solidFill>
                  <a:schemeClr val="accent2">
                    <a:lumMod val="90000"/>
                    <a:lumOff val="10000"/>
                  </a:schemeClr>
                </a:solidFill>
                <a:latin typeface="+mn-lt"/>
                <a:ea typeface="黑体" panose="02010609060101010101" pitchFamily="49" charset="-122"/>
              </a:rPr>
              <a:t>的基本思想是什么？说明模糊控制器的结构以及各主要模块的功能？</a:t>
            </a:r>
          </a:p>
        </p:txBody>
      </p:sp>
      <p:sp>
        <p:nvSpPr>
          <p:cNvPr id="5" name="文本框 4"/>
          <p:cNvSpPr txBox="1"/>
          <p:nvPr/>
        </p:nvSpPr>
        <p:spPr>
          <a:xfrm>
            <a:off x="478790" y="3359150"/>
            <a:ext cx="8580120" cy="2246769"/>
          </a:xfrm>
          <a:prstGeom prst="rect">
            <a:avLst/>
          </a:prstGeom>
          <a:noFill/>
        </p:spPr>
        <p:txBody>
          <a:bodyPr wrap="square" rtlCol="0">
            <a:spAutoFit/>
          </a:bodyPr>
          <a:lstStyle/>
          <a:p>
            <a:r>
              <a:rPr lang="en-US" altLang="zh-CN" sz="2800" b="1" dirty="0" smtClean="0">
                <a:solidFill>
                  <a:schemeClr val="accent2">
                    <a:lumMod val="90000"/>
                    <a:lumOff val="10000"/>
                  </a:schemeClr>
                </a:solidFill>
                <a:latin typeface="+mn-lt"/>
                <a:ea typeface="黑体" panose="02010609060101010101" pitchFamily="49" charset="-122"/>
              </a:rPr>
              <a:t>5.21 </a:t>
            </a:r>
            <a:r>
              <a:rPr lang="zh-CN" altLang="en-US" sz="2800" b="1" dirty="0" smtClean="0">
                <a:solidFill>
                  <a:schemeClr val="accent2">
                    <a:lumMod val="90000"/>
                    <a:lumOff val="10000"/>
                  </a:schemeClr>
                </a:solidFill>
                <a:latin typeface="+mn-lt"/>
                <a:ea typeface="黑体" panose="02010609060101010101" pitchFamily="49" charset="-122"/>
              </a:rPr>
              <a:t>设有</a:t>
            </a:r>
            <a:r>
              <a:rPr lang="zh-CN" altLang="en-US" sz="2800" b="1" dirty="0">
                <a:solidFill>
                  <a:schemeClr val="accent2">
                    <a:lumMod val="90000"/>
                    <a:lumOff val="10000"/>
                  </a:schemeClr>
                </a:solidFill>
                <a:latin typeface="+mn-lt"/>
                <a:ea typeface="黑体" panose="02010609060101010101" pitchFamily="49" charset="-122"/>
              </a:rPr>
              <a:t>论域U ={xl,x2,x3,x4,x5｝,</a:t>
            </a:r>
            <a:r>
              <a:rPr lang="zh-CN" altLang="en-US" sz="2800" b="1" dirty="0" smtClean="0">
                <a:solidFill>
                  <a:schemeClr val="accent2">
                    <a:lumMod val="90000"/>
                    <a:lumOff val="10000"/>
                  </a:schemeClr>
                </a:solidFill>
                <a:latin typeface="+mn-lt"/>
                <a:ea typeface="黑体" panose="02010609060101010101" pitchFamily="49" charset="-122"/>
              </a:rPr>
              <a:t>A、B</a:t>
            </a:r>
            <a:r>
              <a:rPr lang="zh-CN" altLang="en-US" sz="2800" b="1" dirty="0">
                <a:solidFill>
                  <a:schemeClr val="accent2">
                    <a:lumMod val="90000"/>
                    <a:lumOff val="10000"/>
                  </a:schemeClr>
                </a:solidFill>
                <a:latin typeface="+mn-lt"/>
                <a:ea typeface="黑体" panose="02010609060101010101" pitchFamily="49" charset="-122"/>
              </a:rPr>
              <a:t>是U上的两个模糊集，且有</a:t>
            </a:r>
          </a:p>
          <a:p>
            <a:r>
              <a:rPr lang="zh-CN" altLang="en-US" sz="2800" b="1" dirty="0">
                <a:solidFill>
                  <a:schemeClr val="accent2">
                    <a:lumMod val="90000"/>
                    <a:lumOff val="10000"/>
                  </a:schemeClr>
                </a:solidFill>
                <a:latin typeface="+mn-lt"/>
                <a:ea typeface="黑体" panose="02010609060101010101" pitchFamily="49" charset="-122"/>
              </a:rPr>
              <a:t>   A=0.85/x1+0.7/x2+0.9/x3+0.9/x4+0.7/x5</a:t>
            </a:r>
          </a:p>
          <a:p>
            <a:r>
              <a:rPr lang="zh-CN" altLang="en-US" sz="2800" b="1" dirty="0">
                <a:solidFill>
                  <a:schemeClr val="accent2">
                    <a:lumMod val="90000"/>
                    <a:lumOff val="10000"/>
                  </a:schemeClr>
                </a:solidFill>
                <a:latin typeface="+mn-lt"/>
                <a:ea typeface="黑体" panose="02010609060101010101" pitchFamily="49" charset="-122"/>
              </a:rPr>
              <a:t>   B=0.5/x1+0.65/x2+0.8/x3+0.98/x4+0.77/x5</a:t>
            </a:r>
          </a:p>
          <a:p>
            <a:r>
              <a:rPr lang="zh-CN" altLang="en-US" sz="2800" b="1" dirty="0">
                <a:solidFill>
                  <a:schemeClr val="accent2">
                    <a:lumMod val="90000"/>
                    <a:lumOff val="10000"/>
                  </a:schemeClr>
                </a:solidFill>
                <a:latin typeface="+mn-lt"/>
                <a:ea typeface="黑体" panose="02010609060101010101" pitchFamily="49" charset="-122"/>
              </a:rPr>
              <a:t>求A∩B、A∪B和┓A。</a:t>
            </a:r>
          </a:p>
        </p:txBody>
      </p:sp>
      <p:sp>
        <p:nvSpPr>
          <p:cNvPr id="3" name="灯片编号占位符 2"/>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D6ECB18D-4BCC-43D2-9E78-8F978B814580}" type="slidenum">
              <a:rPr kumimoji="1" lang="zh-CN" altLang="en-US" sz="1600" b="1" i="0" u="none" strike="noStrike" kern="1200" cap="none" spc="0" normalizeH="0" baseline="0" noProof="0" smtClean="0">
                <a:ln>
                  <a:noFill/>
                </a:ln>
                <a:solidFill>
                  <a:schemeClr val="bg1"/>
                </a:solidFill>
                <a:effectLst/>
                <a:uLnTx/>
                <a:uFillTx/>
                <a:latin typeface="+mn-lt"/>
                <a:ea typeface="黑体" panose="02010609060101010101" pitchFamily="49" charset="-122"/>
              </a:rPr>
              <a:t>109</a:t>
            </a:fld>
            <a:endParaRPr kumimoji="1" lang="zh-CN" altLang="en-US" sz="1600" b="1" i="0" u="none" strike="noStrike" kern="1200" cap="none" spc="0" normalizeH="0" baseline="0" noProof="0" dirty="0">
              <a:ln>
                <a:noFill/>
              </a:ln>
              <a:solidFill>
                <a:schemeClr val="bg1"/>
              </a:solidFill>
              <a:effectLst/>
              <a:uLnTx/>
              <a:uFillTx/>
              <a:latin typeface="+mn-lt"/>
              <a:ea typeface="黑体" panose="02010609060101010101" pitchFamily="49" charset="-122"/>
            </a:endParaRPr>
          </a:p>
        </p:txBody>
      </p:sp>
    </p:spTree>
    <p:extLst>
      <p:ext uri="{BB962C8B-B14F-4D97-AF65-F5344CB8AC3E}">
        <p14:creationId xmlns:p14="http://schemas.microsoft.com/office/powerpoint/2010/main" val="2239838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p:cNvSpPr>
          <p:nvPr>
            <p:ph type="title"/>
          </p:nvPr>
        </p:nvSpPr>
        <p:spPr/>
        <p:txBody>
          <a:bodyPr vert="horz" wrap="square" lIns="91440" tIns="45720" rIns="91440" bIns="45720" anchor="ctr"/>
          <a:lstStyle/>
          <a:p>
            <a:pPr eaLnBrk="1" hangingPunct="1">
              <a:buNone/>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信任函数</a:t>
            </a:r>
          </a:p>
        </p:txBody>
      </p:sp>
      <p:sp>
        <p:nvSpPr>
          <p:cNvPr id="165891" name="Rectangle 3"/>
          <p:cNvSpPr>
            <a:spLocks noGrp="1"/>
          </p:cNvSpPr>
          <p:nvPr>
            <p:ph idx="1"/>
          </p:nvPr>
        </p:nvSpPr>
        <p:spPr/>
        <p:txBody>
          <a:bodyPr vert="horz" wrap="square" lIns="91440" tIns="45720" rIns="91440" bIns="45720" anchor="t"/>
          <a:lstStyle/>
          <a:p>
            <a:pPr eaLnBrk="1" hangingPunct="1">
              <a:buNone/>
            </a:pPr>
            <a:r>
              <a:rPr lang="zh-CN" altLang="en-US" sz="3200" dirty="0">
                <a:solidFill>
                  <a:srgbClr val="FF0000"/>
                </a:solidFill>
                <a:latin typeface="黑体" panose="02010609060101010101" pitchFamily="2" charset="-122"/>
                <a:ea typeface="黑体" panose="02010609060101010101" pitchFamily="2" charset="-122"/>
              </a:rPr>
              <a:t>定义</a:t>
            </a:r>
            <a:r>
              <a:rPr lang="en-US" altLang="zh-CN" sz="3200" dirty="0" smtClean="0">
                <a:solidFill>
                  <a:srgbClr val="FF0000"/>
                </a:solidFill>
                <a:latin typeface="黑体" panose="02010609060101010101" pitchFamily="2" charset="-122"/>
                <a:ea typeface="黑体" panose="02010609060101010101" pitchFamily="2" charset="-122"/>
              </a:rPr>
              <a:t>5.13</a:t>
            </a:r>
            <a:r>
              <a:rPr lang="en-US" altLang="zh-CN" sz="3200" dirty="0" smtClean="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信任函数 </a:t>
            </a:r>
            <a:r>
              <a:rPr lang="en-US" altLang="zh-CN" sz="2000" dirty="0">
                <a:latin typeface="黑体" panose="02010609060101010101" pitchFamily="2" charset="-122"/>
                <a:ea typeface="黑体" panose="02010609060101010101" pitchFamily="2" charset="-122"/>
              </a:rPr>
              <a:t>(Belief Function)</a:t>
            </a:r>
          </a:p>
          <a:p>
            <a:pPr lvl="1" eaLnBrk="1" hangingPunct="1"/>
            <a:r>
              <a:rPr lang="en-US" altLang="zh-CN" sz="2800" dirty="0">
                <a:latin typeface="黑体" panose="02010609060101010101" pitchFamily="2" charset="-122"/>
                <a:ea typeface="黑体" panose="02010609060101010101" pitchFamily="2" charset="-122"/>
              </a:rPr>
              <a:t> Bel: 2</a:t>
            </a:r>
            <a:r>
              <a:rPr lang="en-US" altLang="zh-CN" sz="2800" baseline="30000" dirty="0">
                <a:latin typeface="黑体" panose="02010609060101010101" pitchFamily="2" charset="-122"/>
                <a:ea typeface="黑体" panose="02010609060101010101" pitchFamily="2" charset="-122"/>
              </a:rPr>
              <a:t>Ω</a:t>
            </a:r>
            <a:r>
              <a:rPr lang="en-US" altLang="zh-CN" sz="2800" dirty="0">
                <a:latin typeface="黑体" panose="02010609060101010101" pitchFamily="2" charset="-122"/>
                <a:ea typeface="黑体" panose="02010609060101010101" pitchFamily="2" charset="-122"/>
              </a:rPr>
              <a:t> →[0</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1]</a:t>
            </a:r>
          </a:p>
          <a:p>
            <a:pPr lvl="1" eaLnBrk="1" hangingPunct="1"/>
            <a:r>
              <a:rPr lang="zh-CN" altLang="en-US" sz="2800" dirty="0">
                <a:latin typeface="黑体" panose="02010609060101010101" pitchFamily="2" charset="-122"/>
                <a:ea typeface="黑体" panose="02010609060101010101" pitchFamily="2" charset="-122"/>
              </a:rPr>
              <a:t>对任意的</a:t>
            </a:r>
            <a:r>
              <a:rPr lang="en-US" altLang="zh-CN" sz="2800" dirty="0">
                <a:latin typeface="黑体" panose="02010609060101010101" pitchFamily="2" charset="-122"/>
                <a:ea typeface="黑体" panose="02010609060101010101" pitchFamily="2" charset="-122"/>
              </a:rPr>
              <a:t>A </a:t>
            </a:r>
            <a:r>
              <a:rPr lang="en-US" altLang="en-US" sz="2800" b="1" dirty="0">
                <a:sym typeface="Symbol" panose="05050102010706020507" pitchFamily="18" charset="2"/>
              </a:rPr>
              <a:t></a:t>
            </a:r>
            <a:r>
              <a:rPr lang="en-US" altLang="zh-CN" sz="2800" dirty="0">
                <a:latin typeface="黑体" panose="02010609060101010101" pitchFamily="2" charset="-122"/>
                <a:ea typeface="黑体" panose="02010609060101010101" pitchFamily="2" charset="-122"/>
              </a:rPr>
              <a:t> </a:t>
            </a:r>
            <a:r>
              <a:rPr lang="el-GR" altLang="zh-CN" sz="2800" dirty="0">
                <a:latin typeface="黑体" panose="02010609060101010101" pitchFamily="2" charset="-122"/>
                <a:ea typeface="黑体" panose="02010609060101010101" pitchFamily="2" charset="-122"/>
              </a:rPr>
              <a:t>Ω</a:t>
            </a:r>
            <a:r>
              <a:rPr lang="zh-CN" altLang="en-US" sz="2800" dirty="0">
                <a:latin typeface="黑体" panose="02010609060101010101" pitchFamily="2" charset="-122"/>
                <a:ea typeface="黑体" panose="02010609060101010101" pitchFamily="2" charset="-122"/>
              </a:rPr>
              <a:t>有</a:t>
            </a:r>
            <a:r>
              <a:rPr lang="en-US" altLang="zh-CN" sz="2800" dirty="0">
                <a:latin typeface="黑体" panose="02010609060101010101" pitchFamily="2" charset="-122"/>
                <a:ea typeface="黑体" panose="02010609060101010101" pitchFamily="2" charset="-122"/>
              </a:rPr>
              <a:t>, </a:t>
            </a:r>
          </a:p>
          <a:p>
            <a:pPr lvl="1" eaLnBrk="1" hangingPunct="1"/>
            <a:endParaRPr lang="en-US" altLang="zh-CN" sz="2800" dirty="0">
              <a:latin typeface="黑体" panose="02010609060101010101" pitchFamily="2" charset="-122"/>
              <a:ea typeface="黑体" panose="02010609060101010101" pitchFamily="2" charset="-122"/>
            </a:endParaRPr>
          </a:p>
          <a:p>
            <a:pPr lvl="1" eaLnBrk="1" hangingPunct="1"/>
            <a:endParaRPr lang="en-US" altLang="zh-CN" sz="2800" dirty="0">
              <a:latin typeface="黑体" panose="02010609060101010101" pitchFamily="2" charset="-122"/>
              <a:ea typeface="黑体" panose="02010609060101010101" pitchFamily="2" charset="-122"/>
            </a:endParaRPr>
          </a:p>
          <a:p>
            <a:pPr lvl="1" eaLnBrk="1" hangingPunct="1"/>
            <a:r>
              <a:rPr lang="en-US" altLang="zh-CN" sz="2800" dirty="0">
                <a:solidFill>
                  <a:srgbClr val="FF0000"/>
                </a:solidFill>
                <a:latin typeface="黑体" panose="02010609060101010101" pitchFamily="2" charset="-122"/>
                <a:ea typeface="黑体" panose="02010609060101010101" pitchFamily="2" charset="-122"/>
              </a:rPr>
              <a:t>Bel(A)</a:t>
            </a:r>
            <a:r>
              <a:rPr lang="zh-CN" altLang="en-US" sz="2800" dirty="0">
                <a:latin typeface="黑体" panose="02010609060101010101" pitchFamily="2" charset="-122"/>
                <a:ea typeface="黑体" panose="02010609060101010101" pitchFamily="2" charset="-122"/>
              </a:rPr>
              <a:t>表示当前环境下，对假设集</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的</a:t>
            </a:r>
            <a:r>
              <a:rPr lang="zh-CN" altLang="en-US" sz="2800" dirty="0">
                <a:solidFill>
                  <a:srgbClr val="FF0000"/>
                </a:solidFill>
                <a:latin typeface="黑体" panose="02010609060101010101" pitchFamily="2" charset="-122"/>
                <a:ea typeface="黑体" panose="02010609060101010101" pitchFamily="2" charset="-122"/>
              </a:rPr>
              <a:t>信任程度</a:t>
            </a:r>
            <a:r>
              <a:rPr lang="zh-CN" altLang="en-US" sz="2800" dirty="0">
                <a:latin typeface="黑体" panose="02010609060101010101" pitchFamily="2" charset="-122"/>
                <a:ea typeface="黑体" panose="02010609060101010101" pitchFamily="2" charset="-122"/>
              </a:rPr>
              <a:t>，其值为</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的所有子集的基本概率之和，表示对</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的总的信任度。</a:t>
            </a:r>
          </a:p>
        </p:txBody>
      </p:sp>
      <p:sp>
        <p:nvSpPr>
          <p:cNvPr id="165892" name="Rectangle 8"/>
          <p:cNvSpPr/>
          <p:nvPr/>
        </p:nvSpPr>
        <p:spPr>
          <a:xfrm>
            <a:off x="0" y="3357563"/>
            <a:ext cx="9144000" cy="0"/>
          </a:xfrm>
          <a:prstGeom prst="rect">
            <a:avLst/>
          </a:prstGeom>
          <a:solidFill>
            <a:srgbClr val="CCFFFF"/>
          </a:solid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65893" name="Rectangle 10"/>
          <p:cNvSpPr/>
          <p:nvPr/>
        </p:nvSpPr>
        <p:spPr>
          <a:xfrm>
            <a:off x="0" y="32527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65894" name="Object 9"/>
          <p:cNvGraphicFramePr>
            <a:graphicFrameLocks noChangeAspect="1"/>
          </p:cNvGraphicFramePr>
          <p:nvPr>
            <p:extLst>
              <p:ext uri="{D42A27DB-BD31-4B8C-83A1-F6EECF244321}">
                <p14:modId xmlns:p14="http://schemas.microsoft.com/office/powerpoint/2010/main" val="4164772188"/>
              </p:ext>
            </p:extLst>
          </p:nvPr>
        </p:nvGraphicFramePr>
        <p:xfrm>
          <a:off x="5004048" y="2345756"/>
          <a:ext cx="2520950" cy="798512"/>
        </p:xfrm>
        <a:graphic>
          <a:graphicData uri="http://schemas.openxmlformats.org/presentationml/2006/ole">
            <mc:AlternateContent xmlns:mc="http://schemas.openxmlformats.org/markup-compatibility/2006">
              <mc:Choice xmlns:v="urn:schemas-microsoft-com:vml" Requires="v">
                <p:oleObj spid="_x0000_s74771" r:id="rId3" imgW="1116965" imgH="355600" progId="Equation.3">
                  <p:embed/>
                </p:oleObj>
              </mc:Choice>
              <mc:Fallback>
                <p:oleObj r:id="rId3" imgW="1116965" imgH="355600" progId="Equation.3">
                  <p:embed/>
                  <p:pic>
                    <p:nvPicPr>
                      <p:cNvPr id="0" name=""/>
                      <p:cNvPicPr/>
                      <p:nvPr/>
                    </p:nvPicPr>
                    <p:blipFill>
                      <a:blip r:embed="rId4"/>
                      <a:stretch>
                        <a:fillRect/>
                      </a:stretch>
                    </p:blipFill>
                    <p:spPr>
                      <a:xfrm>
                        <a:off x="5004048" y="2345756"/>
                        <a:ext cx="2520950" cy="798512"/>
                      </a:xfrm>
                      <a:prstGeom prst="rect">
                        <a:avLst/>
                      </a:prstGeom>
                      <a:solidFill>
                        <a:srgbClr val="CC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05750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D6ECB18D-4BCC-43D2-9E78-8F978B814580}" type="slidenum">
              <a:rPr kumimoji="1" lang="zh-CN" altLang="en-US" sz="1600" b="1" i="0" u="none" strike="noStrike" kern="1200" cap="none" spc="0" normalizeH="0" baseline="0" noProof="0" smtClean="0">
                <a:ln>
                  <a:noFill/>
                </a:ln>
                <a:solidFill>
                  <a:schemeClr val="bg1"/>
                </a:solidFill>
                <a:effectLst/>
                <a:uLnTx/>
                <a:uFillTx/>
                <a:latin typeface="Times New Roman" panose="02020603050405020304" pitchFamily="18" charset="0"/>
                <a:ea typeface="宋体" panose="02010600030101010101" pitchFamily="2" charset="-122"/>
                <a:cs typeface="+mn-cs"/>
              </a:rPr>
              <a:t>110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3" name="文本框 2"/>
          <p:cNvSpPr txBox="1"/>
          <p:nvPr/>
        </p:nvSpPr>
        <p:spPr>
          <a:xfrm>
            <a:off x="467544" y="620688"/>
            <a:ext cx="8058785" cy="2800767"/>
          </a:xfrm>
          <a:prstGeom prst="rect">
            <a:avLst/>
          </a:prstGeom>
          <a:noFill/>
        </p:spPr>
        <p:txBody>
          <a:bodyPr wrap="square" rtlCol="0">
            <a:spAutoFit/>
          </a:bodyPr>
          <a:lstStyle/>
          <a:p>
            <a:pPr algn="ctr"/>
            <a:r>
              <a:rPr lang="zh-CN" altLang="en-US" sz="4000" b="1" dirty="0" smtClean="0">
                <a:solidFill>
                  <a:srgbClr val="FF0000"/>
                </a:solidFill>
                <a:latin typeface="+mn-lt"/>
                <a:ea typeface="黑体" panose="02010609060101010101" pitchFamily="49" charset="-122"/>
              </a:rPr>
              <a:t>作业说明</a:t>
            </a:r>
            <a:endParaRPr lang="en-US" altLang="zh-CN" sz="4000" b="1" dirty="0" smtClean="0">
              <a:solidFill>
                <a:srgbClr val="FF0000"/>
              </a:solidFill>
              <a:latin typeface="+mn-lt"/>
              <a:ea typeface="黑体" panose="02010609060101010101" pitchFamily="49" charset="-122"/>
            </a:endParaRPr>
          </a:p>
          <a:p>
            <a:pPr algn="ctr"/>
            <a:endParaRPr lang="en-US" altLang="zh-CN" sz="4000" b="1" dirty="0" smtClean="0">
              <a:solidFill>
                <a:srgbClr val="FF0000"/>
              </a:solidFill>
              <a:latin typeface="+mn-lt"/>
              <a:ea typeface="黑体" panose="02010609060101010101" pitchFamily="49" charset="-122"/>
            </a:endParaRPr>
          </a:p>
          <a:p>
            <a:r>
              <a:rPr lang="zh-CN" altLang="en-US" sz="3200" b="1" dirty="0" smtClean="0">
                <a:solidFill>
                  <a:schemeClr val="accent2">
                    <a:lumMod val="90000"/>
                    <a:lumOff val="10000"/>
                  </a:schemeClr>
                </a:solidFill>
                <a:latin typeface="+mn-lt"/>
                <a:ea typeface="黑体" panose="02010609060101010101" pitchFamily="49" charset="-122"/>
              </a:rPr>
              <a:t>纸质提交作业题目为：</a:t>
            </a:r>
            <a:endParaRPr lang="en-US" altLang="zh-CN" sz="3200" b="1" dirty="0" smtClean="0">
              <a:solidFill>
                <a:schemeClr val="accent2">
                  <a:lumMod val="90000"/>
                  <a:lumOff val="10000"/>
                </a:schemeClr>
              </a:solidFill>
              <a:latin typeface="+mn-lt"/>
              <a:ea typeface="黑体" panose="02010609060101010101" pitchFamily="49" charset="-122"/>
            </a:endParaRPr>
          </a:p>
          <a:p>
            <a:endParaRPr lang="en-US" altLang="zh-CN" sz="3200" b="1" dirty="0" smtClean="0">
              <a:solidFill>
                <a:schemeClr val="accent2">
                  <a:lumMod val="90000"/>
                  <a:lumOff val="10000"/>
                </a:schemeClr>
              </a:solidFill>
              <a:latin typeface="+mn-lt"/>
              <a:ea typeface="黑体" panose="02010609060101010101" pitchFamily="49" charset="-122"/>
            </a:endParaRPr>
          </a:p>
          <a:p>
            <a:r>
              <a:rPr lang="en-US" altLang="zh-CN" sz="3200" b="1" dirty="0" smtClean="0">
                <a:solidFill>
                  <a:schemeClr val="accent2">
                    <a:lumMod val="90000"/>
                    <a:lumOff val="10000"/>
                  </a:schemeClr>
                </a:solidFill>
                <a:latin typeface="+mn-lt"/>
                <a:ea typeface="黑体" panose="02010609060101010101" pitchFamily="49" charset="-122"/>
              </a:rPr>
              <a:t>5.10   5.13  5.17   5.21</a:t>
            </a:r>
            <a:endParaRPr lang="zh-CN" altLang="en-US" sz="3200" b="1" dirty="0">
              <a:solidFill>
                <a:schemeClr val="accent2">
                  <a:lumMod val="90000"/>
                  <a:lumOff val="10000"/>
                </a:schemeClr>
              </a:solidFill>
              <a:latin typeface="+mn-lt"/>
              <a:ea typeface="黑体" panose="02010609060101010101" pitchFamily="49" charset="-122"/>
            </a:endParaRPr>
          </a:p>
        </p:txBody>
      </p:sp>
    </p:spTree>
    <p:extLst>
      <p:ext uri="{BB962C8B-B14F-4D97-AF65-F5344CB8AC3E}">
        <p14:creationId xmlns:p14="http://schemas.microsoft.com/office/powerpoint/2010/main" val="1283701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3"/>
          <p:cNvSpPr>
            <a:spLocks noGrp="1"/>
          </p:cNvSpPr>
          <p:nvPr>
            <p:ph idx="1"/>
          </p:nvPr>
        </p:nvSpPr>
        <p:spPr>
          <a:xfrm>
            <a:off x="971550" y="765175"/>
            <a:ext cx="7772400" cy="5475288"/>
          </a:xfrm>
        </p:spPr>
        <p:txBody>
          <a:bodyPr vert="horz" wrap="square" lIns="91440" tIns="45720" rIns="91440" bIns="45720" anchor="t"/>
          <a:lstStyle/>
          <a:p>
            <a:pPr eaLnBrk="1" hangingPunct="1">
              <a:buNone/>
            </a:pPr>
            <a:r>
              <a:rPr lang="zh-CN" altLang="en-US" sz="2800" dirty="0">
                <a:latin typeface="黑体" panose="02010609060101010101" pitchFamily="2" charset="-122"/>
                <a:ea typeface="黑体" panose="02010609060101010101" pitchFamily="2" charset="-122"/>
              </a:rPr>
              <a:t>如，</a:t>
            </a:r>
          </a:p>
          <a:p>
            <a:pPr eaLnBrk="1" hangingPunct="1">
              <a:lnSpc>
                <a:spcPct val="150000"/>
              </a:lnSpc>
              <a:buNone/>
            </a:pPr>
            <a:r>
              <a:rPr lang="en-US" altLang="zh-CN" sz="2800" dirty="0">
                <a:latin typeface="黑体" panose="02010609060101010101" pitchFamily="2" charset="-122"/>
                <a:ea typeface="黑体" panose="02010609060101010101" pitchFamily="2" charset="-122"/>
              </a:rPr>
              <a:t>Bel({</a:t>
            </a:r>
            <a:r>
              <a:rPr lang="zh-CN" altLang="en-US" sz="2800" dirty="0">
                <a:latin typeface="黑体" panose="02010609060101010101" pitchFamily="2" charset="-122"/>
                <a:ea typeface="黑体" panose="02010609060101010101" pitchFamily="2" charset="-122"/>
              </a:rPr>
              <a:t>红</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黄</a:t>
            </a:r>
            <a:r>
              <a:rPr lang="en-US" altLang="zh-CN" sz="2800" dirty="0">
                <a:latin typeface="黑体" panose="02010609060101010101" pitchFamily="2" charset="-122"/>
                <a:ea typeface="黑体" panose="02010609060101010101" pitchFamily="2" charset="-122"/>
              </a:rPr>
              <a:t>})</a:t>
            </a:r>
          </a:p>
          <a:p>
            <a:pPr eaLnBrk="1" hangingPunct="1">
              <a:lnSpc>
                <a:spcPct val="150000"/>
              </a:lnSpc>
              <a:buNone/>
            </a:pPr>
            <a:r>
              <a:rPr lang="en-US" altLang="zh-CN" sz="2800" dirty="0">
                <a:latin typeface="黑体" panose="02010609060101010101" pitchFamily="2" charset="-122"/>
                <a:ea typeface="黑体" panose="02010609060101010101" pitchFamily="2" charset="-122"/>
              </a:rPr>
              <a:t>    =m({</a:t>
            </a:r>
            <a:r>
              <a:rPr lang="zh-CN" altLang="en-US" sz="2800" dirty="0">
                <a:latin typeface="黑体" panose="02010609060101010101" pitchFamily="2" charset="-122"/>
                <a:ea typeface="黑体" panose="02010609060101010101" pitchFamily="2" charset="-122"/>
              </a:rPr>
              <a:t>红</a:t>
            </a:r>
            <a:r>
              <a:rPr lang="en-US" altLang="zh-CN" sz="2800" dirty="0">
                <a:latin typeface="黑体" panose="02010609060101010101" pitchFamily="2" charset="-122"/>
                <a:ea typeface="黑体" panose="02010609060101010101" pitchFamily="2" charset="-122"/>
              </a:rPr>
              <a:t>})+m({</a:t>
            </a:r>
            <a:r>
              <a:rPr lang="zh-CN" altLang="en-US" sz="2800" dirty="0">
                <a:latin typeface="黑体" panose="02010609060101010101" pitchFamily="2" charset="-122"/>
                <a:ea typeface="黑体" panose="02010609060101010101" pitchFamily="2" charset="-122"/>
              </a:rPr>
              <a:t>黄</a:t>
            </a:r>
            <a:r>
              <a:rPr lang="en-US" altLang="zh-CN" sz="2800" dirty="0">
                <a:latin typeface="黑体" panose="02010609060101010101" pitchFamily="2" charset="-122"/>
                <a:ea typeface="黑体" panose="02010609060101010101" pitchFamily="2" charset="-122"/>
              </a:rPr>
              <a:t>})+m({</a:t>
            </a:r>
            <a:r>
              <a:rPr lang="zh-CN" altLang="en-US" sz="2800" dirty="0">
                <a:latin typeface="黑体" panose="02010609060101010101" pitchFamily="2" charset="-122"/>
                <a:ea typeface="黑体" panose="02010609060101010101" pitchFamily="2" charset="-122"/>
              </a:rPr>
              <a:t>红，黄</a:t>
            </a:r>
            <a:r>
              <a:rPr lang="en-US" altLang="zh-CN" sz="2800" dirty="0">
                <a:latin typeface="黑体" panose="02010609060101010101" pitchFamily="2" charset="-122"/>
                <a:ea typeface="黑体" panose="02010609060101010101" pitchFamily="2" charset="-122"/>
              </a:rPr>
              <a:t>})</a:t>
            </a:r>
          </a:p>
          <a:p>
            <a:pPr eaLnBrk="1" hangingPunct="1">
              <a:lnSpc>
                <a:spcPct val="150000"/>
              </a:lnSpc>
              <a:buNone/>
            </a:pPr>
            <a:r>
              <a:rPr lang="en-US" altLang="zh-CN" sz="2800" dirty="0">
                <a:latin typeface="黑体" panose="02010609060101010101" pitchFamily="2" charset="-122"/>
                <a:ea typeface="黑体" panose="02010609060101010101" pitchFamily="2" charset="-122"/>
              </a:rPr>
              <a:t>    =0.3+0+0.2=0.5</a:t>
            </a:r>
            <a:r>
              <a:rPr lang="zh-CN" altLang="en-US" sz="2800" dirty="0">
                <a:latin typeface="黑体" panose="02010609060101010101" pitchFamily="2" charset="-122"/>
                <a:ea typeface="黑体" panose="02010609060101010101" pitchFamily="2" charset="-122"/>
              </a:rPr>
              <a:t>。</a:t>
            </a:r>
          </a:p>
          <a:p>
            <a:pPr eaLnBrk="1" hangingPunct="1">
              <a:lnSpc>
                <a:spcPct val="150000"/>
              </a:lnSpc>
              <a:buNone/>
            </a:pPr>
            <a:r>
              <a:rPr lang="zh-CN" altLang="en-US" sz="2800" dirty="0">
                <a:latin typeface="黑体" panose="02010609060101010101" pitchFamily="2" charset="-122"/>
                <a:ea typeface="黑体" panose="02010609060101010101" pitchFamily="2" charset="-122"/>
              </a:rPr>
              <a:t>    当</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为单一元素组成的集合时，</a:t>
            </a:r>
            <a:r>
              <a:rPr lang="en-US" altLang="zh-CN" sz="2800" dirty="0">
                <a:latin typeface="黑体" panose="02010609060101010101" pitchFamily="2" charset="-122"/>
                <a:ea typeface="黑体" panose="02010609060101010101" pitchFamily="2" charset="-122"/>
              </a:rPr>
              <a:t>Bel(A)=m(A)</a:t>
            </a:r>
            <a:r>
              <a:rPr lang="zh-CN" altLang="en-US" sz="2800" dirty="0">
                <a:latin typeface="黑体" panose="02010609060101010101" pitchFamily="2" charset="-122"/>
                <a:ea typeface="黑体" panose="02010609060101010101" pitchFamily="2" charset="-122"/>
              </a:rPr>
              <a:t>。如果命题</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x</a:t>
            </a:r>
            <a:r>
              <a:rPr lang="zh-CN" altLang="en-US" sz="2800" dirty="0">
                <a:latin typeface="黑体" panose="02010609060101010101" pitchFamily="2" charset="-122"/>
                <a:ea typeface="黑体" panose="02010609060101010101" pitchFamily="2" charset="-122"/>
              </a:rPr>
              <a:t>在</a:t>
            </a:r>
            <a:r>
              <a:rPr lang="en-US" altLang="zh-CN" sz="2800" dirty="0">
                <a:latin typeface="黑体" panose="02010609060101010101" pitchFamily="2" charset="-122"/>
                <a:ea typeface="黑体" panose="02010609060101010101" pitchFamily="2" charset="-122"/>
              </a:rPr>
              <a:t>B</a:t>
            </a:r>
            <a:r>
              <a:rPr lang="zh-CN" altLang="en-US" sz="2800" dirty="0">
                <a:latin typeface="黑体" panose="02010609060101010101" pitchFamily="2" charset="-122"/>
                <a:ea typeface="黑体" panose="02010609060101010101" pitchFamily="2" charset="-122"/>
              </a:rPr>
              <a:t>中</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成立，必带有命题</a:t>
            </a:r>
            <a:r>
              <a:rPr lang="zh-CN" altLang="en-US"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x</a:t>
            </a:r>
            <a:r>
              <a:rPr lang="zh-CN" altLang="en-US" sz="2800" dirty="0">
                <a:latin typeface="黑体" panose="02010609060101010101" pitchFamily="2" charset="-122"/>
                <a:ea typeface="黑体" panose="02010609060101010101" pitchFamily="2" charset="-122"/>
              </a:rPr>
              <a:t>在</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中</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成立。</a:t>
            </a:r>
            <a:r>
              <a:rPr lang="en-US" altLang="zh-CN" sz="2800" dirty="0">
                <a:latin typeface="黑体" panose="02010609060101010101" pitchFamily="2" charset="-122"/>
                <a:ea typeface="黑体" panose="02010609060101010101" pitchFamily="2" charset="-122"/>
              </a:rPr>
              <a:t>Bel(A)</a:t>
            </a:r>
            <a:r>
              <a:rPr lang="zh-CN" altLang="en-US" sz="2800" dirty="0">
                <a:latin typeface="黑体" panose="02010609060101010101" pitchFamily="2" charset="-122"/>
                <a:ea typeface="黑体" panose="02010609060101010101" pitchFamily="2" charset="-122"/>
              </a:rPr>
              <a:t>函数又称为</a:t>
            </a:r>
            <a:r>
              <a:rPr lang="zh-CN" altLang="en-US" sz="2800" dirty="0">
                <a:solidFill>
                  <a:srgbClr val="FF0000"/>
                </a:solidFill>
                <a:latin typeface="黑体" panose="02010609060101010101" pitchFamily="2" charset="-122"/>
                <a:ea typeface="黑体" panose="02010609060101010101" pitchFamily="2" charset="-122"/>
              </a:rPr>
              <a:t>下限函数</a:t>
            </a:r>
            <a:r>
              <a:rPr lang="zh-CN" altLang="en-US" sz="2800" dirty="0">
                <a:latin typeface="黑体" panose="02010609060101010101" pitchFamily="2" charset="-122"/>
                <a:ea typeface="黑体" panose="02010609060101010101" pitchFamily="2" charset="-122"/>
              </a:rPr>
              <a:t>。</a:t>
            </a:r>
          </a:p>
          <a:p>
            <a:pPr eaLnBrk="1" hangingPunct="1"/>
            <a:endParaRPr lang="zh-CN" altLang="en-US"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767825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p:cNvSpPr>
          <p:nvPr>
            <p:ph type="title"/>
          </p:nvPr>
        </p:nvSpPr>
        <p:spPr/>
        <p:txBody>
          <a:bodyPr vert="horz" wrap="square" lIns="91440" tIns="45720" rIns="91440" bIns="45720" anchor="ctr"/>
          <a:lstStyle/>
          <a:p>
            <a:pPr marL="838200" indent="-838200" eaLnBrk="1" hangingPunct="1">
              <a:buNone/>
            </a:pPr>
            <a:r>
              <a:rPr lang="en-US" altLang="zh-CN" dirty="0">
                <a:latin typeface="黑体" panose="02010609060101010101" pitchFamily="2" charset="-122"/>
                <a:ea typeface="黑体" panose="02010609060101010101" pitchFamily="2" charset="-122"/>
              </a:rPr>
              <a:t>3.</a:t>
            </a:r>
            <a:r>
              <a:rPr lang="zh-CN" altLang="en-US" dirty="0">
                <a:latin typeface="黑体" panose="02010609060101010101" pitchFamily="2" charset="-122"/>
                <a:ea typeface="黑体" panose="02010609060101010101" pitchFamily="2" charset="-122"/>
              </a:rPr>
              <a:t>似然函数</a:t>
            </a:r>
          </a:p>
        </p:txBody>
      </p:sp>
      <p:sp>
        <p:nvSpPr>
          <p:cNvPr id="167939" name="Rectangle 3"/>
          <p:cNvSpPr>
            <a:spLocks noGrp="1"/>
          </p:cNvSpPr>
          <p:nvPr>
            <p:ph type="body" sz="half" idx="1"/>
          </p:nvPr>
        </p:nvSpPr>
        <p:spPr>
          <a:xfrm>
            <a:off x="611188" y="1844675"/>
            <a:ext cx="7848600" cy="4392613"/>
          </a:xfrm>
        </p:spPr>
        <p:txBody>
          <a:bodyPr vert="horz" wrap="square" lIns="91440" tIns="45720" rIns="91440" bIns="45720" anchor="t"/>
          <a:lstStyle/>
          <a:p>
            <a:pPr eaLnBrk="1" hangingPunct="1">
              <a:buClr>
                <a:srgbClr val="66FFFF"/>
              </a:buClr>
              <a:buSzTx/>
              <a:buFont typeface="Wingdings" panose="05000000000000000000" pitchFamily="2" charset="2"/>
              <a:buNone/>
            </a:pPr>
            <a:r>
              <a:rPr lang="zh-CN" altLang="en-US" sz="2800" b="1" dirty="0">
                <a:solidFill>
                  <a:srgbClr val="FF0000"/>
                </a:solidFill>
                <a:latin typeface="黑体" panose="02010609060101010101" pitchFamily="2" charset="-122"/>
                <a:ea typeface="黑体" panose="02010609060101010101" pitchFamily="2" charset="-122"/>
              </a:rPr>
              <a:t>定义</a:t>
            </a:r>
            <a:r>
              <a:rPr lang="en-US" altLang="zh-CN" sz="2800" b="1" dirty="0" smtClean="0">
                <a:solidFill>
                  <a:srgbClr val="FF0000"/>
                </a:solidFill>
                <a:latin typeface="黑体" panose="02010609060101010101" pitchFamily="2" charset="-122"/>
                <a:ea typeface="黑体" panose="02010609060101010101" pitchFamily="2" charset="-122"/>
              </a:rPr>
              <a:t>5.14</a:t>
            </a:r>
            <a:r>
              <a:rPr lang="en-US" altLang="zh-CN" sz="2800" b="1" dirty="0" smtClean="0">
                <a:solidFill>
                  <a:schemeClr val="folHlink"/>
                </a:solidFill>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似然函数 </a:t>
            </a:r>
            <a:r>
              <a:rPr lang="en-US" altLang="zh-CN" sz="2800" b="1" dirty="0">
                <a:latin typeface="黑体" panose="02010609060101010101" pitchFamily="2" charset="-122"/>
                <a:ea typeface="黑体" panose="02010609060101010101" pitchFamily="2" charset="-122"/>
              </a:rPr>
              <a:t>(Plausibility Function)</a:t>
            </a:r>
          </a:p>
          <a:p>
            <a:pPr eaLnBrk="1" hangingPunct="1">
              <a:buClr>
                <a:srgbClr val="66FFFF"/>
              </a:buClr>
              <a:buSzTx/>
              <a:buFont typeface="Wingdings" panose="05000000000000000000" pitchFamily="2" charset="2"/>
              <a:buNone/>
            </a:pPr>
            <a:r>
              <a:rPr lang="en-US" altLang="zh-CN" sz="2800" b="1" dirty="0">
                <a:latin typeface="黑体" panose="02010609060101010101" pitchFamily="2" charset="-122"/>
                <a:ea typeface="黑体" panose="02010609060101010101" pitchFamily="2" charset="-122"/>
              </a:rPr>
              <a:t>         Pl: 2</a:t>
            </a:r>
            <a:r>
              <a:rPr lang="en-US" altLang="zh-CN" sz="2800" b="1" baseline="30000" dirty="0">
                <a:latin typeface="黑体" panose="02010609060101010101" pitchFamily="2" charset="-122"/>
                <a:ea typeface="黑体" panose="02010609060101010101" pitchFamily="2" charset="-122"/>
              </a:rPr>
              <a:t>Ω</a:t>
            </a:r>
            <a:r>
              <a:rPr lang="en-US" altLang="zh-CN" sz="2800" b="1" dirty="0">
                <a:latin typeface="黑体" panose="02010609060101010101" pitchFamily="2" charset="-122"/>
                <a:ea typeface="黑体" panose="02010609060101010101" pitchFamily="2" charset="-122"/>
              </a:rPr>
              <a:t> →[0</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1]</a:t>
            </a:r>
          </a:p>
          <a:p>
            <a:pPr lvl="1" eaLnBrk="1" hangingPunct="1">
              <a:buNone/>
            </a:pPr>
            <a:r>
              <a:rPr lang="en-US" altLang="zh-CN" sz="2400" b="1" dirty="0">
                <a:latin typeface="黑体" panose="02010609060101010101" pitchFamily="2" charset="-122"/>
                <a:ea typeface="黑体" panose="02010609060101010101" pitchFamily="2" charset="-122"/>
              </a:rPr>
              <a:t>                    </a:t>
            </a:r>
          </a:p>
          <a:p>
            <a:pPr lvl="1" eaLnBrk="1" hangingPunct="1">
              <a:buNone/>
            </a:pPr>
            <a:r>
              <a:rPr lang="zh-CN" altLang="en-US" sz="2400" b="1" dirty="0">
                <a:latin typeface="黑体" panose="02010609060101010101" pitchFamily="2" charset="-122"/>
                <a:ea typeface="黑体" panose="02010609060101010101" pitchFamily="2" charset="-122"/>
              </a:rPr>
              <a:t>对任意的</a:t>
            </a:r>
            <a:r>
              <a:rPr lang="en-US" altLang="zh-CN" sz="2400" b="1" dirty="0">
                <a:latin typeface="黑体" panose="02010609060101010101" pitchFamily="2" charset="-122"/>
                <a:ea typeface="黑体" panose="02010609060101010101" pitchFamily="2" charset="-122"/>
              </a:rPr>
              <a:t>A </a:t>
            </a:r>
            <a:r>
              <a:rPr lang="en-US" altLang="en-US" sz="2400" b="1" dirty="0">
                <a:sym typeface="Symbol" panose="05050102010706020507" pitchFamily="18" charset="2"/>
              </a:rPr>
              <a:t></a:t>
            </a:r>
            <a:r>
              <a:rPr lang="en-US" altLang="zh-CN" sz="2400" b="1" dirty="0">
                <a:latin typeface="黑体" panose="02010609060101010101" pitchFamily="2" charset="-122"/>
                <a:ea typeface="黑体" panose="02010609060101010101" pitchFamily="2" charset="-122"/>
              </a:rPr>
              <a:t> </a:t>
            </a:r>
            <a:r>
              <a:rPr lang="el-GR" altLang="zh-CN" sz="2400" b="1" dirty="0">
                <a:latin typeface="黑体" panose="02010609060101010101" pitchFamily="2" charset="-122"/>
                <a:ea typeface="黑体" panose="02010609060101010101" pitchFamily="2" charset="-122"/>
              </a:rPr>
              <a:t>Ω</a:t>
            </a:r>
            <a:r>
              <a:rPr lang="zh-CN" altLang="en-US" sz="2400" b="1" dirty="0">
                <a:latin typeface="黑体" panose="02010609060101010101" pitchFamily="2" charset="-122"/>
                <a:ea typeface="黑体" panose="02010609060101010101" pitchFamily="2" charset="-122"/>
              </a:rPr>
              <a:t> 有</a:t>
            </a:r>
            <a:r>
              <a:rPr lang="en-US" altLang="zh-CN" sz="2400" b="1" dirty="0">
                <a:latin typeface="黑体" panose="02010609060101010101" pitchFamily="2" charset="-122"/>
                <a:ea typeface="黑体" panose="02010609060101010101" pitchFamily="2" charset="-122"/>
              </a:rPr>
              <a:t>:Pl(A)=1-Bel(┐A)</a:t>
            </a:r>
          </a:p>
          <a:p>
            <a:pPr lvl="1" eaLnBrk="1" hangingPunct="1">
              <a:buNone/>
            </a:pPr>
            <a:r>
              <a:rPr lang="zh-CN" altLang="en-US" sz="2400" b="1" dirty="0">
                <a:latin typeface="黑体" panose="02010609060101010101" pitchFamily="2" charset="-122"/>
                <a:ea typeface="黑体" panose="02010609060101010101" pitchFamily="2" charset="-122"/>
              </a:rPr>
              <a:t>其中，┐</a:t>
            </a:r>
            <a:r>
              <a:rPr lang="en-US" altLang="zh-CN" sz="2400" b="1" dirty="0">
                <a:latin typeface="黑体" panose="02010609060101010101" pitchFamily="2" charset="-122"/>
                <a:ea typeface="黑体" panose="02010609060101010101" pitchFamily="2" charset="-122"/>
              </a:rPr>
              <a:t>A=Ω-A</a:t>
            </a:r>
            <a:r>
              <a:rPr lang="zh-CN" altLang="en-US" sz="2400" b="1" dirty="0">
                <a:latin typeface="黑体" panose="02010609060101010101" pitchFamily="2" charset="-122"/>
                <a:ea typeface="黑体" panose="02010609060101010101" pitchFamily="2" charset="-122"/>
              </a:rPr>
              <a:t>。</a:t>
            </a:r>
          </a:p>
          <a:p>
            <a:pPr lvl="1" eaLnBrk="1" hangingPunct="1">
              <a:buNone/>
            </a:pPr>
            <a:r>
              <a:rPr lang="zh-CN" altLang="en-US" sz="2400" b="1" dirty="0">
                <a:latin typeface="黑体" panose="02010609060101010101" pitchFamily="2" charset="-122"/>
                <a:ea typeface="黑体" panose="02010609060101010101" pitchFamily="2" charset="-122"/>
              </a:rPr>
              <a:t>    </a:t>
            </a:r>
            <a:r>
              <a:rPr lang="zh-CN" altLang="en-US" sz="2800" b="1" dirty="0">
                <a:solidFill>
                  <a:srgbClr val="FF0000"/>
                </a:solidFill>
                <a:latin typeface="黑体" panose="02010609060101010101" pitchFamily="2" charset="-122"/>
                <a:ea typeface="黑体" panose="02010609060101010101" pitchFamily="2" charset="-122"/>
              </a:rPr>
              <a:t>似然函数</a:t>
            </a:r>
            <a:r>
              <a:rPr lang="zh-CN" altLang="en-US" sz="2800" b="1" dirty="0">
                <a:latin typeface="黑体" panose="02010609060101010101" pitchFamily="2" charset="-122"/>
                <a:ea typeface="黑体" panose="02010609060101010101" pitchFamily="2" charset="-122"/>
              </a:rPr>
              <a:t>又称为不可驳斥函数或</a:t>
            </a:r>
            <a:r>
              <a:rPr lang="zh-CN" altLang="en-US" sz="2800" b="1" dirty="0">
                <a:solidFill>
                  <a:srgbClr val="FF0000"/>
                </a:solidFill>
                <a:latin typeface="黑体" panose="02010609060101010101" pitchFamily="2" charset="-122"/>
                <a:ea typeface="黑体" panose="02010609060101010101" pitchFamily="2" charset="-122"/>
              </a:rPr>
              <a:t>上限函数</a:t>
            </a:r>
            <a:r>
              <a:rPr lang="zh-CN" altLang="en-US" sz="2800" b="1" dirty="0">
                <a:latin typeface="黑体" panose="02010609060101010101" pitchFamily="2" charset="-122"/>
                <a:ea typeface="黑体" panose="02010609060101010101" pitchFamily="2" charset="-122"/>
              </a:rPr>
              <a:t>。由于</a:t>
            </a:r>
            <a:r>
              <a:rPr lang="en-US" altLang="zh-CN" sz="2800" b="1" dirty="0">
                <a:latin typeface="黑体" panose="02010609060101010101" pitchFamily="2" charset="-122"/>
                <a:ea typeface="黑体" panose="02010609060101010101" pitchFamily="2" charset="-122"/>
              </a:rPr>
              <a:t>Bel(A)</a:t>
            </a:r>
            <a:r>
              <a:rPr lang="zh-CN" altLang="en-US" sz="2800" b="1" dirty="0">
                <a:latin typeface="黑体" panose="02010609060101010101" pitchFamily="2" charset="-122"/>
                <a:ea typeface="黑体" panose="02010609060101010101" pitchFamily="2" charset="-122"/>
              </a:rPr>
              <a:t>表示对</a:t>
            </a: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为真的信任度，</a:t>
            </a:r>
            <a:r>
              <a:rPr lang="en-US" altLang="zh-CN" sz="2800" b="1" dirty="0">
                <a:latin typeface="黑体" panose="02010609060101010101" pitchFamily="2" charset="-122"/>
                <a:ea typeface="黑体" panose="02010609060101010101" pitchFamily="2" charset="-122"/>
              </a:rPr>
              <a:t>Bel(┐A)</a:t>
            </a:r>
            <a:r>
              <a:rPr lang="zh-CN" altLang="en-US" sz="2800" b="1" dirty="0">
                <a:latin typeface="黑体" panose="02010609060101010101" pitchFamily="2" charset="-122"/>
                <a:ea typeface="黑体" panose="02010609060101010101" pitchFamily="2" charset="-122"/>
              </a:rPr>
              <a:t>表示对┐</a:t>
            </a: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的信任度，即</a:t>
            </a: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为假的信任度，因此，</a:t>
            </a:r>
            <a:r>
              <a:rPr lang="en-US" altLang="zh-CN" sz="2800" b="1" dirty="0">
                <a:solidFill>
                  <a:srgbClr val="FF0000"/>
                </a:solidFill>
                <a:latin typeface="黑体" panose="02010609060101010101" pitchFamily="2" charset="-122"/>
                <a:ea typeface="黑体" panose="02010609060101010101" pitchFamily="2" charset="-122"/>
              </a:rPr>
              <a:t>Pl(A)</a:t>
            </a:r>
            <a:r>
              <a:rPr lang="zh-CN" altLang="en-US" sz="2800" b="1" dirty="0">
                <a:latin typeface="黑体" panose="02010609060101010101" pitchFamily="2" charset="-122"/>
                <a:ea typeface="黑体" panose="02010609060101010101" pitchFamily="2" charset="-122"/>
              </a:rPr>
              <a:t>表示</a:t>
            </a:r>
            <a:r>
              <a:rPr lang="zh-CN" altLang="en-US" sz="2800" b="1" dirty="0">
                <a:solidFill>
                  <a:srgbClr val="FF0000"/>
                </a:solidFill>
                <a:latin typeface="黑体" panose="02010609060101010101" pitchFamily="2" charset="-122"/>
                <a:ea typeface="黑体" panose="02010609060101010101" pitchFamily="2" charset="-122"/>
              </a:rPr>
              <a:t>对</a:t>
            </a:r>
            <a:r>
              <a:rPr lang="en-US" altLang="zh-CN" sz="2800" b="1" dirty="0">
                <a:solidFill>
                  <a:srgbClr val="FF0000"/>
                </a:solidFill>
                <a:latin typeface="黑体" panose="02010609060101010101" pitchFamily="2" charset="-122"/>
                <a:ea typeface="黑体" panose="02010609060101010101" pitchFamily="2" charset="-122"/>
              </a:rPr>
              <a:t>A</a:t>
            </a:r>
            <a:r>
              <a:rPr lang="zh-CN" altLang="en-US" sz="2800" b="1" dirty="0">
                <a:solidFill>
                  <a:srgbClr val="FF0000"/>
                </a:solidFill>
                <a:latin typeface="黑体" panose="02010609060101010101" pitchFamily="2" charset="-122"/>
                <a:ea typeface="黑体" panose="02010609060101010101" pitchFamily="2" charset="-122"/>
              </a:rPr>
              <a:t>为非假的信任度</a:t>
            </a:r>
            <a:r>
              <a:rPr lang="zh-CN" altLang="en-US" sz="2800" b="1" dirty="0">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A6C47CAF-4472-4BFC-A0CC-EFB0BA419606}"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107508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p:cNvSpPr>
          <p:nvPr>
            <p:ph idx="1"/>
          </p:nvPr>
        </p:nvSpPr>
        <p:spPr>
          <a:xfrm>
            <a:off x="755650" y="765175"/>
            <a:ext cx="7992814" cy="5475288"/>
          </a:xfrm>
        </p:spPr>
        <p:txBody>
          <a:bodyPr vert="horz" wrap="square" lIns="91440" tIns="45720" rIns="91440" bIns="45720" anchor="t"/>
          <a:lstStyle/>
          <a:p>
            <a:pPr eaLnBrk="1" hangingPunct="1">
              <a:buNone/>
            </a:pPr>
            <a:r>
              <a:rPr lang="zh-CN" altLang="en-US" sz="3200" dirty="0">
                <a:solidFill>
                  <a:srgbClr val="FF0000"/>
                </a:solidFill>
                <a:latin typeface="黑体" panose="02010609060101010101" pitchFamily="2" charset="-122"/>
                <a:ea typeface="黑体" panose="02010609060101010101" pitchFamily="2" charset="-122"/>
              </a:rPr>
              <a:t>以</a:t>
            </a:r>
            <a:r>
              <a:rPr lang="en-US" altLang="zh-CN" sz="3200" dirty="0">
                <a:solidFill>
                  <a:srgbClr val="FF0000"/>
                </a:solidFill>
                <a:latin typeface="黑体" panose="02010609060101010101" pitchFamily="2" charset="-122"/>
                <a:ea typeface="黑体" panose="02010609060101010101" pitchFamily="2" charset="-122"/>
              </a:rPr>
              <a:t>Ω={</a:t>
            </a:r>
            <a:r>
              <a:rPr lang="zh-CN" altLang="en-US" sz="3200" dirty="0">
                <a:solidFill>
                  <a:srgbClr val="FF0000"/>
                </a:solidFill>
                <a:latin typeface="黑体" panose="02010609060101010101" pitchFamily="2" charset="-122"/>
                <a:ea typeface="黑体" panose="02010609060101010101" pitchFamily="2" charset="-122"/>
              </a:rPr>
              <a:t>红，黄，蓝</a:t>
            </a:r>
            <a:r>
              <a:rPr lang="en-US" altLang="zh-CN" sz="3200" dirty="0">
                <a:solidFill>
                  <a:srgbClr val="FF0000"/>
                </a:solidFill>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为例。</a:t>
            </a:r>
            <a:endParaRPr lang="zh-CN" altLang="en-US" sz="3200" dirty="0">
              <a:solidFill>
                <a:schemeClr val="folHlink"/>
              </a:solidFill>
              <a:latin typeface="黑体" panose="02010609060101010101" pitchFamily="2" charset="-122"/>
              <a:ea typeface="黑体" panose="02010609060101010101" pitchFamily="2" charset="-122"/>
            </a:endParaRPr>
          </a:p>
          <a:p>
            <a:pPr eaLnBrk="1" hangingPunct="1">
              <a:buNone/>
            </a:pPr>
            <a:r>
              <a:rPr lang="en-US" altLang="zh-CN" sz="3200" dirty="0">
                <a:latin typeface="黑体" panose="02010609060101010101" pitchFamily="2" charset="-122"/>
                <a:ea typeface="黑体" panose="02010609060101010101" pitchFamily="2" charset="-122"/>
              </a:rPr>
              <a:t>  Pl({</a:t>
            </a:r>
            <a:r>
              <a:rPr lang="zh-CN" altLang="en-US" sz="3200" dirty="0">
                <a:latin typeface="黑体" panose="02010609060101010101" pitchFamily="2" charset="-122"/>
                <a:ea typeface="黑体" panose="02010609060101010101" pitchFamily="2" charset="-122"/>
              </a:rPr>
              <a:t>红</a:t>
            </a:r>
            <a:r>
              <a:rPr lang="en-US" altLang="zh-CN" sz="3200" dirty="0">
                <a:latin typeface="黑体" panose="02010609060101010101" pitchFamily="2" charset="-122"/>
                <a:ea typeface="黑体" panose="02010609060101010101" pitchFamily="2" charset="-122"/>
              </a:rPr>
              <a:t>})=1-Bel(┐{</a:t>
            </a:r>
            <a:r>
              <a:rPr lang="zh-CN" altLang="en-US" sz="3200" dirty="0">
                <a:latin typeface="黑体" panose="02010609060101010101" pitchFamily="2" charset="-122"/>
                <a:ea typeface="黑体" panose="02010609060101010101" pitchFamily="2" charset="-122"/>
              </a:rPr>
              <a:t>红</a:t>
            </a:r>
            <a:r>
              <a:rPr lang="en-US" altLang="zh-CN" sz="3200" dirty="0">
                <a:latin typeface="黑体" panose="02010609060101010101" pitchFamily="2" charset="-122"/>
                <a:ea typeface="黑体" panose="02010609060101010101" pitchFamily="2" charset="-122"/>
              </a:rPr>
              <a:t>})</a:t>
            </a:r>
          </a:p>
          <a:p>
            <a:pPr eaLnBrk="1" hangingPunct="1">
              <a:buNone/>
            </a:pPr>
            <a:r>
              <a:rPr lang="en-US" altLang="zh-CN" sz="3200" dirty="0">
                <a:latin typeface="黑体" panose="02010609060101010101" pitchFamily="2" charset="-122"/>
                <a:ea typeface="黑体" panose="02010609060101010101" pitchFamily="2" charset="-122"/>
              </a:rPr>
              <a:t>   =1-Bel({</a:t>
            </a:r>
            <a:r>
              <a:rPr lang="zh-CN" altLang="en-US" sz="3200" dirty="0">
                <a:latin typeface="黑体" panose="02010609060101010101" pitchFamily="2" charset="-122"/>
                <a:ea typeface="黑体" panose="02010609060101010101" pitchFamily="2" charset="-122"/>
              </a:rPr>
              <a:t>黄，蓝</a:t>
            </a:r>
            <a:r>
              <a:rPr lang="en-US" altLang="zh-CN" sz="3200" dirty="0">
                <a:latin typeface="黑体" panose="02010609060101010101" pitchFamily="2" charset="-122"/>
                <a:ea typeface="黑体" panose="02010609060101010101" pitchFamily="2" charset="-122"/>
              </a:rPr>
              <a:t>})</a:t>
            </a:r>
          </a:p>
          <a:p>
            <a:pPr eaLnBrk="1" hangingPunct="1">
              <a:buNone/>
            </a:pPr>
            <a:r>
              <a:rPr lang="en-US" altLang="zh-CN" sz="3200" dirty="0">
                <a:latin typeface="黑体" panose="02010609060101010101" pitchFamily="2" charset="-122"/>
                <a:ea typeface="黑体" panose="02010609060101010101" pitchFamily="2" charset="-122"/>
              </a:rPr>
              <a:t>   </a:t>
            </a:r>
            <a:r>
              <a:rPr lang="en-US" altLang="zh-CN" sz="3200" dirty="0" smtClean="0">
                <a:latin typeface="黑体" panose="02010609060101010101" pitchFamily="2" charset="-122"/>
                <a:ea typeface="黑体" panose="02010609060101010101" pitchFamily="2" charset="-122"/>
              </a:rPr>
              <a:t>=1-</a:t>
            </a:r>
            <a:r>
              <a:rPr lang="en-US" altLang="zh-CN" sz="3200" dirty="0">
                <a:latin typeface="黑体" panose="02010609060101010101" pitchFamily="2" charset="-122"/>
                <a:ea typeface="黑体" panose="02010609060101010101" pitchFamily="2" charset="-122"/>
              </a:rPr>
              <a:t>(m({</a:t>
            </a:r>
            <a:r>
              <a:rPr lang="zh-CN" altLang="en-US" sz="3200" dirty="0">
                <a:latin typeface="黑体" panose="02010609060101010101" pitchFamily="2" charset="-122"/>
                <a:ea typeface="黑体" panose="02010609060101010101" pitchFamily="2" charset="-122"/>
              </a:rPr>
              <a:t>黄</a:t>
            </a:r>
            <a:r>
              <a:rPr lang="en-US" altLang="zh-CN" sz="3200" dirty="0">
                <a:latin typeface="黑体" panose="02010609060101010101" pitchFamily="2" charset="-122"/>
                <a:ea typeface="黑体" panose="02010609060101010101" pitchFamily="2" charset="-122"/>
              </a:rPr>
              <a:t>})+m({</a:t>
            </a:r>
            <a:r>
              <a:rPr lang="zh-CN" altLang="en-US" sz="3200" dirty="0">
                <a:latin typeface="黑体" panose="02010609060101010101" pitchFamily="2" charset="-122"/>
                <a:ea typeface="黑体" panose="02010609060101010101" pitchFamily="2" charset="-122"/>
              </a:rPr>
              <a:t>蓝</a:t>
            </a:r>
            <a:r>
              <a:rPr lang="en-US" altLang="zh-CN" sz="3200" dirty="0">
                <a:latin typeface="黑体" panose="02010609060101010101" pitchFamily="2" charset="-122"/>
                <a:ea typeface="黑体" panose="02010609060101010101" pitchFamily="2" charset="-122"/>
              </a:rPr>
              <a:t>})+m({</a:t>
            </a:r>
            <a:r>
              <a:rPr lang="zh-CN" altLang="en-US" sz="3200" dirty="0">
                <a:latin typeface="黑体" panose="02010609060101010101" pitchFamily="2" charset="-122"/>
                <a:ea typeface="黑体" panose="02010609060101010101" pitchFamily="2" charset="-122"/>
              </a:rPr>
              <a:t>黄</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蓝</a:t>
            </a:r>
            <a:r>
              <a:rPr lang="en-US" altLang="zh-CN" sz="3200" dirty="0">
                <a:latin typeface="黑体" panose="02010609060101010101" pitchFamily="2" charset="-122"/>
                <a:ea typeface="黑体" panose="02010609060101010101" pitchFamily="2" charset="-122"/>
              </a:rPr>
              <a:t>})) </a:t>
            </a:r>
          </a:p>
          <a:p>
            <a:pPr eaLnBrk="1" hangingPunct="1">
              <a:buNone/>
            </a:pPr>
            <a:r>
              <a:rPr lang="en-US" altLang="zh-CN" sz="3200" dirty="0">
                <a:latin typeface="黑体" panose="02010609060101010101" pitchFamily="2" charset="-122"/>
                <a:ea typeface="黑体" panose="02010609060101010101" pitchFamily="2" charset="-122"/>
              </a:rPr>
              <a:t>   =1-(0+0.1+0.1)=0.8</a:t>
            </a:r>
          </a:p>
          <a:p>
            <a:pPr eaLnBrk="1" hangingPunct="1">
              <a:buNone/>
            </a:pPr>
            <a:r>
              <a:rPr lang="zh-CN" altLang="en-US" sz="3200" dirty="0" smtClean="0">
                <a:latin typeface="黑体" panose="02010609060101010101" pitchFamily="2" charset="-122"/>
                <a:ea typeface="黑体" panose="02010609060101010101" pitchFamily="2" charset="-122"/>
              </a:rPr>
              <a:t>这里</a:t>
            </a:r>
            <a:r>
              <a:rPr lang="en-US" altLang="zh-CN" sz="3200" dirty="0">
                <a:latin typeface="黑体" panose="02010609060101010101" pitchFamily="2" charset="-122"/>
                <a:ea typeface="黑体" panose="02010609060101010101" pitchFamily="2" charset="-122"/>
              </a:rPr>
              <a:t>0.8</a:t>
            </a:r>
            <a:r>
              <a:rPr lang="zh-CN" altLang="en-US" sz="3200" dirty="0">
                <a:latin typeface="黑体" panose="02010609060101010101" pitchFamily="2" charset="-122"/>
                <a:ea typeface="黑体" panose="02010609060101010101" pitchFamily="2" charset="-122"/>
              </a:rPr>
              <a:t>是</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红</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为非假的信任度。</a:t>
            </a:r>
          </a:p>
          <a:p>
            <a:pPr eaLnBrk="1" hangingPunct="1">
              <a:buNone/>
            </a:pPr>
            <a:r>
              <a:rPr lang="zh-CN" altLang="en-US" sz="3200" dirty="0">
                <a:latin typeface="黑体" panose="02010609060101010101" pitchFamily="2" charset="-122"/>
                <a:ea typeface="黑体" panose="02010609060101010101" pitchFamily="2" charset="-122"/>
              </a:rPr>
              <a:t>由于</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红</a:t>
            </a:r>
            <a:r>
              <a:rPr lang="zh-CN" altLang="en-US"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为真的精确信任度为</a:t>
            </a:r>
            <a:r>
              <a:rPr lang="en-US" altLang="zh-CN" sz="3200" dirty="0">
                <a:latin typeface="黑体" panose="02010609060101010101" pitchFamily="2" charset="-122"/>
                <a:ea typeface="黑体" panose="02010609060101010101" pitchFamily="2" charset="-122"/>
              </a:rPr>
              <a:t>0.3</a:t>
            </a:r>
            <a:r>
              <a:rPr lang="zh-CN" altLang="en-US" sz="3200" dirty="0">
                <a:latin typeface="黑体" panose="02010609060101010101" pitchFamily="2" charset="-122"/>
                <a:ea typeface="黑体" panose="02010609060101010101" pitchFamily="2" charset="-122"/>
              </a:rPr>
              <a:t>，而剩下的</a:t>
            </a:r>
            <a:r>
              <a:rPr lang="en-US" altLang="zh-CN" sz="3200" dirty="0">
                <a:latin typeface="黑体" panose="02010609060101010101" pitchFamily="2" charset="-122"/>
                <a:ea typeface="黑体" panose="02010609060101010101" pitchFamily="2" charset="-122"/>
              </a:rPr>
              <a:t>0.8-0.3=0.5</a:t>
            </a:r>
            <a:r>
              <a:rPr lang="zh-CN" altLang="en-US" sz="3200" dirty="0">
                <a:latin typeface="黑体" panose="02010609060101010101" pitchFamily="2" charset="-122"/>
                <a:ea typeface="黑体" panose="02010609060101010101" pitchFamily="2" charset="-122"/>
              </a:rPr>
              <a:t>，则是知道非假，但却不能肯定为真的那部分。</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73295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3"/>
          <p:cNvSpPr>
            <a:spLocks noGrp="1"/>
          </p:cNvSpPr>
          <p:nvPr>
            <p:ph type="body" sz="half" idx="4294967295"/>
          </p:nvPr>
        </p:nvSpPr>
        <p:spPr>
          <a:xfrm>
            <a:off x="719455" y="260350"/>
            <a:ext cx="8424545" cy="4114800"/>
          </a:xfrm>
        </p:spPr>
        <p:txBody>
          <a:bodyPr vert="horz" wrap="square" lIns="91440" tIns="45720" rIns="91440" bIns="45720" anchor="t"/>
          <a:lstStyle/>
          <a:p>
            <a:pPr eaLnBrk="1" hangingPunct="1">
              <a:buClr>
                <a:srgbClr val="66FFFF"/>
              </a:buClr>
              <a:buSzTx/>
              <a:buFont typeface="Wingdings" panose="05000000000000000000" pitchFamily="2" charset="2"/>
              <a:buNone/>
            </a:pPr>
            <a:r>
              <a:rPr lang="zh-CN" altLang="en-US" sz="3200" b="1" dirty="0">
                <a:latin typeface="黑体" panose="02010609060101010101" pitchFamily="2" charset="-122"/>
                <a:ea typeface="黑体" panose="02010609060101010101" pitchFamily="2" charset="-122"/>
              </a:rPr>
              <a:t>另外，由于</a:t>
            </a:r>
          </a:p>
          <a:p>
            <a:pPr eaLnBrk="1" hangingPunct="1">
              <a:buClr>
                <a:srgbClr val="66FFFF"/>
              </a:buClr>
              <a:buSzTx/>
              <a:buFont typeface="Wingdings" panose="05000000000000000000" pitchFamily="2" charset="2"/>
              <a:buNone/>
            </a:pPr>
            <a:r>
              <a:rPr lang="en-US" altLang="zh-CN" sz="3200" b="1" dirty="0"/>
              <a:t>=m({</a:t>
            </a:r>
            <a:r>
              <a:rPr lang="zh-CN" altLang="en-US" sz="3200" b="1" dirty="0"/>
              <a:t>红</a:t>
            </a:r>
            <a:r>
              <a:rPr lang="en-US" altLang="zh-CN" sz="3200" b="1" dirty="0"/>
              <a:t>})+m({</a:t>
            </a:r>
            <a:r>
              <a:rPr lang="zh-CN" altLang="en-US" sz="3200" b="1" dirty="0"/>
              <a:t>红，黄</a:t>
            </a:r>
            <a:r>
              <a:rPr lang="en-US" altLang="zh-CN" sz="3200" b="1" dirty="0"/>
              <a:t>})+m({</a:t>
            </a:r>
            <a:r>
              <a:rPr lang="zh-CN" altLang="en-US" sz="3200" b="1" dirty="0"/>
              <a:t>红，蓝</a:t>
            </a:r>
            <a:r>
              <a:rPr lang="en-US" altLang="zh-CN" sz="3200" b="1" dirty="0"/>
              <a:t>})+m({</a:t>
            </a:r>
            <a:r>
              <a:rPr lang="zh-CN" altLang="en-US" sz="3200" b="1" dirty="0"/>
              <a:t>红，黄，蓝</a:t>
            </a:r>
            <a:r>
              <a:rPr lang="en-US" altLang="zh-CN" sz="3200" b="1" dirty="0"/>
              <a:t>})</a:t>
            </a:r>
          </a:p>
          <a:p>
            <a:pPr eaLnBrk="1" hangingPunct="1">
              <a:buClr>
                <a:srgbClr val="66FFFF"/>
              </a:buClr>
              <a:buSzTx/>
              <a:buFont typeface="Wingdings" panose="05000000000000000000" pitchFamily="2" charset="2"/>
              <a:buNone/>
            </a:pPr>
            <a:r>
              <a:rPr lang="en-US" altLang="zh-CN" sz="3200" b="1" dirty="0"/>
              <a:t>=0.3+0.2+0.2+0.1=0.8</a:t>
            </a:r>
            <a:endParaRPr lang="zh-CN" altLang="en-US" sz="3200" b="1" dirty="0">
              <a:latin typeface="黑体" panose="02010609060101010101" pitchFamily="2" charset="-122"/>
              <a:ea typeface="黑体" panose="02010609060101010101" pitchFamily="2" charset="-122"/>
            </a:endParaRPr>
          </a:p>
          <a:p>
            <a:pPr eaLnBrk="1" hangingPunct="1">
              <a:buClr>
                <a:srgbClr val="66FFFF"/>
              </a:buClr>
              <a:buSzTx/>
              <a:buFont typeface="Wingdings" panose="05000000000000000000" pitchFamily="2" charset="2"/>
              <a:buNone/>
            </a:pPr>
            <a:r>
              <a:rPr lang="zh-CN" altLang="en-US" sz="3200" b="1" dirty="0">
                <a:latin typeface="黑体" panose="02010609060101010101" pitchFamily="2" charset="-122"/>
                <a:ea typeface="黑体" panose="02010609060101010101" pitchFamily="2" charset="-122"/>
              </a:rPr>
              <a:t>    </a:t>
            </a:r>
          </a:p>
          <a:p>
            <a:pPr eaLnBrk="1" hangingPunct="1">
              <a:buClr>
                <a:srgbClr val="66FFFF"/>
              </a:buClr>
              <a:buSzTx/>
              <a:buFont typeface="Wingdings" panose="05000000000000000000" pitchFamily="2" charset="2"/>
              <a:buNone/>
            </a:pPr>
            <a:r>
              <a:rPr lang="zh-CN" altLang="en-US" sz="3200" b="1" dirty="0">
                <a:latin typeface="黑体" panose="02010609060101010101" pitchFamily="2" charset="-122"/>
                <a:ea typeface="黑体" panose="02010609060101010101" pitchFamily="2" charset="-122"/>
              </a:rPr>
              <a:t>可见</a:t>
            </a:r>
            <a:r>
              <a:rPr lang="zh-CN" altLang="en-US" sz="3200" b="1" dirty="0" smtClean="0">
                <a:latin typeface="黑体" panose="02010609060101010101" pitchFamily="2" charset="-122"/>
                <a:ea typeface="黑体" panose="02010609060101010101" pitchFamily="2" charset="-122"/>
              </a:rPr>
              <a:t>，</a:t>
            </a:r>
            <a:endParaRPr lang="en-US" altLang="zh-CN" sz="3200" b="1" dirty="0" smtClean="0">
              <a:latin typeface="黑体" panose="02010609060101010101" pitchFamily="2" charset="-122"/>
              <a:ea typeface="黑体" panose="02010609060101010101" pitchFamily="2" charset="-122"/>
            </a:endParaRPr>
          </a:p>
          <a:p>
            <a:pPr eaLnBrk="1" hangingPunct="1">
              <a:buClr>
                <a:srgbClr val="66FFFF"/>
              </a:buClr>
              <a:buSzTx/>
              <a:buFont typeface="Wingdings" panose="05000000000000000000" pitchFamily="2" charset="2"/>
              <a:buNone/>
            </a:pPr>
            <a:endParaRPr lang="en-US" altLang="zh-CN" sz="1800" b="1" dirty="0" smtClean="0">
              <a:latin typeface="黑体" panose="02010609060101010101" pitchFamily="2" charset="-122"/>
              <a:ea typeface="黑体" panose="02010609060101010101" pitchFamily="2" charset="-122"/>
            </a:endParaRPr>
          </a:p>
          <a:p>
            <a:pPr eaLnBrk="1" hangingPunct="1">
              <a:buClr>
                <a:srgbClr val="66FFFF"/>
              </a:buClr>
              <a:buSzTx/>
              <a:buFont typeface="Wingdings" panose="05000000000000000000" pitchFamily="2" charset="2"/>
              <a:buNone/>
            </a:pPr>
            <a:r>
              <a:rPr lang="zh-CN" altLang="en-US" sz="3200" b="1" dirty="0" smtClean="0">
                <a:latin typeface="黑体" panose="02010609060101010101" pitchFamily="2" charset="-122"/>
                <a:ea typeface="黑体" panose="02010609060101010101" pitchFamily="2" charset="-122"/>
              </a:rPr>
              <a:t>该式可推广为：</a:t>
            </a:r>
            <a:endParaRPr lang="zh-CN" altLang="en-US" sz="3200" b="1" dirty="0">
              <a:latin typeface="黑体" panose="02010609060101010101" pitchFamily="2" charset="-122"/>
              <a:ea typeface="黑体" panose="02010609060101010101" pitchFamily="2" charset="-122"/>
            </a:endParaRPr>
          </a:p>
          <a:p>
            <a:pPr eaLnBrk="1" hangingPunct="1">
              <a:buClr>
                <a:srgbClr val="66FFFF"/>
              </a:buClr>
              <a:buSzTx/>
              <a:buFont typeface="Wingdings" panose="05000000000000000000" pitchFamily="2" charset="2"/>
            </a:pPr>
            <a:endParaRPr lang="zh-CN" altLang="en-US" sz="3200" b="1" dirty="0">
              <a:latin typeface="黑体" panose="02010609060101010101" pitchFamily="2" charset="-122"/>
              <a:ea typeface="黑体" panose="02010609060101010101" pitchFamily="2" charset="-122"/>
            </a:endParaRPr>
          </a:p>
        </p:txBody>
      </p:sp>
      <p:graphicFrame>
        <p:nvGraphicFramePr>
          <p:cNvPr id="169987" name="Object 4"/>
          <p:cNvGraphicFramePr>
            <a:graphicFrameLocks noGrp="1" noChangeAspect="1"/>
          </p:cNvGraphicFramePr>
          <p:nvPr>
            <p:ph sz="quarter" idx="4294967295"/>
          </p:nvPr>
        </p:nvGraphicFramePr>
        <p:xfrm>
          <a:off x="9029700" y="2863850"/>
          <a:ext cx="114300" cy="215900"/>
        </p:xfrm>
        <a:graphic>
          <a:graphicData uri="http://schemas.openxmlformats.org/presentationml/2006/ole">
            <mc:AlternateContent xmlns:mc="http://schemas.openxmlformats.org/markup-compatibility/2006">
              <mc:Choice xmlns:v="urn:schemas-microsoft-com:vml" Requires="v">
                <p:oleObj spid="_x0000_s75863" r:id="rId3" imgW="114300" imgH="215900" progId="Equation.3">
                  <p:embed/>
                </p:oleObj>
              </mc:Choice>
              <mc:Fallback>
                <p:oleObj r:id="rId3" imgW="114300" imgH="215900" progId="Equation.3">
                  <p:embed/>
                  <p:pic>
                    <p:nvPicPr>
                      <p:cNvPr id="0" name=""/>
                      <p:cNvPicPr/>
                      <p:nvPr/>
                    </p:nvPicPr>
                    <p:blipFill>
                      <a:blip r:embed="rId4"/>
                      <a:stretch>
                        <a:fillRect/>
                      </a:stretch>
                    </p:blipFill>
                    <p:spPr>
                      <a:xfrm>
                        <a:off x="9029700" y="2863850"/>
                        <a:ext cx="114300" cy="215900"/>
                      </a:xfrm>
                      <a:prstGeom prst="rect">
                        <a:avLst/>
                      </a:prstGeom>
                      <a:noFill/>
                      <a:ln w="38100">
                        <a:miter/>
                      </a:ln>
                    </p:spPr>
                  </p:pic>
                </p:oleObj>
              </mc:Fallback>
            </mc:AlternateContent>
          </a:graphicData>
        </a:graphic>
      </p:graphicFrame>
      <p:sp>
        <p:nvSpPr>
          <p:cNvPr id="169988" name="Rectangle 8"/>
          <p:cNvSpPr/>
          <p:nvPr/>
        </p:nvSpPr>
        <p:spPr>
          <a:xfrm>
            <a:off x="4417060" y="-230187"/>
            <a:ext cx="309880" cy="460375"/>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69990" name="Object 1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75864" r:id="rId5" imgW="114300" imgH="215900" progId="Equation.3">
                  <p:embed/>
                </p:oleObj>
              </mc:Choice>
              <mc:Fallback>
                <p:oleObj r:id="rId5" imgW="114300" imgH="215900" progId="Equation.3">
                  <p:embed/>
                  <p:pic>
                    <p:nvPicPr>
                      <p:cNvPr id="0" name=""/>
                      <p:cNvPicPr/>
                      <p:nvPr/>
                    </p:nvPicPr>
                    <p:blipFill>
                      <a:blip r:embed="rId4"/>
                      <a:stretch>
                        <a:fillRect/>
                      </a:stretch>
                    </p:blipFill>
                    <p:spPr>
                      <a:xfrm>
                        <a:off x="4514850" y="3321050"/>
                        <a:ext cx="114300" cy="215900"/>
                      </a:xfrm>
                      <a:prstGeom prst="rect">
                        <a:avLst/>
                      </a:prstGeom>
                      <a:noFill/>
                      <a:ln w="38100">
                        <a:noFill/>
                        <a:miter/>
                      </a:ln>
                    </p:spPr>
                  </p:pic>
                </p:oleObj>
              </mc:Fallback>
            </mc:AlternateContent>
          </a:graphicData>
        </a:graphic>
      </p:graphicFrame>
      <p:sp>
        <p:nvSpPr>
          <p:cNvPr id="169991" name="Rectangle 19"/>
          <p:cNvSpPr/>
          <p:nvPr/>
        </p:nvSpPr>
        <p:spPr>
          <a:xfrm>
            <a:off x="685800" y="4005263"/>
            <a:ext cx="7772400" cy="792162"/>
          </a:xfrm>
          <a:prstGeom prst="rect">
            <a:avLst/>
          </a:prstGeom>
          <a:noFill/>
          <a:ln w="9525">
            <a:noFill/>
          </a:ln>
        </p:spPr>
        <p:txBody>
          <a:bodyPr anchor="t"/>
          <a:lstStyle/>
          <a:p>
            <a:pPr marL="342900" indent="-342900" algn="ctr">
              <a:spcBef>
                <a:spcPct val="20000"/>
              </a:spcBef>
              <a:buClr>
                <a:srgbClr val="66FFFF"/>
              </a:buClr>
            </a:pPr>
            <a:r>
              <a:rPr lang="zh-CN" altLang="en-US" dirty="0">
                <a:latin typeface="黑体" panose="02010609060101010101" pitchFamily="2" charset="-122"/>
                <a:ea typeface="黑体" panose="02010609060101010101" pitchFamily="2" charset="-122"/>
              </a:rPr>
              <a:t>该式可推广为</a:t>
            </a:r>
          </a:p>
        </p:txBody>
      </p:sp>
      <p:sp>
        <p:nvSpPr>
          <p:cNvPr id="169992" name="Rectangle 23"/>
          <p:cNvSpPr/>
          <p:nvPr/>
        </p:nvSpPr>
        <p:spPr>
          <a:xfrm>
            <a:off x="4417060" y="3022601"/>
            <a:ext cx="309880" cy="460375"/>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69993" name="Object 22"/>
          <p:cNvGraphicFramePr>
            <a:graphicFrameLocks noChangeAspect="1"/>
          </p:cNvGraphicFramePr>
          <p:nvPr>
            <p:extLst/>
          </p:nvPr>
        </p:nvGraphicFramePr>
        <p:xfrm>
          <a:off x="2915816" y="261534"/>
          <a:ext cx="1223962" cy="666750"/>
        </p:xfrm>
        <a:graphic>
          <a:graphicData uri="http://schemas.openxmlformats.org/presentationml/2006/ole">
            <mc:AlternateContent xmlns:mc="http://schemas.openxmlformats.org/markup-compatibility/2006">
              <mc:Choice xmlns:v="urn:schemas-microsoft-com:vml" Requires="v">
                <p:oleObj spid="_x0000_s75865" r:id="rId6" imgW="647700" imgH="355600" progId="Equation.3">
                  <p:embed/>
                </p:oleObj>
              </mc:Choice>
              <mc:Fallback>
                <p:oleObj r:id="rId6" imgW="647700" imgH="355600" progId="Equation.3">
                  <p:embed/>
                  <p:pic>
                    <p:nvPicPr>
                      <p:cNvPr id="0" name=""/>
                      <p:cNvPicPr/>
                      <p:nvPr/>
                    </p:nvPicPr>
                    <p:blipFill>
                      <a:blip r:embed="rId7"/>
                      <a:stretch>
                        <a:fillRect/>
                      </a:stretch>
                    </p:blipFill>
                    <p:spPr>
                      <a:xfrm>
                        <a:off x="2915816" y="261534"/>
                        <a:ext cx="1223962" cy="666750"/>
                      </a:xfrm>
                      <a:prstGeom prst="rect">
                        <a:avLst/>
                      </a:prstGeom>
                      <a:solidFill>
                        <a:srgbClr val="CCFFFF"/>
                      </a:solidFill>
                      <a:ln w="38100">
                        <a:noFill/>
                        <a:miter/>
                      </a:ln>
                    </p:spPr>
                  </p:pic>
                </p:oleObj>
              </mc:Fallback>
            </mc:AlternateContent>
          </a:graphicData>
        </a:graphic>
      </p:graphicFrame>
      <p:sp>
        <p:nvSpPr>
          <p:cNvPr id="169994" name="Rectangle 26"/>
          <p:cNvSpPr/>
          <p:nvPr/>
        </p:nvSpPr>
        <p:spPr>
          <a:xfrm>
            <a:off x="4417060" y="3051176"/>
            <a:ext cx="309880" cy="460375"/>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69995" name="Object 25"/>
          <p:cNvGraphicFramePr>
            <a:graphicFrameLocks noChangeAspect="1"/>
          </p:cNvGraphicFramePr>
          <p:nvPr>
            <p:extLst/>
          </p:nvPr>
        </p:nvGraphicFramePr>
        <p:xfrm>
          <a:off x="2044154" y="3126291"/>
          <a:ext cx="2967286" cy="821318"/>
        </p:xfrm>
        <a:graphic>
          <a:graphicData uri="http://schemas.openxmlformats.org/presentationml/2006/ole">
            <mc:AlternateContent xmlns:mc="http://schemas.openxmlformats.org/markup-compatibility/2006">
              <mc:Choice xmlns:v="urn:schemas-microsoft-com:vml" Requires="v">
                <p:oleObj spid="_x0000_s75866" r:id="rId8" imgW="1269365" imgH="355600" progId="Equation.3">
                  <p:embed/>
                </p:oleObj>
              </mc:Choice>
              <mc:Fallback>
                <p:oleObj r:id="rId8" imgW="1269365" imgH="355600" progId="Equation.3">
                  <p:embed/>
                  <p:pic>
                    <p:nvPicPr>
                      <p:cNvPr id="0" name=""/>
                      <p:cNvPicPr/>
                      <p:nvPr/>
                    </p:nvPicPr>
                    <p:blipFill>
                      <a:blip r:embed="rId9"/>
                      <a:stretch>
                        <a:fillRect/>
                      </a:stretch>
                    </p:blipFill>
                    <p:spPr>
                      <a:xfrm>
                        <a:off x="2044154" y="3126291"/>
                        <a:ext cx="2967286" cy="821318"/>
                      </a:xfrm>
                      <a:prstGeom prst="rect">
                        <a:avLst/>
                      </a:prstGeom>
                      <a:solidFill>
                        <a:srgbClr val="CCFFFF"/>
                      </a:solidFill>
                      <a:ln w="38100">
                        <a:noFill/>
                        <a:miter/>
                      </a:ln>
                    </p:spPr>
                  </p:pic>
                </p:oleObj>
              </mc:Fallback>
            </mc:AlternateContent>
          </a:graphicData>
        </a:graphic>
      </p:graphicFrame>
      <p:sp>
        <p:nvSpPr>
          <p:cNvPr id="169996" name="Rectangle 28"/>
          <p:cNvSpPr/>
          <p:nvPr/>
        </p:nvSpPr>
        <p:spPr>
          <a:xfrm>
            <a:off x="4417060" y="3046413"/>
            <a:ext cx="309880" cy="460375"/>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69997" name="Object 27"/>
          <p:cNvGraphicFramePr>
            <a:graphicFrameLocks noChangeAspect="1"/>
          </p:cNvGraphicFramePr>
          <p:nvPr>
            <p:extLst/>
          </p:nvPr>
        </p:nvGraphicFramePr>
        <p:xfrm>
          <a:off x="2036762" y="4589741"/>
          <a:ext cx="3111302" cy="1016139"/>
        </p:xfrm>
        <a:graphic>
          <a:graphicData uri="http://schemas.openxmlformats.org/presentationml/2006/ole">
            <mc:AlternateContent xmlns:mc="http://schemas.openxmlformats.org/markup-compatibility/2006">
              <mc:Choice xmlns:v="urn:schemas-microsoft-com:vml" Requires="v">
                <p:oleObj spid="_x0000_s75867" r:id="rId10" imgW="1104265" imgH="355600" progId="Equation.3">
                  <p:embed/>
                </p:oleObj>
              </mc:Choice>
              <mc:Fallback>
                <p:oleObj r:id="rId10" imgW="1104265" imgH="355600" progId="Equation.3">
                  <p:embed/>
                  <p:pic>
                    <p:nvPicPr>
                      <p:cNvPr id="0" name=""/>
                      <p:cNvPicPr/>
                      <p:nvPr/>
                    </p:nvPicPr>
                    <p:blipFill>
                      <a:blip r:embed="rId11"/>
                      <a:stretch>
                        <a:fillRect/>
                      </a:stretch>
                    </p:blipFill>
                    <p:spPr>
                      <a:xfrm>
                        <a:off x="2036762" y="4589741"/>
                        <a:ext cx="3111302" cy="1016139"/>
                      </a:xfrm>
                      <a:prstGeom prst="rect">
                        <a:avLst/>
                      </a:prstGeom>
                      <a:solidFill>
                        <a:srgbClr val="CCFFCC"/>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48283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3"/>
          <p:cNvSpPr>
            <a:spLocks noGrp="1"/>
          </p:cNvSpPr>
          <p:nvPr>
            <p:ph idx="1"/>
          </p:nvPr>
        </p:nvSpPr>
        <p:spPr>
          <a:xfrm>
            <a:off x="755650" y="1670050"/>
            <a:ext cx="7772400" cy="5187950"/>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因此命题</a:t>
            </a:r>
            <a:r>
              <a:rPr lang="zh-CN" altLang="en-US" dirty="0">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x</a:t>
            </a:r>
            <a:r>
              <a:rPr lang="zh-CN" altLang="en-US" dirty="0">
                <a:solidFill>
                  <a:srgbClr val="FF0000"/>
                </a:solidFill>
                <a:latin typeface="黑体" panose="02010609060101010101" pitchFamily="2" charset="-122"/>
                <a:ea typeface="黑体" panose="02010609060101010101" pitchFamily="2" charset="-122"/>
              </a:rPr>
              <a:t>在</a:t>
            </a:r>
            <a:r>
              <a:rPr lang="en-US" altLang="zh-CN" dirty="0">
                <a:solidFill>
                  <a:srgbClr val="FF0000"/>
                </a:solidFill>
                <a:latin typeface="黑体" panose="02010609060101010101" pitchFamily="2" charset="-122"/>
                <a:ea typeface="黑体" panose="02010609060101010101" pitchFamily="2" charset="-122"/>
              </a:rPr>
              <a:t>A</a:t>
            </a:r>
            <a:r>
              <a:rPr lang="zh-CN" altLang="en-US" dirty="0">
                <a:solidFill>
                  <a:srgbClr val="FF0000"/>
                </a:solidFill>
                <a:latin typeface="黑体" panose="02010609060101010101" pitchFamily="2" charset="-122"/>
                <a:ea typeface="黑体" panose="02010609060101010101" pitchFamily="2" charset="-122"/>
              </a:rPr>
              <a:t>中</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的似然性，由与命题</a:t>
            </a:r>
            <a:r>
              <a:rPr lang="zh-CN" altLang="en-US" dirty="0">
                <a:ea typeface="黑体" panose="02010609060101010101" pitchFamily="2" charset="-122"/>
              </a:rPr>
              <a:t>“</a:t>
            </a:r>
            <a:r>
              <a:rPr lang="en-US" altLang="zh-CN" dirty="0">
                <a:latin typeface="黑体" panose="02010609060101010101" pitchFamily="2" charset="-122"/>
                <a:ea typeface="黑体" panose="02010609060101010101" pitchFamily="2" charset="-122"/>
              </a:rPr>
              <a:t>x</a:t>
            </a:r>
            <a:r>
              <a:rPr lang="zh-CN" altLang="en-US" dirty="0">
                <a:latin typeface="黑体" panose="02010609060101010101" pitchFamily="2" charset="-122"/>
                <a:ea typeface="黑体" panose="02010609060101010101" pitchFamily="2" charset="-122"/>
              </a:rPr>
              <a:t>在</a:t>
            </a:r>
            <a:r>
              <a:rPr lang="en-US" altLang="zh-CN" dirty="0">
                <a:latin typeface="黑体" panose="02010609060101010101" pitchFamily="2" charset="-122"/>
                <a:ea typeface="黑体" panose="02010609060101010101" pitchFamily="2" charset="-122"/>
              </a:rPr>
              <a:t>B</a:t>
            </a:r>
            <a:r>
              <a:rPr lang="zh-CN" altLang="en-US" dirty="0">
                <a:latin typeface="黑体" panose="02010609060101010101" pitchFamily="2" charset="-122"/>
                <a:ea typeface="黑体" panose="02010609060101010101" pitchFamily="2" charset="-122"/>
              </a:rPr>
              <a:t>中</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有关的</a:t>
            </a:r>
            <a:r>
              <a:rPr lang="en-US" altLang="zh-CN" dirty="0">
                <a:latin typeface="黑体" panose="02010609060101010101" pitchFamily="2" charset="-122"/>
                <a:ea typeface="黑体" panose="02010609060101010101" pitchFamily="2" charset="-122"/>
              </a:rPr>
              <a:t>m</a:t>
            </a:r>
            <a:r>
              <a:rPr lang="zh-CN" altLang="en-US" dirty="0">
                <a:latin typeface="黑体" panose="02010609060101010101" pitchFamily="2" charset="-122"/>
                <a:ea typeface="黑体" panose="02010609060101010101" pitchFamily="2" charset="-122"/>
              </a:rPr>
              <a:t>值确定，其中命题</a:t>
            </a:r>
            <a:r>
              <a:rPr lang="zh-CN" altLang="en-US" dirty="0">
                <a:ea typeface="黑体" panose="02010609060101010101" pitchFamily="2" charset="-122"/>
              </a:rPr>
              <a:t>“</a:t>
            </a:r>
            <a:r>
              <a:rPr lang="en-US" altLang="zh-CN" dirty="0">
                <a:latin typeface="黑体" panose="02010609060101010101" pitchFamily="2" charset="-122"/>
                <a:ea typeface="黑体" panose="02010609060101010101" pitchFamily="2" charset="-122"/>
              </a:rPr>
              <a:t>x</a:t>
            </a:r>
            <a:r>
              <a:rPr lang="zh-CN" altLang="en-US" dirty="0">
                <a:latin typeface="黑体" panose="02010609060101010101" pitchFamily="2" charset="-122"/>
                <a:ea typeface="黑体" panose="02010609060101010101" pitchFamily="2" charset="-122"/>
              </a:rPr>
              <a:t>在</a:t>
            </a:r>
            <a:r>
              <a:rPr lang="en-US" altLang="zh-CN" dirty="0">
                <a:latin typeface="黑体" panose="02010609060101010101" pitchFamily="2" charset="-122"/>
                <a:ea typeface="黑体" panose="02010609060101010101" pitchFamily="2" charset="-122"/>
              </a:rPr>
              <a:t>B</a:t>
            </a:r>
            <a:r>
              <a:rPr lang="zh-CN" altLang="en-US" dirty="0">
                <a:latin typeface="黑体" panose="02010609060101010101" pitchFamily="2" charset="-122"/>
                <a:ea typeface="黑体" panose="02010609060101010101" pitchFamily="2" charset="-122"/>
              </a:rPr>
              <a:t>中</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并不会使得命题</a:t>
            </a:r>
            <a:r>
              <a:rPr lang="zh-CN" altLang="en-US" dirty="0">
                <a:ea typeface="黑体" panose="02010609060101010101" pitchFamily="2" charset="-122"/>
              </a:rPr>
              <a:t>“</a:t>
            </a:r>
            <a:r>
              <a:rPr lang="en-US" altLang="zh-CN" dirty="0">
                <a:latin typeface="黑体" panose="02010609060101010101" pitchFamily="2" charset="-122"/>
                <a:ea typeface="黑体" panose="02010609060101010101" pitchFamily="2" charset="-122"/>
              </a:rPr>
              <a:t>x</a:t>
            </a:r>
            <a:r>
              <a:rPr lang="zh-CN" altLang="en-US" dirty="0">
                <a:latin typeface="黑体" panose="02010609060101010101" pitchFamily="2" charset="-122"/>
                <a:ea typeface="黑体" panose="02010609060101010101" pitchFamily="2" charset="-122"/>
              </a:rPr>
              <a:t>不在</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中</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成立。</a:t>
            </a:r>
          </a:p>
          <a:p>
            <a:pPr eaLnBrk="1" hangingPunct="1">
              <a:buNone/>
            </a:pPr>
            <a:r>
              <a:rPr lang="zh-CN" altLang="en-US" dirty="0">
                <a:latin typeface="黑体" panose="02010609060101010101" pitchFamily="2" charset="-122"/>
                <a:ea typeface="黑体" panose="02010609060101010101" pitchFamily="2" charset="-122"/>
              </a:rPr>
              <a:t>所以</a:t>
            </a:r>
            <a:r>
              <a:rPr lang="zh-CN" altLang="en-US" dirty="0">
                <a:solidFill>
                  <a:srgbClr val="FF0000"/>
                </a:solidFill>
                <a:latin typeface="黑体" panose="02010609060101010101" pitchFamily="2" charset="-122"/>
                <a:ea typeface="黑体" panose="02010609060101010101" pitchFamily="2" charset="-122"/>
              </a:rPr>
              <a:t>一个事件的似然性</a:t>
            </a:r>
            <a:r>
              <a:rPr lang="zh-CN" altLang="en-US" dirty="0">
                <a:latin typeface="黑体" panose="02010609060101010101" pitchFamily="2" charset="-122"/>
                <a:ea typeface="黑体" panose="02010609060101010101" pitchFamily="2" charset="-122"/>
              </a:rPr>
              <a:t>是</a:t>
            </a:r>
            <a:r>
              <a:rPr lang="zh-CN" altLang="en-US" u="sng"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建立在对其相反事件不信任的基础上的</a:t>
            </a:r>
            <a:r>
              <a:rPr lang="zh-CN" altLang="en-US" dirty="0">
                <a:latin typeface="黑体" panose="02010609060101010101" pitchFamily="2" charset="-122"/>
                <a:ea typeface="黑体" panose="02010609060101010101" pitchFamily="2" charset="-122"/>
              </a:rPr>
              <a:t>。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5090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3"/>
          <p:cNvSpPr>
            <a:spLocks noGrp="1"/>
          </p:cNvSpPr>
          <p:nvPr>
            <p:ph idx="1"/>
          </p:nvPr>
        </p:nvSpPr>
        <p:spPr>
          <a:xfrm>
            <a:off x="827088" y="908050"/>
            <a:ext cx="7772400" cy="5403850"/>
          </a:xfrm>
        </p:spPr>
        <p:txBody>
          <a:bodyPr vert="horz" wrap="square" lIns="91440" tIns="45720" rIns="91440" bIns="45720" anchor="t"/>
          <a:lstStyle/>
          <a:p>
            <a:pPr eaLnBrk="1" hangingPunct="1">
              <a:spcAft>
                <a:spcPts val="600"/>
              </a:spcAft>
              <a:buNone/>
            </a:pPr>
            <a:r>
              <a:rPr lang="zh-CN" altLang="en-US" dirty="0">
                <a:solidFill>
                  <a:srgbClr val="FF0000"/>
                </a:solidFill>
                <a:latin typeface="黑体" panose="02010609060101010101" pitchFamily="2" charset="-122"/>
                <a:ea typeface="黑体" panose="02010609060101010101" pitchFamily="2" charset="-122"/>
              </a:rPr>
              <a:t>信任函数和似然函数有如下性质</a:t>
            </a:r>
            <a:r>
              <a:rPr lang="zh-CN" altLang="en-US" dirty="0">
                <a:latin typeface="黑体" panose="02010609060101010101" pitchFamily="2" charset="-122"/>
                <a:ea typeface="黑体" panose="02010609060101010101" pitchFamily="2" charset="-122"/>
              </a:rPr>
              <a:t>：</a:t>
            </a:r>
          </a:p>
          <a:p>
            <a:pPr lvl="1" eaLnBrk="1" hangingPunct="1">
              <a:spcAft>
                <a:spcPts val="600"/>
              </a:spcAft>
              <a:buNone/>
            </a:pPr>
            <a:r>
              <a:rPr lang="en-US" altLang="zh-CN" dirty="0">
                <a:latin typeface="黑体" panose="02010609060101010101" pitchFamily="2" charset="-122"/>
                <a:ea typeface="黑体" panose="02010609060101010101" pitchFamily="2" charset="-122"/>
              </a:rPr>
              <a:t>(1)Bel(Φ)=0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Bel(Ω)=l</a:t>
            </a:r>
            <a:r>
              <a:rPr lang="zh-CN" altLang="en-US" dirty="0">
                <a:latin typeface="黑体" panose="02010609060101010101" pitchFamily="2" charset="-122"/>
                <a:ea typeface="黑体" panose="02010609060101010101" pitchFamily="2" charset="-122"/>
              </a:rPr>
              <a:t>，</a:t>
            </a:r>
          </a:p>
          <a:p>
            <a:pPr lvl="1" eaLnBrk="1" hangingPunct="1">
              <a:spcAft>
                <a:spcPts val="600"/>
              </a:spcAft>
              <a:buNone/>
            </a:pPr>
            <a:r>
              <a:rPr lang="zh-CN" altLang="en-US"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Pl(Φ)=O</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Pl(Ω)=</a:t>
            </a:r>
            <a:r>
              <a:rPr lang="en-US" altLang="zh-CN" dirty="0" smtClean="0">
                <a:latin typeface="黑体" panose="02010609060101010101" pitchFamily="2" charset="-122"/>
                <a:ea typeface="黑体" panose="02010609060101010101" pitchFamily="2" charset="-122"/>
              </a:rPr>
              <a:t>1</a:t>
            </a:r>
            <a:r>
              <a:rPr lang="zh-CN" altLang="en-US" dirty="0" smtClean="0">
                <a:latin typeface="黑体" panose="02010609060101010101" pitchFamily="2" charset="-122"/>
                <a:ea typeface="黑体" panose="02010609060101010101" pitchFamily="2" charset="-122"/>
              </a:rPr>
              <a:t>。</a:t>
            </a:r>
            <a:endParaRPr lang="en-US" altLang="zh-CN" dirty="0">
              <a:latin typeface="黑体" panose="02010609060101010101" pitchFamily="2" charset="-122"/>
              <a:ea typeface="黑体" panose="02010609060101010101" pitchFamily="2" charset="-122"/>
            </a:endParaRPr>
          </a:p>
          <a:p>
            <a:pPr lvl="1" eaLnBrk="1" hangingPunct="1">
              <a:spcAft>
                <a:spcPts val="600"/>
              </a:spcAft>
              <a:buNone/>
            </a:pPr>
            <a:r>
              <a:rPr lang="en-US" altLang="zh-CN" dirty="0">
                <a:latin typeface="黑体" panose="02010609060101010101" pitchFamily="2" charset="-122"/>
                <a:ea typeface="黑体" panose="02010609060101010101" pitchFamily="2" charset="-122"/>
              </a:rPr>
              <a:t>(2)</a:t>
            </a:r>
            <a:r>
              <a:rPr lang="zh-CN" altLang="en-US" dirty="0">
                <a:latin typeface="黑体" panose="02010609060101010101" pitchFamily="2" charset="-122"/>
                <a:ea typeface="黑体" panose="02010609060101010101" pitchFamily="2" charset="-122"/>
              </a:rPr>
              <a:t>如果</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包含于</a:t>
            </a:r>
            <a:r>
              <a:rPr lang="en-US" altLang="zh-CN" dirty="0">
                <a:latin typeface="黑体" panose="02010609060101010101" pitchFamily="2" charset="-122"/>
                <a:ea typeface="黑体" panose="02010609060101010101" pitchFamily="2" charset="-122"/>
              </a:rPr>
              <a:t>B, Bel(A)≤Bel(B),Pl(A)≤Pl(B)</a:t>
            </a:r>
            <a:r>
              <a:rPr lang="zh-CN" altLang="en-US" dirty="0">
                <a:latin typeface="黑体" panose="02010609060101010101" pitchFamily="2" charset="-122"/>
                <a:ea typeface="黑体" panose="02010609060101010101" pitchFamily="2" charset="-122"/>
              </a:rPr>
              <a:t>。</a:t>
            </a:r>
          </a:p>
          <a:p>
            <a:pPr lvl="1" eaLnBrk="1" hangingPunct="1">
              <a:spcAft>
                <a:spcPts val="600"/>
              </a:spcAft>
              <a:buNone/>
            </a:pPr>
            <a:r>
              <a:rPr lang="en-US" altLang="zh-CN" dirty="0">
                <a:latin typeface="黑体" panose="02010609060101010101" pitchFamily="2" charset="-122"/>
                <a:ea typeface="黑体" panose="02010609060101010101" pitchFamily="2" charset="-122"/>
              </a:rPr>
              <a:t>(3)A</a:t>
            </a:r>
            <a:r>
              <a:rPr lang="zh-CN" altLang="en-US" dirty="0">
                <a:latin typeface="黑体" panose="02010609060101010101" pitchFamily="2" charset="-122"/>
                <a:ea typeface="黑体" panose="02010609060101010101" pitchFamily="2" charset="-122"/>
              </a:rPr>
              <a:t>是</a:t>
            </a:r>
            <a:r>
              <a:rPr lang="en-US" altLang="zh-CN"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的子集,</a:t>
            </a:r>
            <a:r>
              <a:rPr lang="en-US" altLang="zh-CN" dirty="0">
                <a:latin typeface="黑体" panose="02010609060101010101" pitchFamily="2" charset="-122"/>
                <a:ea typeface="黑体" panose="02010609060101010101" pitchFamily="2" charset="-122"/>
              </a:rPr>
              <a:t>Pl(A)≥Bel(A)</a:t>
            </a:r>
            <a:r>
              <a:rPr lang="zh-CN" altLang="en-US" dirty="0">
                <a:latin typeface="黑体" panose="02010609060101010101" pitchFamily="2" charset="-122"/>
                <a:ea typeface="黑体" panose="02010609060101010101" pitchFamily="2" charset="-122"/>
              </a:rPr>
              <a:t>。</a:t>
            </a:r>
          </a:p>
          <a:p>
            <a:pPr lvl="1" eaLnBrk="1" hangingPunct="1">
              <a:spcAft>
                <a:spcPts val="600"/>
              </a:spcAft>
              <a:buNone/>
            </a:pPr>
            <a:r>
              <a:rPr lang="en-US" altLang="zh-CN" dirty="0">
                <a:latin typeface="黑体" panose="02010609060101010101" pitchFamily="2" charset="-122"/>
                <a:ea typeface="黑体" panose="02010609060101010101" pitchFamily="2" charset="-122"/>
              </a:rPr>
              <a:t>(4)A</a:t>
            </a:r>
            <a:r>
              <a:rPr lang="zh-CN" altLang="en-US" dirty="0">
                <a:latin typeface="黑体" panose="02010609060101010101" pitchFamily="2" charset="-122"/>
                <a:ea typeface="黑体" panose="02010609060101010101" pitchFamily="2" charset="-122"/>
              </a:rPr>
              <a:t>是</a:t>
            </a:r>
            <a:r>
              <a:rPr lang="en-US" altLang="zh-CN"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的子集，</a:t>
            </a:r>
            <a:r>
              <a:rPr lang="en-US" altLang="zh-CN" dirty="0">
                <a:latin typeface="黑体" panose="02010609060101010101" pitchFamily="2" charset="-122"/>
                <a:ea typeface="黑体" panose="02010609060101010101" pitchFamily="2" charset="-122"/>
              </a:rPr>
              <a:t>Bel(A)+Bel(┐A)≤l</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Pl(A)+Pl(┐A)≥</a:t>
            </a:r>
            <a:r>
              <a:rPr lang="en-US" altLang="zh-CN" dirty="0" smtClean="0">
                <a:latin typeface="黑体" panose="02010609060101010101" pitchFamily="2" charset="-122"/>
                <a:ea typeface="黑体" panose="02010609060101010101" pitchFamily="2" charset="-122"/>
              </a:rPr>
              <a:t>1</a:t>
            </a:r>
            <a:r>
              <a:rPr lang="zh-CN" altLang="en-US" dirty="0" smtClean="0">
                <a:latin typeface="黑体" panose="02010609060101010101" pitchFamily="2" charset="-122"/>
                <a:ea typeface="黑体" panose="02010609060101010101" pitchFamily="2" charset="-122"/>
              </a:rPr>
              <a:t>。</a:t>
            </a:r>
            <a:endParaRPr lang="zh-CN" altLang="en-US"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012749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p:cNvSpPr>
          <p:nvPr>
            <p:ph idx="1"/>
          </p:nvPr>
        </p:nvSpPr>
        <p:spPr>
          <a:xfrm>
            <a:off x="395288" y="908050"/>
            <a:ext cx="8497887" cy="3529013"/>
          </a:xfrm>
        </p:spPr>
        <p:txBody>
          <a:bodyPr vert="horz" wrap="square" lIns="91440" tIns="45720" rIns="91440" bIns="45720" anchor="t"/>
          <a:lstStyle/>
          <a:p>
            <a:pPr eaLnBrk="1" hangingPunct="1"/>
            <a:r>
              <a:rPr lang="zh-CN" altLang="en-US" sz="2800" dirty="0">
                <a:latin typeface="黑体" panose="02010609060101010101" pitchFamily="2" charset="-122"/>
                <a:ea typeface="黑体" panose="02010609060101010101" pitchFamily="2" charset="-122"/>
              </a:rPr>
              <a:t>由于</a:t>
            </a:r>
            <a:r>
              <a:rPr lang="en-US" altLang="zh-CN" sz="2800" dirty="0">
                <a:latin typeface="黑体" panose="02010609060101010101" pitchFamily="2" charset="-122"/>
                <a:ea typeface="黑体" panose="02010609060101010101" pitchFamily="2" charset="-122"/>
              </a:rPr>
              <a:t>Bel(A)</a:t>
            </a:r>
            <a:r>
              <a:rPr lang="zh-CN" altLang="en-US" sz="2800" dirty="0">
                <a:latin typeface="黑体" panose="02010609060101010101" pitchFamily="2" charset="-122"/>
                <a:ea typeface="黑体" panose="02010609060101010101" pitchFamily="2" charset="-122"/>
              </a:rPr>
              <a:t>和</a:t>
            </a:r>
            <a:r>
              <a:rPr lang="en-US" altLang="zh-CN" sz="2800" dirty="0">
                <a:latin typeface="黑体" panose="02010609060101010101" pitchFamily="2" charset="-122"/>
                <a:ea typeface="黑体" panose="02010609060101010101" pitchFamily="2" charset="-122"/>
              </a:rPr>
              <a:t>Pl(A)</a:t>
            </a:r>
            <a:r>
              <a:rPr lang="zh-CN" altLang="en-US" sz="2800" dirty="0">
                <a:latin typeface="黑体" panose="02010609060101010101" pitchFamily="2" charset="-122"/>
                <a:ea typeface="黑体" panose="02010609060101010101" pitchFamily="2" charset="-122"/>
              </a:rPr>
              <a:t>分别表示</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为真的信任度和</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为非假的信任度，因此，可分别称</a:t>
            </a:r>
            <a:r>
              <a:rPr lang="en-US" altLang="zh-CN" sz="2800" dirty="0">
                <a:solidFill>
                  <a:srgbClr val="FF0000"/>
                </a:solidFill>
                <a:latin typeface="黑体" panose="02010609060101010101" pitchFamily="2" charset="-122"/>
                <a:ea typeface="黑体" panose="02010609060101010101" pitchFamily="2" charset="-122"/>
              </a:rPr>
              <a:t>Bel(A)</a:t>
            </a:r>
            <a:r>
              <a:rPr lang="zh-CN" altLang="en-US" sz="2800" dirty="0">
                <a:latin typeface="黑体" panose="02010609060101010101" pitchFamily="2" charset="-122"/>
                <a:ea typeface="黑体" panose="02010609060101010101" pitchFamily="2" charset="-122"/>
              </a:rPr>
              <a:t>和</a:t>
            </a:r>
            <a:r>
              <a:rPr lang="en-US" altLang="zh-CN" sz="2800" dirty="0">
                <a:solidFill>
                  <a:srgbClr val="FF0000"/>
                </a:solidFill>
                <a:latin typeface="黑体" panose="02010609060101010101" pitchFamily="2" charset="-122"/>
                <a:ea typeface="黑体" panose="02010609060101010101" pitchFamily="2" charset="-122"/>
              </a:rPr>
              <a:t>Pl(A)</a:t>
            </a:r>
            <a:r>
              <a:rPr lang="zh-CN" altLang="en-US" sz="2800" dirty="0">
                <a:latin typeface="黑体" panose="02010609060101010101" pitchFamily="2" charset="-122"/>
                <a:ea typeface="黑体" panose="02010609060101010101" pitchFamily="2" charset="-122"/>
              </a:rPr>
              <a:t>为</a:t>
            </a:r>
            <a:r>
              <a:rPr lang="zh-CN" altLang="en-US" sz="2800" dirty="0">
                <a:solidFill>
                  <a:srgbClr val="FF0000"/>
                </a:solidFill>
                <a:latin typeface="黑体" panose="02010609060101010101" pitchFamily="2" charset="-122"/>
                <a:ea typeface="黑体" panose="02010609060101010101" pitchFamily="2" charset="-122"/>
              </a:rPr>
              <a:t>对</a:t>
            </a:r>
            <a:r>
              <a:rPr lang="en-US" altLang="zh-CN" sz="2800" dirty="0">
                <a:solidFill>
                  <a:srgbClr val="FF0000"/>
                </a:solidFill>
                <a:latin typeface="黑体" panose="02010609060101010101" pitchFamily="2" charset="-122"/>
                <a:ea typeface="黑体" panose="02010609060101010101" pitchFamily="2" charset="-122"/>
              </a:rPr>
              <a:t>A</a:t>
            </a:r>
            <a:r>
              <a:rPr lang="zh-CN" altLang="en-US" sz="2800" dirty="0">
                <a:solidFill>
                  <a:srgbClr val="FF0000"/>
                </a:solidFill>
                <a:latin typeface="黑体" panose="02010609060101010101" pitchFamily="2" charset="-122"/>
                <a:ea typeface="黑体" panose="02010609060101010101" pitchFamily="2" charset="-122"/>
              </a:rPr>
              <a:t>信任程度的下限</a:t>
            </a:r>
            <a:r>
              <a:rPr lang="zh-CN" altLang="en-US" sz="2800" dirty="0">
                <a:latin typeface="黑体" panose="02010609060101010101" pitchFamily="2" charset="-122"/>
                <a:ea typeface="黑体" panose="02010609060101010101" pitchFamily="2" charset="-122"/>
              </a:rPr>
              <a:t>和</a:t>
            </a:r>
            <a:r>
              <a:rPr lang="zh-CN" altLang="en-US" sz="2800" dirty="0">
                <a:solidFill>
                  <a:srgbClr val="FF0000"/>
                </a:solidFill>
                <a:latin typeface="黑体" panose="02010609060101010101" pitchFamily="2" charset="-122"/>
                <a:ea typeface="黑体" panose="02010609060101010101" pitchFamily="2" charset="-122"/>
              </a:rPr>
              <a:t>上限</a:t>
            </a:r>
            <a:r>
              <a:rPr lang="zh-CN" altLang="en-US" sz="2800" dirty="0">
                <a:latin typeface="黑体" panose="02010609060101010101" pitchFamily="2" charset="-122"/>
                <a:ea typeface="黑体" panose="02010609060101010101" pitchFamily="2" charset="-122"/>
              </a:rPr>
              <a:t>，</a:t>
            </a:r>
          </a:p>
          <a:p>
            <a:pPr eaLnBrk="1" hangingPunct="1">
              <a:buNone/>
            </a:pPr>
            <a:r>
              <a:rPr lang="zh-CN" altLang="en-US" sz="2800" dirty="0">
                <a:latin typeface="黑体" panose="02010609060101010101" pitchFamily="2" charset="-122"/>
                <a:ea typeface="黑体" panose="02010609060101010101" pitchFamily="2" charset="-122"/>
              </a:rPr>
              <a:t>     记为 </a:t>
            </a:r>
            <a:r>
              <a:rPr lang="en-US" altLang="zh-CN" sz="2800" dirty="0">
                <a:latin typeface="黑体" panose="02010609060101010101" pitchFamily="2" charset="-122"/>
                <a:ea typeface="黑体" panose="02010609060101010101" pitchFamily="2" charset="-122"/>
              </a:rPr>
              <a:t>A(Bel(A), Pl(A))</a:t>
            </a:r>
          </a:p>
          <a:p>
            <a:pPr eaLnBrk="1" hangingPunct="1"/>
            <a:r>
              <a:rPr lang="en-US" altLang="zh-CN" sz="2800" dirty="0">
                <a:solidFill>
                  <a:srgbClr val="FF0000"/>
                </a:solidFill>
                <a:latin typeface="黑体" panose="02010609060101010101" pitchFamily="2" charset="-122"/>
                <a:ea typeface="黑体" panose="02010609060101010101" pitchFamily="2" charset="-122"/>
              </a:rPr>
              <a:t>Pl(A)- Bel(A)</a:t>
            </a:r>
            <a:r>
              <a:rPr lang="zh-CN" altLang="en-US" sz="2800" dirty="0">
                <a:latin typeface="黑体" panose="02010609060101010101" pitchFamily="2" charset="-122"/>
                <a:ea typeface="黑体" panose="02010609060101010101" pitchFamily="2" charset="-122"/>
              </a:rPr>
              <a:t>表示既不信任</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，也不信任┐</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的程度，</a:t>
            </a:r>
            <a:r>
              <a:rPr lang="zh-CN" altLang="en-US" sz="2800" dirty="0">
                <a:solidFill>
                  <a:srgbClr val="FF0000"/>
                </a:solidFill>
                <a:latin typeface="黑体" panose="02010609060101010101" pitchFamily="2" charset="-122"/>
                <a:ea typeface="黑体" panose="02010609060101010101" pitchFamily="2" charset="-122"/>
              </a:rPr>
              <a:t>即对于</a:t>
            </a:r>
            <a:r>
              <a:rPr lang="en-US" altLang="zh-CN" sz="2800" dirty="0">
                <a:solidFill>
                  <a:srgbClr val="FF0000"/>
                </a:solidFill>
                <a:latin typeface="黑体" panose="02010609060101010101" pitchFamily="2" charset="-122"/>
                <a:ea typeface="黑体" panose="02010609060101010101" pitchFamily="2" charset="-122"/>
              </a:rPr>
              <a:t>A</a:t>
            </a:r>
            <a:r>
              <a:rPr lang="zh-CN" altLang="en-US" sz="2800" dirty="0">
                <a:solidFill>
                  <a:srgbClr val="FF0000"/>
                </a:solidFill>
                <a:latin typeface="黑体" panose="02010609060101010101" pitchFamily="2" charset="-122"/>
                <a:ea typeface="黑体" panose="02010609060101010101" pitchFamily="2" charset="-122"/>
              </a:rPr>
              <a:t>是真是假不知道的程度。</a:t>
            </a:r>
          </a:p>
        </p:txBody>
      </p:sp>
      <p:sp>
        <p:nvSpPr>
          <p:cNvPr id="119812" name="Rectangle 4"/>
          <p:cNvSpPr/>
          <p:nvPr/>
        </p:nvSpPr>
        <p:spPr>
          <a:xfrm>
            <a:off x="468313" y="4076700"/>
            <a:ext cx="8135937" cy="2349500"/>
          </a:xfrm>
          <a:prstGeom prst="rect">
            <a:avLst/>
          </a:prstGeom>
          <a:noFill/>
          <a:ln w="9525">
            <a:noFill/>
          </a:ln>
        </p:spPr>
        <p:txBody>
          <a:bodyPr anchor="t"/>
          <a:lstStyle/>
          <a:p>
            <a:pPr marL="342900" indent="-342900">
              <a:spcBef>
                <a:spcPct val="20000"/>
              </a:spcBef>
              <a:buClr>
                <a:srgbClr val="66FFFF"/>
              </a:buClr>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如，</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Bel({</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Pl({</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})=0.8</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spcBef>
                <a:spcPct val="20000"/>
              </a:spcBef>
              <a:buClr>
                <a:srgbClr val="66FFFF"/>
              </a:buClr>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因此有</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0.8</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spcBef>
                <a:spcPct val="20000"/>
              </a:spcBef>
              <a:buClr>
                <a:srgbClr val="66FFFF"/>
              </a:buClr>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它表示对</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的精确信任度为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，不可驳斥部分为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0.8</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，肯定不是</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0.2</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1332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9812"/>
                                        </p:tgtEl>
                                        <p:attrNameLst>
                                          <p:attrName>style.visibility</p:attrName>
                                        </p:attrNameLst>
                                      </p:cBhvr>
                                      <p:to>
                                        <p:strVal val="visible"/>
                                      </p:to>
                                    </p:set>
                                    <p:anim calcmode="lin" valueType="num">
                                      <p:cBhvr additive="base">
                                        <p:cTn id="7" dur="500" fill="hold"/>
                                        <p:tgtEl>
                                          <p:spTgt spid="119812"/>
                                        </p:tgtEl>
                                        <p:attrNameLst>
                                          <p:attrName>ppt_x</p:attrName>
                                        </p:attrNameLst>
                                      </p:cBhvr>
                                      <p:tavLst>
                                        <p:tav tm="0">
                                          <p:val>
                                            <p:strVal val="#ppt_x"/>
                                          </p:val>
                                        </p:tav>
                                        <p:tav tm="100000">
                                          <p:val>
                                            <p:strVal val="#ppt_x"/>
                                          </p:val>
                                        </p:tav>
                                      </p:tavLst>
                                    </p:anim>
                                    <p:anim calcmode="lin" valueType="num">
                                      <p:cBhvr additive="base">
                                        <p:cTn id="8" dur="500" fill="hold"/>
                                        <p:tgtEl>
                                          <p:spTgt spid="1198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p:cNvSpPr>
          <p:nvPr>
            <p:ph type="title"/>
          </p:nvPr>
        </p:nvSpPr>
        <p:spPr/>
        <p:txBody>
          <a:bodyPr vert="horz" wrap="square" lIns="91440" tIns="45720" rIns="91440" bIns="45720" anchor="ctr"/>
          <a:lstStyle/>
          <a:p>
            <a:pPr eaLnBrk="1" hangingPunct="1">
              <a:buNone/>
            </a:pPr>
            <a:r>
              <a:rPr lang="en-US" altLang="zh-CN" dirty="0">
                <a:latin typeface="黑体" panose="02010609060101010101" pitchFamily="2" charset="-122"/>
                <a:ea typeface="黑体" panose="02010609060101010101" pitchFamily="2" charset="-122"/>
              </a:rPr>
              <a:t>4.</a:t>
            </a:r>
            <a:r>
              <a:rPr lang="zh-CN" altLang="en-US" dirty="0">
                <a:latin typeface="黑体" panose="02010609060101010101" pitchFamily="2" charset="-122"/>
                <a:ea typeface="黑体" panose="02010609060101010101" pitchFamily="2" charset="-122"/>
              </a:rPr>
              <a:t>假设集</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a:t>
            </a:r>
            <a:r>
              <a:rPr lang="zh-CN" altLang="en-US"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类概率函数</a:t>
            </a:r>
            <a:r>
              <a:rPr lang="en-US" altLang="zh-CN" dirty="0">
                <a:latin typeface="黑体" panose="02010609060101010101" pitchFamily="2" charset="-122"/>
                <a:ea typeface="黑体" panose="02010609060101010101" pitchFamily="2" charset="-122"/>
              </a:rPr>
              <a:t>f(A) </a:t>
            </a:r>
            <a:endParaRPr lang="zh-CN" altLang="en-US" dirty="0">
              <a:latin typeface="黑体" panose="02010609060101010101" pitchFamily="2" charset="-122"/>
              <a:ea typeface="黑体" panose="02010609060101010101" pitchFamily="2" charset="-122"/>
            </a:endParaRPr>
          </a:p>
        </p:txBody>
      </p:sp>
      <p:sp>
        <p:nvSpPr>
          <p:cNvPr id="174083" name="Rectangle 3"/>
          <p:cNvSpPr>
            <a:spLocks noGrp="1"/>
          </p:cNvSpPr>
          <p:nvPr>
            <p:ph type="body" sz="half" idx="1"/>
          </p:nvPr>
        </p:nvSpPr>
        <p:spPr>
          <a:xfrm>
            <a:off x="685800" y="3500438"/>
            <a:ext cx="7342188" cy="2595562"/>
          </a:xfrm>
        </p:spPr>
        <p:txBody>
          <a:bodyPr vert="horz" wrap="square" lIns="91440" tIns="45720" rIns="91440" bIns="45720" anchor="t"/>
          <a:lstStyle/>
          <a:p>
            <a:pPr eaLnBrk="1" hangingPunct="1">
              <a:buClr>
                <a:srgbClr val="66FFFF"/>
              </a:buClr>
              <a:buSzTx/>
              <a:buFont typeface="Wingdings" panose="05000000000000000000" pitchFamily="2" charset="2"/>
              <a:buNone/>
            </a:pPr>
            <a:r>
              <a:rPr lang="zh-CN" altLang="en-US" sz="3200" dirty="0">
                <a:latin typeface="黑体" panose="02010609060101010101" pitchFamily="2" charset="-122"/>
                <a:ea typeface="黑体" panose="02010609060101010101" pitchFamily="2" charset="-122"/>
              </a:rPr>
              <a:t>    其中</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|Ω|</a:t>
            </a:r>
            <a:r>
              <a:rPr lang="zh-CN" altLang="en-US" sz="3200" dirty="0">
                <a:latin typeface="黑体" panose="02010609060101010101" pitchFamily="2" charset="-122"/>
                <a:ea typeface="黑体" panose="02010609060101010101" pitchFamily="2" charset="-122"/>
              </a:rPr>
              <a:t>分别表示</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和</a:t>
            </a:r>
            <a:r>
              <a:rPr lang="en-US" altLang="zh-CN" sz="3200" dirty="0">
                <a:latin typeface="黑体" panose="02010609060101010101" pitchFamily="2" charset="-122"/>
                <a:ea typeface="黑体" panose="02010609060101010101" pitchFamily="2" charset="-122"/>
              </a:rPr>
              <a:t>Ω</a:t>
            </a:r>
            <a:r>
              <a:rPr lang="zh-CN" altLang="en-US" sz="3200" dirty="0">
                <a:latin typeface="黑体" panose="02010609060101010101" pitchFamily="2" charset="-122"/>
                <a:ea typeface="黑体" panose="02010609060101010101" pitchFamily="2" charset="-122"/>
              </a:rPr>
              <a:t>中包含元素的个数。</a:t>
            </a:r>
            <a:r>
              <a:rPr lang="zh-CN" altLang="en-US" sz="3200" dirty="0">
                <a:solidFill>
                  <a:srgbClr val="FF0000"/>
                </a:solidFill>
                <a:latin typeface="黑体" panose="02010609060101010101" pitchFamily="2" charset="-122"/>
                <a:ea typeface="黑体" panose="02010609060101010101" pitchFamily="2" charset="-122"/>
              </a:rPr>
              <a:t>类概率函数</a:t>
            </a:r>
            <a:r>
              <a:rPr lang="en-US" altLang="zh-CN" sz="3200" dirty="0">
                <a:solidFill>
                  <a:srgbClr val="FF0000"/>
                </a:solidFill>
                <a:latin typeface="黑体" panose="02010609060101010101" pitchFamily="2" charset="-122"/>
                <a:ea typeface="黑体" panose="02010609060101010101" pitchFamily="2" charset="-122"/>
              </a:rPr>
              <a:t>f(A)</a:t>
            </a:r>
            <a:r>
              <a:rPr lang="zh-CN" altLang="en-US" sz="3200" dirty="0">
                <a:latin typeface="黑体" panose="02010609060101010101" pitchFamily="2" charset="-122"/>
                <a:ea typeface="黑体" panose="02010609060101010101" pitchFamily="2" charset="-122"/>
              </a:rPr>
              <a:t>也可以用来度量</a:t>
            </a:r>
            <a:r>
              <a:rPr lang="zh-CN" altLang="en-US" sz="3200" dirty="0">
                <a:solidFill>
                  <a:srgbClr val="FF0000"/>
                </a:solidFill>
                <a:latin typeface="黑体" panose="02010609060101010101" pitchFamily="2" charset="-122"/>
                <a:ea typeface="黑体" panose="02010609060101010101" pitchFamily="2" charset="-122"/>
              </a:rPr>
              <a:t>证据</a:t>
            </a:r>
            <a:r>
              <a:rPr lang="en-US" altLang="zh-CN" sz="3200" dirty="0">
                <a:solidFill>
                  <a:srgbClr val="FF0000"/>
                </a:solidFill>
                <a:latin typeface="黑体" panose="02010609060101010101" pitchFamily="2" charset="-122"/>
                <a:ea typeface="黑体" panose="02010609060101010101" pitchFamily="2" charset="-122"/>
              </a:rPr>
              <a:t>A</a:t>
            </a:r>
            <a:r>
              <a:rPr lang="zh-CN" altLang="en-US" sz="3200" dirty="0">
                <a:solidFill>
                  <a:srgbClr val="FF0000"/>
                </a:solidFill>
                <a:latin typeface="黑体" panose="02010609060101010101" pitchFamily="2" charset="-122"/>
                <a:ea typeface="黑体" panose="02010609060101010101" pitchFamily="2" charset="-122"/>
              </a:rPr>
              <a:t>的不确定性</a:t>
            </a:r>
            <a:r>
              <a:rPr lang="zh-CN" altLang="en-US" sz="3200" dirty="0">
                <a:latin typeface="黑体" panose="02010609060101010101" pitchFamily="2" charset="-122"/>
                <a:ea typeface="黑体" panose="02010609060101010101" pitchFamily="2" charset="-122"/>
              </a:rPr>
              <a:t>。 </a:t>
            </a:r>
          </a:p>
        </p:txBody>
      </p:sp>
      <p:sp>
        <p:nvSpPr>
          <p:cNvPr id="174084" name="Rectangle 9"/>
          <p:cNvSpPr/>
          <p:nvPr/>
        </p:nvSpPr>
        <p:spPr>
          <a:xfrm>
            <a:off x="0" y="323850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74085" name="Object 8"/>
          <p:cNvGraphicFramePr>
            <a:graphicFrameLocks noChangeAspect="1"/>
          </p:cNvGraphicFramePr>
          <p:nvPr/>
        </p:nvGraphicFramePr>
        <p:xfrm>
          <a:off x="1116013" y="2060575"/>
          <a:ext cx="5761037" cy="1062038"/>
        </p:xfrm>
        <a:graphic>
          <a:graphicData uri="http://schemas.openxmlformats.org/presentationml/2006/ole">
            <mc:AlternateContent xmlns:mc="http://schemas.openxmlformats.org/markup-compatibility/2006">
              <mc:Choice xmlns:v="urn:schemas-microsoft-com:vml" Requires="v">
                <p:oleObj spid="_x0000_s76819" r:id="rId3" imgW="2247900" imgH="419100" progId="Equation.3">
                  <p:embed/>
                </p:oleObj>
              </mc:Choice>
              <mc:Fallback>
                <p:oleObj r:id="rId3" imgW="2247900" imgH="419100" progId="Equation.3">
                  <p:embed/>
                  <p:pic>
                    <p:nvPicPr>
                      <p:cNvPr id="0" name=""/>
                      <p:cNvPicPr/>
                      <p:nvPr/>
                    </p:nvPicPr>
                    <p:blipFill>
                      <a:blip r:embed="rId4"/>
                      <a:stretch>
                        <a:fillRect/>
                      </a:stretch>
                    </p:blipFill>
                    <p:spPr>
                      <a:xfrm>
                        <a:off x="1116013" y="2060575"/>
                        <a:ext cx="5761037" cy="1062038"/>
                      </a:xfrm>
                      <a:prstGeom prst="rect">
                        <a:avLst/>
                      </a:prstGeom>
                      <a:solidFill>
                        <a:srgbClr val="CC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A6C47CAF-4472-4BFC-A0CC-EFB0BA419606}"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19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10138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2"/>
          <p:cNvSpPr>
            <a:spLocks noGrp="1"/>
          </p:cNvSpPr>
          <p:nvPr>
            <p:ph type="title"/>
          </p:nvPr>
        </p:nvSpPr>
        <p:spPr/>
        <p:txBody>
          <a:bodyPr vert="horz" wrap="square" lIns="91440" tIns="45720" rIns="91440" bIns="45720" anchor="ctr"/>
          <a:lstStyle/>
          <a:p>
            <a:pPr eaLnBrk="1" hangingPunct="1">
              <a:buNone/>
            </a:pPr>
            <a:r>
              <a:rPr lang="zh-CN" altLang="en-US" dirty="0"/>
              <a:t>第</a:t>
            </a:r>
            <a:r>
              <a:rPr lang="en-US" altLang="zh-CN" dirty="0"/>
              <a:t>5</a:t>
            </a:r>
            <a:r>
              <a:rPr lang="zh-CN" altLang="en-US" dirty="0"/>
              <a:t>章  不确定知识表示和推理</a:t>
            </a:r>
          </a:p>
        </p:txBody>
      </p:sp>
      <p:sp>
        <p:nvSpPr>
          <p:cNvPr id="155651" name="Rectangle 3"/>
          <p:cNvSpPr>
            <a:spLocks noGrp="1"/>
          </p:cNvSpPr>
          <p:nvPr>
            <p:ph idx="1"/>
          </p:nvPr>
        </p:nvSpPr>
        <p:spPr>
          <a:xfrm>
            <a:off x="685800" y="1628775"/>
            <a:ext cx="7772400" cy="4895850"/>
          </a:xfrm>
        </p:spPr>
        <p:txBody>
          <a:bodyPr vert="horz" wrap="square" lIns="91440" tIns="45720" rIns="91440" bIns="45720" anchor="t"/>
          <a:lstStyle/>
          <a:p>
            <a:pPr eaLnBrk="1" hangingPunct="1">
              <a:lnSpc>
                <a:spcPct val="90000"/>
              </a:lnSpc>
              <a:buNone/>
            </a:pPr>
            <a:r>
              <a:rPr lang="zh-CN" altLang="en-US" dirty="0"/>
              <a:t>	</a:t>
            </a:r>
            <a:endParaRPr lang="en-US" altLang="zh-CN" dirty="0"/>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5.1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概述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5.2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非单调逻辑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5.3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主观 </a:t>
            </a:r>
            <a:r>
              <a:rPr lang="en-US" altLang="zh-CN" dirty="0">
                <a:solidFill>
                  <a:schemeClr val="accent2">
                    <a:lumMod val="50000"/>
                    <a:lumOff val="50000"/>
                  </a:schemeClr>
                </a:solidFill>
                <a:latin typeface="黑体" panose="02010609060101010101" pitchFamily="2" charset="-122"/>
                <a:ea typeface="黑体" panose="02010609060101010101" pitchFamily="2" charset="-122"/>
              </a:rPr>
              <a:t>Bayes</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方法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5.4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确定性理论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rgbClr val="FF0000"/>
                </a:solidFill>
                <a:latin typeface="黑体" panose="02010609060101010101" pitchFamily="2" charset="-122"/>
                <a:ea typeface="黑体" panose="02010609060101010101" pitchFamily="2" charset="-122"/>
              </a:rPr>
              <a:t>5.5  </a:t>
            </a:r>
            <a:r>
              <a:rPr lang="zh-CN" altLang="en-US" dirty="0">
                <a:solidFill>
                  <a:srgbClr val="FF0000"/>
                </a:solidFill>
                <a:latin typeface="黑体" panose="02010609060101010101" pitchFamily="2" charset="-122"/>
                <a:ea typeface="黑体" panose="02010609060101010101" pitchFamily="2" charset="-122"/>
              </a:rPr>
              <a:t>证据理论	</a:t>
            </a:r>
            <a:endParaRPr lang="en-US" altLang="zh-CN" dirty="0">
              <a:solidFill>
                <a:srgbClr val="FF0000"/>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5.6  </a:t>
            </a:r>
            <a:r>
              <a:rPr lang="zh-CN" altLang="en-US" dirty="0">
                <a:latin typeface="黑体" panose="02010609060101010101" pitchFamily="2" charset="-122"/>
                <a:ea typeface="黑体" panose="02010609060101010101" pitchFamily="2" charset="-122"/>
              </a:rPr>
              <a:t>模糊逻辑和模糊推理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5.7  </a:t>
            </a:r>
            <a:r>
              <a:rPr lang="zh-CN" altLang="en-US" dirty="0">
                <a:latin typeface="黑体" panose="02010609060101010101" pitchFamily="2" charset="-122"/>
                <a:ea typeface="黑体" panose="02010609060101010101" pitchFamily="2" charset="-122"/>
              </a:rPr>
              <a:t>小结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45092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2"/>
          <p:cNvSpPr>
            <a:spLocks noGrp="1"/>
          </p:cNvSpPr>
          <p:nvPr>
            <p:ph type="title"/>
          </p:nvPr>
        </p:nvSpPr>
        <p:spPr>
          <a:xfrm>
            <a:off x="685800" y="609600"/>
            <a:ext cx="8458200" cy="1143000"/>
          </a:xfrm>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5.5.2 </a:t>
            </a:r>
            <a:r>
              <a:rPr lang="zh-CN" altLang="en-US" sz="4000" dirty="0">
                <a:latin typeface="黑体" panose="02010609060101010101" pitchFamily="2" charset="-122"/>
                <a:ea typeface="黑体" panose="02010609060101010101" pitchFamily="2" charset="-122"/>
              </a:rPr>
              <a:t>证据的不确定性和证据组合</a:t>
            </a:r>
          </a:p>
        </p:txBody>
      </p:sp>
      <p:sp>
        <p:nvSpPr>
          <p:cNvPr id="175107" name="Rectangle 3"/>
          <p:cNvSpPr>
            <a:spLocks noGrp="1"/>
          </p:cNvSpPr>
          <p:nvPr>
            <p:ph idx="1"/>
          </p:nvPr>
        </p:nvSpPr>
        <p:spPr>
          <a:xfrm>
            <a:off x="467360" y="2492896"/>
            <a:ext cx="8281035" cy="2864599"/>
          </a:xfrm>
        </p:spPr>
        <p:txBody>
          <a:bodyPr vert="horz" wrap="square" lIns="91440" tIns="45720" rIns="91440" bIns="45720" anchor="t"/>
          <a:lstStyle/>
          <a:p>
            <a:pPr eaLnBrk="1" hangingPunct="1">
              <a:lnSpc>
                <a:spcPts val="4500"/>
              </a:lnSpc>
              <a:buNone/>
            </a:pPr>
            <a:r>
              <a:rPr lang="zh-CN" altLang="en-US" dirty="0">
                <a:latin typeface="黑体" panose="02010609060101010101" pitchFamily="2" charset="-122"/>
                <a:ea typeface="黑体" panose="02010609060101010101" pitchFamily="2" charset="-122"/>
              </a:rPr>
              <a:t>证据</a:t>
            </a:r>
            <a:r>
              <a:rPr lang="en-US" altLang="zh-CN" dirty="0">
                <a:latin typeface="黑体" panose="02010609060101010101" pitchFamily="2" charset="-122"/>
                <a:ea typeface="黑体" panose="02010609060101010101" pitchFamily="2" charset="-122"/>
              </a:rPr>
              <a:t>E</a:t>
            </a:r>
            <a:r>
              <a:rPr lang="zh-CN" altLang="en-US" dirty="0">
                <a:latin typeface="黑体" panose="02010609060101010101" pitchFamily="2" charset="-122"/>
                <a:ea typeface="黑体" panose="02010609060101010101" pitchFamily="2" charset="-122"/>
              </a:rPr>
              <a:t>的不确定性可以用</a:t>
            </a:r>
            <a:r>
              <a:rPr lang="zh-CN" altLang="en-US" dirty="0">
                <a:solidFill>
                  <a:srgbClr val="FF0000"/>
                </a:solidFill>
                <a:latin typeface="黑体" panose="02010609060101010101" pitchFamily="2" charset="-122"/>
                <a:ea typeface="黑体" panose="02010609060101010101" pitchFamily="2" charset="-122"/>
              </a:rPr>
              <a:t>类概率函数</a:t>
            </a:r>
            <a:r>
              <a:rPr lang="en-US" altLang="zh-CN" dirty="0">
                <a:latin typeface="黑体" panose="02010609060101010101" pitchFamily="2" charset="-122"/>
                <a:ea typeface="黑体" panose="02010609060101010101" pitchFamily="2" charset="-122"/>
              </a:rPr>
              <a:t>f(E)</a:t>
            </a:r>
            <a:r>
              <a:rPr lang="zh-CN" altLang="en-US" dirty="0">
                <a:latin typeface="黑体" panose="02010609060101010101" pitchFamily="2" charset="-122"/>
                <a:ea typeface="黑体" panose="02010609060101010101" pitchFamily="2" charset="-122"/>
              </a:rPr>
              <a:t>表示，原始证据的</a:t>
            </a:r>
            <a:r>
              <a:rPr lang="en-US" altLang="zh-CN" dirty="0">
                <a:latin typeface="黑体" panose="02010609060101010101" pitchFamily="2" charset="-122"/>
                <a:ea typeface="黑体" panose="02010609060101010101" pitchFamily="2" charset="-122"/>
              </a:rPr>
              <a:t>f(E)</a:t>
            </a:r>
            <a:r>
              <a:rPr lang="zh-CN" altLang="en-US" dirty="0">
                <a:latin typeface="黑体" panose="02010609060101010101" pitchFamily="2" charset="-122"/>
                <a:ea typeface="黑体" panose="02010609060101010101" pitchFamily="2" charset="-122"/>
              </a:rPr>
              <a:t>应由用户给定，作为中间结果的证据可以由下面的不确定性传递算法确定。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51609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p:cNvSpPr>
          <p:nvPr>
            <p:ph type="title"/>
          </p:nvPr>
        </p:nvSpPr>
        <p:spPr>
          <a:xfrm>
            <a:off x="685800" y="609600"/>
            <a:ext cx="7772400" cy="874713"/>
          </a:xfrm>
        </p:spPr>
        <p:txBody>
          <a:bodyPr vert="horz" wrap="square" lIns="91440" tIns="45720" rIns="91440" bIns="45720" anchor="ctr"/>
          <a:lstStyle/>
          <a:p>
            <a:pPr eaLnBrk="1" hangingPunct="1">
              <a:buNone/>
            </a:pPr>
            <a:r>
              <a:rPr lang="zh-CN" altLang="en-US" sz="4000" dirty="0">
                <a:latin typeface="黑体" panose="02010609060101010101" pitchFamily="2" charset="-122"/>
                <a:ea typeface="黑体" panose="02010609060101010101" pitchFamily="2" charset="-122"/>
              </a:rPr>
              <a:t>证据的组合函数</a:t>
            </a:r>
          </a:p>
        </p:txBody>
      </p:sp>
      <p:sp>
        <p:nvSpPr>
          <p:cNvPr id="176131" name="Rectangle 3"/>
          <p:cNvSpPr>
            <a:spLocks noGrp="1"/>
          </p:cNvSpPr>
          <p:nvPr>
            <p:ph idx="1"/>
          </p:nvPr>
        </p:nvSpPr>
        <p:spPr>
          <a:xfrm>
            <a:off x="685800" y="1524000"/>
            <a:ext cx="7772400" cy="4572000"/>
          </a:xfrm>
        </p:spPr>
        <p:txBody>
          <a:bodyPr vert="horz" wrap="square" lIns="91440" tIns="45720" rIns="91440" bIns="45720" anchor="t"/>
          <a:lstStyle/>
          <a:p>
            <a:pPr eaLnBrk="1" hangingPunct="1">
              <a:lnSpc>
                <a:spcPct val="90000"/>
              </a:lnSpc>
              <a:buNone/>
            </a:pPr>
            <a:r>
              <a:rPr lang="zh-CN" altLang="en-US" sz="3200" dirty="0">
                <a:latin typeface="黑体" panose="02010609060101010101" pitchFamily="2" charset="-122"/>
                <a:ea typeface="黑体" panose="02010609060101010101" pitchFamily="2" charset="-122"/>
              </a:rPr>
              <a:t>在实际问题中，对于相同的证据，由于来源不同，可能会得到不同的概率分配函数。例如，考虑</a:t>
            </a:r>
            <a:r>
              <a:rPr lang="en-US" altLang="zh-CN" sz="3200" dirty="0">
                <a:latin typeface="黑体" panose="02010609060101010101" pitchFamily="2" charset="-122"/>
                <a:ea typeface="黑体" panose="02010609060101010101" pitchFamily="2" charset="-122"/>
              </a:rPr>
              <a:t>Ω={</a:t>
            </a:r>
            <a:r>
              <a:rPr lang="zh-CN" altLang="en-US" sz="3200" dirty="0">
                <a:latin typeface="黑体" panose="02010609060101010101" pitchFamily="2" charset="-122"/>
                <a:ea typeface="黑体" panose="02010609060101010101" pitchFamily="2" charset="-122"/>
              </a:rPr>
              <a:t>红，黄</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，假设从不同知识源得到的概率分配函数分别为</a:t>
            </a:r>
            <a:r>
              <a:rPr lang="en-US" altLang="zh-CN" sz="3200" dirty="0">
                <a:latin typeface="黑体" panose="02010609060101010101" pitchFamily="2" charset="-122"/>
                <a:ea typeface="黑体" panose="02010609060101010101" pitchFamily="2" charset="-122"/>
              </a:rPr>
              <a:t>:</a:t>
            </a:r>
          </a:p>
          <a:p>
            <a:pPr lvl="1" eaLnBrk="1" hangingPunct="1">
              <a:lnSpc>
                <a:spcPct val="90000"/>
              </a:lnSpc>
              <a:buNone/>
            </a:pPr>
            <a:r>
              <a:rPr lang="en-US" altLang="zh-CN" sz="2800" dirty="0">
                <a:latin typeface="黑体" panose="02010609060101010101" pitchFamily="2" charset="-122"/>
                <a:ea typeface="黑体" panose="02010609060101010101" pitchFamily="2" charset="-122"/>
              </a:rPr>
              <a:t>    m</a:t>
            </a:r>
            <a:r>
              <a:rPr lang="en-US" altLang="zh-CN" sz="2800" baseline="-25000" dirty="0">
                <a:latin typeface="黑体" panose="02010609060101010101" pitchFamily="2" charset="-122"/>
                <a:ea typeface="黑体" panose="02010609060101010101" pitchFamily="2" charset="-122"/>
              </a:rPr>
              <a:t>1</a:t>
            </a:r>
            <a:r>
              <a:rPr lang="en-US" altLang="zh-CN" sz="2800" dirty="0">
                <a:latin typeface="黑体" panose="02010609060101010101" pitchFamily="2" charset="-122"/>
                <a:ea typeface="黑体" panose="02010609060101010101" pitchFamily="2" charset="-122"/>
              </a:rPr>
              <a:t>(φ,{</a:t>
            </a:r>
            <a:r>
              <a:rPr lang="zh-CN" altLang="en-US" sz="2800" dirty="0">
                <a:latin typeface="黑体" panose="02010609060101010101" pitchFamily="2" charset="-122"/>
                <a:ea typeface="黑体" panose="02010609060101010101" pitchFamily="2" charset="-122"/>
              </a:rPr>
              <a:t>红</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黄</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红，黄</a:t>
            </a:r>
            <a:r>
              <a:rPr lang="en-US" altLang="zh-CN" sz="2800" dirty="0">
                <a:latin typeface="黑体" panose="02010609060101010101" pitchFamily="2" charset="-122"/>
                <a:ea typeface="黑体" panose="02010609060101010101" pitchFamily="2" charset="-122"/>
              </a:rPr>
              <a:t>})=</a:t>
            </a:r>
          </a:p>
          <a:p>
            <a:pPr lvl="1" eaLnBrk="1" hangingPunct="1">
              <a:lnSpc>
                <a:spcPct val="90000"/>
              </a:lnSpc>
              <a:buNone/>
            </a:pPr>
            <a:r>
              <a:rPr lang="en-US" altLang="zh-CN" sz="2800" dirty="0">
                <a:latin typeface="黑体" panose="02010609060101010101" pitchFamily="2" charset="-122"/>
                <a:ea typeface="黑体" panose="02010609060101010101" pitchFamily="2" charset="-122"/>
              </a:rPr>
              <a:t>       (0</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0.4</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0.5</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0.1)</a:t>
            </a:r>
          </a:p>
          <a:p>
            <a:pPr lvl="1" eaLnBrk="1" hangingPunct="1">
              <a:lnSpc>
                <a:spcPct val="90000"/>
              </a:lnSpc>
              <a:buNone/>
            </a:pPr>
            <a:r>
              <a:rPr lang="en-US" altLang="zh-CN" sz="2800" dirty="0">
                <a:latin typeface="黑体" panose="02010609060101010101" pitchFamily="2" charset="-122"/>
                <a:ea typeface="黑体" panose="02010609060101010101" pitchFamily="2" charset="-122"/>
              </a:rPr>
              <a:t>    m</a:t>
            </a:r>
            <a:r>
              <a:rPr lang="en-US" altLang="zh-CN" sz="2800" baseline="-25000" dirty="0">
                <a:latin typeface="黑体" panose="02010609060101010101" pitchFamily="2" charset="-122"/>
                <a:ea typeface="黑体" panose="02010609060101010101" pitchFamily="2" charset="-122"/>
              </a:rPr>
              <a:t>2</a:t>
            </a:r>
            <a:r>
              <a:rPr lang="en-US" altLang="zh-CN" sz="2800" dirty="0">
                <a:latin typeface="黑体" panose="02010609060101010101" pitchFamily="2" charset="-122"/>
                <a:ea typeface="黑体" panose="02010609060101010101" pitchFamily="2" charset="-122"/>
              </a:rPr>
              <a:t>(φ,{</a:t>
            </a:r>
            <a:r>
              <a:rPr lang="zh-CN" altLang="en-US" sz="2800" dirty="0">
                <a:latin typeface="黑体" panose="02010609060101010101" pitchFamily="2" charset="-122"/>
                <a:ea typeface="黑体" panose="02010609060101010101" pitchFamily="2" charset="-122"/>
              </a:rPr>
              <a:t>红</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黄</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红，黄</a:t>
            </a:r>
            <a:r>
              <a:rPr lang="en-US" altLang="zh-CN" sz="2800" dirty="0">
                <a:latin typeface="黑体" panose="02010609060101010101" pitchFamily="2" charset="-122"/>
                <a:ea typeface="黑体" panose="02010609060101010101" pitchFamily="2" charset="-122"/>
              </a:rPr>
              <a:t>})=</a:t>
            </a:r>
          </a:p>
          <a:p>
            <a:pPr lvl="1" eaLnBrk="1" hangingPunct="1">
              <a:lnSpc>
                <a:spcPct val="90000"/>
              </a:lnSpc>
              <a:buNone/>
            </a:pPr>
            <a:r>
              <a:rPr lang="en-US" altLang="zh-CN" sz="2800" dirty="0">
                <a:latin typeface="黑体" panose="02010609060101010101" pitchFamily="2" charset="-122"/>
                <a:ea typeface="黑体" panose="02010609060101010101" pitchFamily="2" charset="-122"/>
              </a:rPr>
              <a:t>       (0</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0.6</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0.2</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0.2)</a:t>
            </a:r>
          </a:p>
          <a:p>
            <a:pPr eaLnBrk="1" hangingPunct="1">
              <a:lnSpc>
                <a:spcPct val="90000"/>
              </a:lnSpc>
              <a:buNone/>
            </a:pPr>
            <a:r>
              <a:rPr lang="zh-CN" altLang="en-US" sz="3200" dirty="0">
                <a:latin typeface="黑体" panose="02010609060101010101" pitchFamily="2" charset="-122"/>
                <a:ea typeface="黑体" panose="02010609060101010101" pitchFamily="2" charset="-122"/>
              </a:rPr>
              <a:t>在这种情况下，需要对它们进行组合。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6152603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3"/>
          <p:cNvSpPr>
            <a:spLocks noGrp="1"/>
          </p:cNvSpPr>
          <p:nvPr>
            <p:ph type="body" sz="half" idx="4294967295"/>
          </p:nvPr>
        </p:nvSpPr>
        <p:spPr>
          <a:xfrm>
            <a:off x="685165" y="275590"/>
            <a:ext cx="7557770" cy="4681855"/>
          </a:xfrm>
        </p:spPr>
        <p:txBody>
          <a:bodyPr vert="horz" wrap="square" lIns="91440" tIns="45720" rIns="91440" bIns="45720" anchor="t"/>
          <a:lstStyle/>
          <a:p>
            <a:pPr eaLnBrk="1" hangingPunct="1">
              <a:buClr>
                <a:srgbClr val="66FFFF"/>
              </a:buClr>
              <a:buSzTx/>
              <a:buFont typeface="Wingdings" panose="05000000000000000000" pitchFamily="2" charset="2"/>
              <a:buNone/>
            </a:pPr>
            <a:r>
              <a:rPr lang="zh-CN" altLang="en-US" sz="3200" b="1" dirty="0">
                <a:solidFill>
                  <a:srgbClr val="FF0000"/>
                </a:solidFill>
                <a:latin typeface="黑体" panose="02010609060101010101" pitchFamily="2" charset="-122"/>
                <a:ea typeface="黑体" panose="02010609060101010101" pitchFamily="2" charset="-122"/>
              </a:rPr>
              <a:t>定义</a:t>
            </a:r>
            <a:r>
              <a:rPr lang="en-US" altLang="zh-CN" sz="3200" b="1" dirty="0" smtClean="0">
                <a:solidFill>
                  <a:srgbClr val="FF0000"/>
                </a:solidFill>
                <a:latin typeface="黑体" panose="02010609060101010101" pitchFamily="2" charset="-122"/>
                <a:ea typeface="黑体" panose="02010609060101010101" pitchFamily="2" charset="-122"/>
              </a:rPr>
              <a:t>5.15</a:t>
            </a:r>
            <a:r>
              <a:rPr lang="en-US" altLang="zh-CN" sz="3200" b="1" dirty="0" smtClean="0">
                <a:solidFill>
                  <a:schemeClr val="folHlink"/>
                </a:solidFill>
                <a:latin typeface="黑体" panose="02010609060101010101" pitchFamily="2" charset="-122"/>
                <a:ea typeface="黑体" panose="02010609060101010101" pitchFamily="2" charset="-122"/>
              </a:rPr>
              <a:t> </a:t>
            </a:r>
            <a:r>
              <a:rPr lang="zh-CN" altLang="en-US" sz="3200" b="1" dirty="0">
                <a:latin typeface="黑体" panose="02010609060101010101" pitchFamily="2" charset="-122"/>
                <a:ea typeface="黑体" panose="02010609060101010101" pitchFamily="2" charset="-122"/>
              </a:rPr>
              <a:t>设</a:t>
            </a:r>
            <a:r>
              <a:rPr lang="en-US" altLang="zh-CN" sz="3200" b="1" dirty="0">
                <a:latin typeface="黑体" panose="02010609060101010101" pitchFamily="2" charset="-122"/>
                <a:ea typeface="黑体" panose="02010609060101010101" pitchFamily="2" charset="-122"/>
              </a:rPr>
              <a:t>m</a:t>
            </a:r>
            <a:r>
              <a:rPr lang="en-US" altLang="zh-CN" sz="3200" b="1" baseline="-25000" dirty="0">
                <a:latin typeface="黑体" panose="02010609060101010101" pitchFamily="2" charset="-122"/>
                <a:ea typeface="黑体" panose="02010609060101010101" pitchFamily="2" charset="-122"/>
              </a:rPr>
              <a:t>1</a:t>
            </a:r>
            <a:r>
              <a:rPr lang="zh-CN" altLang="en-US" sz="3200" b="1" dirty="0">
                <a:latin typeface="黑体" panose="02010609060101010101" pitchFamily="2" charset="-122"/>
                <a:ea typeface="黑体" panose="02010609060101010101" pitchFamily="2" charset="-122"/>
              </a:rPr>
              <a:t>和</a:t>
            </a:r>
            <a:r>
              <a:rPr lang="en-US" altLang="zh-CN" sz="3200" b="1" dirty="0">
                <a:latin typeface="黑体" panose="02010609060101010101" pitchFamily="2" charset="-122"/>
                <a:ea typeface="黑体" panose="02010609060101010101" pitchFamily="2" charset="-122"/>
              </a:rPr>
              <a:t>m</a:t>
            </a:r>
            <a:r>
              <a:rPr lang="en-US" altLang="zh-CN" sz="3200" b="1" baseline="-25000" dirty="0">
                <a:latin typeface="黑体" panose="02010609060101010101" pitchFamily="2" charset="-122"/>
                <a:ea typeface="黑体" panose="02010609060101010101" pitchFamily="2" charset="-122"/>
              </a:rPr>
              <a:t>2</a:t>
            </a:r>
            <a:r>
              <a:rPr lang="zh-CN" altLang="en-US" sz="3200" b="1" dirty="0">
                <a:latin typeface="黑体" panose="02010609060101010101" pitchFamily="2" charset="-122"/>
                <a:ea typeface="黑体" panose="02010609060101010101" pitchFamily="2" charset="-122"/>
              </a:rPr>
              <a:t>是两个不同的概率分配函数，则其</a:t>
            </a:r>
            <a:r>
              <a:rPr lang="zh-CN" altLang="en-US" sz="3200" b="1" dirty="0">
                <a:solidFill>
                  <a:srgbClr val="FF0000"/>
                </a:solidFill>
                <a:latin typeface="黑体" panose="02010609060101010101" pitchFamily="2" charset="-122"/>
                <a:ea typeface="黑体" panose="02010609060101010101" pitchFamily="2" charset="-122"/>
              </a:rPr>
              <a:t>正交和</a:t>
            </a:r>
            <a:r>
              <a:rPr lang="en-US" altLang="zh-CN" sz="3200" b="1" dirty="0">
                <a:latin typeface="黑体" panose="02010609060101010101" pitchFamily="2" charset="-122"/>
                <a:ea typeface="黑体" panose="02010609060101010101" pitchFamily="2" charset="-122"/>
              </a:rPr>
              <a:t>m= m</a:t>
            </a:r>
            <a:r>
              <a:rPr lang="en-US" altLang="zh-CN" sz="3200" b="1" baseline="-25000" dirty="0">
                <a:latin typeface="黑体" panose="02010609060101010101" pitchFamily="2" charset="-122"/>
                <a:ea typeface="黑体" panose="02010609060101010101" pitchFamily="2" charset="-122"/>
              </a:rPr>
              <a:t>1</a:t>
            </a:r>
            <a:r>
              <a:rPr lang="en-US" altLang="zh-CN" sz="3200" b="1" dirty="0">
                <a:latin typeface="黑体" panose="02010609060101010101" pitchFamily="2" charset="-122"/>
                <a:ea typeface="黑体" panose="02010609060101010101" pitchFamily="2" charset="-122"/>
              </a:rPr>
              <a:t>⊕m</a:t>
            </a:r>
            <a:r>
              <a:rPr lang="en-US" altLang="zh-CN" sz="3200" b="1" baseline="-25000" dirty="0">
                <a:latin typeface="黑体" panose="02010609060101010101" pitchFamily="2" charset="-122"/>
                <a:ea typeface="黑体" panose="02010609060101010101" pitchFamily="2" charset="-122"/>
              </a:rPr>
              <a:t>2</a:t>
            </a:r>
            <a:r>
              <a:rPr lang="zh-CN" altLang="en-US" sz="3200" b="1" dirty="0">
                <a:latin typeface="黑体" panose="02010609060101010101" pitchFamily="2" charset="-122"/>
                <a:ea typeface="黑体" panose="02010609060101010101" pitchFamily="2" charset="-122"/>
              </a:rPr>
              <a:t>满足</a:t>
            </a:r>
          </a:p>
          <a:p>
            <a:pPr eaLnBrk="1" hangingPunct="1">
              <a:buClr>
                <a:srgbClr val="66FFFF"/>
              </a:buClr>
              <a:buSzTx/>
              <a:buFont typeface="Wingdings" panose="05000000000000000000" pitchFamily="2" charset="2"/>
              <a:buNone/>
            </a:pPr>
            <a:r>
              <a:rPr lang="en-US" altLang="zh-CN" b="1" dirty="0"/>
              <a:t>m(φ)=0</a:t>
            </a:r>
          </a:p>
          <a:p>
            <a:pPr eaLnBrk="1" hangingPunct="1">
              <a:buClr>
                <a:srgbClr val="66FFFF"/>
              </a:buClr>
              <a:buSzTx/>
              <a:buFont typeface="Wingdings" panose="05000000000000000000" pitchFamily="2" charset="2"/>
              <a:buNone/>
            </a:pPr>
            <a:r>
              <a:rPr lang="en-US" altLang="zh-CN" sz="2800" b="1" dirty="0">
                <a:sym typeface="Symbol" panose="05050102010706020507" pitchFamily="18" charset="2"/>
              </a:rPr>
              <a:t>m</a:t>
            </a:r>
            <a:r>
              <a:rPr lang="en-US" altLang="en-US" sz="2800" b="1" dirty="0">
                <a:sym typeface="Symbol" panose="05050102010706020507" pitchFamily="18" charset="2"/>
              </a:rPr>
              <a:t>(A) </a:t>
            </a:r>
            <a:r>
              <a:rPr lang="en-US" altLang="zh-CN" sz="2800" b="1" dirty="0">
                <a:sym typeface="Symbol" panose="05050102010706020507" pitchFamily="18" charset="2"/>
              </a:rPr>
              <a:t>=K</a:t>
            </a:r>
            <a:r>
              <a:rPr lang="en-US" altLang="zh-CN" sz="2800" b="1" baseline="30000" dirty="0">
                <a:sym typeface="Symbol" panose="05050102010706020507" pitchFamily="18" charset="2"/>
              </a:rPr>
              <a:t>-1</a:t>
            </a:r>
            <a:r>
              <a:rPr lang="en-US" altLang="zh-CN" sz="2800" b="1" dirty="0">
                <a:sym typeface="Symbol" panose="05050102010706020507" pitchFamily="18" charset="2"/>
              </a:rPr>
              <a:t> </a:t>
            </a:r>
            <a:r>
              <a:rPr lang="zh-CN" altLang="zh-CN" sz="3200" b="1" dirty="0">
                <a:sym typeface="Symbol" panose="05050102010706020507" pitchFamily="18" charset="2"/>
              </a:rPr>
              <a:t> </a:t>
            </a:r>
            <a:r>
              <a:rPr lang="en-US" altLang="zh-CN" sz="2800" b="1" baseline="-25000" dirty="0">
                <a:sym typeface="Symbol" panose="05050102010706020507" pitchFamily="18" charset="2"/>
              </a:rPr>
              <a:t>xy=A</a:t>
            </a:r>
            <a:r>
              <a:rPr lang="en-US" altLang="zh-CN" sz="3200" b="1" baseline="-25000" dirty="0">
                <a:sym typeface="Symbol" panose="05050102010706020507" pitchFamily="18" charset="2"/>
              </a:rPr>
              <a:t> </a:t>
            </a:r>
            <a:r>
              <a:rPr lang="en-US" altLang="zh-CN" sz="3200" b="1" dirty="0">
                <a:sym typeface="Symbol" panose="05050102010706020507" pitchFamily="18" charset="2"/>
              </a:rPr>
              <a:t>m</a:t>
            </a:r>
            <a:r>
              <a:rPr lang="en-US" altLang="zh-CN" sz="3200" b="1" baseline="-25000" dirty="0"/>
              <a:t>1</a:t>
            </a:r>
            <a:r>
              <a:rPr lang="en-US" altLang="zh-CN" sz="3200" b="1" dirty="0"/>
              <a:t>(x</a:t>
            </a:r>
            <a:r>
              <a:rPr lang="en-US" altLang="zh-CN" sz="3200" b="1" dirty="0">
                <a:sym typeface="Symbol" panose="05050102010706020507" pitchFamily="18" charset="2"/>
              </a:rPr>
              <a:t>)</a:t>
            </a:r>
            <a:r>
              <a:rPr lang="en-US" altLang="zh-CN" sz="3200" b="1" baseline="-25000" dirty="0">
                <a:sym typeface="Symbol" panose="05050102010706020507" pitchFamily="18" charset="2"/>
              </a:rPr>
              <a:t> </a:t>
            </a:r>
            <a:r>
              <a:rPr lang="en-US" altLang="zh-CN" sz="2800" b="1" dirty="0">
                <a:sym typeface="Symbol" panose="05050102010706020507" pitchFamily="18" charset="2"/>
              </a:rPr>
              <a:t> </a:t>
            </a:r>
            <a:r>
              <a:rPr lang="en-US" altLang="zh-CN" sz="3200" b="1" dirty="0">
                <a:sym typeface="Symbol" panose="05050102010706020507" pitchFamily="18" charset="2"/>
              </a:rPr>
              <a:t>m</a:t>
            </a:r>
            <a:r>
              <a:rPr lang="en-US" altLang="zh-CN" sz="3200" b="1" baseline="-25000" dirty="0"/>
              <a:t>2</a:t>
            </a:r>
            <a:r>
              <a:rPr lang="en-US" altLang="zh-CN" sz="3200" b="1" dirty="0"/>
              <a:t>(y</a:t>
            </a:r>
            <a:r>
              <a:rPr lang="en-US" altLang="zh-CN" sz="3200" b="1" dirty="0">
                <a:sym typeface="Symbol" panose="05050102010706020507" pitchFamily="18" charset="2"/>
              </a:rPr>
              <a:t>)</a:t>
            </a:r>
          </a:p>
          <a:p>
            <a:pPr eaLnBrk="1" hangingPunct="1">
              <a:buClr>
                <a:srgbClr val="66FFFF"/>
              </a:buClr>
              <a:buSzTx/>
              <a:buFont typeface="Wingdings" panose="05000000000000000000" pitchFamily="2" charset="2"/>
              <a:buNone/>
            </a:pPr>
            <a:endParaRPr lang="zh-CN" altLang="en-US" sz="3200" b="1" dirty="0">
              <a:sym typeface="Symbol" panose="05050102010706020507" pitchFamily="18" charset="2"/>
            </a:endParaRPr>
          </a:p>
          <a:p>
            <a:pPr eaLnBrk="1" hangingPunct="1">
              <a:buClr>
                <a:srgbClr val="66FFFF"/>
              </a:buClr>
              <a:buSzTx/>
              <a:buFont typeface="Wingdings" panose="05000000000000000000" pitchFamily="2" charset="2"/>
              <a:buNone/>
            </a:pPr>
            <a:r>
              <a:rPr lang="zh-CN" altLang="en-US" sz="3200" b="1" dirty="0">
                <a:sym typeface="Symbol" panose="05050102010706020507" pitchFamily="18" charset="2"/>
              </a:rPr>
              <a:t>其中</a:t>
            </a:r>
            <a:r>
              <a:rPr lang="en-US" altLang="zh-CN" sz="3200" b="1" dirty="0">
                <a:sym typeface="Symbol" panose="05050102010706020507" pitchFamily="18" charset="2"/>
              </a:rPr>
              <a:t>K=1- </a:t>
            </a:r>
            <a:r>
              <a:rPr lang="zh-CN" altLang="zh-CN" sz="3200" b="1" dirty="0">
                <a:sym typeface="Symbol" panose="05050102010706020507" pitchFamily="18" charset="2"/>
              </a:rPr>
              <a:t> </a:t>
            </a:r>
            <a:r>
              <a:rPr lang="en-US" altLang="zh-CN" sz="2800" b="1" baseline="-25000" dirty="0">
                <a:sym typeface="Symbol" panose="05050102010706020507" pitchFamily="18" charset="2"/>
              </a:rPr>
              <a:t>xy=  </a:t>
            </a:r>
            <a:r>
              <a:rPr lang="en-US" altLang="zh-CN" sz="3200" b="1" baseline="-25000" dirty="0">
                <a:sym typeface="Symbol" panose="05050102010706020507" pitchFamily="18" charset="2"/>
              </a:rPr>
              <a:t> </a:t>
            </a:r>
            <a:r>
              <a:rPr lang="en-US" altLang="zh-CN" sz="3200" b="1" dirty="0">
                <a:sym typeface="Symbol" panose="05050102010706020507" pitchFamily="18" charset="2"/>
              </a:rPr>
              <a:t>m</a:t>
            </a:r>
            <a:r>
              <a:rPr lang="en-US" altLang="zh-CN" sz="3200" b="1" baseline="-25000" dirty="0"/>
              <a:t>1</a:t>
            </a:r>
            <a:r>
              <a:rPr lang="en-US" altLang="zh-CN" sz="3200" b="1" dirty="0"/>
              <a:t>(x</a:t>
            </a:r>
            <a:r>
              <a:rPr lang="en-US" altLang="zh-CN" sz="3200" b="1" dirty="0">
                <a:sym typeface="Symbol" panose="05050102010706020507" pitchFamily="18" charset="2"/>
              </a:rPr>
              <a:t>)</a:t>
            </a:r>
            <a:r>
              <a:rPr lang="en-US" altLang="zh-CN" sz="3200" b="1" baseline="-25000" dirty="0">
                <a:sym typeface="Symbol" panose="05050102010706020507" pitchFamily="18" charset="2"/>
              </a:rPr>
              <a:t> </a:t>
            </a:r>
            <a:r>
              <a:rPr lang="en-US" altLang="zh-CN" sz="2800" b="1" dirty="0">
                <a:sym typeface="Symbol" panose="05050102010706020507" pitchFamily="18" charset="2"/>
              </a:rPr>
              <a:t> </a:t>
            </a:r>
            <a:r>
              <a:rPr lang="en-US" altLang="zh-CN" sz="3200" b="1" dirty="0">
                <a:sym typeface="Symbol" panose="05050102010706020507" pitchFamily="18" charset="2"/>
              </a:rPr>
              <a:t>m</a:t>
            </a:r>
            <a:r>
              <a:rPr lang="en-US" altLang="zh-CN" sz="3200" b="1" baseline="-25000" dirty="0"/>
              <a:t>2</a:t>
            </a:r>
            <a:r>
              <a:rPr lang="en-US" altLang="zh-CN" sz="3200" b="1" dirty="0"/>
              <a:t>(y</a:t>
            </a:r>
            <a:r>
              <a:rPr lang="en-US" altLang="zh-CN" sz="3200" b="1" dirty="0">
                <a:sym typeface="Symbol" panose="05050102010706020507" pitchFamily="18" charset="2"/>
              </a:rPr>
              <a:t>)</a:t>
            </a:r>
            <a:r>
              <a:rPr lang="en-US" altLang="zh-CN" sz="3200" b="1" baseline="-25000" dirty="0">
                <a:sym typeface="Symbol" panose="05050102010706020507" pitchFamily="18" charset="2"/>
              </a:rPr>
              <a:t> </a:t>
            </a:r>
          </a:p>
          <a:p>
            <a:pPr eaLnBrk="1" hangingPunct="1">
              <a:buClr>
                <a:srgbClr val="66FFFF"/>
              </a:buClr>
              <a:buSzTx/>
              <a:buFont typeface="Wingdings" panose="05000000000000000000" pitchFamily="2" charset="2"/>
              <a:buNone/>
            </a:pPr>
            <a:r>
              <a:rPr lang="en-US" altLang="zh-CN" sz="3200" b="1" dirty="0">
                <a:sym typeface="Symbol" panose="05050102010706020507" pitchFamily="18" charset="2"/>
              </a:rPr>
              <a:t>        = </a:t>
            </a:r>
            <a:r>
              <a:rPr lang="zh-CN" altLang="zh-CN" sz="3200" b="1" dirty="0">
                <a:sym typeface="Symbol" panose="05050102010706020507" pitchFamily="18" charset="2"/>
              </a:rPr>
              <a:t> </a:t>
            </a:r>
            <a:r>
              <a:rPr lang="en-US" altLang="zh-CN" sz="2800" b="1" baseline="-25000" dirty="0">
                <a:sym typeface="Symbol" panose="05050102010706020507" pitchFamily="18" charset="2"/>
              </a:rPr>
              <a:t>xy</a:t>
            </a:r>
            <a:r>
              <a:rPr lang="zh-CN" altLang="zh-CN" sz="3200" b="1" dirty="0">
                <a:sym typeface="Symbol" panose="05050102010706020507" pitchFamily="18" charset="2"/>
              </a:rPr>
              <a:t> </a:t>
            </a:r>
            <a:r>
              <a:rPr lang="en-US" altLang="zh-CN" sz="2800" b="1" baseline="-25000" dirty="0">
                <a:sym typeface="Symbol" panose="05050102010706020507" pitchFamily="18" charset="2"/>
              </a:rPr>
              <a:t></a:t>
            </a:r>
            <a:r>
              <a:rPr lang="en-US" altLang="zh-CN" sz="3200" b="1" dirty="0">
                <a:sym typeface="Symbol" panose="05050102010706020507" pitchFamily="18" charset="2"/>
              </a:rPr>
              <a:t> m</a:t>
            </a:r>
            <a:r>
              <a:rPr lang="en-US" altLang="zh-CN" sz="3200" b="1" baseline="-25000" dirty="0"/>
              <a:t>1</a:t>
            </a:r>
            <a:r>
              <a:rPr lang="en-US" altLang="zh-CN" sz="3200" b="1" dirty="0"/>
              <a:t>(x</a:t>
            </a:r>
            <a:r>
              <a:rPr lang="en-US" altLang="zh-CN" sz="3200" b="1" dirty="0">
                <a:sym typeface="Symbol" panose="05050102010706020507" pitchFamily="18" charset="2"/>
              </a:rPr>
              <a:t>)</a:t>
            </a:r>
            <a:r>
              <a:rPr lang="en-US" altLang="zh-CN" sz="3200" b="1" baseline="-25000" dirty="0">
                <a:sym typeface="Symbol" panose="05050102010706020507" pitchFamily="18" charset="2"/>
              </a:rPr>
              <a:t> </a:t>
            </a:r>
            <a:r>
              <a:rPr lang="en-US" altLang="zh-CN" sz="2800" b="1" dirty="0">
                <a:sym typeface="Symbol" panose="05050102010706020507" pitchFamily="18" charset="2"/>
              </a:rPr>
              <a:t> </a:t>
            </a:r>
            <a:r>
              <a:rPr lang="en-US" altLang="zh-CN" sz="3200" b="1" dirty="0">
                <a:sym typeface="Symbol" panose="05050102010706020507" pitchFamily="18" charset="2"/>
              </a:rPr>
              <a:t>m</a:t>
            </a:r>
            <a:r>
              <a:rPr lang="en-US" altLang="zh-CN" sz="3200" b="1" baseline="-25000" dirty="0"/>
              <a:t>2</a:t>
            </a:r>
            <a:r>
              <a:rPr lang="en-US" altLang="zh-CN" sz="3200" b="1" dirty="0"/>
              <a:t>(y</a:t>
            </a:r>
            <a:r>
              <a:rPr lang="en-US" altLang="zh-CN" sz="3200" b="1" dirty="0">
                <a:sym typeface="Symbol" panose="05050102010706020507" pitchFamily="18" charset="2"/>
              </a:rPr>
              <a:t>)</a:t>
            </a:r>
            <a:r>
              <a:rPr lang="en-US" altLang="zh-CN" sz="3200" b="1" baseline="-25000" dirty="0">
                <a:sym typeface="Symbol" panose="05050102010706020507" pitchFamily="18" charset="2"/>
              </a:rPr>
              <a:t> </a:t>
            </a:r>
            <a:endParaRPr lang="zh-CN" altLang="zh-CN" sz="3200" b="1" dirty="0">
              <a:sym typeface="Symbol" panose="05050102010706020507" pitchFamily="18" charset="2"/>
            </a:endParaRPr>
          </a:p>
          <a:p>
            <a:pPr eaLnBrk="1" hangingPunct="1">
              <a:buClr>
                <a:srgbClr val="66FFFF"/>
              </a:buClr>
              <a:buSzTx/>
              <a:buFont typeface="Wingdings" panose="05000000000000000000" pitchFamily="2" charset="2"/>
              <a:buNone/>
            </a:pPr>
            <a:r>
              <a:rPr lang="en-US" altLang="zh-CN" sz="3200" b="1" dirty="0">
                <a:latin typeface="黑体" panose="02010609060101010101" pitchFamily="2" charset="-122"/>
                <a:ea typeface="黑体" panose="02010609060101010101" pitchFamily="2" charset="-122"/>
              </a:rPr>
              <a:t> </a:t>
            </a:r>
            <a:endParaRPr lang="zh-CN" altLang="en-US" sz="3200" b="1" dirty="0">
              <a:latin typeface="黑体" panose="02010609060101010101" pitchFamily="2" charset="-122"/>
              <a:ea typeface="黑体" panose="02010609060101010101" pitchFamily="2" charset="-122"/>
            </a:endParaRPr>
          </a:p>
        </p:txBody>
      </p:sp>
      <p:sp>
        <p:nvSpPr>
          <p:cNvPr id="177155" name="Rectangle 19"/>
          <p:cNvSpPr/>
          <p:nvPr/>
        </p:nvSpPr>
        <p:spPr>
          <a:xfrm>
            <a:off x="4417060" y="3051176"/>
            <a:ext cx="309880" cy="460375"/>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77156" name="Rectangle 21"/>
          <p:cNvSpPr/>
          <p:nvPr/>
        </p:nvSpPr>
        <p:spPr>
          <a:xfrm>
            <a:off x="323850" y="5202238"/>
            <a:ext cx="8280400" cy="1298575"/>
          </a:xfrm>
          <a:prstGeom prst="rect">
            <a:avLst/>
          </a:prstGeom>
          <a:noFill/>
          <a:ln w="9525">
            <a:noFill/>
          </a:ln>
        </p:spPr>
        <p:txBody>
          <a:bodyPr anchor="t"/>
          <a:lstStyle/>
          <a:p>
            <a:pPr marL="342900" indent="-342900" algn="ctr">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如果</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K≠O</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，则正交和</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也是一个概率分配函数；</a:t>
            </a:r>
          </a:p>
          <a:p>
            <a:pPr marL="342900" indent="-342900" algn="ctr">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如果</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K=0</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，则不存在正交和</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，称</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m1</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与</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m2</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矛盾。</a:t>
            </a:r>
          </a:p>
          <a:p>
            <a:pPr marL="342900" indent="-342900" algn="ctr">
              <a:spcBef>
                <a:spcPct val="20000"/>
              </a:spcBef>
              <a:buClr>
                <a:schemeClr val="accent2">
                  <a:lumMod val="90000"/>
                  <a:lumOff val="10000"/>
                </a:schemeClr>
              </a:buClr>
              <a:buFont typeface="Wingdings" panose="05000000000000000000" pitchFamily="2" charset="2"/>
              <a:buChar char="Ø"/>
            </a:pPr>
            <a:endParaRPr lang="zh-CN" altLang="en-US" sz="2800" b="1"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54225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p:cNvSpPr>
          <p:nvPr>
            <p:ph idx="1"/>
          </p:nvPr>
        </p:nvSpPr>
        <p:spPr>
          <a:xfrm>
            <a:off x="685800" y="765175"/>
            <a:ext cx="7772400" cy="5330825"/>
          </a:xfrm>
        </p:spPr>
        <p:txBody>
          <a:bodyPr vert="horz" wrap="square" lIns="91440" tIns="45720" rIns="91440" bIns="45720" anchor="t"/>
          <a:lstStyle/>
          <a:p>
            <a:pPr eaLnBrk="1" hangingPunct="1">
              <a:buNone/>
            </a:pPr>
            <a:r>
              <a:rPr lang="zh-CN" altLang="en-US" sz="3200" dirty="0">
                <a:solidFill>
                  <a:srgbClr val="FF0000"/>
                </a:solidFill>
                <a:latin typeface="黑体" panose="02010609060101010101" pitchFamily="2" charset="-122"/>
                <a:ea typeface="黑体" panose="02010609060101010101" pitchFamily="2" charset="-122"/>
              </a:rPr>
              <a:t>例</a:t>
            </a:r>
            <a:r>
              <a:rPr lang="en-US" altLang="zh-CN" sz="3200" dirty="0" smtClean="0">
                <a:solidFill>
                  <a:srgbClr val="FF0000"/>
                </a:solidFill>
                <a:latin typeface="黑体" panose="02010609060101010101" pitchFamily="2" charset="-122"/>
                <a:ea typeface="黑体" panose="02010609060101010101" pitchFamily="2" charset="-122"/>
              </a:rPr>
              <a:t>5.12 </a:t>
            </a:r>
            <a:r>
              <a:rPr lang="zh-CN" altLang="en-US" sz="3200" dirty="0">
                <a:latin typeface="黑体" panose="02010609060101010101" pitchFamily="2" charset="-122"/>
                <a:ea typeface="黑体" panose="02010609060101010101" pitchFamily="2" charset="-122"/>
              </a:rPr>
              <a:t>设</a:t>
            </a:r>
            <a:r>
              <a:rPr lang="en-US" altLang="zh-CN" sz="3200" dirty="0">
                <a:latin typeface="黑体" panose="02010609060101010101" pitchFamily="2" charset="-122"/>
                <a:ea typeface="黑体" panose="02010609060101010101" pitchFamily="2" charset="-122"/>
              </a:rPr>
              <a:t>Ω={a,b}</a:t>
            </a:r>
            <a:r>
              <a:rPr lang="zh-CN" altLang="en-US" sz="3200" dirty="0">
                <a:latin typeface="黑体" panose="02010609060101010101" pitchFamily="2" charset="-122"/>
                <a:ea typeface="黑体" panose="02010609060101010101" pitchFamily="2" charset="-122"/>
              </a:rPr>
              <a:t>，且从不同知识源得到的概率分配函数分别</a:t>
            </a:r>
            <a:r>
              <a:rPr lang="zh-CN" altLang="en-US" sz="3200" dirty="0" smtClean="0">
                <a:latin typeface="黑体" panose="02010609060101010101" pitchFamily="2" charset="-122"/>
                <a:ea typeface="黑体" panose="02010609060101010101" pitchFamily="2" charset="-122"/>
              </a:rPr>
              <a:t>为：</a:t>
            </a:r>
            <a:endParaRPr lang="zh-CN" altLang="en-US" sz="3200" dirty="0">
              <a:latin typeface="黑体" panose="02010609060101010101" pitchFamily="2" charset="-122"/>
              <a:ea typeface="黑体" panose="02010609060101010101" pitchFamily="2" charset="-122"/>
            </a:endParaRPr>
          </a:p>
          <a:p>
            <a:pPr eaLnBrk="1" hangingPunct="1">
              <a:buNone/>
            </a:pPr>
            <a:r>
              <a:rPr lang="zh-CN" altLang="en-US" sz="3200" dirty="0">
                <a:latin typeface="黑体" panose="02010609060101010101" pitchFamily="2" charset="-122"/>
                <a:ea typeface="黑体" panose="02010609060101010101" pitchFamily="2" charset="-122"/>
              </a:rPr>
              <a:t>   </a:t>
            </a:r>
            <a:r>
              <a:rPr lang="en-US" altLang="zh-CN" sz="3200" dirty="0">
                <a:latin typeface="黑体" panose="02010609060101010101" pitchFamily="2" charset="-122"/>
                <a:ea typeface="黑体" panose="02010609060101010101" pitchFamily="2" charset="-122"/>
              </a:rPr>
              <a:t>m</a:t>
            </a:r>
            <a:r>
              <a:rPr lang="en-US" altLang="zh-CN" sz="3200" baseline="-25000" dirty="0">
                <a:latin typeface="黑体" panose="02010609060101010101" pitchFamily="2" charset="-122"/>
                <a:ea typeface="黑体" panose="02010609060101010101" pitchFamily="2" charset="-122"/>
              </a:rPr>
              <a:t>1</a:t>
            </a:r>
            <a:r>
              <a:rPr lang="en-US" altLang="zh-CN" sz="3200" dirty="0">
                <a:latin typeface="黑体" panose="02010609060101010101" pitchFamily="2" charset="-122"/>
                <a:ea typeface="黑体" panose="02010609060101010101" pitchFamily="2" charset="-122"/>
              </a:rPr>
              <a:t>(φ,{a},{b},{a,b})=(0,0.3,0.5,0.2)</a:t>
            </a:r>
          </a:p>
          <a:p>
            <a:pPr eaLnBrk="1" hangingPunct="1">
              <a:buNone/>
            </a:pPr>
            <a:r>
              <a:rPr lang="en-US" altLang="zh-CN" sz="3200" dirty="0">
                <a:latin typeface="黑体" panose="02010609060101010101" pitchFamily="2" charset="-122"/>
                <a:ea typeface="黑体" panose="02010609060101010101" pitchFamily="2" charset="-122"/>
              </a:rPr>
              <a:t>    m</a:t>
            </a:r>
            <a:r>
              <a:rPr lang="en-US" altLang="zh-CN" sz="3200" baseline="-25000" dirty="0">
                <a:latin typeface="黑体" panose="02010609060101010101" pitchFamily="2" charset="-122"/>
                <a:ea typeface="黑体" panose="02010609060101010101" pitchFamily="2" charset="-122"/>
              </a:rPr>
              <a:t>2</a:t>
            </a:r>
            <a:r>
              <a:rPr lang="en-US" altLang="zh-CN" sz="3200" dirty="0">
                <a:latin typeface="黑体" panose="02010609060101010101" pitchFamily="2" charset="-122"/>
                <a:ea typeface="黑体" panose="02010609060101010101" pitchFamily="2" charset="-122"/>
              </a:rPr>
              <a:t>(φ,{a},{b},{a,b})=(0,0.6,0.3,0.1)</a:t>
            </a:r>
          </a:p>
          <a:p>
            <a:pPr eaLnBrk="1" hangingPunct="1">
              <a:buNone/>
            </a:pPr>
            <a:r>
              <a:rPr lang="zh-CN" altLang="en-US" sz="3200" dirty="0">
                <a:latin typeface="黑体" panose="02010609060101010101" pitchFamily="2" charset="-122"/>
                <a:ea typeface="黑体" panose="02010609060101010101" pitchFamily="2" charset="-122"/>
              </a:rPr>
              <a:t>   求正交和</a:t>
            </a:r>
            <a:r>
              <a:rPr lang="en-US" altLang="zh-CN" sz="3200" dirty="0">
                <a:latin typeface="黑体" panose="02010609060101010101" pitchFamily="2" charset="-122"/>
                <a:ea typeface="黑体" panose="02010609060101010101" pitchFamily="2" charset="-122"/>
              </a:rPr>
              <a:t>m=m</a:t>
            </a:r>
            <a:r>
              <a:rPr lang="en-US" altLang="zh-CN" sz="3200" baseline="-25000" dirty="0">
                <a:latin typeface="黑体" panose="02010609060101010101" pitchFamily="2" charset="-122"/>
                <a:ea typeface="黑体" panose="02010609060101010101" pitchFamily="2" charset="-122"/>
              </a:rPr>
              <a:t>1</a:t>
            </a:r>
            <a:r>
              <a:rPr lang="en-US" altLang="zh-CN" sz="3200" dirty="0">
                <a:latin typeface="黑体" panose="02010609060101010101" pitchFamily="2" charset="-122"/>
                <a:ea typeface="黑体" panose="02010609060101010101" pitchFamily="2" charset="-122"/>
              </a:rPr>
              <a:t>⊕m</a:t>
            </a:r>
            <a:r>
              <a:rPr lang="en-US" altLang="zh-CN" sz="3200" baseline="-25000" dirty="0">
                <a:latin typeface="黑体" panose="02010609060101010101" pitchFamily="2" charset="-122"/>
                <a:ea typeface="黑体" panose="02010609060101010101" pitchFamily="2" charset="-122"/>
              </a:rPr>
              <a:t>2</a:t>
            </a:r>
            <a:r>
              <a:rPr lang="zh-CN" altLang="en-US" sz="3200" dirty="0">
                <a:latin typeface="黑体" panose="02010609060101010101" pitchFamily="2" charset="-122"/>
                <a:ea typeface="黑体" panose="02010609060101010101" pitchFamily="2" charset="-122"/>
              </a:rPr>
              <a:t>。</a:t>
            </a:r>
          </a:p>
          <a:p>
            <a:pPr eaLnBrk="1" hangingPunct="1">
              <a:buNone/>
            </a:pPr>
            <a:r>
              <a:rPr lang="zh-CN" altLang="en-US" sz="3200" dirty="0">
                <a:latin typeface="黑体" panose="02010609060101010101" pitchFamily="2" charset="-122"/>
                <a:ea typeface="黑体" panose="02010609060101010101" pitchFamily="2" charset="-122"/>
              </a:rPr>
              <a:t>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732756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p:cNvSpPr>
          <p:nvPr>
            <p:ph idx="1"/>
          </p:nvPr>
        </p:nvSpPr>
        <p:spPr>
          <a:xfrm>
            <a:off x="900113" y="620713"/>
            <a:ext cx="7772400" cy="4114800"/>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解</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先求</a:t>
            </a:r>
            <a:r>
              <a:rPr lang="en-US" altLang="zh-CN" dirty="0">
                <a:latin typeface="黑体" panose="02010609060101010101" pitchFamily="2" charset="-122"/>
                <a:ea typeface="黑体" panose="02010609060101010101" pitchFamily="2" charset="-122"/>
              </a:rPr>
              <a:t>K </a:t>
            </a:r>
          </a:p>
          <a:p>
            <a:pPr eaLnBrk="1" hangingPunct="1">
              <a:buNone/>
            </a:pPr>
            <a:r>
              <a:rPr lang="en-US" altLang="zh-CN" b="1" dirty="0">
                <a:sym typeface="Symbol" panose="05050102010706020507" pitchFamily="18" charset="2"/>
              </a:rPr>
              <a:t>K=1- </a:t>
            </a:r>
            <a:r>
              <a:rPr lang="zh-CN" altLang="zh-CN" b="1" dirty="0">
                <a:sym typeface="Symbol" panose="05050102010706020507" pitchFamily="18" charset="2"/>
              </a:rPr>
              <a:t> </a:t>
            </a:r>
            <a:r>
              <a:rPr lang="en-US" altLang="zh-CN" sz="3200" b="1" baseline="-25000" dirty="0">
                <a:sym typeface="Symbol" panose="05050102010706020507" pitchFamily="18" charset="2"/>
              </a:rPr>
              <a:t>xy=  </a:t>
            </a:r>
            <a:r>
              <a:rPr lang="en-US" altLang="zh-CN" b="1" baseline="-25000" dirty="0">
                <a:sym typeface="Symbol" panose="05050102010706020507" pitchFamily="18" charset="2"/>
              </a:rPr>
              <a:t> </a:t>
            </a:r>
            <a:r>
              <a:rPr lang="en-US" altLang="zh-CN" b="1" dirty="0">
                <a:sym typeface="Symbol" panose="05050102010706020507" pitchFamily="18" charset="2"/>
              </a:rPr>
              <a:t>m</a:t>
            </a:r>
            <a:r>
              <a:rPr lang="en-US" altLang="zh-CN" b="1" baseline="-25000" dirty="0"/>
              <a:t>1</a:t>
            </a:r>
            <a:r>
              <a:rPr lang="en-US" altLang="zh-CN" b="1" dirty="0"/>
              <a:t>(x</a:t>
            </a:r>
            <a:r>
              <a:rPr lang="en-US" altLang="zh-CN" b="1" dirty="0">
                <a:sym typeface="Symbol" panose="05050102010706020507" pitchFamily="18" charset="2"/>
              </a:rPr>
              <a:t>)</a:t>
            </a:r>
            <a:r>
              <a:rPr lang="en-US" altLang="zh-CN" b="1" baseline="-25000" dirty="0">
                <a:sym typeface="Symbol" panose="05050102010706020507" pitchFamily="18" charset="2"/>
              </a:rPr>
              <a:t> </a:t>
            </a:r>
            <a:r>
              <a:rPr lang="en-US" altLang="zh-CN" sz="3200" b="1" dirty="0">
                <a:sym typeface="Symbol" panose="05050102010706020507" pitchFamily="18" charset="2"/>
              </a:rPr>
              <a:t> </a:t>
            </a:r>
            <a:r>
              <a:rPr lang="en-US" altLang="zh-CN" b="1" dirty="0">
                <a:sym typeface="Symbol" panose="05050102010706020507" pitchFamily="18" charset="2"/>
              </a:rPr>
              <a:t>m</a:t>
            </a:r>
            <a:r>
              <a:rPr lang="en-US" altLang="zh-CN" b="1" baseline="-25000" dirty="0"/>
              <a:t>2</a:t>
            </a:r>
            <a:r>
              <a:rPr lang="en-US" altLang="zh-CN" b="1" dirty="0"/>
              <a:t>(y</a:t>
            </a:r>
            <a:r>
              <a:rPr lang="en-US" altLang="zh-CN" b="1" dirty="0">
                <a:sym typeface="Symbol" panose="05050102010706020507" pitchFamily="18" charset="2"/>
              </a:rPr>
              <a:t>)</a:t>
            </a:r>
            <a:r>
              <a:rPr lang="en-US" altLang="zh-CN" b="1" baseline="-25000" dirty="0">
                <a:sym typeface="Symbol" panose="05050102010706020507" pitchFamily="18" charset="2"/>
              </a:rPr>
              <a:t> </a:t>
            </a:r>
            <a:endParaRPr lang="zh-CN" altLang="en-US" b="1" baseline="-25000" dirty="0">
              <a:sym typeface="Symbol" panose="05050102010706020507" pitchFamily="18" charset="2"/>
            </a:endParaRPr>
          </a:p>
        </p:txBody>
      </p:sp>
      <p:sp>
        <p:nvSpPr>
          <p:cNvPr id="179203" name="Rectangle 5"/>
          <p:cNvSpPr/>
          <p:nvPr/>
        </p:nvSpPr>
        <p:spPr>
          <a:xfrm>
            <a:off x="685800" y="3581400"/>
            <a:ext cx="7772400" cy="838200"/>
          </a:xfrm>
          <a:prstGeom prst="rect">
            <a:avLst/>
          </a:prstGeom>
          <a:noFill/>
          <a:ln w="9525">
            <a:noFill/>
          </a:ln>
        </p:spPr>
        <p:txBody>
          <a:bodyPr anchor="t"/>
          <a:lstStyle/>
          <a:p>
            <a:pPr marL="342900" indent="-342900" algn="ctr">
              <a:spcBef>
                <a:spcPct val="20000"/>
              </a:spcBef>
              <a:buClr>
                <a:srgbClr val="66FFFF"/>
              </a:buClr>
            </a:pPr>
            <a:r>
              <a:rPr lang="zh-CN" altLang="en-US" sz="2800" dirty="0">
                <a:latin typeface="黑体" panose="02010609060101010101" pitchFamily="2" charset="-122"/>
                <a:ea typeface="黑体" panose="02010609060101010101" pitchFamily="2" charset="-122"/>
              </a:rPr>
              <a:t>再求</a:t>
            </a:r>
            <a:r>
              <a:rPr lang="en-US" altLang="zh-CN" sz="2800" dirty="0">
                <a:latin typeface="黑体" panose="02010609060101010101" pitchFamily="2" charset="-122"/>
                <a:ea typeface="黑体" panose="02010609060101010101" pitchFamily="2" charset="-122"/>
              </a:rPr>
              <a:t>m(φ,{a},{b},{a,b})</a:t>
            </a:r>
            <a:r>
              <a:rPr lang="zh-CN" altLang="en-US" sz="2800" dirty="0">
                <a:latin typeface="黑体" panose="02010609060101010101" pitchFamily="2" charset="-122"/>
                <a:ea typeface="黑体" panose="02010609060101010101" pitchFamily="2" charset="-122"/>
              </a:rPr>
              <a:t>，由于 </a:t>
            </a:r>
          </a:p>
        </p:txBody>
      </p:sp>
      <p:sp>
        <p:nvSpPr>
          <p:cNvPr id="179204" name="Rectangle 8"/>
          <p:cNvSpPr/>
          <p:nvPr/>
        </p:nvSpPr>
        <p:spPr>
          <a:xfrm>
            <a:off x="0" y="327660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79205" name="Rectangle 10"/>
          <p:cNvSpPr/>
          <p:nvPr/>
        </p:nvSpPr>
        <p:spPr>
          <a:xfrm>
            <a:off x="0" y="3248025"/>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79206" name="Object 9"/>
          <p:cNvGraphicFramePr>
            <a:graphicFrameLocks noChangeAspect="1"/>
          </p:cNvGraphicFramePr>
          <p:nvPr/>
        </p:nvGraphicFramePr>
        <p:xfrm>
          <a:off x="1692275" y="2349500"/>
          <a:ext cx="5400675" cy="892175"/>
        </p:xfrm>
        <a:graphic>
          <a:graphicData uri="http://schemas.openxmlformats.org/presentationml/2006/ole">
            <mc:AlternateContent xmlns:mc="http://schemas.openxmlformats.org/markup-compatibility/2006">
              <mc:Choice xmlns:v="urn:schemas-microsoft-com:vml" Requires="v">
                <p:oleObj spid="_x0000_s77877" r:id="rId3" imgW="2590800" imgH="431800" progId="Equation.3">
                  <p:embed/>
                </p:oleObj>
              </mc:Choice>
              <mc:Fallback>
                <p:oleObj r:id="rId3" imgW="2590800" imgH="431800" progId="Equation.3">
                  <p:embed/>
                  <p:pic>
                    <p:nvPicPr>
                      <p:cNvPr id="0" name=""/>
                      <p:cNvPicPr/>
                      <p:nvPr/>
                    </p:nvPicPr>
                    <p:blipFill>
                      <a:blip r:embed="rId4"/>
                      <a:stretch>
                        <a:fillRect/>
                      </a:stretch>
                    </p:blipFill>
                    <p:spPr>
                      <a:xfrm>
                        <a:off x="1692275" y="2349500"/>
                        <a:ext cx="5400675" cy="892175"/>
                      </a:xfrm>
                      <a:prstGeom prst="rect">
                        <a:avLst/>
                      </a:prstGeom>
                      <a:solidFill>
                        <a:srgbClr val="CCFFFF"/>
                      </a:solidFill>
                      <a:ln w="38100">
                        <a:noFill/>
                        <a:miter/>
                      </a:ln>
                    </p:spPr>
                  </p:pic>
                </p:oleObj>
              </mc:Fallback>
            </mc:AlternateContent>
          </a:graphicData>
        </a:graphic>
      </p:graphicFrame>
      <p:sp>
        <p:nvSpPr>
          <p:cNvPr id="179207" name="Rectangle 12"/>
          <p:cNvSpPr/>
          <p:nvPr/>
        </p:nvSpPr>
        <p:spPr>
          <a:xfrm>
            <a:off x="0" y="324326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79208" name="Object 11"/>
          <p:cNvGraphicFramePr>
            <a:graphicFrameLocks noChangeAspect="1"/>
          </p:cNvGraphicFramePr>
          <p:nvPr>
            <p:extLst/>
          </p:nvPr>
        </p:nvGraphicFramePr>
        <p:xfrm>
          <a:off x="1187624" y="3627724"/>
          <a:ext cx="4392612" cy="911225"/>
        </p:xfrm>
        <a:graphic>
          <a:graphicData uri="http://schemas.openxmlformats.org/presentationml/2006/ole">
            <mc:AlternateContent xmlns:mc="http://schemas.openxmlformats.org/markup-compatibility/2006">
              <mc:Choice xmlns:v="urn:schemas-microsoft-com:vml" Requires="v">
                <p:oleObj spid="_x0000_s77878" r:id="rId5" imgW="2082800" imgH="431800" progId="Equation.3">
                  <p:embed/>
                </p:oleObj>
              </mc:Choice>
              <mc:Fallback>
                <p:oleObj r:id="rId5" imgW="2082800" imgH="431800" progId="Equation.3">
                  <p:embed/>
                  <p:pic>
                    <p:nvPicPr>
                      <p:cNvPr id="0" name=""/>
                      <p:cNvPicPr/>
                      <p:nvPr/>
                    </p:nvPicPr>
                    <p:blipFill>
                      <a:blip r:embed="rId6"/>
                      <a:stretch>
                        <a:fillRect/>
                      </a:stretch>
                    </p:blipFill>
                    <p:spPr>
                      <a:xfrm>
                        <a:off x="1187624" y="3627724"/>
                        <a:ext cx="4392612" cy="911225"/>
                      </a:xfrm>
                      <a:prstGeom prst="rect">
                        <a:avLst/>
                      </a:prstGeom>
                      <a:solidFill>
                        <a:srgbClr val="CCFFCC"/>
                      </a:solidFill>
                      <a:ln w="38100">
                        <a:noFill/>
                        <a:miter/>
                      </a:ln>
                    </p:spPr>
                  </p:pic>
                </p:oleObj>
              </mc:Fallback>
            </mc:AlternateContent>
          </a:graphicData>
        </a:graphic>
      </p:graphicFrame>
      <p:sp>
        <p:nvSpPr>
          <p:cNvPr id="179209" name="Rectangle 14"/>
          <p:cNvSpPr/>
          <p:nvPr/>
        </p:nvSpPr>
        <p:spPr>
          <a:xfrm>
            <a:off x="0" y="308133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79210" name="Object 13"/>
          <p:cNvGraphicFramePr>
            <a:graphicFrameLocks noChangeAspect="1"/>
          </p:cNvGraphicFramePr>
          <p:nvPr>
            <p:extLst/>
          </p:nvPr>
        </p:nvGraphicFramePr>
        <p:xfrm>
          <a:off x="1976438" y="4781837"/>
          <a:ext cx="6696075" cy="1293813"/>
        </p:xfrm>
        <a:graphic>
          <a:graphicData uri="http://schemas.openxmlformats.org/presentationml/2006/ole">
            <mc:AlternateContent xmlns:mc="http://schemas.openxmlformats.org/markup-compatibility/2006">
              <mc:Choice xmlns:v="urn:schemas-microsoft-com:vml" Requires="v">
                <p:oleObj spid="_x0000_s77879" r:id="rId7" imgW="4203700" imgH="812800" progId="Equation.3">
                  <p:embed/>
                </p:oleObj>
              </mc:Choice>
              <mc:Fallback>
                <p:oleObj r:id="rId7" imgW="4203700" imgH="812800" progId="Equation.3">
                  <p:embed/>
                  <p:pic>
                    <p:nvPicPr>
                      <p:cNvPr id="0" name=""/>
                      <p:cNvPicPr/>
                      <p:nvPr/>
                    </p:nvPicPr>
                    <p:blipFill>
                      <a:blip r:embed="rId8"/>
                      <a:stretch>
                        <a:fillRect/>
                      </a:stretch>
                    </p:blipFill>
                    <p:spPr>
                      <a:xfrm>
                        <a:off x="1976438" y="4781837"/>
                        <a:ext cx="6696075" cy="1293813"/>
                      </a:xfrm>
                      <a:prstGeom prst="rect">
                        <a:avLst/>
                      </a:prstGeom>
                      <a:solidFill>
                        <a:srgbClr val="CCFFCC"/>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5852082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3"/>
          <p:cNvSpPr>
            <a:spLocks noGrp="1"/>
          </p:cNvSpPr>
          <p:nvPr>
            <p:ph idx="1"/>
          </p:nvPr>
        </p:nvSpPr>
        <p:spPr>
          <a:xfrm>
            <a:off x="685800" y="549275"/>
            <a:ext cx="7772400" cy="5546725"/>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同理可得</a:t>
            </a:r>
            <a:r>
              <a:rPr lang="en-US" altLang="zh-CN" dirty="0">
                <a:latin typeface="黑体" panose="02010609060101010101" pitchFamily="2" charset="-122"/>
                <a:ea typeface="黑体" panose="02010609060101010101" pitchFamily="2" charset="-122"/>
              </a:rPr>
              <a:t>:</a:t>
            </a:r>
          </a:p>
          <a:p>
            <a:pPr eaLnBrk="1" hangingPunct="1">
              <a:buNone/>
            </a:pPr>
            <a:r>
              <a:rPr lang="en-US" altLang="zh-CN" dirty="0">
                <a:latin typeface="黑体" panose="02010609060101010101" pitchFamily="2" charset="-122"/>
                <a:ea typeface="黑体" panose="02010609060101010101" pitchFamily="2" charset="-122"/>
              </a:rPr>
              <a:t>        m({b})=0.43 </a:t>
            </a:r>
            <a:r>
              <a:rPr lang="zh-CN" altLang="en-US" dirty="0">
                <a:latin typeface="黑体" panose="02010609060101010101" pitchFamily="2" charset="-122"/>
                <a:ea typeface="黑体" panose="02010609060101010101" pitchFamily="2" charset="-122"/>
              </a:rPr>
              <a:t>，</a:t>
            </a:r>
          </a:p>
          <a:p>
            <a:pPr eaLnBrk="1" hangingPunct="1">
              <a:buNone/>
            </a:pPr>
            <a:r>
              <a:rPr lang="zh-CN" altLang="en-US"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m({a,b})=</a:t>
            </a:r>
            <a:r>
              <a:rPr lang="en-US" altLang="zh-CN" dirty="0" smtClean="0">
                <a:latin typeface="黑体" panose="02010609060101010101" pitchFamily="2" charset="-122"/>
                <a:ea typeface="黑体" panose="02010609060101010101" pitchFamily="2" charset="-122"/>
              </a:rPr>
              <a:t>0.03</a:t>
            </a:r>
            <a:r>
              <a:rPr lang="zh-CN" altLang="en-US" dirty="0" smtClean="0">
                <a:latin typeface="黑体" panose="02010609060101010101" pitchFamily="2" charset="-122"/>
                <a:ea typeface="黑体" panose="02010609060101010101" pitchFamily="2" charset="-122"/>
              </a:rPr>
              <a:t>。</a:t>
            </a:r>
            <a:endParaRPr lang="en-US" altLang="zh-CN" dirty="0">
              <a:latin typeface="黑体" panose="02010609060101010101" pitchFamily="2" charset="-122"/>
              <a:ea typeface="黑体" panose="02010609060101010101" pitchFamily="2" charset="-122"/>
            </a:endParaRPr>
          </a:p>
          <a:p>
            <a:pPr eaLnBrk="1" hangingPunct="1">
              <a:buNone/>
            </a:pPr>
            <a:r>
              <a:rPr lang="zh-CN" altLang="en-US" dirty="0">
                <a:latin typeface="黑体" panose="02010609060101010101" pitchFamily="2" charset="-122"/>
                <a:ea typeface="黑体" panose="02010609060101010101" pitchFamily="2" charset="-122"/>
              </a:rPr>
              <a:t>  故</a:t>
            </a:r>
            <a:r>
              <a:rPr lang="zh-CN" altLang="en-US" dirty="0" smtClean="0">
                <a:latin typeface="黑体" panose="02010609060101010101" pitchFamily="2" charset="-122"/>
                <a:ea typeface="黑体" panose="02010609060101010101" pitchFamily="2" charset="-122"/>
              </a:rPr>
              <a:t>有：</a:t>
            </a:r>
            <a:endParaRPr lang="zh-CN" altLang="en-US" dirty="0">
              <a:latin typeface="黑体" panose="02010609060101010101" pitchFamily="2" charset="-122"/>
              <a:ea typeface="黑体" panose="02010609060101010101" pitchFamily="2" charset="-122"/>
            </a:endParaRPr>
          </a:p>
          <a:p>
            <a:pPr eaLnBrk="1" hangingPunct="1">
              <a:buNone/>
            </a:pPr>
            <a:r>
              <a:rPr lang="en-US" altLang="zh-CN" dirty="0" smtClean="0">
                <a:latin typeface="黑体" panose="02010609060101010101" pitchFamily="2" charset="-122"/>
                <a:ea typeface="黑体" panose="02010609060101010101" pitchFamily="2" charset="-122"/>
              </a:rPr>
              <a:t>m(φ</a:t>
            </a:r>
            <a:r>
              <a:rPr lang="en-US" altLang="zh-CN" dirty="0">
                <a:latin typeface="黑体" panose="02010609060101010101" pitchFamily="2" charset="-122"/>
                <a:ea typeface="黑体" panose="02010609060101010101" pitchFamily="2" charset="-122"/>
              </a:rPr>
              <a:t>,{a},{b},{a,b})=</a:t>
            </a:r>
          </a:p>
          <a:p>
            <a:pPr eaLnBrk="1" hangingPunct="1">
              <a:buNone/>
            </a:pPr>
            <a:r>
              <a:rPr lang="en-US" altLang="zh-CN" dirty="0">
                <a:latin typeface="黑体" panose="02010609060101010101" pitchFamily="2" charset="-122"/>
                <a:ea typeface="黑体" panose="02010609060101010101" pitchFamily="2" charset="-122"/>
              </a:rPr>
              <a:t>         (0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0.54</a:t>
            </a:r>
            <a:r>
              <a:rPr lang="zh-CN" altLang="en-US"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0.43</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0.03)</a:t>
            </a:r>
          </a:p>
          <a:p>
            <a:pPr eaLnBrk="1" hangingPunct="1">
              <a:buNone/>
            </a:pPr>
            <a:r>
              <a:rPr lang="en-US" altLang="zh-CN" dirty="0">
                <a:latin typeface="黑体" panose="02010609060101010101" pitchFamily="2" charset="-122"/>
                <a:ea typeface="黑体" panose="02010609060101010101" pitchFamily="2" charset="-122"/>
              </a:rPr>
              <a:t>    </a:t>
            </a:r>
            <a:endParaRPr lang="zh-CN" altLang="en-US"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18044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p:cNvSpPr>
          <p:nvPr>
            <p:ph type="title"/>
          </p:nvPr>
        </p:nvSpPr>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5.5.3 </a:t>
            </a:r>
            <a:r>
              <a:rPr lang="zh-CN" altLang="en-US" sz="4000" dirty="0">
                <a:latin typeface="黑体" panose="02010609060101010101" pitchFamily="2" charset="-122"/>
                <a:ea typeface="黑体" panose="02010609060101010101" pitchFamily="2" charset="-122"/>
              </a:rPr>
              <a:t>规则的不确定性</a:t>
            </a:r>
            <a:endParaRPr lang="en-US" altLang="zh-CN" sz="4000" dirty="0">
              <a:latin typeface="黑体" panose="02010609060101010101" pitchFamily="2" charset="-122"/>
              <a:ea typeface="黑体" panose="02010609060101010101" pitchFamily="2" charset="-122"/>
            </a:endParaRPr>
          </a:p>
        </p:txBody>
      </p:sp>
      <p:sp>
        <p:nvSpPr>
          <p:cNvPr id="181251" name="Rectangle 3"/>
          <p:cNvSpPr>
            <a:spLocks noGrp="1"/>
          </p:cNvSpPr>
          <p:nvPr>
            <p:ph idx="1"/>
          </p:nvPr>
        </p:nvSpPr>
        <p:spPr/>
        <p:txBody>
          <a:bodyPr vert="horz" wrap="square" lIns="91440" tIns="45720" rIns="91440" bIns="45720" anchor="t"/>
          <a:lstStyle/>
          <a:p>
            <a:pPr eaLnBrk="1" hangingPunct="1">
              <a:spcAft>
                <a:spcPts val="600"/>
              </a:spcAft>
              <a:buNone/>
            </a:pPr>
            <a:r>
              <a:rPr lang="zh-CN" altLang="en-US" sz="3200" dirty="0">
                <a:latin typeface="黑体" panose="02010609060101010101" pitchFamily="2" charset="-122"/>
                <a:ea typeface="黑体" panose="02010609060101010101" pitchFamily="2" charset="-122"/>
              </a:rPr>
              <a:t>具有不确定性的推理规则可表示为</a:t>
            </a:r>
            <a:r>
              <a:rPr lang="en-US" altLang="zh-CN" sz="3200" dirty="0">
                <a:latin typeface="黑体" panose="02010609060101010101" pitchFamily="2" charset="-122"/>
                <a:ea typeface="黑体" panose="02010609060101010101" pitchFamily="2" charset="-122"/>
              </a:rPr>
              <a:t>:</a:t>
            </a:r>
          </a:p>
          <a:p>
            <a:pPr eaLnBrk="1" hangingPunct="1">
              <a:spcAft>
                <a:spcPts val="600"/>
              </a:spcAft>
              <a:buNone/>
            </a:pPr>
            <a:r>
              <a:rPr lang="en-US" altLang="zh-CN" sz="3200" dirty="0">
                <a:latin typeface="黑体" panose="02010609060101010101" pitchFamily="2" charset="-122"/>
                <a:ea typeface="黑体" panose="02010609060101010101" pitchFamily="2" charset="-122"/>
              </a:rPr>
              <a:t>      </a:t>
            </a:r>
            <a:r>
              <a:rPr lang="en-US" altLang="zh-CN" sz="3200" dirty="0">
                <a:solidFill>
                  <a:srgbClr val="FF0000"/>
                </a:solidFill>
                <a:latin typeface="黑体" panose="02010609060101010101" pitchFamily="2" charset="-122"/>
                <a:ea typeface="黑体" panose="02010609060101010101" pitchFamily="2" charset="-122"/>
              </a:rPr>
              <a:t> If   E   Then  H , CF</a:t>
            </a:r>
          </a:p>
          <a:p>
            <a:pPr eaLnBrk="1" hangingPunct="1">
              <a:spcAft>
                <a:spcPts val="600"/>
              </a:spcAft>
              <a:buNone/>
            </a:pPr>
            <a:r>
              <a:rPr lang="zh-CN" altLang="en-US" sz="3200" dirty="0" smtClean="0">
                <a:latin typeface="黑体" panose="02010609060101010101" pitchFamily="2" charset="-122"/>
                <a:ea typeface="黑体" panose="02010609060101010101" pitchFamily="2" charset="-122"/>
              </a:rPr>
              <a:t>其中</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H</a:t>
            </a:r>
            <a:r>
              <a:rPr lang="zh-CN" altLang="en-US" sz="3200" dirty="0">
                <a:latin typeface="黑体" panose="02010609060101010101" pitchFamily="2" charset="-122"/>
                <a:ea typeface="黑体" panose="02010609060101010101" pitchFamily="2" charset="-122"/>
              </a:rPr>
              <a:t>为假设，</a:t>
            </a:r>
            <a:r>
              <a:rPr lang="en-US" altLang="zh-CN" sz="3200" dirty="0">
                <a:latin typeface="黑体" panose="02010609060101010101" pitchFamily="2" charset="-122"/>
                <a:ea typeface="黑体" panose="02010609060101010101" pitchFamily="2" charset="-122"/>
              </a:rPr>
              <a:t>E</a:t>
            </a:r>
            <a:r>
              <a:rPr lang="zh-CN" altLang="en-US" sz="3200" dirty="0">
                <a:latin typeface="黑体" panose="02010609060101010101" pitchFamily="2" charset="-122"/>
                <a:ea typeface="黑体" panose="02010609060101010101" pitchFamily="2" charset="-122"/>
              </a:rPr>
              <a:t>为支持</a:t>
            </a:r>
            <a:r>
              <a:rPr lang="en-US" altLang="zh-CN" sz="3200" dirty="0">
                <a:latin typeface="黑体" panose="02010609060101010101" pitchFamily="2" charset="-122"/>
                <a:ea typeface="黑体" panose="02010609060101010101" pitchFamily="2" charset="-122"/>
              </a:rPr>
              <a:t>H</a:t>
            </a:r>
            <a:r>
              <a:rPr lang="zh-CN" altLang="en-US" sz="3200" dirty="0">
                <a:latin typeface="黑体" panose="02010609060101010101" pitchFamily="2" charset="-122"/>
                <a:ea typeface="黑体" panose="02010609060101010101" pitchFamily="2" charset="-122"/>
              </a:rPr>
              <a:t>成立的假设集，它们是命题的逻辑组合。</a:t>
            </a:r>
            <a:r>
              <a:rPr lang="en-US" altLang="zh-CN" sz="3200" dirty="0">
                <a:latin typeface="黑体" panose="02010609060101010101" pitchFamily="2" charset="-122"/>
                <a:ea typeface="黑体" panose="02010609060101010101" pitchFamily="2" charset="-122"/>
              </a:rPr>
              <a:t>CF</a:t>
            </a:r>
            <a:r>
              <a:rPr lang="zh-CN" altLang="en-US" sz="3200" dirty="0">
                <a:latin typeface="黑体" panose="02010609060101010101" pitchFamily="2" charset="-122"/>
                <a:ea typeface="黑体" panose="02010609060101010101" pitchFamily="2" charset="-122"/>
              </a:rPr>
              <a:t>为</a:t>
            </a:r>
            <a:r>
              <a:rPr lang="zh-CN" altLang="en-US" sz="3200" dirty="0">
                <a:solidFill>
                  <a:srgbClr val="FF0000"/>
                </a:solidFill>
                <a:latin typeface="黑体" panose="02010609060101010101" pitchFamily="2" charset="-122"/>
                <a:ea typeface="黑体" panose="02010609060101010101" pitchFamily="2" charset="-122"/>
              </a:rPr>
              <a:t>可信度因子</a:t>
            </a:r>
            <a:r>
              <a:rPr lang="zh-CN" altLang="en-US" sz="3200" dirty="0">
                <a:latin typeface="黑体" panose="02010609060101010101" pitchFamily="2" charset="-122"/>
                <a:ea typeface="黑体" panose="02010609060101010101" pitchFamily="2" charset="-122"/>
              </a:rPr>
              <a:t>。</a:t>
            </a:r>
          </a:p>
          <a:p>
            <a:pPr eaLnBrk="1" hangingPunct="1">
              <a:spcAft>
                <a:spcPts val="600"/>
              </a:spcAft>
              <a:buNone/>
            </a:pPr>
            <a:r>
              <a:rPr lang="en-US" altLang="zh-CN" sz="3200" dirty="0" smtClean="0">
                <a:latin typeface="黑体" panose="02010609060101010101" pitchFamily="2" charset="-122"/>
                <a:ea typeface="黑体" panose="02010609060101010101" pitchFamily="2" charset="-122"/>
              </a:rPr>
              <a:t>H</a:t>
            </a:r>
            <a:r>
              <a:rPr lang="zh-CN" altLang="en-US" sz="3200" dirty="0">
                <a:latin typeface="黑体" panose="02010609060101010101" pitchFamily="2" charset="-122"/>
                <a:ea typeface="黑体" panose="02010609060101010101" pitchFamily="2" charset="-122"/>
              </a:rPr>
              <a:t>可表示为</a:t>
            </a:r>
            <a:r>
              <a:rPr lang="en-US" altLang="zh-CN" sz="3200" dirty="0">
                <a:latin typeface="黑体" panose="02010609060101010101" pitchFamily="2" charset="-122"/>
                <a:ea typeface="黑体" panose="02010609060101010101" pitchFamily="2" charset="-122"/>
              </a:rPr>
              <a:t>:H={a1,a2,</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 am}, ai∈Ω (i=l,2,</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,m)</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H</a:t>
            </a:r>
            <a:r>
              <a:rPr lang="zh-CN" altLang="en-US" sz="3200" dirty="0">
                <a:latin typeface="黑体" panose="02010609060101010101" pitchFamily="2" charset="-122"/>
                <a:ea typeface="黑体" panose="02010609060101010101" pitchFamily="2" charset="-122"/>
              </a:rPr>
              <a:t>为假设集合</a:t>
            </a:r>
            <a:r>
              <a:rPr lang="en-US" altLang="zh-CN" sz="3200" dirty="0">
                <a:latin typeface="黑体" panose="02010609060101010101" pitchFamily="2" charset="-122"/>
                <a:ea typeface="黑体" panose="02010609060101010101" pitchFamily="2" charset="-122"/>
              </a:rPr>
              <a:t>Ω</a:t>
            </a:r>
            <a:r>
              <a:rPr lang="zh-CN" altLang="en-US" sz="3200" dirty="0">
                <a:latin typeface="黑体" panose="02010609060101010101" pitchFamily="2" charset="-122"/>
                <a:ea typeface="黑体" panose="02010609060101010101" pitchFamily="2" charset="-122"/>
              </a:rPr>
              <a:t>的子集。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611802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3"/>
          <p:cNvSpPr>
            <a:spLocks noGrp="1"/>
          </p:cNvSpPr>
          <p:nvPr>
            <p:ph idx="1"/>
          </p:nvPr>
        </p:nvSpPr>
        <p:spPr>
          <a:xfrm>
            <a:off x="685800" y="765175"/>
            <a:ext cx="7772400" cy="5330825"/>
          </a:xfrm>
        </p:spPr>
        <p:txBody>
          <a:bodyPr vert="horz" wrap="square" lIns="91440" tIns="45720" rIns="91440" bIns="45720" anchor="t"/>
          <a:lstStyle/>
          <a:p>
            <a:pPr marL="685800" indent="-685800" eaLnBrk="1" hangingPunct="1">
              <a:buNone/>
            </a:pPr>
            <a:r>
              <a:rPr lang="en-US" altLang="zh-CN" dirty="0">
                <a:latin typeface="黑体" panose="02010609060101010101" pitchFamily="2" charset="-122"/>
                <a:ea typeface="黑体" panose="02010609060101010101" pitchFamily="2" charset="-122"/>
              </a:rPr>
              <a:t>   CF={c1,c2,</a:t>
            </a:r>
            <a:r>
              <a:rPr lang="en-US" altLang="zh-CN" dirty="0">
                <a:ea typeface="黑体" panose="02010609060101010101" pitchFamily="2" charset="-122"/>
              </a:rPr>
              <a:t>…</a:t>
            </a:r>
            <a:r>
              <a:rPr lang="en-US" altLang="zh-CN" dirty="0">
                <a:latin typeface="黑体" panose="02010609060101010101" pitchFamily="2" charset="-122"/>
                <a:ea typeface="黑体" panose="02010609060101010101" pitchFamily="2" charset="-122"/>
              </a:rPr>
              <a:t>, cm}</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ci</a:t>
            </a:r>
            <a:r>
              <a:rPr lang="zh-CN" altLang="en-US" dirty="0">
                <a:latin typeface="黑体" panose="02010609060101010101" pitchFamily="2" charset="-122"/>
                <a:ea typeface="黑体" panose="02010609060101010101" pitchFamily="2" charset="-122"/>
              </a:rPr>
              <a:t>用来描述前提</a:t>
            </a:r>
            <a:r>
              <a:rPr lang="en-US" altLang="zh-CN" dirty="0">
                <a:latin typeface="黑体" panose="02010609060101010101" pitchFamily="2" charset="-122"/>
                <a:ea typeface="黑体" panose="02010609060101010101" pitchFamily="2" charset="-122"/>
              </a:rPr>
              <a:t>E</a:t>
            </a:r>
            <a:r>
              <a:rPr lang="zh-CN" altLang="en-US" dirty="0">
                <a:latin typeface="黑体" panose="02010609060101010101" pitchFamily="2" charset="-122"/>
                <a:ea typeface="黑体" panose="02010609060101010101" pitchFamily="2" charset="-122"/>
              </a:rPr>
              <a:t>成立时</a:t>
            </a:r>
            <a:r>
              <a:rPr lang="en-US" altLang="zh-CN" dirty="0">
                <a:latin typeface="黑体" panose="02010609060101010101" pitchFamily="2" charset="-122"/>
                <a:ea typeface="黑体" panose="02010609060101010101" pitchFamily="2" charset="-122"/>
              </a:rPr>
              <a:t>ai</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可信度</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CF</a:t>
            </a:r>
            <a:r>
              <a:rPr lang="zh-CN" altLang="en-US" dirty="0">
                <a:latin typeface="黑体" panose="02010609060101010101" pitchFamily="2" charset="-122"/>
                <a:ea typeface="黑体" panose="02010609060101010101" pitchFamily="2" charset="-122"/>
              </a:rPr>
              <a:t>应满足如下条件</a:t>
            </a:r>
            <a:r>
              <a:rPr lang="en-US" altLang="zh-CN" dirty="0">
                <a:latin typeface="黑体" panose="02010609060101010101" pitchFamily="2" charset="-122"/>
                <a:ea typeface="黑体" panose="02010609060101010101" pitchFamily="2" charset="-122"/>
              </a:rPr>
              <a:t>:</a:t>
            </a:r>
          </a:p>
          <a:p>
            <a:pPr marL="685800" indent="-685800" eaLnBrk="1" hangingPunct="1">
              <a:buAutoNum type="arabicParenBoth"/>
            </a:pPr>
            <a:r>
              <a:rPr lang="en-US" altLang="zh-CN" dirty="0"/>
              <a:t>ci≥0</a:t>
            </a:r>
            <a:r>
              <a:rPr lang="zh-CN" altLang="en-US" dirty="0"/>
              <a:t>，</a:t>
            </a:r>
            <a:r>
              <a:rPr lang="en-US" altLang="zh-CN" dirty="0"/>
              <a:t>1≤i≤m</a:t>
            </a:r>
          </a:p>
          <a:p>
            <a:pPr marL="685800" indent="-685800" eaLnBrk="1" hangingPunct="1">
              <a:buNone/>
            </a:pPr>
            <a:r>
              <a:rPr lang="en-US" altLang="zh-CN" dirty="0">
                <a:latin typeface="黑体" panose="02010609060101010101" pitchFamily="2" charset="-122"/>
                <a:ea typeface="黑体" panose="02010609060101010101" pitchFamily="2" charset="-122"/>
              </a:rPr>
              <a:t>(2)</a:t>
            </a:r>
          </a:p>
          <a:p>
            <a:pPr marL="1066800" lvl="1" indent="-609600" eaLnBrk="1" hangingPunct="1">
              <a:buNone/>
            </a:pPr>
            <a:endParaRPr lang="zh-CN" altLang="en-US" dirty="0">
              <a:latin typeface="黑体" panose="02010609060101010101" pitchFamily="2" charset="-122"/>
              <a:ea typeface="黑体" panose="02010609060101010101" pitchFamily="2" charset="-122"/>
            </a:endParaRPr>
          </a:p>
        </p:txBody>
      </p:sp>
      <p:sp>
        <p:nvSpPr>
          <p:cNvPr id="182275" name="Rectangle 6"/>
          <p:cNvSpPr/>
          <p:nvPr/>
        </p:nvSpPr>
        <p:spPr>
          <a:xfrm>
            <a:off x="0" y="32146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82276" name="Object 5"/>
          <p:cNvGraphicFramePr>
            <a:graphicFrameLocks noChangeAspect="1"/>
          </p:cNvGraphicFramePr>
          <p:nvPr>
            <p:extLst/>
          </p:nvPr>
        </p:nvGraphicFramePr>
        <p:xfrm>
          <a:off x="1475656" y="2996952"/>
          <a:ext cx="1800225" cy="1446212"/>
        </p:xfrm>
        <a:graphic>
          <a:graphicData uri="http://schemas.openxmlformats.org/presentationml/2006/ole">
            <mc:AlternateContent xmlns:mc="http://schemas.openxmlformats.org/markup-compatibility/2006">
              <mc:Choice xmlns:v="urn:schemas-microsoft-com:vml" Requires="v">
                <p:oleObj spid="_x0000_s78867" r:id="rId3" imgW="533400" imgH="431800" progId="Equation.3">
                  <p:embed/>
                </p:oleObj>
              </mc:Choice>
              <mc:Fallback>
                <p:oleObj r:id="rId3" imgW="533400" imgH="431800" progId="Equation.3">
                  <p:embed/>
                  <p:pic>
                    <p:nvPicPr>
                      <p:cNvPr id="0" name=""/>
                      <p:cNvPicPr/>
                      <p:nvPr/>
                    </p:nvPicPr>
                    <p:blipFill>
                      <a:blip r:embed="rId4"/>
                      <a:stretch>
                        <a:fillRect/>
                      </a:stretch>
                    </p:blipFill>
                    <p:spPr>
                      <a:xfrm>
                        <a:off x="1475656" y="2996952"/>
                        <a:ext cx="1800225" cy="1446212"/>
                      </a:xfrm>
                      <a:prstGeom prst="rect">
                        <a:avLst/>
                      </a:prstGeom>
                      <a:solidFill>
                        <a:srgbClr val="CC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358449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p:cNvSpPr>
          <p:nvPr>
            <p:ph type="title"/>
          </p:nvPr>
        </p:nvSpPr>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5.5.4 </a:t>
            </a:r>
            <a:r>
              <a:rPr lang="zh-CN" altLang="en-US" sz="4000" dirty="0">
                <a:latin typeface="黑体" panose="02010609060101010101" pitchFamily="2" charset="-122"/>
                <a:ea typeface="黑体" panose="02010609060101010101" pitchFamily="2" charset="-122"/>
              </a:rPr>
              <a:t>不确定性的传递与组合</a:t>
            </a:r>
          </a:p>
        </p:txBody>
      </p:sp>
      <p:sp>
        <p:nvSpPr>
          <p:cNvPr id="183299" name="Rectangle 3"/>
          <p:cNvSpPr>
            <a:spLocks noGrp="1"/>
          </p:cNvSpPr>
          <p:nvPr>
            <p:ph idx="1"/>
          </p:nvPr>
        </p:nvSpPr>
        <p:spPr>
          <a:xfrm>
            <a:off x="611188" y="1700213"/>
            <a:ext cx="8065268" cy="4114800"/>
          </a:xfrm>
        </p:spPr>
        <p:txBody>
          <a:bodyPr vert="horz" wrap="square" lIns="91440" tIns="45720" rIns="91440" bIns="45720" anchor="t"/>
          <a:lstStyle/>
          <a:p>
            <a:pPr eaLnBrk="1" hangingPunct="1">
              <a:lnSpc>
                <a:spcPct val="90000"/>
              </a:lnSpc>
              <a:buNone/>
            </a:pPr>
            <a:r>
              <a:rPr lang="zh-CN" altLang="en-US" sz="3200" dirty="0">
                <a:latin typeface="黑体" panose="02010609060101010101" pitchFamily="2" charset="-122"/>
                <a:ea typeface="黑体" panose="02010609060101010101" pitchFamily="2" charset="-122"/>
              </a:rPr>
              <a:t>对于不确定性规则</a:t>
            </a:r>
            <a:r>
              <a:rPr lang="en-US" altLang="zh-CN" sz="3200" dirty="0">
                <a:latin typeface="黑体" panose="02010609060101010101" pitchFamily="2" charset="-122"/>
                <a:ea typeface="黑体" panose="02010609060101010101" pitchFamily="2" charset="-122"/>
              </a:rPr>
              <a:t>:</a:t>
            </a:r>
          </a:p>
          <a:p>
            <a:pPr eaLnBrk="1" hangingPunct="1">
              <a:lnSpc>
                <a:spcPct val="90000"/>
              </a:lnSpc>
              <a:buNone/>
            </a:pPr>
            <a:r>
              <a:rPr lang="en-US" altLang="zh-CN" sz="3200" dirty="0">
                <a:latin typeface="黑体" panose="02010609060101010101" pitchFamily="2" charset="-122"/>
                <a:ea typeface="黑体" panose="02010609060101010101" pitchFamily="2" charset="-122"/>
              </a:rPr>
              <a:t>        </a:t>
            </a:r>
            <a:r>
              <a:rPr lang="en-US" altLang="zh-CN" sz="3200" dirty="0">
                <a:solidFill>
                  <a:srgbClr val="FF0000"/>
                </a:solidFill>
                <a:latin typeface="黑体" panose="02010609060101010101" pitchFamily="2" charset="-122"/>
                <a:ea typeface="黑体" panose="02010609060101010101" pitchFamily="2" charset="-122"/>
              </a:rPr>
              <a:t> If   E  Then  H </a:t>
            </a: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CF</a:t>
            </a:r>
          </a:p>
          <a:p>
            <a:pPr eaLnBrk="1" hangingPunct="1">
              <a:lnSpc>
                <a:spcPct val="90000"/>
              </a:lnSpc>
              <a:buNone/>
            </a:pPr>
            <a:r>
              <a:rPr lang="zh-CN" altLang="en-US" sz="3200" dirty="0">
                <a:solidFill>
                  <a:srgbClr val="FF0000"/>
                </a:solidFill>
                <a:latin typeface="黑体" panose="02010609060101010101" pitchFamily="2" charset="-122"/>
                <a:ea typeface="黑体" panose="02010609060101010101" pitchFamily="2" charset="-122"/>
              </a:rPr>
              <a:t>   定义</a:t>
            </a:r>
            <a:r>
              <a:rPr lang="en-US" altLang="zh-CN" sz="3200" dirty="0">
                <a:solidFill>
                  <a:srgbClr val="FF0000"/>
                </a:solidFill>
                <a:latin typeface="黑体" panose="02010609060101010101" pitchFamily="2" charset="-122"/>
                <a:ea typeface="黑体" panose="02010609060101010101" pitchFamily="2" charset="-122"/>
              </a:rPr>
              <a:t>:</a:t>
            </a:r>
          </a:p>
          <a:p>
            <a:pPr eaLnBrk="1" hangingPunct="1">
              <a:lnSpc>
                <a:spcPct val="90000"/>
              </a:lnSpc>
              <a:buNone/>
            </a:pPr>
            <a:r>
              <a:rPr lang="en-US" altLang="zh-CN" sz="3200" dirty="0">
                <a:latin typeface="黑体" panose="02010609060101010101" pitchFamily="2" charset="-122"/>
                <a:ea typeface="黑体" panose="02010609060101010101" pitchFamily="2" charset="-122"/>
              </a:rPr>
              <a:t>         m({a</a:t>
            </a:r>
            <a:r>
              <a:rPr lang="en-US" altLang="zh-CN" sz="3200" baseline="-25000" dirty="0">
                <a:latin typeface="黑体" panose="02010609060101010101" pitchFamily="2" charset="-122"/>
                <a:ea typeface="黑体" panose="02010609060101010101" pitchFamily="2" charset="-122"/>
              </a:rPr>
              <a:t>i</a:t>
            </a:r>
            <a:r>
              <a:rPr lang="en-US" altLang="zh-CN" sz="3200" dirty="0">
                <a:latin typeface="黑体" panose="02010609060101010101" pitchFamily="2" charset="-122"/>
                <a:ea typeface="黑体" panose="02010609060101010101" pitchFamily="2" charset="-122"/>
              </a:rPr>
              <a:t>})=f(E)</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c</a:t>
            </a:r>
            <a:r>
              <a:rPr lang="en-US" altLang="zh-CN" sz="3200" baseline="-25000" dirty="0">
                <a:latin typeface="黑体" panose="02010609060101010101" pitchFamily="2" charset="-122"/>
                <a:ea typeface="黑体" panose="02010609060101010101" pitchFamily="2" charset="-122"/>
              </a:rPr>
              <a:t>i</a:t>
            </a:r>
          </a:p>
          <a:p>
            <a:pPr eaLnBrk="1" hangingPunct="1">
              <a:lnSpc>
                <a:spcPct val="90000"/>
              </a:lnSpc>
              <a:buNone/>
            </a:pPr>
            <a:r>
              <a:rPr lang="en-US" altLang="zh-CN" sz="3200" dirty="0">
                <a:latin typeface="黑体" panose="02010609060101010101" pitchFamily="2" charset="-122"/>
                <a:ea typeface="黑体" panose="02010609060101010101" pitchFamily="2" charset="-122"/>
              </a:rPr>
              <a:t>                (i=l,2,</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,m)</a:t>
            </a:r>
          </a:p>
          <a:p>
            <a:pPr eaLnBrk="1" hangingPunct="1">
              <a:lnSpc>
                <a:spcPct val="90000"/>
              </a:lnSpc>
              <a:buNone/>
            </a:pPr>
            <a:r>
              <a:rPr lang="zh-CN" altLang="en-US" sz="3200" dirty="0">
                <a:latin typeface="黑体" panose="02010609060101010101" pitchFamily="2" charset="-122"/>
                <a:ea typeface="黑体" panose="02010609060101010101" pitchFamily="2" charset="-122"/>
              </a:rPr>
              <a:t>    或</a:t>
            </a:r>
            <a:endParaRPr lang="en-US" altLang="zh-CN" sz="3200" dirty="0">
              <a:latin typeface="黑体" panose="02010609060101010101" pitchFamily="2" charset="-122"/>
              <a:ea typeface="黑体" panose="02010609060101010101" pitchFamily="2" charset="-122"/>
            </a:endParaRPr>
          </a:p>
          <a:p>
            <a:pPr eaLnBrk="1" hangingPunct="1">
              <a:lnSpc>
                <a:spcPct val="90000"/>
              </a:lnSpc>
              <a:buNone/>
            </a:pPr>
            <a:r>
              <a:rPr lang="en-US" altLang="zh-CN" sz="3200" dirty="0">
                <a:latin typeface="黑体" panose="02010609060101010101" pitchFamily="2" charset="-122"/>
                <a:ea typeface="黑体" panose="02010609060101010101" pitchFamily="2" charset="-122"/>
              </a:rPr>
              <a:t>   m({a1},{a2},</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,{am})=</a:t>
            </a:r>
          </a:p>
          <a:p>
            <a:pPr eaLnBrk="1" hangingPunct="1">
              <a:lnSpc>
                <a:spcPct val="90000"/>
              </a:lnSpc>
              <a:buNone/>
            </a:pPr>
            <a:r>
              <a:rPr lang="en-US" altLang="zh-CN" sz="3200" dirty="0">
                <a:latin typeface="黑体" panose="02010609060101010101" pitchFamily="2" charset="-122"/>
                <a:ea typeface="黑体" panose="02010609060101010101" pitchFamily="2" charset="-122"/>
              </a:rPr>
              <a:t>      </a:t>
            </a:r>
            <a:r>
              <a:rPr lang="en-US" altLang="zh-CN" sz="3200" dirty="0" smtClean="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f(E)</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c1</a:t>
            </a:r>
            <a:r>
              <a:rPr lang="en-US" altLang="zh-CN" sz="3200" dirty="0" smtClean="0">
                <a:latin typeface="黑体" panose="02010609060101010101" pitchFamily="2" charset="-122"/>
                <a:ea typeface="黑体" panose="02010609060101010101" pitchFamily="2" charset="-122"/>
              </a:rPr>
              <a:t>, f(E</a:t>
            </a:r>
            <a:r>
              <a:rPr lang="en-US" altLang="zh-CN" sz="3200" dirty="0">
                <a:latin typeface="黑体" panose="02010609060101010101" pitchFamily="2" charset="-122"/>
                <a:ea typeface="黑体" panose="02010609060101010101" pitchFamily="2" charset="-122"/>
              </a:rPr>
              <a:t>)</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c2,</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 f(E)</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cm)</a:t>
            </a:r>
            <a:endParaRPr lang="zh-CN" altLang="en-US" sz="32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984970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3"/>
          <p:cNvSpPr>
            <a:spLocks noGrp="1"/>
          </p:cNvSpPr>
          <p:nvPr>
            <p:ph idx="1"/>
          </p:nvPr>
        </p:nvSpPr>
        <p:spPr>
          <a:xfrm>
            <a:off x="685800" y="765175"/>
            <a:ext cx="7772400" cy="5330825"/>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规定</a:t>
            </a:r>
            <a:r>
              <a:rPr lang="en-US" altLang="zh-CN" dirty="0">
                <a:latin typeface="黑体" panose="02010609060101010101" pitchFamily="2" charset="-122"/>
                <a:ea typeface="黑体" panose="02010609060101010101" pitchFamily="2" charset="-122"/>
              </a:rPr>
              <a:t>:</a:t>
            </a:r>
          </a:p>
          <a:p>
            <a:pPr eaLnBrk="1" hangingPunct="1"/>
            <a:endParaRPr lang="zh-CN" altLang="en-US" dirty="0">
              <a:latin typeface="黑体" panose="02010609060101010101" pitchFamily="2" charset="-122"/>
              <a:ea typeface="黑体" panose="02010609060101010101" pitchFamily="2" charset="-122"/>
            </a:endParaRPr>
          </a:p>
          <a:p>
            <a:pPr eaLnBrk="1" hangingPunct="1"/>
            <a:r>
              <a:rPr lang="zh-CN" altLang="en-US" dirty="0">
                <a:latin typeface="黑体" panose="02010609060101010101" pitchFamily="2" charset="-122"/>
                <a:ea typeface="黑体" panose="02010609060101010101" pitchFamily="2" charset="-122"/>
              </a:rPr>
              <a:t>而对于</a:t>
            </a:r>
            <a:r>
              <a:rPr lang="en-US" altLang="zh-CN"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的所有其他子集</a:t>
            </a:r>
            <a:r>
              <a:rPr lang="en-US" altLang="zh-CN" dirty="0">
                <a:latin typeface="黑体" panose="02010609060101010101" pitchFamily="2" charset="-122"/>
                <a:ea typeface="黑体" panose="02010609060101010101" pitchFamily="2" charset="-122"/>
              </a:rPr>
              <a:t>H</a:t>
            </a:r>
            <a:r>
              <a:rPr lang="zh-CN" altLang="en-US" dirty="0">
                <a:latin typeface="黑体" panose="02010609060101010101" pitchFamily="2" charset="-122"/>
                <a:ea typeface="黑体" panose="02010609060101010101" pitchFamily="2" charset="-122"/>
              </a:rPr>
              <a:t>，均有</a:t>
            </a:r>
            <a:r>
              <a:rPr lang="en-US" altLang="zh-CN" dirty="0">
                <a:latin typeface="黑体" panose="02010609060101010101" pitchFamily="2" charset="-122"/>
                <a:ea typeface="黑体" panose="02010609060101010101" pitchFamily="2" charset="-122"/>
              </a:rPr>
              <a:t>:m(H)=0</a:t>
            </a:r>
            <a:r>
              <a:rPr lang="zh-CN" altLang="en-US" dirty="0">
                <a:latin typeface="黑体" panose="02010609060101010101" pitchFamily="2" charset="-122"/>
                <a:ea typeface="黑体" panose="02010609060101010101" pitchFamily="2" charset="-122"/>
              </a:rPr>
              <a:t>。</a:t>
            </a:r>
          </a:p>
          <a:p>
            <a:pPr eaLnBrk="1" hangingPunct="1">
              <a:buNone/>
            </a:pPr>
            <a:r>
              <a:rPr lang="zh-CN" altLang="en-US" dirty="0">
                <a:latin typeface="黑体" panose="02010609060101010101" pitchFamily="2" charset="-122"/>
                <a:ea typeface="黑体" panose="02010609060101010101" pitchFamily="2" charset="-122"/>
              </a:rPr>
              <a:t>   当</a:t>
            </a:r>
            <a:r>
              <a:rPr lang="en-US" altLang="zh-CN" dirty="0">
                <a:latin typeface="黑体" panose="02010609060101010101" pitchFamily="2" charset="-122"/>
                <a:ea typeface="黑体" panose="02010609060101010101" pitchFamily="2" charset="-122"/>
              </a:rPr>
              <a:t>H</a:t>
            </a:r>
            <a:r>
              <a:rPr lang="zh-CN" altLang="en-US" dirty="0">
                <a:latin typeface="黑体" panose="02010609060101010101" pitchFamily="2" charset="-122"/>
                <a:ea typeface="黑体" panose="02010609060101010101" pitchFamily="2" charset="-122"/>
              </a:rPr>
              <a:t>为</a:t>
            </a:r>
            <a:r>
              <a:rPr lang="en-US" altLang="zh-CN"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的真子集时，有</a:t>
            </a:r>
            <a:r>
              <a:rPr lang="en-US" altLang="zh-CN" dirty="0">
                <a:latin typeface="黑体" panose="02010609060101010101" pitchFamily="2" charset="-122"/>
                <a:ea typeface="黑体" panose="02010609060101010101" pitchFamily="2" charset="-122"/>
              </a:rPr>
              <a:t>:</a:t>
            </a:r>
          </a:p>
          <a:p>
            <a:pPr eaLnBrk="1" hangingPunct="1">
              <a:buNone/>
            </a:pPr>
            <a:endParaRPr lang="zh-CN" altLang="en-US" dirty="0">
              <a:latin typeface="黑体" panose="02010609060101010101" pitchFamily="2" charset="-122"/>
              <a:ea typeface="黑体" panose="02010609060101010101" pitchFamily="2" charset="-122"/>
            </a:endParaRPr>
          </a:p>
          <a:p>
            <a:pPr eaLnBrk="1" hangingPunct="1">
              <a:buNone/>
            </a:pPr>
            <a:endParaRPr lang="zh-CN" altLang="en-US" dirty="0">
              <a:latin typeface="黑体" panose="02010609060101010101" pitchFamily="2" charset="-122"/>
              <a:ea typeface="黑体" panose="02010609060101010101" pitchFamily="2" charset="-122"/>
            </a:endParaRPr>
          </a:p>
          <a:p>
            <a:pPr eaLnBrk="1" hangingPunct="1">
              <a:buNone/>
            </a:pPr>
            <a:r>
              <a:rPr lang="zh-CN" altLang="en-US" dirty="0">
                <a:latin typeface="黑体" panose="02010609060101010101" pitchFamily="2" charset="-122"/>
                <a:ea typeface="黑体" panose="02010609060101010101" pitchFamily="2" charset="-122"/>
              </a:rPr>
              <a:t>可计算</a:t>
            </a:r>
            <a:r>
              <a:rPr lang="en-US" altLang="zh-CN" dirty="0">
                <a:latin typeface="黑体" panose="02010609060101010101" pitchFamily="2" charset="-122"/>
                <a:ea typeface="黑体" panose="02010609060101010101" pitchFamily="2" charset="-122"/>
              </a:rPr>
              <a:t>Pl(H)</a:t>
            </a:r>
            <a:r>
              <a:rPr lang="zh-CN" altLang="en-US" dirty="0">
                <a:latin typeface="黑体" panose="02010609060101010101" pitchFamily="2" charset="-122"/>
                <a:ea typeface="黑体" panose="02010609060101010101" pitchFamily="2" charset="-122"/>
              </a:rPr>
              <a:t>和</a:t>
            </a:r>
            <a:r>
              <a:rPr lang="en-US" altLang="zh-CN" dirty="0">
                <a:latin typeface="黑体" panose="02010609060101010101" pitchFamily="2" charset="-122"/>
                <a:ea typeface="黑体" panose="02010609060101010101" pitchFamily="2" charset="-122"/>
              </a:rPr>
              <a:t>f(H)</a:t>
            </a:r>
            <a:r>
              <a:rPr lang="zh-CN" altLang="en-US" dirty="0">
                <a:latin typeface="黑体" panose="02010609060101010101" pitchFamily="2" charset="-122"/>
                <a:ea typeface="黑体" panose="02010609060101010101" pitchFamily="2" charset="-122"/>
              </a:rPr>
              <a:t>。</a:t>
            </a:r>
          </a:p>
        </p:txBody>
      </p:sp>
      <p:sp>
        <p:nvSpPr>
          <p:cNvPr id="184323" name="Rectangle 7"/>
          <p:cNvSpPr/>
          <p:nvPr/>
        </p:nvSpPr>
        <p:spPr>
          <a:xfrm>
            <a:off x="0" y="32527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84324" name="Object 6"/>
          <p:cNvGraphicFramePr>
            <a:graphicFrameLocks noChangeAspect="1"/>
          </p:cNvGraphicFramePr>
          <p:nvPr>
            <p:extLst>
              <p:ext uri="{D42A27DB-BD31-4B8C-83A1-F6EECF244321}">
                <p14:modId xmlns:p14="http://schemas.microsoft.com/office/powerpoint/2010/main" val="4108529627"/>
              </p:ext>
            </p:extLst>
          </p:nvPr>
        </p:nvGraphicFramePr>
        <p:xfrm>
          <a:off x="2700338" y="620689"/>
          <a:ext cx="3684246" cy="1216050"/>
        </p:xfrm>
        <a:graphic>
          <a:graphicData uri="http://schemas.openxmlformats.org/presentationml/2006/ole">
            <mc:AlternateContent xmlns:mc="http://schemas.openxmlformats.org/markup-compatibility/2006">
              <mc:Choice xmlns:v="urn:schemas-microsoft-com:vml" Requires="v">
                <p:oleObj spid="_x0000_s79908" r:id="rId3" imgW="1320165" imgH="431800" progId="Equation.3">
                  <p:embed/>
                </p:oleObj>
              </mc:Choice>
              <mc:Fallback>
                <p:oleObj r:id="rId3" imgW="1320165" imgH="431800" progId="Equation.3">
                  <p:embed/>
                  <p:pic>
                    <p:nvPicPr>
                      <p:cNvPr id="0" name=""/>
                      <p:cNvPicPr/>
                      <p:nvPr/>
                    </p:nvPicPr>
                    <p:blipFill>
                      <a:blip r:embed="rId4"/>
                      <a:stretch>
                        <a:fillRect/>
                      </a:stretch>
                    </p:blipFill>
                    <p:spPr>
                      <a:xfrm>
                        <a:off x="2700338" y="620689"/>
                        <a:ext cx="3684246" cy="1216050"/>
                      </a:xfrm>
                      <a:prstGeom prst="rect">
                        <a:avLst/>
                      </a:prstGeom>
                      <a:solidFill>
                        <a:srgbClr val="CCFFFF"/>
                      </a:solidFill>
                      <a:ln w="38100">
                        <a:noFill/>
                        <a:miter/>
                      </a:ln>
                    </p:spPr>
                  </p:pic>
                </p:oleObj>
              </mc:Fallback>
            </mc:AlternateContent>
          </a:graphicData>
        </a:graphic>
      </p:graphicFrame>
      <p:sp>
        <p:nvSpPr>
          <p:cNvPr id="184325" name="Rectangle 9"/>
          <p:cNvSpPr/>
          <p:nvPr/>
        </p:nvSpPr>
        <p:spPr>
          <a:xfrm>
            <a:off x="0" y="323850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84326" name="Object 8"/>
          <p:cNvGraphicFramePr>
            <a:graphicFrameLocks noChangeAspect="1"/>
          </p:cNvGraphicFramePr>
          <p:nvPr>
            <p:extLst/>
          </p:nvPr>
        </p:nvGraphicFramePr>
        <p:xfrm>
          <a:off x="1979712" y="3577431"/>
          <a:ext cx="4608513" cy="1096963"/>
        </p:xfrm>
        <a:graphic>
          <a:graphicData uri="http://schemas.openxmlformats.org/presentationml/2006/ole">
            <mc:AlternateContent xmlns:mc="http://schemas.openxmlformats.org/markup-compatibility/2006">
              <mc:Choice xmlns:v="urn:schemas-microsoft-com:vml" Requires="v">
                <p:oleObj spid="_x0000_s79909" r:id="rId5" imgW="1879600" imgH="444500" progId="Equation.3">
                  <p:embed/>
                </p:oleObj>
              </mc:Choice>
              <mc:Fallback>
                <p:oleObj r:id="rId5" imgW="1879600" imgH="444500" progId="Equation.3">
                  <p:embed/>
                  <p:pic>
                    <p:nvPicPr>
                      <p:cNvPr id="0" name=""/>
                      <p:cNvPicPr/>
                      <p:nvPr/>
                    </p:nvPicPr>
                    <p:blipFill>
                      <a:blip r:embed="rId6"/>
                      <a:stretch>
                        <a:fillRect/>
                      </a:stretch>
                    </p:blipFill>
                    <p:spPr>
                      <a:xfrm>
                        <a:off x="1979712" y="3577431"/>
                        <a:ext cx="4608513" cy="1096963"/>
                      </a:xfrm>
                      <a:prstGeom prst="rect">
                        <a:avLst/>
                      </a:prstGeom>
                      <a:solidFill>
                        <a:srgbClr val="CCFFCC"/>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29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81172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p:cNvSpPr>
          <p:nvPr>
            <p:ph type="title"/>
          </p:nvPr>
        </p:nvSpPr>
        <p:spPr/>
        <p:txBody>
          <a:bodyPr vert="horz" wrap="square" lIns="91440" tIns="45720" rIns="91440" bIns="45720" anchor="ctr"/>
          <a:lstStyle/>
          <a:p>
            <a:pPr eaLnBrk="1" hangingPunct="1">
              <a:buNone/>
            </a:pPr>
            <a:r>
              <a:rPr lang="en-US" altLang="zh-CN" dirty="0"/>
              <a:t>5.5  </a:t>
            </a:r>
            <a:r>
              <a:rPr lang="zh-CN" altLang="en-US" dirty="0"/>
              <a:t>证据理论</a:t>
            </a:r>
          </a:p>
        </p:txBody>
      </p:sp>
      <p:sp>
        <p:nvSpPr>
          <p:cNvPr id="156675" name="Rectangle 3"/>
          <p:cNvSpPr>
            <a:spLocks noGrp="1"/>
          </p:cNvSpPr>
          <p:nvPr>
            <p:ph idx="1"/>
          </p:nvPr>
        </p:nvSpPr>
        <p:spPr/>
        <p:txBody>
          <a:bodyPr vert="horz" wrap="square" lIns="91440" tIns="45720" rIns="91440" bIns="45720" anchor="t"/>
          <a:lstStyle/>
          <a:p>
            <a:pPr eaLnBrk="1" hangingPunct="1">
              <a:buNone/>
            </a:pPr>
            <a:r>
              <a:rPr lang="zh-CN" altLang="en-US" sz="3200" dirty="0"/>
              <a:t>	</a:t>
            </a:r>
            <a:endParaRPr lang="en-US" altLang="zh-CN" sz="3200" dirty="0"/>
          </a:p>
          <a:p>
            <a:pPr eaLnBrk="1" hangingPunct="1">
              <a:buNone/>
            </a:pPr>
            <a:r>
              <a:rPr lang="en-US" altLang="zh-CN" sz="3200" dirty="0">
                <a:latin typeface="黑体" panose="02010609060101010101" pitchFamily="2" charset="-122"/>
                <a:ea typeface="黑体" panose="02010609060101010101" pitchFamily="2" charset="-122"/>
              </a:rPr>
              <a:t>5.5.1  </a:t>
            </a:r>
            <a:r>
              <a:rPr lang="zh-CN" altLang="en-US" sz="3200" dirty="0">
                <a:latin typeface="黑体" panose="02010609060101010101" pitchFamily="2" charset="-122"/>
                <a:ea typeface="黑体" panose="02010609060101010101" pitchFamily="2" charset="-122"/>
              </a:rPr>
              <a:t>假设的不确定性	</a:t>
            </a:r>
            <a:endParaRPr lang="en-US" altLang="zh-CN" sz="3200" dirty="0">
              <a:latin typeface="黑体" panose="02010609060101010101" pitchFamily="2" charset="-122"/>
              <a:ea typeface="黑体" panose="02010609060101010101" pitchFamily="2" charset="-122"/>
            </a:endParaRPr>
          </a:p>
          <a:p>
            <a:pPr eaLnBrk="1" hangingPunct="1">
              <a:buNone/>
            </a:pPr>
            <a:r>
              <a:rPr lang="en-US" altLang="zh-CN" sz="3200" dirty="0">
                <a:latin typeface="黑体" panose="02010609060101010101" pitchFamily="2" charset="-122"/>
                <a:ea typeface="黑体" panose="02010609060101010101" pitchFamily="2" charset="-122"/>
              </a:rPr>
              <a:t>5.5.2  </a:t>
            </a:r>
            <a:r>
              <a:rPr lang="zh-CN" altLang="en-US" sz="3200" dirty="0">
                <a:latin typeface="黑体" panose="02010609060101010101" pitchFamily="2" charset="-122"/>
                <a:ea typeface="黑体" panose="02010609060101010101" pitchFamily="2" charset="-122"/>
              </a:rPr>
              <a:t>证据的不确定性与证据组合	</a:t>
            </a:r>
            <a:endParaRPr lang="en-US" altLang="zh-CN" sz="3200" dirty="0">
              <a:latin typeface="黑体" panose="02010609060101010101" pitchFamily="2" charset="-122"/>
              <a:ea typeface="黑体" panose="02010609060101010101" pitchFamily="2" charset="-122"/>
            </a:endParaRPr>
          </a:p>
          <a:p>
            <a:pPr eaLnBrk="1" hangingPunct="1">
              <a:buNone/>
            </a:pPr>
            <a:r>
              <a:rPr lang="en-US" altLang="zh-CN" sz="3200" dirty="0">
                <a:latin typeface="黑体" panose="02010609060101010101" pitchFamily="2" charset="-122"/>
                <a:ea typeface="黑体" panose="02010609060101010101" pitchFamily="2" charset="-122"/>
              </a:rPr>
              <a:t>5.5.3  </a:t>
            </a:r>
            <a:r>
              <a:rPr lang="zh-CN" altLang="en-US" sz="3200" dirty="0">
                <a:latin typeface="黑体" panose="02010609060101010101" pitchFamily="2" charset="-122"/>
                <a:ea typeface="黑体" panose="02010609060101010101" pitchFamily="2" charset="-122"/>
              </a:rPr>
              <a:t>规则的不确定性	</a:t>
            </a:r>
            <a:endParaRPr lang="en-US" altLang="zh-CN" sz="3200" dirty="0">
              <a:latin typeface="黑体" panose="02010609060101010101" pitchFamily="2" charset="-122"/>
              <a:ea typeface="黑体" panose="02010609060101010101" pitchFamily="2" charset="-122"/>
            </a:endParaRPr>
          </a:p>
          <a:p>
            <a:pPr eaLnBrk="1" hangingPunct="1">
              <a:buNone/>
            </a:pPr>
            <a:r>
              <a:rPr lang="en-US" altLang="zh-CN" sz="3200" dirty="0">
                <a:latin typeface="黑体" panose="02010609060101010101" pitchFamily="2" charset="-122"/>
                <a:ea typeface="黑体" panose="02010609060101010101" pitchFamily="2" charset="-122"/>
              </a:rPr>
              <a:t>5.5.4  </a:t>
            </a:r>
            <a:r>
              <a:rPr lang="zh-CN" altLang="en-US" sz="3200" dirty="0">
                <a:latin typeface="黑体" panose="02010609060101010101" pitchFamily="2" charset="-122"/>
                <a:ea typeface="黑体" panose="02010609060101010101" pitchFamily="2" charset="-122"/>
              </a:rPr>
              <a:t>不确定性的传递与组合</a:t>
            </a:r>
            <a:endParaRPr lang="en-US" altLang="zh-CN" sz="3200" dirty="0">
              <a:latin typeface="黑体" panose="02010609060101010101" pitchFamily="2" charset="-122"/>
              <a:ea typeface="黑体" panose="02010609060101010101" pitchFamily="2" charset="-122"/>
            </a:endParaRPr>
          </a:p>
          <a:p>
            <a:pPr eaLnBrk="1" hangingPunct="1">
              <a:buNone/>
            </a:pPr>
            <a:r>
              <a:rPr lang="en-US" altLang="zh-CN" sz="3200" dirty="0">
                <a:latin typeface="黑体" panose="02010609060101010101" pitchFamily="2" charset="-122"/>
                <a:ea typeface="黑体" panose="02010609060101010101" pitchFamily="2" charset="-122"/>
              </a:rPr>
              <a:t>5.5.5  </a:t>
            </a:r>
            <a:r>
              <a:rPr lang="zh-CN" altLang="en-US" sz="3200" dirty="0">
                <a:latin typeface="黑体" panose="02010609060101010101" pitchFamily="2" charset="-122"/>
                <a:ea typeface="黑体" panose="02010609060101010101" pitchFamily="2" charset="-122"/>
              </a:rPr>
              <a:t>证据理论案例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4613355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p:cNvSpPr>
          <p:nvPr>
            <p:ph type="title"/>
          </p:nvPr>
        </p:nvSpPr>
        <p:spPr/>
        <p:txBody>
          <a:bodyPr vert="horz" wrap="square" lIns="91440" tIns="45720" rIns="91440" bIns="45720" anchor="ctr"/>
          <a:lstStyle/>
          <a:p>
            <a:pPr eaLnBrk="1" hangingPunct="1">
              <a:buNone/>
            </a:pPr>
            <a:r>
              <a:rPr lang="zh-CN" altLang="en-US" sz="4000" dirty="0">
                <a:latin typeface="黑体" panose="02010609060101010101" pitchFamily="2" charset="-122"/>
                <a:ea typeface="黑体" panose="02010609060101010101" pitchFamily="2" charset="-122"/>
              </a:rPr>
              <a:t>不确定性的组合</a:t>
            </a:r>
          </a:p>
        </p:txBody>
      </p:sp>
      <p:sp>
        <p:nvSpPr>
          <p:cNvPr id="185347" name="Rectangle 3"/>
          <p:cNvSpPr>
            <a:spLocks noGrp="1"/>
          </p:cNvSpPr>
          <p:nvPr>
            <p:ph idx="1"/>
          </p:nvPr>
        </p:nvSpPr>
        <p:spPr>
          <a:xfrm>
            <a:off x="685800" y="1484313"/>
            <a:ext cx="7772400" cy="4611687"/>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当规则的前提 </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证据</a:t>
            </a:r>
            <a:r>
              <a:rPr lang="en-US" altLang="zh-CN" dirty="0">
                <a:latin typeface="黑体" panose="02010609060101010101" pitchFamily="2" charset="-122"/>
                <a:ea typeface="黑体" panose="02010609060101010101" pitchFamily="2" charset="-122"/>
              </a:rPr>
              <a:t>)E</a:t>
            </a:r>
            <a:r>
              <a:rPr lang="zh-CN" altLang="en-US" dirty="0">
                <a:latin typeface="黑体" panose="02010609060101010101" pitchFamily="2" charset="-122"/>
                <a:ea typeface="黑体" panose="02010609060101010101" pitchFamily="2" charset="-122"/>
              </a:rPr>
              <a:t>是多个命题的合取或析取时，定义</a:t>
            </a:r>
            <a:r>
              <a:rPr lang="en-US" altLang="zh-CN" dirty="0">
                <a:latin typeface="黑体" panose="02010609060101010101" pitchFamily="2" charset="-122"/>
                <a:ea typeface="黑体" panose="02010609060101010101" pitchFamily="2" charset="-122"/>
              </a:rPr>
              <a:t>:</a:t>
            </a:r>
          </a:p>
          <a:p>
            <a:pPr eaLnBrk="1" hangingPunct="1">
              <a:buNone/>
            </a:pP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a:latin typeface="黑体" panose="02010609060101010101" pitchFamily="2" charset="-122"/>
                <a:ea typeface="黑体" panose="02010609060101010101" pitchFamily="2" charset="-122"/>
              </a:rPr>
              <a:t>                   </a:t>
            </a:r>
          </a:p>
        </p:txBody>
      </p:sp>
      <p:sp>
        <p:nvSpPr>
          <p:cNvPr id="185348" name="Rectangle 6"/>
          <p:cNvSpPr/>
          <p:nvPr/>
        </p:nvSpPr>
        <p:spPr>
          <a:xfrm>
            <a:off x="0" y="333375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85349" name="Object 5"/>
          <p:cNvGraphicFramePr>
            <a:graphicFrameLocks noChangeAspect="1"/>
          </p:cNvGraphicFramePr>
          <p:nvPr/>
        </p:nvGraphicFramePr>
        <p:xfrm>
          <a:off x="971550" y="2924175"/>
          <a:ext cx="7488238" cy="517525"/>
        </p:xfrm>
        <a:graphic>
          <a:graphicData uri="http://schemas.openxmlformats.org/presentationml/2006/ole">
            <mc:AlternateContent xmlns:mc="http://schemas.openxmlformats.org/markup-compatibility/2006">
              <mc:Choice xmlns:v="urn:schemas-microsoft-com:vml" Requires="v">
                <p:oleObj spid="_x0000_s80932" r:id="rId3" imgW="2755900" imgH="190500" progId="Equation.3">
                  <p:embed/>
                </p:oleObj>
              </mc:Choice>
              <mc:Fallback>
                <p:oleObj r:id="rId3" imgW="2755900" imgH="190500" progId="Equation.3">
                  <p:embed/>
                  <p:pic>
                    <p:nvPicPr>
                      <p:cNvPr id="0" name=""/>
                      <p:cNvPicPr/>
                      <p:nvPr/>
                    </p:nvPicPr>
                    <p:blipFill>
                      <a:blip r:embed="rId4"/>
                      <a:stretch>
                        <a:fillRect/>
                      </a:stretch>
                    </p:blipFill>
                    <p:spPr>
                      <a:xfrm>
                        <a:off x="971550" y="2924175"/>
                        <a:ext cx="7488238" cy="517525"/>
                      </a:xfrm>
                      <a:prstGeom prst="rect">
                        <a:avLst/>
                      </a:prstGeom>
                      <a:solidFill>
                        <a:srgbClr val="CCFFFF"/>
                      </a:solidFill>
                      <a:ln w="38100">
                        <a:noFill/>
                        <a:miter/>
                      </a:ln>
                    </p:spPr>
                  </p:pic>
                </p:oleObj>
              </mc:Fallback>
            </mc:AlternateContent>
          </a:graphicData>
        </a:graphic>
      </p:graphicFrame>
      <p:sp>
        <p:nvSpPr>
          <p:cNvPr id="185350" name="Rectangle 8"/>
          <p:cNvSpPr/>
          <p:nvPr/>
        </p:nvSpPr>
        <p:spPr>
          <a:xfrm>
            <a:off x="0" y="333375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85351" name="Object 7"/>
          <p:cNvGraphicFramePr>
            <a:graphicFrameLocks noChangeAspect="1"/>
          </p:cNvGraphicFramePr>
          <p:nvPr/>
        </p:nvGraphicFramePr>
        <p:xfrm>
          <a:off x="900113" y="3789363"/>
          <a:ext cx="7850187" cy="538162"/>
        </p:xfrm>
        <a:graphic>
          <a:graphicData uri="http://schemas.openxmlformats.org/presentationml/2006/ole">
            <mc:AlternateContent xmlns:mc="http://schemas.openxmlformats.org/markup-compatibility/2006">
              <mc:Choice xmlns:v="urn:schemas-microsoft-com:vml" Requires="v">
                <p:oleObj spid="_x0000_s80933" r:id="rId5" imgW="2781300" imgH="190500" progId="Equation.3">
                  <p:embed/>
                </p:oleObj>
              </mc:Choice>
              <mc:Fallback>
                <p:oleObj r:id="rId5" imgW="2781300" imgH="190500" progId="Equation.3">
                  <p:embed/>
                  <p:pic>
                    <p:nvPicPr>
                      <p:cNvPr id="0" name=""/>
                      <p:cNvPicPr/>
                      <p:nvPr/>
                    </p:nvPicPr>
                    <p:blipFill>
                      <a:blip r:embed="rId6"/>
                      <a:stretch>
                        <a:fillRect/>
                      </a:stretch>
                    </p:blipFill>
                    <p:spPr>
                      <a:xfrm>
                        <a:off x="900113" y="3789363"/>
                        <a:ext cx="7850187" cy="538162"/>
                      </a:xfrm>
                      <a:prstGeom prst="rect">
                        <a:avLst/>
                      </a:prstGeom>
                      <a:solidFill>
                        <a:srgbClr val="CCFFCC"/>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878734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3"/>
          <p:cNvSpPr>
            <a:spLocks noGrp="1"/>
          </p:cNvSpPr>
          <p:nvPr>
            <p:ph idx="1"/>
          </p:nvPr>
        </p:nvSpPr>
        <p:spPr>
          <a:xfrm>
            <a:off x="684213" y="620713"/>
            <a:ext cx="7772400" cy="5483225"/>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当有多条规则支持同一结论时，如果</a:t>
            </a:r>
            <a:r>
              <a:rPr lang="en-US" altLang="zh-CN" dirty="0">
                <a:latin typeface="黑体" panose="02010609060101010101" pitchFamily="2" charset="-122"/>
                <a:ea typeface="黑体" panose="02010609060101010101" pitchFamily="2" charset="-122"/>
              </a:rPr>
              <a:t>A={a</a:t>
            </a:r>
            <a:r>
              <a:rPr lang="en-US" altLang="zh-CN" baseline="-25000" dirty="0">
                <a:latin typeface="黑体" panose="02010609060101010101" pitchFamily="2" charset="-122"/>
                <a:ea typeface="黑体" panose="02010609060101010101" pitchFamily="2" charset="-122"/>
              </a:rPr>
              <a:t>1</a:t>
            </a:r>
            <a:r>
              <a:rPr lang="en-US" altLang="zh-CN" dirty="0">
                <a:latin typeface="黑体" panose="02010609060101010101" pitchFamily="2" charset="-122"/>
                <a:ea typeface="黑体" panose="02010609060101010101" pitchFamily="2" charset="-122"/>
              </a:rPr>
              <a:t>,a</a:t>
            </a:r>
            <a:r>
              <a:rPr lang="en-US" altLang="zh-CN" baseline="-25000" dirty="0">
                <a:latin typeface="黑体" panose="02010609060101010101" pitchFamily="2" charset="-122"/>
                <a:ea typeface="黑体" panose="02010609060101010101" pitchFamily="2" charset="-122"/>
              </a:rPr>
              <a:t>2</a:t>
            </a:r>
            <a:r>
              <a:rPr lang="en-US" altLang="zh-CN" dirty="0">
                <a:latin typeface="黑体" panose="02010609060101010101" pitchFamily="2" charset="-122"/>
                <a:ea typeface="黑体" panose="02010609060101010101" pitchFamily="2" charset="-122"/>
              </a:rPr>
              <a:t>,</a:t>
            </a:r>
            <a:r>
              <a:rPr lang="en-US" altLang="zh-CN" dirty="0">
                <a:ea typeface="黑体" panose="02010609060101010101" pitchFamily="2" charset="-122"/>
              </a:rPr>
              <a:t>…</a:t>
            </a:r>
            <a:r>
              <a:rPr lang="en-US" altLang="zh-CN" dirty="0">
                <a:latin typeface="黑体" panose="02010609060101010101" pitchFamily="2" charset="-122"/>
                <a:ea typeface="黑体" panose="02010609060101010101" pitchFamily="2" charset="-122"/>
              </a:rPr>
              <a:t>, a</a:t>
            </a:r>
            <a:r>
              <a:rPr lang="en-US" altLang="zh-CN" baseline="-25000" dirty="0">
                <a:latin typeface="黑体" panose="02010609060101010101" pitchFamily="2" charset="-122"/>
                <a:ea typeface="黑体" panose="02010609060101010101" pitchFamily="2" charset="-122"/>
              </a:rPr>
              <a:t>n</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，则</a:t>
            </a:r>
            <a:r>
              <a:rPr lang="en-US" altLang="zh-CN" dirty="0">
                <a:latin typeface="黑体" panose="02010609060101010101" pitchFamily="2" charset="-122"/>
                <a:ea typeface="黑体" panose="02010609060101010101" pitchFamily="2" charset="-122"/>
              </a:rPr>
              <a:t>:</a:t>
            </a:r>
          </a:p>
          <a:p>
            <a:pPr eaLnBrk="1" hangingPunct="1">
              <a:buNone/>
            </a:pPr>
            <a:r>
              <a:rPr lang="en-US" altLang="zh-CN" dirty="0">
                <a:latin typeface="黑体" panose="02010609060101010101" pitchFamily="2" charset="-122"/>
                <a:ea typeface="黑体" panose="02010609060101010101" pitchFamily="2" charset="-122"/>
              </a:rPr>
              <a:t> </a:t>
            </a:r>
            <a:r>
              <a:rPr lang="en-US" altLang="zh-CN" sz="2400" dirty="0">
                <a:latin typeface="黑体" panose="02010609060101010101" pitchFamily="2" charset="-122"/>
                <a:ea typeface="黑体" panose="02010609060101010101" pitchFamily="2" charset="-122"/>
              </a:rPr>
              <a:t>If   E1    Then   H</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CF1</a:t>
            </a:r>
          </a:p>
          <a:p>
            <a:pPr eaLnBrk="1" hangingPunct="1">
              <a:buNone/>
            </a:pPr>
            <a:r>
              <a:rPr lang="en-US" altLang="zh-CN" sz="2400" dirty="0">
                <a:latin typeface="黑体" panose="02010609060101010101" pitchFamily="2" charset="-122"/>
                <a:ea typeface="黑体" panose="02010609060101010101" pitchFamily="2" charset="-122"/>
              </a:rPr>
              <a:t>                 (CF1={c</a:t>
            </a:r>
            <a:r>
              <a:rPr lang="en-US" altLang="zh-CN" sz="2400" baseline="-25000" dirty="0">
                <a:latin typeface="黑体" panose="02010609060101010101" pitchFamily="2" charset="-122"/>
                <a:ea typeface="黑体" panose="02010609060101010101" pitchFamily="2" charset="-122"/>
              </a:rPr>
              <a:t>11</a:t>
            </a:r>
            <a:r>
              <a:rPr lang="en-US" altLang="zh-CN" sz="2400" dirty="0">
                <a:latin typeface="黑体" panose="02010609060101010101" pitchFamily="2" charset="-122"/>
                <a:ea typeface="黑体" panose="02010609060101010101" pitchFamily="2" charset="-122"/>
              </a:rPr>
              <a:t>,c</a:t>
            </a:r>
            <a:r>
              <a:rPr lang="en-US" altLang="zh-CN" sz="2400" baseline="-25000" dirty="0">
                <a:latin typeface="黑体" panose="02010609060101010101" pitchFamily="2" charset="-122"/>
                <a:ea typeface="黑体" panose="02010609060101010101" pitchFamily="2" charset="-122"/>
              </a:rPr>
              <a:t>12</a:t>
            </a:r>
            <a:r>
              <a:rPr lang="en-US" altLang="zh-CN" sz="2400" dirty="0">
                <a:latin typeface="黑体" panose="02010609060101010101" pitchFamily="2" charset="-122"/>
                <a:ea typeface="黑体" panose="02010609060101010101" pitchFamily="2" charset="-122"/>
              </a:rPr>
              <a:t>,</a:t>
            </a:r>
            <a:r>
              <a:rPr lang="en-US" altLang="zh-CN" sz="2400" dirty="0">
                <a:ea typeface="黑体" panose="02010609060101010101" pitchFamily="2" charset="-122"/>
              </a:rPr>
              <a:t>…</a:t>
            </a:r>
            <a:r>
              <a:rPr lang="en-US" altLang="zh-CN" sz="2400" dirty="0">
                <a:latin typeface="黑体" panose="02010609060101010101" pitchFamily="2" charset="-122"/>
                <a:ea typeface="黑体" panose="02010609060101010101" pitchFamily="2" charset="-122"/>
              </a:rPr>
              <a:t>,c</a:t>
            </a:r>
            <a:r>
              <a:rPr lang="en-US" altLang="zh-CN" sz="2400" baseline="-25000" dirty="0">
                <a:latin typeface="黑体" panose="02010609060101010101" pitchFamily="2" charset="-122"/>
                <a:ea typeface="黑体" panose="02010609060101010101" pitchFamily="2" charset="-122"/>
              </a:rPr>
              <a:t>1n</a:t>
            </a:r>
            <a:r>
              <a:rPr lang="en-US" altLang="zh-CN" sz="2400" dirty="0">
                <a:latin typeface="黑体" panose="02010609060101010101" pitchFamily="2" charset="-122"/>
                <a:ea typeface="黑体" panose="02010609060101010101" pitchFamily="2" charset="-122"/>
              </a:rPr>
              <a:t>})</a:t>
            </a:r>
          </a:p>
          <a:p>
            <a:pPr eaLnBrk="1" hangingPunct="1">
              <a:buNone/>
            </a:pPr>
            <a:r>
              <a:rPr lang="en-US" altLang="zh-CN" sz="2400" dirty="0">
                <a:latin typeface="黑体" panose="02010609060101010101" pitchFamily="2" charset="-122"/>
                <a:ea typeface="黑体" panose="02010609060101010101" pitchFamily="2" charset="-122"/>
              </a:rPr>
              <a:t> If   E2    Then   H</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CF2</a:t>
            </a:r>
          </a:p>
          <a:p>
            <a:pPr eaLnBrk="1" hangingPunct="1">
              <a:buNone/>
            </a:pPr>
            <a:r>
              <a:rPr lang="en-US" altLang="zh-CN" sz="2400" dirty="0">
                <a:latin typeface="黑体" panose="02010609060101010101" pitchFamily="2" charset="-122"/>
                <a:ea typeface="黑体" panose="02010609060101010101" pitchFamily="2" charset="-122"/>
              </a:rPr>
              <a:t>                 (CF2={c</a:t>
            </a:r>
            <a:r>
              <a:rPr lang="en-US" altLang="zh-CN" sz="2400" baseline="-25000" dirty="0">
                <a:latin typeface="黑体" panose="02010609060101010101" pitchFamily="2" charset="-122"/>
                <a:ea typeface="黑体" panose="02010609060101010101" pitchFamily="2" charset="-122"/>
              </a:rPr>
              <a:t>21</a:t>
            </a:r>
            <a:r>
              <a:rPr lang="en-US" altLang="zh-CN" sz="2400" dirty="0">
                <a:latin typeface="黑体" panose="02010609060101010101" pitchFamily="2" charset="-122"/>
                <a:ea typeface="黑体" panose="02010609060101010101" pitchFamily="2" charset="-122"/>
              </a:rPr>
              <a:t>,c</a:t>
            </a:r>
            <a:r>
              <a:rPr lang="en-US" altLang="zh-CN" sz="2400" baseline="-25000" dirty="0">
                <a:latin typeface="黑体" panose="02010609060101010101" pitchFamily="2" charset="-122"/>
                <a:ea typeface="黑体" panose="02010609060101010101" pitchFamily="2" charset="-122"/>
              </a:rPr>
              <a:t>22</a:t>
            </a:r>
            <a:r>
              <a:rPr lang="en-US" altLang="zh-CN" sz="2400" dirty="0">
                <a:latin typeface="黑体" panose="02010609060101010101" pitchFamily="2" charset="-122"/>
                <a:ea typeface="黑体" panose="02010609060101010101" pitchFamily="2" charset="-122"/>
              </a:rPr>
              <a:t>,</a:t>
            </a:r>
            <a:r>
              <a:rPr lang="en-US" altLang="zh-CN" sz="2400" dirty="0">
                <a:ea typeface="黑体" panose="02010609060101010101" pitchFamily="2" charset="-122"/>
              </a:rPr>
              <a:t>…</a:t>
            </a:r>
            <a:r>
              <a:rPr lang="en-US" altLang="zh-CN" sz="2400" dirty="0">
                <a:latin typeface="黑体" panose="02010609060101010101" pitchFamily="2" charset="-122"/>
                <a:ea typeface="黑体" panose="02010609060101010101" pitchFamily="2" charset="-122"/>
              </a:rPr>
              <a:t>,c</a:t>
            </a:r>
            <a:r>
              <a:rPr lang="en-US" altLang="zh-CN" sz="2400" baseline="-25000" dirty="0">
                <a:latin typeface="黑体" panose="02010609060101010101" pitchFamily="2" charset="-122"/>
                <a:ea typeface="黑体" panose="02010609060101010101" pitchFamily="2" charset="-122"/>
              </a:rPr>
              <a:t>2n</a:t>
            </a:r>
            <a:r>
              <a:rPr lang="en-US" altLang="zh-CN" sz="2400" dirty="0">
                <a:latin typeface="黑体" panose="02010609060101010101" pitchFamily="2" charset="-122"/>
                <a:ea typeface="黑体" panose="02010609060101010101" pitchFamily="2" charset="-122"/>
              </a:rPr>
              <a:t>})</a:t>
            </a:r>
          </a:p>
          <a:p>
            <a:pPr eaLnBrk="1" hangingPunct="1">
              <a:buNone/>
            </a:pPr>
            <a:r>
              <a:rPr lang="en-US" altLang="zh-CN" sz="2400" dirty="0">
                <a:latin typeface="黑体" panose="02010609060101010101" pitchFamily="2" charset="-122"/>
                <a:ea typeface="黑体" panose="02010609060101010101" pitchFamily="2" charset="-122"/>
              </a:rPr>
              <a:t>                 </a:t>
            </a:r>
            <a:r>
              <a:rPr lang="en-US" altLang="zh-CN" sz="2400" dirty="0">
                <a:ea typeface="黑体" panose="02010609060101010101" pitchFamily="2" charset="-122"/>
              </a:rPr>
              <a:t>………</a:t>
            </a:r>
            <a:endParaRPr lang="en-US" altLang="zh-CN" sz="2400" dirty="0">
              <a:latin typeface="黑体" panose="02010609060101010101" pitchFamily="2" charset="-122"/>
              <a:ea typeface="黑体" panose="02010609060101010101" pitchFamily="2" charset="-122"/>
            </a:endParaRPr>
          </a:p>
          <a:p>
            <a:pPr eaLnBrk="1" hangingPunct="1">
              <a:buNone/>
            </a:pPr>
            <a:r>
              <a:rPr lang="en-US" altLang="zh-CN" sz="2400" dirty="0">
                <a:latin typeface="黑体" panose="02010609060101010101" pitchFamily="2" charset="-122"/>
                <a:ea typeface="黑体" panose="02010609060101010101" pitchFamily="2" charset="-122"/>
              </a:rPr>
              <a:t> If   Em    Then   H</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CFm </a:t>
            </a:r>
          </a:p>
          <a:p>
            <a:pPr eaLnBrk="1" hangingPunct="1">
              <a:buNone/>
            </a:pPr>
            <a:r>
              <a:rPr lang="en-US" altLang="zh-CN" sz="2400" dirty="0">
                <a:latin typeface="黑体" panose="02010609060101010101" pitchFamily="2" charset="-122"/>
                <a:ea typeface="黑体" panose="02010609060101010101" pitchFamily="2" charset="-122"/>
              </a:rPr>
              <a:t>                  (CFm={c</a:t>
            </a:r>
            <a:r>
              <a:rPr lang="en-US" altLang="zh-CN" sz="2400" baseline="-25000" dirty="0">
                <a:latin typeface="黑体" panose="02010609060101010101" pitchFamily="2" charset="-122"/>
                <a:ea typeface="黑体" panose="02010609060101010101" pitchFamily="2" charset="-122"/>
              </a:rPr>
              <a:t>m1</a:t>
            </a:r>
            <a:r>
              <a:rPr lang="en-US" altLang="zh-CN" sz="2400" dirty="0">
                <a:latin typeface="黑体" panose="02010609060101010101" pitchFamily="2" charset="-122"/>
                <a:ea typeface="黑体" panose="02010609060101010101" pitchFamily="2" charset="-122"/>
              </a:rPr>
              <a:t>,c</a:t>
            </a:r>
            <a:r>
              <a:rPr lang="en-US" altLang="zh-CN" sz="2400" baseline="-25000" dirty="0">
                <a:latin typeface="黑体" panose="02010609060101010101" pitchFamily="2" charset="-122"/>
                <a:ea typeface="黑体" panose="02010609060101010101" pitchFamily="2" charset="-122"/>
              </a:rPr>
              <a:t>m2</a:t>
            </a:r>
            <a:r>
              <a:rPr lang="en-US" altLang="zh-CN" sz="2400" dirty="0">
                <a:latin typeface="黑体" panose="02010609060101010101" pitchFamily="2" charset="-122"/>
                <a:ea typeface="黑体" panose="02010609060101010101" pitchFamily="2" charset="-122"/>
              </a:rPr>
              <a:t>,</a:t>
            </a:r>
            <a:r>
              <a:rPr lang="en-US" altLang="zh-CN" sz="2400" dirty="0">
                <a:ea typeface="黑体" panose="02010609060101010101" pitchFamily="2" charset="-122"/>
              </a:rPr>
              <a:t>…</a:t>
            </a:r>
            <a:r>
              <a:rPr lang="en-US" altLang="zh-CN" sz="2400" dirty="0">
                <a:latin typeface="黑体" panose="02010609060101010101" pitchFamily="2" charset="-122"/>
                <a:ea typeface="黑体" panose="02010609060101010101" pitchFamily="2" charset="-122"/>
              </a:rPr>
              <a:t>,c</a:t>
            </a:r>
            <a:r>
              <a:rPr lang="en-US" altLang="zh-CN" sz="2400" baseline="-25000" dirty="0">
                <a:latin typeface="黑体" panose="02010609060101010101" pitchFamily="2" charset="-122"/>
                <a:ea typeface="黑体" panose="02010609060101010101" pitchFamily="2" charset="-122"/>
              </a:rPr>
              <a:t>mn</a:t>
            </a:r>
            <a:r>
              <a:rPr lang="en-US" altLang="zh-CN" sz="2400" dirty="0">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0698086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3"/>
          <p:cNvSpPr>
            <a:spLocks noGrp="1"/>
          </p:cNvSpPr>
          <p:nvPr>
            <p:ph idx="1"/>
          </p:nvPr>
        </p:nvSpPr>
        <p:spPr>
          <a:xfrm>
            <a:off x="395288" y="333375"/>
            <a:ext cx="7988300" cy="3240088"/>
          </a:xfrm>
        </p:spPr>
        <p:txBody>
          <a:bodyPr vert="horz" wrap="square" lIns="91440" tIns="45720" rIns="91440" bIns="45720" anchor="t"/>
          <a:lstStyle/>
          <a:p>
            <a:pPr eaLnBrk="1" hangingPunct="1">
              <a:spcAft>
                <a:spcPts val="600"/>
              </a:spcAft>
              <a:buNone/>
            </a:pPr>
            <a:r>
              <a:rPr lang="zh-CN" altLang="en-US" sz="2800" dirty="0">
                <a:latin typeface="黑体" panose="02010609060101010101" pitchFamily="2" charset="-122"/>
                <a:ea typeface="黑体" panose="02010609060101010101" pitchFamily="2" charset="-122"/>
              </a:rPr>
              <a:t>如果这些规则相互独立地支持结论</a:t>
            </a:r>
            <a:r>
              <a:rPr lang="en-US" altLang="zh-CN" sz="2800" dirty="0">
                <a:latin typeface="黑体" panose="02010609060101010101" pitchFamily="2" charset="-122"/>
                <a:ea typeface="黑体" panose="02010609060101010101" pitchFamily="2" charset="-122"/>
              </a:rPr>
              <a:t>H</a:t>
            </a:r>
            <a:r>
              <a:rPr lang="zh-CN" altLang="en-US" sz="2800" dirty="0">
                <a:latin typeface="黑体" panose="02010609060101010101" pitchFamily="2" charset="-122"/>
                <a:ea typeface="黑体" panose="02010609060101010101" pitchFamily="2" charset="-122"/>
              </a:rPr>
              <a:t>的成立，可以先计算    </a:t>
            </a:r>
            <a:r>
              <a:rPr lang="en-US" altLang="zh-CN" sz="2800" dirty="0">
                <a:latin typeface="黑体" panose="02010609060101010101" pitchFamily="2" charset="-122"/>
                <a:ea typeface="黑体" panose="02010609060101010101" pitchFamily="2" charset="-122"/>
              </a:rPr>
              <a:t>m</a:t>
            </a:r>
            <a:r>
              <a:rPr lang="en-US" altLang="zh-CN" sz="2800" baseline="-25000" dirty="0">
                <a:latin typeface="黑体" panose="02010609060101010101" pitchFamily="2" charset="-122"/>
                <a:ea typeface="黑体" panose="02010609060101010101" pitchFamily="2" charset="-122"/>
              </a:rPr>
              <a:t>i</a:t>
            </a:r>
            <a:r>
              <a:rPr lang="en-US" altLang="zh-CN" sz="2800" dirty="0">
                <a:latin typeface="黑体" panose="02010609060101010101" pitchFamily="2" charset="-122"/>
                <a:ea typeface="黑体" panose="02010609060101010101" pitchFamily="2" charset="-122"/>
              </a:rPr>
              <a:t>({a</a:t>
            </a:r>
            <a:r>
              <a:rPr lang="en-US" altLang="zh-CN" sz="2800" baseline="-25000" dirty="0">
                <a:latin typeface="黑体" panose="02010609060101010101" pitchFamily="2" charset="-122"/>
                <a:ea typeface="黑体" panose="02010609060101010101" pitchFamily="2" charset="-122"/>
              </a:rPr>
              <a:t>1</a:t>
            </a:r>
            <a:r>
              <a:rPr lang="en-US" altLang="zh-CN" sz="2800" dirty="0">
                <a:latin typeface="黑体" panose="02010609060101010101" pitchFamily="2" charset="-122"/>
                <a:ea typeface="黑体" panose="02010609060101010101" pitchFamily="2" charset="-122"/>
              </a:rPr>
              <a:t>},{a</a:t>
            </a:r>
            <a:r>
              <a:rPr lang="en-US" altLang="zh-CN" sz="2800" baseline="-25000" dirty="0">
                <a:latin typeface="黑体" panose="02010609060101010101" pitchFamily="2" charset="-122"/>
                <a:ea typeface="黑体" panose="02010609060101010101" pitchFamily="2" charset="-122"/>
              </a:rPr>
              <a:t>2</a:t>
            </a:r>
            <a:r>
              <a:rPr lang="en-US" altLang="zh-CN" sz="2800" dirty="0">
                <a:latin typeface="黑体" panose="02010609060101010101" pitchFamily="2" charset="-122"/>
                <a:ea typeface="黑体" panose="02010609060101010101" pitchFamily="2" charset="-122"/>
              </a:rPr>
              <a:t>},</a:t>
            </a:r>
            <a:r>
              <a:rPr lang="en-US" altLang="zh-CN"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,{a</a:t>
            </a:r>
            <a:r>
              <a:rPr lang="en-US" altLang="zh-CN" sz="2800" baseline="-25000" dirty="0">
                <a:latin typeface="黑体" panose="02010609060101010101" pitchFamily="2" charset="-122"/>
                <a:ea typeface="黑体" panose="02010609060101010101" pitchFamily="2" charset="-122"/>
              </a:rPr>
              <a:t>n</a:t>
            </a:r>
            <a:r>
              <a:rPr lang="en-US" altLang="zh-CN" sz="2800" dirty="0">
                <a:latin typeface="黑体" panose="02010609060101010101" pitchFamily="2" charset="-122"/>
                <a:ea typeface="黑体" panose="02010609060101010101" pitchFamily="2" charset="-122"/>
              </a:rPr>
              <a:t>})=</a:t>
            </a:r>
          </a:p>
          <a:p>
            <a:pPr eaLnBrk="1" hangingPunct="1">
              <a:spcAft>
                <a:spcPts val="600"/>
              </a:spcAft>
              <a:buNone/>
            </a:pPr>
            <a:r>
              <a:rPr lang="en-US" altLang="zh-CN" sz="2800" dirty="0">
                <a:latin typeface="黑体" panose="02010609060101010101" pitchFamily="2" charset="-122"/>
                <a:ea typeface="黑体" panose="02010609060101010101" pitchFamily="2" charset="-122"/>
              </a:rPr>
              <a:t>  (f(Ei)</a:t>
            </a:r>
            <a:r>
              <a:rPr lang="en-US" altLang="zh-CN"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c</a:t>
            </a:r>
            <a:r>
              <a:rPr lang="en-US" altLang="zh-CN" sz="2800" baseline="-25000" dirty="0">
                <a:latin typeface="黑体" panose="02010609060101010101" pitchFamily="2" charset="-122"/>
                <a:ea typeface="黑体" panose="02010609060101010101" pitchFamily="2" charset="-122"/>
              </a:rPr>
              <a:t>i1</a:t>
            </a:r>
            <a:r>
              <a:rPr lang="en-US" altLang="zh-CN" sz="2800" dirty="0">
                <a:latin typeface="黑体" panose="02010609060101010101" pitchFamily="2" charset="-122"/>
                <a:ea typeface="黑体" panose="02010609060101010101" pitchFamily="2" charset="-122"/>
              </a:rPr>
              <a:t>, f(Ei)</a:t>
            </a:r>
            <a:r>
              <a:rPr lang="en-US" altLang="zh-CN"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c</a:t>
            </a:r>
            <a:r>
              <a:rPr lang="en-US" altLang="zh-CN" sz="2800" baseline="-25000" dirty="0">
                <a:latin typeface="黑体" panose="02010609060101010101" pitchFamily="2" charset="-122"/>
                <a:ea typeface="黑体" panose="02010609060101010101" pitchFamily="2" charset="-122"/>
              </a:rPr>
              <a:t>i2</a:t>
            </a:r>
            <a:r>
              <a:rPr lang="en-US" altLang="zh-CN" sz="2800" dirty="0">
                <a:latin typeface="黑体" panose="02010609060101010101" pitchFamily="2" charset="-122"/>
                <a:ea typeface="黑体" panose="02010609060101010101" pitchFamily="2" charset="-122"/>
              </a:rPr>
              <a:t>,</a:t>
            </a:r>
            <a:r>
              <a:rPr lang="en-US" altLang="zh-CN"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 f(Ei)</a:t>
            </a:r>
            <a:r>
              <a:rPr lang="en-US" altLang="zh-CN"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c</a:t>
            </a:r>
            <a:r>
              <a:rPr lang="en-US" altLang="zh-CN" sz="2800" baseline="-25000" dirty="0">
                <a:latin typeface="黑体" panose="02010609060101010101" pitchFamily="2" charset="-122"/>
                <a:ea typeface="黑体" panose="02010609060101010101" pitchFamily="2" charset="-122"/>
              </a:rPr>
              <a:t>im</a:t>
            </a:r>
            <a:r>
              <a:rPr lang="en-US" altLang="zh-CN" sz="2800" dirty="0">
                <a:latin typeface="黑体" panose="02010609060101010101" pitchFamily="2" charset="-122"/>
                <a:ea typeface="黑体" panose="02010609060101010101" pitchFamily="2" charset="-122"/>
              </a:rPr>
              <a:t>)</a:t>
            </a:r>
          </a:p>
          <a:p>
            <a:pPr eaLnBrk="1" hangingPunct="1">
              <a:spcAft>
                <a:spcPts val="600"/>
              </a:spcAft>
              <a:buNone/>
            </a:pPr>
            <a:r>
              <a:rPr lang="en-US" altLang="zh-CN" sz="2800" dirty="0">
                <a:latin typeface="黑体" panose="02010609060101010101" pitchFamily="2" charset="-122"/>
                <a:ea typeface="黑体" panose="02010609060101010101" pitchFamily="2" charset="-122"/>
              </a:rPr>
              <a:t>               (i=l,2,</a:t>
            </a:r>
            <a:r>
              <a:rPr lang="en-US" altLang="zh-CN" sz="2800" dirty="0">
                <a:ea typeface="黑体" panose="02010609060101010101" pitchFamily="2" charset="-122"/>
              </a:rPr>
              <a:t>…</a:t>
            </a:r>
            <a:r>
              <a:rPr lang="en-US" altLang="zh-CN" sz="2800" dirty="0">
                <a:latin typeface="黑体" panose="02010609060101010101" pitchFamily="2" charset="-122"/>
                <a:ea typeface="黑体" panose="02010609060101010101" pitchFamily="2" charset="-122"/>
              </a:rPr>
              <a:t>,m) </a:t>
            </a:r>
            <a:endParaRPr lang="zh-CN" altLang="en-US" sz="2800" dirty="0">
              <a:latin typeface="黑体" panose="02010609060101010101" pitchFamily="2" charset="-122"/>
              <a:ea typeface="黑体" panose="02010609060101010101" pitchFamily="2" charset="-122"/>
            </a:endParaRPr>
          </a:p>
          <a:p>
            <a:pPr eaLnBrk="1" hangingPunct="1">
              <a:spcAft>
                <a:spcPts val="600"/>
              </a:spcAft>
            </a:pPr>
            <a:endParaRPr lang="zh-CN" altLang="en-US" dirty="0">
              <a:latin typeface="黑体" panose="02010609060101010101" pitchFamily="2" charset="-122"/>
              <a:ea typeface="黑体" panose="02010609060101010101" pitchFamily="2" charset="-122"/>
            </a:endParaRPr>
          </a:p>
        </p:txBody>
      </p:sp>
      <p:sp>
        <p:nvSpPr>
          <p:cNvPr id="267268" name="Rectangle 4"/>
          <p:cNvSpPr/>
          <p:nvPr/>
        </p:nvSpPr>
        <p:spPr>
          <a:xfrm>
            <a:off x="539750" y="3357563"/>
            <a:ext cx="7772400" cy="3343275"/>
          </a:xfrm>
          <a:prstGeom prst="rect">
            <a:avLst/>
          </a:prstGeom>
          <a:noFill/>
          <a:ln w="9525">
            <a:noFill/>
          </a:ln>
        </p:spPr>
        <p:txBody>
          <a:bodyPr anchor="t"/>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然后根据前面介绍的求正交和的方法，对这些</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i</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求正交和，以组合所有规则对结论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H</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的支持。</a:t>
            </a:r>
          </a:p>
          <a:p>
            <a:pPr marL="342900" indent="-342900">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一旦累加的正交和</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m(H)</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计算出来，就可以计算</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Bel(H)</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Pl(H)</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f(H)</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33084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67268"/>
                                        </p:tgtEl>
                                        <p:attrNameLst>
                                          <p:attrName>style.visibility</p:attrName>
                                        </p:attrNameLst>
                                      </p:cBhvr>
                                      <p:to>
                                        <p:strVal val="visible"/>
                                      </p:to>
                                    </p:set>
                                    <p:animEffect transition="in" filter="blinds(horizontal)">
                                      <p:cBhvr>
                                        <p:cTn id="7" dur="500"/>
                                        <p:tgtEl>
                                          <p:spTgt spid="267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726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p:cNvSpPr>
          <p:nvPr>
            <p:ph idx="1"/>
          </p:nvPr>
        </p:nvSpPr>
        <p:spPr>
          <a:xfrm>
            <a:off x="-298078" y="2602274"/>
            <a:ext cx="9190558" cy="4032250"/>
          </a:xfrm>
        </p:spPr>
        <p:txBody>
          <a:bodyPr vert="horz" wrap="square" lIns="91440" tIns="45720" rIns="91440" bIns="45720" anchor="t"/>
          <a:lstStyle/>
          <a:p>
            <a:pPr eaLnBrk="1" hangingPunct="1">
              <a:lnSpc>
                <a:spcPct val="80000"/>
              </a:lnSpc>
              <a:buNone/>
            </a:pPr>
            <a:r>
              <a:rPr lang="en-US" altLang="zh-CN" sz="3200" dirty="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有如下的推理规则：</a:t>
            </a:r>
          </a:p>
          <a:p>
            <a:pPr lvl="1" eaLnBrk="1" hangingPunct="1">
              <a:lnSpc>
                <a:spcPct val="80000"/>
              </a:lnSpc>
              <a:buNone/>
            </a:pPr>
            <a:r>
              <a:rPr lang="en-US" altLang="zh-CN" dirty="0" smtClean="0">
                <a:solidFill>
                  <a:schemeClr val="accent1"/>
                </a:solidFill>
                <a:latin typeface="黑体" panose="02010609060101010101" pitchFamily="2" charset="-122"/>
                <a:ea typeface="黑体" panose="02010609060101010101" pitchFamily="2" charset="-122"/>
              </a:rPr>
              <a:t>r1</a:t>
            </a:r>
            <a:r>
              <a:rPr lang="en-US" altLang="zh-CN" dirty="0">
                <a:solidFill>
                  <a:schemeClr val="accent1"/>
                </a:solidFill>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 If   E1∨(E2∧E3) Then  A1={a11,a12,a13} CF1={0.2</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0.3</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0.4}</a:t>
            </a:r>
          </a:p>
          <a:p>
            <a:pPr lvl="1" eaLnBrk="1" hangingPunct="1">
              <a:lnSpc>
                <a:spcPct val="80000"/>
              </a:lnSpc>
              <a:buNone/>
            </a:pPr>
            <a:r>
              <a:rPr lang="en-US" altLang="zh-CN" dirty="0" smtClean="0">
                <a:solidFill>
                  <a:schemeClr val="accent1"/>
                </a:solidFill>
                <a:latin typeface="黑体" panose="02010609060101010101" pitchFamily="2" charset="-122"/>
                <a:ea typeface="黑体" panose="02010609060101010101" pitchFamily="2" charset="-122"/>
              </a:rPr>
              <a:t>r2</a:t>
            </a:r>
            <a:r>
              <a:rPr lang="en-US" altLang="zh-CN" dirty="0">
                <a:solidFill>
                  <a:schemeClr val="accent1"/>
                </a:solidFill>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 If   E4∨(E5∧E6) Then  A2={a21} CF2={0.7}</a:t>
            </a:r>
          </a:p>
          <a:p>
            <a:pPr lvl="1" eaLnBrk="1" hangingPunct="1">
              <a:lnSpc>
                <a:spcPct val="80000"/>
              </a:lnSpc>
              <a:buNone/>
            </a:pPr>
            <a:r>
              <a:rPr lang="en-US" altLang="zh-CN" dirty="0" smtClean="0">
                <a:solidFill>
                  <a:schemeClr val="accent1"/>
                </a:solidFill>
                <a:latin typeface="黑体" panose="02010609060101010101" pitchFamily="2" charset="-122"/>
                <a:ea typeface="黑体" panose="02010609060101010101" pitchFamily="2" charset="-122"/>
              </a:rPr>
              <a:t>r3</a:t>
            </a:r>
            <a:r>
              <a:rPr lang="en-US" altLang="zh-CN" dirty="0">
                <a:solidFill>
                  <a:schemeClr val="accent1"/>
                </a:solidFill>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 If   A1    Then  A={a1,a2} CF3={0.4</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0.5}</a:t>
            </a:r>
          </a:p>
          <a:p>
            <a:pPr lvl="1" eaLnBrk="1" hangingPunct="1">
              <a:lnSpc>
                <a:spcPct val="80000"/>
              </a:lnSpc>
              <a:buNone/>
            </a:pPr>
            <a:r>
              <a:rPr lang="en-US" altLang="zh-CN" dirty="0" smtClean="0">
                <a:solidFill>
                  <a:schemeClr val="accent1"/>
                </a:solidFill>
                <a:latin typeface="黑体" panose="02010609060101010101" pitchFamily="2" charset="-122"/>
                <a:ea typeface="黑体" panose="02010609060101010101" pitchFamily="2" charset="-122"/>
              </a:rPr>
              <a:t>r4</a:t>
            </a:r>
            <a:r>
              <a:rPr lang="en-US" altLang="zh-CN" dirty="0">
                <a:solidFill>
                  <a:schemeClr val="accent1"/>
                </a:solidFill>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 If   A2    Then  A={a1,a2} CF4={0.4</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0.4}</a:t>
            </a:r>
            <a:r>
              <a:rPr lang="en-US" altLang="zh-CN" sz="2800" dirty="0">
                <a:latin typeface="黑体" panose="02010609060101010101" pitchFamily="2" charset="-122"/>
                <a:ea typeface="黑体" panose="02010609060101010101" pitchFamily="2" charset="-122"/>
              </a:rPr>
              <a:t>   </a:t>
            </a:r>
            <a:endParaRPr lang="zh-CN" altLang="en-US" sz="2800" dirty="0">
              <a:latin typeface="黑体" panose="02010609060101010101" pitchFamily="2" charset="-122"/>
              <a:ea typeface="黑体" panose="02010609060101010101" pitchFamily="2" charset="-122"/>
            </a:endParaRPr>
          </a:p>
        </p:txBody>
      </p:sp>
      <p:sp>
        <p:nvSpPr>
          <p:cNvPr id="188445" name="矩形 1"/>
          <p:cNvSpPr/>
          <p:nvPr/>
        </p:nvSpPr>
        <p:spPr>
          <a:xfrm>
            <a:off x="188913" y="544513"/>
            <a:ext cx="3570287" cy="585787"/>
          </a:xfrm>
          <a:prstGeom prst="rect">
            <a:avLst/>
          </a:prstGeom>
          <a:noFill/>
          <a:ln w="9525">
            <a:noFill/>
          </a:ln>
        </p:spPr>
        <p:txBody>
          <a:bodyPr wrap="none" anchor="t">
            <a:spAutoFit/>
          </a:bodyPr>
          <a:lstStyle/>
          <a:p>
            <a:pPr algn="ctr"/>
            <a:r>
              <a:rPr lang="en-US" altLang="zh-CN" sz="3200" b="1" dirty="0">
                <a:solidFill>
                  <a:srgbClr val="FF0000"/>
                </a:solidFill>
                <a:latin typeface="Times New Roman" panose="02020603050405020304" pitchFamily="18" charset="0"/>
              </a:rPr>
              <a:t>5.5.5 </a:t>
            </a:r>
            <a:r>
              <a:rPr lang="zh-CN" altLang="zh-CN" sz="3200" b="1" dirty="0">
                <a:solidFill>
                  <a:srgbClr val="FF0000"/>
                </a:solidFill>
                <a:latin typeface="Times New Roman" panose="02020603050405020304" pitchFamily="18" charset="0"/>
              </a:rPr>
              <a:t>证据理论案例</a:t>
            </a:r>
            <a:endParaRPr lang="zh-CN" altLang="en-US" sz="3200" b="1" dirty="0">
              <a:solidFill>
                <a:srgbClr val="FF0000"/>
              </a:solidFill>
              <a:latin typeface="Times New Roman" panose="02020603050405020304" pitchFamily="18" charset="0"/>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grpSp>
        <p:nvGrpSpPr>
          <p:cNvPr id="31" name="组合 30"/>
          <p:cNvGrpSpPr/>
          <p:nvPr/>
        </p:nvGrpSpPr>
        <p:grpSpPr>
          <a:xfrm>
            <a:off x="4716016" y="21851"/>
            <a:ext cx="3862924" cy="2656713"/>
            <a:chOff x="3419475" y="2428875"/>
            <a:chExt cx="5724525" cy="3808413"/>
          </a:xfrm>
        </p:grpSpPr>
        <p:sp>
          <p:nvSpPr>
            <p:cNvPr id="32" name="Rectangle 31"/>
            <p:cNvSpPr/>
            <p:nvPr/>
          </p:nvSpPr>
          <p:spPr>
            <a:xfrm>
              <a:off x="3419475" y="2492375"/>
              <a:ext cx="5724525" cy="374491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grpSp>
          <p:nvGrpSpPr>
            <p:cNvPr id="33" name="Group 6"/>
            <p:cNvGrpSpPr>
              <a:grpSpLocks noChangeAspect="1"/>
            </p:cNvGrpSpPr>
            <p:nvPr/>
          </p:nvGrpSpPr>
          <p:grpSpPr>
            <a:xfrm>
              <a:off x="3563938" y="2428875"/>
              <a:ext cx="5580062" cy="3798888"/>
              <a:chOff x="1753" y="10410"/>
              <a:chExt cx="5040" cy="3432"/>
            </a:xfrm>
          </p:grpSpPr>
          <p:sp>
            <p:nvSpPr>
              <p:cNvPr id="34" name="AutoShape 7"/>
              <p:cNvSpPr>
                <a:spLocks noChangeAspect="1"/>
              </p:cNvSpPr>
              <p:nvPr/>
            </p:nvSpPr>
            <p:spPr>
              <a:xfrm>
                <a:off x="1753" y="10410"/>
                <a:ext cx="5040" cy="3432"/>
              </a:xfrm>
              <a:prstGeom prst="rect">
                <a:avLst/>
              </a:prstGeom>
              <a:noFill/>
              <a:ln w="9525">
                <a:noFill/>
              </a:ln>
            </p:spPr>
            <p:txBody>
              <a:bodyPr anchor="t"/>
              <a:lstStyle/>
              <a:p>
                <a:pPr algn="ctr"/>
                <a:endParaRPr lang="zh-CN" altLang="en-US" dirty="0">
                  <a:latin typeface="Times New Roman" panose="02020603050405020304" pitchFamily="18" charset="0"/>
                </a:endParaRPr>
              </a:p>
            </p:txBody>
          </p:sp>
          <p:sp>
            <p:nvSpPr>
              <p:cNvPr id="35" name="Text Box 8"/>
              <p:cNvSpPr txBox="1"/>
              <p:nvPr/>
            </p:nvSpPr>
            <p:spPr>
              <a:xfrm>
                <a:off x="3913" y="10566"/>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A</a:t>
                </a:r>
                <a:endParaRPr lang="en-US" altLang="zh-CN" sz="3600" dirty="0">
                  <a:solidFill>
                    <a:srgbClr val="0033CC"/>
                  </a:solidFill>
                  <a:latin typeface="Times New Roman" panose="02020603050405020304" pitchFamily="18" charset="0"/>
                </a:endParaRPr>
              </a:p>
            </p:txBody>
          </p:sp>
          <p:sp>
            <p:nvSpPr>
              <p:cNvPr id="36" name="Text Box 9"/>
              <p:cNvSpPr txBox="1"/>
              <p:nvPr/>
            </p:nvSpPr>
            <p:spPr>
              <a:xfrm>
                <a:off x="3013" y="11502"/>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A</a:t>
                </a:r>
                <a:r>
                  <a:rPr lang="en-US" altLang="zh-CN" sz="500" dirty="0">
                    <a:solidFill>
                      <a:srgbClr val="0033CC"/>
                    </a:solidFill>
                    <a:latin typeface="Times New Roman" panose="02020603050405020304" pitchFamily="18" charset="0"/>
                  </a:rPr>
                  <a:t>1</a:t>
                </a:r>
                <a:endParaRPr lang="en-US" altLang="zh-CN" sz="3600" dirty="0">
                  <a:solidFill>
                    <a:srgbClr val="0033CC"/>
                  </a:solidFill>
                  <a:latin typeface="Times New Roman" panose="02020603050405020304" pitchFamily="18" charset="0"/>
                </a:endParaRPr>
              </a:p>
            </p:txBody>
          </p:sp>
          <p:sp>
            <p:nvSpPr>
              <p:cNvPr id="37" name="Text Box 10"/>
              <p:cNvSpPr txBox="1"/>
              <p:nvPr/>
            </p:nvSpPr>
            <p:spPr>
              <a:xfrm>
                <a:off x="4993" y="11502"/>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A</a:t>
                </a:r>
                <a:r>
                  <a:rPr lang="en-US" altLang="zh-CN" sz="500" dirty="0">
                    <a:solidFill>
                      <a:srgbClr val="0033CC"/>
                    </a:solidFill>
                    <a:latin typeface="Times New Roman" panose="02020603050405020304" pitchFamily="18" charset="0"/>
                  </a:rPr>
                  <a:t>2</a:t>
                </a:r>
                <a:endParaRPr lang="en-US" altLang="zh-CN" sz="3600" dirty="0">
                  <a:solidFill>
                    <a:srgbClr val="0033CC"/>
                  </a:solidFill>
                  <a:latin typeface="Times New Roman" panose="02020603050405020304" pitchFamily="18" charset="0"/>
                </a:endParaRPr>
              </a:p>
            </p:txBody>
          </p:sp>
          <p:sp>
            <p:nvSpPr>
              <p:cNvPr id="38" name="Text Box 11"/>
              <p:cNvSpPr txBox="1"/>
              <p:nvPr/>
            </p:nvSpPr>
            <p:spPr>
              <a:xfrm>
                <a:off x="2293" y="12438"/>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1</a:t>
                </a:r>
                <a:endParaRPr lang="en-US" altLang="zh-CN" sz="3600" dirty="0">
                  <a:solidFill>
                    <a:srgbClr val="0033CC"/>
                  </a:solidFill>
                  <a:latin typeface="Times New Roman" panose="02020603050405020304" pitchFamily="18" charset="0"/>
                </a:endParaRPr>
              </a:p>
            </p:txBody>
          </p:sp>
          <p:sp>
            <p:nvSpPr>
              <p:cNvPr id="39" name="Text Box 12"/>
              <p:cNvSpPr txBox="1"/>
              <p:nvPr/>
            </p:nvSpPr>
            <p:spPr>
              <a:xfrm>
                <a:off x="3373" y="12438"/>
                <a:ext cx="720" cy="312"/>
              </a:xfrm>
              <a:prstGeom prst="rect">
                <a:avLst/>
              </a:prstGeom>
              <a:solidFill>
                <a:srgbClr val="FFFFFF"/>
              </a:solidFill>
              <a:ln w="12700" cap="flat" cmpd="sng">
                <a:solidFill>
                  <a:srgbClr val="000000"/>
                </a:solidFill>
                <a:prstDash val="dash"/>
                <a:miter/>
                <a:headEnd type="none" w="med" len="med"/>
                <a:tailEnd type="none" w="med" len="med"/>
              </a:ln>
            </p:spPr>
            <p:txBody>
              <a:bodyPr tIns="0" bIns="0" anchor="t"/>
              <a:lstStyle/>
              <a:p>
                <a:pPr algn="ctr"/>
                <a:endParaRPr lang="zh-CN" altLang="en-US" sz="3600" dirty="0">
                  <a:latin typeface="Times New Roman" panose="02020603050405020304" pitchFamily="18" charset="0"/>
                </a:endParaRPr>
              </a:p>
            </p:txBody>
          </p:sp>
          <p:sp>
            <p:nvSpPr>
              <p:cNvPr id="40" name="Text Box 13"/>
              <p:cNvSpPr txBox="1"/>
              <p:nvPr/>
            </p:nvSpPr>
            <p:spPr>
              <a:xfrm>
                <a:off x="4453" y="12438"/>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4</a:t>
                </a:r>
                <a:endParaRPr lang="en-US" altLang="zh-CN" sz="3600" dirty="0">
                  <a:solidFill>
                    <a:srgbClr val="0033CC"/>
                  </a:solidFill>
                  <a:latin typeface="Times New Roman" panose="02020603050405020304" pitchFamily="18" charset="0"/>
                </a:endParaRPr>
              </a:p>
            </p:txBody>
          </p:sp>
          <p:sp>
            <p:nvSpPr>
              <p:cNvPr id="41" name="Text Box 14"/>
              <p:cNvSpPr txBox="1"/>
              <p:nvPr/>
            </p:nvSpPr>
            <p:spPr>
              <a:xfrm>
                <a:off x="5533" y="12438"/>
                <a:ext cx="720" cy="312"/>
              </a:xfrm>
              <a:prstGeom prst="rect">
                <a:avLst/>
              </a:prstGeom>
              <a:solidFill>
                <a:srgbClr val="FFFFFF"/>
              </a:solidFill>
              <a:ln w="12700" cap="flat" cmpd="sng">
                <a:solidFill>
                  <a:srgbClr val="000000"/>
                </a:solidFill>
                <a:prstDash val="dash"/>
                <a:miter/>
                <a:headEnd type="none" w="med" len="med"/>
                <a:tailEnd type="none" w="med" len="med"/>
              </a:ln>
            </p:spPr>
            <p:txBody>
              <a:bodyPr tIns="0" bIns="0" anchor="t"/>
              <a:lstStyle/>
              <a:p>
                <a:pPr algn="ctr"/>
                <a:endParaRPr lang="zh-CN" altLang="en-US" sz="3600" dirty="0">
                  <a:latin typeface="Times New Roman" panose="02020603050405020304" pitchFamily="18" charset="0"/>
                </a:endParaRPr>
              </a:p>
            </p:txBody>
          </p:sp>
          <p:sp>
            <p:nvSpPr>
              <p:cNvPr id="42" name="Text Box 15"/>
              <p:cNvSpPr txBox="1"/>
              <p:nvPr/>
            </p:nvSpPr>
            <p:spPr>
              <a:xfrm>
                <a:off x="589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6</a:t>
                </a:r>
                <a:endParaRPr lang="en-US" altLang="zh-CN" sz="3600" dirty="0">
                  <a:solidFill>
                    <a:srgbClr val="0033CC"/>
                  </a:solidFill>
                  <a:latin typeface="Times New Roman" panose="02020603050405020304" pitchFamily="18" charset="0"/>
                </a:endParaRPr>
              </a:p>
            </p:txBody>
          </p:sp>
          <p:sp>
            <p:nvSpPr>
              <p:cNvPr id="43" name="Text Box 16"/>
              <p:cNvSpPr txBox="1"/>
              <p:nvPr/>
            </p:nvSpPr>
            <p:spPr>
              <a:xfrm>
                <a:off x="481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5</a:t>
                </a:r>
                <a:endParaRPr lang="en-US" altLang="zh-CN" sz="3600" dirty="0">
                  <a:solidFill>
                    <a:srgbClr val="0033CC"/>
                  </a:solidFill>
                  <a:latin typeface="Times New Roman" panose="02020603050405020304" pitchFamily="18" charset="0"/>
                </a:endParaRPr>
              </a:p>
            </p:txBody>
          </p:sp>
          <p:sp>
            <p:nvSpPr>
              <p:cNvPr id="44" name="Text Box 17"/>
              <p:cNvSpPr txBox="1"/>
              <p:nvPr/>
            </p:nvSpPr>
            <p:spPr>
              <a:xfrm>
                <a:off x="373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3</a:t>
                </a:r>
                <a:endParaRPr lang="en-US" altLang="zh-CN" sz="3600" dirty="0">
                  <a:solidFill>
                    <a:srgbClr val="0033CC"/>
                  </a:solidFill>
                  <a:latin typeface="Times New Roman" panose="02020603050405020304" pitchFamily="18" charset="0"/>
                </a:endParaRPr>
              </a:p>
            </p:txBody>
          </p:sp>
          <p:sp>
            <p:nvSpPr>
              <p:cNvPr id="45" name="Text Box 18"/>
              <p:cNvSpPr txBox="1"/>
              <p:nvPr/>
            </p:nvSpPr>
            <p:spPr>
              <a:xfrm>
                <a:off x="265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2</a:t>
                </a:r>
                <a:endParaRPr lang="en-US" altLang="zh-CN" sz="3600" dirty="0">
                  <a:solidFill>
                    <a:srgbClr val="0033CC"/>
                  </a:solidFill>
                  <a:latin typeface="Times New Roman" panose="02020603050405020304" pitchFamily="18" charset="0"/>
                </a:endParaRPr>
              </a:p>
            </p:txBody>
          </p:sp>
          <p:sp>
            <p:nvSpPr>
              <p:cNvPr id="46" name="Line 19"/>
              <p:cNvSpPr/>
              <p:nvPr/>
            </p:nvSpPr>
            <p:spPr>
              <a:xfrm flipV="1">
                <a:off x="3373" y="10878"/>
                <a:ext cx="900" cy="624"/>
              </a:xfrm>
              <a:prstGeom prst="line">
                <a:avLst/>
              </a:prstGeom>
              <a:ln w="9525" cap="flat" cmpd="sng">
                <a:solidFill>
                  <a:srgbClr val="000000"/>
                </a:solidFill>
                <a:prstDash val="solid"/>
                <a:round/>
                <a:headEnd type="none" w="med" len="med"/>
                <a:tailEnd type="triangle" w="med" len="med"/>
              </a:ln>
            </p:spPr>
          </p:sp>
          <p:sp>
            <p:nvSpPr>
              <p:cNvPr id="47" name="Line 20"/>
              <p:cNvSpPr/>
              <p:nvPr/>
            </p:nvSpPr>
            <p:spPr>
              <a:xfrm flipH="1" flipV="1">
                <a:off x="4273" y="10878"/>
                <a:ext cx="1080" cy="624"/>
              </a:xfrm>
              <a:prstGeom prst="line">
                <a:avLst/>
              </a:prstGeom>
              <a:ln w="9525" cap="flat" cmpd="sng">
                <a:solidFill>
                  <a:srgbClr val="000000"/>
                </a:solidFill>
                <a:prstDash val="solid"/>
                <a:round/>
                <a:headEnd type="none" w="med" len="med"/>
                <a:tailEnd type="triangle" w="med" len="med"/>
              </a:ln>
            </p:spPr>
          </p:sp>
          <p:sp>
            <p:nvSpPr>
              <p:cNvPr id="48" name="Line 21"/>
              <p:cNvSpPr/>
              <p:nvPr/>
            </p:nvSpPr>
            <p:spPr>
              <a:xfrm flipV="1">
                <a:off x="2653" y="11814"/>
                <a:ext cx="720" cy="624"/>
              </a:xfrm>
              <a:prstGeom prst="line">
                <a:avLst/>
              </a:prstGeom>
              <a:ln w="9525" cap="flat" cmpd="sng">
                <a:solidFill>
                  <a:srgbClr val="000000"/>
                </a:solidFill>
                <a:prstDash val="solid"/>
                <a:round/>
                <a:headEnd type="none" w="med" len="med"/>
                <a:tailEnd type="triangle" w="med" len="med"/>
              </a:ln>
            </p:spPr>
          </p:sp>
          <p:sp>
            <p:nvSpPr>
              <p:cNvPr id="49" name="Line 22"/>
              <p:cNvSpPr/>
              <p:nvPr/>
            </p:nvSpPr>
            <p:spPr>
              <a:xfrm flipH="1" flipV="1">
                <a:off x="3373" y="11814"/>
                <a:ext cx="360" cy="624"/>
              </a:xfrm>
              <a:prstGeom prst="line">
                <a:avLst/>
              </a:prstGeom>
              <a:ln w="9525" cap="flat" cmpd="sng">
                <a:solidFill>
                  <a:srgbClr val="000000"/>
                </a:solidFill>
                <a:prstDash val="solid"/>
                <a:round/>
                <a:headEnd type="none" w="med" len="med"/>
                <a:tailEnd type="triangle" w="med" len="med"/>
              </a:ln>
            </p:spPr>
          </p:sp>
          <p:sp>
            <p:nvSpPr>
              <p:cNvPr id="50" name="Line 23"/>
              <p:cNvSpPr/>
              <p:nvPr/>
            </p:nvSpPr>
            <p:spPr>
              <a:xfrm flipV="1">
                <a:off x="4813" y="11814"/>
                <a:ext cx="540" cy="624"/>
              </a:xfrm>
              <a:prstGeom prst="line">
                <a:avLst/>
              </a:prstGeom>
              <a:ln w="9525" cap="flat" cmpd="sng">
                <a:solidFill>
                  <a:srgbClr val="000000"/>
                </a:solidFill>
                <a:prstDash val="solid"/>
                <a:round/>
                <a:headEnd type="none" w="med" len="med"/>
                <a:tailEnd type="triangle" w="med" len="med"/>
              </a:ln>
            </p:spPr>
          </p:sp>
          <p:sp>
            <p:nvSpPr>
              <p:cNvPr id="51" name="Line 24"/>
              <p:cNvSpPr/>
              <p:nvPr/>
            </p:nvSpPr>
            <p:spPr>
              <a:xfrm flipH="1" flipV="1">
                <a:off x="5353" y="11814"/>
                <a:ext cx="540" cy="624"/>
              </a:xfrm>
              <a:prstGeom prst="line">
                <a:avLst/>
              </a:prstGeom>
              <a:ln w="9525" cap="flat" cmpd="sng">
                <a:solidFill>
                  <a:srgbClr val="000000"/>
                </a:solidFill>
                <a:prstDash val="solid"/>
                <a:round/>
                <a:headEnd type="none" w="med" len="med"/>
                <a:tailEnd type="triangle" w="med" len="med"/>
              </a:ln>
            </p:spPr>
          </p:sp>
          <p:sp>
            <p:nvSpPr>
              <p:cNvPr id="52" name="Line 25"/>
              <p:cNvSpPr/>
              <p:nvPr/>
            </p:nvSpPr>
            <p:spPr>
              <a:xfrm flipV="1">
                <a:off x="3013" y="12750"/>
                <a:ext cx="720" cy="624"/>
              </a:xfrm>
              <a:prstGeom prst="line">
                <a:avLst/>
              </a:prstGeom>
              <a:ln w="9525" cap="flat" cmpd="sng">
                <a:solidFill>
                  <a:srgbClr val="000000"/>
                </a:solidFill>
                <a:prstDash val="solid"/>
                <a:round/>
                <a:headEnd type="none" w="med" len="med"/>
                <a:tailEnd type="triangle" w="med" len="med"/>
              </a:ln>
            </p:spPr>
          </p:sp>
          <p:sp>
            <p:nvSpPr>
              <p:cNvPr id="53" name="Line 26"/>
              <p:cNvSpPr/>
              <p:nvPr/>
            </p:nvSpPr>
            <p:spPr>
              <a:xfrm flipH="1" flipV="1">
                <a:off x="3733" y="12750"/>
                <a:ext cx="360" cy="624"/>
              </a:xfrm>
              <a:prstGeom prst="line">
                <a:avLst/>
              </a:prstGeom>
              <a:ln w="9525" cap="flat" cmpd="sng">
                <a:solidFill>
                  <a:srgbClr val="000000"/>
                </a:solidFill>
                <a:prstDash val="solid"/>
                <a:round/>
                <a:headEnd type="none" w="med" len="med"/>
                <a:tailEnd type="triangle" w="med" len="med"/>
              </a:ln>
            </p:spPr>
          </p:sp>
          <p:sp>
            <p:nvSpPr>
              <p:cNvPr id="54" name="Line 27"/>
              <p:cNvSpPr/>
              <p:nvPr/>
            </p:nvSpPr>
            <p:spPr>
              <a:xfrm flipV="1">
                <a:off x="5173" y="12750"/>
                <a:ext cx="720" cy="624"/>
              </a:xfrm>
              <a:prstGeom prst="line">
                <a:avLst/>
              </a:prstGeom>
              <a:ln w="9525" cap="flat" cmpd="sng">
                <a:solidFill>
                  <a:srgbClr val="000000"/>
                </a:solidFill>
                <a:prstDash val="solid"/>
                <a:round/>
                <a:headEnd type="none" w="med" len="med"/>
                <a:tailEnd type="triangle" w="med" len="med"/>
              </a:ln>
            </p:spPr>
          </p:sp>
          <p:sp>
            <p:nvSpPr>
              <p:cNvPr id="55" name="Line 28"/>
              <p:cNvSpPr/>
              <p:nvPr/>
            </p:nvSpPr>
            <p:spPr>
              <a:xfrm flipH="1" flipV="1">
                <a:off x="5893" y="12750"/>
                <a:ext cx="360" cy="624"/>
              </a:xfrm>
              <a:prstGeom prst="line">
                <a:avLst/>
              </a:prstGeom>
              <a:ln w="9525" cap="flat" cmpd="sng">
                <a:solidFill>
                  <a:srgbClr val="000000"/>
                </a:solidFill>
                <a:prstDash val="solid"/>
                <a:round/>
                <a:headEnd type="none" w="med" len="med"/>
                <a:tailEnd type="triangle" w="med" len="med"/>
              </a:ln>
            </p:spPr>
          </p:sp>
          <p:sp>
            <p:nvSpPr>
              <p:cNvPr id="56" name="Arc 29"/>
              <p:cNvSpPr/>
              <p:nvPr/>
            </p:nvSpPr>
            <p:spPr>
              <a:xfrm rot="2400000" flipV="1">
                <a:off x="3558" y="12829"/>
                <a:ext cx="197" cy="237"/>
              </a:xfrm>
              <a:custGeom>
                <a:avLst/>
                <a:gdLst/>
                <a:ahLst/>
                <a:cxnLst>
                  <a:cxn ang="0">
                    <a:pos x="0" y="0"/>
                  </a:cxn>
                  <a:cxn ang="0">
                    <a:pos x="0" y="0"/>
                  </a:cxn>
                  <a:cxn ang="0">
                    <a:pos x="0" y="0"/>
                  </a:cxn>
                </a:cxnLst>
                <a:rect l="0" t="0" r="0" b="0"/>
                <a:pathLst>
                  <a:path w="36171" h="32742" fill="none">
                    <a:moveTo>
                      <a:pt x="-1" y="5654"/>
                    </a:moveTo>
                    <a:cubicBezTo>
                      <a:pt x="3980" y="2017"/>
                      <a:pt x="9178" y="-1"/>
                      <a:pt x="14571" y="0"/>
                    </a:cubicBezTo>
                    <a:cubicBezTo>
                      <a:pt x="26500" y="0"/>
                      <a:pt x="36171" y="9670"/>
                      <a:pt x="36171" y="21600"/>
                    </a:cubicBezTo>
                    <a:cubicBezTo>
                      <a:pt x="36171" y="25526"/>
                      <a:pt x="35100" y="29378"/>
                      <a:pt x="33075" y="32741"/>
                    </a:cubicBezTo>
                  </a:path>
                  <a:path w="36171" h="32742" stroke="0">
                    <a:moveTo>
                      <a:pt x="-1" y="5654"/>
                    </a:moveTo>
                    <a:cubicBezTo>
                      <a:pt x="3980" y="2017"/>
                      <a:pt x="9178" y="-1"/>
                      <a:pt x="14571" y="0"/>
                    </a:cubicBezTo>
                    <a:cubicBezTo>
                      <a:pt x="26500" y="0"/>
                      <a:pt x="36171" y="9670"/>
                      <a:pt x="36171" y="21600"/>
                    </a:cubicBezTo>
                    <a:cubicBezTo>
                      <a:pt x="36171" y="25526"/>
                      <a:pt x="35100" y="29378"/>
                      <a:pt x="33075" y="32741"/>
                    </a:cubicBezTo>
                    <a:lnTo>
                      <a:pt x="14571" y="21600"/>
                    </a:lnTo>
                    <a:lnTo>
                      <a:pt x="-1" y="5654"/>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57" name="Arc 30"/>
              <p:cNvSpPr/>
              <p:nvPr/>
            </p:nvSpPr>
            <p:spPr>
              <a:xfrm rot="2400000" flipV="1">
                <a:off x="5741" y="12841"/>
                <a:ext cx="202" cy="271"/>
              </a:xfrm>
              <a:custGeom>
                <a:avLst/>
                <a:gdLst/>
                <a:ahLst/>
                <a:cxnLst>
                  <a:cxn ang="0">
                    <a:pos x="0" y="0"/>
                  </a:cxn>
                  <a:cxn ang="0">
                    <a:pos x="0" y="0"/>
                  </a:cxn>
                  <a:cxn ang="0">
                    <a:pos x="0" y="0"/>
                  </a:cxn>
                </a:cxnLst>
                <a:rect l="0" t="0" r="0" b="0"/>
                <a:pathLst>
                  <a:path w="36171" h="32493" fill="none">
                    <a:moveTo>
                      <a:pt x="-1" y="5654"/>
                    </a:moveTo>
                    <a:cubicBezTo>
                      <a:pt x="3980" y="2017"/>
                      <a:pt x="9178" y="-1"/>
                      <a:pt x="14571" y="0"/>
                    </a:cubicBezTo>
                    <a:cubicBezTo>
                      <a:pt x="26500" y="0"/>
                      <a:pt x="36171" y="9670"/>
                      <a:pt x="36171" y="21600"/>
                    </a:cubicBezTo>
                    <a:cubicBezTo>
                      <a:pt x="36171" y="25428"/>
                      <a:pt x="35153" y="29187"/>
                      <a:pt x="33223" y="32493"/>
                    </a:cubicBezTo>
                  </a:path>
                  <a:path w="36171" h="32493" stroke="0">
                    <a:moveTo>
                      <a:pt x="-1" y="5654"/>
                    </a:moveTo>
                    <a:cubicBezTo>
                      <a:pt x="3980" y="2017"/>
                      <a:pt x="9178" y="-1"/>
                      <a:pt x="14571" y="0"/>
                    </a:cubicBezTo>
                    <a:cubicBezTo>
                      <a:pt x="26500" y="0"/>
                      <a:pt x="36171" y="9670"/>
                      <a:pt x="36171" y="21600"/>
                    </a:cubicBezTo>
                    <a:cubicBezTo>
                      <a:pt x="36171" y="25428"/>
                      <a:pt x="35153" y="29187"/>
                      <a:pt x="33223" y="32493"/>
                    </a:cubicBezTo>
                    <a:lnTo>
                      <a:pt x="14571" y="21600"/>
                    </a:lnTo>
                    <a:lnTo>
                      <a:pt x="-1" y="5654"/>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grpSp>
    </p:spTree>
    <p:extLst>
      <p:ext uri="{BB962C8B-B14F-4D97-AF65-F5344CB8AC3E}">
        <p14:creationId xmlns:p14="http://schemas.microsoft.com/office/powerpoint/2010/main" val="270533839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3" name="Rectangle 3"/>
          <p:cNvSpPr>
            <a:spLocks noGrp="1"/>
          </p:cNvSpPr>
          <p:nvPr>
            <p:ph idx="1"/>
          </p:nvPr>
        </p:nvSpPr>
        <p:spPr>
          <a:xfrm>
            <a:off x="228600" y="228600"/>
            <a:ext cx="8736013" cy="1831975"/>
          </a:xfrm>
        </p:spPr>
        <p:txBody>
          <a:bodyPr vert="horz" wrap="square" lIns="91440" tIns="45720" rIns="91440" bIns="45720" anchor="t"/>
          <a:lstStyle/>
          <a:p>
            <a:pPr eaLnBrk="1" hangingPunct="1">
              <a:lnSpc>
                <a:spcPct val="90000"/>
              </a:lnSpc>
            </a:pPr>
            <a:r>
              <a:rPr lang="zh-CN" altLang="en-US" dirty="0">
                <a:latin typeface="黑体" panose="02010609060101010101" pitchFamily="2" charset="-122"/>
                <a:ea typeface="黑体" panose="02010609060101010101" pitchFamily="2" charset="-122"/>
              </a:rPr>
              <a:t>原始数据的概率在系统中己经给出</a:t>
            </a:r>
            <a:r>
              <a:rPr lang="en-US" altLang="zh-CN" dirty="0">
                <a:latin typeface="黑体" panose="02010609060101010101" pitchFamily="2" charset="-122"/>
                <a:ea typeface="黑体" panose="02010609060101010101" pitchFamily="2" charset="-122"/>
              </a:rPr>
              <a:t>:</a:t>
            </a:r>
          </a:p>
          <a:p>
            <a:pPr eaLnBrk="1" hangingPunct="1">
              <a:lnSpc>
                <a:spcPct val="90000"/>
              </a:lnSpc>
              <a:buNone/>
            </a:pPr>
            <a:r>
              <a:rPr lang="en-US" altLang="zh-CN" dirty="0">
                <a:latin typeface="黑体" panose="02010609060101010101" pitchFamily="2" charset="-122"/>
                <a:ea typeface="黑体" panose="02010609060101010101" pitchFamily="2" charset="-122"/>
              </a:rPr>
              <a:t>   f(E1)=0.5, f(E2)=0.7, f(E3)=0.9, f(E4)=0.9, f(E5)=0.8, f(E6)=0.7</a:t>
            </a:r>
            <a:endParaRPr lang="zh-CN" altLang="en-US" dirty="0">
              <a:latin typeface="黑体" panose="02010609060101010101" pitchFamily="2" charset="-122"/>
              <a:ea typeface="黑体" panose="02010609060101010101" pitchFamily="2" charset="-122"/>
            </a:endParaRPr>
          </a:p>
        </p:txBody>
      </p:sp>
      <p:sp>
        <p:nvSpPr>
          <p:cNvPr id="189444" name="Rectangle 5"/>
          <p:cNvSpPr/>
          <p:nvPr/>
        </p:nvSpPr>
        <p:spPr>
          <a:xfrm>
            <a:off x="250825" y="4292600"/>
            <a:ext cx="3168650" cy="1657350"/>
          </a:xfrm>
          <a:prstGeom prst="rect">
            <a:avLst/>
          </a:prstGeom>
          <a:noFill/>
          <a:ln w="9525">
            <a:noFill/>
          </a:ln>
        </p:spPr>
        <p:txBody>
          <a:bodyPr anchor="t"/>
          <a:lstStyle/>
          <a:p>
            <a:pPr marL="342900" indent="-342900" algn="ctr">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假设</a:t>
            </a:r>
            <a:r>
              <a:rPr lang="en-US" altLang="zh-CN" sz="3200" b="1" dirty="0">
                <a:solidFill>
                  <a:schemeClr val="accent2">
                    <a:lumMod val="90000"/>
                    <a:lumOff val="10000"/>
                  </a:schemeClr>
                </a:solidFill>
                <a:latin typeface="黑体" panose="02010609060101010101" pitchFamily="2" charset="-122"/>
                <a:ea typeface="黑体" panose="02010609060101010101" pitchFamily="2" charset="-122"/>
              </a:rPr>
              <a:t>|Ω|=10</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，现在需要求出</a:t>
            </a:r>
            <a:r>
              <a:rPr lang="en-US" altLang="zh-CN" sz="3200" b="1" dirty="0">
                <a:solidFill>
                  <a:schemeClr val="accent2">
                    <a:lumMod val="90000"/>
                    <a:lumOff val="10000"/>
                  </a:schemeClr>
                </a:solidFill>
                <a:latin typeface="黑体" panose="02010609060101010101" pitchFamily="2" charset="-122"/>
                <a:ea typeface="黑体" panose="02010609060101010101" pitchFamily="2" charset="-122"/>
              </a:rPr>
              <a:t>A</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的确定性。</a:t>
            </a:r>
            <a:r>
              <a:rPr lang="zh-CN" altLang="en-US" b="1" dirty="0">
                <a:solidFill>
                  <a:schemeClr val="accent2">
                    <a:lumMod val="90000"/>
                    <a:lumOff val="10000"/>
                  </a:schemeClr>
                </a:solidFill>
                <a:latin typeface="黑体" panose="02010609060101010101" pitchFamily="2" charset="-122"/>
                <a:ea typeface="黑体" panose="02010609060101010101" pitchFamily="2" charset="-122"/>
              </a:rPr>
              <a:t> </a:t>
            </a:r>
          </a:p>
        </p:txBody>
      </p:sp>
      <p:grpSp>
        <p:nvGrpSpPr>
          <p:cNvPr id="3" name="组合 2"/>
          <p:cNvGrpSpPr/>
          <p:nvPr/>
        </p:nvGrpSpPr>
        <p:grpSpPr>
          <a:xfrm>
            <a:off x="3419475" y="2428875"/>
            <a:ext cx="5724525" cy="3808413"/>
            <a:chOff x="3419475" y="2428875"/>
            <a:chExt cx="5724525" cy="3808413"/>
          </a:xfrm>
        </p:grpSpPr>
        <p:sp>
          <p:nvSpPr>
            <p:cNvPr id="189442" name="Rectangle 31"/>
            <p:cNvSpPr/>
            <p:nvPr/>
          </p:nvSpPr>
          <p:spPr>
            <a:xfrm>
              <a:off x="3419475" y="2492375"/>
              <a:ext cx="5724525" cy="3744913"/>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grpSp>
          <p:nvGrpSpPr>
            <p:cNvPr id="189445" name="Group 6"/>
            <p:cNvGrpSpPr>
              <a:grpSpLocks noChangeAspect="1"/>
            </p:cNvGrpSpPr>
            <p:nvPr/>
          </p:nvGrpSpPr>
          <p:grpSpPr>
            <a:xfrm>
              <a:off x="3563938" y="2428875"/>
              <a:ext cx="5580062" cy="3798888"/>
              <a:chOff x="1753" y="10410"/>
              <a:chExt cx="5040" cy="3432"/>
            </a:xfrm>
          </p:grpSpPr>
          <p:sp>
            <p:nvSpPr>
              <p:cNvPr id="189446" name="AutoShape 7"/>
              <p:cNvSpPr>
                <a:spLocks noChangeAspect="1"/>
              </p:cNvSpPr>
              <p:nvPr/>
            </p:nvSpPr>
            <p:spPr>
              <a:xfrm>
                <a:off x="1753" y="10410"/>
                <a:ext cx="5040" cy="3432"/>
              </a:xfrm>
              <a:prstGeom prst="rect">
                <a:avLst/>
              </a:prstGeom>
              <a:noFill/>
              <a:ln w="9525">
                <a:noFill/>
              </a:ln>
            </p:spPr>
            <p:txBody>
              <a:bodyPr anchor="t"/>
              <a:lstStyle/>
              <a:p>
                <a:pPr algn="ctr"/>
                <a:endParaRPr lang="zh-CN" altLang="en-US" dirty="0">
                  <a:latin typeface="Times New Roman" panose="02020603050405020304" pitchFamily="18" charset="0"/>
                </a:endParaRPr>
              </a:p>
            </p:txBody>
          </p:sp>
          <p:sp>
            <p:nvSpPr>
              <p:cNvPr id="189447" name="Text Box 8"/>
              <p:cNvSpPr txBox="1"/>
              <p:nvPr/>
            </p:nvSpPr>
            <p:spPr>
              <a:xfrm>
                <a:off x="3913" y="10566"/>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A</a:t>
                </a:r>
                <a:endParaRPr lang="en-US" altLang="zh-CN" sz="3600" dirty="0">
                  <a:solidFill>
                    <a:srgbClr val="0033CC"/>
                  </a:solidFill>
                  <a:latin typeface="Times New Roman" panose="02020603050405020304" pitchFamily="18" charset="0"/>
                </a:endParaRPr>
              </a:p>
            </p:txBody>
          </p:sp>
          <p:sp>
            <p:nvSpPr>
              <p:cNvPr id="189448" name="Text Box 9"/>
              <p:cNvSpPr txBox="1"/>
              <p:nvPr/>
            </p:nvSpPr>
            <p:spPr>
              <a:xfrm>
                <a:off x="3013" y="11502"/>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A</a:t>
                </a:r>
                <a:r>
                  <a:rPr lang="en-US" altLang="zh-CN" sz="500" dirty="0">
                    <a:solidFill>
                      <a:srgbClr val="0033CC"/>
                    </a:solidFill>
                    <a:latin typeface="Times New Roman" panose="02020603050405020304" pitchFamily="18" charset="0"/>
                  </a:rPr>
                  <a:t>1</a:t>
                </a:r>
                <a:endParaRPr lang="en-US" altLang="zh-CN" sz="3600" dirty="0">
                  <a:solidFill>
                    <a:srgbClr val="0033CC"/>
                  </a:solidFill>
                  <a:latin typeface="Times New Roman" panose="02020603050405020304" pitchFamily="18" charset="0"/>
                </a:endParaRPr>
              </a:p>
            </p:txBody>
          </p:sp>
          <p:sp>
            <p:nvSpPr>
              <p:cNvPr id="189449" name="Text Box 10"/>
              <p:cNvSpPr txBox="1"/>
              <p:nvPr/>
            </p:nvSpPr>
            <p:spPr>
              <a:xfrm>
                <a:off x="4993" y="11502"/>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A</a:t>
                </a:r>
                <a:r>
                  <a:rPr lang="en-US" altLang="zh-CN" sz="500" dirty="0">
                    <a:solidFill>
                      <a:srgbClr val="0033CC"/>
                    </a:solidFill>
                    <a:latin typeface="Times New Roman" panose="02020603050405020304" pitchFamily="18" charset="0"/>
                  </a:rPr>
                  <a:t>2</a:t>
                </a:r>
                <a:endParaRPr lang="en-US" altLang="zh-CN" sz="3600" dirty="0">
                  <a:solidFill>
                    <a:srgbClr val="0033CC"/>
                  </a:solidFill>
                  <a:latin typeface="Times New Roman" panose="02020603050405020304" pitchFamily="18" charset="0"/>
                </a:endParaRPr>
              </a:p>
            </p:txBody>
          </p:sp>
          <p:sp>
            <p:nvSpPr>
              <p:cNvPr id="189450" name="Text Box 11"/>
              <p:cNvSpPr txBox="1"/>
              <p:nvPr/>
            </p:nvSpPr>
            <p:spPr>
              <a:xfrm>
                <a:off x="2293" y="12438"/>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1</a:t>
                </a:r>
                <a:endParaRPr lang="en-US" altLang="zh-CN" sz="3600" dirty="0">
                  <a:solidFill>
                    <a:srgbClr val="0033CC"/>
                  </a:solidFill>
                  <a:latin typeface="Times New Roman" panose="02020603050405020304" pitchFamily="18" charset="0"/>
                </a:endParaRPr>
              </a:p>
            </p:txBody>
          </p:sp>
          <p:sp>
            <p:nvSpPr>
              <p:cNvPr id="189451" name="Text Box 12"/>
              <p:cNvSpPr txBox="1"/>
              <p:nvPr/>
            </p:nvSpPr>
            <p:spPr>
              <a:xfrm>
                <a:off x="3373" y="12438"/>
                <a:ext cx="720" cy="312"/>
              </a:xfrm>
              <a:prstGeom prst="rect">
                <a:avLst/>
              </a:prstGeom>
              <a:solidFill>
                <a:srgbClr val="FFFFFF"/>
              </a:solidFill>
              <a:ln w="12700" cap="flat" cmpd="sng">
                <a:solidFill>
                  <a:srgbClr val="000000"/>
                </a:solidFill>
                <a:prstDash val="dash"/>
                <a:miter/>
                <a:headEnd type="none" w="med" len="med"/>
                <a:tailEnd type="none" w="med" len="med"/>
              </a:ln>
            </p:spPr>
            <p:txBody>
              <a:bodyPr tIns="0" bIns="0" anchor="t"/>
              <a:lstStyle/>
              <a:p>
                <a:pPr algn="ctr"/>
                <a:endParaRPr lang="zh-CN" altLang="en-US" sz="3600" dirty="0">
                  <a:latin typeface="Times New Roman" panose="02020603050405020304" pitchFamily="18" charset="0"/>
                </a:endParaRPr>
              </a:p>
            </p:txBody>
          </p:sp>
          <p:sp>
            <p:nvSpPr>
              <p:cNvPr id="189452" name="Text Box 13"/>
              <p:cNvSpPr txBox="1"/>
              <p:nvPr/>
            </p:nvSpPr>
            <p:spPr>
              <a:xfrm>
                <a:off x="4453" y="12438"/>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4</a:t>
                </a:r>
                <a:endParaRPr lang="en-US" altLang="zh-CN" sz="3600" dirty="0">
                  <a:solidFill>
                    <a:srgbClr val="0033CC"/>
                  </a:solidFill>
                  <a:latin typeface="Times New Roman" panose="02020603050405020304" pitchFamily="18" charset="0"/>
                </a:endParaRPr>
              </a:p>
            </p:txBody>
          </p:sp>
          <p:sp>
            <p:nvSpPr>
              <p:cNvPr id="189453" name="Text Box 14"/>
              <p:cNvSpPr txBox="1"/>
              <p:nvPr/>
            </p:nvSpPr>
            <p:spPr>
              <a:xfrm>
                <a:off x="5533" y="12438"/>
                <a:ext cx="720" cy="312"/>
              </a:xfrm>
              <a:prstGeom prst="rect">
                <a:avLst/>
              </a:prstGeom>
              <a:solidFill>
                <a:srgbClr val="FFFFFF"/>
              </a:solidFill>
              <a:ln w="12700" cap="flat" cmpd="sng">
                <a:solidFill>
                  <a:srgbClr val="000000"/>
                </a:solidFill>
                <a:prstDash val="dash"/>
                <a:miter/>
                <a:headEnd type="none" w="med" len="med"/>
                <a:tailEnd type="none" w="med" len="med"/>
              </a:ln>
            </p:spPr>
            <p:txBody>
              <a:bodyPr tIns="0" bIns="0" anchor="t"/>
              <a:lstStyle/>
              <a:p>
                <a:pPr algn="ctr"/>
                <a:endParaRPr lang="zh-CN" altLang="en-US" sz="3600" dirty="0">
                  <a:latin typeface="Times New Roman" panose="02020603050405020304" pitchFamily="18" charset="0"/>
                </a:endParaRPr>
              </a:p>
            </p:txBody>
          </p:sp>
          <p:sp>
            <p:nvSpPr>
              <p:cNvPr id="189454" name="Text Box 15"/>
              <p:cNvSpPr txBox="1"/>
              <p:nvPr/>
            </p:nvSpPr>
            <p:spPr>
              <a:xfrm>
                <a:off x="589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6</a:t>
                </a:r>
                <a:endParaRPr lang="en-US" altLang="zh-CN" sz="3600" dirty="0">
                  <a:solidFill>
                    <a:srgbClr val="0033CC"/>
                  </a:solidFill>
                  <a:latin typeface="Times New Roman" panose="02020603050405020304" pitchFamily="18" charset="0"/>
                </a:endParaRPr>
              </a:p>
            </p:txBody>
          </p:sp>
          <p:sp>
            <p:nvSpPr>
              <p:cNvPr id="189455" name="Text Box 16"/>
              <p:cNvSpPr txBox="1"/>
              <p:nvPr/>
            </p:nvSpPr>
            <p:spPr>
              <a:xfrm>
                <a:off x="481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5</a:t>
                </a:r>
                <a:endParaRPr lang="en-US" altLang="zh-CN" sz="3600" dirty="0">
                  <a:solidFill>
                    <a:srgbClr val="0033CC"/>
                  </a:solidFill>
                  <a:latin typeface="Times New Roman" panose="02020603050405020304" pitchFamily="18" charset="0"/>
                </a:endParaRPr>
              </a:p>
            </p:txBody>
          </p:sp>
          <p:sp>
            <p:nvSpPr>
              <p:cNvPr id="189456" name="Text Box 17"/>
              <p:cNvSpPr txBox="1"/>
              <p:nvPr/>
            </p:nvSpPr>
            <p:spPr>
              <a:xfrm>
                <a:off x="373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3</a:t>
                </a:r>
                <a:endParaRPr lang="en-US" altLang="zh-CN" sz="3600" dirty="0">
                  <a:solidFill>
                    <a:srgbClr val="0033CC"/>
                  </a:solidFill>
                  <a:latin typeface="Times New Roman" panose="02020603050405020304" pitchFamily="18" charset="0"/>
                </a:endParaRPr>
              </a:p>
            </p:txBody>
          </p:sp>
          <p:sp>
            <p:nvSpPr>
              <p:cNvPr id="189457" name="Text Box 18"/>
              <p:cNvSpPr txBox="1"/>
              <p:nvPr/>
            </p:nvSpPr>
            <p:spPr>
              <a:xfrm>
                <a:off x="2653" y="13374"/>
                <a:ext cx="720" cy="312"/>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en-US" altLang="zh-CN" sz="1000" dirty="0">
                    <a:solidFill>
                      <a:srgbClr val="0033CC"/>
                    </a:solidFill>
                    <a:latin typeface="Times New Roman" panose="02020603050405020304" pitchFamily="18" charset="0"/>
                  </a:rPr>
                  <a:t>E</a:t>
                </a:r>
                <a:r>
                  <a:rPr lang="en-US" altLang="zh-CN" sz="500" dirty="0">
                    <a:solidFill>
                      <a:srgbClr val="0033CC"/>
                    </a:solidFill>
                    <a:latin typeface="Times New Roman" panose="02020603050405020304" pitchFamily="18" charset="0"/>
                  </a:rPr>
                  <a:t>2</a:t>
                </a:r>
                <a:endParaRPr lang="en-US" altLang="zh-CN" sz="3600" dirty="0">
                  <a:solidFill>
                    <a:srgbClr val="0033CC"/>
                  </a:solidFill>
                  <a:latin typeface="Times New Roman" panose="02020603050405020304" pitchFamily="18" charset="0"/>
                </a:endParaRPr>
              </a:p>
            </p:txBody>
          </p:sp>
          <p:sp>
            <p:nvSpPr>
              <p:cNvPr id="189458" name="Line 19"/>
              <p:cNvSpPr/>
              <p:nvPr/>
            </p:nvSpPr>
            <p:spPr>
              <a:xfrm flipV="1">
                <a:off x="3373" y="10878"/>
                <a:ext cx="900" cy="624"/>
              </a:xfrm>
              <a:prstGeom prst="line">
                <a:avLst/>
              </a:prstGeom>
              <a:ln w="9525" cap="flat" cmpd="sng">
                <a:solidFill>
                  <a:srgbClr val="000000"/>
                </a:solidFill>
                <a:prstDash val="solid"/>
                <a:round/>
                <a:headEnd type="none" w="med" len="med"/>
                <a:tailEnd type="triangle" w="med" len="med"/>
              </a:ln>
            </p:spPr>
          </p:sp>
          <p:sp>
            <p:nvSpPr>
              <p:cNvPr id="189459" name="Line 20"/>
              <p:cNvSpPr/>
              <p:nvPr/>
            </p:nvSpPr>
            <p:spPr>
              <a:xfrm flipH="1" flipV="1">
                <a:off x="4273" y="10878"/>
                <a:ext cx="1080" cy="624"/>
              </a:xfrm>
              <a:prstGeom prst="line">
                <a:avLst/>
              </a:prstGeom>
              <a:ln w="9525" cap="flat" cmpd="sng">
                <a:solidFill>
                  <a:srgbClr val="000000"/>
                </a:solidFill>
                <a:prstDash val="solid"/>
                <a:round/>
                <a:headEnd type="none" w="med" len="med"/>
                <a:tailEnd type="triangle" w="med" len="med"/>
              </a:ln>
            </p:spPr>
          </p:sp>
          <p:sp>
            <p:nvSpPr>
              <p:cNvPr id="189460" name="Line 21"/>
              <p:cNvSpPr/>
              <p:nvPr/>
            </p:nvSpPr>
            <p:spPr>
              <a:xfrm flipV="1">
                <a:off x="2653" y="11814"/>
                <a:ext cx="720" cy="624"/>
              </a:xfrm>
              <a:prstGeom prst="line">
                <a:avLst/>
              </a:prstGeom>
              <a:ln w="9525" cap="flat" cmpd="sng">
                <a:solidFill>
                  <a:srgbClr val="000000"/>
                </a:solidFill>
                <a:prstDash val="solid"/>
                <a:round/>
                <a:headEnd type="none" w="med" len="med"/>
                <a:tailEnd type="triangle" w="med" len="med"/>
              </a:ln>
            </p:spPr>
          </p:sp>
          <p:sp>
            <p:nvSpPr>
              <p:cNvPr id="189461" name="Line 22"/>
              <p:cNvSpPr/>
              <p:nvPr/>
            </p:nvSpPr>
            <p:spPr>
              <a:xfrm flipH="1" flipV="1">
                <a:off x="3373" y="11814"/>
                <a:ext cx="360" cy="624"/>
              </a:xfrm>
              <a:prstGeom prst="line">
                <a:avLst/>
              </a:prstGeom>
              <a:ln w="9525" cap="flat" cmpd="sng">
                <a:solidFill>
                  <a:srgbClr val="000000"/>
                </a:solidFill>
                <a:prstDash val="solid"/>
                <a:round/>
                <a:headEnd type="none" w="med" len="med"/>
                <a:tailEnd type="triangle" w="med" len="med"/>
              </a:ln>
            </p:spPr>
          </p:sp>
          <p:sp>
            <p:nvSpPr>
              <p:cNvPr id="189462" name="Line 23"/>
              <p:cNvSpPr/>
              <p:nvPr/>
            </p:nvSpPr>
            <p:spPr>
              <a:xfrm flipV="1">
                <a:off x="4813" y="11814"/>
                <a:ext cx="540" cy="624"/>
              </a:xfrm>
              <a:prstGeom prst="line">
                <a:avLst/>
              </a:prstGeom>
              <a:ln w="9525" cap="flat" cmpd="sng">
                <a:solidFill>
                  <a:srgbClr val="000000"/>
                </a:solidFill>
                <a:prstDash val="solid"/>
                <a:round/>
                <a:headEnd type="none" w="med" len="med"/>
                <a:tailEnd type="triangle" w="med" len="med"/>
              </a:ln>
            </p:spPr>
          </p:sp>
          <p:sp>
            <p:nvSpPr>
              <p:cNvPr id="189463" name="Line 24"/>
              <p:cNvSpPr/>
              <p:nvPr/>
            </p:nvSpPr>
            <p:spPr>
              <a:xfrm flipH="1" flipV="1">
                <a:off x="5353" y="11814"/>
                <a:ext cx="540" cy="624"/>
              </a:xfrm>
              <a:prstGeom prst="line">
                <a:avLst/>
              </a:prstGeom>
              <a:ln w="9525" cap="flat" cmpd="sng">
                <a:solidFill>
                  <a:srgbClr val="000000"/>
                </a:solidFill>
                <a:prstDash val="solid"/>
                <a:round/>
                <a:headEnd type="none" w="med" len="med"/>
                <a:tailEnd type="triangle" w="med" len="med"/>
              </a:ln>
            </p:spPr>
          </p:sp>
          <p:sp>
            <p:nvSpPr>
              <p:cNvPr id="189464" name="Line 25"/>
              <p:cNvSpPr/>
              <p:nvPr/>
            </p:nvSpPr>
            <p:spPr>
              <a:xfrm flipV="1">
                <a:off x="3013" y="12750"/>
                <a:ext cx="720" cy="624"/>
              </a:xfrm>
              <a:prstGeom prst="line">
                <a:avLst/>
              </a:prstGeom>
              <a:ln w="9525" cap="flat" cmpd="sng">
                <a:solidFill>
                  <a:srgbClr val="000000"/>
                </a:solidFill>
                <a:prstDash val="solid"/>
                <a:round/>
                <a:headEnd type="none" w="med" len="med"/>
                <a:tailEnd type="triangle" w="med" len="med"/>
              </a:ln>
            </p:spPr>
          </p:sp>
          <p:sp>
            <p:nvSpPr>
              <p:cNvPr id="189465" name="Line 26"/>
              <p:cNvSpPr/>
              <p:nvPr/>
            </p:nvSpPr>
            <p:spPr>
              <a:xfrm flipH="1" flipV="1">
                <a:off x="3733" y="12750"/>
                <a:ext cx="360" cy="624"/>
              </a:xfrm>
              <a:prstGeom prst="line">
                <a:avLst/>
              </a:prstGeom>
              <a:ln w="9525" cap="flat" cmpd="sng">
                <a:solidFill>
                  <a:srgbClr val="000000"/>
                </a:solidFill>
                <a:prstDash val="solid"/>
                <a:round/>
                <a:headEnd type="none" w="med" len="med"/>
                <a:tailEnd type="triangle" w="med" len="med"/>
              </a:ln>
            </p:spPr>
          </p:sp>
          <p:sp>
            <p:nvSpPr>
              <p:cNvPr id="189466" name="Line 27"/>
              <p:cNvSpPr/>
              <p:nvPr/>
            </p:nvSpPr>
            <p:spPr>
              <a:xfrm flipV="1">
                <a:off x="5173" y="12750"/>
                <a:ext cx="720" cy="624"/>
              </a:xfrm>
              <a:prstGeom prst="line">
                <a:avLst/>
              </a:prstGeom>
              <a:ln w="9525" cap="flat" cmpd="sng">
                <a:solidFill>
                  <a:srgbClr val="000000"/>
                </a:solidFill>
                <a:prstDash val="solid"/>
                <a:round/>
                <a:headEnd type="none" w="med" len="med"/>
                <a:tailEnd type="triangle" w="med" len="med"/>
              </a:ln>
            </p:spPr>
          </p:sp>
          <p:sp>
            <p:nvSpPr>
              <p:cNvPr id="189467" name="Line 28"/>
              <p:cNvSpPr/>
              <p:nvPr/>
            </p:nvSpPr>
            <p:spPr>
              <a:xfrm flipH="1" flipV="1">
                <a:off x="5893" y="12750"/>
                <a:ext cx="360" cy="624"/>
              </a:xfrm>
              <a:prstGeom prst="line">
                <a:avLst/>
              </a:prstGeom>
              <a:ln w="9525" cap="flat" cmpd="sng">
                <a:solidFill>
                  <a:srgbClr val="000000"/>
                </a:solidFill>
                <a:prstDash val="solid"/>
                <a:round/>
                <a:headEnd type="none" w="med" len="med"/>
                <a:tailEnd type="triangle" w="med" len="med"/>
              </a:ln>
            </p:spPr>
          </p:sp>
          <p:sp>
            <p:nvSpPr>
              <p:cNvPr id="189468" name="Arc 29"/>
              <p:cNvSpPr/>
              <p:nvPr/>
            </p:nvSpPr>
            <p:spPr>
              <a:xfrm rot="2400000" flipV="1">
                <a:off x="3558" y="12829"/>
                <a:ext cx="197" cy="237"/>
              </a:xfrm>
              <a:custGeom>
                <a:avLst/>
                <a:gdLst/>
                <a:ahLst/>
                <a:cxnLst>
                  <a:cxn ang="0">
                    <a:pos x="0" y="0"/>
                  </a:cxn>
                  <a:cxn ang="0">
                    <a:pos x="0" y="0"/>
                  </a:cxn>
                  <a:cxn ang="0">
                    <a:pos x="0" y="0"/>
                  </a:cxn>
                </a:cxnLst>
                <a:rect l="0" t="0" r="0" b="0"/>
                <a:pathLst>
                  <a:path w="36171" h="32742" fill="none">
                    <a:moveTo>
                      <a:pt x="-1" y="5654"/>
                    </a:moveTo>
                    <a:cubicBezTo>
                      <a:pt x="3980" y="2017"/>
                      <a:pt x="9178" y="-1"/>
                      <a:pt x="14571" y="0"/>
                    </a:cubicBezTo>
                    <a:cubicBezTo>
                      <a:pt x="26500" y="0"/>
                      <a:pt x="36171" y="9670"/>
                      <a:pt x="36171" y="21600"/>
                    </a:cubicBezTo>
                    <a:cubicBezTo>
                      <a:pt x="36171" y="25526"/>
                      <a:pt x="35100" y="29378"/>
                      <a:pt x="33075" y="32741"/>
                    </a:cubicBezTo>
                  </a:path>
                  <a:path w="36171" h="32742" stroke="0">
                    <a:moveTo>
                      <a:pt x="-1" y="5654"/>
                    </a:moveTo>
                    <a:cubicBezTo>
                      <a:pt x="3980" y="2017"/>
                      <a:pt x="9178" y="-1"/>
                      <a:pt x="14571" y="0"/>
                    </a:cubicBezTo>
                    <a:cubicBezTo>
                      <a:pt x="26500" y="0"/>
                      <a:pt x="36171" y="9670"/>
                      <a:pt x="36171" y="21600"/>
                    </a:cubicBezTo>
                    <a:cubicBezTo>
                      <a:pt x="36171" y="25526"/>
                      <a:pt x="35100" y="29378"/>
                      <a:pt x="33075" y="32741"/>
                    </a:cubicBezTo>
                    <a:lnTo>
                      <a:pt x="14571" y="21600"/>
                    </a:lnTo>
                    <a:lnTo>
                      <a:pt x="-1" y="5654"/>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sp>
            <p:nvSpPr>
              <p:cNvPr id="189469" name="Arc 30"/>
              <p:cNvSpPr/>
              <p:nvPr/>
            </p:nvSpPr>
            <p:spPr>
              <a:xfrm rot="2400000" flipV="1">
                <a:off x="5741" y="12841"/>
                <a:ext cx="202" cy="271"/>
              </a:xfrm>
              <a:custGeom>
                <a:avLst/>
                <a:gdLst/>
                <a:ahLst/>
                <a:cxnLst>
                  <a:cxn ang="0">
                    <a:pos x="0" y="0"/>
                  </a:cxn>
                  <a:cxn ang="0">
                    <a:pos x="0" y="0"/>
                  </a:cxn>
                  <a:cxn ang="0">
                    <a:pos x="0" y="0"/>
                  </a:cxn>
                </a:cxnLst>
                <a:rect l="0" t="0" r="0" b="0"/>
                <a:pathLst>
                  <a:path w="36171" h="32493" fill="none">
                    <a:moveTo>
                      <a:pt x="-1" y="5654"/>
                    </a:moveTo>
                    <a:cubicBezTo>
                      <a:pt x="3980" y="2017"/>
                      <a:pt x="9178" y="-1"/>
                      <a:pt x="14571" y="0"/>
                    </a:cubicBezTo>
                    <a:cubicBezTo>
                      <a:pt x="26500" y="0"/>
                      <a:pt x="36171" y="9670"/>
                      <a:pt x="36171" y="21600"/>
                    </a:cubicBezTo>
                    <a:cubicBezTo>
                      <a:pt x="36171" y="25428"/>
                      <a:pt x="35153" y="29187"/>
                      <a:pt x="33223" y="32493"/>
                    </a:cubicBezTo>
                  </a:path>
                  <a:path w="36171" h="32493" stroke="0">
                    <a:moveTo>
                      <a:pt x="-1" y="5654"/>
                    </a:moveTo>
                    <a:cubicBezTo>
                      <a:pt x="3980" y="2017"/>
                      <a:pt x="9178" y="-1"/>
                      <a:pt x="14571" y="0"/>
                    </a:cubicBezTo>
                    <a:cubicBezTo>
                      <a:pt x="26500" y="0"/>
                      <a:pt x="36171" y="9670"/>
                      <a:pt x="36171" y="21600"/>
                    </a:cubicBezTo>
                    <a:cubicBezTo>
                      <a:pt x="36171" y="25428"/>
                      <a:pt x="35153" y="29187"/>
                      <a:pt x="33223" y="32493"/>
                    </a:cubicBezTo>
                    <a:lnTo>
                      <a:pt x="14571" y="21600"/>
                    </a:lnTo>
                    <a:lnTo>
                      <a:pt x="-1" y="5654"/>
                    </a:lnTo>
                    <a:close/>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gr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5372930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19"/>
          <p:cNvSpPr/>
          <p:nvPr/>
        </p:nvSpPr>
        <p:spPr>
          <a:xfrm>
            <a:off x="395288" y="1628775"/>
            <a:ext cx="8497887" cy="467995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190467" name="Rectangle 3"/>
          <p:cNvSpPr>
            <a:spLocks noGrp="1"/>
          </p:cNvSpPr>
          <p:nvPr>
            <p:ph idx="1"/>
          </p:nvPr>
        </p:nvSpPr>
        <p:spPr>
          <a:xfrm>
            <a:off x="685800" y="836613"/>
            <a:ext cx="7772400" cy="5259387"/>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解</a:t>
            </a:r>
            <a:r>
              <a:rPr lang="en-US" altLang="zh-CN" dirty="0">
                <a:latin typeface="黑体" panose="02010609060101010101" pitchFamily="2" charset="-122"/>
                <a:ea typeface="黑体" panose="02010609060101010101" pitchFamily="2" charset="-122"/>
              </a:rPr>
              <a:t>: </a:t>
            </a:r>
            <a:r>
              <a:rPr lang="zh-CN" altLang="en-US" dirty="0">
                <a:latin typeface="黑体" panose="02010609060101010101" pitchFamily="2" charset="-122"/>
                <a:ea typeface="黑体" panose="02010609060101010101" pitchFamily="2" charset="-122"/>
              </a:rPr>
              <a:t>第一步 ，求</a:t>
            </a:r>
            <a:r>
              <a:rPr lang="en-US" altLang="zh-CN" dirty="0">
                <a:latin typeface="黑体" panose="02010609060101010101" pitchFamily="2" charset="-122"/>
                <a:ea typeface="黑体" panose="02010609060101010101" pitchFamily="2" charset="-122"/>
              </a:rPr>
              <a:t>A1</a:t>
            </a:r>
            <a:r>
              <a:rPr lang="zh-CN" altLang="en-US" dirty="0">
                <a:latin typeface="黑体" panose="02010609060101010101" pitchFamily="2" charset="-122"/>
                <a:ea typeface="黑体" panose="02010609060101010101" pitchFamily="2" charset="-122"/>
              </a:rPr>
              <a:t>的确定性。</a:t>
            </a:r>
          </a:p>
        </p:txBody>
      </p:sp>
      <p:graphicFrame>
        <p:nvGraphicFramePr>
          <p:cNvPr id="190468" name="Object 11"/>
          <p:cNvGraphicFramePr>
            <a:graphicFrameLocks noChangeAspect="1"/>
          </p:cNvGraphicFramePr>
          <p:nvPr>
            <p:extLst/>
          </p:nvPr>
        </p:nvGraphicFramePr>
        <p:xfrm>
          <a:off x="827088" y="1844675"/>
          <a:ext cx="6264275" cy="488950"/>
        </p:xfrm>
        <a:graphic>
          <a:graphicData uri="http://schemas.openxmlformats.org/presentationml/2006/ole">
            <mc:AlternateContent xmlns:mc="http://schemas.openxmlformats.org/markup-compatibility/2006">
              <mc:Choice xmlns:v="urn:schemas-microsoft-com:vml" Requires="v">
                <p:oleObj spid="_x0000_s82024" r:id="rId3" imgW="2921000" imgH="228600" progId="Equation.3">
                  <p:embed/>
                </p:oleObj>
              </mc:Choice>
              <mc:Fallback>
                <p:oleObj r:id="rId3" imgW="2921000" imgH="228600" progId="Equation.3">
                  <p:embed/>
                  <p:pic>
                    <p:nvPicPr>
                      <p:cNvPr id="0" name=""/>
                      <p:cNvPicPr/>
                      <p:nvPr/>
                    </p:nvPicPr>
                    <p:blipFill>
                      <a:blip r:embed="rId4"/>
                      <a:stretch>
                        <a:fillRect/>
                      </a:stretch>
                    </p:blipFill>
                    <p:spPr>
                      <a:xfrm>
                        <a:off x="827088" y="1844675"/>
                        <a:ext cx="6264275" cy="488950"/>
                      </a:xfrm>
                      <a:prstGeom prst="rect">
                        <a:avLst/>
                      </a:prstGeom>
                      <a:solidFill>
                        <a:srgbClr val="CCFFFF"/>
                      </a:solidFill>
                      <a:ln w="38100">
                        <a:noFill/>
                        <a:miter/>
                      </a:ln>
                    </p:spPr>
                  </p:pic>
                </p:oleObj>
              </mc:Fallback>
            </mc:AlternateContent>
          </a:graphicData>
        </a:graphic>
      </p:graphicFrame>
      <p:graphicFrame>
        <p:nvGraphicFramePr>
          <p:cNvPr id="190469" name="Object 10"/>
          <p:cNvGraphicFramePr>
            <a:graphicFrameLocks noChangeAspect="1"/>
          </p:cNvGraphicFramePr>
          <p:nvPr>
            <p:extLst/>
          </p:nvPr>
        </p:nvGraphicFramePr>
        <p:xfrm>
          <a:off x="827088" y="2420938"/>
          <a:ext cx="7705725" cy="427037"/>
        </p:xfrm>
        <a:graphic>
          <a:graphicData uri="http://schemas.openxmlformats.org/presentationml/2006/ole">
            <mc:AlternateContent xmlns:mc="http://schemas.openxmlformats.org/markup-compatibility/2006">
              <mc:Choice xmlns:v="urn:schemas-microsoft-com:vml" Requires="v">
                <p:oleObj spid="_x0000_s82025" r:id="rId5" imgW="4127500" imgH="228600" progId="Equation.3">
                  <p:embed/>
                </p:oleObj>
              </mc:Choice>
              <mc:Fallback>
                <p:oleObj r:id="rId5" imgW="4127500" imgH="228600" progId="Equation.3">
                  <p:embed/>
                  <p:pic>
                    <p:nvPicPr>
                      <p:cNvPr id="0" name=""/>
                      <p:cNvPicPr/>
                      <p:nvPr/>
                    </p:nvPicPr>
                    <p:blipFill>
                      <a:blip r:embed="rId6"/>
                      <a:stretch>
                        <a:fillRect/>
                      </a:stretch>
                    </p:blipFill>
                    <p:spPr>
                      <a:xfrm>
                        <a:off x="827088" y="2420938"/>
                        <a:ext cx="7705725" cy="427037"/>
                      </a:xfrm>
                      <a:prstGeom prst="rect">
                        <a:avLst/>
                      </a:prstGeom>
                      <a:solidFill>
                        <a:srgbClr val="CCFFFF"/>
                      </a:solidFill>
                      <a:ln w="38100">
                        <a:noFill/>
                        <a:miter/>
                      </a:ln>
                    </p:spPr>
                  </p:pic>
                </p:oleObj>
              </mc:Fallback>
            </mc:AlternateContent>
          </a:graphicData>
        </a:graphic>
      </p:graphicFrame>
      <p:graphicFrame>
        <p:nvGraphicFramePr>
          <p:cNvPr id="190470" name="Object 9"/>
          <p:cNvGraphicFramePr>
            <a:graphicFrameLocks noChangeAspect="1"/>
          </p:cNvGraphicFramePr>
          <p:nvPr>
            <p:extLst/>
          </p:nvPr>
        </p:nvGraphicFramePr>
        <p:xfrm>
          <a:off x="827088" y="2924175"/>
          <a:ext cx="7921625" cy="434975"/>
        </p:xfrm>
        <a:graphic>
          <a:graphicData uri="http://schemas.openxmlformats.org/presentationml/2006/ole">
            <mc:AlternateContent xmlns:mc="http://schemas.openxmlformats.org/markup-compatibility/2006">
              <mc:Choice xmlns:v="urn:schemas-microsoft-com:vml" Requires="v">
                <p:oleObj spid="_x0000_s82026" r:id="rId7" imgW="4165600" imgH="228600" progId="Equation.3">
                  <p:embed/>
                </p:oleObj>
              </mc:Choice>
              <mc:Fallback>
                <p:oleObj r:id="rId7" imgW="4165600" imgH="228600" progId="Equation.3">
                  <p:embed/>
                  <p:pic>
                    <p:nvPicPr>
                      <p:cNvPr id="0" name=""/>
                      <p:cNvPicPr/>
                      <p:nvPr/>
                    </p:nvPicPr>
                    <p:blipFill>
                      <a:blip r:embed="rId8"/>
                      <a:stretch>
                        <a:fillRect/>
                      </a:stretch>
                    </p:blipFill>
                    <p:spPr>
                      <a:xfrm>
                        <a:off x="827088" y="2924175"/>
                        <a:ext cx="7921625" cy="434975"/>
                      </a:xfrm>
                      <a:prstGeom prst="rect">
                        <a:avLst/>
                      </a:prstGeom>
                      <a:solidFill>
                        <a:srgbClr val="CCFFFF"/>
                      </a:solidFill>
                      <a:ln w="38100">
                        <a:noFill/>
                        <a:miter/>
                      </a:ln>
                    </p:spPr>
                  </p:pic>
                </p:oleObj>
              </mc:Fallback>
            </mc:AlternateContent>
          </a:graphicData>
        </a:graphic>
      </p:graphicFrame>
      <p:graphicFrame>
        <p:nvGraphicFramePr>
          <p:cNvPr id="190471" name="Object 8"/>
          <p:cNvGraphicFramePr>
            <a:graphicFrameLocks noChangeAspect="1"/>
          </p:cNvGraphicFramePr>
          <p:nvPr/>
        </p:nvGraphicFramePr>
        <p:xfrm>
          <a:off x="1042988" y="3644900"/>
          <a:ext cx="4537075" cy="519113"/>
        </p:xfrm>
        <a:graphic>
          <a:graphicData uri="http://schemas.openxmlformats.org/presentationml/2006/ole">
            <mc:AlternateContent xmlns:mc="http://schemas.openxmlformats.org/markup-compatibility/2006">
              <mc:Choice xmlns:v="urn:schemas-microsoft-com:vml" Requires="v">
                <p:oleObj spid="_x0000_s82027" r:id="rId9" imgW="1917065" imgH="215900" progId="Equation.3">
                  <p:embed/>
                </p:oleObj>
              </mc:Choice>
              <mc:Fallback>
                <p:oleObj r:id="rId9" imgW="1917065" imgH="215900" progId="Equation.3">
                  <p:embed/>
                  <p:pic>
                    <p:nvPicPr>
                      <p:cNvPr id="0" name=""/>
                      <p:cNvPicPr/>
                      <p:nvPr/>
                    </p:nvPicPr>
                    <p:blipFill>
                      <a:blip r:embed="rId10"/>
                      <a:stretch>
                        <a:fillRect/>
                      </a:stretch>
                    </p:blipFill>
                    <p:spPr>
                      <a:xfrm>
                        <a:off x="1042988" y="3644900"/>
                        <a:ext cx="4537075" cy="519113"/>
                      </a:xfrm>
                      <a:prstGeom prst="rect">
                        <a:avLst/>
                      </a:prstGeom>
                      <a:solidFill>
                        <a:srgbClr val="CCFFFF"/>
                      </a:solidFill>
                      <a:ln w="38100">
                        <a:noFill/>
                        <a:miter/>
                      </a:ln>
                    </p:spPr>
                  </p:pic>
                </p:oleObj>
              </mc:Fallback>
            </mc:AlternateContent>
          </a:graphicData>
        </a:graphic>
      </p:graphicFrame>
      <p:graphicFrame>
        <p:nvGraphicFramePr>
          <p:cNvPr id="190472" name="Object 7"/>
          <p:cNvGraphicFramePr>
            <a:graphicFrameLocks noChangeAspect="1"/>
          </p:cNvGraphicFramePr>
          <p:nvPr/>
        </p:nvGraphicFramePr>
        <p:xfrm>
          <a:off x="539750" y="4437063"/>
          <a:ext cx="6264275" cy="454025"/>
        </p:xfrm>
        <a:graphic>
          <a:graphicData uri="http://schemas.openxmlformats.org/presentationml/2006/ole">
            <mc:AlternateContent xmlns:mc="http://schemas.openxmlformats.org/markup-compatibility/2006">
              <mc:Choice xmlns:v="urn:schemas-microsoft-com:vml" Requires="v">
                <p:oleObj spid="_x0000_s82028" r:id="rId11" imgW="3022600" imgH="215900" progId="Equation.3">
                  <p:embed/>
                </p:oleObj>
              </mc:Choice>
              <mc:Fallback>
                <p:oleObj r:id="rId11" imgW="3022600" imgH="215900" progId="Equation.3">
                  <p:embed/>
                  <p:pic>
                    <p:nvPicPr>
                      <p:cNvPr id="0" name=""/>
                      <p:cNvPicPr/>
                      <p:nvPr/>
                    </p:nvPicPr>
                    <p:blipFill>
                      <a:blip r:embed="rId12"/>
                      <a:stretch>
                        <a:fillRect/>
                      </a:stretch>
                    </p:blipFill>
                    <p:spPr>
                      <a:xfrm>
                        <a:off x="539750" y="4437063"/>
                        <a:ext cx="6264275" cy="454025"/>
                      </a:xfrm>
                      <a:prstGeom prst="rect">
                        <a:avLst/>
                      </a:prstGeom>
                      <a:solidFill>
                        <a:srgbClr val="CCFFFF"/>
                      </a:solidFill>
                      <a:ln w="38100">
                        <a:noFill/>
                        <a:miter/>
                      </a:ln>
                    </p:spPr>
                  </p:pic>
                </p:oleObj>
              </mc:Fallback>
            </mc:AlternateContent>
          </a:graphicData>
        </a:graphic>
      </p:graphicFrame>
      <p:sp>
        <p:nvSpPr>
          <p:cNvPr id="190473" name="Rectangle 12"/>
          <p:cNvSpPr/>
          <p:nvPr/>
        </p:nvSpPr>
        <p:spPr>
          <a:xfrm flipV="1">
            <a:off x="0" y="2420938"/>
            <a:ext cx="9144000" cy="360362"/>
          </a:xfrm>
          <a:prstGeom prst="rect">
            <a:avLst/>
          </a:prstGeom>
          <a:noFill/>
          <a:ln w="9525">
            <a:noFill/>
          </a:ln>
        </p:spPr>
        <p:txBody>
          <a:bodyPr anchor="ctr">
            <a:spAutoFit/>
          </a:bodyPr>
          <a:lstStyle/>
          <a:p>
            <a:pPr algn="ctr"/>
            <a:endParaRPr lang="zh-CN" altLang="en-US" dirty="0">
              <a:latin typeface="Times New Roman" panose="02020603050405020304" pitchFamily="18" charset="0"/>
            </a:endParaRPr>
          </a:p>
        </p:txBody>
      </p:sp>
      <p:sp>
        <p:nvSpPr>
          <p:cNvPr id="190474" name="Rectangle 13"/>
          <p:cNvSpPr/>
          <p:nvPr/>
        </p:nvSpPr>
        <p:spPr>
          <a:xfrm>
            <a:off x="0" y="573405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0475" name="Rectangle 14"/>
          <p:cNvSpPr/>
          <p:nvPr/>
        </p:nvSpPr>
        <p:spPr>
          <a:xfrm>
            <a:off x="0" y="3324225"/>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0476" name="Rectangle 15"/>
          <p:cNvSpPr/>
          <p:nvPr/>
        </p:nvSpPr>
        <p:spPr>
          <a:xfrm>
            <a:off x="-323850" y="364490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0477" name="Rectangle 16"/>
          <p:cNvSpPr/>
          <p:nvPr/>
        </p:nvSpPr>
        <p:spPr>
          <a:xfrm>
            <a:off x="0" y="378936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0478" name="Rectangle 18"/>
          <p:cNvSpPr/>
          <p:nvPr/>
        </p:nvSpPr>
        <p:spPr>
          <a:xfrm>
            <a:off x="0" y="331946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90479" name="Object 17"/>
          <p:cNvGraphicFramePr>
            <a:graphicFrameLocks noChangeAspect="1"/>
          </p:cNvGraphicFramePr>
          <p:nvPr>
            <p:extLst/>
          </p:nvPr>
        </p:nvGraphicFramePr>
        <p:xfrm>
          <a:off x="1331640" y="5058409"/>
          <a:ext cx="4608513" cy="531178"/>
        </p:xfrm>
        <a:graphic>
          <a:graphicData uri="http://schemas.openxmlformats.org/presentationml/2006/ole">
            <mc:AlternateContent xmlns:mc="http://schemas.openxmlformats.org/markup-compatibility/2006">
              <mc:Choice xmlns:v="urn:schemas-microsoft-com:vml" Requires="v">
                <p:oleObj spid="_x0000_s82029" r:id="rId13" imgW="1904365" imgH="215900" progId="Equation.3">
                  <p:embed/>
                </p:oleObj>
              </mc:Choice>
              <mc:Fallback>
                <p:oleObj r:id="rId13" imgW="1904365" imgH="215900" progId="Equation.3">
                  <p:embed/>
                  <p:pic>
                    <p:nvPicPr>
                      <p:cNvPr id="0" name=""/>
                      <p:cNvPicPr/>
                      <p:nvPr/>
                    </p:nvPicPr>
                    <p:blipFill>
                      <a:blip r:embed="rId14"/>
                      <a:stretch>
                        <a:fillRect/>
                      </a:stretch>
                    </p:blipFill>
                    <p:spPr>
                      <a:xfrm>
                        <a:off x="1331640" y="5058409"/>
                        <a:ext cx="4608513" cy="531178"/>
                      </a:xfrm>
                      <a:prstGeom prst="rect">
                        <a:avLst/>
                      </a:prstGeom>
                      <a:solidFill>
                        <a:srgbClr val="CC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4721032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18"/>
          <p:cNvSpPr/>
          <p:nvPr/>
        </p:nvSpPr>
        <p:spPr>
          <a:xfrm>
            <a:off x="323850" y="1773238"/>
            <a:ext cx="7993063" cy="4248150"/>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191491" name="Rectangle 3"/>
          <p:cNvSpPr>
            <a:spLocks noGrp="1"/>
          </p:cNvSpPr>
          <p:nvPr>
            <p:ph idx="1"/>
          </p:nvPr>
        </p:nvSpPr>
        <p:spPr>
          <a:xfrm>
            <a:off x="685800" y="908050"/>
            <a:ext cx="7772400" cy="504825"/>
          </a:xfrm>
        </p:spPr>
        <p:txBody>
          <a:bodyPr vert="horz" wrap="square" lIns="91440" tIns="45720" rIns="91440" bIns="45720" anchor="t"/>
          <a:lstStyle/>
          <a:p>
            <a:pPr eaLnBrk="1" hangingPunct="1">
              <a:lnSpc>
                <a:spcPct val="80000"/>
              </a:lnSpc>
              <a:buNone/>
            </a:pPr>
            <a:r>
              <a:rPr lang="zh-CN" altLang="en-US" sz="3200" dirty="0">
                <a:latin typeface="黑体" panose="02010609060101010101" pitchFamily="2" charset="-122"/>
                <a:ea typeface="黑体" panose="02010609060101010101" pitchFamily="2" charset="-122"/>
              </a:rPr>
              <a:t>第二步 </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求</a:t>
            </a:r>
            <a:r>
              <a:rPr lang="en-US" altLang="zh-CN" sz="3200" dirty="0">
                <a:latin typeface="黑体" panose="02010609060101010101" pitchFamily="2" charset="-122"/>
                <a:ea typeface="黑体" panose="02010609060101010101" pitchFamily="2" charset="-122"/>
              </a:rPr>
              <a:t>A2</a:t>
            </a:r>
            <a:r>
              <a:rPr lang="zh-CN" altLang="en-US" sz="3200" dirty="0">
                <a:latin typeface="黑体" panose="02010609060101010101" pitchFamily="2" charset="-122"/>
                <a:ea typeface="黑体" panose="02010609060101010101" pitchFamily="2" charset="-122"/>
              </a:rPr>
              <a:t>的确定性。</a:t>
            </a:r>
          </a:p>
        </p:txBody>
      </p:sp>
      <p:graphicFrame>
        <p:nvGraphicFramePr>
          <p:cNvPr id="191492" name="Object 11"/>
          <p:cNvGraphicFramePr>
            <a:graphicFrameLocks noChangeAspect="1"/>
          </p:cNvGraphicFramePr>
          <p:nvPr>
            <p:extLst/>
          </p:nvPr>
        </p:nvGraphicFramePr>
        <p:xfrm>
          <a:off x="755923" y="1989138"/>
          <a:ext cx="7056437" cy="550862"/>
        </p:xfrm>
        <a:graphic>
          <a:graphicData uri="http://schemas.openxmlformats.org/presentationml/2006/ole">
            <mc:AlternateContent xmlns:mc="http://schemas.openxmlformats.org/markup-compatibility/2006">
              <mc:Choice xmlns:v="urn:schemas-microsoft-com:vml" Requires="v">
                <p:oleObj spid="_x0000_s83048" r:id="rId3" imgW="2921000" imgH="228600" progId="Equation.3">
                  <p:embed/>
                </p:oleObj>
              </mc:Choice>
              <mc:Fallback>
                <p:oleObj r:id="rId3" imgW="2921000" imgH="228600" progId="Equation.3">
                  <p:embed/>
                  <p:pic>
                    <p:nvPicPr>
                      <p:cNvPr id="0" name=""/>
                      <p:cNvPicPr/>
                      <p:nvPr/>
                    </p:nvPicPr>
                    <p:blipFill>
                      <a:blip r:embed="rId4"/>
                      <a:stretch>
                        <a:fillRect/>
                      </a:stretch>
                    </p:blipFill>
                    <p:spPr>
                      <a:xfrm>
                        <a:off x="755923" y="1989138"/>
                        <a:ext cx="7056437" cy="550862"/>
                      </a:xfrm>
                      <a:prstGeom prst="rect">
                        <a:avLst/>
                      </a:prstGeom>
                      <a:noFill/>
                      <a:ln w="38100">
                        <a:noFill/>
                        <a:miter/>
                      </a:ln>
                    </p:spPr>
                  </p:pic>
                </p:oleObj>
              </mc:Fallback>
            </mc:AlternateContent>
          </a:graphicData>
        </a:graphic>
      </p:graphicFrame>
      <p:graphicFrame>
        <p:nvGraphicFramePr>
          <p:cNvPr id="191493" name="Object 10"/>
          <p:cNvGraphicFramePr>
            <a:graphicFrameLocks noChangeAspect="1"/>
          </p:cNvGraphicFramePr>
          <p:nvPr>
            <p:extLst/>
          </p:nvPr>
        </p:nvGraphicFramePr>
        <p:xfrm>
          <a:off x="755923" y="2636839"/>
          <a:ext cx="4031803" cy="542102"/>
        </p:xfrm>
        <a:graphic>
          <a:graphicData uri="http://schemas.openxmlformats.org/presentationml/2006/ole">
            <mc:AlternateContent xmlns:mc="http://schemas.openxmlformats.org/markup-compatibility/2006">
              <mc:Choice xmlns:v="urn:schemas-microsoft-com:vml" Requires="v">
                <p:oleObj spid="_x0000_s83049" r:id="rId5" imgW="1624965" imgH="215900" progId="Equation.3">
                  <p:embed/>
                </p:oleObj>
              </mc:Choice>
              <mc:Fallback>
                <p:oleObj r:id="rId5" imgW="1624965" imgH="215900" progId="Equation.3">
                  <p:embed/>
                  <p:pic>
                    <p:nvPicPr>
                      <p:cNvPr id="0" name=""/>
                      <p:cNvPicPr/>
                      <p:nvPr/>
                    </p:nvPicPr>
                    <p:blipFill>
                      <a:blip r:embed="rId6"/>
                      <a:stretch>
                        <a:fillRect/>
                      </a:stretch>
                    </p:blipFill>
                    <p:spPr>
                      <a:xfrm>
                        <a:off x="755923" y="2636839"/>
                        <a:ext cx="4031803" cy="542102"/>
                      </a:xfrm>
                      <a:prstGeom prst="rect">
                        <a:avLst/>
                      </a:prstGeom>
                      <a:noFill/>
                      <a:ln w="38100">
                        <a:noFill/>
                        <a:miter/>
                      </a:ln>
                    </p:spPr>
                  </p:pic>
                </p:oleObj>
              </mc:Fallback>
            </mc:AlternateContent>
          </a:graphicData>
        </a:graphic>
      </p:graphicFrame>
      <p:graphicFrame>
        <p:nvGraphicFramePr>
          <p:cNvPr id="191494" name="Object 9"/>
          <p:cNvGraphicFramePr>
            <a:graphicFrameLocks noChangeAspect="1"/>
          </p:cNvGraphicFramePr>
          <p:nvPr>
            <p:extLst/>
          </p:nvPr>
        </p:nvGraphicFramePr>
        <p:xfrm>
          <a:off x="755923" y="3429001"/>
          <a:ext cx="3672903" cy="483242"/>
        </p:xfrm>
        <a:graphic>
          <a:graphicData uri="http://schemas.openxmlformats.org/presentationml/2006/ole">
            <mc:AlternateContent xmlns:mc="http://schemas.openxmlformats.org/markup-compatibility/2006">
              <mc:Choice xmlns:v="urn:schemas-microsoft-com:vml" Requires="v">
                <p:oleObj spid="_x0000_s83050" r:id="rId7" imgW="1663700" imgH="215900" progId="Equation.3">
                  <p:embed/>
                </p:oleObj>
              </mc:Choice>
              <mc:Fallback>
                <p:oleObj r:id="rId7" imgW="1663700" imgH="215900" progId="Equation.3">
                  <p:embed/>
                  <p:pic>
                    <p:nvPicPr>
                      <p:cNvPr id="0" name=""/>
                      <p:cNvPicPr/>
                      <p:nvPr/>
                    </p:nvPicPr>
                    <p:blipFill>
                      <a:blip r:embed="rId8"/>
                      <a:stretch>
                        <a:fillRect/>
                      </a:stretch>
                    </p:blipFill>
                    <p:spPr>
                      <a:xfrm>
                        <a:off x="755923" y="3429001"/>
                        <a:ext cx="3672903" cy="483242"/>
                      </a:xfrm>
                      <a:prstGeom prst="rect">
                        <a:avLst/>
                      </a:prstGeom>
                      <a:noFill/>
                      <a:ln w="38100">
                        <a:noFill/>
                        <a:miter/>
                      </a:ln>
                    </p:spPr>
                  </p:pic>
                </p:oleObj>
              </mc:Fallback>
            </mc:AlternateContent>
          </a:graphicData>
        </a:graphic>
      </p:graphicFrame>
      <p:graphicFrame>
        <p:nvGraphicFramePr>
          <p:cNvPr id="191495" name="Object 8"/>
          <p:cNvGraphicFramePr>
            <a:graphicFrameLocks noChangeAspect="1"/>
          </p:cNvGraphicFramePr>
          <p:nvPr>
            <p:extLst/>
          </p:nvPr>
        </p:nvGraphicFramePr>
        <p:xfrm>
          <a:off x="755923" y="4149725"/>
          <a:ext cx="4032250" cy="446088"/>
        </p:xfrm>
        <a:graphic>
          <a:graphicData uri="http://schemas.openxmlformats.org/presentationml/2006/ole">
            <mc:AlternateContent xmlns:mc="http://schemas.openxmlformats.org/markup-compatibility/2006">
              <mc:Choice xmlns:v="urn:schemas-microsoft-com:vml" Requires="v">
                <p:oleObj spid="_x0000_s83051" r:id="rId9" imgW="1981200" imgH="215900" progId="Equation.3">
                  <p:embed/>
                </p:oleObj>
              </mc:Choice>
              <mc:Fallback>
                <p:oleObj r:id="rId9" imgW="1981200" imgH="215900" progId="Equation.3">
                  <p:embed/>
                  <p:pic>
                    <p:nvPicPr>
                      <p:cNvPr id="0" name=""/>
                      <p:cNvPicPr/>
                      <p:nvPr/>
                    </p:nvPicPr>
                    <p:blipFill>
                      <a:blip r:embed="rId10"/>
                      <a:stretch>
                        <a:fillRect/>
                      </a:stretch>
                    </p:blipFill>
                    <p:spPr>
                      <a:xfrm>
                        <a:off x="755923" y="4149725"/>
                        <a:ext cx="4032250" cy="446088"/>
                      </a:xfrm>
                      <a:prstGeom prst="rect">
                        <a:avLst/>
                      </a:prstGeom>
                      <a:noFill/>
                      <a:ln w="38100">
                        <a:noFill/>
                        <a:miter/>
                      </a:ln>
                    </p:spPr>
                  </p:pic>
                </p:oleObj>
              </mc:Fallback>
            </mc:AlternateContent>
          </a:graphicData>
        </a:graphic>
      </p:graphicFrame>
      <p:graphicFrame>
        <p:nvGraphicFramePr>
          <p:cNvPr id="191496" name="Object 7"/>
          <p:cNvGraphicFramePr>
            <a:graphicFrameLocks noChangeAspect="1"/>
          </p:cNvGraphicFramePr>
          <p:nvPr>
            <p:extLst/>
          </p:nvPr>
        </p:nvGraphicFramePr>
        <p:xfrm>
          <a:off x="755923" y="4868863"/>
          <a:ext cx="5400675" cy="379412"/>
        </p:xfrm>
        <a:graphic>
          <a:graphicData uri="http://schemas.openxmlformats.org/presentationml/2006/ole">
            <mc:AlternateContent xmlns:mc="http://schemas.openxmlformats.org/markup-compatibility/2006">
              <mc:Choice xmlns:v="urn:schemas-microsoft-com:vml" Requires="v">
                <p:oleObj spid="_x0000_s83052" r:id="rId11" imgW="3111500" imgH="215900" progId="Equation.3">
                  <p:embed/>
                </p:oleObj>
              </mc:Choice>
              <mc:Fallback>
                <p:oleObj r:id="rId11" imgW="3111500" imgH="215900" progId="Equation.3">
                  <p:embed/>
                  <p:pic>
                    <p:nvPicPr>
                      <p:cNvPr id="0" name=""/>
                      <p:cNvPicPr/>
                      <p:nvPr/>
                    </p:nvPicPr>
                    <p:blipFill>
                      <a:blip r:embed="rId12"/>
                      <a:stretch>
                        <a:fillRect/>
                      </a:stretch>
                    </p:blipFill>
                    <p:spPr>
                      <a:xfrm>
                        <a:off x="755923" y="4868863"/>
                        <a:ext cx="5400675" cy="379412"/>
                      </a:xfrm>
                      <a:prstGeom prst="rect">
                        <a:avLst/>
                      </a:prstGeom>
                      <a:noFill/>
                      <a:ln w="38100">
                        <a:noFill/>
                        <a:miter/>
                      </a:ln>
                    </p:spPr>
                  </p:pic>
                </p:oleObj>
              </mc:Fallback>
            </mc:AlternateContent>
          </a:graphicData>
        </a:graphic>
      </p:graphicFrame>
      <p:graphicFrame>
        <p:nvGraphicFramePr>
          <p:cNvPr id="191497" name="Object 6"/>
          <p:cNvGraphicFramePr>
            <a:graphicFrameLocks noChangeAspect="1"/>
          </p:cNvGraphicFramePr>
          <p:nvPr/>
        </p:nvGraphicFramePr>
        <p:xfrm>
          <a:off x="1476375" y="5373688"/>
          <a:ext cx="4103688" cy="471487"/>
        </p:xfrm>
        <a:graphic>
          <a:graphicData uri="http://schemas.openxmlformats.org/presentationml/2006/ole">
            <mc:AlternateContent xmlns:mc="http://schemas.openxmlformats.org/markup-compatibility/2006">
              <mc:Choice xmlns:v="urn:schemas-microsoft-com:vml" Requires="v">
                <p:oleObj spid="_x0000_s83053" r:id="rId13" imgW="1904365" imgH="215900" progId="Equation.3">
                  <p:embed/>
                </p:oleObj>
              </mc:Choice>
              <mc:Fallback>
                <p:oleObj r:id="rId13" imgW="1904365" imgH="215900" progId="Equation.3">
                  <p:embed/>
                  <p:pic>
                    <p:nvPicPr>
                      <p:cNvPr id="0" name=""/>
                      <p:cNvPicPr/>
                      <p:nvPr/>
                    </p:nvPicPr>
                    <p:blipFill>
                      <a:blip r:embed="rId14"/>
                      <a:stretch>
                        <a:fillRect/>
                      </a:stretch>
                    </p:blipFill>
                    <p:spPr>
                      <a:xfrm>
                        <a:off x="1476375" y="5373688"/>
                        <a:ext cx="4103688" cy="471487"/>
                      </a:xfrm>
                      <a:prstGeom prst="rect">
                        <a:avLst/>
                      </a:prstGeom>
                      <a:noFill/>
                      <a:ln w="38100">
                        <a:noFill/>
                        <a:miter/>
                      </a:ln>
                    </p:spPr>
                  </p:pic>
                </p:oleObj>
              </mc:Fallback>
            </mc:AlternateContent>
          </a:graphicData>
        </a:graphic>
      </p:graphicFrame>
      <p:sp>
        <p:nvSpPr>
          <p:cNvPr id="191498" name="Rectangle 12"/>
          <p:cNvSpPr/>
          <p:nvPr/>
        </p:nvSpPr>
        <p:spPr>
          <a:xfrm>
            <a:off x="0" y="276701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1499" name="Rectangle 13"/>
          <p:cNvSpPr/>
          <p:nvPr/>
        </p:nvSpPr>
        <p:spPr>
          <a:xfrm>
            <a:off x="0" y="299561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1500" name="Rectangle 14"/>
          <p:cNvSpPr/>
          <p:nvPr/>
        </p:nvSpPr>
        <p:spPr>
          <a:xfrm>
            <a:off x="0" y="32146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1501" name="Rectangle 15"/>
          <p:cNvSpPr/>
          <p:nvPr/>
        </p:nvSpPr>
        <p:spPr>
          <a:xfrm>
            <a:off x="0" y="343376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1502" name="Rectangle 16"/>
          <p:cNvSpPr/>
          <p:nvPr/>
        </p:nvSpPr>
        <p:spPr>
          <a:xfrm>
            <a:off x="0" y="365283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1503" name="Rectangle 17"/>
          <p:cNvSpPr/>
          <p:nvPr/>
        </p:nvSpPr>
        <p:spPr>
          <a:xfrm>
            <a:off x="0" y="387191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97325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3"/>
          <p:cNvSpPr>
            <a:spLocks noGrp="1"/>
          </p:cNvSpPr>
          <p:nvPr>
            <p:ph idx="1"/>
          </p:nvPr>
        </p:nvSpPr>
        <p:spPr>
          <a:xfrm>
            <a:off x="685800" y="620713"/>
            <a:ext cx="7772400" cy="5475287"/>
          </a:xfrm>
        </p:spPr>
        <p:txBody>
          <a:bodyPr vert="horz" wrap="square" lIns="91440" tIns="45720" rIns="91440" bIns="45720" anchor="t"/>
          <a:lstStyle/>
          <a:p>
            <a:pPr eaLnBrk="1" hangingPunct="1">
              <a:lnSpc>
                <a:spcPct val="90000"/>
              </a:lnSpc>
              <a:buNone/>
            </a:pPr>
            <a:r>
              <a:rPr lang="zh-CN" altLang="en-US" dirty="0">
                <a:latin typeface="黑体" panose="02010609060101010101" pitchFamily="2" charset="-122"/>
                <a:ea typeface="黑体" panose="02010609060101010101" pitchFamily="2" charset="-122"/>
              </a:rPr>
              <a:t>第三步 </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求 </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的确定性。</a:t>
            </a:r>
          </a:p>
          <a:p>
            <a:pPr eaLnBrk="1" hangingPunct="1">
              <a:lnSpc>
                <a:spcPct val="90000"/>
              </a:lnSpc>
              <a:buNone/>
            </a:pPr>
            <a:r>
              <a:rPr lang="zh-CN" altLang="en-US" dirty="0">
                <a:latin typeface="黑体" panose="02010609060101010101" pitchFamily="2" charset="-122"/>
                <a:ea typeface="黑体" panose="02010609060101010101" pitchFamily="2" charset="-122"/>
              </a:rPr>
              <a:t>   根据</a:t>
            </a:r>
            <a:r>
              <a:rPr lang="en-US" altLang="zh-CN" dirty="0">
                <a:latin typeface="黑体" panose="02010609060101010101" pitchFamily="2" charset="-122"/>
                <a:ea typeface="黑体" panose="02010609060101010101" pitchFamily="2" charset="-122"/>
              </a:rPr>
              <a:t>r3</a:t>
            </a:r>
            <a:r>
              <a:rPr lang="zh-CN" altLang="en-US" dirty="0">
                <a:latin typeface="黑体" panose="02010609060101010101" pitchFamily="2" charset="-122"/>
                <a:ea typeface="黑体" panose="02010609060101010101" pitchFamily="2" charset="-122"/>
              </a:rPr>
              <a:t>和</a:t>
            </a:r>
            <a:r>
              <a:rPr lang="en-US" altLang="zh-CN" dirty="0">
                <a:latin typeface="黑体" panose="02010609060101010101" pitchFamily="2" charset="-122"/>
                <a:ea typeface="黑体" panose="02010609060101010101" pitchFamily="2" charset="-122"/>
              </a:rPr>
              <a:t>r4,</a:t>
            </a:r>
            <a:r>
              <a:rPr lang="zh-CN" altLang="en-US" dirty="0">
                <a:latin typeface="黑体" panose="02010609060101010101" pitchFamily="2" charset="-122"/>
                <a:ea typeface="黑体" panose="02010609060101010101" pitchFamily="2" charset="-122"/>
              </a:rPr>
              <a:t>有</a:t>
            </a:r>
            <a:r>
              <a:rPr lang="en-US" altLang="zh-CN" dirty="0">
                <a:latin typeface="黑体" panose="02010609060101010101" pitchFamily="2" charset="-122"/>
                <a:ea typeface="黑体" panose="02010609060101010101" pitchFamily="2" charset="-122"/>
              </a:rPr>
              <a:t>:</a:t>
            </a:r>
          </a:p>
          <a:p>
            <a:pPr lvl="1" eaLnBrk="1" hangingPunct="1">
              <a:lnSpc>
                <a:spcPct val="90000"/>
              </a:lnSpc>
              <a:buNone/>
            </a:pPr>
            <a:r>
              <a:rPr lang="en-US" altLang="zh-CN" dirty="0">
                <a:latin typeface="黑体" panose="02010609060101010101" pitchFamily="2" charset="-122"/>
                <a:ea typeface="黑体" panose="02010609060101010101" pitchFamily="2" charset="-122"/>
              </a:rPr>
              <a:t>m3({a1},{a2})=(0.74×0.4,0.74×0.5)</a:t>
            </a:r>
          </a:p>
          <a:p>
            <a:pPr lvl="1" eaLnBrk="1" hangingPunct="1">
              <a:lnSpc>
                <a:spcPct val="90000"/>
              </a:lnSpc>
              <a:buNone/>
            </a:pPr>
            <a:r>
              <a:rPr lang="en-US" altLang="zh-CN" dirty="0">
                <a:latin typeface="黑体" panose="02010609060101010101" pitchFamily="2" charset="-122"/>
                <a:ea typeface="黑体" panose="02010609060101010101" pitchFamily="2" charset="-122"/>
              </a:rPr>
              <a:t>             =(0.30,0.37)</a:t>
            </a:r>
          </a:p>
          <a:p>
            <a:pPr lvl="1" eaLnBrk="1" hangingPunct="1">
              <a:lnSpc>
                <a:spcPct val="90000"/>
              </a:lnSpc>
              <a:buNone/>
            </a:pPr>
            <a:r>
              <a:rPr lang="en-US" altLang="zh-CN" dirty="0">
                <a:latin typeface="黑体" panose="02010609060101010101" pitchFamily="2" charset="-122"/>
                <a:ea typeface="黑体" panose="02010609060101010101" pitchFamily="2" charset="-122"/>
              </a:rPr>
              <a:t>m4({a1},{a2})=(0.6×0.4,0.6×0.4)</a:t>
            </a:r>
          </a:p>
          <a:p>
            <a:pPr lvl="1" eaLnBrk="1" hangingPunct="1">
              <a:lnSpc>
                <a:spcPct val="90000"/>
              </a:lnSpc>
              <a:buNone/>
            </a:pPr>
            <a:r>
              <a:rPr lang="en-US" altLang="zh-CN" dirty="0">
                <a:latin typeface="黑体" panose="02010609060101010101" pitchFamily="2" charset="-122"/>
                <a:ea typeface="黑体" panose="02010609060101010101" pitchFamily="2" charset="-122"/>
              </a:rPr>
              <a:t>             =(0.24,0.24)</a:t>
            </a:r>
          </a:p>
          <a:p>
            <a:pPr lvl="1" eaLnBrk="1" hangingPunct="1">
              <a:lnSpc>
                <a:spcPct val="90000"/>
              </a:lnSpc>
              <a:buNone/>
            </a:pPr>
            <a:r>
              <a:rPr lang="en-US" altLang="zh-CN" dirty="0">
                <a:latin typeface="黑体" panose="02010609060101010101" pitchFamily="2" charset="-122"/>
                <a:ea typeface="黑体" panose="02010609060101010101" pitchFamily="2" charset="-122"/>
              </a:rPr>
              <a:t>m3(Ω)=1-( m3({a1})+m3({a2}))</a:t>
            </a:r>
          </a:p>
          <a:p>
            <a:pPr lvl="1" eaLnBrk="1" hangingPunct="1">
              <a:lnSpc>
                <a:spcPct val="90000"/>
              </a:lnSpc>
              <a:buNone/>
            </a:pPr>
            <a:r>
              <a:rPr lang="en-US" altLang="zh-CN" dirty="0">
                <a:latin typeface="黑体" panose="02010609060101010101" pitchFamily="2" charset="-122"/>
                <a:ea typeface="黑体" panose="02010609060101010101" pitchFamily="2" charset="-122"/>
              </a:rPr>
              <a:t>      =1-(0.30+0.37)=0.33</a:t>
            </a:r>
          </a:p>
          <a:p>
            <a:pPr lvl="1" eaLnBrk="1" hangingPunct="1">
              <a:lnSpc>
                <a:spcPct val="90000"/>
              </a:lnSpc>
              <a:buNone/>
            </a:pPr>
            <a:r>
              <a:rPr lang="en-US" altLang="zh-CN" dirty="0">
                <a:latin typeface="黑体" panose="02010609060101010101" pitchFamily="2" charset="-122"/>
                <a:ea typeface="黑体" panose="02010609060101010101" pitchFamily="2" charset="-122"/>
              </a:rPr>
              <a:t>m4(Ω)=1-( m4({a1})+m4({a2}))</a:t>
            </a:r>
          </a:p>
          <a:p>
            <a:pPr lvl="1" eaLnBrk="1" hangingPunct="1">
              <a:lnSpc>
                <a:spcPct val="90000"/>
              </a:lnSpc>
              <a:buNone/>
            </a:pPr>
            <a:r>
              <a:rPr lang="en-US" altLang="zh-CN" dirty="0">
                <a:latin typeface="黑体" panose="02010609060101010101" pitchFamily="2" charset="-122"/>
                <a:ea typeface="黑体" panose="02010609060101010101" pitchFamily="2" charset="-122"/>
              </a:rPr>
              <a:t>      =1-(0.24+0.24)=0.52</a:t>
            </a:r>
            <a:endParaRPr lang="zh-CN" altLang="en-US"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7025972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13"/>
          <p:cNvSpPr/>
          <p:nvPr/>
        </p:nvSpPr>
        <p:spPr>
          <a:xfrm>
            <a:off x="323850" y="1628775"/>
            <a:ext cx="8135938" cy="266382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193539" name="Rectangle 3"/>
          <p:cNvSpPr>
            <a:spLocks noGrp="1"/>
          </p:cNvSpPr>
          <p:nvPr>
            <p:ph idx="1"/>
          </p:nvPr>
        </p:nvSpPr>
        <p:spPr>
          <a:xfrm>
            <a:off x="685800" y="620713"/>
            <a:ext cx="7772400" cy="863600"/>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由正交和公式得到 </a:t>
            </a:r>
            <a:r>
              <a:rPr lang="en-US" altLang="zh-CN" dirty="0">
                <a:latin typeface="黑体" panose="02010609060101010101" pitchFamily="2" charset="-122"/>
                <a:ea typeface="黑体" panose="02010609060101010101" pitchFamily="2" charset="-122"/>
              </a:rPr>
              <a:t>:</a:t>
            </a:r>
            <a:endParaRPr lang="zh-CN" altLang="en-US" dirty="0">
              <a:latin typeface="黑体" panose="02010609060101010101" pitchFamily="2" charset="-122"/>
              <a:ea typeface="黑体" panose="02010609060101010101" pitchFamily="2" charset="-122"/>
            </a:endParaRPr>
          </a:p>
        </p:txBody>
      </p:sp>
      <p:graphicFrame>
        <p:nvGraphicFramePr>
          <p:cNvPr id="193540" name="Object 8"/>
          <p:cNvGraphicFramePr>
            <a:graphicFrameLocks noChangeAspect="1"/>
          </p:cNvGraphicFramePr>
          <p:nvPr/>
        </p:nvGraphicFramePr>
        <p:xfrm>
          <a:off x="1258888" y="1700213"/>
          <a:ext cx="3744912" cy="942975"/>
        </p:xfrm>
        <a:graphic>
          <a:graphicData uri="http://schemas.openxmlformats.org/presentationml/2006/ole">
            <mc:AlternateContent xmlns:mc="http://schemas.openxmlformats.org/markup-compatibility/2006">
              <mc:Choice xmlns:v="urn:schemas-microsoft-com:vml" Requires="v">
                <p:oleObj spid="_x0000_s84021" r:id="rId3" imgW="1396365" imgH="355600" progId="Equation.3">
                  <p:embed/>
                </p:oleObj>
              </mc:Choice>
              <mc:Fallback>
                <p:oleObj r:id="rId3" imgW="1396365" imgH="355600" progId="Equation.3">
                  <p:embed/>
                  <p:pic>
                    <p:nvPicPr>
                      <p:cNvPr id="0" name=""/>
                      <p:cNvPicPr/>
                      <p:nvPr/>
                    </p:nvPicPr>
                    <p:blipFill>
                      <a:blip r:embed="rId4"/>
                      <a:stretch>
                        <a:fillRect/>
                      </a:stretch>
                    </p:blipFill>
                    <p:spPr>
                      <a:xfrm>
                        <a:off x="1258888" y="1700213"/>
                        <a:ext cx="3744912" cy="942975"/>
                      </a:xfrm>
                      <a:prstGeom prst="rect">
                        <a:avLst/>
                      </a:prstGeom>
                      <a:noFill/>
                      <a:ln w="38100">
                        <a:noFill/>
                        <a:miter/>
                      </a:ln>
                    </p:spPr>
                  </p:pic>
                </p:oleObj>
              </mc:Fallback>
            </mc:AlternateContent>
          </a:graphicData>
        </a:graphic>
      </p:graphicFrame>
      <p:graphicFrame>
        <p:nvGraphicFramePr>
          <p:cNvPr id="193541" name="Object 7"/>
          <p:cNvGraphicFramePr>
            <a:graphicFrameLocks noChangeAspect="1"/>
          </p:cNvGraphicFramePr>
          <p:nvPr/>
        </p:nvGraphicFramePr>
        <p:xfrm>
          <a:off x="827088" y="2924175"/>
          <a:ext cx="7273925" cy="371475"/>
        </p:xfrm>
        <a:graphic>
          <a:graphicData uri="http://schemas.openxmlformats.org/presentationml/2006/ole">
            <mc:AlternateContent xmlns:mc="http://schemas.openxmlformats.org/markup-compatibility/2006">
              <mc:Choice xmlns:v="urn:schemas-microsoft-com:vml" Requires="v">
                <p:oleObj spid="_x0000_s84022" r:id="rId5" imgW="4546600" imgH="228600" progId="Equation.3">
                  <p:embed/>
                </p:oleObj>
              </mc:Choice>
              <mc:Fallback>
                <p:oleObj r:id="rId5" imgW="4546600" imgH="228600" progId="Equation.3">
                  <p:embed/>
                  <p:pic>
                    <p:nvPicPr>
                      <p:cNvPr id="0" name=""/>
                      <p:cNvPicPr/>
                      <p:nvPr/>
                    </p:nvPicPr>
                    <p:blipFill>
                      <a:blip r:embed="rId6"/>
                      <a:stretch>
                        <a:fillRect/>
                      </a:stretch>
                    </p:blipFill>
                    <p:spPr>
                      <a:xfrm>
                        <a:off x="827088" y="2924175"/>
                        <a:ext cx="7273925" cy="371475"/>
                      </a:xfrm>
                      <a:prstGeom prst="rect">
                        <a:avLst/>
                      </a:prstGeom>
                      <a:noFill/>
                      <a:ln w="38100">
                        <a:noFill/>
                        <a:miter/>
                      </a:ln>
                    </p:spPr>
                  </p:pic>
                </p:oleObj>
              </mc:Fallback>
            </mc:AlternateContent>
          </a:graphicData>
        </a:graphic>
      </p:graphicFrame>
      <p:graphicFrame>
        <p:nvGraphicFramePr>
          <p:cNvPr id="193542" name="Object 6"/>
          <p:cNvGraphicFramePr>
            <a:graphicFrameLocks noChangeAspect="1"/>
          </p:cNvGraphicFramePr>
          <p:nvPr/>
        </p:nvGraphicFramePr>
        <p:xfrm>
          <a:off x="1042988" y="3500438"/>
          <a:ext cx="7273925" cy="455612"/>
        </p:xfrm>
        <a:graphic>
          <a:graphicData uri="http://schemas.openxmlformats.org/presentationml/2006/ole">
            <mc:AlternateContent xmlns:mc="http://schemas.openxmlformats.org/markup-compatibility/2006">
              <mc:Choice xmlns:v="urn:schemas-microsoft-com:vml" Requires="v">
                <p:oleObj spid="_x0000_s84023" r:id="rId7" imgW="3568700" imgH="228600" progId="Equation.3">
                  <p:embed/>
                </p:oleObj>
              </mc:Choice>
              <mc:Fallback>
                <p:oleObj r:id="rId7" imgW="3568700" imgH="228600" progId="Equation.3">
                  <p:embed/>
                  <p:pic>
                    <p:nvPicPr>
                      <p:cNvPr id="0" name=""/>
                      <p:cNvPicPr/>
                      <p:nvPr/>
                    </p:nvPicPr>
                    <p:blipFill>
                      <a:blip r:embed="rId8"/>
                      <a:stretch>
                        <a:fillRect/>
                      </a:stretch>
                    </p:blipFill>
                    <p:spPr>
                      <a:xfrm>
                        <a:off x="1042988" y="3500438"/>
                        <a:ext cx="7273925" cy="455612"/>
                      </a:xfrm>
                      <a:prstGeom prst="rect">
                        <a:avLst/>
                      </a:prstGeom>
                      <a:noFill/>
                      <a:ln w="38100">
                        <a:noFill/>
                        <a:miter/>
                      </a:ln>
                    </p:spPr>
                  </p:pic>
                </p:oleObj>
              </mc:Fallback>
            </mc:AlternateContent>
          </a:graphicData>
        </a:graphic>
      </p:graphicFrame>
      <p:sp>
        <p:nvSpPr>
          <p:cNvPr id="193543" name="Rectangle 9"/>
          <p:cNvSpPr/>
          <p:nvPr/>
        </p:nvSpPr>
        <p:spPr>
          <a:xfrm>
            <a:off x="0" y="3057525"/>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3544" name="Rectangle 10"/>
          <p:cNvSpPr/>
          <p:nvPr/>
        </p:nvSpPr>
        <p:spPr>
          <a:xfrm>
            <a:off x="0" y="340995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3545" name="Rectangle 11"/>
          <p:cNvSpPr/>
          <p:nvPr/>
        </p:nvSpPr>
        <p:spPr>
          <a:xfrm>
            <a:off x="0" y="360045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193546" name="Text Box 12"/>
          <p:cNvSpPr txBox="1"/>
          <p:nvPr/>
        </p:nvSpPr>
        <p:spPr>
          <a:xfrm>
            <a:off x="539750" y="4508500"/>
            <a:ext cx="8280722" cy="1570038"/>
          </a:xfrm>
          <a:prstGeom prst="rect">
            <a:avLst/>
          </a:prstGeom>
          <a:noFill/>
          <a:ln w="9525">
            <a:noFill/>
          </a:ln>
        </p:spPr>
        <p:txBody>
          <a:bodyPr wrap="square" anchor="t">
            <a:spAutoFit/>
          </a:bodyPr>
          <a:lstStyle/>
          <a:p>
            <a:r>
              <a:rPr lang="en-US" altLang="zh-CN" sz="3200" dirty="0">
                <a:solidFill>
                  <a:schemeClr val="accent2">
                    <a:lumMod val="90000"/>
                    <a:lumOff val="10000"/>
                  </a:schemeClr>
                </a:solidFill>
                <a:latin typeface="Times New Roman" panose="02020603050405020304" pitchFamily="18" charset="0"/>
              </a:rPr>
              <a:t>=</a:t>
            </a:r>
            <a:r>
              <a:rPr lang="en-US" altLang="zh-CN" sz="3200" dirty="0" smtClean="0">
                <a:solidFill>
                  <a:schemeClr val="accent2">
                    <a:lumMod val="90000"/>
                    <a:lumOff val="10000"/>
                  </a:schemeClr>
                </a:solidFill>
                <a:latin typeface="Times New Roman" panose="02020603050405020304" pitchFamily="18" charset="0"/>
              </a:rPr>
              <a:t>0.33×0.52+0.33×0.24+0.33×0.24+0.3×0.52 </a:t>
            </a:r>
          </a:p>
          <a:p>
            <a:r>
              <a:rPr lang="en-US" altLang="zh-CN" sz="3200" dirty="0">
                <a:solidFill>
                  <a:schemeClr val="accent2">
                    <a:lumMod val="90000"/>
                    <a:lumOff val="10000"/>
                  </a:schemeClr>
                </a:solidFill>
              </a:rPr>
              <a:t> </a:t>
            </a:r>
            <a:r>
              <a:rPr lang="en-US" altLang="zh-CN" sz="3200" dirty="0" smtClean="0">
                <a:solidFill>
                  <a:schemeClr val="accent2">
                    <a:lumMod val="90000"/>
                    <a:lumOff val="10000"/>
                  </a:schemeClr>
                </a:solidFill>
              </a:rPr>
              <a:t>  </a:t>
            </a:r>
            <a:r>
              <a:rPr lang="en-US" altLang="zh-CN" sz="3200" dirty="0" smtClean="0">
                <a:solidFill>
                  <a:schemeClr val="accent2">
                    <a:lumMod val="90000"/>
                    <a:lumOff val="10000"/>
                  </a:schemeClr>
                </a:solidFill>
                <a:latin typeface="Times New Roman" panose="02020603050405020304" pitchFamily="18" charset="0"/>
              </a:rPr>
              <a:t>+</a:t>
            </a:r>
            <a:r>
              <a:rPr lang="en-US" altLang="zh-CN" sz="3200" dirty="0">
                <a:solidFill>
                  <a:schemeClr val="accent2">
                    <a:lumMod val="90000"/>
                    <a:lumOff val="10000"/>
                  </a:schemeClr>
                </a:solidFill>
                <a:latin typeface="Times New Roman" panose="02020603050405020304" pitchFamily="18" charset="0"/>
              </a:rPr>
              <a:t>0.3×0.24+0.37×0.52+0.37×0.24</a:t>
            </a:r>
          </a:p>
          <a:p>
            <a:r>
              <a:rPr lang="en-US" altLang="zh-CN" sz="3200" dirty="0" smtClean="0">
                <a:solidFill>
                  <a:schemeClr val="accent2">
                    <a:lumMod val="90000"/>
                    <a:lumOff val="10000"/>
                  </a:schemeClr>
                </a:solidFill>
                <a:latin typeface="Times New Roman" panose="02020603050405020304" pitchFamily="18" charset="0"/>
              </a:rPr>
              <a:t>= </a:t>
            </a:r>
            <a:r>
              <a:rPr lang="en-US" altLang="zh-CN" sz="3200" dirty="0">
                <a:solidFill>
                  <a:schemeClr val="accent2">
                    <a:lumMod val="90000"/>
                    <a:lumOff val="10000"/>
                  </a:schemeClr>
                </a:solidFill>
                <a:latin typeface="Times New Roman" panose="02020603050405020304" pitchFamily="18" charset="0"/>
              </a:rPr>
              <a:t>0.84</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977278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12"/>
          <p:cNvSpPr/>
          <p:nvPr/>
        </p:nvSpPr>
        <p:spPr>
          <a:xfrm>
            <a:off x="323850" y="476250"/>
            <a:ext cx="8712200" cy="2592388"/>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194563" name="Rectangle 3"/>
          <p:cNvSpPr>
            <a:spLocks noGrp="1"/>
          </p:cNvSpPr>
          <p:nvPr>
            <p:ph idx="1"/>
          </p:nvPr>
        </p:nvSpPr>
        <p:spPr>
          <a:xfrm>
            <a:off x="250825" y="0"/>
            <a:ext cx="7772400" cy="576263"/>
          </a:xfrm>
        </p:spPr>
        <p:txBody>
          <a:bodyPr vert="horz" wrap="square" lIns="91440" tIns="45720" rIns="91440" bIns="45720" anchor="t"/>
          <a:lstStyle/>
          <a:p>
            <a:pPr eaLnBrk="1" hangingPunct="1">
              <a:lnSpc>
                <a:spcPct val="90000"/>
              </a:lnSpc>
              <a:buNone/>
            </a:pPr>
            <a:r>
              <a:rPr lang="zh-CN" altLang="en-US" sz="3200" dirty="0">
                <a:latin typeface="黑体" panose="02010609060101010101" pitchFamily="2" charset="-122"/>
                <a:ea typeface="黑体" panose="02010609060101010101" pitchFamily="2" charset="-122"/>
              </a:rPr>
              <a:t>则有 </a:t>
            </a:r>
            <a:r>
              <a:rPr lang="en-US" altLang="zh-CN" sz="3200" dirty="0">
                <a:latin typeface="黑体" panose="02010609060101010101" pitchFamily="2" charset="-122"/>
                <a:ea typeface="黑体" panose="02010609060101010101" pitchFamily="2" charset="-122"/>
              </a:rPr>
              <a:t>: </a:t>
            </a:r>
            <a:endParaRPr lang="zh-CN" altLang="en-US" sz="3200" dirty="0">
              <a:latin typeface="黑体" panose="02010609060101010101" pitchFamily="2" charset="-122"/>
              <a:ea typeface="黑体" panose="02010609060101010101" pitchFamily="2" charset="-122"/>
            </a:endParaRPr>
          </a:p>
        </p:txBody>
      </p:sp>
      <p:sp>
        <p:nvSpPr>
          <p:cNvPr id="194564" name="Rectangle 5"/>
          <p:cNvSpPr/>
          <p:nvPr/>
        </p:nvSpPr>
        <p:spPr>
          <a:xfrm>
            <a:off x="611188" y="3141663"/>
            <a:ext cx="7848600" cy="3240087"/>
          </a:xfrm>
          <a:prstGeom prst="rect">
            <a:avLst/>
          </a:prstGeom>
          <a:noFill/>
          <a:ln w="9525">
            <a:noFill/>
          </a:ln>
        </p:spPr>
        <p:txBody>
          <a:bodyPr anchor="t"/>
          <a:lstStyle/>
          <a:p>
            <a:pPr marL="342900" indent="-342900">
              <a:spcBef>
                <a:spcPct val="20000"/>
              </a:spcBef>
              <a:buClr>
                <a:srgbClr val="66FFFF"/>
              </a:buClr>
            </a:pPr>
            <a:r>
              <a:rPr lang="zh-CN" altLang="en-US" dirty="0">
                <a:solidFill>
                  <a:schemeClr val="accent2">
                    <a:lumMod val="90000"/>
                    <a:lumOff val="10000"/>
                  </a:schemeClr>
                </a:solidFill>
                <a:latin typeface="黑体" panose="02010609060101010101" pitchFamily="2" charset="-122"/>
                <a:ea typeface="黑体" panose="02010609060101010101" pitchFamily="2" charset="-122"/>
              </a:rPr>
              <a:t>于是 </a:t>
            </a:r>
            <a:r>
              <a:rPr lang="en-US" altLang="zh-CN"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spcBef>
                <a:spcPct val="20000"/>
              </a:spcBef>
              <a:buClr>
                <a:srgbClr val="66FFFF"/>
              </a:buClr>
            </a:pPr>
            <a:r>
              <a:rPr lang="en-US" altLang="zh-CN" sz="3200" dirty="0">
                <a:solidFill>
                  <a:schemeClr val="accent2">
                    <a:lumMod val="90000"/>
                    <a:lumOff val="10000"/>
                  </a:schemeClr>
                </a:solidFill>
                <a:latin typeface="黑体" panose="02010609060101010101" pitchFamily="2" charset="-122"/>
                <a:ea typeface="黑体" panose="02010609060101010101" pitchFamily="2" charset="-122"/>
              </a:rPr>
              <a:t>Bel(A)=m({a1})+m({a2})          =0.37+0.41=0.78</a:t>
            </a:r>
          </a:p>
          <a:p>
            <a:pPr marL="342900" indent="-342900">
              <a:spcBef>
                <a:spcPct val="20000"/>
              </a:spcBef>
              <a:buClr>
                <a:srgbClr val="66FFFF"/>
              </a:buClr>
            </a:pPr>
            <a:r>
              <a:rPr lang="en-US" altLang="zh-CN" sz="3200" dirty="0">
                <a:solidFill>
                  <a:schemeClr val="accent2">
                    <a:lumMod val="90000"/>
                    <a:lumOff val="10000"/>
                  </a:schemeClr>
                </a:solidFill>
                <a:latin typeface="黑体" panose="02010609060101010101" pitchFamily="2" charset="-122"/>
                <a:ea typeface="黑体" panose="02010609060101010101" pitchFamily="2" charset="-122"/>
              </a:rPr>
              <a:t>Pl(A)=1-Bel(┐A)=1-0=1</a:t>
            </a:r>
          </a:p>
          <a:p>
            <a:pPr marL="342900" indent="-342900">
              <a:spcBef>
                <a:spcPct val="20000"/>
              </a:spcBef>
              <a:buClr>
                <a:srgbClr val="66FFFF"/>
              </a:buClr>
            </a:pPr>
            <a:r>
              <a:rPr lang="en-US" altLang="zh-CN" sz="3200" dirty="0">
                <a:solidFill>
                  <a:schemeClr val="accent2">
                    <a:lumMod val="90000"/>
                    <a:lumOff val="10000"/>
                  </a:schemeClr>
                </a:solidFill>
                <a:latin typeface="黑体" panose="02010609060101010101" pitchFamily="2" charset="-122"/>
                <a:ea typeface="黑体" panose="02010609060101010101" pitchFamily="2" charset="-122"/>
              </a:rPr>
              <a:t>f(A)= Bel(A)+(|A|/|Ω|)×(Pl(A)- Bel(A))=0.78+2/10×(1-0.78)=0.82</a:t>
            </a:r>
          </a:p>
        </p:txBody>
      </p:sp>
      <p:sp>
        <p:nvSpPr>
          <p:cNvPr id="194565" name="Rectangle 7"/>
          <p:cNvSpPr/>
          <p:nvPr/>
        </p:nvSpPr>
        <p:spPr>
          <a:xfrm>
            <a:off x="0" y="331946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94566" name="Object 6"/>
          <p:cNvGraphicFramePr>
            <a:graphicFrameLocks noChangeAspect="1"/>
          </p:cNvGraphicFramePr>
          <p:nvPr/>
        </p:nvGraphicFramePr>
        <p:xfrm>
          <a:off x="900113" y="620713"/>
          <a:ext cx="7488237" cy="409575"/>
        </p:xfrm>
        <a:graphic>
          <a:graphicData uri="http://schemas.openxmlformats.org/presentationml/2006/ole">
            <mc:AlternateContent xmlns:mc="http://schemas.openxmlformats.org/markup-compatibility/2006">
              <mc:Choice xmlns:v="urn:schemas-microsoft-com:vml" Requires="v">
                <p:oleObj spid="_x0000_s85028" r:id="rId3" imgW="4483100" imgH="241300" progId="Equation.3">
                  <p:embed/>
                </p:oleObj>
              </mc:Choice>
              <mc:Fallback>
                <p:oleObj r:id="rId3" imgW="4483100" imgH="241300" progId="Equation.3">
                  <p:embed/>
                  <p:pic>
                    <p:nvPicPr>
                      <p:cNvPr id="0" name=""/>
                      <p:cNvPicPr/>
                      <p:nvPr/>
                    </p:nvPicPr>
                    <p:blipFill>
                      <a:blip r:embed="rId4"/>
                      <a:stretch>
                        <a:fillRect/>
                      </a:stretch>
                    </p:blipFill>
                    <p:spPr>
                      <a:xfrm>
                        <a:off x="900113" y="620713"/>
                        <a:ext cx="7488237" cy="409575"/>
                      </a:xfrm>
                      <a:prstGeom prst="rect">
                        <a:avLst/>
                      </a:prstGeom>
                      <a:solidFill>
                        <a:srgbClr val="CCFFFF"/>
                      </a:solidFill>
                      <a:ln w="38100">
                        <a:noFill/>
                        <a:miter/>
                      </a:ln>
                    </p:spPr>
                  </p:pic>
                </p:oleObj>
              </mc:Fallback>
            </mc:AlternateContent>
          </a:graphicData>
        </a:graphic>
      </p:graphicFrame>
      <p:sp>
        <p:nvSpPr>
          <p:cNvPr id="194567" name="Text Box 8"/>
          <p:cNvSpPr txBox="1"/>
          <p:nvPr/>
        </p:nvSpPr>
        <p:spPr>
          <a:xfrm>
            <a:off x="900113" y="1125538"/>
            <a:ext cx="7416800" cy="946150"/>
          </a:xfrm>
          <a:prstGeom prst="rect">
            <a:avLst/>
          </a:prstGeom>
          <a:noFill/>
          <a:ln w="9525">
            <a:noFill/>
          </a:ln>
        </p:spPr>
        <p:txBody>
          <a:bodyPr anchor="t">
            <a:spAutoFit/>
          </a:bodyPr>
          <a:lstStyle/>
          <a:p>
            <a:pPr algn="ctr">
              <a:spcBef>
                <a:spcPct val="50000"/>
              </a:spcBef>
            </a:pPr>
            <a:r>
              <a:rPr lang="en-US" altLang="zh-CN" sz="2800" dirty="0">
                <a:solidFill>
                  <a:schemeClr val="bg2"/>
                </a:solidFill>
                <a:latin typeface="Times New Roman" panose="02020603050405020304" pitchFamily="18" charset="0"/>
              </a:rPr>
              <a:t>=1/0.84×(0.33×0.24+0.30×0.52+0.30×0.24)=0.37 </a:t>
            </a:r>
            <a:endParaRPr lang="zh-CN" altLang="en-US" sz="2800" dirty="0">
              <a:solidFill>
                <a:schemeClr val="bg2"/>
              </a:solidFill>
              <a:latin typeface="Times New Roman" panose="02020603050405020304" pitchFamily="18" charset="0"/>
            </a:endParaRPr>
          </a:p>
        </p:txBody>
      </p:sp>
      <p:sp>
        <p:nvSpPr>
          <p:cNvPr id="194568" name="Rectangle 10"/>
          <p:cNvSpPr/>
          <p:nvPr/>
        </p:nvSpPr>
        <p:spPr>
          <a:xfrm>
            <a:off x="0" y="3324225"/>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94569" name="Object 9"/>
          <p:cNvGraphicFramePr>
            <a:graphicFrameLocks noChangeAspect="1"/>
          </p:cNvGraphicFramePr>
          <p:nvPr/>
        </p:nvGraphicFramePr>
        <p:xfrm>
          <a:off x="900113" y="2060575"/>
          <a:ext cx="7920037" cy="414338"/>
        </p:xfrm>
        <a:graphic>
          <a:graphicData uri="http://schemas.openxmlformats.org/presentationml/2006/ole">
            <mc:AlternateContent xmlns:mc="http://schemas.openxmlformats.org/markup-compatibility/2006">
              <mc:Choice xmlns:v="urn:schemas-microsoft-com:vml" Requires="v">
                <p:oleObj spid="_x0000_s85029" r:id="rId5" imgW="4572000" imgH="241300" progId="Equation.3">
                  <p:embed/>
                </p:oleObj>
              </mc:Choice>
              <mc:Fallback>
                <p:oleObj r:id="rId5" imgW="4572000" imgH="241300" progId="Equation.3">
                  <p:embed/>
                  <p:pic>
                    <p:nvPicPr>
                      <p:cNvPr id="0" name=""/>
                      <p:cNvPicPr/>
                      <p:nvPr/>
                    </p:nvPicPr>
                    <p:blipFill>
                      <a:blip r:embed="rId6"/>
                      <a:stretch>
                        <a:fillRect/>
                      </a:stretch>
                    </p:blipFill>
                    <p:spPr>
                      <a:xfrm>
                        <a:off x="900113" y="2060575"/>
                        <a:ext cx="7920037" cy="414338"/>
                      </a:xfrm>
                      <a:prstGeom prst="rect">
                        <a:avLst/>
                      </a:prstGeom>
                      <a:solidFill>
                        <a:srgbClr val="CCFFFF"/>
                      </a:solidFill>
                      <a:ln w="38100">
                        <a:noFill/>
                        <a:miter/>
                      </a:ln>
                    </p:spPr>
                  </p:pic>
                </p:oleObj>
              </mc:Fallback>
            </mc:AlternateContent>
          </a:graphicData>
        </a:graphic>
      </p:graphicFrame>
      <p:sp>
        <p:nvSpPr>
          <p:cNvPr id="194570" name="Text Box 11"/>
          <p:cNvSpPr txBox="1"/>
          <p:nvPr/>
        </p:nvSpPr>
        <p:spPr>
          <a:xfrm>
            <a:off x="900113" y="2565400"/>
            <a:ext cx="7993062" cy="519113"/>
          </a:xfrm>
          <a:prstGeom prst="rect">
            <a:avLst/>
          </a:prstGeom>
          <a:noFill/>
          <a:ln w="9525">
            <a:noFill/>
          </a:ln>
        </p:spPr>
        <p:txBody>
          <a:bodyPr anchor="t">
            <a:spAutoFit/>
          </a:bodyPr>
          <a:lstStyle/>
          <a:p>
            <a:pPr algn="ctr">
              <a:spcBef>
                <a:spcPct val="50000"/>
              </a:spcBef>
            </a:pPr>
            <a:r>
              <a:rPr lang="en-US" altLang="zh-CN" sz="2800" dirty="0">
                <a:solidFill>
                  <a:schemeClr val="bg2"/>
                </a:solidFill>
                <a:latin typeface="Times New Roman" panose="02020603050405020304" pitchFamily="18" charset="0"/>
              </a:rPr>
              <a:t>=1/0.84×(0.33×0.24+0.37×0.52+0.37×0.24)=0.41</a:t>
            </a:r>
            <a:r>
              <a:rPr lang="en-US" altLang="zh-CN" sz="2800" dirty="0">
                <a:latin typeface="Times New Roman" panose="02020603050405020304" pitchFamily="18" charset="0"/>
              </a:rPr>
              <a:t> </a:t>
            </a:r>
            <a:endParaRPr lang="zh-CN" altLang="en-US" sz="2800" dirty="0">
              <a:latin typeface="Times New Roman" panose="02020603050405020304" pitchFamily="18" charset="0"/>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39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236923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3"/>
          <p:cNvSpPr>
            <a:spLocks noGrp="1"/>
          </p:cNvSpPr>
          <p:nvPr>
            <p:ph idx="1"/>
          </p:nvPr>
        </p:nvSpPr>
        <p:spPr>
          <a:xfrm>
            <a:off x="107504" y="1125538"/>
            <a:ext cx="8349109" cy="3097212"/>
          </a:xfrm>
        </p:spPr>
        <p:txBody>
          <a:bodyPr vert="horz" wrap="square" lIns="91440" tIns="45720" rIns="91440" bIns="45720" anchor="t"/>
          <a:lstStyle/>
          <a:p>
            <a:pPr eaLnBrk="1" hangingPunct="1">
              <a:lnSpc>
                <a:spcPct val="90000"/>
              </a:lnSpc>
              <a:buNone/>
            </a:pPr>
            <a:r>
              <a:rPr lang="zh-CN" altLang="en-US" sz="2800" dirty="0">
                <a:solidFill>
                  <a:srgbClr val="FF0000"/>
                </a:solidFill>
                <a:latin typeface="黑体" panose="02010609060101010101" pitchFamily="2" charset="-122"/>
                <a:ea typeface="黑体" panose="02010609060101010101" pitchFamily="2" charset="-122"/>
              </a:rPr>
              <a:t>证据理论</a:t>
            </a:r>
            <a:r>
              <a:rPr lang="zh-CN" altLang="en-US" sz="2800" dirty="0">
                <a:latin typeface="黑体" panose="02010609060101010101" pitchFamily="2" charset="-122"/>
                <a:ea typeface="黑体" panose="02010609060101010101" pitchFamily="2" charset="-122"/>
              </a:rPr>
              <a:t> </a:t>
            </a:r>
            <a:r>
              <a:rPr lang="en-US" altLang="zh-CN" sz="2800" dirty="0">
                <a:latin typeface="黑体" panose="02010609060101010101" pitchFamily="2" charset="-122"/>
                <a:ea typeface="黑体" panose="02010609060101010101" pitchFamily="2" charset="-122"/>
              </a:rPr>
              <a:t>(Theory of Evidence)</a:t>
            </a:r>
            <a:r>
              <a:rPr lang="zh-CN" altLang="en-US" sz="2800" dirty="0">
                <a:latin typeface="黑体" panose="02010609060101010101" pitchFamily="2" charset="-122"/>
                <a:ea typeface="黑体" panose="02010609060101010101" pitchFamily="2" charset="-122"/>
              </a:rPr>
              <a:t>也称为</a:t>
            </a:r>
            <a:r>
              <a:rPr lang="en-US" altLang="zh-CN" sz="2800" dirty="0">
                <a:latin typeface="黑体" panose="02010609060101010101" pitchFamily="2" charset="-122"/>
                <a:ea typeface="黑体" panose="02010609060101010101" pitchFamily="2" charset="-122"/>
              </a:rPr>
              <a:t>D-S(Dempster-Shafer)</a:t>
            </a:r>
            <a:r>
              <a:rPr lang="zh-CN" altLang="en-US" sz="2800" dirty="0">
                <a:latin typeface="黑体" panose="02010609060101010101" pitchFamily="2" charset="-122"/>
                <a:ea typeface="黑体" panose="02010609060101010101" pitchFamily="2" charset="-122"/>
              </a:rPr>
              <a:t>理论。</a:t>
            </a:r>
          </a:p>
          <a:p>
            <a:pPr eaLnBrk="1" hangingPunct="1">
              <a:lnSpc>
                <a:spcPct val="90000"/>
              </a:lnSpc>
            </a:pPr>
            <a:r>
              <a:rPr lang="zh-CN" altLang="en-US" sz="2800" dirty="0">
                <a:latin typeface="黑体" panose="02010609060101010101" pitchFamily="2" charset="-122"/>
                <a:ea typeface="黑体" panose="02010609060101010101" pitchFamily="2" charset="-122"/>
              </a:rPr>
              <a:t>用于处理</a:t>
            </a:r>
            <a:r>
              <a:rPr lang="zh-CN" altLang="en-US" sz="2800" dirty="0">
                <a:solidFill>
                  <a:srgbClr val="FF0000"/>
                </a:solidFill>
                <a:latin typeface="黑体" panose="02010609060101010101" pitchFamily="2" charset="-122"/>
                <a:ea typeface="黑体" panose="02010609060101010101" pitchFamily="2" charset="-122"/>
              </a:rPr>
              <a:t>不确定性</a:t>
            </a:r>
            <a:r>
              <a:rPr lang="zh-CN" altLang="en-US" sz="2800" dirty="0">
                <a:latin typeface="黑体" panose="02010609060101010101" pitchFamily="2" charset="-122"/>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不精确</a:t>
            </a:r>
            <a:r>
              <a:rPr lang="zh-CN" altLang="en-US" sz="2800" dirty="0">
                <a:latin typeface="黑体" panose="02010609060101010101" pitchFamily="2" charset="-122"/>
                <a:ea typeface="黑体" panose="02010609060101010101" pitchFamily="2" charset="-122"/>
              </a:rPr>
              <a:t>以及</a:t>
            </a:r>
            <a:r>
              <a:rPr lang="zh-CN" altLang="en-US" sz="2800" dirty="0">
                <a:solidFill>
                  <a:srgbClr val="FF0000"/>
                </a:solidFill>
                <a:latin typeface="黑体" panose="02010609060101010101" pitchFamily="2" charset="-122"/>
                <a:ea typeface="黑体" panose="02010609060101010101" pitchFamily="2" charset="-122"/>
              </a:rPr>
              <a:t>间或不准确</a:t>
            </a:r>
            <a:r>
              <a:rPr lang="zh-CN" altLang="en-US" sz="2800" dirty="0">
                <a:latin typeface="黑体" panose="02010609060101010101" pitchFamily="2" charset="-122"/>
                <a:ea typeface="黑体" panose="02010609060101010101" pitchFamily="2" charset="-122"/>
              </a:rPr>
              <a:t>的信息。</a:t>
            </a:r>
          </a:p>
          <a:p>
            <a:pPr eaLnBrk="1" hangingPunct="1">
              <a:lnSpc>
                <a:spcPct val="90000"/>
              </a:lnSpc>
            </a:pPr>
            <a:r>
              <a:rPr lang="zh-CN" altLang="en-US" sz="2800" dirty="0">
                <a:latin typeface="黑体" panose="02010609060101010101" pitchFamily="2" charset="-122"/>
                <a:ea typeface="黑体" panose="02010609060101010101" pitchFamily="2" charset="-122"/>
              </a:rPr>
              <a:t>由于证据理论将概率论中的单点赋值扩展为</a:t>
            </a:r>
            <a:r>
              <a:rPr lang="zh-CN" altLang="en-US" sz="2800" dirty="0">
                <a:solidFill>
                  <a:srgbClr val="FF0000"/>
                </a:solidFill>
                <a:latin typeface="黑体" panose="02010609060101010101" pitchFamily="2" charset="-122"/>
                <a:ea typeface="黑体" panose="02010609060101010101" pitchFamily="2" charset="-122"/>
              </a:rPr>
              <a:t>集合赋值</a:t>
            </a:r>
            <a:r>
              <a:rPr lang="zh-CN" altLang="en-US" sz="2800" dirty="0">
                <a:latin typeface="黑体" panose="02010609060101010101" pitchFamily="2" charset="-122"/>
                <a:ea typeface="黑体" panose="02010609060101010101" pitchFamily="2" charset="-122"/>
              </a:rPr>
              <a:t>，弱化了相应的公理系统，满足了比概率更弱的要求</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广义概率论</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p:txBody>
      </p:sp>
      <p:sp>
        <p:nvSpPr>
          <p:cNvPr id="157699" name="Text Box 4"/>
          <p:cNvSpPr txBox="1"/>
          <p:nvPr/>
        </p:nvSpPr>
        <p:spPr>
          <a:xfrm>
            <a:off x="684213" y="188913"/>
            <a:ext cx="7772400" cy="823912"/>
          </a:xfrm>
          <a:prstGeom prst="rect">
            <a:avLst/>
          </a:prstGeom>
          <a:noFill/>
          <a:ln w="9525">
            <a:noFill/>
          </a:ln>
        </p:spPr>
        <p:txBody>
          <a:bodyPr anchor="t">
            <a:spAutoFit/>
          </a:bodyPr>
          <a:lstStyle/>
          <a:p>
            <a:pPr algn="ctr">
              <a:spcBef>
                <a:spcPct val="50000"/>
              </a:spcBef>
            </a:pPr>
            <a:r>
              <a:rPr lang="en-US" altLang="zh-CN" sz="4800" dirty="0">
                <a:solidFill>
                  <a:srgbClr val="FF0000"/>
                </a:solidFill>
                <a:latin typeface="黑体" panose="02010609060101010101" pitchFamily="2" charset="-122"/>
                <a:ea typeface="黑体" panose="02010609060101010101" pitchFamily="2" charset="-122"/>
              </a:rPr>
              <a:t>5.5 </a:t>
            </a:r>
            <a:r>
              <a:rPr lang="zh-CN" altLang="en-US" sz="4800" dirty="0">
                <a:solidFill>
                  <a:srgbClr val="FF0000"/>
                </a:solidFill>
                <a:latin typeface="黑体" panose="02010609060101010101" pitchFamily="2" charset="-122"/>
                <a:ea typeface="黑体" panose="02010609060101010101" pitchFamily="2" charset="-122"/>
              </a:rPr>
              <a:t>证据理论</a:t>
            </a:r>
          </a:p>
        </p:txBody>
      </p:sp>
      <p:sp>
        <p:nvSpPr>
          <p:cNvPr id="102405" name="Rectangle 5"/>
          <p:cNvSpPr/>
          <p:nvPr/>
        </p:nvSpPr>
        <p:spPr>
          <a:xfrm>
            <a:off x="468313" y="4076700"/>
            <a:ext cx="8207375" cy="2447925"/>
          </a:xfrm>
          <a:prstGeom prst="rect">
            <a:avLst/>
          </a:prstGeom>
          <a:noFill/>
          <a:ln w="9525">
            <a:noFill/>
          </a:ln>
        </p:spPr>
        <p:txBody>
          <a:bodyPr anchor="t"/>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引入了</a:t>
            </a:r>
            <a:r>
              <a:rPr lang="zh-CN" altLang="en-US" sz="2800" b="1" dirty="0">
                <a:solidFill>
                  <a:srgbClr val="FF0000"/>
                </a:solidFill>
                <a:latin typeface="黑体" panose="02010609060101010101" pitchFamily="2" charset="-122"/>
                <a:ea typeface="黑体" panose="02010609060101010101" pitchFamily="2" charset="-122"/>
              </a:rPr>
              <a:t>信任函数</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来度量不确定性，引用</a:t>
            </a:r>
            <a:r>
              <a:rPr lang="zh-CN" altLang="en-US" sz="2800" b="1" dirty="0">
                <a:solidFill>
                  <a:srgbClr val="FF0000"/>
                </a:solidFill>
                <a:latin typeface="黑体" panose="02010609060101010101" pitchFamily="2" charset="-122"/>
                <a:ea typeface="黑体" panose="02010609060101010101" pitchFamily="2" charset="-122"/>
              </a:rPr>
              <a:t>似然函数</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来处理由于</a:t>
            </a:r>
            <a:r>
              <a:rPr lang="zh-CN" altLang="en-US" sz="2800" b="1" dirty="0">
                <a:solidFill>
                  <a:schemeClr val="accent2">
                    <a:lumMod val="90000"/>
                    <a:lumOff val="10000"/>
                  </a:schemeClr>
                </a:solidFill>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不知道</a:t>
            </a:r>
            <a:r>
              <a:rPr lang="zh-CN" altLang="en-US" sz="2800" b="1" dirty="0">
                <a:solidFill>
                  <a:schemeClr val="accent2">
                    <a:lumMod val="90000"/>
                    <a:lumOff val="10000"/>
                  </a:schemeClr>
                </a:solidFill>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引起的不确定性，并且不必事先给出知识的先验概率。</a:t>
            </a:r>
          </a:p>
          <a:p>
            <a:pPr marL="342900" indent="-342900">
              <a:spcBef>
                <a:spcPct val="20000"/>
              </a:spcBef>
              <a:buClr>
                <a:schemeClr val="accent2">
                  <a:lumMod val="90000"/>
                  <a:lumOff val="10000"/>
                </a:schemeClr>
              </a:buClr>
              <a:buFont typeface="Wingdings" panose="05000000000000000000" pitchFamily="2" charset="2"/>
              <a:buChar char="Ø"/>
            </a:pPr>
            <a:r>
              <a:rPr lang="zh-CN" altLang="en-US" sz="2800" b="1" dirty="0">
                <a:solidFill>
                  <a:srgbClr val="FF0000"/>
                </a:solidFill>
                <a:latin typeface="黑体" panose="02010609060101010101" pitchFamily="2" charset="-122"/>
                <a:ea typeface="黑体" panose="02010609060101010101" pitchFamily="2" charset="-122"/>
              </a:rPr>
              <a:t>确定性因子</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可以看作是证据理论的一个特例，证据理论给了确定性因子一个理论性的基础。</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24195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5"/>
                                        </p:tgtEl>
                                        <p:attrNameLst>
                                          <p:attrName>style.visibility</p:attrName>
                                        </p:attrNameLst>
                                      </p:cBhvr>
                                      <p:to>
                                        <p:strVal val="visible"/>
                                      </p:to>
                                    </p:set>
                                    <p:anim calcmode="lin" valueType="num">
                                      <p:cBhvr additive="base">
                                        <p:cTn id="7" dur="500" fill="hold"/>
                                        <p:tgtEl>
                                          <p:spTgt spid="102405"/>
                                        </p:tgtEl>
                                        <p:attrNameLst>
                                          <p:attrName>ppt_x</p:attrName>
                                        </p:attrNameLst>
                                      </p:cBhvr>
                                      <p:tavLst>
                                        <p:tav tm="0">
                                          <p:val>
                                            <p:strVal val="#ppt_x"/>
                                          </p:val>
                                        </p:tav>
                                        <p:tav tm="100000">
                                          <p:val>
                                            <p:strVal val="#ppt_x"/>
                                          </p:val>
                                        </p:tav>
                                      </p:tavLst>
                                    </p:anim>
                                    <p:anim calcmode="lin" valueType="num">
                                      <p:cBhvr additive="base">
                                        <p:cTn id="8" dur="500" fill="hold"/>
                                        <p:tgtEl>
                                          <p:spTgt spid="1024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3"/>
          <p:cNvSpPr>
            <a:spLocks noGrp="1"/>
          </p:cNvSpPr>
          <p:nvPr>
            <p:ph idx="1"/>
          </p:nvPr>
        </p:nvSpPr>
        <p:spPr>
          <a:xfrm>
            <a:off x="684213" y="333375"/>
            <a:ext cx="7772400" cy="2447925"/>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证据理论的优点在于能够满足比概率论更弱的公理系统，可以区分不知道和不确定的情况，可以依赖证据的积累，不断缩小假设的集合。    </a:t>
            </a:r>
          </a:p>
        </p:txBody>
      </p:sp>
      <p:sp>
        <p:nvSpPr>
          <p:cNvPr id="158724" name="Rectangle 4"/>
          <p:cNvSpPr/>
          <p:nvPr/>
        </p:nvSpPr>
        <p:spPr>
          <a:xfrm>
            <a:off x="684213" y="2708275"/>
            <a:ext cx="7772400" cy="3384550"/>
          </a:xfrm>
          <a:prstGeom prst="rect">
            <a:avLst/>
          </a:prstGeom>
          <a:noFill/>
          <a:ln w="9525">
            <a:noFill/>
          </a:ln>
        </p:spPr>
        <p:txBody>
          <a:bodyPr anchor="t"/>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在证据理论中，</a:t>
            </a:r>
            <a:r>
              <a:rPr lang="zh-CN" altLang="en-US" sz="2800" b="1" dirty="0">
                <a:solidFill>
                  <a:srgbClr val="FF0000"/>
                </a:solidFill>
                <a:latin typeface="黑体" panose="02010609060101010101" pitchFamily="2" charset="-122"/>
                <a:ea typeface="黑体" panose="02010609060101010101" pitchFamily="2" charset="-122"/>
              </a:rPr>
              <a:t>证据的独立性不易得到保证</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；基本概率分配函数要求给的值太多，计算传递关系复杂，随着诊断问题可能答案的增加，证据理论的计算呈指数增长，传递关系复杂，比较难以实现。</a:t>
            </a:r>
          </a:p>
          <a:p>
            <a:pPr marL="342900" indent="-342900" algn="ctr">
              <a:spcBef>
                <a:spcPct val="20000"/>
              </a:spcBef>
              <a:buClr>
                <a:schemeClr val="accent2">
                  <a:lumMod val="90000"/>
                  <a:lumOff val="10000"/>
                </a:schemeClr>
              </a:buClr>
              <a:buFont typeface="Wingdings" panose="05000000000000000000" pitchFamily="2" charset="2"/>
              <a:buChar char="Ø"/>
            </a:pPr>
            <a:endParaRPr lang="zh-CN" altLang="en-US" sz="2800" b="1"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5302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4"/>
                                        </p:tgtEl>
                                        <p:attrNameLst>
                                          <p:attrName>style.visibility</p:attrName>
                                        </p:attrNameLst>
                                      </p:cBhvr>
                                      <p:to>
                                        <p:strVal val="visible"/>
                                      </p:to>
                                    </p:set>
                                    <p:anim calcmode="lin" valueType="num">
                                      <p:cBhvr additive="base">
                                        <p:cTn id="7" dur="500" fill="hold"/>
                                        <p:tgtEl>
                                          <p:spTgt spid="158724"/>
                                        </p:tgtEl>
                                        <p:attrNameLst>
                                          <p:attrName>ppt_x</p:attrName>
                                        </p:attrNameLst>
                                      </p:cBhvr>
                                      <p:tavLst>
                                        <p:tav tm="0">
                                          <p:val>
                                            <p:strVal val="#ppt_x"/>
                                          </p:val>
                                        </p:tav>
                                        <p:tav tm="100000">
                                          <p:val>
                                            <p:strVal val="#ppt_x"/>
                                          </p:val>
                                        </p:tav>
                                      </p:tavLst>
                                    </p:anim>
                                    <p:anim calcmode="lin" valueType="num">
                                      <p:cBhvr additive="base">
                                        <p:cTn id="8" dur="500" fill="hold"/>
                                        <p:tgtEl>
                                          <p:spTgt spid="1587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p:cNvSpPr>
          <p:nvPr>
            <p:ph type="title"/>
          </p:nvPr>
        </p:nvSpPr>
        <p:spPr>
          <a:xfrm>
            <a:off x="179388" y="188317"/>
            <a:ext cx="7772400" cy="360363"/>
          </a:xfrm>
        </p:spPr>
        <p:txBody>
          <a:bodyPr vert="horz" wrap="square" lIns="91440" tIns="45720" rIns="91440" bIns="45720" anchor="ctr"/>
          <a:lstStyle/>
          <a:p>
            <a:pPr eaLnBrk="1" hangingPunct="1"/>
            <a:r>
              <a:rPr lang="zh-CN" altLang="en-US" sz="4000" dirty="0"/>
              <a:t>例子</a:t>
            </a:r>
          </a:p>
        </p:txBody>
      </p:sp>
      <p:sp>
        <p:nvSpPr>
          <p:cNvPr id="196611" name="Rectangle 3"/>
          <p:cNvSpPr>
            <a:spLocks noGrp="1"/>
          </p:cNvSpPr>
          <p:nvPr>
            <p:ph idx="1"/>
          </p:nvPr>
        </p:nvSpPr>
        <p:spPr>
          <a:xfrm>
            <a:off x="282575" y="621030"/>
            <a:ext cx="8682355" cy="6121400"/>
          </a:xfrm>
        </p:spPr>
        <p:txBody>
          <a:bodyPr vert="horz" wrap="square" lIns="91440" tIns="45720" rIns="91440" bIns="45720" anchor="t"/>
          <a:lstStyle/>
          <a:p>
            <a:pPr eaLnBrk="1" hangingPunct="1">
              <a:lnSpc>
                <a:spcPct val="80000"/>
              </a:lnSpc>
            </a:pPr>
            <a:r>
              <a:rPr lang="zh-CN" altLang="en-US" sz="2800" dirty="0">
                <a:latin typeface="黑体" panose="02010609060101010101" pitchFamily="2" charset="-122"/>
                <a:ea typeface="黑体" panose="02010609060101010101" pitchFamily="2" charset="-122"/>
              </a:rPr>
              <a:t>假定我对朋友王丰的可信赖程度有一个主观的概率。他是可信赖的可能性为</a:t>
            </a:r>
            <a:r>
              <a:rPr lang="en-US" altLang="zh-CN" sz="2800" dirty="0">
                <a:latin typeface="黑体" panose="02010609060101010101" pitchFamily="2" charset="-122"/>
                <a:ea typeface="黑体" panose="02010609060101010101" pitchFamily="2" charset="-122"/>
              </a:rPr>
              <a:t>0.9</a:t>
            </a:r>
            <a:r>
              <a:rPr lang="zh-CN" altLang="en-US" sz="2800" dirty="0">
                <a:latin typeface="黑体" panose="02010609060101010101" pitchFamily="2" charset="-122"/>
                <a:ea typeface="黑体" panose="02010609060101010101" pitchFamily="2" charset="-122"/>
              </a:rPr>
              <a:t>，不可信赖的可能性为</a:t>
            </a:r>
            <a:r>
              <a:rPr lang="en-US" altLang="zh-CN" sz="2800" dirty="0">
                <a:latin typeface="黑体" panose="02010609060101010101" pitchFamily="2" charset="-122"/>
                <a:ea typeface="黑体" panose="02010609060101010101" pitchFamily="2" charset="-122"/>
              </a:rPr>
              <a:t>0.1</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假设王丰告诉我，我的计算机被别人侵入了。如果王丰是可信赖的，则这是真的，但如果他是不可信赖的，这句话则不一定为假。</a:t>
            </a:r>
          </a:p>
          <a:p>
            <a:pPr eaLnBrk="1" hangingPunct="1">
              <a:lnSpc>
                <a:spcPct val="80000"/>
              </a:lnSpc>
            </a:pPr>
            <a:r>
              <a:rPr lang="zh-CN" altLang="en-US" sz="2800" dirty="0">
                <a:latin typeface="黑体" panose="02010609060101010101" pitchFamily="2" charset="-122"/>
                <a:ea typeface="黑体" panose="02010609060101010101" pitchFamily="2" charset="-122"/>
              </a:rPr>
              <a:t>所以王丰一个人的陈述证实我的计算机被侵入的可信度为</a:t>
            </a:r>
            <a:r>
              <a:rPr lang="en-US" altLang="zh-CN" sz="2800" dirty="0">
                <a:latin typeface="黑体" panose="02010609060101010101" pitchFamily="2" charset="-122"/>
                <a:ea typeface="黑体" panose="02010609060101010101" pitchFamily="2" charset="-122"/>
              </a:rPr>
              <a:t>0.9</a:t>
            </a:r>
            <a:r>
              <a:rPr lang="zh-CN" altLang="en-US" sz="2800" dirty="0">
                <a:latin typeface="黑体" panose="02010609060101010101" pitchFamily="2" charset="-122"/>
                <a:ea typeface="黑体" panose="02010609060101010101" pitchFamily="2" charset="-122"/>
              </a:rPr>
              <a:t>，没有被侵入的可信度为</a:t>
            </a:r>
            <a:r>
              <a:rPr lang="en-US" altLang="zh-CN" sz="2800" dirty="0">
                <a:latin typeface="黑体" panose="02010609060101010101" pitchFamily="2" charset="-122"/>
                <a:ea typeface="黑体" panose="02010609060101010101" pitchFamily="2" charset="-122"/>
              </a:rPr>
              <a:t>0.0</a:t>
            </a:r>
            <a:r>
              <a:rPr lang="zh-CN" altLang="en-US" sz="2800" dirty="0">
                <a:latin typeface="黑体" panose="02010609060101010101" pitchFamily="2" charset="-122"/>
                <a:ea typeface="黑体" panose="02010609060101010101" pitchFamily="2" charset="-122"/>
              </a:rPr>
              <a:t>。</a:t>
            </a:r>
            <a:r>
              <a:rPr lang="en-US" altLang="zh-CN" sz="2800" dirty="0">
                <a:solidFill>
                  <a:srgbClr val="00B0F0"/>
                </a:solidFill>
                <a:latin typeface="黑体" panose="02010609060101010101" pitchFamily="2" charset="-122"/>
                <a:ea typeface="黑体" panose="02010609060101010101" pitchFamily="2" charset="-122"/>
              </a:rPr>
              <a:t>0.0</a:t>
            </a:r>
            <a:r>
              <a:rPr lang="zh-CN" altLang="en-US" sz="2800" dirty="0">
                <a:solidFill>
                  <a:srgbClr val="FF0000"/>
                </a:solidFill>
                <a:latin typeface="黑体" panose="02010609060101010101" pitchFamily="2" charset="-122"/>
                <a:ea typeface="黑体" panose="02010609060101010101" pitchFamily="2" charset="-122"/>
              </a:rPr>
              <a:t>的可信度与</a:t>
            </a:r>
            <a:r>
              <a:rPr lang="en-US" altLang="zh-CN" sz="2800" dirty="0">
                <a:solidFill>
                  <a:srgbClr val="FF0000"/>
                </a:solidFill>
                <a:latin typeface="黑体" panose="02010609060101010101" pitchFamily="2" charset="-122"/>
                <a:ea typeface="黑体" panose="02010609060101010101" pitchFamily="2" charset="-122"/>
              </a:rPr>
              <a:t>0.0</a:t>
            </a:r>
            <a:r>
              <a:rPr lang="zh-CN" altLang="en-US" sz="2800" dirty="0">
                <a:solidFill>
                  <a:srgbClr val="FF0000"/>
                </a:solidFill>
                <a:latin typeface="黑体" panose="02010609060101010101" pitchFamily="2" charset="-122"/>
                <a:ea typeface="黑体" panose="02010609060101010101" pitchFamily="2" charset="-122"/>
              </a:rPr>
              <a:t>的概率不同，它并不意味着我确信计算机没有被侵入，而只是表明王丰的陈述没有给我理由来相信计算机没被侵入。</a:t>
            </a:r>
            <a:r>
              <a:rPr lang="zh-CN" altLang="en-US" sz="2800" dirty="0">
                <a:latin typeface="黑体" panose="02010609060101010101" pitchFamily="2" charset="-122"/>
                <a:ea typeface="黑体" panose="02010609060101010101" pitchFamily="2" charset="-122"/>
              </a:rPr>
              <a:t>在这种情况下，似真性</a:t>
            </a:r>
            <a:r>
              <a:rPr lang="en-US" altLang="zh-CN" sz="2800" dirty="0">
                <a:latin typeface="黑体" panose="02010609060101010101" pitchFamily="2" charset="-122"/>
                <a:ea typeface="黑体" panose="02010609060101010101" pitchFamily="2" charset="-122"/>
              </a:rPr>
              <a:t>pl</a:t>
            </a:r>
            <a:r>
              <a:rPr lang="zh-CN" altLang="en-US" sz="2800" dirty="0">
                <a:latin typeface="黑体" panose="02010609060101010101" pitchFamily="2" charset="-122"/>
                <a:ea typeface="黑体" panose="02010609060101010101" pitchFamily="2" charset="-122"/>
              </a:rPr>
              <a:t>为：</a:t>
            </a:r>
          </a:p>
          <a:p>
            <a:pPr eaLnBrk="1" hangingPunct="1">
              <a:lnSpc>
                <a:spcPct val="80000"/>
              </a:lnSpc>
              <a:buNone/>
            </a:pPr>
            <a:r>
              <a:rPr lang="en-US" altLang="zh-CN" sz="2800" dirty="0">
                <a:solidFill>
                  <a:srgbClr val="FF0000"/>
                </a:solidFill>
                <a:latin typeface="Arial" panose="020B0604020202020204" pitchFamily="34" charset="0"/>
              </a:rPr>
              <a:t>pl</a:t>
            </a:r>
            <a:r>
              <a:rPr lang="zh-CN" altLang="en-US" sz="2800" dirty="0">
                <a:solidFill>
                  <a:srgbClr val="FF0000"/>
                </a:solidFill>
                <a:latin typeface="Arial" panose="020B0604020202020204" pitchFamily="34" charset="0"/>
              </a:rPr>
              <a:t>（</a:t>
            </a:r>
            <a:r>
              <a:rPr lang="en-US" altLang="zh-CN" sz="2800" dirty="0">
                <a:solidFill>
                  <a:srgbClr val="FF0000"/>
                </a:solidFill>
                <a:latin typeface="Arial" panose="020B0604020202020204" pitchFamily="34" charset="0"/>
              </a:rPr>
              <a:t>computer_broken_into</a:t>
            </a:r>
            <a:r>
              <a:rPr lang="zh-CN" altLang="en-US" sz="2800" dirty="0">
                <a:solidFill>
                  <a:srgbClr val="FF0000"/>
                </a:solidFill>
                <a:latin typeface="Arial" panose="020B0604020202020204" pitchFamily="34" charset="0"/>
              </a:rPr>
              <a:t>）＝</a:t>
            </a:r>
          </a:p>
          <a:p>
            <a:pPr eaLnBrk="1" hangingPunct="1">
              <a:lnSpc>
                <a:spcPct val="80000"/>
              </a:lnSpc>
              <a:buNone/>
            </a:pPr>
            <a:r>
              <a:rPr lang="en-US" altLang="zh-CN" sz="2800" dirty="0">
                <a:solidFill>
                  <a:srgbClr val="FF0000"/>
                </a:solidFill>
                <a:latin typeface="Arial" panose="020B0604020202020204" pitchFamily="34" charset="0"/>
              </a:rPr>
              <a:t>1-bel</a:t>
            </a:r>
            <a:r>
              <a:rPr lang="zh-CN" altLang="en-US" sz="2800" dirty="0">
                <a:solidFill>
                  <a:srgbClr val="FF0000"/>
                </a:solidFill>
                <a:latin typeface="Arial" panose="020B0604020202020204" pitchFamily="34" charset="0"/>
              </a:rPr>
              <a:t>（</a:t>
            </a:r>
            <a:r>
              <a:rPr lang="en-US" altLang="zh-CN" sz="2800" dirty="0">
                <a:solidFill>
                  <a:srgbClr val="FF0000"/>
                </a:solidFill>
                <a:latin typeface="Arial" panose="020B0604020202020204" pitchFamily="34" charset="0"/>
              </a:rPr>
              <a:t>not(computer_broken_into</a:t>
            </a:r>
            <a:r>
              <a:rPr lang="zh-CN" altLang="en-US" sz="2800" dirty="0">
                <a:solidFill>
                  <a:srgbClr val="FF0000"/>
                </a:solidFill>
                <a:latin typeface="Arial" panose="020B0604020202020204" pitchFamily="34" charset="0"/>
              </a:rPr>
              <a:t>））＝</a:t>
            </a:r>
            <a:r>
              <a:rPr lang="en-US" altLang="zh-CN" sz="2800" dirty="0">
                <a:solidFill>
                  <a:srgbClr val="FF0000"/>
                </a:solidFill>
                <a:latin typeface="Arial" panose="020B0604020202020204" pitchFamily="34" charset="0"/>
              </a:rPr>
              <a:t>1-0.0</a:t>
            </a:r>
          </a:p>
          <a:p>
            <a:pPr eaLnBrk="1" hangingPunct="1">
              <a:lnSpc>
                <a:spcPct val="80000"/>
              </a:lnSpc>
              <a:buNone/>
            </a:pPr>
            <a:r>
              <a:rPr lang="zh-CN" altLang="en-US" sz="2800" dirty="0">
                <a:latin typeface="黑体" panose="02010609060101010101" pitchFamily="2" charset="-122"/>
                <a:ea typeface="黑体" panose="02010609060101010101" pitchFamily="2" charset="-122"/>
              </a:rPr>
              <a:t>我对王丰的可信度为</a:t>
            </a:r>
            <a:r>
              <a:rPr lang="en-US" altLang="zh-CN" sz="2800" dirty="0">
                <a:latin typeface="黑体" panose="02010609060101010101" pitchFamily="2" charset="-122"/>
                <a:ea typeface="黑体" panose="02010609060101010101" pitchFamily="2" charset="-122"/>
              </a:rPr>
              <a:t>[0.9</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1.0]</a:t>
            </a:r>
            <a:r>
              <a:rPr lang="zh-CN" altLang="en-US" sz="2800" dirty="0">
                <a:latin typeface="黑体" panose="02010609060101010101" pitchFamily="2" charset="-122"/>
                <a:ea typeface="黑体" panose="02010609060101010101" pitchFamily="2" charset="-122"/>
              </a:rPr>
              <a:t>。需要指出的是仍然没有证据表明我的计算机没被侵入</a:t>
            </a:r>
            <a:r>
              <a:rPr lang="zh-CN" altLang="en-US" sz="2800" dirty="0"/>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6367704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3"/>
          <p:cNvSpPr>
            <a:spLocks noGrp="1"/>
          </p:cNvSpPr>
          <p:nvPr>
            <p:ph idx="1"/>
          </p:nvPr>
        </p:nvSpPr>
        <p:spPr>
          <a:xfrm>
            <a:off x="685800" y="333375"/>
            <a:ext cx="7772400" cy="5762625"/>
          </a:xfrm>
        </p:spPr>
        <p:txBody>
          <a:bodyPr vert="horz" wrap="square" lIns="91440" tIns="45720" rIns="91440" bIns="45720" anchor="t"/>
          <a:lstStyle/>
          <a:p>
            <a:pPr eaLnBrk="1" hangingPunct="1">
              <a:lnSpc>
                <a:spcPct val="90000"/>
              </a:lnSpc>
            </a:pPr>
            <a:r>
              <a:rPr lang="zh-CN" altLang="en-US" sz="2800" dirty="0">
                <a:latin typeface="黑体" panose="02010609060101010101" pitchFamily="2" charset="-122"/>
                <a:ea typeface="黑体" panose="02010609060101010101" pitchFamily="2" charset="-122"/>
              </a:rPr>
              <a:t>我们接下来讨论</a:t>
            </a:r>
            <a:r>
              <a:rPr lang="en-US" altLang="zh-CN" sz="2800" dirty="0">
                <a:latin typeface="黑体" panose="02010609060101010101" pitchFamily="2" charset="-122"/>
                <a:ea typeface="黑体" panose="02010609060101010101" pitchFamily="2" charset="-122"/>
              </a:rPr>
              <a:t>Dempster</a:t>
            </a:r>
            <a:r>
              <a:rPr lang="zh-CN" altLang="en-US" sz="2800" dirty="0">
                <a:latin typeface="黑体" panose="02010609060101010101" pitchFamily="2" charset="-122"/>
                <a:ea typeface="黑体" panose="02010609060101010101" pitchFamily="2" charset="-122"/>
              </a:rPr>
              <a:t>理论中合并证据的规则。假设我的朋友王晶也告诉我，我的计算机被侵入了。</a:t>
            </a:r>
          </a:p>
          <a:p>
            <a:pPr eaLnBrk="1" hangingPunct="1">
              <a:lnSpc>
                <a:spcPct val="90000"/>
              </a:lnSpc>
            </a:pPr>
            <a:r>
              <a:rPr lang="zh-CN" altLang="en-US" sz="2800" dirty="0">
                <a:latin typeface="黑体" panose="02010609060101010101" pitchFamily="2" charset="-122"/>
                <a:ea typeface="黑体" panose="02010609060101010101" pitchFamily="2" charset="-122"/>
              </a:rPr>
              <a:t>假定王晶可信赖的概率为</a:t>
            </a:r>
            <a:r>
              <a:rPr lang="en-US" altLang="zh-CN" sz="2800" dirty="0">
                <a:latin typeface="黑体" panose="02010609060101010101" pitchFamily="2" charset="-122"/>
                <a:ea typeface="黑体" panose="02010609060101010101" pitchFamily="2" charset="-122"/>
              </a:rPr>
              <a:t>0.8</a:t>
            </a:r>
            <a:r>
              <a:rPr lang="zh-CN" altLang="en-US" sz="2800" dirty="0">
                <a:latin typeface="黑体" panose="02010609060101010101" pitchFamily="2" charset="-122"/>
                <a:ea typeface="黑体" panose="02010609060101010101" pitchFamily="2" charset="-122"/>
              </a:rPr>
              <a:t>，不可信赖的概率为</a:t>
            </a:r>
            <a:r>
              <a:rPr lang="en-US" altLang="zh-CN" sz="2800" dirty="0">
                <a:latin typeface="黑体" panose="02010609060101010101" pitchFamily="2" charset="-122"/>
                <a:ea typeface="黑体" panose="02010609060101010101" pitchFamily="2" charset="-122"/>
              </a:rPr>
              <a:t>0.2</a:t>
            </a:r>
            <a:r>
              <a:rPr lang="zh-CN" altLang="en-US" sz="2800" dirty="0">
                <a:latin typeface="黑体" panose="02010609060101010101" pitchFamily="2" charset="-122"/>
                <a:ea typeface="黑体" panose="02010609060101010101" pitchFamily="2" charset="-122"/>
              </a:rPr>
              <a:t>。我还必须假定王丰和王晶的有关计算机的陈述互相独立，也就是说，他们分别有各自的原因来告诉我这件事。</a:t>
            </a:r>
          </a:p>
          <a:p>
            <a:pPr eaLnBrk="1" hangingPunct="1">
              <a:lnSpc>
                <a:spcPct val="90000"/>
              </a:lnSpc>
            </a:pPr>
            <a:r>
              <a:rPr lang="zh-CN" altLang="en-US" sz="2800" dirty="0">
                <a:latin typeface="黑体" panose="02010609060101010101" pitchFamily="2" charset="-122"/>
                <a:ea typeface="黑体" panose="02010609060101010101" pitchFamily="2" charset="-122"/>
              </a:rPr>
              <a:t>事件王晶是可信赖的必须独立于事件王丰也是可信赖的。 王丰和王晶都是可信赖的概率是</a:t>
            </a:r>
            <a:r>
              <a:rPr lang="en-US" altLang="zh-CN" sz="2800" dirty="0">
                <a:latin typeface="黑体" panose="02010609060101010101" pitchFamily="2" charset="-122"/>
                <a:ea typeface="黑体" panose="02010609060101010101" pitchFamily="2" charset="-122"/>
              </a:rPr>
              <a:t>0.72</a:t>
            </a:r>
            <a:r>
              <a:rPr lang="zh-CN" altLang="en-US" sz="2800" dirty="0">
                <a:latin typeface="黑体" panose="02010609060101010101" pitchFamily="2" charset="-122"/>
                <a:ea typeface="黑体" panose="02010609060101010101" pitchFamily="2" charset="-122"/>
              </a:rPr>
              <a:t>，都是不可信赖的概率是</a:t>
            </a:r>
            <a:r>
              <a:rPr lang="en-US" altLang="zh-CN" sz="2800" dirty="0">
                <a:latin typeface="黑体" panose="02010609060101010101" pitchFamily="2" charset="-122"/>
                <a:ea typeface="黑体" panose="02010609060101010101" pitchFamily="2" charset="-122"/>
              </a:rPr>
              <a:t>0.02</a:t>
            </a:r>
            <a:r>
              <a:rPr lang="zh-CN" altLang="en-US" sz="2800" dirty="0">
                <a:latin typeface="黑体" panose="02010609060101010101" pitchFamily="2" charset="-122"/>
                <a:ea typeface="黑体" panose="02010609060101010101" pitchFamily="2" charset="-122"/>
              </a:rPr>
              <a:t>。至少有一人是可信赖的概率是</a:t>
            </a:r>
            <a:r>
              <a:rPr lang="en-US" altLang="zh-CN" sz="2800" dirty="0">
                <a:latin typeface="黑体" panose="02010609060101010101" pitchFamily="2" charset="-122"/>
                <a:ea typeface="黑体" panose="02010609060101010101" pitchFamily="2" charset="-122"/>
              </a:rPr>
              <a:t>1-0.02</a:t>
            </a:r>
            <a:r>
              <a:rPr lang="zh-CN" altLang="en-US" sz="2800" dirty="0">
                <a:latin typeface="黑体" panose="02010609060101010101" pitchFamily="2" charset="-122"/>
                <a:ea typeface="黑体" panose="02010609060101010101" pitchFamily="2" charset="-122"/>
              </a:rPr>
              <a:t>，即</a:t>
            </a:r>
            <a:r>
              <a:rPr lang="en-US" altLang="zh-CN" sz="2800" dirty="0">
                <a:latin typeface="黑体" panose="02010609060101010101" pitchFamily="2" charset="-122"/>
                <a:ea typeface="黑体" panose="02010609060101010101" pitchFamily="2" charset="-122"/>
              </a:rPr>
              <a:t>0.98</a:t>
            </a:r>
            <a:r>
              <a:rPr lang="zh-CN" altLang="en-US" sz="2800" dirty="0">
                <a:latin typeface="黑体" panose="02010609060101010101" pitchFamily="2" charset="-122"/>
                <a:ea typeface="黑体" panose="02010609060101010101" pitchFamily="2" charset="-122"/>
              </a:rPr>
              <a:t>。</a:t>
            </a:r>
          </a:p>
          <a:p>
            <a:pPr eaLnBrk="1" hangingPunct="1">
              <a:lnSpc>
                <a:spcPct val="90000"/>
              </a:lnSpc>
            </a:pPr>
            <a:r>
              <a:rPr lang="zh-CN" altLang="en-US" sz="2800" dirty="0">
                <a:latin typeface="黑体" panose="02010609060101010101" pitchFamily="2" charset="-122"/>
                <a:ea typeface="黑体" panose="02010609060101010101" pitchFamily="2" charset="-122"/>
              </a:rPr>
              <a:t>因为他们两人都说我的计算机被侵入，并且至少有一人是可信赖的概率是</a:t>
            </a:r>
            <a:r>
              <a:rPr lang="en-US" altLang="zh-CN" sz="2800" dirty="0">
                <a:latin typeface="黑体" panose="02010609060101010101" pitchFamily="2" charset="-122"/>
                <a:ea typeface="黑体" panose="02010609060101010101" pitchFamily="2" charset="-122"/>
              </a:rPr>
              <a:t>0.98</a:t>
            </a:r>
            <a:r>
              <a:rPr lang="zh-CN" altLang="en-US" sz="2800" dirty="0">
                <a:latin typeface="黑体" panose="02010609060101010101" pitchFamily="2" charset="-122"/>
                <a:ea typeface="黑体" panose="02010609060101010101" pitchFamily="2" charset="-122"/>
              </a:rPr>
              <a:t>，我将给事件计算机被侵入的信任度赋值为［</a:t>
            </a:r>
            <a:r>
              <a:rPr lang="en-US" altLang="zh-CN" sz="2800" dirty="0">
                <a:latin typeface="黑体" panose="02010609060101010101" pitchFamily="2" charset="-122"/>
                <a:ea typeface="黑体" panose="02010609060101010101" pitchFamily="2" charset="-122"/>
              </a:rPr>
              <a:t>0.98</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1.0</a:t>
            </a:r>
            <a:r>
              <a:rPr lang="zh-CN" altLang="en-US" sz="2800" dirty="0">
                <a:latin typeface="黑体" panose="02010609060101010101" pitchFamily="2" charset="-122"/>
                <a:ea typeface="黑体" panose="02010609060101010101" pitchFamily="2" charset="-122"/>
              </a:rPr>
              <a:t>］</a:t>
            </a:r>
            <a:r>
              <a:rPr lang="zh-CN" altLang="en-US" sz="2800" dirty="0"/>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36979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3"/>
          <p:cNvSpPr>
            <a:spLocks noGrp="1"/>
          </p:cNvSpPr>
          <p:nvPr>
            <p:ph idx="1"/>
          </p:nvPr>
        </p:nvSpPr>
        <p:spPr>
          <a:xfrm>
            <a:off x="685800" y="476250"/>
            <a:ext cx="7772400" cy="6192838"/>
          </a:xfrm>
        </p:spPr>
        <p:txBody>
          <a:bodyPr vert="horz" wrap="square" lIns="91440" tIns="45720" rIns="91440" bIns="45720" anchor="t"/>
          <a:lstStyle/>
          <a:p>
            <a:pPr eaLnBrk="1" hangingPunct="1">
              <a:lnSpc>
                <a:spcPct val="80000"/>
              </a:lnSpc>
            </a:pPr>
            <a:r>
              <a:rPr lang="zh-CN" altLang="en-US" sz="2800" dirty="0">
                <a:latin typeface="黑体" panose="02010609060101010101" pitchFamily="2" charset="-122"/>
                <a:ea typeface="黑体" panose="02010609060101010101" pitchFamily="2" charset="-122"/>
              </a:rPr>
              <a:t>假设王丰和王晶的陈述不一致：</a:t>
            </a:r>
            <a:r>
              <a:rPr lang="zh-CN" altLang="en-US" sz="2800" dirty="0">
                <a:solidFill>
                  <a:srgbClr val="FF0000"/>
                </a:solidFill>
                <a:latin typeface="黑体" panose="02010609060101010101" pitchFamily="2" charset="-122"/>
                <a:ea typeface="黑体" panose="02010609060101010101" pitchFamily="2" charset="-122"/>
              </a:rPr>
              <a:t>王丰说我的计算机被侵入了，王晶说没有侵入</a:t>
            </a:r>
            <a:r>
              <a:rPr lang="zh-CN" altLang="en-US" sz="2800" dirty="0">
                <a:latin typeface="黑体" panose="02010609060101010101" pitchFamily="2" charset="-122"/>
                <a:ea typeface="黑体" panose="02010609060101010101" pitchFamily="2" charset="-122"/>
              </a:rPr>
              <a:t>。在这种情况下，他们不可能都是可信赖的。或者他们都是不可信赖的，或者只有一人是可信赖的。</a:t>
            </a:r>
          </a:p>
          <a:p>
            <a:pPr eaLnBrk="1" hangingPunct="1">
              <a:lnSpc>
                <a:spcPct val="80000"/>
              </a:lnSpc>
            </a:pPr>
            <a:r>
              <a:rPr lang="zh-CN" altLang="en-US" sz="2800" dirty="0">
                <a:latin typeface="黑体" panose="02010609060101010101" pitchFamily="2" charset="-122"/>
                <a:ea typeface="黑体" panose="02010609060101010101" pitchFamily="2" charset="-122"/>
              </a:rPr>
              <a:t>只有王丰是可信赖的先验概率是</a:t>
            </a:r>
            <a:r>
              <a:rPr lang="en-US" altLang="zh-CN" sz="2800" dirty="0">
                <a:latin typeface="黑体" panose="02010609060101010101" pitchFamily="2" charset="-122"/>
                <a:ea typeface="黑体" panose="02010609060101010101" pitchFamily="2" charset="-122"/>
              </a:rPr>
              <a:t>0.9×(1-0.8)=0.18</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只有王晶是可信赖的先验概率是</a:t>
            </a:r>
            <a:r>
              <a:rPr lang="en-US" altLang="zh-CN" sz="2800" dirty="0">
                <a:latin typeface="黑体" panose="02010609060101010101" pitchFamily="2" charset="-122"/>
                <a:ea typeface="黑体" panose="02010609060101010101" pitchFamily="2" charset="-122"/>
              </a:rPr>
              <a:t>0.8×(1-0.9)</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0.08</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两人都不可信赖的先验概率是</a:t>
            </a:r>
            <a:r>
              <a:rPr lang="en-US" altLang="zh-CN" sz="2800" dirty="0">
                <a:latin typeface="黑体" panose="02010609060101010101" pitchFamily="2" charset="-122"/>
                <a:ea typeface="黑体" panose="02010609060101010101" pitchFamily="2" charset="-122"/>
              </a:rPr>
              <a:t>0.2×0.1</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0.02</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给定至少有一人是不可信赖的概率为（</a:t>
            </a:r>
            <a:r>
              <a:rPr lang="en-US" altLang="zh-CN" sz="2800" dirty="0">
                <a:latin typeface="黑体" panose="02010609060101010101" pitchFamily="2" charset="-122"/>
                <a:ea typeface="黑体" panose="02010609060101010101" pitchFamily="2" charset="-122"/>
              </a:rPr>
              <a:t>0.18+0.08</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0.02</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 0.28</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我们还可以算出只有王丰是可信赖的后验概率是</a:t>
            </a:r>
            <a:r>
              <a:rPr lang="en-US" altLang="zh-CN" sz="2800" dirty="0">
                <a:latin typeface="黑体" panose="02010609060101010101" pitchFamily="2" charset="-122"/>
                <a:ea typeface="黑体" panose="02010609060101010101" pitchFamily="2" charset="-122"/>
              </a:rPr>
              <a:t>0.18/0.28</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0.643</a:t>
            </a:r>
            <a:r>
              <a:rPr lang="zh-CN" altLang="en-US" sz="2800" dirty="0">
                <a:latin typeface="黑体" panose="02010609060101010101" pitchFamily="2" charset="-122"/>
                <a:ea typeface="黑体" panose="02010609060101010101" pitchFamily="2" charset="-122"/>
              </a:rPr>
              <a:t>，这时计算机被侵入，或者只有王晶是可信赖的后验概率是</a:t>
            </a:r>
            <a:r>
              <a:rPr lang="en-US" altLang="zh-CN" sz="2800" dirty="0">
                <a:latin typeface="黑体" panose="02010609060101010101" pitchFamily="2" charset="-122"/>
                <a:ea typeface="黑体" panose="02010609060101010101" pitchFamily="2" charset="-122"/>
              </a:rPr>
              <a:t>0.08/0.28</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0.286</a:t>
            </a:r>
            <a:r>
              <a:rPr lang="zh-CN" altLang="en-US" sz="2800" dirty="0">
                <a:latin typeface="黑体" panose="02010609060101010101" pitchFamily="2" charset="-122"/>
                <a:ea typeface="黑体" panose="02010609060101010101" pitchFamily="2" charset="-122"/>
              </a:rPr>
              <a:t>，这时计算机没被侵入</a:t>
            </a:r>
            <a:r>
              <a:rPr lang="zh-CN" altLang="en-US" sz="2800" dirty="0"/>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33466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3"/>
          <p:cNvSpPr>
            <a:spLocks noGrp="1"/>
          </p:cNvSpPr>
          <p:nvPr>
            <p:ph idx="1"/>
          </p:nvPr>
        </p:nvSpPr>
        <p:spPr>
          <a:xfrm>
            <a:off x="685800" y="404813"/>
            <a:ext cx="7772400" cy="5691187"/>
          </a:xfrm>
        </p:spPr>
        <p:txBody>
          <a:bodyPr vert="horz" wrap="square" lIns="91440" tIns="45720" rIns="91440" bIns="45720" anchor="t"/>
          <a:lstStyle/>
          <a:p>
            <a:pPr eaLnBrk="1" hangingPunct="1">
              <a:lnSpc>
                <a:spcPct val="80000"/>
              </a:lnSpc>
            </a:pPr>
            <a:r>
              <a:rPr lang="zh-CN" altLang="en-US" sz="2800" dirty="0"/>
              <a:t> </a:t>
            </a:r>
            <a:r>
              <a:rPr lang="zh-CN" altLang="en-US" sz="2800" dirty="0">
                <a:latin typeface="黑体" panose="02010609060101010101" pitchFamily="2" charset="-122"/>
                <a:ea typeface="黑体" panose="02010609060101010101" pitchFamily="2" charset="-122"/>
              </a:rPr>
              <a:t>我们刚才运用了</a:t>
            </a:r>
            <a:r>
              <a:rPr lang="en-US" altLang="zh-CN" sz="2800" dirty="0">
                <a:latin typeface="黑体" panose="02010609060101010101" pitchFamily="2" charset="-122"/>
                <a:ea typeface="黑体" panose="02010609060101010101" pitchFamily="2" charset="-122"/>
              </a:rPr>
              <a:t>Dempster</a:t>
            </a:r>
            <a:r>
              <a:rPr lang="zh-CN" altLang="en-US" sz="2800" dirty="0">
                <a:latin typeface="黑体" panose="02010609060101010101" pitchFamily="2" charset="-122"/>
                <a:ea typeface="黑体" panose="02010609060101010101" pitchFamily="2" charset="-122"/>
              </a:rPr>
              <a:t>规则来合并信念。</a:t>
            </a:r>
          </a:p>
          <a:p>
            <a:pPr eaLnBrk="1" hangingPunct="1">
              <a:lnSpc>
                <a:spcPct val="80000"/>
              </a:lnSpc>
            </a:pPr>
            <a:r>
              <a:rPr lang="zh-CN" altLang="en-US" sz="2800" dirty="0">
                <a:latin typeface="黑体" panose="02010609060101010101" pitchFamily="2" charset="-122"/>
                <a:ea typeface="黑体" panose="02010609060101010101" pitchFamily="2" charset="-122"/>
              </a:rPr>
              <a:t>当王丰和王晶都说计算机被侵入时，总结一下支持侵入的三种情形：王丰和王晶都是可信赖的；只有王晶是可信赖的；只有王丰是可信赖的。信念</a:t>
            </a:r>
            <a:r>
              <a:rPr lang="en-US" altLang="zh-CN" sz="2800" dirty="0">
                <a:latin typeface="黑体" panose="02010609060101010101" pitchFamily="2" charset="-122"/>
                <a:ea typeface="黑体" panose="02010609060101010101" pitchFamily="2" charset="-122"/>
              </a:rPr>
              <a:t>0.98</a:t>
            </a:r>
            <a:r>
              <a:rPr lang="zh-CN" altLang="en-US" sz="2800" dirty="0">
                <a:latin typeface="黑体" panose="02010609060101010101" pitchFamily="2" charset="-122"/>
                <a:ea typeface="黑体" panose="02010609060101010101" pitchFamily="2" charset="-122"/>
              </a:rPr>
              <a:t>是这几种支持情形的和。</a:t>
            </a:r>
          </a:p>
          <a:p>
            <a:pPr eaLnBrk="1" hangingPunct="1">
              <a:lnSpc>
                <a:spcPct val="80000"/>
              </a:lnSpc>
            </a:pPr>
            <a:r>
              <a:rPr lang="zh-CN" altLang="en-US" sz="2800" dirty="0">
                <a:latin typeface="黑体" panose="02010609060101010101" pitchFamily="2" charset="-122"/>
                <a:ea typeface="黑体" panose="02010609060101010101" pitchFamily="2" charset="-122"/>
              </a:rPr>
              <a:t>第二次运用</a:t>
            </a:r>
            <a:r>
              <a:rPr lang="en-US" altLang="zh-CN" sz="2800" dirty="0">
                <a:latin typeface="黑体" panose="02010609060101010101" pitchFamily="2" charset="-122"/>
                <a:ea typeface="黑体" panose="02010609060101010101" pitchFamily="2" charset="-122"/>
              </a:rPr>
              <a:t>Dempster</a:t>
            </a:r>
            <a:r>
              <a:rPr lang="zh-CN" altLang="en-US" sz="2800" dirty="0">
                <a:latin typeface="黑体" panose="02010609060101010101" pitchFamily="2" charset="-122"/>
                <a:ea typeface="黑体" panose="02010609060101010101" pitchFamily="2" charset="-122"/>
              </a:rPr>
              <a:t>规则时，两人的意见不一致。同样，我们也总结一下所有可能的情形。惟一不可能的情形是他们都是可信赖的；因此，或者只有王丰是可信赖的，或者只有王晶是可信赖的，或者两人都是不可信赖的。</a:t>
            </a:r>
          </a:p>
          <a:p>
            <a:pPr eaLnBrk="1" hangingPunct="1">
              <a:lnSpc>
                <a:spcPct val="80000"/>
              </a:lnSpc>
            </a:pPr>
            <a:r>
              <a:rPr lang="zh-CN" altLang="en-US" sz="2800" dirty="0">
                <a:latin typeface="黑体" panose="02010609060101010101" pitchFamily="2" charset="-122"/>
                <a:ea typeface="黑体" panose="02010609060101010101" pitchFamily="2" charset="-122"/>
              </a:rPr>
              <a:t>这三种情形给出了对于计算机被侵入的可信度</a:t>
            </a:r>
            <a:r>
              <a:rPr lang="en-US" altLang="zh-CN" sz="2800" dirty="0">
                <a:latin typeface="黑体" panose="02010609060101010101" pitchFamily="2" charset="-122"/>
                <a:ea typeface="黑体" panose="02010609060101010101" pitchFamily="2" charset="-122"/>
              </a:rPr>
              <a:t>0.643</a:t>
            </a:r>
            <a:r>
              <a:rPr lang="zh-CN" altLang="en-US" sz="2800" dirty="0">
                <a:latin typeface="黑体" panose="02010609060101010101" pitchFamily="2" charset="-122"/>
                <a:ea typeface="黑体" panose="02010609060101010101" pitchFamily="2" charset="-122"/>
              </a:rPr>
              <a:t>。计算机没被侵入（王晶的观点）的可信度为</a:t>
            </a:r>
            <a:r>
              <a:rPr lang="en-US" altLang="zh-CN" sz="2800" dirty="0">
                <a:latin typeface="黑体" panose="02010609060101010101" pitchFamily="2" charset="-122"/>
                <a:ea typeface="黑体" panose="02010609060101010101" pitchFamily="2" charset="-122"/>
              </a:rPr>
              <a:t>0.286</a:t>
            </a:r>
            <a:r>
              <a:rPr lang="zh-CN" altLang="en-US" sz="2800" dirty="0">
                <a:latin typeface="黑体" panose="02010609060101010101" pitchFamily="2" charset="-122"/>
                <a:ea typeface="黑体" panose="02010609060101010101" pitchFamily="2" charset="-122"/>
              </a:rPr>
              <a:t>，由于计算机被侵入的似真性为</a:t>
            </a:r>
            <a:r>
              <a:rPr lang="en-US" altLang="zh-CN" sz="2800" dirty="0">
                <a:latin typeface="黑体" panose="02010609060101010101" pitchFamily="2" charset="-122"/>
                <a:ea typeface="黑体" panose="02010609060101010101" pitchFamily="2" charset="-122"/>
              </a:rPr>
              <a:t>1-bel</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not</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break in</a:t>
            </a:r>
            <a:r>
              <a:rPr lang="zh-CN" altLang="en-US" sz="2800" dirty="0">
                <a:latin typeface="黑体" panose="02010609060101010101" pitchFamily="2" charset="-122"/>
                <a:ea typeface="黑体" panose="02010609060101010101" pitchFamily="2" charset="-122"/>
              </a:rPr>
              <a:t>）），即</a:t>
            </a:r>
            <a:r>
              <a:rPr lang="en-US" altLang="zh-CN" sz="2800" dirty="0">
                <a:latin typeface="黑体" panose="02010609060101010101" pitchFamily="2" charset="-122"/>
                <a:ea typeface="黑体" panose="02010609060101010101" pitchFamily="2" charset="-122"/>
              </a:rPr>
              <a:t>0.714</a:t>
            </a:r>
            <a:r>
              <a:rPr lang="zh-CN" altLang="en-US" sz="2800" dirty="0">
                <a:latin typeface="黑体" panose="02010609060101010101" pitchFamily="2" charset="-122"/>
                <a:ea typeface="黑体" panose="02010609060101010101" pitchFamily="2" charset="-122"/>
              </a:rPr>
              <a:t>，所以可信度为［</a:t>
            </a:r>
            <a:r>
              <a:rPr lang="en-US" altLang="zh-CN" sz="2800" dirty="0">
                <a:latin typeface="黑体" panose="02010609060101010101" pitchFamily="2" charset="-122"/>
                <a:ea typeface="黑体" panose="02010609060101010101" pitchFamily="2" charset="-122"/>
              </a:rPr>
              <a:t>0.28</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0.714</a:t>
            </a:r>
            <a:r>
              <a:rPr lang="zh-CN" altLang="en-US" sz="2800" dirty="0">
                <a:latin typeface="黑体" panose="02010609060101010101" pitchFamily="2" charset="-122"/>
                <a:ea typeface="黑体" panose="02010609060101010101" pitchFamily="2" charset="-122"/>
              </a:rPr>
              <a:t>］</a:t>
            </a:r>
            <a:r>
              <a:rPr lang="zh-CN" altLang="en-US" sz="2800" dirty="0"/>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59628658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p:cNvSpPr>
          <p:nvPr>
            <p:ph type="title"/>
          </p:nvPr>
        </p:nvSpPr>
        <p:spPr/>
        <p:txBody>
          <a:bodyPr vert="horz" wrap="square" lIns="91440" tIns="45720" rIns="91440" bIns="45720" anchor="ctr"/>
          <a:lstStyle/>
          <a:p>
            <a:pPr eaLnBrk="1" hangingPunct="1"/>
            <a:r>
              <a:rPr lang="zh-CN" altLang="en-US" dirty="0"/>
              <a:t>医疗诊断</a:t>
            </a:r>
          </a:p>
        </p:txBody>
      </p:sp>
      <p:sp>
        <p:nvSpPr>
          <p:cNvPr id="200707" name="Rectangle 3"/>
          <p:cNvSpPr>
            <a:spLocks noGrp="1"/>
          </p:cNvSpPr>
          <p:nvPr>
            <p:ph idx="1"/>
          </p:nvPr>
        </p:nvSpPr>
        <p:spPr>
          <a:xfrm>
            <a:off x="685800" y="1628775"/>
            <a:ext cx="7772400" cy="4467225"/>
          </a:xfrm>
        </p:spPr>
        <p:txBody>
          <a:bodyPr vert="horz" wrap="square" lIns="91440" tIns="45720" rIns="91440" bIns="45720" anchor="t"/>
          <a:lstStyle/>
          <a:p>
            <a:pPr eaLnBrk="1" hangingPunct="1">
              <a:lnSpc>
                <a:spcPct val="80000"/>
              </a:lnSpc>
            </a:pPr>
            <a:r>
              <a:rPr lang="zh-CN" altLang="en-US" sz="2800" dirty="0">
                <a:latin typeface="黑体" panose="02010609060101010101" pitchFamily="2" charset="-122"/>
                <a:ea typeface="黑体" panose="02010609060101010101" pitchFamily="2" charset="-122"/>
              </a:rPr>
              <a:t>接下来</a:t>
            </a:r>
            <a:r>
              <a:rPr lang="zh-CN" altLang="en-US" sz="2800" dirty="0" smtClean="0">
                <a:latin typeface="黑体" panose="02010609060101010101" pitchFamily="2" charset="-122"/>
                <a:ea typeface="黑体" panose="02010609060101010101" pitchFamily="2" charset="-122"/>
              </a:rPr>
              <a:t>在如下的</a:t>
            </a:r>
            <a:r>
              <a:rPr lang="zh-CN" altLang="en-US" sz="2800" dirty="0">
                <a:latin typeface="黑体" panose="02010609060101010101" pitchFamily="2" charset="-122"/>
                <a:ea typeface="黑体" panose="02010609060101010101" pitchFamily="2" charset="-122"/>
              </a:rPr>
              <a:t>情况中运用</a:t>
            </a:r>
            <a:r>
              <a:rPr lang="en-US" altLang="zh-CN" sz="2800" dirty="0">
                <a:latin typeface="黑体" panose="02010609060101010101" pitchFamily="2" charset="-122"/>
                <a:ea typeface="黑体" panose="02010609060101010101" pitchFamily="2" charset="-122"/>
              </a:rPr>
              <a:t>Dempster</a:t>
            </a:r>
            <a:r>
              <a:rPr lang="zh-CN" altLang="en-US" sz="2800" dirty="0">
                <a:latin typeface="黑体" panose="02010609060101010101" pitchFamily="2" charset="-122"/>
                <a:ea typeface="黑体" panose="02010609060101010101" pitchFamily="2" charset="-122"/>
              </a:rPr>
              <a:t>规则。假设</a:t>
            </a:r>
            <a:r>
              <a:rPr lang="en-US" altLang="zh-CN" sz="2800" dirty="0">
                <a:latin typeface="黑体" panose="02010609060101010101" pitchFamily="2" charset="-122"/>
                <a:ea typeface="黑体" panose="02010609060101010101" pitchFamily="2" charset="-122"/>
              </a:rPr>
              <a:t>Q</a:t>
            </a:r>
            <a:r>
              <a:rPr lang="zh-CN" altLang="en-US" sz="2800" dirty="0">
                <a:latin typeface="黑体" panose="02010609060101010101" pitchFamily="2" charset="-122"/>
                <a:ea typeface="黑体" panose="02010609060101010101" pitchFamily="2" charset="-122"/>
              </a:rPr>
              <a:t>表示我们关注的领域，包含四个假设：一个病人患有伤寒</a:t>
            </a:r>
            <a:r>
              <a:rPr lang="en-US" altLang="zh-CN" sz="2800" dirty="0">
                <a:latin typeface="黑体" panose="02010609060101010101" pitchFamily="2" charset="-122"/>
                <a:ea typeface="黑体" panose="02010609060101010101" pitchFamily="2" charset="-122"/>
              </a:rPr>
              <a:t>(C)</a:t>
            </a:r>
            <a:r>
              <a:rPr lang="zh-CN" altLang="en-US" sz="2800" dirty="0">
                <a:latin typeface="黑体" panose="02010609060101010101" pitchFamily="2" charset="-122"/>
                <a:ea typeface="黑体" panose="02010609060101010101" pitchFamily="2" charset="-122"/>
              </a:rPr>
              <a:t>、流感</a:t>
            </a:r>
            <a:r>
              <a:rPr lang="en-US" altLang="zh-CN" sz="2800" dirty="0">
                <a:latin typeface="黑体" panose="02010609060101010101" pitchFamily="2" charset="-122"/>
                <a:ea typeface="黑体" panose="02010609060101010101" pitchFamily="2" charset="-122"/>
              </a:rPr>
              <a:t>(F)</a:t>
            </a:r>
            <a:r>
              <a:rPr lang="zh-CN" altLang="en-US" sz="2800" dirty="0">
                <a:latin typeface="黑体" panose="02010609060101010101" pitchFamily="2" charset="-122"/>
                <a:ea typeface="黑体" panose="02010609060101010101" pitchFamily="2" charset="-122"/>
              </a:rPr>
              <a:t>、偏头疼</a:t>
            </a:r>
            <a:r>
              <a:rPr lang="en-US" altLang="zh-CN" sz="2800" dirty="0">
                <a:latin typeface="黑体" panose="02010609060101010101" pitchFamily="2" charset="-122"/>
                <a:ea typeface="黑体" panose="02010609060101010101" pitchFamily="2" charset="-122"/>
              </a:rPr>
              <a:t>(H)</a:t>
            </a:r>
            <a:r>
              <a:rPr lang="zh-CN" altLang="en-US" sz="2800" dirty="0">
                <a:latin typeface="黑体" panose="02010609060101010101" pitchFamily="2" charset="-122"/>
                <a:ea typeface="黑体" panose="02010609060101010101" pitchFamily="2" charset="-122"/>
              </a:rPr>
              <a:t>或者脑膜炎</a:t>
            </a:r>
            <a:r>
              <a:rPr lang="en-US" altLang="zh-CN" sz="2800" dirty="0">
                <a:latin typeface="黑体" panose="02010609060101010101" pitchFamily="2" charset="-122"/>
                <a:ea typeface="黑体" panose="02010609060101010101" pitchFamily="2" charset="-122"/>
              </a:rPr>
              <a:t>(M)</a:t>
            </a:r>
            <a:r>
              <a:rPr lang="zh-CN" altLang="en-US" sz="2800" dirty="0">
                <a:latin typeface="黑体" panose="02010609060101010101" pitchFamily="2" charset="-122"/>
                <a:ea typeface="黑体" panose="02010609060101010101" pitchFamily="2" charset="-122"/>
              </a:rPr>
              <a:t>。</a:t>
            </a:r>
          </a:p>
          <a:p>
            <a:pPr eaLnBrk="1" hangingPunct="1">
              <a:lnSpc>
                <a:spcPct val="80000"/>
              </a:lnSpc>
            </a:pPr>
            <a:r>
              <a:rPr lang="zh-CN" altLang="en-US" sz="2800" dirty="0">
                <a:latin typeface="黑体" panose="02010609060101010101" pitchFamily="2" charset="-122"/>
                <a:ea typeface="黑体" panose="02010609060101010101" pitchFamily="2" charset="-122"/>
              </a:rPr>
              <a:t>我们的任务是对</a:t>
            </a:r>
            <a:r>
              <a:rPr lang="en-US" altLang="zh-CN" sz="2800" dirty="0">
                <a:latin typeface="黑体" panose="02010609060101010101" pitchFamily="2" charset="-122"/>
                <a:ea typeface="黑体" panose="02010609060101010101" pitchFamily="2" charset="-122"/>
              </a:rPr>
              <a:t>Q</a:t>
            </a:r>
            <a:r>
              <a:rPr lang="zh-CN" altLang="en-US" sz="2800" dirty="0">
                <a:latin typeface="黑体" panose="02010609060101010101" pitchFamily="2" charset="-122"/>
                <a:ea typeface="黑体" panose="02010609060101010101" pitchFamily="2" charset="-122"/>
              </a:rPr>
              <a:t>之内的假设集赋予信念的度量。像已经提到的那样，它们是假设集，因为证据不需要专门支持这些假设。例如，发烧可能支持｛</a:t>
            </a:r>
            <a:r>
              <a:rPr lang="en-US" altLang="zh-CN" sz="2800" dirty="0">
                <a:latin typeface="黑体" panose="02010609060101010101" pitchFamily="2" charset="-122"/>
                <a:ea typeface="黑体" panose="02010609060101010101" pitchFamily="2" charset="-122"/>
              </a:rPr>
              <a:t>C</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F</a:t>
            </a:r>
            <a:r>
              <a:rPr lang="zh-CN" altLang="en-US" sz="2800" dirty="0">
                <a:latin typeface="黑体" panose="02010609060101010101" pitchFamily="2" charset="-122"/>
                <a:ea typeface="黑体" panose="02010609060101010101" pitchFamily="2" charset="-122"/>
              </a:rPr>
              <a:t>，</a:t>
            </a:r>
            <a:r>
              <a:rPr lang="en-US" altLang="zh-CN" sz="2800" dirty="0">
                <a:latin typeface="黑体" panose="02010609060101010101" pitchFamily="2" charset="-122"/>
                <a:ea typeface="黑体" panose="02010609060101010101" pitchFamily="2" charset="-122"/>
              </a:rPr>
              <a:t>M</a:t>
            </a:r>
            <a:r>
              <a:rPr lang="zh-CN" altLang="en-US" sz="2800" dirty="0">
                <a:latin typeface="黑体" panose="02010609060101010101" pitchFamily="2" charset="-122"/>
                <a:ea typeface="黑体" panose="02010609060101010101" pitchFamily="2" charset="-122"/>
              </a:rPr>
              <a:t>｝。由于</a:t>
            </a:r>
            <a:r>
              <a:rPr lang="en-US" altLang="zh-CN" sz="2800" dirty="0">
                <a:latin typeface="黑体" panose="02010609060101010101" pitchFamily="2" charset="-122"/>
                <a:ea typeface="黑体" panose="02010609060101010101" pitchFamily="2" charset="-122"/>
              </a:rPr>
              <a:t>Q</a:t>
            </a:r>
            <a:r>
              <a:rPr lang="zh-CN" altLang="en-US" sz="2800" dirty="0">
                <a:latin typeface="黑体" panose="02010609060101010101" pitchFamily="2" charset="-122"/>
                <a:ea typeface="黑体" panose="02010609060101010101" pitchFamily="2" charset="-122"/>
              </a:rPr>
              <a:t>的元素可看成是相互独占的假设，支持其中一部分的假设可能影响其他的信任度。</a:t>
            </a:r>
          </a:p>
          <a:p>
            <a:pPr eaLnBrk="1" hangingPunct="1">
              <a:lnSpc>
                <a:spcPct val="80000"/>
              </a:lnSpc>
            </a:pPr>
            <a:r>
              <a:rPr lang="en-US" altLang="zh-CN" sz="2800" dirty="0"/>
              <a:t>Dempster-Shafer</a:t>
            </a:r>
            <a:r>
              <a:rPr lang="zh-CN" altLang="en-US" sz="2800" dirty="0"/>
              <a:t>方法是通过直接操作假设集来处理交叉影响问题。</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930663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p:cNvSpPr>
          <p:nvPr>
            <p:ph type="title"/>
          </p:nvPr>
        </p:nvSpPr>
        <p:spPr>
          <a:xfrm>
            <a:off x="685800" y="609600"/>
            <a:ext cx="7772400" cy="874713"/>
          </a:xfrm>
        </p:spPr>
        <p:txBody>
          <a:bodyPr vert="horz" wrap="square" lIns="91440" tIns="45720" rIns="91440" bIns="45720" anchor="ctr"/>
          <a:lstStyle/>
          <a:p>
            <a:pPr eaLnBrk="1" hangingPunct="1">
              <a:buNone/>
            </a:pPr>
            <a:r>
              <a:rPr lang="zh-CN" altLang="en-US" dirty="0"/>
              <a:t>第</a:t>
            </a:r>
            <a:r>
              <a:rPr lang="en-US" altLang="zh-CN" dirty="0"/>
              <a:t>5</a:t>
            </a:r>
            <a:r>
              <a:rPr lang="zh-CN" altLang="en-US" dirty="0"/>
              <a:t>章  不确定知识表示和推理</a:t>
            </a:r>
          </a:p>
        </p:txBody>
      </p:sp>
      <p:sp>
        <p:nvSpPr>
          <p:cNvPr id="201731" name="Rectangle 3"/>
          <p:cNvSpPr>
            <a:spLocks noGrp="1"/>
          </p:cNvSpPr>
          <p:nvPr>
            <p:ph idx="1"/>
          </p:nvPr>
        </p:nvSpPr>
        <p:spPr>
          <a:xfrm>
            <a:off x="685800" y="1628775"/>
            <a:ext cx="7772400" cy="4895850"/>
          </a:xfrm>
        </p:spPr>
        <p:txBody>
          <a:bodyPr vert="horz" wrap="square" lIns="91440" tIns="45720" rIns="91440" bIns="45720" anchor="t"/>
          <a:lstStyle/>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5.1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概述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5.2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非单调逻辑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5.3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主观 </a:t>
            </a:r>
            <a:r>
              <a:rPr lang="en-US" altLang="zh-CN" dirty="0">
                <a:solidFill>
                  <a:schemeClr val="accent2">
                    <a:lumMod val="50000"/>
                    <a:lumOff val="50000"/>
                  </a:schemeClr>
                </a:solidFill>
                <a:latin typeface="黑体" panose="02010609060101010101" pitchFamily="2" charset="-122"/>
                <a:ea typeface="黑体" panose="02010609060101010101" pitchFamily="2" charset="-122"/>
              </a:rPr>
              <a:t>Bayes</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方法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5.4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确定性理论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chemeClr val="accent2">
                    <a:lumMod val="50000"/>
                    <a:lumOff val="50000"/>
                  </a:schemeClr>
                </a:solidFill>
                <a:latin typeface="黑体" panose="02010609060101010101" pitchFamily="2" charset="-122"/>
                <a:ea typeface="黑体" panose="02010609060101010101" pitchFamily="2" charset="-122"/>
              </a:rPr>
              <a:t>5.5  </a:t>
            </a:r>
            <a:r>
              <a:rPr lang="zh-CN" altLang="en-US" dirty="0">
                <a:solidFill>
                  <a:schemeClr val="accent2">
                    <a:lumMod val="50000"/>
                    <a:lumOff val="50000"/>
                  </a:schemeClr>
                </a:solidFill>
                <a:latin typeface="黑体" panose="02010609060101010101" pitchFamily="2" charset="-122"/>
                <a:ea typeface="黑体" panose="02010609060101010101" pitchFamily="2" charset="-122"/>
              </a:rPr>
              <a:t>证据理论	</a:t>
            </a:r>
            <a:endParaRPr lang="en-US" altLang="zh-CN" dirty="0">
              <a:solidFill>
                <a:schemeClr val="accent2">
                  <a:lumMod val="50000"/>
                  <a:lumOff val="50000"/>
                </a:schemeClr>
              </a:solidFill>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rgbClr val="FF0000"/>
                </a:solidFill>
                <a:latin typeface="黑体" panose="02010609060101010101" pitchFamily="2" charset="-122"/>
                <a:ea typeface="黑体" panose="02010609060101010101" pitchFamily="2" charset="-122"/>
              </a:rPr>
              <a:t>5.6  </a:t>
            </a:r>
            <a:r>
              <a:rPr lang="zh-CN" altLang="en-US" dirty="0">
                <a:solidFill>
                  <a:srgbClr val="FF0000"/>
                </a:solidFill>
                <a:latin typeface="黑体" panose="02010609060101010101" pitchFamily="2" charset="-122"/>
                <a:ea typeface="黑体" panose="02010609060101010101" pitchFamily="2" charset="-122"/>
              </a:rPr>
              <a:t>模糊逻辑和模糊推理</a:t>
            </a:r>
            <a:r>
              <a:rPr lang="zh-CN" altLang="en-US" dirty="0">
                <a:latin typeface="黑体" panose="02010609060101010101" pitchFamily="2" charset="-122"/>
                <a:ea typeface="黑体" panose="02010609060101010101" pitchFamily="2" charset="-122"/>
              </a:rPr>
              <a:t>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5.7  </a:t>
            </a:r>
            <a:r>
              <a:rPr lang="zh-CN" altLang="en-US" dirty="0">
                <a:latin typeface="黑体" panose="02010609060101010101" pitchFamily="2" charset="-122"/>
                <a:ea typeface="黑体" panose="02010609060101010101" pitchFamily="2" charset="-122"/>
              </a:rPr>
              <a:t>小结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2792427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2"/>
          <p:cNvSpPr>
            <a:spLocks noGrp="1"/>
          </p:cNvSpPr>
          <p:nvPr>
            <p:ph type="title"/>
          </p:nvPr>
        </p:nvSpPr>
        <p:spPr/>
        <p:txBody>
          <a:bodyPr vert="horz" wrap="square" lIns="91440" tIns="45720" rIns="91440" bIns="45720" anchor="ctr"/>
          <a:lstStyle/>
          <a:p>
            <a:pPr eaLnBrk="1" hangingPunct="1">
              <a:buNone/>
            </a:pPr>
            <a:r>
              <a:rPr lang="en-US" altLang="zh-CN" dirty="0"/>
              <a:t>5.6  </a:t>
            </a:r>
            <a:r>
              <a:rPr lang="zh-CN" altLang="en-US" dirty="0"/>
              <a:t>模糊逻辑和模糊推理</a:t>
            </a:r>
          </a:p>
        </p:txBody>
      </p:sp>
      <p:sp>
        <p:nvSpPr>
          <p:cNvPr id="202755" name="Rectangle 3"/>
          <p:cNvSpPr>
            <a:spLocks noGrp="1"/>
          </p:cNvSpPr>
          <p:nvPr>
            <p:ph idx="1"/>
          </p:nvPr>
        </p:nvSpPr>
        <p:spPr>
          <a:xfrm>
            <a:off x="395288" y="1989138"/>
            <a:ext cx="8748712" cy="3392487"/>
          </a:xfrm>
        </p:spPr>
        <p:txBody>
          <a:bodyPr vert="horz" wrap="square" lIns="91440" tIns="45720" rIns="91440" bIns="45720" anchor="t"/>
          <a:lstStyle/>
          <a:p>
            <a:pPr eaLnBrk="1" hangingPunct="1">
              <a:buNone/>
            </a:pPr>
            <a:r>
              <a:rPr lang="en-US" altLang="zh-CN" dirty="0">
                <a:latin typeface="黑体" panose="02010609060101010101" pitchFamily="2" charset="-122"/>
                <a:ea typeface="黑体" panose="02010609060101010101" pitchFamily="2" charset="-122"/>
              </a:rPr>
              <a:t>5.6.1  </a:t>
            </a:r>
            <a:r>
              <a:rPr lang="zh-CN" altLang="en-US" dirty="0">
                <a:latin typeface="黑体" panose="02010609060101010101" pitchFamily="2" charset="-122"/>
                <a:ea typeface="黑体" panose="02010609060101010101" pitchFamily="2" charset="-122"/>
              </a:rPr>
              <a:t>模糊集合及其运算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a:latin typeface="黑体" panose="02010609060101010101" pitchFamily="2" charset="-122"/>
                <a:ea typeface="黑体" panose="02010609060101010101" pitchFamily="2" charset="-122"/>
              </a:rPr>
              <a:t>5.6.2  </a:t>
            </a:r>
            <a:r>
              <a:rPr lang="zh-CN" altLang="en-US" dirty="0">
                <a:latin typeface="黑体" panose="02010609060101010101" pitchFamily="2" charset="-122"/>
                <a:ea typeface="黑体" panose="02010609060101010101" pitchFamily="2" charset="-122"/>
              </a:rPr>
              <a:t>模糊关系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a:latin typeface="黑体" panose="02010609060101010101" pitchFamily="2" charset="-122"/>
                <a:ea typeface="黑体" panose="02010609060101010101" pitchFamily="2" charset="-122"/>
              </a:rPr>
              <a:t>5.6.3  </a:t>
            </a:r>
            <a:r>
              <a:rPr lang="zh-CN" altLang="en-US" dirty="0">
                <a:latin typeface="黑体" panose="02010609060101010101" pitchFamily="2" charset="-122"/>
                <a:ea typeface="黑体" panose="02010609060101010101" pitchFamily="2" charset="-122"/>
              </a:rPr>
              <a:t>语言变量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a:latin typeface="黑体" panose="02010609060101010101" pitchFamily="2" charset="-122"/>
                <a:ea typeface="黑体" panose="02010609060101010101" pitchFamily="2" charset="-122"/>
              </a:rPr>
              <a:t>5.6.4  </a:t>
            </a:r>
            <a:r>
              <a:rPr lang="zh-CN" altLang="en-US" dirty="0">
                <a:latin typeface="黑体" panose="02010609060101010101" pitchFamily="2" charset="-122"/>
                <a:ea typeface="黑体" panose="02010609060101010101" pitchFamily="2" charset="-122"/>
              </a:rPr>
              <a:t>模糊逻辑模糊推理	</a:t>
            </a:r>
            <a:endParaRPr lang="en-US" altLang="zh-CN" dirty="0">
              <a:latin typeface="黑体" panose="02010609060101010101" pitchFamily="2" charset="-122"/>
              <a:ea typeface="黑体" panose="02010609060101010101" pitchFamily="2" charset="-122"/>
            </a:endParaRPr>
          </a:p>
          <a:p>
            <a:pPr eaLnBrk="1" hangingPunct="1">
              <a:buNone/>
            </a:pPr>
            <a:r>
              <a:rPr lang="en-US" altLang="zh-CN" dirty="0">
                <a:latin typeface="黑体" panose="02010609060101010101" pitchFamily="2" charset="-122"/>
                <a:ea typeface="黑体" panose="02010609060101010101" pitchFamily="2" charset="-122"/>
              </a:rPr>
              <a:t>5.6.5  </a:t>
            </a:r>
            <a:r>
              <a:rPr lang="zh-CN" altLang="zh-CN" dirty="0">
                <a:latin typeface="黑体" panose="02010609060101010101" pitchFamily="2" charset="-122"/>
                <a:ea typeface="黑体" panose="02010609060101010101" pitchFamily="2" charset="-122"/>
              </a:rPr>
              <a:t>案例：抵押申请评估决策支持系统</a:t>
            </a:r>
            <a:r>
              <a:rPr lang="zh-CN" altLang="en-US" dirty="0">
                <a:latin typeface="黑体" panose="02010609060101010101" pitchFamily="2" charset="-122"/>
                <a:ea typeface="黑体" panose="02010609060101010101" pitchFamily="2" charset="-122"/>
              </a:rPr>
              <a:t>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4136160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3"/>
          <p:cNvSpPr>
            <a:spLocks noGrp="1"/>
          </p:cNvSpPr>
          <p:nvPr>
            <p:ph idx="1"/>
          </p:nvPr>
        </p:nvSpPr>
        <p:spPr>
          <a:xfrm>
            <a:off x="684213" y="620713"/>
            <a:ext cx="7772400" cy="4754562"/>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不确定性的产生有多种原因，如随机性、模糊性等等。处理随机性的理论基础是概率论，处理模糊性的基础是</a:t>
            </a:r>
            <a:r>
              <a:rPr lang="zh-CN" altLang="en-US" dirty="0">
                <a:solidFill>
                  <a:srgbClr val="FF0000"/>
                </a:solidFill>
                <a:latin typeface="黑体" panose="02010609060101010101" pitchFamily="2" charset="-122"/>
                <a:ea typeface="黑体" panose="02010609060101010101" pitchFamily="2" charset="-122"/>
              </a:rPr>
              <a:t>模糊集合论</a:t>
            </a:r>
            <a:r>
              <a:rPr lang="zh-CN" altLang="en-US" dirty="0">
                <a:latin typeface="黑体" panose="02010609060101010101" pitchFamily="2" charset="-122"/>
                <a:ea typeface="黑体" panose="02010609060101010101" pitchFamily="2" charset="-122"/>
              </a:rPr>
              <a:t>。</a:t>
            </a:r>
          </a:p>
          <a:p>
            <a:pPr eaLnBrk="1" hangingPunct="1"/>
            <a:r>
              <a:rPr lang="zh-CN" altLang="en-US" dirty="0">
                <a:solidFill>
                  <a:srgbClr val="FF0000"/>
                </a:solidFill>
                <a:latin typeface="黑体" panose="02010609060101010101" pitchFamily="2" charset="-122"/>
                <a:ea typeface="黑体" panose="02010609060101010101" pitchFamily="2" charset="-122"/>
              </a:rPr>
              <a:t>模糊集合论</a:t>
            </a:r>
            <a:r>
              <a:rPr lang="zh-CN" altLang="en-US" dirty="0">
                <a:latin typeface="黑体" panose="02010609060101010101" pitchFamily="2" charset="-122"/>
                <a:ea typeface="黑体" panose="02010609060101010101" pitchFamily="2" charset="-122"/>
              </a:rPr>
              <a:t>是</a:t>
            </a:r>
            <a:r>
              <a:rPr lang="en-US" altLang="zh-CN" dirty="0">
                <a:latin typeface="黑体" panose="02010609060101010101" pitchFamily="2" charset="-122"/>
                <a:ea typeface="黑体" panose="02010609060101010101" pitchFamily="2" charset="-122"/>
              </a:rPr>
              <a:t>1965</a:t>
            </a:r>
            <a:r>
              <a:rPr lang="zh-CN" altLang="en-US" dirty="0">
                <a:latin typeface="黑体" panose="02010609060101010101" pitchFamily="2" charset="-122"/>
                <a:ea typeface="黑体" panose="02010609060101010101" pitchFamily="2" charset="-122"/>
              </a:rPr>
              <a:t>年由</a:t>
            </a:r>
            <a:r>
              <a:rPr lang="en-US" altLang="zh-CN" dirty="0">
                <a:latin typeface="黑体" panose="02010609060101010101" pitchFamily="2" charset="-122"/>
                <a:ea typeface="黑体" panose="02010609060101010101" pitchFamily="2" charset="-122"/>
              </a:rPr>
              <a:t>Zadeh</a:t>
            </a:r>
            <a:r>
              <a:rPr lang="zh-CN" altLang="en-US" dirty="0">
                <a:latin typeface="黑体" panose="02010609060101010101" pitchFamily="2" charset="-122"/>
                <a:ea typeface="黑体" panose="02010609060101010101" pitchFamily="2" charset="-122"/>
              </a:rPr>
              <a:t>提出的，随后，他又将模糊集合论应用于近似推理方面，形成了</a:t>
            </a:r>
            <a:r>
              <a:rPr lang="zh-CN" altLang="en-US" dirty="0">
                <a:solidFill>
                  <a:srgbClr val="FF0000"/>
                </a:solidFill>
                <a:latin typeface="黑体" panose="02010609060101010101" pitchFamily="2" charset="-122"/>
                <a:ea typeface="黑体" panose="02010609060101010101" pitchFamily="2" charset="-122"/>
              </a:rPr>
              <a:t>可能性理论</a:t>
            </a:r>
            <a:r>
              <a:rPr lang="zh-CN" altLang="en-US" dirty="0">
                <a:latin typeface="黑体" panose="02010609060101010101" pitchFamily="2" charset="-122"/>
                <a:ea typeface="黑体" panose="02010609060101010101" pitchFamily="2" charset="-122"/>
              </a:rPr>
              <a:t>。</a:t>
            </a:r>
          </a:p>
        </p:txBody>
      </p:sp>
      <p:sp>
        <p:nvSpPr>
          <p:cNvPr id="204803" name="Rectangle 3"/>
          <p:cNvSpPr txBox="1"/>
          <p:nvPr/>
        </p:nvSpPr>
        <p:spPr>
          <a:xfrm>
            <a:off x="827584" y="4617677"/>
            <a:ext cx="7772400" cy="1515195"/>
          </a:xfrm>
          <a:prstGeom prst="rect">
            <a:avLst/>
          </a:prstGeom>
          <a:noFill/>
          <a:ln w="9525">
            <a:noFill/>
          </a:ln>
        </p:spPr>
        <p:txBody>
          <a:bodyPr anchor="t"/>
          <a:lstStyle/>
          <a:p>
            <a:pPr marL="342900" indent="-342900" algn="just">
              <a:spcBef>
                <a:spcPct val="20000"/>
              </a:spcBef>
              <a:buClr>
                <a:schemeClr val="accent2">
                  <a:lumMod val="90000"/>
                  <a:lumOff val="10000"/>
                </a:schemeClr>
              </a:buClr>
              <a:buFont typeface="Wingdings" panose="05000000000000000000" pitchFamily="2" charset="2"/>
              <a:buChar char="Ø"/>
            </a:pP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汪培庄，教授。湖北黄冈人</a:t>
            </a:r>
            <a:r>
              <a:rPr lang="zh-CN" altLang="en-US" sz="2000" b="1" dirty="0" smtClean="0">
                <a:solidFill>
                  <a:schemeClr val="accent2">
                    <a:lumMod val="90000"/>
                    <a:lumOff val="10000"/>
                  </a:schemeClr>
                </a:solidFill>
                <a:latin typeface="黑体" panose="02010609060101010101" pitchFamily="49" charset="-122"/>
                <a:ea typeface="黑体" panose="02010609060101010101" pitchFamily="49" charset="-122"/>
              </a:rPr>
              <a:t>。</a:t>
            </a:r>
            <a:r>
              <a:rPr lang="en-US" altLang="zh-CN" sz="2000" b="1" dirty="0" smtClean="0">
                <a:solidFill>
                  <a:schemeClr val="accent2">
                    <a:lumMod val="90000"/>
                    <a:lumOff val="10000"/>
                  </a:schemeClr>
                </a:solidFill>
                <a:latin typeface="黑体" panose="02010609060101010101" pitchFamily="49" charset="-122"/>
                <a:ea typeface="黑体" panose="02010609060101010101" pitchFamily="49" charset="-122"/>
              </a:rPr>
              <a:t>1957</a:t>
            </a:r>
            <a:r>
              <a:rPr lang="zh-CN" altLang="en-US" sz="2000" b="1" dirty="0" smtClean="0">
                <a:solidFill>
                  <a:schemeClr val="accent2">
                    <a:lumMod val="90000"/>
                    <a:lumOff val="10000"/>
                  </a:schemeClr>
                </a:solidFill>
                <a:latin typeface="黑体" panose="02010609060101010101" pitchFamily="49" charset="-122"/>
                <a:ea typeface="黑体" panose="02010609060101010101" pitchFamily="49" charset="-122"/>
              </a:rPr>
              <a:t>年</a:t>
            </a: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毕业于北京师范大学数学系。历任北京师范大学讲师、副教授、教授，</a:t>
            </a:r>
            <a:r>
              <a:rPr lang="zh-CN" altLang="en-US" b="1" dirty="0">
                <a:solidFill>
                  <a:schemeClr val="accent2">
                    <a:lumMod val="90000"/>
                    <a:lumOff val="10000"/>
                  </a:schemeClr>
                </a:solidFill>
                <a:latin typeface="黑体" panose="02010609060101010101" pitchFamily="49" charset="-122"/>
                <a:ea typeface="黑体" panose="02010609060101010101" pitchFamily="49" charset="-122"/>
              </a:rPr>
              <a:t>广州大学</a:t>
            </a: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副校长，中国模糊数学与模糊系统学会副理事长，</a:t>
            </a:r>
            <a:r>
              <a:rPr lang="en-US" altLang="zh-CN" sz="2000" b="1" dirty="0">
                <a:solidFill>
                  <a:schemeClr val="accent2">
                    <a:lumMod val="90000"/>
                    <a:lumOff val="10000"/>
                  </a:schemeClr>
                </a:solidFill>
                <a:latin typeface="黑体" panose="02010609060101010101" pitchFamily="49" charset="-122"/>
                <a:ea typeface="黑体" panose="02010609060101010101" pitchFamily="49" charset="-122"/>
              </a:rPr>
              <a:t>《</a:t>
            </a: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模糊数学</a:t>
            </a:r>
            <a:r>
              <a:rPr lang="en-US" altLang="zh-CN" sz="2000" b="1" dirty="0">
                <a:solidFill>
                  <a:schemeClr val="accent2">
                    <a:lumMod val="90000"/>
                    <a:lumOff val="10000"/>
                  </a:schemeClr>
                </a:solidFill>
                <a:latin typeface="黑体" panose="02010609060101010101" pitchFamily="49" charset="-122"/>
                <a:ea typeface="黑体" panose="02010609060101010101" pitchFamily="49" charset="-122"/>
              </a:rPr>
              <a:t>》</a:t>
            </a:r>
            <a:r>
              <a:rPr lang="zh-CN" altLang="en-US" sz="2000" b="1" dirty="0">
                <a:solidFill>
                  <a:schemeClr val="accent2">
                    <a:lumMod val="90000"/>
                    <a:lumOff val="10000"/>
                  </a:schemeClr>
                </a:solidFill>
                <a:latin typeface="黑体" panose="02010609060101010101" pitchFamily="49" charset="-122"/>
                <a:ea typeface="黑体" panose="02010609060101010101" pitchFamily="49" charset="-122"/>
              </a:rPr>
              <a:t>杂志副主编。专于模糊集论与随机落影研究。提出了模糊随落影空间理论的模型和方法，得到广泛应用。</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591072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2"/>
          <p:cNvSpPr>
            <a:spLocks noGrp="1"/>
          </p:cNvSpPr>
          <p:nvPr>
            <p:ph type="title"/>
          </p:nvPr>
        </p:nvSpPr>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5.6.1 </a:t>
            </a:r>
            <a:r>
              <a:rPr lang="zh-CN" altLang="en-US" sz="4000" dirty="0">
                <a:latin typeface="黑体" panose="02010609060101010101" pitchFamily="2" charset="-122"/>
                <a:ea typeface="黑体" panose="02010609060101010101" pitchFamily="2" charset="-122"/>
              </a:rPr>
              <a:t>模糊集合及其运算</a:t>
            </a:r>
          </a:p>
        </p:txBody>
      </p:sp>
      <p:sp>
        <p:nvSpPr>
          <p:cNvPr id="206851" name="Rectangle 3"/>
          <p:cNvSpPr>
            <a:spLocks noGrp="1"/>
          </p:cNvSpPr>
          <p:nvPr>
            <p:ph type="body" sz="half" idx="1"/>
          </p:nvPr>
        </p:nvSpPr>
        <p:spPr>
          <a:xfrm>
            <a:off x="685800" y="1981200"/>
            <a:ext cx="6694488" cy="4114800"/>
          </a:xfrm>
        </p:spPr>
        <p:txBody>
          <a:bodyPr vert="horz" wrap="square" lIns="91440" tIns="45720" rIns="91440" bIns="45720" anchor="t"/>
          <a:lstStyle/>
          <a:p>
            <a:pPr eaLnBrk="1" hangingPunct="1">
              <a:buSzTx/>
              <a:buFont typeface="Wingdings" panose="05000000000000000000" pitchFamily="2" charset="2"/>
            </a:pPr>
            <a:r>
              <a:rPr lang="zh-CN" altLang="en-US" sz="3200" dirty="0">
                <a:latin typeface="黑体" panose="02010609060101010101" pitchFamily="2" charset="-122"/>
                <a:ea typeface="黑体" panose="02010609060101010101" pitchFamily="2" charset="-122"/>
              </a:rPr>
              <a:t>经典集合论的逻辑基础是</a:t>
            </a:r>
            <a:r>
              <a:rPr lang="zh-CN" altLang="en-US" sz="3200" dirty="0">
                <a:solidFill>
                  <a:srgbClr val="FF0000"/>
                </a:solidFill>
                <a:latin typeface="黑体" panose="02010609060101010101" pitchFamily="2" charset="-122"/>
                <a:ea typeface="黑体" panose="02010609060101010101" pitchFamily="2" charset="-122"/>
              </a:rPr>
              <a:t>二值逻辑</a:t>
            </a:r>
            <a:r>
              <a:rPr lang="zh-CN" altLang="en-US" sz="3200" dirty="0">
                <a:latin typeface="黑体" panose="02010609060101010101" pitchFamily="2" charset="-122"/>
                <a:ea typeface="黑体" panose="02010609060101010101" pitchFamily="2" charset="-122"/>
              </a:rPr>
              <a:t>。</a:t>
            </a:r>
          </a:p>
          <a:p>
            <a:pPr eaLnBrk="1" hangingPunct="1">
              <a:buSzTx/>
              <a:buFont typeface="Wingdings" panose="05000000000000000000" pitchFamily="2" charset="2"/>
            </a:pPr>
            <a:r>
              <a:rPr lang="zh-CN" altLang="en-US" sz="3200" dirty="0">
                <a:latin typeface="黑体" panose="02010609060101010101" pitchFamily="2" charset="-122"/>
                <a:ea typeface="黑体" panose="02010609060101010101" pitchFamily="2" charset="-122"/>
              </a:rPr>
              <a:t>通过一个</a:t>
            </a:r>
            <a:r>
              <a:rPr lang="zh-CN" altLang="en-US" sz="3200" dirty="0">
                <a:solidFill>
                  <a:srgbClr val="FF0000"/>
                </a:solidFill>
                <a:latin typeface="黑体" panose="02010609060101010101" pitchFamily="2" charset="-122"/>
                <a:ea typeface="黑体" panose="02010609060101010101" pitchFamily="2" charset="-122"/>
              </a:rPr>
              <a:t>特征函数</a:t>
            </a:r>
            <a:r>
              <a:rPr lang="en-US" altLang="zh-CN" sz="3200" dirty="0">
                <a:latin typeface="黑体" panose="02010609060101010101" pitchFamily="2" charset="-122"/>
                <a:ea typeface="黑体" panose="02010609060101010101" pitchFamily="2" charset="-122"/>
              </a:rPr>
              <a:t>C(x)</a:t>
            </a:r>
            <a:r>
              <a:rPr lang="zh-CN" altLang="en-US" sz="3200" dirty="0">
                <a:latin typeface="黑体" panose="02010609060101010101" pitchFamily="2" charset="-122"/>
                <a:ea typeface="黑体" panose="02010609060101010101" pitchFamily="2" charset="-122"/>
              </a:rPr>
              <a:t>来描述元素与集合的隶属关系：</a:t>
            </a:r>
          </a:p>
        </p:txBody>
      </p:sp>
      <p:sp>
        <p:nvSpPr>
          <p:cNvPr id="206852" name="Rectangle 6"/>
          <p:cNvSpPr/>
          <p:nvPr/>
        </p:nvSpPr>
        <p:spPr>
          <a:xfrm>
            <a:off x="0" y="320040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206853" name="Rectangle 8"/>
          <p:cNvSpPr/>
          <p:nvPr/>
        </p:nvSpPr>
        <p:spPr>
          <a:xfrm>
            <a:off x="0" y="322421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06854" name="Object 9"/>
          <p:cNvGraphicFramePr>
            <a:graphicFrameLocks noGrp="1" noChangeAspect="1"/>
          </p:cNvGraphicFramePr>
          <p:nvPr>
            <p:ph sz="half" idx="2"/>
            <p:extLst/>
          </p:nvPr>
        </p:nvGraphicFramePr>
        <p:xfrm>
          <a:off x="3281860" y="3797300"/>
          <a:ext cx="2840037" cy="904875"/>
        </p:xfrm>
        <a:graphic>
          <a:graphicData uri="http://schemas.openxmlformats.org/presentationml/2006/ole">
            <mc:AlternateContent xmlns:mc="http://schemas.openxmlformats.org/markup-compatibility/2006">
              <mc:Choice xmlns:v="urn:schemas-microsoft-com:vml" Requires="v">
                <p:oleObj spid="_x0000_s86035" r:id="rId3" imgW="1435100" imgH="457200" progId="Equation.3">
                  <p:embed/>
                </p:oleObj>
              </mc:Choice>
              <mc:Fallback>
                <p:oleObj r:id="rId3" imgW="1435100" imgH="457200" progId="Equation.3">
                  <p:embed/>
                  <p:pic>
                    <p:nvPicPr>
                      <p:cNvPr id="0" name=""/>
                      <p:cNvPicPr/>
                      <p:nvPr/>
                    </p:nvPicPr>
                    <p:blipFill>
                      <a:blip r:embed="rId4"/>
                      <a:stretch>
                        <a:fillRect/>
                      </a:stretch>
                    </p:blipFill>
                    <p:spPr>
                      <a:xfrm>
                        <a:off x="3281860" y="3797300"/>
                        <a:ext cx="2840037" cy="904875"/>
                      </a:xfrm>
                      <a:prstGeom prst="rect">
                        <a:avLst/>
                      </a:prstGeom>
                      <a:solidFill>
                        <a:srgbClr val="CCFFFF"/>
                      </a:solidFill>
                      <a:ln w="38100">
                        <a:miter/>
                      </a:ln>
                    </p:spPr>
                  </p:pic>
                </p:oleObj>
              </mc:Fallback>
            </mc:AlternateContent>
          </a:graphicData>
        </a:graphic>
      </p:graphicFrame>
      <p:pic>
        <p:nvPicPr>
          <p:cNvPr id="206855" name="Picture 11" descr="image1"/>
          <p:cNvPicPr>
            <a:picLocks noChangeAspect="1"/>
          </p:cNvPicPr>
          <p:nvPr/>
        </p:nvPicPr>
        <p:blipFill>
          <a:blip r:embed="rId5"/>
          <a:stretch>
            <a:fillRect/>
          </a:stretch>
        </p:blipFill>
        <p:spPr>
          <a:xfrm>
            <a:off x="827584" y="4753355"/>
            <a:ext cx="7748588" cy="1846262"/>
          </a:xfrm>
          <a:prstGeom prst="rect">
            <a:avLst/>
          </a:prstGeom>
          <a:noFill/>
          <a:ln w="9525">
            <a:noFill/>
          </a:ln>
        </p:spPr>
      </p:pic>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A6C47CAF-4472-4BFC-A0CC-EFB0BA419606}"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49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60062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p:cNvSpPr>
          <p:nvPr>
            <p:ph type="title"/>
          </p:nvPr>
        </p:nvSpPr>
        <p:spPr>
          <a:xfrm>
            <a:off x="684213" y="260350"/>
            <a:ext cx="7772400" cy="1143000"/>
          </a:xfrm>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5.5.1 </a:t>
            </a:r>
            <a:r>
              <a:rPr lang="zh-CN" altLang="en-US" sz="4000" dirty="0">
                <a:latin typeface="黑体" panose="02010609060101010101" pitchFamily="2" charset="-122"/>
                <a:ea typeface="黑体" panose="02010609060101010101" pitchFamily="2" charset="-122"/>
              </a:rPr>
              <a:t>假设的不确定性</a:t>
            </a:r>
          </a:p>
        </p:txBody>
      </p:sp>
      <p:sp>
        <p:nvSpPr>
          <p:cNvPr id="158723" name="Rectangle 3"/>
          <p:cNvSpPr>
            <a:spLocks noGrp="1"/>
          </p:cNvSpPr>
          <p:nvPr>
            <p:ph idx="1"/>
          </p:nvPr>
        </p:nvSpPr>
        <p:spPr>
          <a:xfrm>
            <a:off x="251520" y="1557338"/>
            <a:ext cx="8113018" cy="1511300"/>
          </a:xfrm>
        </p:spPr>
        <p:txBody>
          <a:bodyPr vert="horz" wrap="square" lIns="91440" tIns="45720" rIns="91440" bIns="45720" anchor="t"/>
          <a:lstStyle/>
          <a:p>
            <a:pPr eaLnBrk="1" hangingPunct="1"/>
            <a:r>
              <a:rPr lang="zh-CN" altLang="en-US" sz="2800" dirty="0">
                <a:latin typeface="黑体" panose="02010609060101010101" pitchFamily="2" charset="-122"/>
                <a:ea typeface="黑体" panose="02010609060101010101" pitchFamily="2" charset="-122"/>
              </a:rPr>
              <a:t>在</a:t>
            </a:r>
            <a:r>
              <a:rPr lang="en-US" altLang="zh-CN" sz="2800" dirty="0">
                <a:latin typeface="黑体" panose="02010609060101010101" pitchFamily="2" charset="-122"/>
                <a:ea typeface="黑体" panose="02010609060101010101" pitchFamily="2" charset="-122"/>
              </a:rPr>
              <a:t>D-S</a:t>
            </a:r>
            <a:r>
              <a:rPr lang="zh-CN" altLang="en-US" sz="2800" dirty="0">
                <a:latin typeface="黑体" panose="02010609060101010101" pitchFamily="2" charset="-122"/>
                <a:ea typeface="黑体" panose="02010609060101010101" pitchFamily="2" charset="-122"/>
              </a:rPr>
              <a:t>理论中，可以分别用</a:t>
            </a:r>
            <a:r>
              <a:rPr lang="zh-CN" altLang="en-US" sz="2800" dirty="0">
                <a:solidFill>
                  <a:srgbClr val="FF0000"/>
                </a:solidFill>
                <a:latin typeface="黑体" panose="02010609060101010101" pitchFamily="2" charset="-122"/>
                <a:ea typeface="黑体" panose="02010609060101010101" pitchFamily="2" charset="-122"/>
              </a:rPr>
              <a:t>信任函数</a:t>
            </a:r>
            <a:r>
              <a:rPr lang="zh-CN" altLang="en-US" sz="2800" dirty="0">
                <a:latin typeface="黑体" panose="02010609060101010101" pitchFamily="2" charset="-122"/>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似然函数</a:t>
            </a:r>
            <a:r>
              <a:rPr lang="zh-CN" altLang="en-US" sz="2800" dirty="0">
                <a:latin typeface="黑体" panose="02010609060101010101" pitchFamily="2" charset="-122"/>
                <a:ea typeface="黑体" panose="02010609060101010101" pitchFamily="2" charset="-122"/>
              </a:rPr>
              <a:t>及</a:t>
            </a:r>
            <a:r>
              <a:rPr lang="zh-CN" altLang="en-US" sz="2800" dirty="0">
                <a:solidFill>
                  <a:srgbClr val="FF0000"/>
                </a:solidFill>
                <a:latin typeface="黑体" panose="02010609060101010101" pitchFamily="2" charset="-122"/>
                <a:ea typeface="黑体" panose="02010609060101010101" pitchFamily="2" charset="-122"/>
              </a:rPr>
              <a:t>类概率函数</a:t>
            </a:r>
            <a:r>
              <a:rPr lang="zh-CN" altLang="en-US" sz="2800" dirty="0">
                <a:latin typeface="黑体" panose="02010609060101010101" pitchFamily="2" charset="-122"/>
                <a:ea typeface="黑体" panose="02010609060101010101" pitchFamily="2" charset="-122"/>
              </a:rPr>
              <a:t>来描述知识的</a:t>
            </a:r>
            <a:r>
              <a:rPr lang="zh-CN" altLang="en-US" sz="2800" u="sng"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精确信任度</a:t>
            </a:r>
            <a:r>
              <a:rPr lang="zh-CN" altLang="en-US" sz="2800" dirty="0">
                <a:latin typeface="黑体" panose="02010609060101010101" pitchFamily="2" charset="-122"/>
                <a:ea typeface="黑体" panose="02010609060101010101" pitchFamily="2" charset="-122"/>
              </a:rPr>
              <a:t>、</a:t>
            </a:r>
            <a:r>
              <a:rPr lang="zh-CN" altLang="en-US" sz="2800" u="sng"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不可驳斥信任度</a:t>
            </a:r>
            <a:r>
              <a:rPr lang="zh-CN" altLang="en-US" sz="2800" dirty="0">
                <a:latin typeface="黑体" panose="02010609060101010101" pitchFamily="2" charset="-122"/>
                <a:ea typeface="黑体" panose="02010609060101010101" pitchFamily="2" charset="-122"/>
              </a:rPr>
              <a:t>及</a:t>
            </a:r>
            <a:r>
              <a:rPr lang="zh-CN" altLang="en-US" sz="2800" u="sng" dirty="0">
                <a:solidFill>
                  <a:srgbClr val="FF0000"/>
                </a:solidFill>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估计信任度</a:t>
            </a:r>
            <a:r>
              <a:rPr lang="zh-CN" altLang="en-US" sz="2800" dirty="0">
                <a:latin typeface="黑体" panose="02010609060101010101" pitchFamily="2" charset="-122"/>
                <a:ea typeface="黑体" panose="02010609060101010101" pitchFamily="2" charset="-122"/>
              </a:rPr>
              <a:t>。  </a:t>
            </a:r>
          </a:p>
        </p:txBody>
      </p:sp>
      <p:sp>
        <p:nvSpPr>
          <p:cNvPr id="104453" name="Rectangle 5"/>
          <p:cNvSpPr/>
          <p:nvPr/>
        </p:nvSpPr>
        <p:spPr>
          <a:xfrm>
            <a:off x="592138" y="3357563"/>
            <a:ext cx="7772400" cy="1439862"/>
          </a:xfrm>
          <a:prstGeom prst="rect">
            <a:avLst/>
          </a:prstGeom>
          <a:noFill/>
          <a:ln w="9525">
            <a:noFill/>
          </a:ln>
        </p:spPr>
        <p:txBody>
          <a:bodyPr anchor="t"/>
          <a:lstStyle/>
          <a:p>
            <a:pPr marL="342900" indent="-342900" algn="just">
              <a:spcBef>
                <a:spcPct val="20000"/>
              </a:spcBef>
              <a:buClr>
                <a:schemeClr val="accent2">
                  <a:lumMod val="90000"/>
                  <a:lumOff val="10000"/>
                </a:schemeClr>
              </a:buClr>
              <a:buFont typeface="Wingdings" panose="05000000000000000000" pitchFamily="2" charset="2"/>
              <a:buChar char="Ø"/>
            </a:pP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D-S</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理论采用</a:t>
            </a:r>
            <a:r>
              <a:rPr lang="zh-CN" altLang="en-US" sz="2800" b="1" dirty="0">
                <a:solidFill>
                  <a:srgbClr val="FF0000"/>
                </a:solidFill>
                <a:latin typeface="黑体" panose="02010609060101010101" pitchFamily="2" charset="-122"/>
                <a:ea typeface="黑体" panose="02010609060101010101" pitchFamily="2" charset="-122"/>
              </a:rPr>
              <a:t>集合</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来表示</a:t>
            </a:r>
            <a:r>
              <a:rPr lang="zh-CN" altLang="en-US" sz="2800" b="1" dirty="0">
                <a:solidFill>
                  <a:srgbClr val="FF0000"/>
                </a:solidFill>
                <a:latin typeface="黑体" panose="02010609060101010101" pitchFamily="2" charset="-122"/>
                <a:ea typeface="黑体" panose="02010609060101010101" pitchFamily="2" charset="-122"/>
              </a:rPr>
              <a:t>命题</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，先建立命题与集合之间的一一对应关系，把命题的不确定性问题转化为集合的不确定性问题。</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90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4453"/>
                                        </p:tgtEl>
                                        <p:attrNameLst>
                                          <p:attrName>style.visibility</p:attrName>
                                        </p:attrNameLst>
                                      </p:cBhvr>
                                      <p:to>
                                        <p:strVal val="visible"/>
                                      </p:to>
                                    </p:set>
                                    <p:anim calcmode="lin" valueType="num">
                                      <p:cBhvr additive="base">
                                        <p:cTn id="7" dur="500" fill="hold"/>
                                        <p:tgtEl>
                                          <p:spTgt spid="104453"/>
                                        </p:tgtEl>
                                        <p:attrNameLst>
                                          <p:attrName>ppt_x</p:attrName>
                                        </p:attrNameLst>
                                      </p:cBhvr>
                                      <p:tavLst>
                                        <p:tav tm="0">
                                          <p:val>
                                            <p:strVal val="#ppt_x"/>
                                          </p:val>
                                        </p:tav>
                                        <p:tav tm="100000">
                                          <p:val>
                                            <p:strVal val="#ppt_x"/>
                                          </p:val>
                                        </p:tav>
                                      </p:tavLst>
                                    </p:anim>
                                    <p:anim calcmode="lin" valueType="num">
                                      <p:cBhvr additive="base">
                                        <p:cTn id="8" dur="500" fill="hold"/>
                                        <p:tgtEl>
                                          <p:spTgt spid="1044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3"/>
          <p:cNvSpPr>
            <a:spLocks noGrp="1"/>
          </p:cNvSpPr>
          <p:nvPr>
            <p:ph idx="1"/>
          </p:nvPr>
        </p:nvSpPr>
        <p:spPr>
          <a:xfrm>
            <a:off x="179388" y="333375"/>
            <a:ext cx="3887787" cy="4751388"/>
          </a:xfrm>
        </p:spPr>
        <p:txBody>
          <a:bodyPr vert="horz" wrap="square" lIns="91440" tIns="45720" rIns="91440" bIns="45720" anchor="t"/>
          <a:lstStyle/>
          <a:p>
            <a:pPr eaLnBrk="1" hangingPunct="1">
              <a:lnSpc>
                <a:spcPct val="90000"/>
              </a:lnSpc>
            </a:pPr>
            <a:r>
              <a:rPr lang="zh-CN" altLang="en-US" sz="3200" dirty="0">
                <a:latin typeface="黑体" panose="02010609060101010101" pitchFamily="2" charset="-122"/>
                <a:ea typeface="黑体" panose="02010609060101010101" pitchFamily="2" charset="-122"/>
              </a:rPr>
              <a:t>在现实世界中，事物通常不是非此即彼的。</a:t>
            </a:r>
          </a:p>
          <a:p>
            <a:pPr eaLnBrk="1" hangingPunct="1">
              <a:lnSpc>
                <a:spcPct val="90000"/>
              </a:lnSpc>
            </a:pPr>
            <a:r>
              <a:rPr lang="zh-CN" altLang="en-US" sz="3200" dirty="0">
                <a:latin typeface="黑体" panose="02010609060101010101" pitchFamily="2" charset="-122"/>
                <a:ea typeface="黑体" panose="02010609060101010101" pitchFamily="2" charset="-122"/>
              </a:rPr>
              <a:t>如，年龄可以分为</a:t>
            </a:r>
          </a:p>
          <a:p>
            <a:pPr lvl="1" eaLnBrk="1" hangingPunct="1">
              <a:lnSpc>
                <a:spcPct val="90000"/>
              </a:lnSpc>
            </a:pPr>
            <a:r>
              <a:rPr lang="zh-CN" altLang="en-US" sz="2800" dirty="0">
                <a:solidFill>
                  <a:srgbClr val="FF0000"/>
                </a:solidFill>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老年</a:t>
            </a:r>
            <a:r>
              <a:rPr lang="zh-CN" altLang="en-US" sz="2800" dirty="0">
                <a:solidFill>
                  <a:srgbClr val="FF0000"/>
                </a:solidFill>
                <a:ea typeface="黑体" panose="02010609060101010101" pitchFamily="2" charset="-122"/>
              </a:rPr>
              <a:t>”</a:t>
            </a:r>
            <a:endParaRPr lang="zh-CN" altLang="en-US" sz="28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800" dirty="0">
                <a:solidFill>
                  <a:srgbClr val="FF0000"/>
                </a:solidFill>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中年</a:t>
            </a:r>
            <a:r>
              <a:rPr lang="zh-CN" altLang="en-US" sz="2800" dirty="0">
                <a:solidFill>
                  <a:srgbClr val="FF0000"/>
                </a:solidFill>
                <a:ea typeface="黑体" panose="02010609060101010101" pitchFamily="2" charset="-122"/>
              </a:rPr>
              <a:t>”</a:t>
            </a:r>
            <a:endParaRPr lang="zh-CN" altLang="en-US" sz="28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800" dirty="0">
                <a:solidFill>
                  <a:srgbClr val="FF0000"/>
                </a:solidFill>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青年</a:t>
            </a:r>
            <a:r>
              <a:rPr lang="zh-CN" altLang="en-US" sz="2800" dirty="0">
                <a:solidFill>
                  <a:srgbClr val="FF0000"/>
                </a:solidFill>
                <a:ea typeface="黑体" panose="02010609060101010101" pitchFamily="2" charset="-122"/>
              </a:rPr>
              <a:t>”</a:t>
            </a:r>
            <a:endParaRPr lang="zh-CN" altLang="en-US" sz="28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3200" dirty="0">
                <a:latin typeface="黑体" panose="02010609060101010101" pitchFamily="2" charset="-122"/>
                <a:ea typeface="黑体" panose="02010609060101010101" pitchFamily="2" charset="-122"/>
              </a:rPr>
              <a:t>但并找不到一个年龄数值作为青年和中年的分界线。</a:t>
            </a:r>
          </a:p>
        </p:txBody>
      </p:sp>
      <p:sp>
        <p:nvSpPr>
          <p:cNvPr id="161797" name="Rectangle 5"/>
          <p:cNvSpPr/>
          <p:nvPr/>
        </p:nvSpPr>
        <p:spPr>
          <a:xfrm>
            <a:off x="4067175" y="908720"/>
            <a:ext cx="4897115" cy="1200329"/>
          </a:xfrm>
          <a:prstGeom prst="rect">
            <a:avLst/>
          </a:prstGeom>
          <a:noFill/>
          <a:ln w="9525">
            <a:noFill/>
          </a:ln>
        </p:spPr>
        <p:txBody>
          <a:bodyPr wrap="square" anchor="t">
            <a:spAutoFit/>
          </a:bodyPr>
          <a:lstStyle/>
          <a:p>
            <a:pPr lvl="1" indent="0" rtl="0" eaLnBrk="1" fontAlgn="base" hangingPunct="1">
              <a:spcBef>
                <a:spcPct val="0"/>
              </a:spcBef>
              <a:spcAft>
                <a:spcPct val="0"/>
              </a:spcAft>
              <a:buClrTx/>
              <a:buNone/>
            </a:pPr>
            <a:r>
              <a:rPr lang="en-US" altLang="zh-CN" sz="2400" b="1" dirty="0">
                <a:solidFill>
                  <a:srgbClr val="FF0000"/>
                </a:solidFill>
                <a:latin typeface="Times New Roman" panose="02020603050405020304" pitchFamily="18" charset="0"/>
              </a:rPr>
              <a:t>Ann is 28, </a:t>
            </a:r>
            <a:r>
              <a:rPr lang="en-US" altLang="zh-CN" sz="2400" b="1" dirty="0" smtClean="0">
                <a:solidFill>
                  <a:srgbClr val="FF0000"/>
                </a:solidFill>
                <a:latin typeface="Times New Roman" panose="02020603050405020304" pitchFamily="18" charset="0"/>
              </a:rPr>
              <a:t>0.8  </a:t>
            </a:r>
            <a:r>
              <a:rPr lang="en-US" altLang="zh-CN" sz="2400" b="1" dirty="0">
                <a:solidFill>
                  <a:srgbClr val="FF0000"/>
                </a:solidFill>
                <a:latin typeface="Times New Roman" panose="02020603050405020304" pitchFamily="18" charset="0"/>
              </a:rPr>
              <a:t>in set “Young”</a:t>
            </a:r>
          </a:p>
          <a:p>
            <a:pPr lvl="1" indent="0" rtl="0" eaLnBrk="1" fontAlgn="base" hangingPunct="1">
              <a:spcBef>
                <a:spcPct val="0"/>
              </a:spcBef>
              <a:spcAft>
                <a:spcPct val="0"/>
              </a:spcAft>
              <a:buClrTx/>
              <a:buNone/>
            </a:pPr>
            <a:r>
              <a:rPr lang="en-US" altLang="zh-CN" sz="2400" b="1" dirty="0">
                <a:solidFill>
                  <a:srgbClr val="FF0000"/>
                </a:solidFill>
                <a:latin typeface="Times New Roman" panose="02020603050405020304" pitchFamily="18" charset="0"/>
              </a:rPr>
              <a:t>Bob is 35</a:t>
            </a:r>
            <a:r>
              <a:rPr lang="en-US" altLang="zh-CN" sz="2400" b="1" dirty="0" smtClean="0">
                <a:solidFill>
                  <a:srgbClr val="FF0000"/>
                </a:solidFill>
                <a:latin typeface="Times New Roman" panose="02020603050405020304" pitchFamily="18" charset="0"/>
              </a:rPr>
              <a:t>, 0.1  </a:t>
            </a:r>
            <a:r>
              <a:rPr lang="en-US" altLang="zh-CN" sz="2400" b="1" dirty="0">
                <a:solidFill>
                  <a:srgbClr val="FF0000"/>
                </a:solidFill>
                <a:latin typeface="Times New Roman" panose="02020603050405020304" pitchFamily="18" charset="0"/>
              </a:rPr>
              <a:t>in set “Young”</a:t>
            </a:r>
          </a:p>
          <a:p>
            <a:pPr lvl="1" indent="0" rtl="0" eaLnBrk="1" fontAlgn="base" hangingPunct="1">
              <a:spcBef>
                <a:spcPct val="0"/>
              </a:spcBef>
              <a:spcAft>
                <a:spcPct val="0"/>
              </a:spcAft>
              <a:buClrTx/>
              <a:buNone/>
            </a:pPr>
            <a:r>
              <a:rPr lang="en-US" altLang="zh-CN" sz="2400" b="1" dirty="0">
                <a:solidFill>
                  <a:srgbClr val="FF0000"/>
                </a:solidFill>
                <a:latin typeface="Times New Roman" panose="02020603050405020304" pitchFamily="18" charset="0"/>
              </a:rPr>
              <a:t>Charlie is 23, </a:t>
            </a:r>
            <a:r>
              <a:rPr lang="en-US" altLang="zh-CN" sz="2400" b="1" dirty="0" smtClean="0">
                <a:solidFill>
                  <a:srgbClr val="FF0000"/>
                </a:solidFill>
                <a:latin typeface="Times New Roman" panose="02020603050405020304" pitchFamily="18" charset="0"/>
              </a:rPr>
              <a:t>1.0  </a:t>
            </a:r>
            <a:r>
              <a:rPr lang="en-US" altLang="zh-CN" sz="2400" b="1" dirty="0">
                <a:solidFill>
                  <a:srgbClr val="FF0000"/>
                </a:solidFill>
                <a:latin typeface="Times New Roman" panose="02020603050405020304" pitchFamily="18" charset="0"/>
              </a:rPr>
              <a:t>in set “Young”</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9303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7"/>
                                        </p:tgtEl>
                                        <p:attrNameLst>
                                          <p:attrName>style.visibility</p:attrName>
                                        </p:attrNameLst>
                                      </p:cBhvr>
                                      <p:to>
                                        <p:strVal val="visible"/>
                                      </p:to>
                                    </p:set>
                                    <p:anim calcmode="lin" valueType="num">
                                      <p:cBhvr additive="base">
                                        <p:cTn id="7" dur="500" fill="hold"/>
                                        <p:tgtEl>
                                          <p:spTgt spid="161797"/>
                                        </p:tgtEl>
                                        <p:attrNameLst>
                                          <p:attrName>ppt_x</p:attrName>
                                        </p:attrNameLst>
                                      </p:cBhvr>
                                      <p:tavLst>
                                        <p:tav tm="0">
                                          <p:val>
                                            <p:strVal val="#ppt_x"/>
                                          </p:val>
                                        </p:tav>
                                        <p:tav tm="100000">
                                          <p:val>
                                            <p:strVal val="#ppt_x"/>
                                          </p:val>
                                        </p:tav>
                                      </p:tavLst>
                                    </p:anim>
                                    <p:anim calcmode="lin" valueType="num">
                                      <p:cBhvr additive="base">
                                        <p:cTn id="8" dur="500" fill="hold"/>
                                        <p:tgtEl>
                                          <p:spTgt spid="16179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3"/>
          <p:cNvSpPr>
            <a:spLocks noGrp="1"/>
          </p:cNvSpPr>
          <p:nvPr>
            <p:ph idx="1"/>
          </p:nvPr>
        </p:nvSpPr>
        <p:spPr>
          <a:xfrm>
            <a:off x="685800" y="692150"/>
            <a:ext cx="7772400" cy="5403850"/>
          </a:xfrm>
        </p:spPr>
        <p:txBody>
          <a:bodyPr vert="horz" wrap="square" lIns="91440" tIns="45720" rIns="91440" bIns="45720" anchor="t"/>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定义</a:t>
            </a:r>
            <a:r>
              <a:rPr lang="en-US" altLang="zh-CN" dirty="0">
                <a:solidFill>
                  <a:srgbClr val="FF0000"/>
                </a:solidFill>
                <a:latin typeface="黑体" panose="02010609060101010101" pitchFamily="2" charset="-122"/>
                <a:ea typeface="黑体" panose="02010609060101010101" pitchFamily="2" charset="-122"/>
              </a:rPr>
              <a:t>5.18 </a:t>
            </a:r>
            <a:r>
              <a:rPr lang="zh-CN" altLang="en-US" dirty="0">
                <a:latin typeface="黑体" panose="02010609060101010101" pitchFamily="2" charset="-122"/>
                <a:ea typeface="黑体" panose="02010609060101010101" pitchFamily="2" charset="-122"/>
              </a:rPr>
              <a:t>设</a:t>
            </a:r>
            <a:r>
              <a:rPr lang="en-US" altLang="zh-CN" dirty="0">
                <a:latin typeface="黑体" panose="02010609060101010101" pitchFamily="2" charset="-122"/>
                <a:ea typeface="黑体" panose="02010609060101010101" pitchFamily="2" charset="-122"/>
              </a:rPr>
              <a:t>x</a:t>
            </a:r>
            <a:r>
              <a:rPr lang="zh-CN" altLang="en-US" dirty="0">
                <a:latin typeface="黑体" panose="02010609060101010101" pitchFamily="2" charset="-122"/>
                <a:ea typeface="黑体" panose="02010609060101010101" pitchFamily="2" charset="-122"/>
              </a:rPr>
              <a:t>为论域</a:t>
            </a:r>
            <a:r>
              <a:rPr lang="en-US" altLang="zh-CN" dirty="0">
                <a:latin typeface="黑体" panose="02010609060101010101" pitchFamily="2" charset="-122"/>
                <a:ea typeface="黑体" panose="02010609060101010101" pitchFamily="2" charset="-122"/>
              </a:rPr>
              <a:t>U</a:t>
            </a:r>
            <a:r>
              <a:rPr lang="zh-CN" altLang="en-US" dirty="0">
                <a:latin typeface="黑体" panose="02010609060101010101" pitchFamily="2" charset="-122"/>
                <a:ea typeface="黑体" panose="02010609060101010101" pitchFamily="2" charset="-122"/>
              </a:rPr>
              <a:t>中的元素，</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为</a:t>
            </a:r>
            <a:r>
              <a:rPr lang="en-US" altLang="zh-CN" dirty="0">
                <a:latin typeface="黑体" panose="02010609060101010101" pitchFamily="2" charset="-122"/>
                <a:ea typeface="黑体" panose="02010609060101010101" pitchFamily="2" charset="-122"/>
              </a:rPr>
              <a:t>U</a:t>
            </a:r>
            <a:r>
              <a:rPr lang="zh-CN" altLang="en-US" dirty="0">
                <a:latin typeface="黑体" panose="02010609060101010101" pitchFamily="2" charset="-122"/>
                <a:ea typeface="黑体" panose="02010609060101010101" pitchFamily="2" charset="-122"/>
              </a:rPr>
              <a:t>上的逻辑子集。定义</a:t>
            </a:r>
          </a:p>
          <a:p>
            <a:pPr eaLnBrk="1" hangingPunct="1">
              <a:buNone/>
            </a:pPr>
            <a:r>
              <a:rPr lang="en-US" altLang="zh-CN" dirty="0">
                <a:latin typeface="黑体" panose="02010609060101010101" pitchFamily="2" charset="-122"/>
                <a:ea typeface="黑体" panose="02010609060101010101" pitchFamily="2" charset="-122"/>
              </a:rPr>
              <a:t>        μ</a:t>
            </a:r>
            <a:r>
              <a:rPr lang="en-US" altLang="zh-CN" baseline="-25000" dirty="0">
                <a:latin typeface="黑体" panose="02010609060101010101" pitchFamily="2" charset="-122"/>
                <a:ea typeface="黑体" panose="02010609060101010101" pitchFamily="2" charset="-122"/>
              </a:rPr>
              <a:t>A</a:t>
            </a:r>
            <a:r>
              <a:rPr lang="zh-CN" altLang="en-US" dirty="0"/>
              <a:t> ：</a:t>
            </a:r>
            <a:r>
              <a:rPr lang="en-US" altLang="zh-CN" dirty="0"/>
              <a:t>U→[0</a:t>
            </a:r>
            <a:r>
              <a:rPr lang="zh-CN" altLang="en-US" dirty="0"/>
              <a:t>，</a:t>
            </a:r>
            <a:r>
              <a:rPr lang="en-US" altLang="zh-CN" dirty="0"/>
              <a:t>l]</a:t>
            </a:r>
          </a:p>
          <a:p>
            <a:pPr eaLnBrk="1" hangingPunct="1">
              <a:buNone/>
            </a:pPr>
            <a:r>
              <a:rPr lang="en-US" altLang="zh-CN" dirty="0"/>
              <a:t>                 A={</a:t>
            </a:r>
            <a:r>
              <a:rPr lang="en-US" altLang="zh-CN" dirty="0">
                <a:latin typeface="黑体" panose="02010609060101010101" pitchFamily="2" charset="-122"/>
                <a:ea typeface="黑体" panose="02010609060101010101" pitchFamily="2" charset="-122"/>
              </a:rPr>
              <a:t>μ</a:t>
            </a:r>
            <a:r>
              <a:rPr lang="en-US" altLang="zh-CN" baseline="-25000" dirty="0">
                <a:latin typeface="黑体" panose="02010609060101010101" pitchFamily="2" charset="-122"/>
                <a:ea typeface="黑体" panose="02010609060101010101" pitchFamily="2" charset="-122"/>
              </a:rPr>
              <a:t>A</a:t>
            </a:r>
            <a:r>
              <a:rPr lang="en-US" altLang="zh-CN" dirty="0"/>
              <a:t>(x)/x ,x∈U}</a:t>
            </a:r>
            <a:endParaRPr lang="zh-CN" altLang="en-US" dirty="0">
              <a:latin typeface="黑体" panose="02010609060101010101" pitchFamily="2" charset="-122"/>
              <a:ea typeface="黑体" panose="02010609060101010101" pitchFamily="2" charset="-122"/>
            </a:endParaRPr>
          </a:p>
          <a:p>
            <a:pPr eaLnBrk="1" hangingPunct="1">
              <a:buNone/>
            </a:pPr>
            <a:r>
              <a:rPr lang="zh-CN" altLang="en-US" dirty="0">
                <a:latin typeface="黑体" panose="02010609060101010101" pitchFamily="2" charset="-122"/>
                <a:ea typeface="黑体" panose="02010609060101010101" pitchFamily="2" charset="-122"/>
              </a:rPr>
              <a:t>                     </a:t>
            </a:r>
          </a:p>
          <a:p>
            <a:pPr eaLnBrk="1" hangingPunct="1">
              <a:buNone/>
            </a:pPr>
            <a:r>
              <a:rPr lang="zh-CN" altLang="en-US" dirty="0">
                <a:latin typeface="黑体" panose="02010609060101010101" pitchFamily="2" charset="-122"/>
                <a:ea typeface="黑体" panose="02010609060101010101" pitchFamily="2" charset="-122"/>
              </a:rPr>
              <a:t>则称 </a:t>
            </a:r>
            <a:r>
              <a:rPr lang="en-US" altLang="zh-CN" dirty="0">
                <a:latin typeface="黑体" panose="02010609060101010101" pitchFamily="2" charset="-122"/>
                <a:ea typeface="黑体" panose="02010609060101010101" pitchFamily="2" charset="-122"/>
              </a:rPr>
              <a:t>μ</a:t>
            </a:r>
            <a:r>
              <a:rPr lang="en-US" altLang="zh-CN" baseline="-25000"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x)</a:t>
            </a:r>
            <a:r>
              <a:rPr lang="zh-CN" altLang="en-US" dirty="0">
                <a:latin typeface="黑体" panose="02010609060101010101" pitchFamily="2" charset="-122"/>
                <a:ea typeface="黑体" panose="02010609060101010101" pitchFamily="2" charset="-122"/>
              </a:rPr>
              <a:t>为</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隶属函数</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μ</a:t>
            </a:r>
            <a:r>
              <a:rPr lang="en-US" altLang="zh-CN" baseline="-25000"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x)    ∈[0,1], μ</a:t>
            </a:r>
            <a:r>
              <a:rPr lang="en-US" altLang="zh-CN" baseline="-25000" dirty="0">
                <a:latin typeface="黑体" panose="02010609060101010101" pitchFamily="2" charset="-122"/>
                <a:ea typeface="黑体" panose="02010609060101010101" pitchFamily="2" charset="-122"/>
              </a:rPr>
              <a:t>A</a:t>
            </a:r>
            <a:r>
              <a:rPr lang="en-US" altLang="zh-CN" dirty="0"/>
              <a:t>(xi)</a:t>
            </a:r>
            <a:r>
              <a:rPr lang="zh-CN" altLang="en-US" dirty="0">
                <a:latin typeface="黑体" panose="02010609060101010101" pitchFamily="2" charset="-122"/>
                <a:ea typeface="黑体" panose="02010609060101010101" pitchFamily="2" charset="-122"/>
              </a:rPr>
              <a:t>称为</a:t>
            </a:r>
            <a:r>
              <a:rPr lang="en-US" altLang="zh-CN" dirty="0">
                <a:latin typeface="黑体" panose="02010609060101010101" pitchFamily="2" charset="-122"/>
                <a:ea typeface="黑体" panose="02010609060101010101" pitchFamily="2" charset="-122"/>
              </a:rPr>
              <a:t>xi</a:t>
            </a:r>
            <a:r>
              <a:rPr lang="zh-CN" altLang="en-US" dirty="0">
                <a:latin typeface="黑体" panose="02010609060101010101" pitchFamily="2" charset="-122"/>
                <a:ea typeface="黑体" panose="02010609060101010101" pitchFamily="2" charset="-122"/>
              </a:rPr>
              <a:t>对</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隶属度</a:t>
            </a:r>
            <a:r>
              <a:rPr lang="zh-CN" altLang="en-US" dirty="0">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00876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p:cNvSpPr>
          <p:nvPr>
            <p:ph idx="1"/>
          </p:nvPr>
        </p:nvSpPr>
        <p:spPr>
          <a:xfrm>
            <a:off x="684213" y="689446"/>
            <a:ext cx="7772400" cy="5403850"/>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当</a:t>
            </a:r>
            <a:r>
              <a:rPr lang="en-US" altLang="zh-CN" dirty="0">
                <a:latin typeface="黑体" panose="02010609060101010101" pitchFamily="2" charset="-122"/>
                <a:ea typeface="黑体" panose="02010609060101010101" pitchFamily="2" charset="-122"/>
              </a:rPr>
              <a:t>U</a:t>
            </a:r>
            <a:r>
              <a:rPr lang="zh-CN" altLang="en-US" dirty="0">
                <a:latin typeface="黑体" panose="02010609060101010101" pitchFamily="2" charset="-122"/>
                <a:ea typeface="黑体" panose="02010609060101010101" pitchFamily="2" charset="-122"/>
              </a:rPr>
              <a:t>为有穷集合</a:t>
            </a:r>
            <a:r>
              <a:rPr lang="en-US" altLang="zh-CN" dirty="0">
                <a:latin typeface="黑体" panose="02010609060101010101" pitchFamily="2" charset="-122"/>
                <a:ea typeface="黑体" panose="02010609060101010101" pitchFamily="2" charset="-122"/>
              </a:rPr>
              <a:t>{x1,x2,</a:t>
            </a:r>
            <a:r>
              <a:rPr lang="en-US" altLang="zh-CN" dirty="0">
                <a:ea typeface="黑体" panose="02010609060101010101" pitchFamily="2" charset="-122"/>
              </a:rPr>
              <a:t>…</a:t>
            </a:r>
            <a:r>
              <a:rPr lang="en-US" altLang="zh-CN" dirty="0">
                <a:latin typeface="黑体" panose="02010609060101010101" pitchFamily="2" charset="-122"/>
                <a:ea typeface="黑体" panose="02010609060101010101" pitchFamily="2" charset="-122"/>
              </a:rPr>
              <a:t>,xn}</a:t>
            </a:r>
            <a:r>
              <a:rPr lang="zh-CN" altLang="en-US" dirty="0">
                <a:latin typeface="黑体" panose="02010609060101010101" pitchFamily="2" charset="-122"/>
                <a:ea typeface="黑体" panose="02010609060101010101" pitchFamily="2" charset="-122"/>
              </a:rPr>
              <a:t>时，有：</a:t>
            </a:r>
          </a:p>
          <a:p>
            <a:pPr eaLnBrk="1" hangingPunct="1"/>
            <a:endParaRPr lang="zh-CN" altLang="en-US" dirty="0">
              <a:latin typeface="黑体" panose="02010609060101010101" pitchFamily="2" charset="-122"/>
              <a:ea typeface="黑体" panose="02010609060101010101" pitchFamily="2" charset="-122"/>
            </a:endParaRPr>
          </a:p>
          <a:p>
            <a:pPr eaLnBrk="1" hangingPunct="1"/>
            <a:endParaRPr lang="zh-CN" altLang="en-US" dirty="0">
              <a:latin typeface="黑体" panose="02010609060101010101" pitchFamily="2" charset="-122"/>
              <a:ea typeface="黑体" panose="02010609060101010101" pitchFamily="2" charset="-122"/>
            </a:endParaRPr>
          </a:p>
          <a:p>
            <a:pPr eaLnBrk="1" hangingPunct="1"/>
            <a:r>
              <a:rPr lang="zh-CN" altLang="en-US" dirty="0">
                <a:latin typeface="黑体" panose="02010609060101010101" pitchFamily="2" charset="-122"/>
                <a:ea typeface="黑体" panose="02010609060101010101" pitchFamily="2" charset="-122"/>
              </a:rPr>
              <a:t>当</a:t>
            </a:r>
            <a:r>
              <a:rPr lang="en-US" altLang="zh-CN" dirty="0">
                <a:latin typeface="黑体" panose="02010609060101010101" pitchFamily="2" charset="-122"/>
                <a:ea typeface="黑体" panose="02010609060101010101" pitchFamily="2" charset="-122"/>
              </a:rPr>
              <a:t>U</a:t>
            </a:r>
            <a:r>
              <a:rPr lang="zh-CN" altLang="en-US" dirty="0">
                <a:latin typeface="黑体" panose="02010609060101010101" pitchFamily="2" charset="-122"/>
                <a:ea typeface="黑体" panose="02010609060101010101" pitchFamily="2" charset="-122"/>
              </a:rPr>
              <a:t>为可数无穷集合</a:t>
            </a:r>
            <a:r>
              <a:rPr lang="en-US" altLang="zh-CN" dirty="0">
                <a:latin typeface="黑体" panose="02010609060101010101" pitchFamily="2" charset="-122"/>
                <a:ea typeface="黑体" panose="02010609060101010101" pitchFamily="2" charset="-122"/>
              </a:rPr>
              <a:t>{x1,x2,</a:t>
            </a:r>
            <a:r>
              <a:rPr lang="en-US" altLang="zh-CN" dirty="0">
                <a:ea typeface="黑体" panose="02010609060101010101" pitchFamily="2" charset="-122"/>
              </a:rPr>
              <a:t>…</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时，有</a:t>
            </a:r>
            <a:r>
              <a:rPr lang="zh-CN" altLang="en-US" dirty="0" smtClean="0">
                <a:latin typeface="黑体" panose="02010609060101010101" pitchFamily="2" charset="-122"/>
                <a:ea typeface="黑体" panose="02010609060101010101" pitchFamily="2" charset="-122"/>
              </a:rPr>
              <a:t>：</a:t>
            </a:r>
            <a:endParaRPr lang="en-US" altLang="zh-CN" dirty="0" smtClean="0">
              <a:latin typeface="黑体" panose="02010609060101010101" pitchFamily="2" charset="-122"/>
              <a:ea typeface="黑体" panose="02010609060101010101" pitchFamily="2" charset="-122"/>
            </a:endParaRPr>
          </a:p>
          <a:p>
            <a:pPr eaLnBrk="1" hangingPunct="1"/>
            <a:endParaRPr lang="en-US" altLang="zh-CN" dirty="0">
              <a:latin typeface="黑体" panose="02010609060101010101" pitchFamily="2" charset="-122"/>
            </a:endParaRPr>
          </a:p>
          <a:p>
            <a:pPr eaLnBrk="1" hangingPunct="1"/>
            <a:endParaRPr lang="en-US" altLang="zh-CN" dirty="0" smtClean="0">
              <a:latin typeface="黑体" panose="02010609060101010101" pitchFamily="2" charset="-122"/>
              <a:ea typeface="黑体" panose="02010609060101010101" pitchFamily="2" charset="-122"/>
            </a:endParaRPr>
          </a:p>
          <a:p>
            <a:r>
              <a:rPr lang="zh-CN" altLang="en-US" dirty="0">
                <a:latin typeface="黑体" panose="02010609060101010101" pitchFamily="2" charset="-122"/>
              </a:rPr>
              <a:t>当</a:t>
            </a:r>
            <a:r>
              <a:rPr lang="en-US" altLang="zh-CN" dirty="0">
                <a:latin typeface="黑体" panose="02010609060101010101" pitchFamily="2" charset="-122"/>
              </a:rPr>
              <a:t>U</a:t>
            </a:r>
            <a:r>
              <a:rPr lang="zh-CN" altLang="en-US" dirty="0">
                <a:latin typeface="黑体" panose="02010609060101010101" pitchFamily="2" charset="-122"/>
              </a:rPr>
              <a:t>为不可数集合时，</a:t>
            </a:r>
            <a:r>
              <a:rPr lang="zh-CN" altLang="en-US" dirty="0" smtClean="0">
                <a:latin typeface="黑体" panose="02010609060101010101" pitchFamily="2" charset="-122"/>
              </a:rPr>
              <a:t>有： </a:t>
            </a:r>
            <a:endParaRPr lang="zh-CN" altLang="en-US" dirty="0">
              <a:latin typeface="黑体" panose="02010609060101010101" pitchFamily="2" charset="-122"/>
            </a:endParaRPr>
          </a:p>
          <a:p>
            <a:pPr indent="0" eaLnBrk="1" hangingPunct="1">
              <a:buNone/>
            </a:pPr>
            <a:r>
              <a:rPr lang="zh-CN" altLang="en-US" dirty="0" smtClean="0">
                <a:latin typeface="黑体" panose="02010609060101010101" pitchFamily="2" charset="-122"/>
                <a:ea typeface="黑体" panose="02010609060101010101" pitchFamily="2" charset="-122"/>
              </a:rPr>
              <a:t> </a:t>
            </a:r>
            <a:endParaRPr lang="zh-CN" altLang="en-US" dirty="0">
              <a:latin typeface="黑体" panose="02010609060101010101" pitchFamily="2" charset="-122"/>
              <a:ea typeface="黑体" panose="02010609060101010101" pitchFamily="2" charset="-122"/>
            </a:endParaRPr>
          </a:p>
        </p:txBody>
      </p:sp>
      <p:sp>
        <p:nvSpPr>
          <p:cNvPr id="210947" name="Rectangle 6"/>
          <p:cNvSpPr/>
          <p:nvPr/>
        </p:nvSpPr>
        <p:spPr>
          <a:xfrm>
            <a:off x="179388" y="4652963"/>
            <a:ext cx="7772400" cy="1081087"/>
          </a:xfrm>
          <a:prstGeom prst="rect">
            <a:avLst/>
          </a:prstGeom>
          <a:noFill/>
          <a:ln w="9525">
            <a:noFill/>
          </a:ln>
        </p:spPr>
        <p:txBody>
          <a:bodyPr anchor="t"/>
          <a:lstStyle/>
          <a:p>
            <a:pPr marL="342900" indent="-342900" algn="ctr">
              <a:spcBef>
                <a:spcPct val="20000"/>
              </a:spcBef>
              <a:buClr>
                <a:srgbClr val="66FFFF"/>
              </a:buClr>
              <a:buFont typeface="Wingdings" panose="05000000000000000000" pitchFamily="2" charset="2"/>
              <a:buChar char="Ø"/>
            </a:pPr>
            <a:endParaRPr lang="zh-CN" altLang="en-US"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210948" name="Rectangle 9"/>
          <p:cNvSpPr/>
          <p:nvPr/>
        </p:nvSpPr>
        <p:spPr>
          <a:xfrm>
            <a:off x="0" y="32146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10949" name="Object 8"/>
          <p:cNvGraphicFramePr>
            <a:graphicFrameLocks noChangeAspect="1"/>
          </p:cNvGraphicFramePr>
          <p:nvPr>
            <p:extLst/>
          </p:nvPr>
        </p:nvGraphicFramePr>
        <p:xfrm>
          <a:off x="2028202" y="1302062"/>
          <a:ext cx="2736850" cy="1062037"/>
        </p:xfrm>
        <a:graphic>
          <a:graphicData uri="http://schemas.openxmlformats.org/presentationml/2006/ole">
            <mc:AlternateContent xmlns:mc="http://schemas.openxmlformats.org/markup-compatibility/2006">
              <mc:Choice xmlns:v="urn:schemas-microsoft-com:vml" Requires="v">
                <p:oleObj spid="_x0000_s87093" r:id="rId4" imgW="1104900" imgH="431800" progId="Equation.3">
                  <p:embed/>
                </p:oleObj>
              </mc:Choice>
              <mc:Fallback>
                <p:oleObj r:id="rId4" imgW="1104900" imgH="431800" progId="Equation.3">
                  <p:embed/>
                  <p:pic>
                    <p:nvPicPr>
                      <p:cNvPr id="0" name=""/>
                      <p:cNvPicPr/>
                      <p:nvPr/>
                    </p:nvPicPr>
                    <p:blipFill>
                      <a:blip r:embed="rId5"/>
                      <a:stretch>
                        <a:fillRect/>
                      </a:stretch>
                    </p:blipFill>
                    <p:spPr>
                      <a:xfrm>
                        <a:off x="2028202" y="1302062"/>
                        <a:ext cx="2736850" cy="1062037"/>
                      </a:xfrm>
                      <a:prstGeom prst="rect">
                        <a:avLst/>
                      </a:prstGeom>
                      <a:solidFill>
                        <a:srgbClr val="CCFFFF"/>
                      </a:solidFill>
                      <a:ln w="38100">
                        <a:noFill/>
                        <a:miter/>
                      </a:ln>
                    </p:spPr>
                  </p:pic>
                </p:oleObj>
              </mc:Fallback>
            </mc:AlternateContent>
          </a:graphicData>
        </a:graphic>
      </p:graphicFrame>
      <p:sp>
        <p:nvSpPr>
          <p:cNvPr id="210950" name="Rectangle 11"/>
          <p:cNvSpPr/>
          <p:nvPr/>
        </p:nvSpPr>
        <p:spPr>
          <a:xfrm>
            <a:off x="0" y="32146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10951" name="Object 10"/>
          <p:cNvGraphicFramePr>
            <a:graphicFrameLocks noChangeAspect="1"/>
          </p:cNvGraphicFramePr>
          <p:nvPr>
            <p:extLst/>
          </p:nvPr>
        </p:nvGraphicFramePr>
        <p:xfrm>
          <a:off x="2051050" y="3006783"/>
          <a:ext cx="2735263" cy="1060450"/>
        </p:xfrm>
        <a:graphic>
          <a:graphicData uri="http://schemas.openxmlformats.org/presentationml/2006/ole">
            <mc:AlternateContent xmlns:mc="http://schemas.openxmlformats.org/markup-compatibility/2006">
              <mc:Choice xmlns:v="urn:schemas-microsoft-com:vml" Requires="v">
                <p:oleObj spid="_x0000_s87094" r:id="rId6" imgW="1104900" imgH="431800" progId="Equation.3">
                  <p:embed/>
                </p:oleObj>
              </mc:Choice>
              <mc:Fallback>
                <p:oleObj r:id="rId6" imgW="1104900" imgH="431800" progId="Equation.3">
                  <p:embed/>
                  <p:pic>
                    <p:nvPicPr>
                      <p:cNvPr id="0" name=""/>
                      <p:cNvPicPr/>
                      <p:nvPr/>
                    </p:nvPicPr>
                    <p:blipFill>
                      <a:blip r:embed="rId7"/>
                      <a:stretch>
                        <a:fillRect/>
                      </a:stretch>
                    </p:blipFill>
                    <p:spPr>
                      <a:xfrm>
                        <a:off x="2051050" y="3006783"/>
                        <a:ext cx="2735263" cy="1060450"/>
                      </a:xfrm>
                      <a:prstGeom prst="rect">
                        <a:avLst/>
                      </a:prstGeom>
                      <a:solidFill>
                        <a:srgbClr val="CCFFCC"/>
                      </a:solidFill>
                      <a:ln w="38100">
                        <a:noFill/>
                        <a:miter/>
                      </a:ln>
                    </p:spPr>
                  </p:pic>
                </p:oleObj>
              </mc:Fallback>
            </mc:AlternateContent>
          </a:graphicData>
        </a:graphic>
      </p:graphicFrame>
      <p:sp>
        <p:nvSpPr>
          <p:cNvPr id="210952" name="Rectangle 13"/>
          <p:cNvSpPr/>
          <p:nvPr/>
        </p:nvSpPr>
        <p:spPr>
          <a:xfrm>
            <a:off x="-1270" y="3215005"/>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10953" name="Object 12"/>
          <p:cNvGraphicFramePr>
            <a:graphicFrameLocks noChangeAspect="1"/>
          </p:cNvGraphicFramePr>
          <p:nvPr>
            <p:extLst/>
          </p:nvPr>
        </p:nvGraphicFramePr>
        <p:xfrm>
          <a:off x="2051050" y="4761543"/>
          <a:ext cx="2665413" cy="996950"/>
        </p:xfrm>
        <a:graphic>
          <a:graphicData uri="http://schemas.openxmlformats.org/presentationml/2006/ole">
            <mc:AlternateContent xmlns:mc="http://schemas.openxmlformats.org/markup-compatibility/2006">
              <mc:Choice xmlns:v="urn:schemas-microsoft-com:vml" Requires="v">
                <p:oleObj spid="_x0000_s87095" r:id="rId8" imgW="1016000" imgH="381000" progId="Equation.3">
                  <p:embed/>
                </p:oleObj>
              </mc:Choice>
              <mc:Fallback>
                <p:oleObj r:id="rId8" imgW="1016000" imgH="381000" progId="Equation.3">
                  <p:embed/>
                  <p:pic>
                    <p:nvPicPr>
                      <p:cNvPr id="0" name=""/>
                      <p:cNvPicPr/>
                      <p:nvPr/>
                    </p:nvPicPr>
                    <p:blipFill>
                      <a:blip r:embed="rId9"/>
                      <a:stretch>
                        <a:fillRect/>
                      </a:stretch>
                    </p:blipFill>
                    <p:spPr>
                      <a:xfrm>
                        <a:off x="2051050" y="4761543"/>
                        <a:ext cx="2665413" cy="996950"/>
                      </a:xfrm>
                      <a:prstGeom prst="rect">
                        <a:avLst/>
                      </a:prstGeom>
                      <a:solidFill>
                        <a:srgbClr val="CC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373235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p:cNvSpPr>
          <p:nvPr>
            <p:ph idx="1"/>
          </p:nvPr>
        </p:nvSpPr>
        <p:spPr>
          <a:xfrm>
            <a:off x="140970" y="939800"/>
            <a:ext cx="4140200" cy="5330825"/>
          </a:xfrm>
        </p:spPr>
        <p:txBody>
          <a:bodyPr vert="horz" wrap="square" lIns="91440" tIns="45720" rIns="91440" bIns="45720" anchor="t"/>
          <a:lstStyle/>
          <a:p>
            <a:pPr algn="just" eaLnBrk="1" hangingPunct="1">
              <a:lnSpc>
                <a:spcPct val="90000"/>
              </a:lnSpc>
            </a:pPr>
            <a:r>
              <a:rPr lang="zh-CN" altLang="en-US" sz="2800" dirty="0">
                <a:latin typeface="黑体" panose="02010609060101010101" pitchFamily="2" charset="-122"/>
                <a:ea typeface="黑体" panose="02010609060101010101" pitchFamily="2" charset="-122"/>
              </a:rPr>
              <a:t>经典集合是模糊集合的特例，模糊集合是经典集合的扩展。</a:t>
            </a:r>
          </a:p>
          <a:p>
            <a:pPr algn="just" eaLnBrk="1" hangingPunct="1">
              <a:lnSpc>
                <a:spcPct val="90000"/>
              </a:lnSpc>
            </a:pPr>
            <a:r>
              <a:rPr lang="zh-CN" altLang="en-US" sz="2800" dirty="0">
                <a:latin typeface="黑体" panose="02010609060101010101" pitchFamily="2" charset="-122"/>
                <a:ea typeface="黑体" panose="02010609060101010101" pitchFamily="2" charset="-122"/>
              </a:rPr>
              <a:t>模糊集</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以</a:t>
            </a:r>
            <a:r>
              <a:rPr lang="zh-CN" altLang="en-US" sz="2800" u="sng"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隶属函数</a:t>
            </a:r>
            <a:r>
              <a:rPr lang="en-US" altLang="zh-CN" sz="2800" u="sng"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μ</a:t>
            </a:r>
            <a:r>
              <a:rPr lang="en-US" altLang="zh-CN" sz="2800" u="sng" baseline="-25000"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A</a:t>
            </a:r>
            <a:r>
              <a:rPr lang="en-US" altLang="zh-CN" sz="2800" u="sng"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(x)</a:t>
            </a:r>
            <a:r>
              <a:rPr lang="zh-CN" altLang="en-US" sz="2800" dirty="0">
                <a:latin typeface="黑体" panose="02010609060101010101" pitchFamily="2" charset="-122"/>
                <a:ea typeface="黑体" panose="02010609060101010101" pitchFamily="2" charset="-122"/>
              </a:rPr>
              <a:t>来描述，</a:t>
            </a:r>
          </a:p>
          <a:p>
            <a:pPr lvl="1" algn="just" eaLnBrk="1" hangingPunct="1">
              <a:lnSpc>
                <a:spcPct val="90000"/>
              </a:lnSpc>
            </a:pPr>
            <a:r>
              <a:rPr lang="en-US" altLang="zh-CN" sz="2400" dirty="0">
                <a:solidFill>
                  <a:srgbClr val="FF0000"/>
                </a:solidFill>
                <a:latin typeface="黑体" panose="02010609060101010101" pitchFamily="2" charset="-122"/>
                <a:ea typeface="黑体" panose="02010609060101010101" pitchFamily="2" charset="-122"/>
              </a:rPr>
              <a:t>μ</a:t>
            </a:r>
            <a:r>
              <a:rPr lang="en-US" altLang="zh-CN" sz="2400" baseline="-25000" dirty="0">
                <a:solidFill>
                  <a:srgbClr val="FF0000"/>
                </a:solidFill>
                <a:latin typeface="黑体" panose="02010609060101010101" pitchFamily="2" charset="-122"/>
                <a:ea typeface="黑体" panose="02010609060101010101" pitchFamily="2" charset="-122"/>
              </a:rPr>
              <a:t>A</a:t>
            </a:r>
            <a:r>
              <a:rPr lang="en-US" altLang="zh-CN" sz="2400" dirty="0">
                <a:solidFill>
                  <a:srgbClr val="FF0000"/>
                </a:solidFill>
                <a:latin typeface="黑体" panose="02010609060101010101" pitchFamily="2" charset="-122"/>
                <a:ea typeface="黑体" panose="02010609060101010101" pitchFamily="2" charset="-122"/>
              </a:rPr>
              <a:t>(x)=l</a:t>
            </a:r>
            <a:r>
              <a:rPr lang="zh-CN" altLang="en-US" sz="2400" dirty="0">
                <a:solidFill>
                  <a:srgbClr val="FF0000"/>
                </a:solidFill>
                <a:latin typeface="黑体" panose="02010609060101010101" pitchFamily="2" charset="-122"/>
                <a:ea typeface="黑体" panose="02010609060101010101" pitchFamily="2" charset="-122"/>
              </a:rPr>
              <a:t>时，</a:t>
            </a:r>
            <a:r>
              <a:rPr lang="en-US" altLang="zh-CN" sz="2400" dirty="0">
                <a:solidFill>
                  <a:srgbClr val="FF0000"/>
                </a:solidFill>
                <a:latin typeface="黑体" panose="02010609060101010101" pitchFamily="2" charset="-122"/>
                <a:ea typeface="黑体" panose="02010609060101010101" pitchFamily="2" charset="-122"/>
              </a:rPr>
              <a:t>x</a:t>
            </a:r>
            <a:r>
              <a:rPr lang="zh-CN" altLang="en-US" sz="2400" dirty="0">
                <a:solidFill>
                  <a:srgbClr val="FF0000"/>
                </a:solidFill>
                <a:latin typeface="黑体" panose="02010609060101010101" pitchFamily="2" charset="-122"/>
                <a:ea typeface="黑体" panose="02010609060101010101" pitchFamily="2" charset="-122"/>
              </a:rPr>
              <a:t>确定性隶属于</a:t>
            </a:r>
            <a:r>
              <a:rPr lang="en-US" altLang="zh-CN" sz="2400" dirty="0">
                <a:solidFill>
                  <a:srgbClr val="FF0000"/>
                </a:solidFill>
                <a:latin typeface="黑体" panose="02010609060101010101" pitchFamily="2" charset="-122"/>
                <a:ea typeface="黑体" panose="02010609060101010101" pitchFamily="2" charset="-122"/>
              </a:rPr>
              <a:t>A</a:t>
            </a:r>
            <a:r>
              <a:rPr lang="zh-CN" altLang="en-US" sz="2400" dirty="0">
                <a:solidFill>
                  <a:srgbClr val="FF0000"/>
                </a:solidFill>
                <a:latin typeface="黑体" panose="02010609060101010101" pitchFamily="2" charset="-122"/>
                <a:ea typeface="黑体" panose="02010609060101010101" pitchFamily="2" charset="-122"/>
              </a:rPr>
              <a:t>；</a:t>
            </a:r>
          </a:p>
          <a:p>
            <a:pPr lvl="1" algn="just" eaLnBrk="1" hangingPunct="1">
              <a:lnSpc>
                <a:spcPct val="90000"/>
              </a:lnSpc>
            </a:pPr>
            <a:r>
              <a:rPr lang="en-US" altLang="zh-CN" sz="2400" dirty="0">
                <a:solidFill>
                  <a:srgbClr val="FF0000"/>
                </a:solidFill>
                <a:latin typeface="黑体" panose="02010609060101010101" pitchFamily="2" charset="-122"/>
                <a:ea typeface="黑体" panose="02010609060101010101" pitchFamily="2" charset="-122"/>
              </a:rPr>
              <a:t>μ</a:t>
            </a:r>
            <a:r>
              <a:rPr lang="en-US" altLang="zh-CN" sz="2400" baseline="-25000" dirty="0">
                <a:solidFill>
                  <a:srgbClr val="FF0000"/>
                </a:solidFill>
                <a:latin typeface="黑体" panose="02010609060101010101" pitchFamily="2" charset="-122"/>
                <a:ea typeface="黑体" panose="02010609060101010101" pitchFamily="2" charset="-122"/>
              </a:rPr>
              <a:t>A</a:t>
            </a:r>
            <a:r>
              <a:rPr lang="en-US" altLang="zh-CN" sz="2400" dirty="0">
                <a:solidFill>
                  <a:srgbClr val="FF0000"/>
                </a:solidFill>
                <a:latin typeface="黑体" panose="02010609060101010101" pitchFamily="2" charset="-122"/>
                <a:ea typeface="黑体" panose="02010609060101010101" pitchFamily="2" charset="-122"/>
              </a:rPr>
              <a:t>(x)=0</a:t>
            </a:r>
            <a:r>
              <a:rPr lang="zh-CN" altLang="en-US" sz="2400" dirty="0">
                <a:solidFill>
                  <a:srgbClr val="FF0000"/>
                </a:solidFill>
                <a:latin typeface="黑体" panose="02010609060101010101" pitchFamily="2" charset="-122"/>
                <a:ea typeface="黑体" panose="02010609060101010101" pitchFamily="2" charset="-122"/>
              </a:rPr>
              <a:t>时，</a:t>
            </a:r>
            <a:r>
              <a:rPr lang="en-US" altLang="zh-CN" sz="2400" dirty="0">
                <a:solidFill>
                  <a:srgbClr val="FF0000"/>
                </a:solidFill>
                <a:latin typeface="黑体" panose="02010609060101010101" pitchFamily="2" charset="-122"/>
                <a:ea typeface="黑体" panose="02010609060101010101" pitchFamily="2" charset="-122"/>
              </a:rPr>
              <a:t>x</a:t>
            </a:r>
            <a:r>
              <a:rPr lang="zh-CN" altLang="en-US" sz="2400" dirty="0">
                <a:solidFill>
                  <a:srgbClr val="FF0000"/>
                </a:solidFill>
                <a:latin typeface="黑体" panose="02010609060101010101" pitchFamily="2" charset="-122"/>
                <a:ea typeface="黑体" panose="02010609060101010101" pitchFamily="2" charset="-122"/>
              </a:rPr>
              <a:t>确定性不隶属于</a:t>
            </a:r>
            <a:r>
              <a:rPr lang="en-US" altLang="zh-CN" sz="2400" dirty="0">
                <a:solidFill>
                  <a:srgbClr val="FF0000"/>
                </a:solidFill>
                <a:latin typeface="黑体" panose="02010609060101010101" pitchFamily="2" charset="-122"/>
                <a:ea typeface="黑体" panose="02010609060101010101" pitchFamily="2" charset="-122"/>
              </a:rPr>
              <a:t>A</a:t>
            </a:r>
            <a:r>
              <a:rPr lang="zh-CN" altLang="en-US" sz="2400" dirty="0">
                <a:solidFill>
                  <a:srgbClr val="FF0000"/>
                </a:solidFill>
                <a:latin typeface="黑体" panose="02010609060101010101" pitchFamily="2" charset="-122"/>
                <a:ea typeface="黑体" panose="02010609060101010101" pitchFamily="2" charset="-122"/>
              </a:rPr>
              <a:t>； </a:t>
            </a:r>
          </a:p>
          <a:p>
            <a:pPr lvl="1" algn="just" eaLnBrk="1" hangingPunct="1">
              <a:lnSpc>
                <a:spcPct val="90000"/>
              </a:lnSpc>
            </a:pPr>
            <a:r>
              <a:rPr lang="en-US" altLang="zh-CN" sz="2400" dirty="0">
                <a:solidFill>
                  <a:srgbClr val="FF0000"/>
                </a:solidFill>
                <a:latin typeface="黑体" panose="02010609060101010101" pitchFamily="2" charset="-122"/>
                <a:ea typeface="黑体" panose="02010609060101010101" pitchFamily="2" charset="-122"/>
              </a:rPr>
              <a:t>μ</a:t>
            </a:r>
            <a:r>
              <a:rPr lang="en-US" altLang="zh-CN" sz="2400" baseline="-25000" dirty="0">
                <a:solidFill>
                  <a:srgbClr val="FF0000"/>
                </a:solidFill>
                <a:latin typeface="黑体" panose="02010609060101010101" pitchFamily="2" charset="-122"/>
                <a:ea typeface="黑体" panose="02010609060101010101" pitchFamily="2" charset="-122"/>
              </a:rPr>
              <a:t>A</a:t>
            </a:r>
            <a:r>
              <a:rPr lang="en-US" altLang="zh-CN" sz="2400" dirty="0">
                <a:solidFill>
                  <a:srgbClr val="FF0000"/>
                </a:solidFill>
                <a:latin typeface="黑体" panose="02010609060101010101" pitchFamily="2" charset="-122"/>
                <a:ea typeface="黑体" panose="02010609060101010101" pitchFamily="2" charset="-122"/>
              </a:rPr>
              <a:t>(x)</a:t>
            </a:r>
            <a:r>
              <a:rPr lang="zh-CN" altLang="en-US" sz="2400" dirty="0">
                <a:solidFill>
                  <a:srgbClr val="FF0000"/>
                </a:solidFill>
                <a:latin typeface="黑体" panose="02010609060101010101" pitchFamily="2" charset="-122"/>
                <a:ea typeface="黑体" panose="02010609060101010101" pitchFamily="2" charset="-122"/>
              </a:rPr>
              <a:t>取其他值时，隶属程度模糊</a:t>
            </a:r>
            <a:r>
              <a:rPr lang="zh-CN" altLang="en-US" sz="2400" dirty="0">
                <a:latin typeface="黑体" panose="02010609060101010101" pitchFamily="2" charset="-122"/>
                <a:ea typeface="黑体" panose="02010609060101010101" pitchFamily="2" charset="-122"/>
              </a:rPr>
              <a:t>。</a:t>
            </a:r>
          </a:p>
          <a:p>
            <a:pPr algn="just" eaLnBrk="1" hangingPunct="1">
              <a:lnSpc>
                <a:spcPct val="90000"/>
              </a:lnSpc>
            </a:pPr>
            <a:r>
              <a:rPr lang="zh-CN" altLang="en-US" sz="2800" dirty="0">
                <a:latin typeface="黑体" panose="02010609060101010101" pitchFamily="2" charset="-122"/>
                <a:ea typeface="黑体" panose="02010609060101010101" pitchFamily="2" charset="-122"/>
              </a:rPr>
              <a:t>隶属程度的概念构成模糊集理论的基石。</a:t>
            </a:r>
          </a:p>
        </p:txBody>
      </p:sp>
      <p:pic>
        <p:nvPicPr>
          <p:cNvPr id="167940" name="Picture 4" descr="image2"/>
          <p:cNvPicPr>
            <a:picLocks noChangeAspect="1"/>
          </p:cNvPicPr>
          <p:nvPr/>
        </p:nvPicPr>
        <p:blipFill>
          <a:blip r:embed="rId3"/>
          <a:stretch>
            <a:fillRect/>
          </a:stretch>
        </p:blipFill>
        <p:spPr>
          <a:xfrm>
            <a:off x="4281170" y="1412776"/>
            <a:ext cx="4735512" cy="4137025"/>
          </a:xfrm>
          <a:prstGeom prst="rect">
            <a:avLst/>
          </a:prstGeom>
          <a:noFill/>
          <a:ln w="9525">
            <a:noFill/>
          </a:ln>
        </p:spPr>
      </p:pic>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1892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7940"/>
                                        </p:tgtEl>
                                        <p:attrNameLst>
                                          <p:attrName>style.visibility</p:attrName>
                                        </p:attrNameLst>
                                      </p:cBhvr>
                                      <p:to>
                                        <p:strVal val="visible"/>
                                      </p:to>
                                    </p:set>
                                    <p:anim calcmode="lin" valueType="num">
                                      <p:cBhvr additive="base">
                                        <p:cTn id="7" dur="500" fill="hold"/>
                                        <p:tgtEl>
                                          <p:spTgt spid="167940"/>
                                        </p:tgtEl>
                                        <p:attrNameLst>
                                          <p:attrName>ppt_x</p:attrName>
                                        </p:attrNameLst>
                                      </p:cBhvr>
                                      <p:tavLst>
                                        <p:tav tm="0">
                                          <p:val>
                                            <p:strVal val="#ppt_x"/>
                                          </p:val>
                                        </p:tav>
                                        <p:tav tm="100000">
                                          <p:val>
                                            <p:strVal val="#ppt_x"/>
                                          </p:val>
                                        </p:tav>
                                      </p:tavLst>
                                    </p:anim>
                                    <p:anim calcmode="lin" valueType="num">
                                      <p:cBhvr additive="base">
                                        <p:cTn id="8" dur="500" fill="hold"/>
                                        <p:tgtEl>
                                          <p:spTgt spid="1679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3"/>
          <p:cNvSpPr>
            <a:spLocks noGrp="1"/>
          </p:cNvSpPr>
          <p:nvPr>
            <p:ph idx="1"/>
          </p:nvPr>
        </p:nvSpPr>
        <p:spPr>
          <a:xfrm>
            <a:off x="685800" y="1844675"/>
            <a:ext cx="7772400" cy="4251325"/>
          </a:xfrm>
        </p:spPr>
        <p:txBody>
          <a:bodyPr vert="horz" wrap="square" lIns="91440" tIns="45720" rIns="91440" bIns="45720" anchor="t"/>
          <a:lstStyle/>
          <a:p>
            <a:pPr eaLnBrk="1" hangingPunct="1">
              <a:buNone/>
            </a:pPr>
            <a:endParaRPr lang="en-US" altLang="zh-CN" dirty="0"/>
          </a:p>
          <a:p>
            <a:pPr eaLnBrk="1" hangingPunct="1"/>
            <a:endParaRPr lang="zh-CN" altLang="en-US" dirty="0"/>
          </a:p>
        </p:txBody>
      </p:sp>
      <p:sp>
        <p:nvSpPr>
          <p:cNvPr id="215043" name="Rectangle 4"/>
          <p:cNvSpPr/>
          <p:nvPr/>
        </p:nvSpPr>
        <p:spPr>
          <a:xfrm>
            <a:off x="3908425" y="3200400"/>
            <a:ext cx="9144000" cy="0"/>
          </a:xfrm>
          <a:prstGeom prst="rect">
            <a:avLst/>
          </a:prstGeom>
          <a:noFill/>
          <a:ln w="12700">
            <a:noFill/>
          </a:ln>
        </p:spPr>
        <p:txBody>
          <a:bodyPr anchor="t">
            <a:spAutoFit/>
          </a:bodyPr>
          <a:lstStyle/>
          <a:p>
            <a:pPr algn="ctr"/>
            <a:endParaRPr lang="zh-CN" altLang="en-US" dirty="0">
              <a:latin typeface="Times New Roman" panose="02020603050405020304" pitchFamily="18" charset="0"/>
            </a:endParaRPr>
          </a:p>
        </p:txBody>
      </p:sp>
      <p:sp>
        <p:nvSpPr>
          <p:cNvPr id="215044" name="Rectangle 5"/>
          <p:cNvSpPr/>
          <p:nvPr/>
        </p:nvSpPr>
        <p:spPr>
          <a:xfrm>
            <a:off x="3921125" y="3319463"/>
            <a:ext cx="9144000" cy="0"/>
          </a:xfrm>
          <a:prstGeom prst="rect">
            <a:avLst/>
          </a:prstGeom>
          <a:noFill/>
          <a:ln w="12700">
            <a:noFill/>
          </a:ln>
        </p:spPr>
        <p:txBody>
          <a:bodyPr anchor="t">
            <a:spAutoFit/>
          </a:bodyPr>
          <a:lstStyle/>
          <a:p>
            <a:pPr algn="ctr"/>
            <a:endParaRPr lang="zh-CN" altLang="en-US" dirty="0">
              <a:latin typeface="Times New Roman" panose="02020603050405020304" pitchFamily="18" charset="0"/>
            </a:endParaRPr>
          </a:p>
        </p:txBody>
      </p:sp>
      <p:sp>
        <p:nvSpPr>
          <p:cNvPr id="215045" name="Rectangle 6"/>
          <p:cNvSpPr/>
          <p:nvPr/>
        </p:nvSpPr>
        <p:spPr>
          <a:xfrm>
            <a:off x="-396552" y="3500586"/>
            <a:ext cx="9144000" cy="396875"/>
          </a:xfrm>
          <a:prstGeom prst="rect">
            <a:avLst/>
          </a:prstGeom>
          <a:noFill/>
          <a:ln w="12700">
            <a:noFill/>
          </a:ln>
        </p:spPr>
        <p:txBody>
          <a:bodyPr anchor="t">
            <a:spAutoFit/>
          </a:bodyPr>
          <a:lstStyle/>
          <a:p>
            <a:pPr algn="just" eaLnBrk="0" hangingPunct="0"/>
            <a:r>
              <a:rPr lang="zh-CN" altLang="en-US" sz="1000" dirty="0">
                <a:solidFill>
                  <a:schemeClr val="accent2">
                    <a:lumMod val="90000"/>
                    <a:lumOff val="10000"/>
                  </a:schemeClr>
                </a:solidFill>
                <a:latin typeface="Times New Roman" panose="02020603050405020304" pitchFamily="18" charset="0"/>
              </a:rPr>
              <a:t>         </a:t>
            </a:r>
            <a:endParaRPr lang="zh-CN" altLang="en-GB" sz="1000" dirty="0">
              <a:solidFill>
                <a:schemeClr val="accent2">
                  <a:lumMod val="90000"/>
                  <a:lumOff val="10000"/>
                </a:schemeClr>
              </a:solidFill>
              <a:latin typeface="Times New Roman" panose="02020603050405020304" pitchFamily="18" charset="0"/>
            </a:endParaRPr>
          </a:p>
          <a:p>
            <a:pPr algn="ctr" eaLnBrk="0" hangingPunct="0"/>
            <a:r>
              <a:rPr lang="zh-CN" altLang="en-US" sz="1000" dirty="0">
                <a:solidFill>
                  <a:schemeClr val="accent2">
                    <a:lumMod val="90000"/>
                    <a:lumOff val="10000"/>
                  </a:schemeClr>
                </a:solidFill>
                <a:latin typeface="Times New Roman" panose="02020603050405020304" pitchFamily="18" charset="0"/>
              </a:rPr>
              <a:t>         </a:t>
            </a:r>
            <a:endParaRPr lang="zh-CN" altLang="en-US" dirty="0">
              <a:solidFill>
                <a:schemeClr val="accent2">
                  <a:lumMod val="90000"/>
                  <a:lumOff val="10000"/>
                </a:schemeClr>
              </a:solidFill>
              <a:latin typeface="Times New Roman" panose="02020603050405020304" pitchFamily="18" charset="0"/>
            </a:endParaRPr>
          </a:p>
        </p:txBody>
      </p:sp>
      <p:sp>
        <p:nvSpPr>
          <p:cNvPr id="215048" name="Line 9"/>
          <p:cNvSpPr/>
          <p:nvPr/>
        </p:nvSpPr>
        <p:spPr>
          <a:xfrm>
            <a:off x="2192661" y="3846661"/>
            <a:ext cx="703262" cy="0"/>
          </a:xfrm>
          <a:prstGeom prst="line">
            <a:avLst/>
          </a:prstGeom>
          <a:ln w="9525" cap="flat" cmpd="sng">
            <a:solidFill>
              <a:schemeClr val="tx1"/>
            </a:solidFill>
            <a:prstDash val="solid"/>
            <a:round/>
            <a:headEnd type="none" w="med" len="med"/>
            <a:tailEnd type="none" w="med" len="med"/>
          </a:ln>
        </p:spPr>
      </p:sp>
      <p:sp>
        <p:nvSpPr>
          <p:cNvPr id="215049" name="Line 10"/>
          <p:cNvSpPr/>
          <p:nvPr/>
        </p:nvSpPr>
        <p:spPr>
          <a:xfrm>
            <a:off x="2895923" y="3846661"/>
            <a:ext cx="1828800" cy="1447800"/>
          </a:xfrm>
          <a:prstGeom prst="line">
            <a:avLst/>
          </a:prstGeom>
          <a:ln w="9525" cap="flat" cmpd="sng">
            <a:solidFill>
              <a:schemeClr val="tx1"/>
            </a:solidFill>
            <a:prstDash val="solid"/>
            <a:round/>
            <a:headEnd type="none" w="med" len="med"/>
            <a:tailEnd type="none" w="med" len="med"/>
          </a:ln>
        </p:spPr>
      </p:sp>
      <p:sp>
        <p:nvSpPr>
          <p:cNvPr id="215050" name="Line 11"/>
          <p:cNvSpPr/>
          <p:nvPr/>
        </p:nvSpPr>
        <p:spPr>
          <a:xfrm flipV="1">
            <a:off x="4724723" y="3846661"/>
            <a:ext cx="1617663" cy="1447800"/>
          </a:xfrm>
          <a:prstGeom prst="line">
            <a:avLst/>
          </a:prstGeom>
          <a:ln w="9525" cap="flat" cmpd="sng">
            <a:solidFill>
              <a:schemeClr val="tx1"/>
            </a:solidFill>
            <a:prstDash val="solid"/>
            <a:round/>
            <a:headEnd type="none" w="med" len="med"/>
            <a:tailEnd type="none" w="med" len="med"/>
          </a:ln>
        </p:spPr>
      </p:sp>
      <p:sp>
        <p:nvSpPr>
          <p:cNvPr id="215051" name="Line 12"/>
          <p:cNvSpPr/>
          <p:nvPr/>
        </p:nvSpPr>
        <p:spPr>
          <a:xfrm>
            <a:off x="6342386" y="3846661"/>
            <a:ext cx="985837" cy="0"/>
          </a:xfrm>
          <a:prstGeom prst="line">
            <a:avLst/>
          </a:prstGeom>
          <a:ln w="9525" cap="flat" cmpd="sng">
            <a:solidFill>
              <a:schemeClr val="tx1"/>
            </a:solidFill>
            <a:prstDash val="solid"/>
            <a:round/>
            <a:headEnd type="none" w="med" len="med"/>
            <a:tailEnd type="none" w="med" len="med"/>
          </a:ln>
        </p:spPr>
      </p:sp>
      <p:sp>
        <p:nvSpPr>
          <p:cNvPr id="215052" name="Line 13"/>
          <p:cNvSpPr/>
          <p:nvPr/>
        </p:nvSpPr>
        <p:spPr>
          <a:xfrm flipV="1">
            <a:off x="2895923" y="3846661"/>
            <a:ext cx="1758950" cy="1447800"/>
          </a:xfrm>
          <a:prstGeom prst="line">
            <a:avLst/>
          </a:prstGeom>
          <a:ln w="9525" cap="flat" cmpd="sng">
            <a:solidFill>
              <a:schemeClr val="tx1"/>
            </a:solidFill>
            <a:prstDash val="solid"/>
            <a:round/>
            <a:headEnd type="none" w="med" len="med"/>
            <a:tailEnd type="none" w="med" len="med"/>
          </a:ln>
        </p:spPr>
      </p:sp>
      <p:sp>
        <p:nvSpPr>
          <p:cNvPr id="215053" name="Line 14"/>
          <p:cNvSpPr/>
          <p:nvPr/>
        </p:nvSpPr>
        <p:spPr>
          <a:xfrm>
            <a:off x="4654873" y="3846661"/>
            <a:ext cx="1828800" cy="1447800"/>
          </a:xfrm>
          <a:prstGeom prst="line">
            <a:avLst/>
          </a:prstGeom>
          <a:ln w="9525" cap="flat" cmpd="sng">
            <a:solidFill>
              <a:schemeClr val="tx1"/>
            </a:solidFill>
            <a:prstDash val="solid"/>
            <a:round/>
            <a:headEnd type="none" w="med" len="med"/>
            <a:tailEnd type="none" w="med" len="med"/>
          </a:ln>
        </p:spPr>
      </p:sp>
      <p:sp>
        <p:nvSpPr>
          <p:cNvPr id="215054" name="Rectangle 15" descr="Small confetti"/>
          <p:cNvSpPr/>
          <p:nvPr/>
        </p:nvSpPr>
        <p:spPr>
          <a:xfrm>
            <a:off x="2192661" y="3846661"/>
            <a:ext cx="703262" cy="1447800"/>
          </a:xfrm>
          <a:prstGeom prst="rect">
            <a:avLst/>
          </a:prstGeom>
          <a:pattFill prst="smConfetti">
            <a:fgClr>
              <a:srgbClr val="3399FF"/>
            </a:fgClr>
            <a:bgClr>
              <a:srgbClr val="FFFFFF"/>
            </a:bgClr>
          </a:pattFill>
          <a:ln w="9525">
            <a:noFill/>
          </a:ln>
        </p:spPr>
        <p:txBody>
          <a:bodyPr wrap="none" anchor="ctr"/>
          <a:lstStyle/>
          <a:p>
            <a:pPr algn="ctr"/>
            <a:endParaRPr lang="zh-CN" altLang="en-US" dirty="0">
              <a:latin typeface="Times New Roman" panose="02020603050405020304" pitchFamily="18" charset="0"/>
            </a:endParaRPr>
          </a:p>
        </p:txBody>
      </p:sp>
      <p:sp>
        <p:nvSpPr>
          <p:cNvPr id="215055" name="AutoShape 16" descr="Small confetti"/>
          <p:cNvSpPr/>
          <p:nvPr/>
        </p:nvSpPr>
        <p:spPr>
          <a:xfrm>
            <a:off x="2895923" y="3846661"/>
            <a:ext cx="1828800" cy="1447800"/>
          </a:xfrm>
          <a:prstGeom prst="rtTriangle">
            <a:avLst/>
          </a:prstGeom>
          <a:pattFill prst="smConfetti">
            <a:fgClr>
              <a:srgbClr val="3399FF"/>
            </a:fgClr>
            <a:bgClr>
              <a:srgbClr val="FFFFFF"/>
            </a:bgClr>
          </a:pattFill>
          <a:ln w="9525">
            <a:noFill/>
          </a:ln>
        </p:spPr>
        <p:txBody>
          <a:bodyPr wrap="none" anchor="ctr"/>
          <a:lstStyle/>
          <a:p>
            <a:pPr algn="ctr"/>
            <a:endParaRPr lang="zh-CN" altLang="en-US" dirty="0">
              <a:latin typeface="Times New Roman" panose="02020603050405020304" pitchFamily="18" charset="0"/>
            </a:endParaRPr>
          </a:p>
        </p:txBody>
      </p:sp>
      <p:sp>
        <p:nvSpPr>
          <p:cNvPr id="215056" name="AutoShape 17" descr="50%"/>
          <p:cNvSpPr/>
          <p:nvPr/>
        </p:nvSpPr>
        <p:spPr>
          <a:xfrm flipH="1">
            <a:off x="4724723" y="3846661"/>
            <a:ext cx="1617663" cy="1447800"/>
          </a:xfrm>
          <a:prstGeom prst="rtTriangle">
            <a:avLst/>
          </a:prstGeom>
          <a:pattFill prst="pct50">
            <a:fgClr>
              <a:srgbClr val="FF3300"/>
            </a:fgClr>
            <a:bgClr>
              <a:srgbClr val="FFFFFF"/>
            </a:bgClr>
          </a:pattFill>
          <a:ln w="9525">
            <a:noFill/>
          </a:ln>
        </p:spPr>
        <p:txBody>
          <a:bodyPr wrap="none" anchor="ctr"/>
          <a:lstStyle/>
          <a:p>
            <a:pPr algn="ctr"/>
            <a:endParaRPr lang="zh-CN" altLang="en-US" dirty="0">
              <a:latin typeface="Times New Roman" panose="02020603050405020304" pitchFamily="18" charset="0"/>
            </a:endParaRPr>
          </a:p>
        </p:txBody>
      </p:sp>
      <p:sp>
        <p:nvSpPr>
          <p:cNvPr id="215057" name="Rectangle 18" descr="50%"/>
          <p:cNvSpPr/>
          <p:nvPr/>
        </p:nvSpPr>
        <p:spPr>
          <a:xfrm>
            <a:off x="6342386" y="3846661"/>
            <a:ext cx="914400" cy="1447800"/>
          </a:xfrm>
          <a:prstGeom prst="rect">
            <a:avLst/>
          </a:prstGeom>
          <a:pattFill prst="pct50">
            <a:fgClr>
              <a:srgbClr val="FF3300"/>
            </a:fgClr>
            <a:bgClr>
              <a:srgbClr val="FFFFFF"/>
            </a:bgClr>
          </a:pattFill>
          <a:ln w="9525">
            <a:noFill/>
          </a:ln>
        </p:spPr>
        <p:txBody>
          <a:bodyPr wrap="none" anchor="ctr"/>
          <a:lstStyle/>
          <a:p>
            <a:pPr algn="ctr"/>
            <a:endParaRPr lang="zh-CN" altLang="en-US" dirty="0">
              <a:latin typeface="Times New Roman" panose="02020603050405020304" pitchFamily="18" charset="0"/>
            </a:endParaRPr>
          </a:p>
        </p:txBody>
      </p:sp>
      <p:sp>
        <p:nvSpPr>
          <p:cNvPr id="215058" name="AutoShape 19" descr="Dark vertical"/>
          <p:cNvSpPr/>
          <p:nvPr/>
        </p:nvSpPr>
        <p:spPr>
          <a:xfrm flipH="1">
            <a:off x="2895923" y="3846661"/>
            <a:ext cx="1758950" cy="1447800"/>
          </a:xfrm>
          <a:prstGeom prst="rtTriangle">
            <a:avLst/>
          </a:prstGeom>
          <a:pattFill prst="dkVert">
            <a:fgClr>
              <a:srgbClr val="33CC33">
                <a:alpha val="50195"/>
              </a:srgbClr>
            </a:fgClr>
            <a:bgClr>
              <a:srgbClr val="FFFFFF">
                <a:alpha val="50195"/>
              </a:srgbClr>
            </a:bgClr>
          </a:pattFill>
          <a:ln w="9525">
            <a:noFill/>
          </a:ln>
        </p:spPr>
        <p:txBody>
          <a:bodyPr wrap="none" anchor="ctr"/>
          <a:lstStyle/>
          <a:p>
            <a:pPr algn="ctr"/>
            <a:endParaRPr lang="zh-CN" altLang="en-US" dirty="0">
              <a:latin typeface="Times New Roman" panose="02020603050405020304" pitchFamily="18" charset="0"/>
            </a:endParaRPr>
          </a:p>
        </p:txBody>
      </p:sp>
      <p:sp>
        <p:nvSpPr>
          <p:cNvPr id="215059" name="AutoShape 20" descr="Dark vertical"/>
          <p:cNvSpPr/>
          <p:nvPr/>
        </p:nvSpPr>
        <p:spPr>
          <a:xfrm>
            <a:off x="4654873" y="3846661"/>
            <a:ext cx="1828800" cy="1447800"/>
          </a:xfrm>
          <a:prstGeom prst="rtTriangle">
            <a:avLst/>
          </a:prstGeom>
          <a:pattFill prst="dkVert">
            <a:fgClr>
              <a:srgbClr val="33CC33">
                <a:alpha val="50195"/>
              </a:srgbClr>
            </a:fgClr>
            <a:bgClr>
              <a:srgbClr val="FFFFFF">
                <a:alpha val="50195"/>
              </a:srgbClr>
            </a:bgClr>
          </a:pattFill>
          <a:ln w="9525">
            <a:noFill/>
          </a:ln>
        </p:spPr>
        <p:txBody>
          <a:bodyPr wrap="none" anchor="ctr"/>
          <a:lstStyle/>
          <a:p>
            <a:pPr algn="ctr"/>
            <a:endParaRPr lang="zh-CN" altLang="en-US" dirty="0">
              <a:latin typeface="Times New Roman" panose="02020603050405020304" pitchFamily="18" charset="0"/>
            </a:endParaRPr>
          </a:p>
        </p:txBody>
      </p:sp>
      <p:sp>
        <p:nvSpPr>
          <p:cNvPr id="215060" name="Line 21"/>
          <p:cNvSpPr/>
          <p:nvPr/>
        </p:nvSpPr>
        <p:spPr>
          <a:xfrm>
            <a:off x="2895923" y="3846661"/>
            <a:ext cx="1828800" cy="1447800"/>
          </a:xfrm>
          <a:prstGeom prst="line">
            <a:avLst/>
          </a:prstGeom>
          <a:ln w="9525" cap="flat" cmpd="sng">
            <a:solidFill>
              <a:schemeClr val="accent2">
                <a:lumMod val="90000"/>
                <a:lumOff val="10000"/>
              </a:schemeClr>
            </a:solidFill>
            <a:prstDash val="solid"/>
            <a:round/>
            <a:headEnd type="none" w="med" len="med"/>
            <a:tailEnd type="none" w="med" len="med"/>
          </a:ln>
        </p:spPr>
      </p:sp>
      <p:sp>
        <p:nvSpPr>
          <p:cNvPr id="215061" name="Line 22"/>
          <p:cNvSpPr/>
          <p:nvPr/>
        </p:nvSpPr>
        <p:spPr>
          <a:xfrm flipH="1">
            <a:off x="4724723" y="3846661"/>
            <a:ext cx="1617663" cy="1447800"/>
          </a:xfrm>
          <a:prstGeom prst="line">
            <a:avLst/>
          </a:prstGeom>
          <a:ln w="9525" cap="flat" cmpd="sng">
            <a:solidFill>
              <a:schemeClr val="accent2">
                <a:lumMod val="90000"/>
                <a:lumOff val="10000"/>
              </a:schemeClr>
            </a:solidFill>
            <a:prstDash val="solid"/>
            <a:round/>
            <a:headEnd type="none" w="med" len="med"/>
            <a:tailEnd type="none" w="med" len="med"/>
          </a:ln>
        </p:spPr>
      </p:sp>
      <p:sp>
        <p:nvSpPr>
          <p:cNvPr id="215062" name="Line 23"/>
          <p:cNvSpPr/>
          <p:nvPr/>
        </p:nvSpPr>
        <p:spPr>
          <a:xfrm>
            <a:off x="6342386" y="3846661"/>
            <a:ext cx="914400" cy="0"/>
          </a:xfrm>
          <a:prstGeom prst="line">
            <a:avLst/>
          </a:prstGeom>
          <a:ln w="9525" cap="flat" cmpd="sng">
            <a:solidFill>
              <a:schemeClr val="accent2">
                <a:lumMod val="90000"/>
                <a:lumOff val="10000"/>
              </a:schemeClr>
            </a:solidFill>
            <a:prstDash val="solid"/>
            <a:round/>
            <a:headEnd type="none" w="med" len="med"/>
            <a:tailEnd type="none" w="med" len="med"/>
          </a:ln>
        </p:spPr>
      </p:sp>
      <p:sp>
        <p:nvSpPr>
          <p:cNvPr id="215063" name="Line 24"/>
          <p:cNvSpPr/>
          <p:nvPr/>
        </p:nvSpPr>
        <p:spPr>
          <a:xfrm flipH="1">
            <a:off x="2895923" y="3846661"/>
            <a:ext cx="1758950" cy="1447800"/>
          </a:xfrm>
          <a:prstGeom prst="line">
            <a:avLst/>
          </a:prstGeom>
          <a:ln w="9525" cap="flat" cmpd="sng">
            <a:solidFill>
              <a:schemeClr val="accent2">
                <a:lumMod val="90000"/>
                <a:lumOff val="10000"/>
              </a:schemeClr>
            </a:solidFill>
            <a:prstDash val="solid"/>
            <a:round/>
            <a:headEnd type="none" w="med" len="med"/>
            <a:tailEnd type="none" w="med" len="med"/>
          </a:ln>
        </p:spPr>
      </p:sp>
      <p:sp>
        <p:nvSpPr>
          <p:cNvPr id="215064" name="Line 25"/>
          <p:cNvSpPr/>
          <p:nvPr/>
        </p:nvSpPr>
        <p:spPr>
          <a:xfrm>
            <a:off x="4654873" y="3846661"/>
            <a:ext cx="1828800" cy="1447800"/>
          </a:xfrm>
          <a:prstGeom prst="line">
            <a:avLst/>
          </a:prstGeom>
          <a:ln w="9525" cap="flat" cmpd="sng">
            <a:solidFill>
              <a:schemeClr val="accent2">
                <a:lumMod val="90000"/>
                <a:lumOff val="10000"/>
              </a:schemeClr>
            </a:solidFill>
            <a:prstDash val="solid"/>
            <a:round/>
            <a:headEnd type="none" w="med" len="med"/>
            <a:tailEnd type="none" w="med" len="med"/>
          </a:ln>
        </p:spPr>
      </p:sp>
      <p:sp>
        <p:nvSpPr>
          <p:cNvPr id="215065" name="Text Box 26"/>
          <p:cNvSpPr txBox="1"/>
          <p:nvPr/>
        </p:nvSpPr>
        <p:spPr>
          <a:xfrm>
            <a:off x="7398073" y="5446861"/>
            <a:ext cx="633413" cy="366713"/>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Age</a:t>
            </a:r>
          </a:p>
        </p:txBody>
      </p:sp>
      <p:sp>
        <p:nvSpPr>
          <p:cNvPr id="215066" name="Text Box 27"/>
          <p:cNvSpPr txBox="1"/>
          <p:nvPr/>
        </p:nvSpPr>
        <p:spPr>
          <a:xfrm>
            <a:off x="2614936" y="5370661"/>
            <a:ext cx="633412" cy="366713"/>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25</a:t>
            </a:r>
          </a:p>
        </p:txBody>
      </p:sp>
      <p:sp>
        <p:nvSpPr>
          <p:cNvPr id="215067" name="Text Box 28"/>
          <p:cNvSpPr txBox="1"/>
          <p:nvPr/>
        </p:nvSpPr>
        <p:spPr>
          <a:xfrm>
            <a:off x="4513586" y="5370661"/>
            <a:ext cx="633412" cy="366713"/>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40</a:t>
            </a:r>
          </a:p>
        </p:txBody>
      </p:sp>
      <p:sp>
        <p:nvSpPr>
          <p:cNvPr id="215068" name="Text Box 29"/>
          <p:cNvSpPr txBox="1"/>
          <p:nvPr/>
        </p:nvSpPr>
        <p:spPr>
          <a:xfrm>
            <a:off x="6272536" y="5370661"/>
            <a:ext cx="633412" cy="366713"/>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55</a:t>
            </a:r>
          </a:p>
        </p:txBody>
      </p:sp>
      <p:sp>
        <p:nvSpPr>
          <p:cNvPr id="215069" name="Text Box 30"/>
          <p:cNvSpPr txBox="1"/>
          <p:nvPr/>
        </p:nvSpPr>
        <p:spPr>
          <a:xfrm>
            <a:off x="2262511" y="3389461"/>
            <a:ext cx="1125537" cy="366713"/>
          </a:xfrm>
          <a:prstGeom prst="rect">
            <a:avLst/>
          </a:prstGeom>
          <a:noFill/>
          <a:ln w="9525">
            <a:noFill/>
          </a:ln>
        </p:spPr>
        <p:txBody>
          <a:bodyPr anchor="t">
            <a:spAutoFit/>
          </a:bodyPr>
          <a:lstStyle/>
          <a:p>
            <a:pPr algn="ctr">
              <a:spcBef>
                <a:spcPct val="50000"/>
              </a:spcBef>
            </a:pPr>
            <a:r>
              <a:rPr lang="en-US" altLang="zh-CN" sz="1800" b="1" dirty="0">
                <a:solidFill>
                  <a:schemeClr val="accent1"/>
                </a:solidFill>
                <a:latin typeface="Arial" panose="020B0604020202020204" pitchFamily="34" charset="0"/>
              </a:rPr>
              <a:t>Young</a:t>
            </a:r>
          </a:p>
        </p:txBody>
      </p:sp>
      <p:sp>
        <p:nvSpPr>
          <p:cNvPr id="215070" name="Text Box 31"/>
          <p:cNvSpPr txBox="1"/>
          <p:nvPr/>
        </p:nvSpPr>
        <p:spPr>
          <a:xfrm>
            <a:off x="6202686" y="3389461"/>
            <a:ext cx="1125537" cy="366713"/>
          </a:xfrm>
          <a:prstGeom prst="rect">
            <a:avLst/>
          </a:prstGeom>
          <a:noFill/>
          <a:ln w="9525">
            <a:noFill/>
          </a:ln>
        </p:spPr>
        <p:txBody>
          <a:bodyPr anchor="t">
            <a:spAutoFit/>
          </a:bodyPr>
          <a:lstStyle/>
          <a:p>
            <a:pPr algn="ctr">
              <a:spcBef>
                <a:spcPct val="50000"/>
              </a:spcBef>
            </a:pPr>
            <a:r>
              <a:rPr lang="en-US" altLang="zh-CN" sz="1800" b="1" dirty="0">
                <a:solidFill>
                  <a:srgbClr val="FF3300"/>
                </a:solidFill>
                <a:latin typeface="Arial" panose="020B0604020202020204" pitchFamily="34" charset="0"/>
              </a:rPr>
              <a:t>Old</a:t>
            </a:r>
          </a:p>
        </p:txBody>
      </p:sp>
      <p:sp>
        <p:nvSpPr>
          <p:cNvPr id="215071" name="Text Box 32"/>
          <p:cNvSpPr txBox="1"/>
          <p:nvPr/>
        </p:nvSpPr>
        <p:spPr>
          <a:xfrm>
            <a:off x="1841823" y="3618061"/>
            <a:ext cx="420688" cy="366713"/>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1</a:t>
            </a:r>
          </a:p>
        </p:txBody>
      </p:sp>
      <p:sp>
        <p:nvSpPr>
          <p:cNvPr id="215072" name="Text Box 33"/>
          <p:cNvSpPr txBox="1"/>
          <p:nvPr/>
        </p:nvSpPr>
        <p:spPr>
          <a:xfrm>
            <a:off x="4197673" y="3403431"/>
            <a:ext cx="1125538" cy="366713"/>
          </a:xfrm>
          <a:prstGeom prst="rect">
            <a:avLst/>
          </a:prstGeom>
          <a:noFill/>
          <a:ln w="9525">
            <a:noFill/>
          </a:ln>
        </p:spPr>
        <p:txBody>
          <a:bodyPr anchor="t">
            <a:spAutoFit/>
          </a:bodyPr>
          <a:lstStyle/>
          <a:p>
            <a:pPr algn="ctr">
              <a:spcBef>
                <a:spcPct val="50000"/>
              </a:spcBef>
            </a:pPr>
            <a:r>
              <a:rPr lang="en-US" altLang="zh-CN" sz="1800" b="1" dirty="0">
                <a:solidFill>
                  <a:srgbClr val="33CC33"/>
                </a:solidFill>
                <a:latin typeface="Arial" panose="020B0604020202020204" pitchFamily="34" charset="0"/>
              </a:rPr>
              <a:t>Middle</a:t>
            </a:r>
          </a:p>
        </p:txBody>
      </p:sp>
      <p:sp>
        <p:nvSpPr>
          <p:cNvPr id="215073" name="Line 34"/>
          <p:cNvSpPr/>
          <p:nvPr/>
        </p:nvSpPr>
        <p:spPr>
          <a:xfrm>
            <a:off x="2192661" y="4608661"/>
            <a:ext cx="69850" cy="0"/>
          </a:xfrm>
          <a:prstGeom prst="line">
            <a:avLst/>
          </a:prstGeom>
          <a:ln w="9525" cap="flat" cmpd="sng">
            <a:solidFill>
              <a:schemeClr val="tx1"/>
            </a:solidFill>
            <a:prstDash val="solid"/>
            <a:round/>
            <a:headEnd type="none" w="med" len="med"/>
            <a:tailEnd type="none" w="med" len="med"/>
          </a:ln>
        </p:spPr>
      </p:sp>
      <p:sp>
        <p:nvSpPr>
          <p:cNvPr id="215074" name="Text Box 35"/>
          <p:cNvSpPr txBox="1"/>
          <p:nvPr/>
        </p:nvSpPr>
        <p:spPr>
          <a:xfrm>
            <a:off x="1700536" y="4456261"/>
            <a:ext cx="703262" cy="366713"/>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0.5</a:t>
            </a:r>
          </a:p>
        </p:txBody>
      </p:sp>
      <p:sp>
        <p:nvSpPr>
          <p:cNvPr id="215075" name="Text Box 36"/>
          <p:cNvSpPr txBox="1"/>
          <p:nvPr/>
        </p:nvSpPr>
        <p:spPr>
          <a:xfrm>
            <a:off x="644848" y="2551261"/>
            <a:ext cx="1406525" cy="947738"/>
          </a:xfrm>
          <a:prstGeom prst="rect">
            <a:avLst/>
          </a:prstGeom>
          <a:noFill/>
          <a:ln w="9525">
            <a:noFill/>
          </a:ln>
        </p:spPr>
        <p:txBody>
          <a:bodyPr anchor="t">
            <a:spAutoFit/>
          </a:bodyPr>
          <a:lstStyle/>
          <a:p>
            <a:pPr algn="ctr">
              <a:spcBef>
                <a:spcPct val="50000"/>
              </a:spcBef>
            </a:pPr>
            <a:r>
              <a:rPr lang="en-US" altLang="zh-CN" sz="1600" dirty="0">
                <a:solidFill>
                  <a:schemeClr val="accent2">
                    <a:lumMod val="90000"/>
                    <a:lumOff val="10000"/>
                  </a:schemeClr>
                </a:solidFill>
                <a:latin typeface="Arial" panose="020B0604020202020204" pitchFamily="34" charset="0"/>
              </a:rPr>
              <a:t>DOM</a:t>
            </a:r>
          </a:p>
          <a:p>
            <a:pPr algn="ctr">
              <a:spcBef>
                <a:spcPct val="50000"/>
              </a:spcBef>
            </a:pPr>
            <a:r>
              <a:rPr lang="en-US" altLang="zh-CN" sz="1600" i="1" dirty="0">
                <a:solidFill>
                  <a:schemeClr val="accent2">
                    <a:lumMod val="90000"/>
                    <a:lumOff val="10000"/>
                  </a:schemeClr>
                </a:solidFill>
                <a:latin typeface="Arial" panose="020B0604020202020204" pitchFamily="34" charset="0"/>
              </a:rPr>
              <a:t>Degree of Membership</a:t>
            </a:r>
          </a:p>
        </p:txBody>
      </p:sp>
      <p:sp>
        <p:nvSpPr>
          <p:cNvPr id="215076" name="Line 37"/>
          <p:cNvSpPr/>
          <p:nvPr/>
        </p:nvSpPr>
        <p:spPr>
          <a:xfrm flipH="1">
            <a:off x="2965773" y="2856061"/>
            <a:ext cx="1758950" cy="533400"/>
          </a:xfrm>
          <a:prstGeom prst="line">
            <a:avLst/>
          </a:prstGeom>
          <a:ln w="9525" cap="flat" cmpd="sng">
            <a:solidFill>
              <a:schemeClr val="accent2">
                <a:lumMod val="90000"/>
                <a:lumOff val="10000"/>
              </a:schemeClr>
            </a:solidFill>
            <a:prstDash val="solid"/>
            <a:round/>
            <a:headEnd type="none" w="med" len="med"/>
            <a:tailEnd type="triangle" w="med" len="med"/>
          </a:ln>
        </p:spPr>
      </p:sp>
      <p:sp>
        <p:nvSpPr>
          <p:cNvPr id="215077" name="Line 38"/>
          <p:cNvSpPr/>
          <p:nvPr/>
        </p:nvSpPr>
        <p:spPr>
          <a:xfrm>
            <a:off x="4724723" y="2856061"/>
            <a:ext cx="0" cy="533400"/>
          </a:xfrm>
          <a:prstGeom prst="line">
            <a:avLst/>
          </a:prstGeom>
          <a:ln w="9525" cap="flat" cmpd="sng">
            <a:solidFill>
              <a:schemeClr val="accent2">
                <a:lumMod val="90000"/>
                <a:lumOff val="10000"/>
              </a:schemeClr>
            </a:solidFill>
            <a:prstDash val="solid"/>
            <a:round/>
            <a:headEnd type="none" w="med" len="med"/>
            <a:tailEnd type="triangle" w="med" len="med"/>
          </a:ln>
        </p:spPr>
      </p:sp>
      <p:sp>
        <p:nvSpPr>
          <p:cNvPr id="215078" name="Line 39"/>
          <p:cNvSpPr/>
          <p:nvPr/>
        </p:nvSpPr>
        <p:spPr>
          <a:xfrm>
            <a:off x="4724723" y="2856061"/>
            <a:ext cx="1689100" cy="457200"/>
          </a:xfrm>
          <a:prstGeom prst="line">
            <a:avLst/>
          </a:prstGeom>
          <a:ln w="9525" cap="flat" cmpd="sng">
            <a:solidFill>
              <a:schemeClr val="accent2">
                <a:lumMod val="90000"/>
                <a:lumOff val="10000"/>
              </a:schemeClr>
            </a:solidFill>
            <a:prstDash val="solid"/>
            <a:round/>
            <a:headEnd type="none" w="med" len="med"/>
            <a:tailEnd type="triangle" w="med" len="med"/>
          </a:ln>
        </p:spPr>
      </p:sp>
      <p:sp>
        <p:nvSpPr>
          <p:cNvPr id="215079" name="Text Box 40"/>
          <p:cNvSpPr txBox="1"/>
          <p:nvPr/>
        </p:nvSpPr>
        <p:spPr>
          <a:xfrm>
            <a:off x="3311352" y="2530128"/>
            <a:ext cx="3305175" cy="366712"/>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Fuzzy values</a:t>
            </a:r>
          </a:p>
        </p:txBody>
      </p:sp>
      <p:sp>
        <p:nvSpPr>
          <p:cNvPr id="215080" name="Text Box 41"/>
          <p:cNvSpPr txBox="1"/>
          <p:nvPr/>
        </p:nvSpPr>
        <p:spPr>
          <a:xfrm>
            <a:off x="786136" y="6056461"/>
            <a:ext cx="7948612" cy="396875"/>
          </a:xfrm>
          <a:prstGeom prst="rect">
            <a:avLst/>
          </a:prstGeom>
          <a:noFill/>
          <a:ln w="9525">
            <a:noFill/>
          </a:ln>
        </p:spPr>
        <p:txBody>
          <a:bodyPr anchor="t">
            <a:spAutoFit/>
          </a:bodyPr>
          <a:lstStyle/>
          <a:p>
            <a:pPr algn="ctr"/>
            <a:r>
              <a:rPr lang="en-US" altLang="zh-CN" sz="2000" dirty="0">
                <a:solidFill>
                  <a:schemeClr val="accent2">
                    <a:lumMod val="90000"/>
                    <a:lumOff val="10000"/>
                  </a:schemeClr>
                </a:solidFill>
                <a:latin typeface="Arial" panose="020B0604020202020204" pitchFamily="34" charset="0"/>
              </a:rPr>
              <a:t>Fuzzy values have associated degrees of membership in the set. </a:t>
            </a:r>
          </a:p>
        </p:txBody>
      </p:sp>
      <p:sp>
        <p:nvSpPr>
          <p:cNvPr id="215081" name="Text Box 42"/>
          <p:cNvSpPr txBox="1"/>
          <p:nvPr/>
        </p:nvSpPr>
        <p:spPr>
          <a:xfrm>
            <a:off x="1841823" y="5218261"/>
            <a:ext cx="280988" cy="366713"/>
          </a:xfrm>
          <a:prstGeom prst="rect">
            <a:avLst/>
          </a:prstGeom>
          <a:noFill/>
          <a:ln w="9525">
            <a:noFill/>
          </a:ln>
        </p:spPr>
        <p:txBody>
          <a:bodyPr anchor="t">
            <a:spAutoFit/>
          </a:bodyPr>
          <a:lstStyle/>
          <a:p>
            <a:pPr algn="ctr">
              <a:spcBef>
                <a:spcPct val="50000"/>
              </a:spcBef>
            </a:pPr>
            <a:r>
              <a:rPr lang="en-US" altLang="zh-CN" sz="1800" dirty="0">
                <a:solidFill>
                  <a:schemeClr val="accent2">
                    <a:lumMod val="90000"/>
                    <a:lumOff val="10000"/>
                  </a:schemeClr>
                </a:solidFill>
                <a:latin typeface="Arial" panose="020B0604020202020204" pitchFamily="34" charset="0"/>
              </a:rPr>
              <a:t>0</a:t>
            </a:r>
          </a:p>
        </p:txBody>
      </p:sp>
      <p:sp>
        <p:nvSpPr>
          <p:cNvPr id="215082" name="Line 43"/>
          <p:cNvSpPr/>
          <p:nvPr/>
        </p:nvSpPr>
        <p:spPr>
          <a:xfrm flipV="1">
            <a:off x="2192661" y="3770461"/>
            <a:ext cx="0" cy="1524000"/>
          </a:xfrm>
          <a:prstGeom prst="line">
            <a:avLst/>
          </a:prstGeom>
          <a:ln w="9525" cap="flat" cmpd="sng">
            <a:solidFill>
              <a:schemeClr val="tx1"/>
            </a:solidFill>
            <a:prstDash val="solid"/>
            <a:round/>
            <a:headEnd type="none" w="med" len="med"/>
            <a:tailEnd type="none" w="med" len="med"/>
          </a:ln>
        </p:spPr>
      </p:sp>
      <p:sp>
        <p:nvSpPr>
          <p:cNvPr id="215083" name="Line 44"/>
          <p:cNvSpPr/>
          <p:nvPr/>
        </p:nvSpPr>
        <p:spPr>
          <a:xfrm flipH="1">
            <a:off x="2192661" y="3846661"/>
            <a:ext cx="703262" cy="0"/>
          </a:xfrm>
          <a:prstGeom prst="line">
            <a:avLst/>
          </a:prstGeom>
          <a:ln w="9525" cap="flat" cmpd="sng">
            <a:solidFill>
              <a:schemeClr val="accent2">
                <a:lumMod val="90000"/>
                <a:lumOff val="10000"/>
              </a:schemeClr>
            </a:solidFill>
            <a:prstDash val="solid"/>
            <a:round/>
            <a:headEnd type="none" w="med" len="med"/>
            <a:tailEnd type="none" w="med" len="med"/>
          </a:ln>
        </p:spPr>
      </p:sp>
      <p:sp>
        <p:nvSpPr>
          <p:cNvPr id="215084" name="Rectangle 46"/>
          <p:cNvSpPr/>
          <p:nvPr/>
        </p:nvSpPr>
        <p:spPr>
          <a:xfrm>
            <a:off x="107950" y="404069"/>
            <a:ext cx="8856663" cy="1728787"/>
          </a:xfrm>
          <a:prstGeom prst="rect">
            <a:avLst/>
          </a:prstGeom>
          <a:noFill/>
          <a:ln w="9525">
            <a:noFill/>
          </a:ln>
        </p:spPr>
        <p:txBody>
          <a:bodyPr anchor="t"/>
          <a:lstStyle/>
          <a:p>
            <a:pPr marL="457200" indent="-457200" algn="just">
              <a:lnSpc>
                <a:spcPct val="90000"/>
              </a:lnSpc>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下面以人的年龄作为论域来考察模糊集。假定对于“年龄”，可以有</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个值： 年龄</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青，中，老</a:t>
            </a:r>
            <a:r>
              <a:rPr lang="en-US" altLang="zh-CN" sz="2800" b="1" dirty="0" smtClean="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gn="just">
              <a:lnSpc>
                <a:spcPct val="90000"/>
              </a:lnSpc>
              <a:spcBef>
                <a:spcPct val="20000"/>
              </a:spcBef>
              <a:buClr>
                <a:schemeClr val="accent2">
                  <a:lumMod val="90000"/>
                  <a:lumOff val="10000"/>
                </a:schemeClr>
              </a:buClr>
              <a:buFont typeface="Wingdings" panose="05000000000000000000" pitchFamily="2" charset="2"/>
              <a:buChar char="Ø"/>
            </a:pPr>
            <a:r>
              <a:rPr lang="zh-CN" altLang="en-US" sz="2800" b="1" dirty="0" smtClean="0">
                <a:solidFill>
                  <a:schemeClr val="accent2">
                    <a:lumMod val="90000"/>
                    <a:lumOff val="10000"/>
                  </a:schemeClr>
                </a:solidFill>
                <a:latin typeface="黑体" panose="02010609060101010101" pitchFamily="2" charset="-122"/>
                <a:ea typeface="黑体" panose="02010609060101010101" pitchFamily="2" charset="-122"/>
              </a:rPr>
              <a:t>可以</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为</a:t>
            </a:r>
            <a:r>
              <a:rPr lang="zh-CN" altLang="en-US" sz="2800" b="1" dirty="0">
                <a:solidFill>
                  <a:schemeClr val="accent2">
                    <a:lumMod val="90000"/>
                    <a:lumOff val="10000"/>
                  </a:schemeClr>
                </a:solidFill>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年龄</a:t>
            </a:r>
            <a:r>
              <a:rPr lang="zh-CN" altLang="en-US" sz="2800" b="1" dirty="0">
                <a:solidFill>
                  <a:schemeClr val="accent2">
                    <a:lumMod val="90000"/>
                    <a:lumOff val="10000"/>
                  </a:schemeClr>
                </a:solidFill>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个定性值分别建立隶属函数</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μ</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Y</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 、 </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μ</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M</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 和</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μ</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O</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。它们各以梯形或三角形表示。</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
        <p:nvSpPr>
          <p:cNvPr id="215046" name="Line 7"/>
          <p:cNvSpPr/>
          <p:nvPr/>
        </p:nvSpPr>
        <p:spPr>
          <a:xfrm flipV="1">
            <a:off x="2192661" y="5273824"/>
            <a:ext cx="5943600" cy="20637"/>
          </a:xfrm>
          <a:prstGeom prst="line">
            <a:avLst/>
          </a:prstGeom>
          <a:ln w="22225" cap="flat" cmpd="sng">
            <a:solidFill>
              <a:srgbClr val="FF0000"/>
            </a:solidFill>
            <a:prstDash val="solid"/>
            <a:round/>
            <a:headEnd type="none" w="med" len="med"/>
            <a:tailEnd type="triangle" w="med" len="med"/>
          </a:ln>
        </p:spPr>
      </p:sp>
      <p:sp>
        <p:nvSpPr>
          <p:cNvPr id="215047" name="Line 8"/>
          <p:cNvSpPr/>
          <p:nvPr/>
        </p:nvSpPr>
        <p:spPr>
          <a:xfrm flipV="1">
            <a:off x="2192661" y="2551261"/>
            <a:ext cx="0" cy="2743200"/>
          </a:xfrm>
          <a:prstGeom prst="line">
            <a:avLst/>
          </a:prstGeom>
          <a:ln w="22225" cap="flat" cmpd="sng">
            <a:solidFill>
              <a:srgbClr val="FF0000"/>
            </a:solidFill>
            <a:prstDash val="solid"/>
            <a:round/>
            <a:headEnd type="none" w="med" len="med"/>
            <a:tailEnd type="triangle" w="med" len="med"/>
          </a:ln>
        </p:spPr>
      </p:sp>
    </p:spTree>
    <p:extLst>
      <p:ext uri="{BB962C8B-B14F-4D97-AF65-F5344CB8AC3E}">
        <p14:creationId xmlns:p14="http://schemas.microsoft.com/office/powerpoint/2010/main" val="3073918976"/>
      </p:ext>
    </p:extLst>
  </p:cSld>
  <p:clrMapOvr>
    <a:masterClrMapping/>
  </p:clrMapOvr>
  <p:transition>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3"/>
          <p:cNvSpPr>
            <a:spLocks noGrp="1"/>
          </p:cNvSpPr>
          <p:nvPr>
            <p:ph idx="1"/>
          </p:nvPr>
        </p:nvSpPr>
        <p:spPr>
          <a:xfrm>
            <a:off x="685800" y="2349500"/>
            <a:ext cx="7772400" cy="3746500"/>
          </a:xfrm>
        </p:spPr>
        <p:txBody>
          <a:bodyPr vert="horz" wrap="square" lIns="91440" tIns="45720" rIns="91440" bIns="45720" anchor="t"/>
          <a:lstStyle/>
          <a:p>
            <a:pPr eaLnBrk="1" hangingPunct="1"/>
            <a:r>
              <a:rPr lang="zh-CN" altLang="en-US" sz="3200" dirty="0">
                <a:latin typeface="黑体" panose="02010609060101010101" pitchFamily="2" charset="-122"/>
                <a:ea typeface="黑体" panose="02010609060101010101" pitchFamily="2" charset="-122"/>
              </a:rPr>
              <a:t>上述用梯形或三角形表示的</a:t>
            </a:r>
            <a:r>
              <a:rPr lang="en-US" altLang="zh-CN" sz="3200" dirty="0">
                <a:latin typeface="黑体" panose="02010609060101010101" pitchFamily="2" charset="-122"/>
                <a:ea typeface="黑体" panose="02010609060101010101" pitchFamily="2" charset="-122"/>
              </a:rPr>
              <a:t>μ</a:t>
            </a:r>
            <a:r>
              <a:rPr lang="en-US" altLang="zh-CN" sz="3200" baseline="-25000" dirty="0">
                <a:latin typeface="黑体" panose="02010609060101010101" pitchFamily="2" charset="-122"/>
                <a:ea typeface="黑体" panose="02010609060101010101" pitchFamily="2" charset="-122"/>
              </a:rPr>
              <a:t>Y</a:t>
            </a:r>
            <a:r>
              <a:rPr lang="zh-CN" altLang="en-US" sz="3200" dirty="0">
                <a:latin typeface="黑体" panose="02010609060101010101" pitchFamily="2" charset="-122"/>
                <a:ea typeface="黑体" panose="02010609060101010101" pitchFamily="2" charset="-122"/>
              </a:rPr>
              <a:t> 、 </a:t>
            </a:r>
            <a:r>
              <a:rPr lang="en-US" altLang="zh-CN" sz="3200" dirty="0">
                <a:latin typeface="黑体" panose="02010609060101010101" pitchFamily="2" charset="-122"/>
                <a:ea typeface="黑体" panose="02010609060101010101" pitchFamily="2" charset="-122"/>
              </a:rPr>
              <a:t>μ</a:t>
            </a:r>
            <a:r>
              <a:rPr lang="en-US" altLang="zh-CN" sz="3200" baseline="-25000" dirty="0">
                <a:latin typeface="黑体" panose="02010609060101010101" pitchFamily="2" charset="-122"/>
                <a:ea typeface="黑体" panose="02010609060101010101" pitchFamily="2" charset="-122"/>
              </a:rPr>
              <a:t>M</a:t>
            </a:r>
            <a:r>
              <a:rPr lang="zh-CN" altLang="en-US" sz="3200" dirty="0">
                <a:latin typeface="黑体" panose="02010609060101010101" pitchFamily="2" charset="-122"/>
                <a:ea typeface="黑体" panose="02010609060101010101" pitchFamily="2" charset="-122"/>
              </a:rPr>
              <a:t> 和</a:t>
            </a:r>
            <a:r>
              <a:rPr lang="en-US" altLang="zh-CN" sz="3200" dirty="0">
                <a:latin typeface="黑体" panose="02010609060101010101" pitchFamily="2" charset="-122"/>
                <a:ea typeface="黑体" panose="02010609060101010101" pitchFamily="2" charset="-122"/>
              </a:rPr>
              <a:t>μ</a:t>
            </a:r>
            <a:r>
              <a:rPr lang="en-US" altLang="zh-CN" sz="3200" baseline="-25000" dirty="0">
                <a:latin typeface="黑体" panose="02010609060101010101" pitchFamily="2" charset="-122"/>
                <a:ea typeface="黑体" panose="02010609060101010101" pitchFamily="2" charset="-122"/>
              </a:rPr>
              <a:t>O</a:t>
            </a:r>
            <a:r>
              <a:rPr lang="zh-CN" altLang="en-US" sz="3200" dirty="0">
                <a:latin typeface="黑体" panose="02010609060101010101" pitchFamily="2" charset="-122"/>
                <a:ea typeface="黑体" panose="02010609060101010101" pitchFamily="2" charset="-122"/>
              </a:rPr>
              <a:t> 的隶属函</a:t>
            </a:r>
            <a:r>
              <a:rPr lang="zh-CN" altLang="en-US" sz="3200">
                <a:latin typeface="黑体" panose="02010609060101010101" pitchFamily="2" charset="-122"/>
                <a:ea typeface="黑体" panose="02010609060101010101" pitchFamily="2" charset="-122"/>
              </a:rPr>
              <a:t>数</a:t>
            </a:r>
            <a:r>
              <a:rPr lang="zh-CN" altLang="en-US" sz="3200" smtClean="0">
                <a:latin typeface="黑体" panose="02010609060101010101" pitchFamily="2" charset="-122"/>
                <a:ea typeface="黑体" panose="02010609060101010101" pitchFamily="2" charset="-122"/>
              </a:rPr>
              <a:t>，因</a:t>
            </a:r>
            <a:r>
              <a:rPr lang="zh-CN" altLang="en-US" sz="3200" dirty="0">
                <a:latin typeface="黑体" panose="02010609060101010101" pitchFamily="2" charset="-122"/>
                <a:ea typeface="黑体" panose="02010609060101010101" pitchFamily="2" charset="-122"/>
              </a:rPr>
              <a:t>其数学表达和运算简便，所占内存空间小，并且在许多场合下，与采用其他复杂形状或复杂数学公式表示的隶属函数相比，在实现模糊推理和控制方面并无大的差别，所以已被广泛采用。</a:t>
            </a:r>
          </a:p>
        </p:txBody>
      </p:sp>
      <p:sp>
        <p:nvSpPr>
          <p:cNvPr id="217091" name="Text Box 4"/>
          <p:cNvSpPr txBox="1"/>
          <p:nvPr/>
        </p:nvSpPr>
        <p:spPr>
          <a:xfrm>
            <a:off x="684213" y="333375"/>
            <a:ext cx="7920037" cy="1384300"/>
          </a:xfrm>
          <a:prstGeom prst="rect">
            <a:avLst/>
          </a:prstGeom>
          <a:noFill/>
          <a:ln w="9525">
            <a:noFill/>
          </a:ln>
        </p:spPr>
        <p:txBody>
          <a:bodyPr anchor="t">
            <a:spAutoFit/>
          </a:bodyPr>
          <a:lstStyle/>
          <a:p>
            <a:pPr>
              <a:spcBef>
                <a:spcPct val="50000"/>
              </a:spcBef>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从图中可见，这</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个隶属函数是相互重叠的，即年龄在</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25-55</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岁之间的人不能确定性地划归某一个子集。</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87671173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3"/>
          <p:cNvSpPr>
            <a:spLocks noGrp="1"/>
          </p:cNvSpPr>
          <p:nvPr>
            <p:ph idx="1"/>
          </p:nvPr>
        </p:nvSpPr>
        <p:spPr>
          <a:xfrm>
            <a:off x="233045" y="663575"/>
            <a:ext cx="8132445" cy="3053080"/>
          </a:xfrm>
        </p:spPr>
        <p:txBody>
          <a:bodyPr vert="horz" wrap="square" lIns="91440" tIns="45720" rIns="91440" bIns="45720" anchor="t"/>
          <a:lstStyle/>
          <a:p>
            <a:pPr eaLnBrk="1" hangingPunct="1">
              <a:lnSpc>
                <a:spcPct val="90000"/>
              </a:lnSpc>
            </a:pPr>
            <a:r>
              <a:rPr lang="zh-CN" altLang="en-US" sz="3200" dirty="0">
                <a:latin typeface="黑体" panose="02010609060101010101" pitchFamily="2" charset="-122"/>
                <a:ea typeface="黑体" panose="02010609060101010101" pitchFamily="2" charset="-122"/>
              </a:rPr>
              <a:t>对模糊集可以进行各种</a:t>
            </a:r>
            <a:r>
              <a:rPr lang="zh-CN" altLang="en-US" sz="3200" dirty="0">
                <a:solidFill>
                  <a:srgbClr val="FF0000"/>
                </a:solidFill>
                <a:latin typeface="黑体" panose="02010609060101010101" pitchFamily="2" charset="-122"/>
                <a:ea typeface="黑体" panose="02010609060101010101" pitchFamily="2" charset="-122"/>
              </a:rPr>
              <a:t>逻辑运算</a:t>
            </a:r>
            <a:r>
              <a:rPr lang="zh-CN" altLang="en-US" sz="3200" dirty="0">
                <a:latin typeface="黑体" panose="02010609060101010101" pitchFamily="2" charset="-122"/>
                <a:ea typeface="黑体" panose="02010609060101010101" pitchFamily="2" charset="-122"/>
              </a:rPr>
              <a:t>，主要的运算有并、交、补等。</a:t>
            </a:r>
          </a:p>
          <a:p>
            <a:pPr eaLnBrk="1" hangingPunct="1">
              <a:lnSpc>
                <a:spcPct val="90000"/>
              </a:lnSpc>
            </a:pPr>
            <a:r>
              <a:rPr lang="zh-CN" altLang="en-US" sz="3200" dirty="0">
                <a:latin typeface="黑体" panose="02010609060101010101" pitchFamily="2" charset="-122"/>
                <a:ea typeface="黑体" panose="02010609060101010101" pitchFamily="2" charset="-122"/>
              </a:rPr>
              <a:t>设</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和</a:t>
            </a:r>
            <a:r>
              <a:rPr lang="en-US" altLang="zh-CN" sz="3200" dirty="0">
                <a:latin typeface="黑体" panose="02010609060101010101" pitchFamily="2" charset="-122"/>
                <a:ea typeface="黑体" panose="02010609060101010101" pitchFamily="2" charset="-122"/>
              </a:rPr>
              <a:t>B</a:t>
            </a:r>
            <a:r>
              <a:rPr lang="zh-CN" altLang="en-US" sz="3200" dirty="0">
                <a:latin typeface="黑体" panose="02010609060101010101" pitchFamily="2" charset="-122"/>
                <a:ea typeface="黑体" panose="02010609060101010101" pitchFamily="2" charset="-122"/>
              </a:rPr>
              <a:t>均为论域</a:t>
            </a:r>
            <a:r>
              <a:rPr lang="en-US" altLang="zh-CN" sz="3200" dirty="0">
                <a:latin typeface="黑体" panose="02010609060101010101" pitchFamily="2" charset="-122"/>
                <a:ea typeface="黑体" panose="02010609060101010101" pitchFamily="2" charset="-122"/>
              </a:rPr>
              <a:t>U</a:t>
            </a:r>
            <a:r>
              <a:rPr lang="zh-CN" altLang="en-US" sz="3200" dirty="0">
                <a:latin typeface="黑体" panose="02010609060101010101" pitchFamily="2" charset="-122"/>
                <a:ea typeface="黑体" panose="02010609060101010101" pitchFamily="2" charset="-122"/>
              </a:rPr>
              <a:t>上的模糊集，则对于元素</a:t>
            </a:r>
            <a:r>
              <a:rPr lang="en-US" altLang="zh-CN" sz="3200" dirty="0">
                <a:latin typeface="黑体" panose="02010609060101010101" pitchFamily="2" charset="-122"/>
                <a:ea typeface="黑体" panose="02010609060101010101" pitchFamily="2" charset="-122"/>
              </a:rPr>
              <a:t>x , A</a:t>
            </a:r>
            <a:r>
              <a:rPr lang="zh-CN" altLang="en-US" sz="3200" dirty="0">
                <a:latin typeface="黑体" panose="02010609060101010101" pitchFamily="2" charset="-122"/>
                <a:ea typeface="黑体" panose="02010609060101010101" pitchFamily="2" charset="-122"/>
              </a:rPr>
              <a:t>与</a:t>
            </a:r>
            <a:r>
              <a:rPr lang="en-US" altLang="zh-CN" sz="3200" dirty="0">
                <a:latin typeface="黑体" panose="02010609060101010101" pitchFamily="2" charset="-122"/>
                <a:ea typeface="黑体" panose="02010609060101010101" pitchFamily="2" charset="-122"/>
              </a:rPr>
              <a:t>B</a:t>
            </a:r>
            <a:r>
              <a:rPr lang="zh-CN" altLang="en-US" sz="3200" dirty="0">
                <a:latin typeface="黑体" panose="02010609060101010101" pitchFamily="2" charset="-122"/>
                <a:ea typeface="黑体" panose="02010609060101010101" pitchFamily="2" charset="-122"/>
              </a:rPr>
              <a:t>的并、交、补运算定义如下：</a:t>
            </a:r>
          </a:p>
          <a:p>
            <a:pPr eaLnBrk="1" hangingPunct="1">
              <a:lnSpc>
                <a:spcPct val="90000"/>
              </a:lnSpc>
              <a:buNone/>
            </a:pPr>
            <a:r>
              <a:rPr lang="en-US" altLang="zh-CN" sz="3200" dirty="0"/>
              <a:t>       μ </a:t>
            </a:r>
            <a:r>
              <a:rPr lang="en-US" altLang="zh-CN" sz="3200" baseline="-25000" dirty="0"/>
              <a:t>A∪B</a:t>
            </a:r>
            <a:r>
              <a:rPr lang="en-US" altLang="zh-CN" sz="3200" dirty="0"/>
              <a:t> (x)=max[μ</a:t>
            </a:r>
            <a:r>
              <a:rPr lang="en-US" altLang="zh-CN" sz="3200" baseline="-25000" dirty="0"/>
              <a:t>A</a:t>
            </a:r>
            <a:r>
              <a:rPr lang="en-US" altLang="zh-CN" sz="3200" dirty="0"/>
              <a:t>(x)</a:t>
            </a:r>
            <a:r>
              <a:rPr lang="zh-CN" altLang="en-US" sz="3200" dirty="0"/>
              <a:t>，</a:t>
            </a:r>
            <a:r>
              <a:rPr lang="en-US" altLang="zh-CN" sz="3200" dirty="0"/>
              <a:t>μ</a:t>
            </a:r>
            <a:r>
              <a:rPr lang="en-US" altLang="zh-CN" sz="3200" baseline="-25000" dirty="0"/>
              <a:t>B</a:t>
            </a:r>
            <a:r>
              <a:rPr lang="en-US" altLang="zh-CN" sz="3200" dirty="0"/>
              <a:t> (x)]</a:t>
            </a:r>
          </a:p>
          <a:p>
            <a:pPr eaLnBrk="1" hangingPunct="1">
              <a:lnSpc>
                <a:spcPct val="90000"/>
              </a:lnSpc>
              <a:buNone/>
            </a:pPr>
            <a:r>
              <a:rPr lang="en-US" altLang="zh-CN" sz="3200" dirty="0"/>
              <a:t>       μ </a:t>
            </a:r>
            <a:r>
              <a:rPr lang="en-US" altLang="zh-CN" sz="3200" baseline="-25000" dirty="0"/>
              <a:t>A∩B</a:t>
            </a:r>
            <a:r>
              <a:rPr lang="en-US" altLang="zh-CN" sz="3200" dirty="0"/>
              <a:t> (x)=min[μ</a:t>
            </a:r>
            <a:r>
              <a:rPr lang="en-US" altLang="zh-CN" sz="3200" baseline="-25000" dirty="0"/>
              <a:t>A</a:t>
            </a:r>
            <a:r>
              <a:rPr lang="en-US" altLang="zh-CN" sz="3200" dirty="0"/>
              <a:t> (x)</a:t>
            </a:r>
            <a:r>
              <a:rPr lang="zh-CN" altLang="en-US" sz="3200" dirty="0"/>
              <a:t>，</a:t>
            </a:r>
            <a:r>
              <a:rPr lang="en-US" altLang="zh-CN" sz="3200" dirty="0"/>
              <a:t>μ</a:t>
            </a:r>
            <a:r>
              <a:rPr lang="en-US" altLang="zh-CN" sz="3200" baseline="-25000" dirty="0"/>
              <a:t>B</a:t>
            </a:r>
            <a:r>
              <a:rPr lang="en-US" altLang="zh-CN" sz="3200" dirty="0"/>
              <a:t> (x)]</a:t>
            </a:r>
          </a:p>
          <a:p>
            <a:pPr eaLnBrk="1" hangingPunct="1">
              <a:lnSpc>
                <a:spcPct val="90000"/>
              </a:lnSpc>
              <a:buNone/>
            </a:pPr>
            <a:r>
              <a:rPr lang="en-US" altLang="zh-CN" sz="3200" dirty="0">
                <a:latin typeface="黑体" panose="02010609060101010101" pitchFamily="2" charset="-122"/>
                <a:ea typeface="黑体" panose="02010609060101010101" pitchFamily="2" charset="-122"/>
              </a:rPr>
              <a:t>   </a:t>
            </a:r>
          </a:p>
        </p:txBody>
      </p:sp>
      <p:pic>
        <p:nvPicPr>
          <p:cNvPr id="218115" name="Picture 5"/>
          <p:cNvPicPr>
            <a:picLocks noChangeAspect="1"/>
          </p:cNvPicPr>
          <p:nvPr/>
        </p:nvPicPr>
        <p:blipFill>
          <a:blip r:embed="rId3"/>
          <a:stretch>
            <a:fillRect/>
          </a:stretch>
        </p:blipFill>
        <p:spPr>
          <a:xfrm>
            <a:off x="179512" y="4714875"/>
            <a:ext cx="2951356" cy="1753660"/>
          </a:xfrm>
          <a:prstGeom prst="rect">
            <a:avLst/>
          </a:prstGeom>
          <a:noFill/>
          <a:ln w="12700">
            <a:noFill/>
          </a:ln>
        </p:spPr>
      </p:pic>
      <p:pic>
        <p:nvPicPr>
          <p:cNvPr id="169990" name="Picture 6"/>
          <p:cNvPicPr>
            <a:picLocks noChangeAspect="1"/>
          </p:cNvPicPr>
          <p:nvPr/>
        </p:nvPicPr>
        <p:blipFill>
          <a:blip r:embed="rId4"/>
          <a:stretch>
            <a:fillRect/>
          </a:stretch>
        </p:blipFill>
        <p:spPr>
          <a:xfrm>
            <a:off x="3169761" y="4714875"/>
            <a:ext cx="2803525" cy="1763713"/>
          </a:xfrm>
          <a:prstGeom prst="rect">
            <a:avLst/>
          </a:prstGeom>
          <a:noFill/>
          <a:ln w="12700">
            <a:noFill/>
          </a:ln>
        </p:spPr>
      </p:pic>
      <p:pic>
        <p:nvPicPr>
          <p:cNvPr id="169991" name="Picture 7"/>
          <p:cNvPicPr>
            <a:picLocks noChangeAspect="1"/>
          </p:cNvPicPr>
          <p:nvPr/>
        </p:nvPicPr>
        <p:blipFill>
          <a:blip r:embed="rId5"/>
          <a:stretch>
            <a:fillRect/>
          </a:stretch>
        </p:blipFill>
        <p:spPr>
          <a:xfrm>
            <a:off x="6012180" y="4714875"/>
            <a:ext cx="3043238" cy="1749425"/>
          </a:xfrm>
          <a:prstGeom prst="rect">
            <a:avLst/>
          </a:prstGeom>
          <a:noFill/>
          <a:ln w="12700">
            <a:noFill/>
          </a:ln>
        </p:spPr>
      </p:pic>
      <p:sp>
        <p:nvSpPr>
          <p:cNvPr id="218118" name="Rectangle 9"/>
          <p:cNvSpPr/>
          <p:nvPr/>
        </p:nvSpPr>
        <p:spPr>
          <a:xfrm>
            <a:off x="0" y="333375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18119" name="Object 8"/>
          <p:cNvGraphicFramePr>
            <a:graphicFrameLocks noChangeAspect="1"/>
          </p:cNvGraphicFramePr>
          <p:nvPr/>
        </p:nvGraphicFramePr>
        <p:xfrm>
          <a:off x="3059430" y="3809365"/>
          <a:ext cx="2736850" cy="603250"/>
        </p:xfrm>
        <a:graphic>
          <a:graphicData uri="http://schemas.openxmlformats.org/presentationml/2006/ole">
            <mc:AlternateContent xmlns:mc="http://schemas.openxmlformats.org/markup-compatibility/2006">
              <mc:Choice xmlns:v="urn:schemas-microsoft-com:vml" Requires="v">
                <p:oleObj spid="_x0000_s88083" r:id="rId6" imgW="1091565" imgH="241300" progId="Equation.DSMT4">
                  <p:embed/>
                </p:oleObj>
              </mc:Choice>
              <mc:Fallback>
                <p:oleObj r:id="rId6" imgW="1091565" imgH="241300" progId="Equation.DSMT4">
                  <p:embed/>
                  <p:pic>
                    <p:nvPicPr>
                      <p:cNvPr id="0" name=""/>
                      <p:cNvPicPr/>
                      <p:nvPr/>
                    </p:nvPicPr>
                    <p:blipFill>
                      <a:blip r:embed="rId7"/>
                      <a:stretch>
                        <a:fillRect/>
                      </a:stretch>
                    </p:blipFill>
                    <p:spPr>
                      <a:xfrm>
                        <a:off x="3059430" y="3809365"/>
                        <a:ext cx="2736850" cy="603250"/>
                      </a:xfrm>
                      <a:prstGeom prst="rect">
                        <a:avLst/>
                      </a:prstGeom>
                      <a:solidFill>
                        <a:srgbClr val="66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9553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9990"/>
                                        </p:tgtEl>
                                        <p:attrNameLst>
                                          <p:attrName>style.visibility</p:attrName>
                                        </p:attrNameLst>
                                      </p:cBhvr>
                                      <p:to>
                                        <p:strVal val="visible"/>
                                      </p:to>
                                    </p:set>
                                    <p:anim calcmode="lin" valueType="num">
                                      <p:cBhvr additive="base">
                                        <p:cTn id="7" dur="500" fill="hold"/>
                                        <p:tgtEl>
                                          <p:spTgt spid="169990"/>
                                        </p:tgtEl>
                                        <p:attrNameLst>
                                          <p:attrName>ppt_x</p:attrName>
                                        </p:attrNameLst>
                                      </p:cBhvr>
                                      <p:tavLst>
                                        <p:tav tm="0">
                                          <p:val>
                                            <p:strVal val="#ppt_x"/>
                                          </p:val>
                                        </p:tav>
                                        <p:tav tm="100000">
                                          <p:val>
                                            <p:strVal val="#ppt_x"/>
                                          </p:val>
                                        </p:tav>
                                      </p:tavLst>
                                    </p:anim>
                                    <p:anim calcmode="lin" valueType="num">
                                      <p:cBhvr additive="base">
                                        <p:cTn id="8" dur="500" fill="hold"/>
                                        <p:tgtEl>
                                          <p:spTgt spid="16999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69991"/>
                                        </p:tgtEl>
                                        <p:attrNameLst>
                                          <p:attrName>style.visibility</p:attrName>
                                        </p:attrNameLst>
                                      </p:cBhvr>
                                      <p:to>
                                        <p:strVal val="visible"/>
                                      </p:to>
                                    </p:set>
                                    <p:anim calcmode="lin" valueType="num">
                                      <p:cBhvr additive="base">
                                        <p:cTn id="13" dur="500" fill="hold"/>
                                        <p:tgtEl>
                                          <p:spTgt spid="169991"/>
                                        </p:tgtEl>
                                        <p:attrNameLst>
                                          <p:attrName>ppt_x</p:attrName>
                                        </p:attrNameLst>
                                      </p:cBhvr>
                                      <p:tavLst>
                                        <p:tav tm="0">
                                          <p:val>
                                            <p:strVal val="#ppt_x"/>
                                          </p:val>
                                        </p:tav>
                                        <p:tav tm="100000">
                                          <p:val>
                                            <p:strVal val="#ppt_x"/>
                                          </p:val>
                                        </p:tav>
                                      </p:tavLst>
                                    </p:anim>
                                    <p:anim calcmode="lin" valueType="num">
                                      <p:cBhvr additive="base">
                                        <p:cTn id="14" dur="500" fill="hold"/>
                                        <p:tgtEl>
                                          <p:spTgt spid="16999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p:cNvSpPr>
          <p:nvPr>
            <p:ph type="title"/>
          </p:nvPr>
        </p:nvSpPr>
        <p:spPr>
          <a:xfrm>
            <a:off x="684213" y="333375"/>
            <a:ext cx="7772400" cy="1143000"/>
          </a:xfrm>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5.6.2 </a:t>
            </a:r>
            <a:r>
              <a:rPr lang="zh-CN" altLang="en-US" sz="4000" dirty="0">
                <a:latin typeface="黑体" panose="02010609060101010101" pitchFamily="2" charset="-122"/>
                <a:ea typeface="黑体" panose="02010609060101010101" pitchFamily="2" charset="-122"/>
              </a:rPr>
              <a:t>模糊关系</a:t>
            </a:r>
          </a:p>
        </p:txBody>
      </p:sp>
      <p:sp>
        <p:nvSpPr>
          <p:cNvPr id="219139" name="Rectangle 3"/>
          <p:cNvSpPr>
            <a:spLocks noGrp="1"/>
          </p:cNvSpPr>
          <p:nvPr>
            <p:ph idx="1"/>
          </p:nvPr>
        </p:nvSpPr>
        <p:spPr>
          <a:xfrm>
            <a:off x="685800" y="1341438"/>
            <a:ext cx="7772400" cy="4032250"/>
          </a:xfrm>
        </p:spPr>
        <p:txBody>
          <a:bodyPr vert="horz" wrap="square" lIns="91440" tIns="45720" rIns="91440" bIns="45720" anchor="t"/>
          <a:lstStyle/>
          <a:p>
            <a:pPr eaLnBrk="1" hangingPunct="1">
              <a:buNone/>
            </a:pPr>
            <a:r>
              <a:rPr lang="zh-CN" altLang="en-US" sz="3200" dirty="0">
                <a:solidFill>
                  <a:srgbClr val="FF0000"/>
                </a:solidFill>
                <a:latin typeface="黑体" panose="02010609060101010101" pitchFamily="2" charset="-122"/>
                <a:ea typeface="黑体" panose="02010609060101010101" pitchFamily="2" charset="-122"/>
              </a:rPr>
              <a:t>定义</a:t>
            </a:r>
            <a:r>
              <a:rPr lang="en-US" altLang="zh-CN" sz="3200" dirty="0">
                <a:solidFill>
                  <a:srgbClr val="FF0000"/>
                </a:solidFill>
                <a:latin typeface="黑体" panose="02010609060101010101" pitchFamily="2" charset="-122"/>
                <a:ea typeface="黑体" panose="02010609060101010101" pitchFamily="2" charset="-122"/>
              </a:rPr>
              <a:t>5.19 </a:t>
            </a:r>
            <a:r>
              <a:rPr lang="zh-CN" altLang="en-US" sz="3200" dirty="0">
                <a:latin typeface="黑体" panose="02010609060101010101" pitchFamily="2" charset="-122"/>
                <a:ea typeface="黑体" panose="02010609060101010101" pitchFamily="2" charset="-122"/>
              </a:rPr>
              <a:t>设</a:t>
            </a:r>
            <a:r>
              <a:rPr lang="en-US" altLang="zh-CN" sz="3200" dirty="0">
                <a:latin typeface="黑体" panose="02010609060101010101" pitchFamily="2" charset="-122"/>
                <a:ea typeface="黑体" panose="02010609060101010101" pitchFamily="2" charset="-122"/>
              </a:rPr>
              <a:t>U</a:t>
            </a:r>
            <a:r>
              <a:rPr lang="en-US" altLang="zh-CN" sz="3200" baseline="-25000" dirty="0">
                <a:latin typeface="黑体" panose="02010609060101010101" pitchFamily="2" charset="-122"/>
                <a:ea typeface="黑体" panose="02010609060101010101" pitchFamily="2" charset="-122"/>
              </a:rPr>
              <a:t>1</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U</a:t>
            </a:r>
            <a:r>
              <a:rPr lang="en-US" altLang="zh-CN" sz="3200" baseline="-25000" dirty="0">
                <a:latin typeface="黑体" panose="02010609060101010101" pitchFamily="2" charset="-122"/>
                <a:ea typeface="黑体" panose="02010609060101010101" pitchFamily="2" charset="-122"/>
              </a:rPr>
              <a:t>2</a:t>
            </a:r>
            <a:r>
              <a:rPr lang="zh-CN" altLang="en-US" sz="3200" dirty="0">
                <a:latin typeface="黑体" panose="02010609060101010101" pitchFamily="2" charset="-122"/>
                <a:ea typeface="黑体" panose="02010609060101010101" pitchFamily="2" charset="-122"/>
              </a:rPr>
              <a:t>，</a:t>
            </a:r>
            <a:r>
              <a:rPr lang="en-US" altLang="zh-CN"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U</a:t>
            </a:r>
            <a:r>
              <a:rPr lang="en-US" altLang="zh-CN" sz="3200" baseline="-25000" dirty="0">
                <a:latin typeface="黑体" panose="02010609060101010101" pitchFamily="2" charset="-122"/>
                <a:ea typeface="黑体" panose="02010609060101010101" pitchFamily="2" charset="-122"/>
              </a:rPr>
              <a:t>n</a:t>
            </a:r>
            <a:r>
              <a:rPr lang="zh-CN" altLang="en-US" sz="3200" dirty="0">
                <a:latin typeface="黑体" panose="02010609060101010101" pitchFamily="2" charset="-122"/>
                <a:ea typeface="黑体" panose="02010609060101010101" pitchFamily="2" charset="-122"/>
              </a:rPr>
              <a:t>是</a:t>
            </a:r>
            <a:r>
              <a:rPr lang="en-US" altLang="zh-CN" sz="3200" dirty="0">
                <a:latin typeface="黑体" panose="02010609060101010101" pitchFamily="2" charset="-122"/>
                <a:ea typeface="黑体" panose="02010609060101010101" pitchFamily="2" charset="-122"/>
              </a:rPr>
              <a:t>n</a:t>
            </a:r>
            <a:r>
              <a:rPr lang="zh-CN" altLang="en-US" sz="3200" dirty="0">
                <a:latin typeface="黑体" panose="02010609060101010101" pitchFamily="2" charset="-122"/>
                <a:ea typeface="黑体" panose="02010609060101010101" pitchFamily="2" charset="-122"/>
              </a:rPr>
              <a:t>个论域，</a:t>
            </a:r>
            <a:r>
              <a:rPr lang="en-US" altLang="zh-CN" sz="3200" dirty="0">
                <a:latin typeface="黑体" panose="02010609060101010101" pitchFamily="2" charset="-122"/>
                <a:ea typeface="黑体" panose="02010609060101010101" pitchFamily="2" charset="-122"/>
              </a:rPr>
              <a:t>Ai</a:t>
            </a:r>
            <a:r>
              <a:rPr lang="zh-CN" altLang="en-US" sz="3200" dirty="0">
                <a:latin typeface="黑体" panose="02010609060101010101" pitchFamily="2" charset="-122"/>
                <a:ea typeface="黑体" panose="02010609060101010101" pitchFamily="2" charset="-122"/>
              </a:rPr>
              <a:t>是</a:t>
            </a:r>
            <a:r>
              <a:rPr lang="en-US" altLang="zh-CN" sz="3200" dirty="0">
                <a:latin typeface="黑体" panose="02010609060101010101" pitchFamily="2" charset="-122"/>
                <a:ea typeface="黑体" panose="02010609060101010101" pitchFamily="2" charset="-122"/>
              </a:rPr>
              <a:t>U</a:t>
            </a:r>
            <a:r>
              <a:rPr lang="en-US" altLang="zh-CN" sz="3200" baseline="-25000" dirty="0">
                <a:latin typeface="黑体" panose="02010609060101010101" pitchFamily="2" charset="-122"/>
                <a:ea typeface="黑体" panose="02010609060101010101" pitchFamily="2" charset="-122"/>
              </a:rPr>
              <a:t>i</a:t>
            </a:r>
            <a:r>
              <a:rPr lang="en-US" altLang="zh-CN" sz="3200" dirty="0">
                <a:latin typeface="黑体" panose="02010609060101010101" pitchFamily="2" charset="-122"/>
                <a:ea typeface="黑体" panose="02010609060101010101" pitchFamily="2" charset="-122"/>
              </a:rPr>
              <a:t>(i=l,2,</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,n)</a:t>
            </a:r>
            <a:r>
              <a:rPr lang="zh-CN" altLang="en-US" sz="3200" dirty="0">
                <a:latin typeface="黑体" panose="02010609060101010101" pitchFamily="2" charset="-122"/>
                <a:ea typeface="黑体" panose="02010609060101010101" pitchFamily="2" charset="-122"/>
              </a:rPr>
              <a:t>上的</a:t>
            </a:r>
            <a:r>
              <a:rPr lang="zh-CN" altLang="en-US" sz="3200" dirty="0">
                <a:solidFill>
                  <a:srgbClr val="FF0000"/>
                </a:solidFill>
                <a:latin typeface="黑体" panose="02010609060101010101" pitchFamily="2" charset="-122"/>
                <a:ea typeface="黑体" panose="02010609060101010101" pitchFamily="2" charset="-122"/>
              </a:rPr>
              <a:t>模糊集</a:t>
            </a:r>
            <a:r>
              <a:rPr lang="zh-CN" altLang="en-US" sz="3200" dirty="0">
                <a:latin typeface="黑体" panose="02010609060101010101" pitchFamily="2" charset="-122"/>
                <a:ea typeface="黑体" panose="02010609060101010101" pitchFamily="2" charset="-122"/>
              </a:rPr>
              <a:t>，则称：</a:t>
            </a:r>
          </a:p>
          <a:p>
            <a:pPr eaLnBrk="1" hangingPunct="1"/>
            <a:endParaRPr lang="zh-CN" altLang="en-US" sz="3200" dirty="0">
              <a:latin typeface="黑体" panose="02010609060101010101" pitchFamily="2" charset="-122"/>
              <a:ea typeface="黑体" panose="02010609060101010101" pitchFamily="2" charset="-122"/>
            </a:endParaRPr>
          </a:p>
          <a:p>
            <a:pPr eaLnBrk="1" hangingPunct="1"/>
            <a:endParaRPr lang="zh-CN" altLang="en-US" sz="3200" dirty="0">
              <a:latin typeface="黑体" panose="02010609060101010101" pitchFamily="2" charset="-122"/>
              <a:ea typeface="黑体" panose="02010609060101010101" pitchFamily="2" charset="-122"/>
            </a:endParaRPr>
          </a:p>
          <a:p>
            <a:pPr eaLnBrk="1" hangingPunct="1"/>
            <a:endParaRPr lang="zh-CN" altLang="en-US" sz="3200" dirty="0">
              <a:latin typeface="黑体" panose="02010609060101010101" pitchFamily="2" charset="-122"/>
              <a:ea typeface="黑体" panose="02010609060101010101" pitchFamily="2" charset="-122"/>
            </a:endParaRPr>
          </a:p>
          <a:p>
            <a:pPr eaLnBrk="1" hangingPunct="1">
              <a:buNone/>
            </a:pPr>
            <a:r>
              <a:rPr lang="zh-CN" altLang="en-US" sz="3200" dirty="0" smtClean="0">
                <a:latin typeface="黑体" panose="02010609060101010101" pitchFamily="2" charset="-122"/>
                <a:ea typeface="黑体" panose="02010609060101010101" pitchFamily="2" charset="-122"/>
              </a:rPr>
              <a:t>为</a:t>
            </a:r>
            <a:r>
              <a:rPr lang="en-US" altLang="zh-CN" sz="3200" dirty="0">
                <a:latin typeface="黑体" panose="02010609060101010101" pitchFamily="2" charset="-122"/>
                <a:ea typeface="黑体" panose="02010609060101010101" pitchFamily="2" charset="-122"/>
              </a:rPr>
              <a:t>A</a:t>
            </a:r>
            <a:r>
              <a:rPr lang="en-US" altLang="zh-CN" sz="3200" baseline="-25000" dirty="0">
                <a:latin typeface="黑体" panose="02010609060101010101" pitchFamily="2" charset="-122"/>
                <a:ea typeface="黑体" panose="02010609060101010101" pitchFamily="2" charset="-122"/>
              </a:rPr>
              <a:t>1</a:t>
            </a:r>
            <a:r>
              <a:rPr lang="en-US" altLang="zh-CN" sz="3200" dirty="0">
                <a:latin typeface="黑体" panose="02010609060101010101" pitchFamily="2" charset="-122"/>
                <a:ea typeface="黑体" panose="02010609060101010101" pitchFamily="2" charset="-122"/>
              </a:rPr>
              <a:t>×A</a:t>
            </a:r>
            <a:r>
              <a:rPr lang="en-US" altLang="zh-CN" sz="3200" baseline="-25000" dirty="0">
                <a:latin typeface="黑体" panose="02010609060101010101" pitchFamily="2" charset="-122"/>
                <a:ea typeface="黑体" panose="02010609060101010101" pitchFamily="2" charset="-122"/>
              </a:rPr>
              <a:t>2</a:t>
            </a:r>
            <a:r>
              <a:rPr lang="en-US" altLang="zh-CN" sz="3200" dirty="0">
                <a:latin typeface="黑体" panose="02010609060101010101" pitchFamily="2" charset="-122"/>
                <a:ea typeface="黑体" panose="02010609060101010101" pitchFamily="2" charset="-122"/>
              </a:rPr>
              <a:t>×</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×A</a:t>
            </a:r>
            <a:r>
              <a:rPr lang="en-US" altLang="zh-CN" sz="3200" baseline="-25000" dirty="0">
                <a:latin typeface="黑体" panose="02010609060101010101" pitchFamily="2" charset="-122"/>
                <a:ea typeface="黑体" panose="02010609060101010101" pitchFamily="2" charset="-122"/>
              </a:rPr>
              <a:t>n</a:t>
            </a:r>
            <a:r>
              <a:rPr lang="zh-CN" altLang="en-US" sz="3200" dirty="0">
                <a:latin typeface="黑体" panose="02010609060101010101" pitchFamily="2" charset="-122"/>
                <a:ea typeface="黑体" panose="02010609060101010101" pitchFamily="2" charset="-122"/>
              </a:rPr>
              <a:t>的笛卡儿乘积，它是</a:t>
            </a:r>
            <a:r>
              <a:rPr lang="en-US" altLang="zh-CN" sz="3200" dirty="0">
                <a:latin typeface="黑体" panose="02010609060101010101" pitchFamily="2" charset="-122"/>
                <a:ea typeface="黑体" panose="02010609060101010101" pitchFamily="2" charset="-122"/>
              </a:rPr>
              <a:t>U</a:t>
            </a:r>
            <a:r>
              <a:rPr lang="en-US" altLang="zh-CN" sz="3200" baseline="-25000" dirty="0">
                <a:latin typeface="黑体" panose="02010609060101010101" pitchFamily="2" charset="-122"/>
                <a:ea typeface="黑体" panose="02010609060101010101" pitchFamily="2" charset="-122"/>
              </a:rPr>
              <a:t>1</a:t>
            </a:r>
            <a:r>
              <a:rPr lang="en-US" altLang="zh-CN" sz="3200" dirty="0">
                <a:latin typeface="黑体" panose="02010609060101010101" pitchFamily="2" charset="-122"/>
                <a:ea typeface="黑体" panose="02010609060101010101" pitchFamily="2" charset="-122"/>
              </a:rPr>
              <a:t>×U</a:t>
            </a:r>
            <a:r>
              <a:rPr lang="en-US" altLang="zh-CN" sz="3200" baseline="-25000" dirty="0">
                <a:latin typeface="黑体" panose="02010609060101010101" pitchFamily="2" charset="-122"/>
                <a:ea typeface="黑体" panose="02010609060101010101" pitchFamily="2" charset="-122"/>
              </a:rPr>
              <a:t>2</a:t>
            </a:r>
            <a:r>
              <a:rPr lang="en-US" altLang="zh-CN" sz="3200" dirty="0">
                <a:latin typeface="黑体" panose="02010609060101010101" pitchFamily="2" charset="-122"/>
                <a:ea typeface="黑体" panose="02010609060101010101" pitchFamily="2" charset="-122"/>
              </a:rPr>
              <a:t>×</a:t>
            </a:r>
            <a:r>
              <a:rPr lang="en-US" altLang="zh-CN"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×U</a:t>
            </a:r>
            <a:r>
              <a:rPr lang="en-US" altLang="zh-CN" sz="3200" baseline="-25000" dirty="0">
                <a:latin typeface="黑体" panose="02010609060101010101" pitchFamily="2" charset="-122"/>
                <a:ea typeface="黑体" panose="02010609060101010101" pitchFamily="2" charset="-122"/>
              </a:rPr>
              <a:t>n</a:t>
            </a:r>
            <a:r>
              <a:rPr lang="zh-CN" altLang="en-US" sz="3200" dirty="0">
                <a:latin typeface="黑体" panose="02010609060101010101" pitchFamily="2" charset="-122"/>
                <a:ea typeface="黑体" panose="02010609060101010101" pitchFamily="2" charset="-122"/>
              </a:rPr>
              <a:t>上的一个模糊集。</a:t>
            </a:r>
          </a:p>
        </p:txBody>
      </p:sp>
      <p:sp>
        <p:nvSpPr>
          <p:cNvPr id="219140" name="Rectangle 6"/>
          <p:cNvSpPr/>
          <p:nvPr/>
        </p:nvSpPr>
        <p:spPr>
          <a:xfrm>
            <a:off x="0" y="32908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19141" name="Object 5"/>
          <p:cNvGraphicFramePr>
            <a:graphicFrameLocks noChangeAspect="1"/>
          </p:cNvGraphicFramePr>
          <p:nvPr/>
        </p:nvGraphicFramePr>
        <p:xfrm>
          <a:off x="755650" y="2997200"/>
          <a:ext cx="7775575" cy="533400"/>
        </p:xfrm>
        <a:graphic>
          <a:graphicData uri="http://schemas.openxmlformats.org/presentationml/2006/ole">
            <mc:AlternateContent xmlns:mc="http://schemas.openxmlformats.org/markup-compatibility/2006">
              <mc:Choice xmlns:v="urn:schemas-microsoft-com:vml" Requires="v">
                <p:oleObj spid="_x0000_s89107" r:id="rId3" imgW="4025900" imgH="279400" progId="Equation.3">
                  <p:embed/>
                </p:oleObj>
              </mc:Choice>
              <mc:Fallback>
                <p:oleObj r:id="rId3" imgW="4025900" imgH="279400" progId="Equation.3">
                  <p:embed/>
                  <p:pic>
                    <p:nvPicPr>
                      <p:cNvPr id="0" name=""/>
                      <p:cNvPicPr/>
                      <p:nvPr/>
                    </p:nvPicPr>
                    <p:blipFill>
                      <a:blip r:embed="rId4"/>
                      <a:stretch>
                        <a:fillRect/>
                      </a:stretch>
                    </p:blipFill>
                    <p:spPr>
                      <a:xfrm>
                        <a:off x="755650" y="2997200"/>
                        <a:ext cx="7775575" cy="533400"/>
                      </a:xfrm>
                      <a:prstGeom prst="rect">
                        <a:avLst/>
                      </a:prstGeom>
                      <a:solidFill>
                        <a:srgbClr val="CCFFFF"/>
                      </a:solidFill>
                      <a:ln w="38100">
                        <a:noFill/>
                        <a:miter/>
                      </a:ln>
                    </p:spPr>
                  </p:pic>
                </p:oleObj>
              </mc:Fallback>
            </mc:AlternateContent>
          </a:graphicData>
        </a:graphic>
      </p:graphicFrame>
      <p:sp>
        <p:nvSpPr>
          <p:cNvPr id="219142" name="Text Box 7"/>
          <p:cNvSpPr txBox="1"/>
          <p:nvPr/>
        </p:nvSpPr>
        <p:spPr>
          <a:xfrm>
            <a:off x="1908175" y="5300663"/>
            <a:ext cx="5040313" cy="1190625"/>
          </a:xfrm>
          <a:prstGeom prst="rect">
            <a:avLst/>
          </a:prstGeom>
          <a:noFill/>
          <a:ln w="9525">
            <a:noFill/>
          </a:ln>
        </p:spPr>
        <p:txBody>
          <a:bodyPr anchor="t">
            <a:spAutoFit/>
          </a:bodyPr>
          <a:lstStyle/>
          <a:p>
            <a:pPr algn="ctr">
              <a:spcBef>
                <a:spcPct val="50000"/>
              </a:spcBef>
            </a:pPr>
            <a:r>
              <a:rPr lang="en-US" altLang="zh-CN" sz="3600" dirty="0">
                <a:solidFill>
                  <a:schemeClr val="accent2">
                    <a:lumMod val="90000"/>
                    <a:lumOff val="10000"/>
                  </a:schemeClr>
                </a:solidFill>
                <a:latin typeface="黑体" panose="02010609060101010101" pitchFamily="49" charset="-122"/>
                <a:ea typeface="黑体" panose="02010609060101010101" pitchFamily="49" charset="-122"/>
              </a:rPr>
              <a:t>μ</a:t>
            </a:r>
            <a:r>
              <a:rPr lang="en-US" altLang="zh-CN" sz="3600" baseline="-25000" dirty="0">
                <a:solidFill>
                  <a:schemeClr val="accent2">
                    <a:lumMod val="90000"/>
                    <a:lumOff val="10000"/>
                  </a:schemeClr>
                </a:solidFill>
                <a:latin typeface="黑体" panose="02010609060101010101" pitchFamily="49" charset="-122"/>
                <a:ea typeface="黑体" panose="02010609060101010101" pitchFamily="49" charset="-122"/>
              </a:rPr>
              <a:t>Ai</a:t>
            </a:r>
            <a:r>
              <a:rPr lang="en-US" altLang="zh-CN" sz="3600" dirty="0">
                <a:solidFill>
                  <a:schemeClr val="accent2">
                    <a:lumMod val="90000"/>
                    <a:lumOff val="10000"/>
                  </a:schemeClr>
                </a:solidFill>
                <a:latin typeface="黑体" panose="02010609060101010101" pitchFamily="49" charset="-122"/>
                <a:ea typeface="黑体" panose="02010609060101010101" pitchFamily="49" charset="-122"/>
              </a:rPr>
              <a:t>(xi)(i=l,2,…,n)</a:t>
            </a:r>
            <a:r>
              <a:rPr lang="zh-CN" altLang="en-US" sz="3600" dirty="0">
                <a:solidFill>
                  <a:schemeClr val="accent2">
                    <a:lumMod val="90000"/>
                    <a:lumOff val="10000"/>
                  </a:schemeClr>
                </a:solidFill>
                <a:latin typeface="黑体" panose="02010609060101010101" pitchFamily="49" charset="-122"/>
                <a:ea typeface="黑体" panose="02010609060101010101" pitchFamily="49" charset="-122"/>
              </a:rPr>
              <a:t>是模糊集</a:t>
            </a:r>
            <a:r>
              <a:rPr lang="en-US" altLang="zh-CN" sz="3600" dirty="0">
                <a:solidFill>
                  <a:schemeClr val="accent2">
                    <a:lumMod val="90000"/>
                    <a:lumOff val="10000"/>
                  </a:schemeClr>
                </a:solidFill>
                <a:latin typeface="黑体" panose="02010609060101010101" pitchFamily="49" charset="-122"/>
                <a:ea typeface="黑体" panose="02010609060101010101" pitchFamily="49" charset="-122"/>
              </a:rPr>
              <a:t>A</a:t>
            </a:r>
            <a:r>
              <a:rPr lang="zh-CN" altLang="en-US" sz="3600" dirty="0">
                <a:solidFill>
                  <a:schemeClr val="accent2">
                    <a:lumMod val="90000"/>
                    <a:lumOff val="10000"/>
                  </a:schemeClr>
                </a:solidFill>
                <a:latin typeface="黑体" panose="02010609060101010101" pitchFamily="49" charset="-122"/>
                <a:ea typeface="黑体" panose="02010609060101010101" pitchFamily="49" charset="-122"/>
              </a:rPr>
              <a:t>的隶属函数</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6956602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3"/>
          <p:cNvSpPr>
            <a:spLocks noGrp="1"/>
          </p:cNvSpPr>
          <p:nvPr>
            <p:ph idx="1"/>
          </p:nvPr>
        </p:nvSpPr>
        <p:spPr>
          <a:xfrm>
            <a:off x="685800" y="549275"/>
            <a:ext cx="7772400" cy="3240088"/>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定义</a:t>
            </a:r>
            <a:r>
              <a:rPr lang="en-US" altLang="zh-CN" dirty="0">
                <a:latin typeface="黑体" panose="02010609060101010101" pitchFamily="2" charset="-122"/>
                <a:ea typeface="黑体" panose="02010609060101010101" pitchFamily="2" charset="-122"/>
              </a:rPr>
              <a:t>5.20 U</a:t>
            </a:r>
            <a:r>
              <a:rPr lang="en-US" altLang="zh-CN" baseline="-25000" dirty="0">
                <a:latin typeface="黑体" panose="02010609060101010101" pitchFamily="2" charset="-122"/>
                <a:ea typeface="黑体" panose="02010609060101010101" pitchFamily="2" charset="-122"/>
              </a:rPr>
              <a:t>1</a:t>
            </a:r>
            <a:r>
              <a:rPr lang="en-US" altLang="zh-CN" dirty="0">
                <a:latin typeface="黑体" panose="02010609060101010101" pitchFamily="2" charset="-122"/>
                <a:ea typeface="黑体" panose="02010609060101010101" pitchFamily="2" charset="-122"/>
              </a:rPr>
              <a:t>×U</a:t>
            </a:r>
            <a:r>
              <a:rPr lang="en-US" altLang="zh-CN" baseline="-25000" dirty="0">
                <a:latin typeface="黑体" panose="02010609060101010101" pitchFamily="2" charset="-122"/>
                <a:ea typeface="黑体" panose="02010609060101010101" pitchFamily="2" charset="-122"/>
              </a:rPr>
              <a:t>2</a:t>
            </a:r>
            <a:r>
              <a:rPr lang="en-US" altLang="zh-CN" dirty="0">
                <a:latin typeface="黑体" panose="02010609060101010101" pitchFamily="2" charset="-122"/>
                <a:ea typeface="黑体" panose="02010609060101010101" pitchFamily="2" charset="-122"/>
              </a:rPr>
              <a:t>×</a:t>
            </a:r>
            <a:r>
              <a:rPr lang="en-US" altLang="zh-CN" dirty="0">
                <a:ea typeface="黑体" panose="02010609060101010101" pitchFamily="2" charset="-122"/>
              </a:rPr>
              <a:t>…</a:t>
            </a:r>
            <a:r>
              <a:rPr lang="en-US" altLang="zh-CN" dirty="0">
                <a:latin typeface="黑体" panose="02010609060101010101" pitchFamily="2" charset="-122"/>
                <a:ea typeface="黑体" panose="02010609060101010101" pitchFamily="2" charset="-122"/>
              </a:rPr>
              <a:t>×U</a:t>
            </a:r>
            <a:r>
              <a:rPr lang="en-US" altLang="zh-CN" baseline="-25000" dirty="0">
                <a:latin typeface="黑体" panose="02010609060101010101" pitchFamily="2" charset="-122"/>
                <a:ea typeface="黑体" panose="02010609060101010101" pitchFamily="2" charset="-122"/>
              </a:rPr>
              <a:t>n</a:t>
            </a:r>
            <a:r>
              <a:rPr lang="zh-CN" altLang="en-US" dirty="0">
                <a:latin typeface="黑体" panose="02010609060101010101" pitchFamily="2" charset="-122"/>
                <a:ea typeface="黑体" panose="02010609060101010101" pitchFamily="2" charset="-122"/>
              </a:rPr>
              <a:t>上</a:t>
            </a:r>
            <a:r>
              <a:rPr lang="en-US" altLang="zh-CN" dirty="0">
                <a:solidFill>
                  <a:srgbClr val="FF0000"/>
                </a:solidFill>
                <a:latin typeface="黑体" panose="02010609060101010101" pitchFamily="2" charset="-122"/>
                <a:ea typeface="黑体" panose="02010609060101010101" pitchFamily="2" charset="-122"/>
              </a:rPr>
              <a:t>n</a:t>
            </a:r>
            <a:r>
              <a:rPr lang="zh-CN" altLang="en-US" dirty="0">
                <a:solidFill>
                  <a:srgbClr val="FF0000"/>
                </a:solidFill>
                <a:latin typeface="黑体" panose="02010609060101010101" pitchFamily="2" charset="-122"/>
                <a:ea typeface="黑体" panose="02010609060101010101" pitchFamily="2" charset="-122"/>
              </a:rPr>
              <a:t>元模糊关系</a:t>
            </a:r>
            <a:r>
              <a:rPr lang="en-US" altLang="zh-CN" dirty="0">
                <a:solidFill>
                  <a:srgbClr val="FF0000"/>
                </a:solidFill>
                <a:latin typeface="黑体" panose="02010609060101010101" pitchFamily="2" charset="-122"/>
                <a:ea typeface="黑体" panose="02010609060101010101" pitchFamily="2" charset="-122"/>
              </a:rPr>
              <a:t>R</a:t>
            </a:r>
            <a:r>
              <a:rPr lang="zh-CN" altLang="en-US" dirty="0">
                <a:latin typeface="黑体" panose="02010609060101010101" pitchFamily="2" charset="-122"/>
                <a:ea typeface="黑体" panose="02010609060101010101" pitchFamily="2" charset="-122"/>
              </a:rPr>
              <a:t>是以</a:t>
            </a:r>
            <a:r>
              <a:rPr lang="en-US" altLang="zh-CN" dirty="0">
                <a:latin typeface="黑体" panose="02010609060101010101" pitchFamily="2" charset="-122"/>
                <a:ea typeface="黑体" panose="02010609060101010101" pitchFamily="2" charset="-122"/>
              </a:rPr>
              <a:t>U</a:t>
            </a:r>
            <a:r>
              <a:rPr lang="en-US" altLang="zh-CN" baseline="-25000" dirty="0">
                <a:latin typeface="黑体" panose="02010609060101010101" pitchFamily="2" charset="-122"/>
                <a:ea typeface="黑体" panose="02010609060101010101" pitchFamily="2" charset="-122"/>
              </a:rPr>
              <a:t>1</a:t>
            </a:r>
            <a:r>
              <a:rPr lang="en-US" altLang="zh-CN" dirty="0">
                <a:latin typeface="黑体" panose="02010609060101010101" pitchFamily="2" charset="-122"/>
                <a:ea typeface="黑体" panose="02010609060101010101" pitchFamily="2" charset="-122"/>
              </a:rPr>
              <a:t>×U</a:t>
            </a:r>
            <a:r>
              <a:rPr lang="en-US" altLang="zh-CN" baseline="-25000" dirty="0">
                <a:latin typeface="黑体" panose="02010609060101010101" pitchFamily="2" charset="-122"/>
                <a:ea typeface="黑体" panose="02010609060101010101" pitchFamily="2" charset="-122"/>
              </a:rPr>
              <a:t>2</a:t>
            </a:r>
            <a:r>
              <a:rPr lang="en-US" altLang="zh-CN" dirty="0">
                <a:latin typeface="黑体" panose="02010609060101010101" pitchFamily="2" charset="-122"/>
                <a:ea typeface="黑体" panose="02010609060101010101" pitchFamily="2" charset="-122"/>
              </a:rPr>
              <a:t>×</a:t>
            </a:r>
            <a:r>
              <a:rPr lang="en-US" altLang="zh-CN" dirty="0">
                <a:ea typeface="黑体" panose="02010609060101010101" pitchFamily="2" charset="-122"/>
              </a:rPr>
              <a:t>…</a:t>
            </a:r>
            <a:r>
              <a:rPr lang="en-US" altLang="zh-CN" dirty="0">
                <a:latin typeface="黑体" panose="02010609060101010101" pitchFamily="2" charset="-122"/>
                <a:ea typeface="黑体" panose="02010609060101010101" pitchFamily="2" charset="-122"/>
              </a:rPr>
              <a:t>×U</a:t>
            </a:r>
            <a:r>
              <a:rPr lang="en-US" altLang="zh-CN" baseline="-25000" dirty="0">
                <a:latin typeface="黑体" panose="02010609060101010101" pitchFamily="2" charset="-122"/>
                <a:ea typeface="黑体" panose="02010609060101010101" pitchFamily="2" charset="-122"/>
              </a:rPr>
              <a:t>n</a:t>
            </a:r>
            <a:r>
              <a:rPr lang="zh-CN" altLang="en-US" dirty="0">
                <a:latin typeface="黑体" panose="02010609060101010101" pitchFamily="2" charset="-122"/>
                <a:ea typeface="黑体" panose="02010609060101010101" pitchFamily="2" charset="-122"/>
              </a:rPr>
              <a:t>为论域的模糊集合，</a:t>
            </a:r>
            <a:r>
              <a:rPr lang="en-US" altLang="zh-CN" dirty="0">
                <a:latin typeface="黑体" panose="02010609060101010101" pitchFamily="2" charset="-122"/>
                <a:ea typeface="黑体" panose="02010609060101010101" pitchFamily="2" charset="-122"/>
              </a:rPr>
              <a:t>R</a:t>
            </a:r>
            <a:r>
              <a:rPr lang="zh-CN" altLang="en-US" dirty="0">
                <a:latin typeface="黑体" panose="02010609060101010101" pitchFamily="2" charset="-122"/>
                <a:ea typeface="黑体" panose="02010609060101010101" pitchFamily="2" charset="-122"/>
              </a:rPr>
              <a:t>可以记为：</a:t>
            </a:r>
          </a:p>
          <a:p>
            <a:pPr eaLnBrk="1" hangingPunct="1"/>
            <a:endParaRPr lang="zh-CN" altLang="en-US" dirty="0">
              <a:latin typeface="黑体" panose="02010609060101010101" pitchFamily="2" charset="-122"/>
              <a:ea typeface="黑体" panose="02010609060101010101" pitchFamily="2" charset="-122"/>
            </a:endParaRPr>
          </a:p>
          <a:p>
            <a:pPr eaLnBrk="1" hangingPunct="1">
              <a:buNone/>
            </a:pPr>
            <a:endParaRPr lang="zh-CN" altLang="en-US" dirty="0">
              <a:latin typeface="黑体" panose="02010609060101010101" pitchFamily="2" charset="-122"/>
              <a:ea typeface="黑体" panose="02010609060101010101" pitchFamily="2" charset="-122"/>
            </a:endParaRPr>
          </a:p>
        </p:txBody>
      </p:sp>
      <p:sp>
        <p:nvSpPr>
          <p:cNvPr id="220163" name="Rectangle 6"/>
          <p:cNvSpPr/>
          <p:nvPr/>
        </p:nvSpPr>
        <p:spPr>
          <a:xfrm>
            <a:off x="0" y="323373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20164" name="Object 5"/>
          <p:cNvGraphicFramePr>
            <a:graphicFrameLocks noChangeAspect="1"/>
          </p:cNvGraphicFramePr>
          <p:nvPr/>
        </p:nvGraphicFramePr>
        <p:xfrm>
          <a:off x="971550" y="2349500"/>
          <a:ext cx="6911975" cy="1282700"/>
        </p:xfrm>
        <a:graphic>
          <a:graphicData uri="http://schemas.openxmlformats.org/presentationml/2006/ole">
            <mc:AlternateContent xmlns:mc="http://schemas.openxmlformats.org/markup-compatibility/2006">
              <mc:Choice xmlns:v="urn:schemas-microsoft-com:vml" Requires="v">
                <p:oleObj spid="_x0000_s90131" r:id="rId3" imgW="2108200" imgH="393700" progId="Equation.3">
                  <p:embed/>
                </p:oleObj>
              </mc:Choice>
              <mc:Fallback>
                <p:oleObj r:id="rId3" imgW="2108200" imgH="393700" progId="Equation.3">
                  <p:embed/>
                  <p:pic>
                    <p:nvPicPr>
                      <p:cNvPr id="0" name=""/>
                      <p:cNvPicPr/>
                      <p:nvPr/>
                    </p:nvPicPr>
                    <p:blipFill>
                      <a:blip r:embed="rId4"/>
                      <a:stretch>
                        <a:fillRect/>
                      </a:stretch>
                    </p:blipFill>
                    <p:spPr>
                      <a:xfrm>
                        <a:off x="971550" y="2349500"/>
                        <a:ext cx="6911975" cy="1282700"/>
                      </a:xfrm>
                      <a:prstGeom prst="rect">
                        <a:avLst/>
                      </a:prstGeom>
                      <a:solidFill>
                        <a:srgbClr val="CCFFFF"/>
                      </a:solidFill>
                      <a:ln w="38100">
                        <a:noFill/>
                        <a:miter/>
                      </a:ln>
                    </p:spPr>
                  </p:pic>
                </p:oleObj>
              </mc:Fallback>
            </mc:AlternateContent>
          </a:graphicData>
        </a:graphic>
      </p:graphicFrame>
      <p:sp>
        <p:nvSpPr>
          <p:cNvPr id="220165" name="Rectangle 7"/>
          <p:cNvSpPr/>
          <p:nvPr/>
        </p:nvSpPr>
        <p:spPr>
          <a:xfrm>
            <a:off x="539750" y="3933825"/>
            <a:ext cx="8132763" cy="2017713"/>
          </a:xfrm>
          <a:prstGeom prst="rect">
            <a:avLst/>
          </a:prstGeom>
          <a:noFill/>
          <a:ln w="9525">
            <a:noFill/>
          </a:ln>
        </p:spPr>
        <p:txBody>
          <a:bodyPr anchor="t"/>
          <a:lstStyle/>
          <a:p>
            <a:pPr marL="342900" indent="-342900" algn="just">
              <a:spcBef>
                <a:spcPct val="20000"/>
              </a:spcBef>
              <a:buClr>
                <a:schemeClr val="accent2">
                  <a:lumMod val="90000"/>
                  <a:lumOff val="10000"/>
                </a:schemeClr>
              </a:buClr>
              <a:buFont typeface="Wingdings" panose="05000000000000000000" pitchFamily="2" charset="2"/>
              <a:buChar char="Ø"/>
            </a:pP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μ</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R</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(x1,x2,</a:t>
            </a:r>
            <a:r>
              <a:rPr lang="en-US" altLang="zh-CN" sz="2800" b="1" dirty="0">
                <a:solidFill>
                  <a:schemeClr val="accent2">
                    <a:lumMod val="90000"/>
                    <a:lumOff val="10000"/>
                  </a:schemeClr>
                </a:solidFill>
                <a:latin typeface="Times New Roman" panose="02020603050405020304" pitchFamily="18" charset="0"/>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,xn)</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是模糊关系</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R</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的隶属函数，它把</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U</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1</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×U</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2</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en-US" altLang="zh-CN" sz="2800" b="1" dirty="0">
                <a:solidFill>
                  <a:schemeClr val="accent2">
                    <a:lumMod val="90000"/>
                    <a:lumOff val="10000"/>
                  </a:schemeClr>
                </a:solidFill>
                <a:latin typeface="Times New Roman" panose="02020603050405020304" pitchFamily="18" charset="0"/>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×U</a:t>
            </a:r>
            <a:r>
              <a:rPr lang="en-US" altLang="zh-CN" sz="2800" b="1" baseline="-25000" dirty="0">
                <a:solidFill>
                  <a:schemeClr val="accent2">
                    <a:lumMod val="90000"/>
                    <a:lumOff val="10000"/>
                  </a:schemeClr>
                </a:solidFill>
                <a:latin typeface="黑体" panose="02010609060101010101" pitchFamily="2" charset="-122"/>
                <a:ea typeface="黑体" panose="02010609060101010101" pitchFamily="2" charset="-122"/>
              </a:rPr>
              <a:t>n</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上的每一个元素 </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(x1,x2,</a:t>
            </a:r>
            <a:r>
              <a:rPr lang="en-US" altLang="zh-CN" sz="2800" b="1" dirty="0">
                <a:solidFill>
                  <a:schemeClr val="accent2">
                    <a:lumMod val="90000"/>
                    <a:lumOff val="10000"/>
                  </a:schemeClr>
                </a:solidFill>
                <a:latin typeface="Times New Roman" panose="02020603050405020304" pitchFamily="18" charset="0"/>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,xn)</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映射为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1]</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上的一个实数，该实数反映出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x1,x2,</a:t>
            </a:r>
            <a:r>
              <a:rPr lang="en-US" altLang="zh-CN" sz="2800" b="1" dirty="0">
                <a:solidFill>
                  <a:schemeClr val="accent2">
                    <a:lumMod val="90000"/>
                    <a:lumOff val="10000"/>
                  </a:schemeClr>
                </a:solidFill>
                <a:latin typeface="Times New Roman" panose="02020603050405020304" pitchFamily="18" charset="0"/>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,xn</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具有关系</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R</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的程度。</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71933311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p:cNvSpPr>
          <p:nvPr>
            <p:ph type="body" sz="half" idx="4294967295"/>
          </p:nvPr>
        </p:nvSpPr>
        <p:spPr>
          <a:xfrm>
            <a:off x="765810" y="741680"/>
            <a:ext cx="6985000" cy="2592070"/>
          </a:xfrm>
        </p:spPr>
        <p:txBody>
          <a:bodyPr vert="horz" wrap="square" lIns="91440" tIns="45720" rIns="91440" bIns="45720" anchor="t"/>
          <a:lstStyle/>
          <a:p>
            <a:pPr eaLnBrk="1" hangingPunct="1">
              <a:lnSpc>
                <a:spcPct val="90000"/>
              </a:lnSpc>
              <a:buClr>
                <a:srgbClr val="66FFFF"/>
              </a:buClr>
              <a:buSzTx/>
              <a:buFont typeface="Wingdings" panose="05000000000000000000" pitchFamily="2" charset="2"/>
              <a:buNone/>
            </a:pPr>
            <a:r>
              <a:rPr lang="zh-CN" altLang="en-US" sz="2800" b="1" dirty="0">
                <a:latin typeface="黑体" panose="02010609060101010101" pitchFamily="2" charset="-122"/>
                <a:ea typeface="黑体" panose="02010609060101010101" pitchFamily="2" charset="-122"/>
              </a:rPr>
              <a:t>一个有限论域上的二元模糊关系可以表示成隶属度矩阵的形式。假设</a:t>
            </a:r>
          </a:p>
          <a:p>
            <a:pPr eaLnBrk="1" hangingPunct="1">
              <a:lnSpc>
                <a:spcPct val="90000"/>
              </a:lnSpc>
              <a:buClr>
                <a:srgbClr val="66FFFF"/>
              </a:buClr>
              <a:buSzTx/>
              <a:buFont typeface="Wingdings" panose="05000000000000000000" pitchFamily="2" charset="2"/>
              <a:buNone/>
            </a:pPr>
            <a:r>
              <a:rPr lang="en-US" altLang="zh-CN" sz="2800" b="1" dirty="0">
                <a:latin typeface="黑体" panose="02010609060101010101" pitchFamily="2" charset="-122"/>
                <a:ea typeface="黑体" panose="02010609060101010101" pitchFamily="2" charset="-122"/>
              </a:rPr>
              <a:t>   U={x</a:t>
            </a:r>
            <a:r>
              <a:rPr lang="en-US" altLang="zh-CN" sz="2800" b="1" baseline="-25000" dirty="0">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rPr>
              <a:t>,x</a:t>
            </a:r>
            <a:r>
              <a:rPr lang="en-US" altLang="zh-CN" sz="2800" b="1" baseline="-25000" dirty="0">
                <a:latin typeface="黑体" panose="02010609060101010101" pitchFamily="2" charset="-122"/>
                <a:ea typeface="黑体" panose="02010609060101010101" pitchFamily="2" charset="-122"/>
              </a:rPr>
              <a:t>2</a:t>
            </a:r>
            <a:r>
              <a:rPr lang="en-US" altLang="zh-CN" sz="2800" b="1" dirty="0">
                <a:latin typeface="黑体" panose="02010609060101010101" pitchFamily="2" charset="-122"/>
                <a:ea typeface="黑体" panose="02010609060101010101" pitchFamily="2" charset="-122"/>
              </a:rPr>
              <a:t>,</a:t>
            </a:r>
            <a:r>
              <a:rPr lang="en-US" altLang="zh-CN" sz="2800" b="1" dirty="0">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,x</a:t>
            </a:r>
            <a:r>
              <a:rPr lang="en-US" altLang="zh-CN" sz="2800" b="1" baseline="-25000" dirty="0">
                <a:latin typeface="黑体" panose="02010609060101010101" pitchFamily="2" charset="-122"/>
                <a:ea typeface="黑体" panose="02010609060101010101" pitchFamily="2" charset="-122"/>
              </a:rPr>
              <a:t>m</a:t>
            </a:r>
            <a:r>
              <a:rPr lang="en-US" altLang="zh-CN" sz="2800" b="1" dirty="0">
                <a:latin typeface="黑体" panose="02010609060101010101" pitchFamily="2" charset="-122"/>
                <a:ea typeface="黑体" panose="02010609060101010101" pitchFamily="2" charset="-122"/>
              </a:rPr>
              <a:t>}</a:t>
            </a:r>
          </a:p>
          <a:p>
            <a:pPr eaLnBrk="1" hangingPunct="1">
              <a:lnSpc>
                <a:spcPct val="90000"/>
              </a:lnSpc>
              <a:buClr>
                <a:srgbClr val="66FFFF"/>
              </a:buClr>
              <a:buSzTx/>
              <a:buFont typeface="Wingdings" panose="05000000000000000000" pitchFamily="2" charset="2"/>
              <a:buNone/>
            </a:pPr>
            <a:r>
              <a:rPr lang="en-US" altLang="zh-CN" sz="2800" b="1" dirty="0">
                <a:latin typeface="黑体" panose="02010609060101010101" pitchFamily="2" charset="-122"/>
                <a:ea typeface="黑体" panose="02010609060101010101" pitchFamily="2" charset="-122"/>
              </a:rPr>
              <a:t>   V={y</a:t>
            </a:r>
            <a:r>
              <a:rPr lang="en-US" altLang="zh-CN" sz="2800" b="1" baseline="-25000" dirty="0">
                <a:latin typeface="黑体" panose="02010609060101010101" pitchFamily="2" charset="-122"/>
                <a:ea typeface="黑体" panose="02010609060101010101" pitchFamily="2" charset="-122"/>
              </a:rPr>
              <a:t>1</a:t>
            </a:r>
            <a:r>
              <a:rPr lang="en-US" altLang="zh-CN" sz="2800" b="1" dirty="0">
                <a:latin typeface="黑体" panose="02010609060101010101" pitchFamily="2" charset="-122"/>
                <a:ea typeface="黑体" panose="02010609060101010101" pitchFamily="2" charset="-122"/>
              </a:rPr>
              <a:t>,y</a:t>
            </a:r>
            <a:r>
              <a:rPr lang="en-US" altLang="zh-CN" sz="2800" b="1" baseline="-25000" dirty="0">
                <a:latin typeface="黑体" panose="02010609060101010101" pitchFamily="2" charset="-122"/>
                <a:ea typeface="黑体" panose="02010609060101010101" pitchFamily="2" charset="-122"/>
              </a:rPr>
              <a:t>2</a:t>
            </a:r>
            <a:r>
              <a:rPr lang="en-US" altLang="zh-CN" sz="2800" b="1" dirty="0">
                <a:latin typeface="黑体" panose="02010609060101010101" pitchFamily="2" charset="-122"/>
                <a:ea typeface="黑体" panose="02010609060101010101" pitchFamily="2" charset="-122"/>
              </a:rPr>
              <a:t>,</a:t>
            </a:r>
            <a:r>
              <a:rPr lang="en-US" altLang="zh-CN" sz="2800" b="1" dirty="0">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,y</a:t>
            </a:r>
            <a:r>
              <a:rPr lang="en-US" altLang="zh-CN" sz="2800" b="1" baseline="-25000" dirty="0">
                <a:latin typeface="黑体" panose="02010609060101010101" pitchFamily="2" charset="-122"/>
                <a:ea typeface="黑体" panose="02010609060101010101" pitchFamily="2" charset="-122"/>
              </a:rPr>
              <a:t>n</a:t>
            </a:r>
            <a:r>
              <a:rPr lang="en-US" altLang="zh-CN" sz="2800" b="1" dirty="0">
                <a:latin typeface="黑体" panose="02010609060101010101" pitchFamily="2" charset="-122"/>
                <a:ea typeface="黑体" panose="02010609060101010101" pitchFamily="2" charset="-122"/>
              </a:rPr>
              <a:t>}</a:t>
            </a:r>
          </a:p>
          <a:p>
            <a:pPr eaLnBrk="1" hangingPunct="1">
              <a:lnSpc>
                <a:spcPct val="90000"/>
              </a:lnSpc>
              <a:buClr>
                <a:srgbClr val="66FFFF"/>
              </a:buClr>
              <a:buSzTx/>
              <a:buFont typeface="Wingdings" panose="05000000000000000000" pitchFamily="2" charset="2"/>
              <a:buNone/>
            </a:pPr>
            <a:r>
              <a:rPr lang="zh-CN" altLang="en-US" sz="2800" b="1" dirty="0">
                <a:latin typeface="黑体" panose="02010609060101010101" pitchFamily="2" charset="-122"/>
                <a:ea typeface="黑体" panose="02010609060101010101" pitchFamily="2" charset="-122"/>
              </a:rPr>
              <a:t>则</a:t>
            </a:r>
            <a:r>
              <a:rPr lang="en-US" altLang="zh-CN" sz="2800" b="1" dirty="0">
                <a:latin typeface="黑体" panose="02010609060101010101" pitchFamily="2" charset="-122"/>
                <a:ea typeface="黑体" panose="02010609060101010101" pitchFamily="2" charset="-122"/>
              </a:rPr>
              <a:t>U×V</a:t>
            </a:r>
            <a:r>
              <a:rPr lang="zh-CN" altLang="en-US" sz="2800" b="1" dirty="0">
                <a:latin typeface="黑体" panose="02010609060101010101" pitchFamily="2" charset="-122"/>
                <a:ea typeface="黑体" panose="02010609060101010101" pitchFamily="2" charset="-122"/>
              </a:rPr>
              <a:t>上的二元模糊关系为：</a:t>
            </a:r>
          </a:p>
          <a:p>
            <a:pPr eaLnBrk="1" hangingPunct="1">
              <a:lnSpc>
                <a:spcPct val="90000"/>
              </a:lnSpc>
              <a:buClr>
                <a:srgbClr val="66FFFF"/>
              </a:buClr>
              <a:buSzTx/>
              <a:buFont typeface="Wingdings" panose="05000000000000000000" pitchFamily="2" charset="2"/>
              <a:buNone/>
            </a:pPr>
            <a:endParaRPr lang="en-US" altLang="zh-CN" sz="2800" b="1" dirty="0">
              <a:latin typeface="黑体" panose="02010609060101010101" pitchFamily="2" charset="-122"/>
              <a:ea typeface="黑体" panose="02010609060101010101" pitchFamily="2" charset="-122"/>
            </a:endParaRPr>
          </a:p>
        </p:txBody>
      </p:sp>
      <p:graphicFrame>
        <p:nvGraphicFramePr>
          <p:cNvPr id="221187" name="Object 10"/>
          <p:cNvGraphicFramePr>
            <a:graphicFrameLocks noGrp="1" noChangeAspect="1"/>
          </p:cNvGraphicFramePr>
          <p:nvPr>
            <p:ph sz="quarter" idx="4294967295"/>
          </p:nvPr>
        </p:nvGraphicFramePr>
        <p:xfrm>
          <a:off x="2482850" y="4341495"/>
          <a:ext cx="1490345" cy="548005"/>
        </p:xfrm>
        <a:graphic>
          <a:graphicData uri="http://schemas.openxmlformats.org/presentationml/2006/ole">
            <mc:AlternateContent xmlns:mc="http://schemas.openxmlformats.org/markup-compatibility/2006">
              <mc:Choice xmlns:v="urn:schemas-microsoft-com:vml" Requires="v">
                <p:oleObj spid="_x0000_s91223" r:id="rId3" imgW="622300" imgH="228600" progId="Equation.DSMT4">
                  <p:embed/>
                </p:oleObj>
              </mc:Choice>
              <mc:Fallback>
                <p:oleObj r:id="rId3" imgW="622300" imgH="228600" progId="Equation.DSMT4">
                  <p:embed/>
                  <p:pic>
                    <p:nvPicPr>
                      <p:cNvPr id="0" name=""/>
                      <p:cNvPicPr/>
                      <p:nvPr/>
                    </p:nvPicPr>
                    <p:blipFill>
                      <a:blip r:embed="rId4"/>
                      <a:stretch>
                        <a:fillRect/>
                      </a:stretch>
                    </p:blipFill>
                    <p:spPr>
                      <a:xfrm>
                        <a:off x="2482850" y="4341495"/>
                        <a:ext cx="1490345" cy="548005"/>
                      </a:xfrm>
                      <a:prstGeom prst="rect">
                        <a:avLst/>
                      </a:prstGeom>
                      <a:solidFill>
                        <a:srgbClr val="66FFFF"/>
                      </a:solidFill>
                      <a:ln w="38100">
                        <a:miter/>
                      </a:ln>
                    </p:spPr>
                  </p:pic>
                </p:oleObj>
              </mc:Fallback>
            </mc:AlternateContent>
          </a:graphicData>
        </a:graphic>
      </p:graphicFrame>
      <p:sp>
        <p:nvSpPr>
          <p:cNvPr id="221188" name="Rectangle 7"/>
          <p:cNvSpPr/>
          <p:nvPr/>
        </p:nvSpPr>
        <p:spPr>
          <a:xfrm>
            <a:off x="4417060" y="-230187"/>
            <a:ext cx="309880" cy="460375"/>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21189" name="Object 6"/>
          <p:cNvGraphicFramePr>
            <a:graphicFrameLocks noChangeAspect="1"/>
          </p:cNvGraphicFramePr>
          <p:nvPr/>
        </p:nvGraphicFramePr>
        <p:xfrm>
          <a:off x="5580063" y="5516563"/>
          <a:ext cx="1584325" cy="487362"/>
        </p:xfrm>
        <a:graphic>
          <a:graphicData uri="http://schemas.openxmlformats.org/presentationml/2006/ole">
            <mc:AlternateContent xmlns:mc="http://schemas.openxmlformats.org/markup-compatibility/2006">
              <mc:Choice xmlns:v="urn:schemas-microsoft-com:vml" Requires="v">
                <p:oleObj spid="_x0000_s91224" r:id="rId5" imgW="622300" imgH="190500" progId="Equation.3">
                  <p:embed/>
                </p:oleObj>
              </mc:Choice>
              <mc:Fallback>
                <p:oleObj r:id="rId5" imgW="622300" imgH="190500" progId="Equation.3">
                  <p:embed/>
                  <p:pic>
                    <p:nvPicPr>
                      <p:cNvPr id="0" name=""/>
                      <p:cNvPicPr/>
                      <p:nvPr/>
                    </p:nvPicPr>
                    <p:blipFill>
                      <a:blip r:embed="rId6"/>
                      <a:stretch>
                        <a:fillRect/>
                      </a:stretch>
                    </p:blipFill>
                    <p:spPr>
                      <a:xfrm>
                        <a:off x="5580063" y="5516563"/>
                        <a:ext cx="1584325" cy="487362"/>
                      </a:xfrm>
                      <a:prstGeom prst="rect">
                        <a:avLst/>
                      </a:prstGeom>
                      <a:solidFill>
                        <a:srgbClr val="66FFFF"/>
                      </a:solidFill>
                      <a:ln w="38100">
                        <a:noFill/>
                        <a:miter/>
                      </a:ln>
                    </p:spPr>
                  </p:pic>
                </p:oleObj>
              </mc:Fallback>
            </mc:AlternateContent>
          </a:graphicData>
        </a:graphic>
      </p:graphicFrame>
      <p:sp>
        <p:nvSpPr>
          <p:cNvPr id="221190" name="Rectangle 9"/>
          <p:cNvSpPr/>
          <p:nvPr/>
        </p:nvSpPr>
        <p:spPr>
          <a:xfrm>
            <a:off x="4417060" y="3103563"/>
            <a:ext cx="309880" cy="460375"/>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21191" name="Object 8"/>
          <p:cNvGraphicFramePr>
            <a:graphicFrameLocks noChangeAspect="1"/>
          </p:cNvGraphicFramePr>
          <p:nvPr/>
        </p:nvGraphicFramePr>
        <p:xfrm>
          <a:off x="5824220" y="2406015"/>
          <a:ext cx="1926590" cy="528955"/>
        </p:xfrm>
        <a:graphic>
          <a:graphicData uri="http://schemas.openxmlformats.org/presentationml/2006/ole">
            <mc:AlternateContent xmlns:mc="http://schemas.openxmlformats.org/markup-compatibility/2006">
              <mc:Choice xmlns:v="urn:schemas-microsoft-com:vml" Requires="v">
                <p:oleObj spid="_x0000_s91225" r:id="rId7" imgW="571500" imgH="190500" progId="Equation.DSMT4">
                  <p:embed/>
                </p:oleObj>
              </mc:Choice>
              <mc:Fallback>
                <p:oleObj r:id="rId7" imgW="571500" imgH="190500" progId="Equation.DSMT4">
                  <p:embed/>
                  <p:pic>
                    <p:nvPicPr>
                      <p:cNvPr id="0" name=""/>
                      <p:cNvPicPr/>
                      <p:nvPr/>
                    </p:nvPicPr>
                    <p:blipFill>
                      <a:blip r:embed="rId8"/>
                      <a:stretch>
                        <a:fillRect/>
                      </a:stretch>
                    </p:blipFill>
                    <p:spPr>
                      <a:xfrm>
                        <a:off x="5824220" y="2406015"/>
                        <a:ext cx="1926590" cy="528955"/>
                      </a:xfrm>
                      <a:prstGeom prst="rect">
                        <a:avLst/>
                      </a:prstGeom>
                      <a:noFill/>
                      <a:ln w="38100">
                        <a:noFill/>
                        <a:miter/>
                      </a:ln>
                    </p:spPr>
                  </p:pic>
                </p:oleObj>
              </mc:Fallback>
            </mc:AlternateContent>
          </a:graphicData>
        </a:graphic>
      </p:graphicFrame>
      <p:graphicFrame>
        <p:nvGraphicFramePr>
          <p:cNvPr id="221192" name="Object 13"/>
          <p:cNvGraphicFramePr>
            <a:graphicFrameLocks noGrp="1" noChangeAspect="1"/>
          </p:cNvGraphicFramePr>
          <p:nvPr>
            <p:ph sz="quarter" idx="4294967295"/>
          </p:nvPr>
        </p:nvGraphicFramePr>
        <p:xfrm>
          <a:off x="2482850" y="5276850"/>
          <a:ext cx="1512570" cy="521970"/>
        </p:xfrm>
        <a:graphic>
          <a:graphicData uri="http://schemas.openxmlformats.org/presentationml/2006/ole">
            <mc:AlternateContent xmlns:mc="http://schemas.openxmlformats.org/markup-compatibility/2006">
              <mc:Choice xmlns:v="urn:schemas-microsoft-com:vml" Requires="v">
                <p:oleObj spid="_x0000_s91226" r:id="rId9" imgW="660400" imgH="228600" progId="Equation.DSMT4">
                  <p:embed/>
                </p:oleObj>
              </mc:Choice>
              <mc:Fallback>
                <p:oleObj r:id="rId9" imgW="660400" imgH="228600" progId="Equation.DSMT4">
                  <p:embed/>
                  <p:pic>
                    <p:nvPicPr>
                      <p:cNvPr id="0" name=""/>
                      <p:cNvPicPr/>
                      <p:nvPr/>
                    </p:nvPicPr>
                    <p:blipFill>
                      <a:blip r:embed="rId10"/>
                      <a:stretch>
                        <a:fillRect/>
                      </a:stretch>
                    </p:blipFill>
                    <p:spPr>
                      <a:xfrm>
                        <a:off x="2482850" y="5276850"/>
                        <a:ext cx="1512570" cy="521970"/>
                      </a:xfrm>
                      <a:prstGeom prst="rect">
                        <a:avLst/>
                      </a:prstGeom>
                      <a:solidFill>
                        <a:srgbClr val="66FFFF"/>
                      </a:solidFill>
                      <a:ln w="38100">
                        <a:miter/>
                      </a:ln>
                    </p:spPr>
                  </p:pic>
                </p:oleObj>
              </mc:Fallback>
            </mc:AlternateContent>
          </a:graphicData>
        </a:graphic>
      </p:graphicFrame>
      <p:graphicFrame>
        <p:nvGraphicFramePr>
          <p:cNvPr id="221193" name="Object 16"/>
          <p:cNvGraphicFramePr>
            <a:graphicFrameLocks noChangeAspect="1"/>
          </p:cNvGraphicFramePr>
          <p:nvPr/>
        </p:nvGraphicFramePr>
        <p:xfrm>
          <a:off x="5508625" y="4292600"/>
          <a:ext cx="1550988" cy="547688"/>
        </p:xfrm>
        <a:graphic>
          <a:graphicData uri="http://schemas.openxmlformats.org/presentationml/2006/ole">
            <mc:AlternateContent xmlns:mc="http://schemas.openxmlformats.org/markup-compatibility/2006">
              <mc:Choice xmlns:v="urn:schemas-microsoft-com:vml" Requires="v">
                <p:oleObj spid="_x0000_s91227" r:id="rId11" imgW="647700" imgH="228600" progId="Equation.DSMT4">
                  <p:embed/>
                </p:oleObj>
              </mc:Choice>
              <mc:Fallback>
                <p:oleObj r:id="rId11" imgW="647700" imgH="228600" progId="Equation.DSMT4">
                  <p:embed/>
                  <p:pic>
                    <p:nvPicPr>
                      <p:cNvPr id="0" name=""/>
                      <p:cNvPicPr/>
                      <p:nvPr/>
                    </p:nvPicPr>
                    <p:blipFill>
                      <a:blip r:embed="rId12"/>
                      <a:stretch>
                        <a:fillRect/>
                      </a:stretch>
                    </p:blipFill>
                    <p:spPr>
                      <a:xfrm>
                        <a:off x="5508625" y="4292600"/>
                        <a:ext cx="1550988" cy="547688"/>
                      </a:xfrm>
                      <a:prstGeom prst="rect">
                        <a:avLst/>
                      </a:prstGeom>
                      <a:solidFill>
                        <a:srgbClr val="66FFFF"/>
                      </a:solidFill>
                      <a:ln w="38100">
                        <a:noFill/>
                        <a:miter/>
                      </a:ln>
                    </p:spPr>
                  </p:pic>
                </p:oleObj>
              </mc:Fallback>
            </mc:AlternateContent>
          </a:graphicData>
        </a:graphic>
      </p:graphicFrame>
      <p:sp>
        <p:nvSpPr>
          <p:cNvPr id="221194" name="AutoShape 17"/>
          <p:cNvSpPr/>
          <p:nvPr/>
        </p:nvSpPr>
        <p:spPr>
          <a:xfrm>
            <a:off x="2190115" y="4292600"/>
            <a:ext cx="5188585" cy="1800225"/>
          </a:xfrm>
          <a:prstGeom prst="bracketPair">
            <a:avLst>
              <a:gd name="adj" fmla="val 16667"/>
            </a:avLst>
          </a:prstGeom>
          <a:noFill/>
          <a:ln w="12700" cap="flat" cmpd="sng">
            <a:solidFill>
              <a:schemeClr val="accent1">
                <a:shade val="50000"/>
              </a:schemeClr>
            </a:solidFill>
            <a:prstDash val="solid"/>
            <a:round/>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221195" name="Text Box 18"/>
          <p:cNvSpPr txBox="1"/>
          <p:nvPr/>
        </p:nvSpPr>
        <p:spPr>
          <a:xfrm>
            <a:off x="1403350" y="4797425"/>
            <a:ext cx="1079500" cy="645160"/>
          </a:xfrm>
          <a:prstGeom prst="rect">
            <a:avLst/>
          </a:prstGeom>
          <a:noFill/>
          <a:ln w="12700" cmpd="sng">
            <a:noFill/>
            <a:prstDash val="solid"/>
          </a:ln>
        </p:spPr>
        <p:txBody>
          <a:bodyPr anchor="t">
            <a:spAutoFit/>
          </a:bodyPr>
          <a:lstStyle/>
          <a:p>
            <a:pPr algn="ctr">
              <a:spcBef>
                <a:spcPct val="50000"/>
              </a:spcBef>
            </a:pPr>
            <a:r>
              <a:rPr lang="en-US" altLang="zh-CN" sz="3600" dirty="0">
                <a:solidFill>
                  <a:schemeClr val="accent2">
                    <a:lumMod val="90000"/>
                    <a:lumOff val="10000"/>
                  </a:schemeClr>
                </a:solidFill>
                <a:latin typeface="Times New Roman" panose="02020603050405020304" pitchFamily="18" charset="0"/>
              </a:rPr>
              <a:t>R=</a:t>
            </a:r>
          </a:p>
        </p:txBody>
      </p:sp>
      <p:sp>
        <p:nvSpPr>
          <p:cNvPr id="221196" name="Text Box 19"/>
          <p:cNvSpPr txBox="1"/>
          <p:nvPr/>
        </p:nvSpPr>
        <p:spPr>
          <a:xfrm>
            <a:off x="4477068" y="4244340"/>
            <a:ext cx="792162" cy="645160"/>
          </a:xfrm>
          <a:prstGeom prst="rect">
            <a:avLst/>
          </a:prstGeom>
          <a:noFill/>
          <a:ln w="12700" cmpd="sng">
            <a:noFill/>
            <a:prstDash val="solid"/>
          </a:ln>
        </p:spPr>
        <p:txBody>
          <a:bodyPr anchor="t">
            <a:spAutoFit/>
          </a:bodyPr>
          <a:lstStyle/>
          <a:p>
            <a:pPr algn="ctr">
              <a:spcBef>
                <a:spcPct val="50000"/>
              </a:spcBef>
            </a:pPr>
            <a:r>
              <a:rPr lang="en-US" altLang="zh-CN" sz="3600" dirty="0">
                <a:solidFill>
                  <a:srgbClr val="FF0000"/>
                </a:solidFill>
                <a:latin typeface="Times New Roman" panose="02020603050405020304" pitchFamily="18" charset="0"/>
              </a:rPr>
              <a:t>…</a:t>
            </a:r>
          </a:p>
        </p:txBody>
      </p:sp>
      <p:sp>
        <p:nvSpPr>
          <p:cNvPr id="221197" name="Text Box 20"/>
          <p:cNvSpPr txBox="1"/>
          <p:nvPr/>
        </p:nvSpPr>
        <p:spPr>
          <a:xfrm>
            <a:off x="4572000" y="5373688"/>
            <a:ext cx="792163" cy="645160"/>
          </a:xfrm>
          <a:prstGeom prst="rect">
            <a:avLst/>
          </a:prstGeom>
          <a:noFill/>
          <a:ln w="12700" cmpd="sng">
            <a:noFill/>
            <a:prstDash val="solid"/>
          </a:ln>
        </p:spPr>
        <p:txBody>
          <a:bodyPr anchor="t">
            <a:spAutoFit/>
          </a:bodyPr>
          <a:lstStyle/>
          <a:p>
            <a:pPr algn="ctr">
              <a:spcBef>
                <a:spcPct val="50000"/>
              </a:spcBef>
            </a:pPr>
            <a:r>
              <a:rPr lang="en-US" altLang="zh-CN" sz="3600" dirty="0">
                <a:solidFill>
                  <a:srgbClr val="FF0000"/>
                </a:solidFill>
                <a:latin typeface="Times New Roman" panose="02020603050405020304" pitchFamily="18" charset="0"/>
              </a:rPr>
              <a:t>…</a:t>
            </a:r>
          </a:p>
        </p:txBody>
      </p:sp>
      <p:sp>
        <p:nvSpPr>
          <p:cNvPr id="221198" name="Text Box 21"/>
          <p:cNvSpPr txBox="1"/>
          <p:nvPr/>
        </p:nvSpPr>
        <p:spPr>
          <a:xfrm>
            <a:off x="3055938" y="4941888"/>
            <a:ext cx="736600" cy="503237"/>
          </a:xfrm>
          <a:prstGeom prst="rect">
            <a:avLst/>
          </a:prstGeom>
          <a:noFill/>
          <a:ln w="12700" cmpd="sng">
            <a:noFill/>
            <a:prstDash val="solid"/>
          </a:ln>
        </p:spPr>
        <p:txBody>
          <a:bodyPr vert="eaVert" anchor="t">
            <a:spAutoFit/>
          </a:bodyPr>
          <a:lstStyle/>
          <a:p>
            <a:pPr algn="ctr">
              <a:spcBef>
                <a:spcPct val="50000"/>
              </a:spcBef>
            </a:pPr>
            <a:r>
              <a:rPr lang="en-US" altLang="zh-CN" sz="3600" dirty="0">
                <a:solidFill>
                  <a:schemeClr val="accent2">
                    <a:lumMod val="90000"/>
                    <a:lumOff val="10000"/>
                  </a:schemeClr>
                </a:solidFill>
                <a:latin typeface="Times New Roman" panose="02020603050405020304" pitchFamily="18" charset="0"/>
              </a:rPr>
              <a:t>…</a:t>
            </a:r>
          </a:p>
        </p:txBody>
      </p:sp>
      <p:sp>
        <p:nvSpPr>
          <p:cNvPr id="221199" name="Text Box 22"/>
          <p:cNvSpPr txBox="1"/>
          <p:nvPr/>
        </p:nvSpPr>
        <p:spPr>
          <a:xfrm>
            <a:off x="5721350" y="4868863"/>
            <a:ext cx="736600" cy="503237"/>
          </a:xfrm>
          <a:prstGeom prst="rect">
            <a:avLst/>
          </a:prstGeom>
          <a:noFill/>
          <a:ln w="12700" cmpd="sng">
            <a:noFill/>
            <a:prstDash val="solid"/>
          </a:ln>
        </p:spPr>
        <p:txBody>
          <a:bodyPr vert="eaVert" anchor="t">
            <a:spAutoFit/>
          </a:bodyPr>
          <a:lstStyle/>
          <a:p>
            <a:pPr algn="ctr">
              <a:spcBef>
                <a:spcPct val="50000"/>
              </a:spcBef>
            </a:pPr>
            <a:r>
              <a:rPr lang="en-US" altLang="zh-CN" sz="3600" dirty="0">
                <a:solidFill>
                  <a:schemeClr val="accent2">
                    <a:lumMod val="90000"/>
                    <a:lumOff val="10000"/>
                  </a:schemeClr>
                </a:solidFill>
                <a:latin typeface="Times New Roman" panose="02020603050405020304" pitchFamily="18" charset="0"/>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B0C74AC6-D5BF-4088-BD54-445C1A8DFC9B}"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59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174114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p:cNvSpPr>
          <p:nvPr>
            <p:ph idx="1"/>
          </p:nvPr>
        </p:nvSpPr>
        <p:spPr>
          <a:xfrm>
            <a:off x="250824" y="980728"/>
            <a:ext cx="7921575" cy="3384897"/>
          </a:xfrm>
        </p:spPr>
        <p:txBody>
          <a:bodyPr vert="horz" wrap="square" lIns="91440" tIns="45720" rIns="91440" bIns="45720" anchor="t"/>
          <a:lstStyle/>
          <a:p>
            <a:pPr eaLnBrk="1" hangingPunct="1"/>
            <a:r>
              <a:rPr lang="zh-CN" altLang="en-US" sz="2800" dirty="0">
                <a:latin typeface="黑体" panose="02010609060101010101" pitchFamily="2" charset="-122"/>
                <a:ea typeface="黑体" panose="02010609060101010101" pitchFamily="2" charset="-122"/>
              </a:rPr>
              <a:t>设</a:t>
            </a:r>
            <a:r>
              <a:rPr lang="en-US" altLang="zh-CN" sz="2800" dirty="0">
                <a:latin typeface="黑体" panose="02010609060101010101" pitchFamily="2" charset="-122"/>
                <a:ea typeface="黑体" panose="02010609060101010101" pitchFamily="2" charset="-122"/>
              </a:rPr>
              <a:t>Ω</a:t>
            </a:r>
            <a:r>
              <a:rPr lang="zh-CN" altLang="en-US" sz="2800" dirty="0">
                <a:latin typeface="黑体" panose="02010609060101010101" pitchFamily="2" charset="-122"/>
                <a:ea typeface="黑体" panose="02010609060101010101" pitchFamily="2" charset="-122"/>
              </a:rPr>
              <a:t>为变量</a:t>
            </a:r>
            <a:r>
              <a:rPr lang="en-US" altLang="zh-CN" sz="2800" dirty="0">
                <a:latin typeface="黑体" panose="02010609060101010101" pitchFamily="2" charset="-122"/>
                <a:ea typeface="黑体" panose="02010609060101010101" pitchFamily="2" charset="-122"/>
              </a:rPr>
              <a:t>x</a:t>
            </a:r>
            <a:r>
              <a:rPr lang="zh-CN" altLang="en-US" sz="2800" dirty="0">
                <a:latin typeface="黑体" panose="02010609060101010101" pitchFamily="2" charset="-122"/>
                <a:ea typeface="黑体" panose="02010609060101010101" pitchFamily="2" charset="-122"/>
              </a:rPr>
              <a:t>的所有可能取值的</a:t>
            </a:r>
            <a:r>
              <a:rPr lang="zh-CN" altLang="en-US" sz="2800" dirty="0">
                <a:solidFill>
                  <a:srgbClr val="FF0000"/>
                </a:solidFill>
                <a:latin typeface="黑体" panose="02010609060101010101" pitchFamily="2" charset="-122"/>
                <a:ea typeface="黑体" panose="02010609060101010101" pitchFamily="2" charset="-122"/>
              </a:rPr>
              <a:t>有限集合 </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样本空间</a:t>
            </a:r>
            <a:r>
              <a:rPr lang="en-US" altLang="zh-CN" sz="2800" dirty="0">
                <a:latin typeface="黑体" panose="02010609060101010101" pitchFamily="2" charset="-122"/>
                <a:ea typeface="黑体" panose="02010609060101010101" pitchFamily="2" charset="-122"/>
              </a:rPr>
              <a:t>)</a:t>
            </a:r>
            <a:r>
              <a:rPr lang="zh-CN" altLang="en-US" sz="2800" dirty="0">
                <a:latin typeface="黑体" panose="02010609060101010101" pitchFamily="2" charset="-122"/>
                <a:ea typeface="黑体" panose="02010609060101010101" pitchFamily="2" charset="-122"/>
              </a:rPr>
              <a:t>，且</a:t>
            </a:r>
            <a:r>
              <a:rPr lang="en-US" altLang="zh-CN" sz="2800" dirty="0">
                <a:latin typeface="黑体" panose="02010609060101010101" pitchFamily="2" charset="-122"/>
                <a:ea typeface="黑体" panose="02010609060101010101" pitchFamily="2" charset="-122"/>
              </a:rPr>
              <a:t>Ω</a:t>
            </a:r>
            <a:r>
              <a:rPr lang="zh-CN" altLang="en-US" sz="2800" dirty="0">
                <a:latin typeface="黑体" panose="02010609060101010101" pitchFamily="2" charset="-122"/>
                <a:ea typeface="黑体" panose="02010609060101010101" pitchFamily="2" charset="-122"/>
              </a:rPr>
              <a:t>中的每个元素都相互独立，则由</a:t>
            </a:r>
            <a:r>
              <a:rPr lang="en-US" altLang="zh-CN" sz="2800" dirty="0">
                <a:latin typeface="黑体" panose="02010609060101010101" pitchFamily="2" charset="-122"/>
                <a:ea typeface="黑体" panose="02010609060101010101" pitchFamily="2" charset="-122"/>
              </a:rPr>
              <a:t>Ω</a:t>
            </a:r>
            <a:r>
              <a:rPr lang="zh-CN" altLang="en-US" sz="2800" dirty="0">
                <a:latin typeface="黑体" panose="02010609060101010101" pitchFamily="2" charset="-122"/>
                <a:ea typeface="黑体" panose="02010609060101010101" pitchFamily="2" charset="-122"/>
              </a:rPr>
              <a:t>的所有子集构成的幂集记为</a:t>
            </a:r>
            <a:r>
              <a:rPr lang="en-US" altLang="zh-CN" sz="2800" dirty="0">
                <a:solidFill>
                  <a:srgbClr val="FF0000"/>
                </a:solidFill>
                <a:latin typeface="黑体" panose="02010609060101010101" pitchFamily="2" charset="-122"/>
                <a:ea typeface="黑体" panose="02010609060101010101" pitchFamily="2" charset="-122"/>
              </a:rPr>
              <a:t>2</a:t>
            </a:r>
            <a:r>
              <a:rPr lang="en-US" altLang="zh-CN" sz="2800" baseline="30000" dirty="0">
                <a:solidFill>
                  <a:srgbClr val="FF0000"/>
                </a:solidFill>
                <a:latin typeface="黑体" panose="02010609060101010101" pitchFamily="2" charset="-122"/>
                <a:ea typeface="黑体" panose="02010609060101010101" pitchFamily="2" charset="-122"/>
              </a:rPr>
              <a:t>Ω</a:t>
            </a:r>
            <a:r>
              <a:rPr lang="en-US" altLang="zh-CN" sz="2800" dirty="0">
                <a:latin typeface="黑体" panose="02010609060101010101" pitchFamily="2" charset="-122"/>
                <a:ea typeface="黑体" panose="02010609060101010101" pitchFamily="2" charset="-122"/>
              </a:rPr>
              <a:t> </a:t>
            </a:r>
            <a:r>
              <a:rPr lang="zh-CN" altLang="en-US" sz="2800" dirty="0">
                <a:latin typeface="黑体" panose="02010609060101010101" pitchFamily="2" charset="-122"/>
                <a:ea typeface="黑体" panose="02010609060101010101" pitchFamily="2" charset="-122"/>
              </a:rPr>
              <a:t>。</a:t>
            </a:r>
          </a:p>
          <a:p>
            <a:pPr eaLnBrk="1" hangingPunct="1"/>
            <a:r>
              <a:rPr lang="zh-CN" altLang="en-US" sz="2800" dirty="0">
                <a:latin typeface="黑体" panose="02010609060101010101" pitchFamily="2" charset="-122"/>
                <a:ea typeface="黑体" panose="02010609060101010101" pitchFamily="2" charset="-122"/>
              </a:rPr>
              <a:t>当</a:t>
            </a:r>
            <a:r>
              <a:rPr lang="en-US" altLang="zh-CN" sz="2800" dirty="0">
                <a:latin typeface="黑体" panose="02010609060101010101" pitchFamily="2" charset="-122"/>
                <a:ea typeface="黑体" panose="02010609060101010101" pitchFamily="2" charset="-122"/>
              </a:rPr>
              <a:t>Ω</a:t>
            </a:r>
            <a:r>
              <a:rPr lang="zh-CN" altLang="en-US" sz="2800" dirty="0">
                <a:latin typeface="黑体" panose="02010609060101010101" pitchFamily="2" charset="-122"/>
                <a:ea typeface="黑体" panose="02010609060101010101" pitchFamily="2" charset="-122"/>
              </a:rPr>
              <a:t>中的元素个数为</a:t>
            </a:r>
            <a:r>
              <a:rPr lang="en-US" altLang="zh-CN" sz="2800" dirty="0">
                <a:latin typeface="黑体" panose="02010609060101010101" pitchFamily="2" charset="-122"/>
                <a:ea typeface="黑体" panose="02010609060101010101" pitchFamily="2" charset="-122"/>
              </a:rPr>
              <a:t>N</a:t>
            </a:r>
            <a:r>
              <a:rPr lang="zh-CN" altLang="en-US" sz="2800" dirty="0">
                <a:latin typeface="黑体" panose="02010609060101010101" pitchFamily="2" charset="-122"/>
                <a:ea typeface="黑体" panose="02010609060101010101" pitchFamily="2" charset="-122"/>
              </a:rPr>
              <a:t>时，则其幂集的元素个数为</a:t>
            </a:r>
            <a:r>
              <a:rPr lang="en-US" altLang="zh-CN" sz="2800" dirty="0">
                <a:latin typeface="黑体" panose="02010609060101010101" pitchFamily="2" charset="-122"/>
                <a:ea typeface="黑体" panose="02010609060101010101" pitchFamily="2" charset="-122"/>
              </a:rPr>
              <a:t>2</a:t>
            </a:r>
            <a:r>
              <a:rPr lang="en-US" altLang="zh-CN" sz="2800" baseline="30000" dirty="0">
                <a:latin typeface="黑体" panose="02010609060101010101" pitchFamily="2" charset="-122"/>
                <a:ea typeface="黑体" panose="02010609060101010101" pitchFamily="2" charset="-122"/>
              </a:rPr>
              <a:t>N</a:t>
            </a:r>
            <a:r>
              <a:rPr lang="zh-CN" altLang="en-US" sz="2800" dirty="0">
                <a:latin typeface="黑体" panose="02010609060101010101" pitchFamily="2" charset="-122"/>
                <a:ea typeface="黑体" panose="02010609060101010101" pitchFamily="2" charset="-122"/>
              </a:rPr>
              <a:t>，且其中的每一个元素</a:t>
            </a:r>
            <a:r>
              <a:rPr lang="en-US" altLang="zh-CN" sz="2800" dirty="0">
                <a:latin typeface="黑体" panose="02010609060101010101" pitchFamily="2" charset="-122"/>
                <a:ea typeface="黑体" panose="02010609060101010101" pitchFamily="2" charset="-122"/>
              </a:rPr>
              <a:t>A</a:t>
            </a:r>
            <a:r>
              <a:rPr lang="zh-CN" altLang="en-US" sz="2800" dirty="0">
                <a:latin typeface="黑体" panose="02010609060101010101" pitchFamily="2" charset="-122"/>
                <a:ea typeface="黑体" panose="02010609060101010101" pitchFamily="2" charset="-122"/>
              </a:rPr>
              <a:t>都对应于一个关于</a:t>
            </a:r>
            <a:r>
              <a:rPr lang="en-US" altLang="zh-CN" sz="2800" dirty="0">
                <a:latin typeface="黑体" panose="02010609060101010101" pitchFamily="2" charset="-122"/>
                <a:ea typeface="黑体" panose="02010609060101010101" pitchFamily="2" charset="-122"/>
              </a:rPr>
              <a:t>x</a:t>
            </a:r>
            <a:r>
              <a:rPr lang="zh-CN" altLang="en-US" sz="2800" dirty="0">
                <a:latin typeface="黑体" panose="02010609060101010101" pitchFamily="2" charset="-122"/>
                <a:ea typeface="黑体" panose="02010609060101010101" pitchFamily="2" charset="-122"/>
              </a:rPr>
              <a:t>的命题，称该命题为</a:t>
            </a:r>
            <a:r>
              <a:rPr lang="zh-CN" altLang="en-US" sz="2800" dirty="0">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x</a:t>
            </a:r>
            <a:r>
              <a:rPr lang="zh-CN" altLang="en-US" sz="2800" dirty="0">
                <a:solidFill>
                  <a:srgbClr val="FF0000"/>
                </a:solidFill>
                <a:latin typeface="黑体" panose="02010609060101010101" pitchFamily="2" charset="-122"/>
                <a:ea typeface="黑体" panose="02010609060101010101" pitchFamily="2" charset="-122"/>
              </a:rPr>
              <a:t>的值在</a:t>
            </a:r>
            <a:r>
              <a:rPr lang="en-US" altLang="zh-CN" sz="2800" dirty="0">
                <a:solidFill>
                  <a:srgbClr val="FF0000"/>
                </a:solidFill>
                <a:latin typeface="黑体" panose="02010609060101010101" pitchFamily="2" charset="-122"/>
                <a:ea typeface="黑体" panose="02010609060101010101" pitchFamily="2" charset="-122"/>
              </a:rPr>
              <a:t>A</a:t>
            </a:r>
            <a:r>
              <a:rPr lang="zh-CN" altLang="en-US" sz="2800" dirty="0">
                <a:solidFill>
                  <a:srgbClr val="FF0000"/>
                </a:solidFill>
                <a:latin typeface="黑体" panose="02010609060101010101" pitchFamily="2" charset="-122"/>
                <a:ea typeface="黑体" panose="02010609060101010101" pitchFamily="2" charset="-122"/>
              </a:rPr>
              <a:t>中</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p:txBody>
      </p:sp>
      <p:sp>
        <p:nvSpPr>
          <p:cNvPr id="106500" name="Rectangle 4"/>
          <p:cNvSpPr/>
          <p:nvPr/>
        </p:nvSpPr>
        <p:spPr>
          <a:xfrm>
            <a:off x="323850" y="4080193"/>
            <a:ext cx="8496300" cy="2420937"/>
          </a:xfrm>
          <a:prstGeom prst="rect">
            <a:avLst/>
          </a:prstGeom>
          <a:noFill/>
          <a:ln w="9525">
            <a:noFill/>
          </a:ln>
        </p:spPr>
        <p:txBody>
          <a:bodyPr anchor="t"/>
          <a:lstStyle/>
          <a:p>
            <a:pPr marL="342900" indent="-342900" algn="ctr">
              <a:spcBef>
                <a:spcPct val="20000"/>
              </a:spcBef>
              <a:buClr>
                <a:schemeClr val="accent2">
                  <a:lumMod val="90000"/>
                  <a:lumOff val="10000"/>
                </a:schemeClr>
              </a:buClr>
              <a:buFont typeface="Wingdings" panose="05000000000000000000" pitchFamily="2" charset="2"/>
              <a:buChar char="Ø"/>
            </a:pP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如，用</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x</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代表所看到的颜色，</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Ω={</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红，黄，蓝</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gn="ctr">
              <a:spcBef>
                <a:spcPct val="20000"/>
              </a:spcBef>
              <a:buClr>
                <a:schemeClr val="accent2">
                  <a:lumMod val="90000"/>
                  <a:lumOff val="10000"/>
                </a:schemeClr>
              </a:buClr>
            </a:pP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则</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A={</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红</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表示</a:t>
            </a:r>
            <a:r>
              <a:rPr lang="zh-CN" altLang="en-US" sz="2800" dirty="0">
                <a:solidFill>
                  <a:schemeClr val="accent2">
                    <a:lumMod val="90000"/>
                    <a:lumOff val="10000"/>
                  </a:schemeClr>
                </a:solidFill>
                <a:latin typeface="Times New Roman" panose="02020603050405020304" pitchFamily="18" charset="0"/>
                <a:ea typeface="黑体" panose="02010609060101010101" pitchFamily="2" charset="-122"/>
              </a:rPr>
              <a:t>“</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x</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是红色</a:t>
            </a:r>
            <a:r>
              <a:rPr lang="zh-CN" altLang="en-US" sz="2800" dirty="0">
                <a:solidFill>
                  <a:schemeClr val="accent2">
                    <a:lumMod val="90000"/>
                    <a:lumOff val="10000"/>
                  </a:schemeClr>
                </a:solidFill>
                <a:latin typeface="Times New Roman" panose="02020603050405020304" pitchFamily="18" charset="0"/>
                <a:ea typeface="黑体" panose="02010609060101010101" pitchFamily="2" charset="-122"/>
              </a:rPr>
              <a:t>”</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gn="ctr">
              <a:spcBef>
                <a:spcPct val="20000"/>
              </a:spcBef>
              <a:buClr>
                <a:schemeClr val="accent2">
                  <a:lumMod val="90000"/>
                  <a:lumOff val="10000"/>
                </a:schemeClr>
              </a:buClr>
            </a:pP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  若</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A={</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红，蓝</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，则表示</a:t>
            </a:r>
            <a:r>
              <a:rPr lang="zh-CN" altLang="en-US" sz="2800" dirty="0">
                <a:solidFill>
                  <a:schemeClr val="accent2">
                    <a:lumMod val="90000"/>
                    <a:lumOff val="10000"/>
                  </a:schemeClr>
                </a:solidFill>
                <a:latin typeface="Times New Roman" panose="02020603050405020304" pitchFamily="18" charset="0"/>
                <a:ea typeface="黑体" panose="02010609060101010101" pitchFamily="2" charset="-122"/>
              </a:rPr>
              <a:t>“</a:t>
            </a:r>
            <a:r>
              <a:rPr lang="en-US" altLang="zh-CN" sz="2800" dirty="0">
                <a:solidFill>
                  <a:schemeClr val="accent2">
                    <a:lumMod val="90000"/>
                    <a:lumOff val="10000"/>
                  </a:schemeClr>
                </a:solidFill>
                <a:latin typeface="黑体" panose="02010609060101010101" pitchFamily="2" charset="-122"/>
                <a:ea typeface="黑体" panose="02010609060101010101" pitchFamily="2" charset="-122"/>
              </a:rPr>
              <a:t>x</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或者是红色，或者是蓝色</a:t>
            </a:r>
            <a:r>
              <a:rPr lang="zh-CN" altLang="en-US" sz="2800" dirty="0">
                <a:solidFill>
                  <a:schemeClr val="accent2">
                    <a:lumMod val="90000"/>
                    <a:lumOff val="10000"/>
                  </a:schemeClr>
                </a:solidFill>
                <a:latin typeface="Times New Roman" panose="02020603050405020304" pitchFamily="18" charset="0"/>
                <a:ea typeface="黑体" panose="02010609060101010101" pitchFamily="2" charset="-122"/>
              </a:rPr>
              <a:t>”</a:t>
            </a:r>
            <a:r>
              <a:rPr lang="zh-CN" altLang="en-US" sz="2800"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16764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6500"/>
                                        </p:tgtEl>
                                        <p:attrNameLst>
                                          <p:attrName>style.visibility</p:attrName>
                                        </p:attrNameLst>
                                      </p:cBhvr>
                                      <p:to>
                                        <p:strVal val="visible"/>
                                      </p:to>
                                    </p:set>
                                    <p:anim calcmode="lin" valueType="num">
                                      <p:cBhvr additive="base">
                                        <p:cTn id="7" dur="500" fill="hold"/>
                                        <p:tgtEl>
                                          <p:spTgt spid="106500"/>
                                        </p:tgtEl>
                                        <p:attrNameLst>
                                          <p:attrName>ppt_x</p:attrName>
                                        </p:attrNameLst>
                                      </p:cBhvr>
                                      <p:tavLst>
                                        <p:tav tm="0">
                                          <p:val>
                                            <p:strVal val="#ppt_x"/>
                                          </p:val>
                                        </p:tav>
                                        <p:tav tm="100000">
                                          <p:val>
                                            <p:strVal val="#ppt_x"/>
                                          </p:val>
                                        </p:tav>
                                      </p:tavLst>
                                    </p:anim>
                                    <p:anim calcmode="lin" valueType="num">
                                      <p:cBhvr additive="base">
                                        <p:cTn id="8" dur="500" fill="hold"/>
                                        <p:tgtEl>
                                          <p:spTgt spid="1065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0"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3"/>
          <p:cNvSpPr>
            <a:spLocks noGrp="1"/>
          </p:cNvSpPr>
          <p:nvPr>
            <p:ph idx="1"/>
          </p:nvPr>
        </p:nvSpPr>
        <p:spPr>
          <a:xfrm>
            <a:off x="611188" y="836613"/>
            <a:ext cx="7772400" cy="2447925"/>
          </a:xfrm>
        </p:spPr>
        <p:txBody>
          <a:bodyPr vert="horz" wrap="square" lIns="91440" tIns="45720" rIns="91440" bIns="45720" anchor="t"/>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定义</a:t>
            </a:r>
            <a:r>
              <a:rPr lang="en-US" altLang="zh-CN" dirty="0">
                <a:solidFill>
                  <a:srgbClr val="FF0000"/>
                </a:solidFill>
                <a:latin typeface="黑体" panose="02010609060101010101" pitchFamily="2" charset="-122"/>
                <a:ea typeface="黑体" panose="02010609060101010101" pitchFamily="2" charset="-122"/>
              </a:rPr>
              <a:t>5.21  </a:t>
            </a:r>
            <a:r>
              <a:rPr lang="en-US" altLang="zh-CN" dirty="0">
                <a:latin typeface="黑体" panose="02010609060101010101" pitchFamily="2" charset="-122"/>
                <a:ea typeface="黑体" panose="02010609060101010101" pitchFamily="2" charset="-122"/>
              </a:rPr>
              <a:t> </a:t>
            </a:r>
            <a:r>
              <a:rPr lang="zh-CN" altLang="en-US" dirty="0">
                <a:latin typeface="黑体" panose="02010609060101010101" pitchFamily="2" charset="-122"/>
                <a:ea typeface="黑体" panose="02010609060101010101" pitchFamily="2" charset="-122"/>
              </a:rPr>
              <a:t>设</a:t>
            </a:r>
            <a:r>
              <a:rPr lang="en-US" altLang="zh-CN" dirty="0">
                <a:latin typeface="黑体" panose="02010609060101010101" pitchFamily="2" charset="-122"/>
                <a:ea typeface="黑体" panose="02010609060101010101" pitchFamily="2" charset="-122"/>
              </a:rPr>
              <a:t>R1</a:t>
            </a:r>
            <a:r>
              <a:rPr lang="zh-CN" altLang="en-US" dirty="0">
                <a:latin typeface="黑体" panose="02010609060101010101" pitchFamily="2" charset="-122"/>
                <a:ea typeface="黑体" panose="02010609060101010101" pitchFamily="2" charset="-122"/>
              </a:rPr>
              <a:t>和</a:t>
            </a:r>
            <a:r>
              <a:rPr lang="en-US" altLang="zh-CN" dirty="0">
                <a:latin typeface="黑体" panose="02010609060101010101" pitchFamily="2" charset="-122"/>
                <a:ea typeface="黑体" panose="02010609060101010101" pitchFamily="2" charset="-122"/>
              </a:rPr>
              <a:t>R2</a:t>
            </a:r>
            <a:r>
              <a:rPr lang="zh-CN" altLang="en-US" dirty="0">
                <a:latin typeface="黑体" panose="02010609060101010101" pitchFamily="2" charset="-122"/>
                <a:ea typeface="黑体" panose="02010609060101010101" pitchFamily="2" charset="-122"/>
              </a:rPr>
              <a:t>分别为</a:t>
            </a:r>
            <a:r>
              <a:rPr lang="en-US" altLang="zh-CN" dirty="0">
                <a:latin typeface="黑体" panose="02010609060101010101" pitchFamily="2" charset="-122"/>
                <a:ea typeface="黑体" panose="02010609060101010101" pitchFamily="2" charset="-122"/>
              </a:rPr>
              <a:t>U×V</a:t>
            </a:r>
            <a:r>
              <a:rPr lang="zh-CN" altLang="en-US" dirty="0">
                <a:latin typeface="黑体" panose="02010609060101010101" pitchFamily="2" charset="-122"/>
                <a:ea typeface="黑体" panose="02010609060101010101" pitchFamily="2" charset="-122"/>
              </a:rPr>
              <a:t>与</a:t>
            </a:r>
            <a:r>
              <a:rPr lang="en-US" altLang="zh-CN" dirty="0">
                <a:latin typeface="黑体" panose="02010609060101010101" pitchFamily="2" charset="-122"/>
                <a:ea typeface="黑体" panose="02010609060101010101" pitchFamily="2" charset="-122"/>
              </a:rPr>
              <a:t>V×W</a:t>
            </a:r>
            <a:r>
              <a:rPr lang="zh-CN" altLang="en-US" dirty="0">
                <a:latin typeface="黑体" panose="02010609060101010101" pitchFamily="2" charset="-122"/>
                <a:ea typeface="黑体" panose="02010609060101010101" pitchFamily="2" charset="-122"/>
              </a:rPr>
              <a:t>上的两个模糊关系，则</a:t>
            </a:r>
            <a:r>
              <a:rPr lang="en-US" altLang="zh-CN" dirty="0">
                <a:latin typeface="黑体" panose="02010609060101010101" pitchFamily="2" charset="-122"/>
                <a:ea typeface="黑体" panose="02010609060101010101" pitchFamily="2" charset="-122"/>
              </a:rPr>
              <a:t>R1</a:t>
            </a:r>
            <a:r>
              <a:rPr lang="zh-CN" altLang="en-US" dirty="0">
                <a:latin typeface="黑体" panose="02010609060101010101" pitchFamily="2" charset="-122"/>
                <a:ea typeface="黑体" panose="02010609060101010101" pitchFamily="2" charset="-122"/>
              </a:rPr>
              <a:t>和</a:t>
            </a:r>
            <a:r>
              <a:rPr lang="en-US" altLang="zh-CN" dirty="0">
                <a:latin typeface="黑体" panose="02010609060101010101" pitchFamily="2" charset="-122"/>
                <a:ea typeface="黑体" panose="02010609060101010101" pitchFamily="2" charset="-122"/>
              </a:rPr>
              <a:t>R2</a:t>
            </a:r>
            <a:r>
              <a:rPr lang="zh-CN" altLang="en-US" dirty="0">
                <a:latin typeface="黑体" panose="02010609060101010101" pitchFamily="2" charset="-122"/>
                <a:ea typeface="黑体" panose="02010609060101010101" pitchFamily="2" charset="-122"/>
              </a:rPr>
              <a:t>的合成是指从</a:t>
            </a:r>
            <a:r>
              <a:rPr lang="en-US" altLang="zh-CN" dirty="0">
                <a:latin typeface="黑体" panose="02010609060101010101" pitchFamily="2" charset="-122"/>
                <a:ea typeface="黑体" panose="02010609060101010101" pitchFamily="2" charset="-122"/>
              </a:rPr>
              <a:t>U</a:t>
            </a:r>
            <a:r>
              <a:rPr lang="zh-CN" altLang="en-US" dirty="0">
                <a:latin typeface="黑体" panose="02010609060101010101" pitchFamily="2" charset="-122"/>
                <a:ea typeface="黑体" panose="02010609060101010101" pitchFamily="2" charset="-122"/>
              </a:rPr>
              <a:t>到</a:t>
            </a:r>
            <a:r>
              <a:rPr lang="en-US" altLang="zh-CN" dirty="0">
                <a:latin typeface="黑体" panose="02010609060101010101" pitchFamily="2" charset="-122"/>
                <a:ea typeface="黑体" panose="02010609060101010101" pitchFamily="2" charset="-122"/>
              </a:rPr>
              <a:t>W</a:t>
            </a:r>
            <a:r>
              <a:rPr lang="zh-CN" altLang="en-US" dirty="0">
                <a:latin typeface="黑体" panose="02010609060101010101" pitchFamily="2" charset="-122"/>
                <a:ea typeface="黑体" panose="02010609060101010101" pitchFamily="2" charset="-122"/>
              </a:rPr>
              <a:t>的一个模糊关系，记为：</a:t>
            </a:r>
            <a:endParaRPr lang="en-US" altLang="zh-CN" dirty="0">
              <a:latin typeface="黑体" panose="02010609060101010101" pitchFamily="2" charset="-122"/>
              <a:ea typeface="黑体" panose="02010609060101010101" pitchFamily="2" charset="-122"/>
            </a:endParaRPr>
          </a:p>
        </p:txBody>
      </p:sp>
      <p:sp>
        <p:nvSpPr>
          <p:cNvPr id="222211" name="Rectangle 6"/>
          <p:cNvSpPr/>
          <p:nvPr/>
        </p:nvSpPr>
        <p:spPr>
          <a:xfrm>
            <a:off x="0" y="323373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222212" name="Object 5"/>
          <p:cNvGraphicFramePr>
            <a:graphicFrameLocks noChangeAspect="1"/>
          </p:cNvGraphicFramePr>
          <p:nvPr/>
        </p:nvGraphicFramePr>
        <p:xfrm>
          <a:off x="395288" y="3357563"/>
          <a:ext cx="8569325" cy="1116012"/>
        </p:xfrm>
        <a:graphic>
          <a:graphicData uri="http://schemas.openxmlformats.org/presentationml/2006/ole">
            <mc:AlternateContent xmlns:mc="http://schemas.openxmlformats.org/markup-compatibility/2006">
              <mc:Choice xmlns:v="urn:schemas-microsoft-com:vml" Requires="v">
                <p:oleObj spid="_x0000_s92179" r:id="rId4" imgW="2997200" imgH="393700" progId="Equation.3">
                  <p:embed/>
                </p:oleObj>
              </mc:Choice>
              <mc:Fallback>
                <p:oleObj r:id="rId4" imgW="2997200" imgH="393700" progId="Equation.3">
                  <p:embed/>
                  <p:pic>
                    <p:nvPicPr>
                      <p:cNvPr id="0" name=""/>
                      <p:cNvPicPr/>
                      <p:nvPr/>
                    </p:nvPicPr>
                    <p:blipFill>
                      <a:blip r:embed="rId5"/>
                      <a:stretch>
                        <a:fillRect/>
                      </a:stretch>
                    </p:blipFill>
                    <p:spPr>
                      <a:xfrm>
                        <a:off x="395288" y="3357563"/>
                        <a:ext cx="8569325" cy="1116012"/>
                      </a:xfrm>
                      <a:prstGeom prst="rect">
                        <a:avLst/>
                      </a:prstGeom>
                      <a:solidFill>
                        <a:srgbClr val="CC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1520146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Text Box 6"/>
          <p:cNvSpPr txBox="1"/>
          <p:nvPr/>
        </p:nvSpPr>
        <p:spPr>
          <a:xfrm>
            <a:off x="395288" y="493713"/>
            <a:ext cx="7632700" cy="1508105"/>
          </a:xfrm>
          <a:prstGeom prst="rect">
            <a:avLst/>
          </a:prstGeom>
          <a:noFill/>
          <a:ln w="9525">
            <a:noFill/>
          </a:ln>
        </p:spPr>
        <p:txBody>
          <a:bodyPr anchor="t">
            <a:spAutoFit/>
          </a:bodyPr>
          <a:lstStyle/>
          <a:p>
            <a:pPr algn="ctr"/>
            <a:r>
              <a:rPr lang="en-US" altLang="zh-CN" sz="3600" b="1" dirty="0">
                <a:solidFill>
                  <a:schemeClr val="accent2">
                    <a:lumMod val="90000"/>
                    <a:lumOff val="10000"/>
                  </a:schemeClr>
                </a:solidFill>
                <a:latin typeface="+mn-lt"/>
                <a:ea typeface="黑体" panose="02010609060101010101" pitchFamily="49" charset="-122"/>
              </a:rPr>
              <a:t>          </a:t>
            </a:r>
            <a:r>
              <a:rPr lang="en-US" altLang="zh-CN" sz="2800" b="1" dirty="0">
                <a:solidFill>
                  <a:schemeClr val="accent2">
                    <a:lumMod val="90000"/>
                    <a:lumOff val="10000"/>
                  </a:schemeClr>
                </a:solidFill>
                <a:latin typeface="+mn-lt"/>
                <a:ea typeface="黑体" panose="02010609060101010101" pitchFamily="49" charset="-122"/>
              </a:rPr>
              <a:t>0.1  0.2             0.3  0.2</a:t>
            </a:r>
          </a:p>
          <a:p>
            <a:pPr algn="ctr"/>
            <a:r>
              <a:rPr lang="zh-CN" altLang="en-US" sz="2800" b="1" dirty="0">
                <a:solidFill>
                  <a:schemeClr val="accent2">
                    <a:lumMod val="90000"/>
                    <a:lumOff val="10000"/>
                  </a:schemeClr>
                </a:solidFill>
                <a:latin typeface="+mn-lt"/>
                <a:ea typeface="黑体" panose="02010609060101010101" pitchFamily="49" charset="-122"/>
              </a:rPr>
              <a:t>例如，设</a:t>
            </a:r>
            <a:r>
              <a:rPr lang="en-US" altLang="zh-CN" sz="2800" b="1" dirty="0">
                <a:solidFill>
                  <a:schemeClr val="accent2">
                    <a:lumMod val="90000"/>
                    <a:lumOff val="10000"/>
                  </a:schemeClr>
                </a:solidFill>
                <a:latin typeface="+mn-lt"/>
                <a:ea typeface="黑体" panose="02010609060101010101" pitchFamily="49" charset="-122"/>
              </a:rPr>
              <a:t>A=                 </a:t>
            </a:r>
            <a:r>
              <a:rPr lang="zh-CN" altLang="en-US" sz="2800" b="1" dirty="0">
                <a:solidFill>
                  <a:schemeClr val="accent2">
                    <a:lumMod val="90000"/>
                    <a:lumOff val="10000"/>
                  </a:schemeClr>
                </a:solidFill>
                <a:latin typeface="+mn-lt"/>
                <a:ea typeface="黑体" panose="02010609060101010101" pitchFamily="49" charset="-122"/>
              </a:rPr>
              <a:t>，</a:t>
            </a:r>
            <a:r>
              <a:rPr lang="en-US" altLang="zh-CN" sz="2800" b="1" dirty="0">
                <a:solidFill>
                  <a:schemeClr val="accent2">
                    <a:lumMod val="90000"/>
                    <a:lumOff val="10000"/>
                  </a:schemeClr>
                </a:solidFill>
                <a:latin typeface="+mn-lt"/>
                <a:ea typeface="黑体" panose="02010609060101010101" pitchFamily="49" charset="-122"/>
              </a:rPr>
              <a:t>B=                   ,</a:t>
            </a:r>
            <a:r>
              <a:rPr lang="zh-CN" altLang="en-US" sz="2800" b="1" dirty="0">
                <a:solidFill>
                  <a:schemeClr val="accent2">
                    <a:lumMod val="90000"/>
                    <a:lumOff val="10000"/>
                  </a:schemeClr>
                </a:solidFill>
                <a:latin typeface="+mn-lt"/>
                <a:ea typeface="黑体" panose="02010609060101010101" pitchFamily="49" charset="-122"/>
              </a:rPr>
              <a:t>则有</a:t>
            </a:r>
          </a:p>
          <a:p>
            <a:pPr algn="ctr"/>
            <a:r>
              <a:rPr lang="en-US" altLang="zh-CN" sz="2800" b="1" dirty="0">
                <a:solidFill>
                  <a:schemeClr val="accent2">
                    <a:lumMod val="90000"/>
                    <a:lumOff val="10000"/>
                  </a:schemeClr>
                </a:solidFill>
                <a:latin typeface="+mn-lt"/>
                <a:ea typeface="黑体" panose="02010609060101010101" pitchFamily="49" charset="-122"/>
              </a:rPr>
              <a:t>               0.3  0.1              0.1  0.7</a:t>
            </a:r>
          </a:p>
        </p:txBody>
      </p:sp>
      <p:sp>
        <p:nvSpPr>
          <p:cNvPr id="224259" name="AutoShape 8"/>
          <p:cNvSpPr/>
          <p:nvPr/>
        </p:nvSpPr>
        <p:spPr>
          <a:xfrm>
            <a:off x="2943225" y="679450"/>
            <a:ext cx="1323975" cy="1224280"/>
          </a:xfrm>
          <a:prstGeom prst="bracketPair">
            <a:avLst>
              <a:gd name="adj" fmla="val 16667"/>
            </a:avLst>
          </a:prstGeom>
          <a:noFill/>
          <a:ln w="12700" cap="flat" cmpd="sng">
            <a:solidFill>
              <a:schemeClr val="accent1">
                <a:shade val="50000"/>
              </a:schemeClr>
            </a:solidFill>
            <a:prstDash val="solid"/>
            <a:round/>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224260" name="AutoShape 9"/>
          <p:cNvSpPr/>
          <p:nvPr/>
        </p:nvSpPr>
        <p:spPr>
          <a:xfrm>
            <a:off x="5291455" y="692785"/>
            <a:ext cx="1295400" cy="1223963"/>
          </a:xfrm>
          <a:prstGeom prst="bracketPair">
            <a:avLst>
              <a:gd name="adj" fmla="val 16667"/>
            </a:avLst>
          </a:prstGeom>
          <a:noFill/>
          <a:ln w="12700" cap="flat" cmpd="sng">
            <a:solidFill>
              <a:schemeClr val="accent1">
                <a:shade val="50000"/>
              </a:schemeClr>
            </a:solidFill>
            <a:prstDash val="solid"/>
            <a:round/>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graphicFrame>
        <p:nvGraphicFramePr>
          <p:cNvPr id="224261" name="Object 20"/>
          <p:cNvGraphicFramePr>
            <a:graphicFrameLocks noChangeAspect="1"/>
          </p:cNvGraphicFramePr>
          <p:nvPr>
            <p:extLst/>
          </p:nvPr>
        </p:nvGraphicFramePr>
        <p:xfrm>
          <a:off x="1835696" y="2205038"/>
          <a:ext cx="1079500" cy="863600"/>
        </p:xfrm>
        <a:graphic>
          <a:graphicData uri="http://schemas.openxmlformats.org/presentationml/2006/ole">
            <mc:AlternateContent xmlns:mc="http://schemas.openxmlformats.org/markup-compatibility/2006">
              <mc:Choice xmlns:v="urn:schemas-microsoft-com:vml" Requires="v">
                <p:oleObj spid="_x0000_s93356" r:id="rId3" imgW="571500" imgH="457200" progId="Equation.DSMT4">
                  <p:embed/>
                </p:oleObj>
              </mc:Choice>
              <mc:Fallback>
                <p:oleObj r:id="rId3" imgW="571500" imgH="457200" progId="Equation.DSMT4">
                  <p:embed/>
                  <p:pic>
                    <p:nvPicPr>
                      <p:cNvPr id="0" name=""/>
                      <p:cNvPicPr/>
                      <p:nvPr/>
                    </p:nvPicPr>
                    <p:blipFill>
                      <a:blip r:embed="rId4"/>
                      <a:stretch>
                        <a:fillRect/>
                      </a:stretch>
                    </p:blipFill>
                    <p:spPr>
                      <a:xfrm>
                        <a:off x="1835696" y="2205038"/>
                        <a:ext cx="1079500" cy="863600"/>
                      </a:xfrm>
                      <a:prstGeom prst="rect">
                        <a:avLst/>
                      </a:prstGeom>
                      <a:solidFill>
                        <a:srgbClr val="66FFFF"/>
                      </a:solidFill>
                      <a:ln w="38100">
                        <a:noFill/>
                        <a:miter/>
                      </a:ln>
                    </p:spPr>
                  </p:pic>
                </p:oleObj>
              </mc:Fallback>
            </mc:AlternateContent>
          </a:graphicData>
        </a:graphic>
      </p:graphicFrame>
      <p:graphicFrame>
        <p:nvGraphicFramePr>
          <p:cNvPr id="224262" name="Object 19"/>
          <p:cNvGraphicFramePr>
            <a:graphicFrameLocks noChangeAspect="1"/>
          </p:cNvGraphicFramePr>
          <p:nvPr>
            <p:extLst/>
          </p:nvPr>
        </p:nvGraphicFramePr>
        <p:xfrm>
          <a:off x="2915196" y="2219643"/>
          <a:ext cx="576263" cy="863600"/>
        </p:xfrm>
        <a:graphic>
          <a:graphicData uri="http://schemas.openxmlformats.org/presentationml/2006/ole">
            <mc:AlternateContent xmlns:mc="http://schemas.openxmlformats.org/markup-compatibility/2006">
              <mc:Choice xmlns:v="urn:schemas-microsoft-com:vml" Requires="v">
                <p:oleObj spid="_x0000_s93357" r:id="rId5" imgW="304800" imgH="457200" progId="Equation.DSMT4">
                  <p:embed/>
                </p:oleObj>
              </mc:Choice>
              <mc:Fallback>
                <p:oleObj r:id="rId5" imgW="304800" imgH="457200" progId="Equation.DSMT4">
                  <p:embed/>
                  <p:pic>
                    <p:nvPicPr>
                      <p:cNvPr id="0" name=""/>
                      <p:cNvPicPr/>
                      <p:nvPr/>
                    </p:nvPicPr>
                    <p:blipFill>
                      <a:blip r:embed="rId6"/>
                      <a:stretch>
                        <a:fillRect/>
                      </a:stretch>
                    </p:blipFill>
                    <p:spPr>
                      <a:xfrm>
                        <a:off x="2915196" y="2219643"/>
                        <a:ext cx="576263" cy="863600"/>
                      </a:xfrm>
                      <a:prstGeom prst="rect">
                        <a:avLst/>
                      </a:prstGeom>
                      <a:solidFill>
                        <a:srgbClr val="66FFFF"/>
                      </a:solidFill>
                      <a:ln w="38100">
                        <a:noFill/>
                        <a:miter/>
                      </a:ln>
                    </p:spPr>
                  </p:pic>
                </p:oleObj>
              </mc:Fallback>
            </mc:AlternateContent>
          </a:graphicData>
        </a:graphic>
      </p:graphicFrame>
      <p:graphicFrame>
        <p:nvGraphicFramePr>
          <p:cNvPr id="224263" name="Object 18"/>
          <p:cNvGraphicFramePr>
            <a:graphicFrameLocks noChangeAspect="1"/>
          </p:cNvGraphicFramePr>
          <p:nvPr>
            <p:extLst/>
          </p:nvPr>
        </p:nvGraphicFramePr>
        <p:xfrm>
          <a:off x="5147221" y="2276475"/>
          <a:ext cx="1042988" cy="849313"/>
        </p:xfrm>
        <a:graphic>
          <a:graphicData uri="http://schemas.openxmlformats.org/presentationml/2006/ole">
            <mc:AlternateContent xmlns:mc="http://schemas.openxmlformats.org/markup-compatibility/2006">
              <mc:Choice xmlns:v="urn:schemas-microsoft-com:vml" Requires="v">
                <p:oleObj spid="_x0000_s93358" r:id="rId7" imgW="558800" imgH="457200" progId="Equation.DSMT4">
                  <p:embed/>
                </p:oleObj>
              </mc:Choice>
              <mc:Fallback>
                <p:oleObj r:id="rId7" imgW="558800" imgH="457200" progId="Equation.DSMT4">
                  <p:embed/>
                  <p:pic>
                    <p:nvPicPr>
                      <p:cNvPr id="0" name=""/>
                      <p:cNvPicPr/>
                      <p:nvPr/>
                    </p:nvPicPr>
                    <p:blipFill>
                      <a:blip r:embed="rId8"/>
                      <a:stretch>
                        <a:fillRect/>
                      </a:stretch>
                    </p:blipFill>
                    <p:spPr>
                      <a:xfrm>
                        <a:off x="5147221" y="2276475"/>
                        <a:ext cx="1042988" cy="849313"/>
                      </a:xfrm>
                      <a:prstGeom prst="rect">
                        <a:avLst/>
                      </a:prstGeom>
                      <a:solidFill>
                        <a:srgbClr val="66FFFF"/>
                      </a:solidFill>
                      <a:ln w="38100">
                        <a:noFill/>
                        <a:miter/>
                      </a:ln>
                    </p:spPr>
                  </p:pic>
                </p:oleObj>
              </mc:Fallback>
            </mc:AlternateContent>
          </a:graphicData>
        </a:graphic>
      </p:graphicFrame>
      <p:graphicFrame>
        <p:nvGraphicFramePr>
          <p:cNvPr id="224264" name="Object 17"/>
          <p:cNvGraphicFramePr>
            <a:graphicFrameLocks noChangeAspect="1"/>
          </p:cNvGraphicFramePr>
          <p:nvPr>
            <p:extLst/>
          </p:nvPr>
        </p:nvGraphicFramePr>
        <p:xfrm>
          <a:off x="6155284" y="2276475"/>
          <a:ext cx="623887" cy="865188"/>
        </p:xfrm>
        <a:graphic>
          <a:graphicData uri="http://schemas.openxmlformats.org/presentationml/2006/ole">
            <mc:AlternateContent xmlns:mc="http://schemas.openxmlformats.org/markup-compatibility/2006">
              <mc:Choice xmlns:v="urn:schemas-microsoft-com:vml" Requires="v">
                <p:oleObj spid="_x0000_s93359" r:id="rId9" imgW="304800" imgH="457200" progId="Equation.DSMT4">
                  <p:embed/>
                </p:oleObj>
              </mc:Choice>
              <mc:Fallback>
                <p:oleObj r:id="rId9" imgW="304800" imgH="457200" progId="Equation.DSMT4">
                  <p:embed/>
                  <p:pic>
                    <p:nvPicPr>
                      <p:cNvPr id="0" name=""/>
                      <p:cNvPicPr/>
                      <p:nvPr/>
                    </p:nvPicPr>
                    <p:blipFill>
                      <a:blip r:embed="rId10"/>
                      <a:stretch>
                        <a:fillRect/>
                      </a:stretch>
                    </p:blipFill>
                    <p:spPr>
                      <a:xfrm>
                        <a:off x="6155284" y="2276475"/>
                        <a:ext cx="623887" cy="865188"/>
                      </a:xfrm>
                      <a:prstGeom prst="rect">
                        <a:avLst/>
                      </a:prstGeom>
                      <a:solidFill>
                        <a:srgbClr val="66FFFF"/>
                      </a:solidFill>
                      <a:ln w="38100">
                        <a:noFill/>
                        <a:miter/>
                      </a:ln>
                    </p:spPr>
                  </p:pic>
                </p:oleObj>
              </mc:Fallback>
            </mc:AlternateContent>
          </a:graphicData>
        </a:graphic>
      </p:graphicFrame>
      <p:graphicFrame>
        <p:nvGraphicFramePr>
          <p:cNvPr id="224265" name="Object 16"/>
          <p:cNvGraphicFramePr>
            <a:graphicFrameLocks noChangeAspect="1"/>
          </p:cNvGraphicFramePr>
          <p:nvPr/>
        </p:nvGraphicFramePr>
        <p:xfrm>
          <a:off x="1835150" y="3500438"/>
          <a:ext cx="1439863" cy="865187"/>
        </p:xfrm>
        <a:graphic>
          <a:graphicData uri="http://schemas.openxmlformats.org/presentationml/2006/ole">
            <mc:AlternateContent xmlns:mc="http://schemas.openxmlformats.org/markup-compatibility/2006">
              <mc:Choice xmlns:v="urn:schemas-microsoft-com:vml" Requires="v">
                <p:oleObj spid="_x0000_s93360" r:id="rId11" imgW="812165" imgH="457200" progId="Equation.DSMT4">
                  <p:embed/>
                </p:oleObj>
              </mc:Choice>
              <mc:Fallback>
                <p:oleObj r:id="rId11" imgW="812165" imgH="457200" progId="Equation.DSMT4">
                  <p:embed/>
                  <p:pic>
                    <p:nvPicPr>
                      <p:cNvPr id="0" name=""/>
                      <p:cNvPicPr/>
                      <p:nvPr/>
                    </p:nvPicPr>
                    <p:blipFill>
                      <a:blip r:embed="rId12"/>
                      <a:stretch>
                        <a:fillRect/>
                      </a:stretch>
                    </p:blipFill>
                    <p:spPr>
                      <a:xfrm>
                        <a:off x="1835150" y="3500438"/>
                        <a:ext cx="1439863" cy="865187"/>
                      </a:xfrm>
                      <a:prstGeom prst="rect">
                        <a:avLst/>
                      </a:prstGeom>
                      <a:solidFill>
                        <a:srgbClr val="66FFFF"/>
                      </a:solidFill>
                      <a:ln w="38100">
                        <a:noFill/>
                        <a:miter/>
                      </a:ln>
                    </p:spPr>
                  </p:pic>
                </p:oleObj>
              </mc:Fallback>
            </mc:AlternateContent>
          </a:graphicData>
        </a:graphic>
      </p:graphicFrame>
      <p:graphicFrame>
        <p:nvGraphicFramePr>
          <p:cNvPr id="224266" name="Object 15"/>
          <p:cNvGraphicFramePr>
            <a:graphicFrameLocks noChangeAspect="1"/>
          </p:cNvGraphicFramePr>
          <p:nvPr/>
        </p:nvGraphicFramePr>
        <p:xfrm>
          <a:off x="3276600" y="3500438"/>
          <a:ext cx="628650" cy="865187"/>
        </p:xfrm>
        <a:graphic>
          <a:graphicData uri="http://schemas.openxmlformats.org/presentationml/2006/ole">
            <mc:AlternateContent xmlns:mc="http://schemas.openxmlformats.org/markup-compatibility/2006">
              <mc:Choice xmlns:v="urn:schemas-microsoft-com:vml" Requires="v">
                <p:oleObj spid="_x0000_s93361" r:id="rId13" imgW="304800" imgH="457200" progId="Equation.DSMT4">
                  <p:embed/>
                </p:oleObj>
              </mc:Choice>
              <mc:Fallback>
                <p:oleObj r:id="rId13" imgW="304800" imgH="457200" progId="Equation.DSMT4">
                  <p:embed/>
                  <p:pic>
                    <p:nvPicPr>
                      <p:cNvPr id="0" name=""/>
                      <p:cNvPicPr/>
                      <p:nvPr/>
                    </p:nvPicPr>
                    <p:blipFill>
                      <a:blip r:embed="rId14"/>
                      <a:stretch>
                        <a:fillRect/>
                      </a:stretch>
                    </p:blipFill>
                    <p:spPr>
                      <a:xfrm>
                        <a:off x="3276600" y="3500438"/>
                        <a:ext cx="628650" cy="865187"/>
                      </a:xfrm>
                      <a:prstGeom prst="rect">
                        <a:avLst/>
                      </a:prstGeom>
                      <a:solidFill>
                        <a:srgbClr val="66FFFF"/>
                      </a:solidFill>
                      <a:ln w="38100">
                        <a:noFill/>
                        <a:miter/>
                      </a:ln>
                    </p:spPr>
                  </p:pic>
                </p:oleObj>
              </mc:Fallback>
            </mc:AlternateContent>
          </a:graphicData>
        </a:graphic>
      </p:graphicFrame>
      <p:graphicFrame>
        <p:nvGraphicFramePr>
          <p:cNvPr id="224267" name="Object 14"/>
          <p:cNvGraphicFramePr>
            <a:graphicFrameLocks noChangeAspect="1"/>
          </p:cNvGraphicFramePr>
          <p:nvPr/>
        </p:nvGraphicFramePr>
        <p:xfrm>
          <a:off x="5076825" y="3573463"/>
          <a:ext cx="1439863" cy="863600"/>
        </p:xfrm>
        <a:graphic>
          <a:graphicData uri="http://schemas.openxmlformats.org/presentationml/2006/ole">
            <mc:AlternateContent xmlns:mc="http://schemas.openxmlformats.org/markup-compatibility/2006">
              <mc:Choice xmlns:v="urn:schemas-microsoft-com:vml" Requires="v">
                <p:oleObj spid="_x0000_s93362" r:id="rId15" imgW="800100" imgH="457200" progId="Equation.DSMT4">
                  <p:embed/>
                </p:oleObj>
              </mc:Choice>
              <mc:Fallback>
                <p:oleObj r:id="rId15" imgW="800100" imgH="457200" progId="Equation.DSMT4">
                  <p:embed/>
                  <p:pic>
                    <p:nvPicPr>
                      <p:cNvPr id="0" name=""/>
                      <p:cNvPicPr/>
                      <p:nvPr/>
                    </p:nvPicPr>
                    <p:blipFill>
                      <a:blip r:embed="rId16"/>
                      <a:stretch>
                        <a:fillRect/>
                      </a:stretch>
                    </p:blipFill>
                    <p:spPr>
                      <a:xfrm>
                        <a:off x="5076825" y="3573463"/>
                        <a:ext cx="1439863" cy="863600"/>
                      </a:xfrm>
                      <a:prstGeom prst="rect">
                        <a:avLst/>
                      </a:prstGeom>
                      <a:solidFill>
                        <a:srgbClr val="66FFFF"/>
                      </a:solidFill>
                      <a:ln w="38100">
                        <a:noFill/>
                        <a:miter/>
                      </a:ln>
                    </p:spPr>
                  </p:pic>
                </p:oleObj>
              </mc:Fallback>
            </mc:AlternateContent>
          </a:graphicData>
        </a:graphic>
      </p:graphicFrame>
      <p:graphicFrame>
        <p:nvGraphicFramePr>
          <p:cNvPr id="224268" name="Object 13"/>
          <p:cNvGraphicFramePr>
            <a:graphicFrameLocks noChangeAspect="1"/>
          </p:cNvGraphicFramePr>
          <p:nvPr/>
        </p:nvGraphicFramePr>
        <p:xfrm>
          <a:off x="6516688" y="3573463"/>
          <a:ext cx="574675" cy="863600"/>
        </p:xfrm>
        <a:graphic>
          <a:graphicData uri="http://schemas.openxmlformats.org/presentationml/2006/ole">
            <mc:AlternateContent xmlns:mc="http://schemas.openxmlformats.org/markup-compatibility/2006">
              <mc:Choice xmlns:v="urn:schemas-microsoft-com:vml" Requires="v">
                <p:oleObj spid="_x0000_s93363" r:id="rId17" imgW="304800" imgH="457200" progId="Equation.DSMT4">
                  <p:embed/>
                </p:oleObj>
              </mc:Choice>
              <mc:Fallback>
                <p:oleObj r:id="rId17" imgW="304800" imgH="457200" progId="Equation.DSMT4">
                  <p:embed/>
                  <p:pic>
                    <p:nvPicPr>
                      <p:cNvPr id="0" name=""/>
                      <p:cNvPicPr/>
                      <p:nvPr/>
                    </p:nvPicPr>
                    <p:blipFill>
                      <a:blip r:embed="rId18"/>
                      <a:stretch>
                        <a:fillRect/>
                      </a:stretch>
                    </p:blipFill>
                    <p:spPr>
                      <a:xfrm>
                        <a:off x="6516688" y="3573463"/>
                        <a:ext cx="574675" cy="863600"/>
                      </a:xfrm>
                      <a:prstGeom prst="rect">
                        <a:avLst/>
                      </a:prstGeom>
                      <a:solidFill>
                        <a:srgbClr val="66FFFF"/>
                      </a:solidFill>
                      <a:ln w="38100">
                        <a:noFill/>
                        <a:miter/>
                      </a:ln>
                    </p:spPr>
                  </p:pic>
                </p:oleObj>
              </mc:Fallback>
            </mc:AlternateContent>
          </a:graphicData>
        </a:graphic>
      </p:graphicFrame>
      <p:graphicFrame>
        <p:nvGraphicFramePr>
          <p:cNvPr id="224269" name="Object 12"/>
          <p:cNvGraphicFramePr>
            <a:graphicFrameLocks noChangeAspect="1"/>
          </p:cNvGraphicFramePr>
          <p:nvPr/>
        </p:nvGraphicFramePr>
        <p:xfrm>
          <a:off x="3348038" y="5229225"/>
          <a:ext cx="1223962" cy="792163"/>
        </p:xfrm>
        <a:graphic>
          <a:graphicData uri="http://schemas.openxmlformats.org/presentationml/2006/ole">
            <mc:AlternateContent xmlns:mc="http://schemas.openxmlformats.org/markup-compatibility/2006">
              <mc:Choice xmlns:v="urn:schemas-microsoft-com:vml" Requires="v">
                <p:oleObj spid="_x0000_s93364" r:id="rId19" imgW="762000" imgH="457200" progId="Equation.DSMT4">
                  <p:embed/>
                </p:oleObj>
              </mc:Choice>
              <mc:Fallback>
                <p:oleObj r:id="rId19" imgW="762000" imgH="457200" progId="Equation.DSMT4">
                  <p:embed/>
                  <p:pic>
                    <p:nvPicPr>
                      <p:cNvPr id="0" name=""/>
                      <p:cNvPicPr/>
                      <p:nvPr/>
                    </p:nvPicPr>
                    <p:blipFill>
                      <a:blip r:embed="rId20"/>
                      <a:stretch>
                        <a:fillRect/>
                      </a:stretch>
                    </p:blipFill>
                    <p:spPr>
                      <a:xfrm>
                        <a:off x="3348038" y="5229225"/>
                        <a:ext cx="1223962" cy="792163"/>
                      </a:xfrm>
                      <a:prstGeom prst="rect">
                        <a:avLst/>
                      </a:prstGeom>
                      <a:solidFill>
                        <a:srgbClr val="66FFFF"/>
                      </a:solidFill>
                      <a:ln w="38100">
                        <a:noFill/>
                        <a:miter/>
                      </a:ln>
                    </p:spPr>
                  </p:pic>
                </p:oleObj>
              </mc:Fallback>
            </mc:AlternateContent>
          </a:graphicData>
        </a:graphic>
      </p:graphicFrame>
      <p:graphicFrame>
        <p:nvGraphicFramePr>
          <p:cNvPr id="224270" name="Object 11"/>
          <p:cNvGraphicFramePr>
            <a:graphicFrameLocks noChangeAspect="1"/>
          </p:cNvGraphicFramePr>
          <p:nvPr/>
        </p:nvGraphicFramePr>
        <p:xfrm>
          <a:off x="4572000" y="5229225"/>
          <a:ext cx="528638" cy="792163"/>
        </p:xfrm>
        <a:graphic>
          <a:graphicData uri="http://schemas.openxmlformats.org/presentationml/2006/ole">
            <mc:AlternateContent xmlns:mc="http://schemas.openxmlformats.org/markup-compatibility/2006">
              <mc:Choice xmlns:v="urn:schemas-microsoft-com:vml" Requires="v">
                <p:oleObj spid="_x0000_s93365" r:id="rId21" imgW="304800" imgH="457200" progId="Equation.DSMT4">
                  <p:embed/>
                </p:oleObj>
              </mc:Choice>
              <mc:Fallback>
                <p:oleObj r:id="rId21" imgW="304800" imgH="457200" progId="Equation.DSMT4">
                  <p:embed/>
                  <p:pic>
                    <p:nvPicPr>
                      <p:cNvPr id="0" name=""/>
                      <p:cNvPicPr/>
                      <p:nvPr/>
                    </p:nvPicPr>
                    <p:blipFill>
                      <a:blip r:embed="rId22"/>
                      <a:stretch>
                        <a:fillRect/>
                      </a:stretch>
                    </p:blipFill>
                    <p:spPr>
                      <a:xfrm>
                        <a:off x="4572000" y="5229225"/>
                        <a:ext cx="528638" cy="792163"/>
                      </a:xfrm>
                      <a:prstGeom prst="rect">
                        <a:avLst/>
                      </a:prstGeom>
                      <a:solidFill>
                        <a:srgbClr val="66FFFF"/>
                      </a:solidFill>
                      <a:ln w="38100">
                        <a:noFill/>
                        <a:miter/>
                      </a:ln>
                    </p:spPr>
                  </p:pic>
                </p:oleObj>
              </mc:Fallback>
            </mc:AlternateContent>
          </a:graphicData>
        </a:graphic>
      </p:graphicFrame>
      <p:sp>
        <p:nvSpPr>
          <p:cNvPr id="224271" name="Rectangle 21"/>
          <p:cNvSpPr/>
          <p:nvPr/>
        </p:nvSpPr>
        <p:spPr>
          <a:xfrm>
            <a:off x="0" y="42863"/>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224272" name="Rectangle 22"/>
          <p:cNvSpPr/>
          <p:nvPr/>
        </p:nvSpPr>
        <p:spPr>
          <a:xfrm>
            <a:off x="0" y="500063"/>
            <a:ext cx="215900" cy="244475"/>
          </a:xfrm>
          <a:prstGeom prst="rect">
            <a:avLst/>
          </a:prstGeom>
          <a:noFill/>
          <a:ln w="9525">
            <a:noFill/>
          </a:ln>
        </p:spPr>
        <p:txBody>
          <a:bodyPr wrap="none" anchor="ctr">
            <a:spAutoFit/>
          </a:bodyPr>
          <a:lstStyle/>
          <a:p>
            <a:pPr algn="ctr"/>
            <a:r>
              <a:rPr lang="zh-CN" altLang="en-US" sz="1000" dirty="0">
                <a:latin typeface="Times New Roman" panose="02020603050405020304" pitchFamily="18" charset="0"/>
              </a:rPr>
              <a:t> </a:t>
            </a:r>
            <a:endParaRPr lang="zh-CN" altLang="en-US" dirty="0">
              <a:latin typeface="Times New Roman" panose="02020603050405020304" pitchFamily="18" charset="0"/>
            </a:endParaRPr>
          </a:p>
        </p:txBody>
      </p:sp>
      <p:sp>
        <p:nvSpPr>
          <p:cNvPr id="224276" name="Rectangle 29"/>
          <p:cNvSpPr/>
          <p:nvPr/>
        </p:nvSpPr>
        <p:spPr>
          <a:xfrm>
            <a:off x="0" y="5411788"/>
            <a:ext cx="2012950" cy="244475"/>
          </a:xfrm>
          <a:prstGeom prst="rect">
            <a:avLst/>
          </a:prstGeom>
          <a:noFill/>
          <a:ln w="9525">
            <a:noFill/>
          </a:ln>
        </p:spPr>
        <p:txBody>
          <a:bodyPr wrap="none" anchor="ctr">
            <a:spAutoFit/>
          </a:bodyPr>
          <a:lstStyle/>
          <a:p>
            <a:pPr algn="ctr"/>
            <a:r>
              <a:rPr lang="zh-CN" altLang="en-US" sz="1000" dirty="0">
                <a:latin typeface="Times New Roman" panose="02020603050405020304" pitchFamily="18" charset="0"/>
              </a:rPr>
              <a:t>		</a:t>
            </a:r>
            <a:endParaRPr lang="zh-CN" altLang="en-US" dirty="0">
              <a:latin typeface="Times New Roman" panose="02020603050405020304" pitchFamily="18" charset="0"/>
            </a:endParaRPr>
          </a:p>
        </p:txBody>
      </p:sp>
      <p:sp>
        <p:nvSpPr>
          <p:cNvPr id="224277" name="Rectangle 30"/>
          <p:cNvSpPr/>
          <p:nvPr/>
        </p:nvSpPr>
        <p:spPr>
          <a:xfrm>
            <a:off x="0" y="6113463"/>
            <a:ext cx="215900" cy="244475"/>
          </a:xfrm>
          <a:prstGeom prst="rect">
            <a:avLst/>
          </a:prstGeom>
          <a:noFill/>
          <a:ln w="9525">
            <a:noFill/>
          </a:ln>
        </p:spPr>
        <p:txBody>
          <a:bodyPr wrap="none" anchor="ctr">
            <a:spAutoFit/>
          </a:bodyPr>
          <a:lstStyle/>
          <a:p>
            <a:pPr algn="ctr"/>
            <a:r>
              <a:rPr lang="zh-CN" altLang="en-US" sz="1000" dirty="0">
                <a:latin typeface="Times New Roman" panose="02020603050405020304" pitchFamily="18" charset="0"/>
              </a:rPr>
              <a:t> </a:t>
            </a:r>
            <a:endParaRPr lang="zh-CN" altLang="en-US" dirty="0">
              <a:latin typeface="Times New Roman" panose="02020603050405020304" pitchFamily="18" charset="0"/>
            </a:endParaRPr>
          </a:p>
        </p:txBody>
      </p:sp>
      <p:sp>
        <p:nvSpPr>
          <p:cNvPr id="224278" name="Rectangle 31"/>
          <p:cNvSpPr/>
          <p:nvPr/>
        </p:nvSpPr>
        <p:spPr>
          <a:xfrm>
            <a:off x="0" y="6586538"/>
            <a:ext cx="184150" cy="45720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224279" name="Rectangle 33"/>
          <p:cNvSpPr/>
          <p:nvPr/>
        </p:nvSpPr>
        <p:spPr>
          <a:xfrm>
            <a:off x="0" y="3200400"/>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7149718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p:cNvSpPr>
          <p:nvPr>
            <p:ph type="title"/>
          </p:nvPr>
        </p:nvSpPr>
        <p:spPr>
          <a:xfrm>
            <a:off x="684213" y="0"/>
            <a:ext cx="7772400" cy="908050"/>
          </a:xfrm>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5.6.3 </a:t>
            </a:r>
            <a:r>
              <a:rPr lang="zh-CN" altLang="en-US" sz="4000" dirty="0">
                <a:latin typeface="黑体" panose="02010609060101010101" pitchFamily="2" charset="-122"/>
                <a:ea typeface="黑体" panose="02010609060101010101" pitchFamily="2" charset="-122"/>
              </a:rPr>
              <a:t>语言变量</a:t>
            </a:r>
          </a:p>
        </p:txBody>
      </p:sp>
      <p:sp>
        <p:nvSpPr>
          <p:cNvPr id="225283" name="Rectangle 3"/>
          <p:cNvSpPr>
            <a:spLocks noGrp="1"/>
          </p:cNvSpPr>
          <p:nvPr>
            <p:ph idx="1"/>
          </p:nvPr>
        </p:nvSpPr>
        <p:spPr>
          <a:xfrm>
            <a:off x="251520" y="908050"/>
            <a:ext cx="8352730" cy="3240088"/>
          </a:xfrm>
        </p:spPr>
        <p:txBody>
          <a:bodyPr vert="horz" wrap="square" lIns="91440" tIns="45720" rIns="91440" bIns="45720" anchor="t"/>
          <a:lstStyle/>
          <a:p>
            <a:pPr algn="just" eaLnBrk="1" hangingPunct="1"/>
            <a:r>
              <a:rPr lang="zh-CN" altLang="en-US" dirty="0">
                <a:solidFill>
                  <a:srgbClr val="FF0000"/>
                </a:solidFill>
                <a:latin typeface="黑体" panose="02010609060101010101" pitchFamily="2" charset="-122"/>
                <a:ea typeface="黑体" panose="02010609060101010101" pitchFamily="2" charset="-122"/>
              </a:rPr>
              <a:t> </a:t>
            </a:r>
            <a:r>
              <a:rPr lang="zh-CN" altLang="en-US" sz="3200" dirty="0">
                <a:solidFill>
                  <a:srgbClr val="FF0000"/>
                </a:solidFill>
                <a:latin typeface="黑体" panose="02010609060101010101" pitchFamily="2" charset="-122"/>
                <a:ea typeface="黑体" panose="02010609060101010101" pitchFamily="2" charset="-122"/>
              </a:rPr>
              <a:t>模糊集合</a:t>
            </a:r>
            <a:r>
              <a:rPr lang="zh-CN" altLang="en-US" sz="3200" dirty="0">
                <a:latin typeface="黑体" panose="02010609060101010101" pitchFamily="2" charset="-122"/>
                <a:ea typeface="黑体" panose="02010609060101010101" pitchFamily="2" charset="-122"/>
              </a:rPr>
              <a:t>的一种应用是计算语言学，目的是对自然语言的语句进行计算。</a:t>
            </a:r>
          </a:p>
          <a:p>
            <a:pPr algn="just" eaLnBrk="1" hangingPunct="1"/>
            <a:r>
              <a:rPr lang="zh-CN" altLang="en-US" sz="3200" dirty="0">
                <a:latin typeface="黑体" panose="02010609060101010101" pitchFamily="2" charset="-122"/>
                <a:ea typeface="黑体" panose="02010609060101010101" pitchFamily="2" charset="-122"/>
              </a:rPr>
              <a:t>和谓词逻辑一样，引进了</a:t>
            </a:r>
            <a:r>
              <a:rPr lang="zh-CN" altLang="en-US" sz="3200" dirty="0">
                <a:solidFill>
                  <a:srgbClr val="FF0000"/>
                </a:solidFill>
                <a:latin typeface="黑体" panose="02010609060101010101" pitchFamily="2" charset="-122"/>
                <a:ea typeface="黑体" panose="02010609060101010101" pitchFamily="2" charset="-122"/>
              </a:rPr>
              <a:t>语言变量</a:t>
            </a:r>
            <a:r>
              <a:rPr lang="zh-CN" altLang="en-US" sz="3200" dirty="0">
                <a:latin typeface="黑体" panose="02010609060101010101" pitchFamily="2" charset="-122"/>
                <a:ea typeface="黑体" panose="02010609060101010101" pitchFamily="2" charset="-122"/>
              </a:rPr>
              <a:t>的概念。</a:t>
            </a:r>
          </a:p>
        </p:txBody>
      </p:sp>
      <p:sp>
        <p:nvSpPr>
          <p:cNvPr id="180228" name="Rectangle 4"/>
          <p:cNvSpPr/>
          <p:nvPr/>
        </p:nvSpPr>
        <p:spPr>
          <a:xfrm>
            <a:off x="611188" y="3284538"/>
            <a:ext cx="8064500" cy="2879725"/>
          </a:xfrm>
          <a:prstGeom prst="rect">
            <a:avLst/>
          </a:prstGeom>
          <a:noFill/>
          <a:ln w="9525">
            <a:noFill/>
          </a:ln>
        </p:spPr>
        <p:txBody>
          <a:bodyPr anchor="t"/>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模糊集合和语言变量可用于量化自然语言的含义，因而可用来处理</a:t>
            </a:r>
            <a:r>
              <a:rPr lang="zh-CN" altLang="en-US" sz="3200" b="1" dirty="0">
                <a:solidFill>
                  <a:srgbClr val="FF0000"/>
                </a:solidFill>
                <a:latin typeface="黑体" panose="02010609060101010101" pitchFamily="2" charset="-122"/>
                <a:ea typeface="黑体" panose="02010609060101010101" pitchFamily="2" charset="-122"/>
              </a:rPr>
              <a:t>具有指定值的语言变量</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语言变量</a:t>
            </a:r>
            <a:r>
              <a:rPr lang="zh-CN" altLang="en-US" sz="3200" b="1" dirty="0">
                <a:solidFill>
                  <a:srgbClr val="FF0000"/>
                </a:solidFill>
                <a:latin typeface="黑体" panose="02010609060101010101" pitchFamily="2" charset="-122"/>
                <a:ea typeface="黑体" panose="02010609060101010101" pitchFamily="2" charset="-122"/>
              </a:rPr>
              <a:t>取值范围</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是一个项目集，该集合中的元素一般可以分为基本语言项和含修饰词的语言项。</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37013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0228"/>
                                        </p:tgtEl>
                                        <p:attrNameLst>
                                          <p:attrName>style.visibility</p:attrName>
                                        </p:attrNameLst>
                                      </p:cBhvr>
                                      <p:to>
                                        <p:strVal val="visible"/>
                                      </p:to>
                                    </p:set>
                                    <p:anim calcmode="lin" valueType="num">
                                      <p:cBhvr additive="base">
                                        <p:cTn id="7" dur="500" fill="hold"/>
                                        <p:tgtEl>
                                          <p:spTgt spid="180228"/>
                                        </p:tgtEl>
                                        <p:attrNameLst>
                                          <p:attrName>ppt_x</p:attrName>
                                        </p:attrNameLst>
                                      </p:cBhvr>
                                      <p:tavLst>
                                        <p:tav tm="0">
                                          <p:val>
                                            <p:strVal val="#ppt_x"/>
                                          </p:val>
                                        </p:tav>
                                        <p:tav tm="100000">
                                          <p:val>
                                            <p:strVal val="#ppt_x"/>
                                          </p:val>
                                        </p:tav>
                                      </p:tavLst>
                                    </p:anim>
                                    <p:anim calcmode="lin" valueType="num">
                                      <p:cBhvr additive="base">
                                        <p:cTn id="8" dur="500" fill="hold"/>
                                        <p:tgtEl>
                                          <p:spTgt spid="1802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8"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p:cNvSpPr>
          <p:nvPr>
            <p:ph idx="1"/>
          </p:nvPr>
        </p:nvSpPr>
        <p:spPr>
          <a:xfrm>
            <a:off x="107504" y="692696"/>
            <a:ext cx="7761287" cy="1944687"/>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例如，语言变量</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年龄</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年轻</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年老</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等是基本语言项，</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非常</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不很</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不</a:t>
            </a:r>
            <a:r>
              <a:rPr lang="zh-CN" altLang="en-US" dirty="0">
                <a:ea typeface="黑体" panose="02010609060101010101" pitchFamily="2" charset="-122"/>
              </a:rPr>
              <a:t>”</a:t>
            </a:r>
            <a:r>
              <a:rPr lang="zh-CN" altLang="en-US" dirty="0">
                <a:latin typeface="黑体" panose="02010609060101010101" pitchFamily="2" charset="-122"/>
                <a:ea typeface="黑体" panose="02010609060101010101" pitchFamily="2" charset="-122"/>
              </a:rPr>
              <a:t>等是修饰词。 </a:t>
            </a:r>
          </a:p>
          <a:p>
            <a:pPr eaLnBrk="1" hangingPunct="1"/>
            <a:endParaRPr lang="zh-CN" altLang="en-US" sz="3600" dirty="0">
              <a:latin typeface="黑体" panose="02010609060101010101" pitchFamily="2" charset="-122"/>
              <a:ea typeface="黑体" panose="02010609060101010101" pitchFamily="2" charset="-122"/>
            </a:endParaRPr>
          </a:p>
        </p:txBody>
      </p:sp>
      <p:sp>
        <p:nvSpPr>
          <p:cNvPr id="284676" name="Rectangle 4"/>
          <p:cNvSpPr/>
          <p:nvPr/>
        </p:nvSpPr>
        <p:spPr>
          <a:xfrm>
            <a:off x="468313" y="2997200"/>
            <a:ext cx="8064127" cy="3671888"/>
          </a:xfrm>
          <a:prstGeom prst="rect">
            <a:avLst/>
          </a:prstGeom>
          <a:noFill/>
          <a:ln w="9525">
            <a:noFill/>
          </a:ln>
        </p:spPr>
        <p:txBody>
          <a:bodyPr anchor="t"/>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语言变量常常可以用于启发式规则中，如，</a:t>
            </a:r>
          </a:p>
          <a:p>
            <a:pPr marL="342900" indent="-342900">
              <a:spcBef>
                <a:spcPct val="20000"/>
              </a:spcBef>
              <a:buClr>
                <a:schemeClr val="accent2">
                  <a:lumMod val="90000"/>
                  <a:lumOff val="10000"/>
                </a:schemeClr>
              </a:buClr>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     </a:t>
            </a:r>
            <a:r>
              <a:rPr lang="zh-CN" altLang="en-US" sz="3200" b="1" dirty="0">
                <a:solidFill>
                  <a:srgbClr val="FF0000"/>
                </a:solidFill>
                <a:latin typeface="黑体" panose="02010609060101010101" pitchFamily="2" charset="-122"/>
                <a:ea typeface="黑体" panose="02010609060101010101" pitchFamily="2" charset="-122"/>
              </a:rPr>
              <a:t> 如果电视太暗，则可以调亮一些。</a:t>
            </a:r>
          </a:p>
          <a:p>
            <a:pPr marL="342900" indent="-342900">
              <a:spcBef>
                <a:spcPct val="20000"/>
              </a:spcBef>
              <a:buClr>
                <a:schemeClr val="accent2">
                  <a:lumMod val="90000"/>
                  <a:lumOff val="10000"/>
                </a:schemeClr>
              </a:buClr>
            </a:pPr>
            <a:r>
              <a:rPr lang="zh-CN" altLang="en-US" sz="3200" b="1" dirty="0">
                <a:solidFill>
                  <a:srgbClr val="FF0000"/>
                </a:solidFill>
                <a:latin typeface="黑体" panose="02010609060101010101" pitchFamily="2" charset="-122"/>
                <a:ea typeface="黑体" panose="02010609060101010101" pitchFamily="2" charset="-122"/>
              </a:rPr>
              <a:t>      </a:t>
            </a:r>
            <a:r>
              <a:rPr lang="zh-CN" altLang="en-US" sz="3200" b="1" dirty="0" smtClean="0">
                <a:solidFill>
                  <a:srgbClr val="FF0000"/>
                </a:solidFill>
                <a:latin typeface="黑体" panose="02010609060101010101" pitchFamily="2" charset="-122"/>
                <a:ea typeface="黑体" panose="02010609060101010101" pitchFamily="2" charset="-122"/>
              </a:rPr>
              <a:t>如果</a:t>
            </a:r>
            <a:r>
              <a:rPr lang="zh-CN" altLang="en-US" sz="3200" b="1" dirty="0">
                <a:solidFill>
                  <a:srgbClr val="FF0000"/>
                </a:solidFill>
                <a:latin typeface="黑体" panose="02010609060101010101" pitchFamily="2" charset="-122"/>
                <a:ea typeface="黑体" panose="02010609060101010101" pitchFamily="2" charset="-122"/>
              </a:rPr>
              <a:t>太热，那么可以把空调打开。</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等等。这些语言变量可能是隐含在规则中的。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3860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4676"/>
                                        </p:tgtEl>
                                        <p:attrNameLst>
                                          <p:attrName>style.visibility</p:attrName>
                                        </p:attrNameLst>
                                      </p:cBhvr>
                                      <p:to>
                                        <p:strVal val="visible"/>
                                      </p:to>
                                    </p:set>
                                    <p:anim calcmode="lin" valueType="num">
                                      <p:cBhvr additive="base">
                                        <p:cTn id="7" dur="500" fill="hold"/>
                                        <p:tgtEl>
                                          <p:spTgt spid="284676"/>
                                        </p:tgtEl>
                                        <p:attrNameLst>
                                          <p:attrName>ppt_x</p:attrName>
                                        </p:attrNameLst>
                                      </p:cBhvr>
                                      <p:tavLst>
                                        <p:tav tm="0">
                                          <p:val>
                                            <p:strVal val="#ppt_x"/>
                                          </p:val>
                                        </p:tav>
                                        <p:tav tm="100000">
                                          <p:val>
                                            <p:strVal val="#ppt_x"/>
                                          </p:val>
                                        </p:tav>
                                      </p:tavLst>
                                    </p:anim>
                                    <p:anim calcmode="lin" valueType="num">
                                      <p:cBhvr additive="base">
                                        <p:cTn id="8" dur="500" fill="hold"/>
                                        <p:tgtEl>
                                          <p:spTgt spid="2846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76"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3"/>
          <p:cNvSpPr>
            <a:spLocks noGrp="1"/>
          </p:cNvSpPr>
          <p:nvPr>
            <p:ph idx="1"/>
          </p:nvPr>
        </p:nvSpPr>
        <p:spPr>
          <a:xfrm>
            <a:off x="323528" y="620688"/>
            <a:ext cx="7917185" cy="2305050"/>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另外，某些语言变量可以是二阶模糊集合，例如，对于图像质量，其取值可以包括：</a:t>
            </a:r>
          </a:p>
          <a:p>
            <a:pPr eaLnBrk="1" hangingPunct="1">
              <a:buNone/>
            </a:pPr>
            <a:r>
              <a:rPr lang="zh-CN" altLang="en-US" dirty="0">
                <a:latin typeface="黑体" panose="02010609060101010101" pitchFamily="2" charset="-122"/>
                <a:ea typeface="黑体" panose="02010609060101010101" pitchFamily="2" charset="-122"/>
              </a:rPr>
              <a:t>    </a:t>
            </a:r>
            <a:r>
              <a:rPr lang="zh-CN" altLang="en-US" dirty="0">
                <a:solidFill>
                  <a:srgbClr val="FF0000"/>
                </a:solidFill>
                <a:latin typeface="黑体" panose="02010609060101010101" pitchFamily="2" charset="-122"/>
                <a:ea typeface="黑体" panose="02010609060101010101" pitchFamily="2" charset="-122"/>
              </a:rPr>
              <a:t>颜色、色度、亮度、噪音、浓度</a:t>
            </a:r>
          </a:p>
        </p:txBody>
      </p:sp>
      <p:sp>
        <p:nvSpPr>
          <p:cNvPr id="184324" name="Rectangle 4"/>
          <p:cNvSpPr/>
          <p:nvPr/>
        </p:nvSpPr>
        <p:spPr>
          <a:xfrm>
            <a:off x="685800" y="2924175"/>
            <a:ext cx="7772400" cy="3171825"/>
          </a:xfrm>
          <a:prstGeom prst="rect">
            <a:avLst/>
          </a:prstGeom>
          <a:noFill/>
          <a:ln w="9525">
            <a:noFill/>
          </a:ln>
        </p:spPr>
        <p:txBody>
          <a:bodyPr anchor="t"/>
          <a:lstStyle/>
          <a:p>
            <a:pPr marL="342900" indent="-342900" algn="l">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这里面每一个值都可以是</a:t>
            </a:r>
            <a:r>
              <a:rPr lang="zh-CN" altLang="en-US" sz="3200" b="1" dirty="0">
                <a:solidFill>
                  <a:srgbClr val="FF0000"/>
                </a:solidFill>
                <a:latin typeface="黑体" panose="02010609060101010101" pitchFamily="2" charset="-122"/>
                <a:ea typeface="黑体" panose="02010609060101010101" pitchFamily="2" charset="-122"/>
              </a:rPr>
              <a:t>一个语言变量</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，且其值又是</a:t>
            </a:r>
            <a:r>
              <a:rPr lang="zh-CN" altLang="en-US" sz="3200" b="1" dirty="0">
                <a:solidFill>
                  <a:srgbClr val="FF0000"/>
                </a:solidFill>
                <a:latin typeface="黑体" panose="02010609060101010101" pitchFamily="2" charset="-122"/>
                <a:ea typeface="黑体" panose="02010609060101010101" pitchFamily="2" charset="-122"/>
              </a:rPr>
              <a:t>一个模糊集合</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。因此，可以为语言变量安排一个层次，它对应于模糊集合的阶，最终直到</a:t>
            </a:r>
            <a:r>
              <a:rPr lang="zh-CN" altLang="en-US" sz="3200" b="1" dirty="0">
                <a:solidFill>
                  <a:srgbClr val="FF0000"/>
                </a:solidFill>
                <a:latin typeface="黑体" panose="02010609060101010101" pitchFamily="2" charset="-122"/>
                <a:ea typeface="黑体" panose="02010609060101010101" pitchFamily="2" charset="-122"/>
              </a:rPr>
              <a:t>一阶模糊集合</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gn="l">
              <a:spcBef>
                <a:spcPct val="20000"/>
              </a:spcBef>
              <a:buClr>
                <a:srgbClr val="66FFFF"/>
              </a:buClr>
              <a:buFont typeface="Wingdings" panose="05000000000000000000" pitchFamily="2" charset="2"/>
              <a:buChar char="Ø"/>
            </a:pPr>
            <a:endParaRPr lang="zh-CN" altLang="en-US" sz="3200"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8608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324"/>
                                        </p:tgtEl>
                                        <p:attrNameLst>
                                          <p:attrName>style.visibility</p:attrName>
                                        </p:attrNameLst>
                                      </p:cBhvr>
                                      <p:to>
                                        <p:strVal val="visible"/>
                                      </p:to>
                                    </p:set>
                                    <p:animEffect transition="in" filter="blinds(horizontal)">
                                      <p:cBhvr>
                                        <p:cTn id="7" dur="500"/>
                                        <p:tgtEl>
                                          <p:spTgt spid="184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4"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p:cNvSpPr>
          <p:nvPr>
            <p:ph type="title"/>
          </p:nvPr>
        </p:nvSpPr>
        <p:spPr>
          <a:xfrm>
            <a:off x="468313" y="115888"/>
            <a:ext cx="7772400" cy="1143000"/>
          </a:xfrm>
        </p:spPr>
        <p:txBody>
          <a:bodyPr vert="horz" wrap="square" lIns="91440" tIns="45720" rIns="91440" bIns="45720" anchor="ctr"/>
          <a:lstStyle/>
          <a:p>
            <a:pPr eaLnBrk="1" hangingPunct="1">
              <a:buNone/>
            </a:pPr>
            <a:r>
              <a:rPr lang="en-US" altLang="zh-CN" sz="4000" dirty="0">
                <a:latin typeface="黑体" panose="02010609060101010101" pitchFamily="2" charset="-122"/>
                <a:ea typeface="黑体" panose="02010609060101010101" pitchFamily="2" charset="-122"/>
              </a:rPr>
              <a:t>5.6.4 </a:t>
            </a:r>
            <a:r>
              <a:rPr lang="zh-CN" altLang="en-US" sz="4000" dirty="0">
                <a:latin typeface="黑体" panose="02010609060101010101" pitchFamily="2" charset="-122"/>
                <a:ea typeface="黑体" panose="02010609060101010101" pitchFamily="2" charset="-122"/>
              </a:rPr>
              <a:t>模糊逻辑和模糊推理</a:t>
            </a:r>
          </a:p>
        </p:txBody>
      </p:sp>
      <p:sp>
        <p:nvSpPr>
          <p:cNvPr id="229379" name="Rectangle 3"/>
          <p:cNvSpPr>
            <a:spLocks noGrp="1"/>
          </p:cNvSpPr>
          <p:nvPr>
            <p:ph idx="1"/>
          </p:nvPr>
        </p:nvSpPr>
        <p:spPr>
          <a:xfrm>
            <a:off x="395288" y="981075"/>
            <a:ext cx="8208962" cy="2447925"/>
          </a:xfrm>
        </p:spPr>
        <p:txBody>
          <a:bodyPr vert="horz" wrap="square" lIns="91440" tIns="45720" rIns="91440" bIns="45720" anchor="t"/>
          <a:lstStyle/>
          <a:p>
            <a:pPr eaLnBrk="1" hangingPunct="1"/>
            <a:r>
              <a:rPr lang="zh-CN" altLang="en-US" sz="3200" dirty="0">
                <a:solidFill>
                  <a:srgbClr val="FF0000"/>
                </a:solidFill>
                <a:latin typeface="黑体" panose="02010609060101010101" pitchFamily="2" charset="-122"/>
                <a:ea typeface="黑体" panose="02010609060101010101" pitchFamily="2" charset="-122"/>
              </a:rPr>
              <a:t>模糊逻辑</a:t>
            </a:r>
            <a:r>
              <a:rPr lang="zh-CN" altLang="en-US" sz="3200" dirty="0">
                <a:latin typeface="黑体" panose="02010609060101010101" pitchFamily="2" charset="-122"/>
                <a:ea typeface="黑体" panose="02010609060101010101" pitchFamily="2" charset="-122"/>
              </a:rPr>
              <a:t>是模糊专家系统的基础，可以用来处理不确定性，以及模拟常识推理。</a:t>
            </a:r>
          </a:p>
          <a:p>
            <a:pPr eaLnBrk="1" hangingPunct="1"/>
            <a:r>
              <a:rPr lang="zh-CN" altLang="en-US" sz="3200" dirty="0">
                <a:latin typeface="黑体" panose="02010609060101010101" pitchFamily="2" charset="-122"/>
                <a:ea typeface="黑体" panose="02010609060101010101" pitchFamily="2" charset="-122"/>
              </a:rPr>
              <a:t>提出了许多不同的多值逻辑系统，如基于</a:t>
            </a:r>
            <a:r>
              <a:rPr lang="en-US" altLang="zh-CN" sz="3200" dirty="0">
                <a:latin typeface="黑体" panose="02010609060101010101" pitchFamily="2" charset="-122"/>
                <a:ea typeface="黑体" panose="02010609060101010101" pitchFamily="2" charset="-122"/>
              </a:rPr>
              <a:t>true</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false</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unknown</a:t>
            </a:r>
            <a:r>
              <a:rPr lang="zh-CN" altLang="en-US" sz="3200" dirty="0">
                <a:latin typeface="黑体" panose="02010609060101010101" pitchFamily="2" charset="-122"/>
                <a:ea typeface="黑体" panose="02010609060101010101" pitchFamily="2" charset="-122"/>
              </a:rPr>
              <a:t>的三值逻辑系统。</a:t>
            </a:r>
          </a:p>
        </p:txBody>
      </p:sp>
      <p:sp>
        <p:nvSpPr>
          <p:cNvPr id="185348" name="Rectangle 4"/>
          <p:cNvSpPr/>
          <p:nvPr/>
        </p:nvSpPr>
        <p:spPr>
          <a:xfrm>
            <a:off x="468312" y="3500438"/>
            <a:ext cx="8352159" cy="2952750"/>
          </a:xfrm>
          <a:prstGeom prst="rect">
            <a:avLst/>
          </a:prstGeom>
          <a:noFill/>
          <a:ln w="9525">
            <a:noFill/>
          </a:ln>
        </p:spPr>
        <p:txBody>
          <a:bodyPr anchor="t"/>
          <a:lstStyle/>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模糊逻辑可以看作是</a:t>
            </a:r>
            <a:r>
              <a:rPr lang="zh-CN" altLang="en-US" sz="3200" b="1" dirty="0">
                <a:solidFill>
                  <a:srgbClr val="FF0000"/>
                </a:solidFill>
                <a:latin typeface="黑体" panose="02010609060101010101" pitchFamily="2" charset="-122"/>
                <a:ea typeface="黑体" panose="02010609060101010101" pitchFamily="2" charset="-122"/>
              </a:rPr>
              <a:t>多值逻辑的扩展</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模糊逻辑是面向事物特性和能力的不精确描述，它是一种</a:t>
            </a:r>
            <a:r>
              <a:rPr lang="zh-CN" altLang="en-US" sz="3200" b="1" dirty="0">
                <a:solidFill>
                  <a:srgbClr val="FF0000"/>
                </a:solidFill>
                <a:latin typeface="黑体" panose="02010609060101010101" pitchFamily="2" charset="-122"/>
                <a:ea typeface="黑体" panose="02010609060101010101" pitchFamily="2" charset="-122"/>
              </a:rPr>
              <a:t>近似推理</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，而不是精确推理。</a:t>
            </a: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近似或模糊推理是在一组可能不精确的前提下推出一个</a:t>
            </a:r>
            <a:r>
              <a:rPr lang="zh-CN" altLang="en-US" sz="3200" b="1" dirty="0">
                <a:solidFill>
                  <a:srgbClr val="FF0000"/>
                </a:solidFill>
                <a:latin typeface="黑体" panose="02010609060101010101" pitchFamily="2" charset="-122"/>
                <a:ea typeface="黑体" panose="02010609060101010101" pitchFamily="2" charset="-122"/>
              </a:rPr>
              <a:t>可能不精确的结论</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698534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ppt_x"/>
                                          </p:val>
                                        </p:tav>
                                        <p:tav tm="100000">
                                          <p:val>
                                            <p:strVal val="#ppt_x"/>
                                          </p:val>
                                        </p:tav>
                                      </p:tavLst>
                                    </p:anim>
                                    <p:anim calcmode="lin" valueType="num">
                                      <p:cBhvr additive="base">
                                        <p:cTn id="8" dur="500" fill="hold"/>
                                        <p:tgtEl>
                                          <p:spTgt spid="1853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3"/>
          <p:cNvSpPr>
            <a:spLocks noGrp="1"/>
          </p:cNvSpPr>
          <p:nvPr>
            <p:ph idx="1"/>
          </p:nvPr>
        </p:nvSpPr>
        <p:spPr>
          <a:xfrm>
            <a:off x="468313" y="404813"/>
            <a:ext cx="8280400" cy="3671887"/>
          </a:xfrm>
        </p:spPr>
        <p:txBody>
          <a:bodyPr vert="horz" wrap="square" lIns="91440" tIns="45720" rIns="91440" bIns="45720" anchor="t"/>
          <a:lstStyle/>
          <a:p>
            <a:pPr eaLnBrk="1" hangingPunct="1">
              <a:lnSpc>
                <a:spcPct val="90000"/>
              </a:lnSpc>
            </a:pPr>
            <a:r>
              <a:rPr lang="zh-CN" altLang="en-US" sz="3200" dirty="0">
                <a:latin typeface="黑体" panose="02010609060101010101" pitchFamily="2" charset="-122"/>
                <a:ea typeface="黑体" panose="02010609060101010101" pitchFamily="2" charset="-122"/>
              </a:rPr>
              <a:t>模糊逻辑的</a:t>
            </a:r>
            <a:r>
              <a:rPr lang="zh-CN" altLang="en-US" sz="3200" dirty="0">
                <a:solidFill>
                  <a:srgbClr val="FF0000"/>
                </a:solidFill>
                <a:latin typeface="黑体" panose="02010609060101010101" pitchFamily="2" charset="-122"/>
                <a:ea typeface="黑体" panose="02010609060101010101" pitchFamily="2" charset="-122"/>
              </a:rPr>
              <a:t>基本思想</a:t>
            </a:r>
            <a:r>
              <a:rPr lang="zh-CN" altLang="en-US" sz="3200" dirty="0">
                <a:latin typeface="黑体" panose="02010609060101010101" pitchFamily="2" charset="-122"/>
                <a:ea typeface="黑体" panose="02010609060101010101" pitchFamily="2" charset="-122"/>
              </a:rPr>
              <a:t>是将常规数值变量模糊化，使变量成为以定性术语 </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也称语言值</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为值域的语言变量。</a:t>
            </a:r>
          </a:p>
          <a:p>
            <a:pPr eaLnBrk="1" hangingPunct="1">
              <a:lnSpc>
                <a:spcPct val="90000"/>
              </a:lnSpc>
            </a:pPr>
            <a:r>
              <a:rPr lang="zh-CN" altLang="en-US" sz="3200" dirty="0">
                <a:latin typeface="黑体" panose="02010609060101010101" pitchFamily="2" charset="-122"/>
                <a:ea typeface="黑体" panose="02010609060101010101" pitchFamily="2" charset="-122"/>
              </a:rPr>
              <a:t>模糊逻辑的</a:t>
            </a:r>
            <a:r>
              <a:rPr lang="zh-CN" altLang="en-US" sz="3200" dirty="0">
                <a:solidFill>
                  <a:srgbClr val="FF0000"/>
                </a:solidFill>
                <a:latin typeface="黑体" panose="02010609060101010101" pitchFamily="2" charset="-122"/>
                <a:ea typeface="黑体" panose="02010609060101010101" pitchFamily="2" charset="-122"/>
              </a:rPr>
              <a:t>核心概念</a:t>
            </a:r>
            <a:r>
              <a:rPr lang="zh-CN" altLang="en-US" sz="3200" dirty="0">
                <a:latin typeface="黑体" panose="02010609060101010101" pitchFamily="2" charset="-122"/>
                <a:ea typeface="黑体" panose="02010609060101010101" pitchFamily="2" charset="-122"/>
              </a:rPr>
              <a:t>是语言变量，当用语言变量来描述对象时，这些定性术语就构成模糊命题。如果省略被描述的对象，则模糊命题可表示为</a:t>
            </a:r>
            <a:r>
              <a:rPr lang="zh-CN" altLang="en-US" sz="3200" dirty="0">
                <a:ea typeface="黑体" panose="02010609060101010101" pitchFamily="2" charset="-122"/>
              </a:rPr>
              <a:t>“</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语言变量</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定性值</a:t>
            </a:r>
            <a:r>
              <a:rPr lang="en-US" altLang="zh-CN" sz="3200" dirty="0">
                <a:latin typeface="黑体" panose="02010609060101010101" pitchFamily="2" charset="-122"/>
                <a:ea typeface="黑体" panose="02010609060101010101" pitchFamily="2" charset="-122"/>
              </a:rPr>
              <a:t>)</a:t>
            </a:r>
            <a:r>
              <a:rPr lang="en-US" altLang="zh-CN" sz="3200" dirty="0">
                <a:ea typeface="黑体" panose="02010609060101010101" pitchFamily="2" charset="-122"/>
              </a:rPr>
              <a:t>”</a:t>
            </a:r>
            <a:r>
              <a:rPr lang="zh-CN" altLang="en-US" sz="3200" dirty="0">
                <a:latin typeface="黑体" panose="02010609060101010101" pitchFamily="2" charset="-122"/>
                <a:ea typeface="黑体" panose="02010609060101010101" pitchFamily="2" charset="-122"/>
              </a:rPr>
              <a:t>形式。</a:t>
            </a:r>
          </a:p>
        </p:txBody>
      </p:sp>
      <p:sp>
        <p:nvSpPr>
          <p:cNvPr id="187396" name="Rectangle 4"/>
          <p:cNvSpPr/>
          <p:nvPr/>
        </p:nvSpPr>
        <p:spPr>
          <a:xfrm>
            <a:off x="468630" y="3861048"/>
            <a:ext cx="8519160" cy="2591822"/>
          </a:xfrm>
          <a:prstGeom prst="rect">
            <a:avLst/>
          </a:prstGeom>
          <a:noFill/>
          <a:ln w="9525">
            <a:noFill/>
          </a:ln>
        </p:spPr>
        <p:txBody>
          <a:bodyPr anchor="t"/>
          <a:lstStyle/>
          <a:p>
            <a:pPr marL="342900" indent="-342900" algn="just">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如，</a:t>
            </a:r>
            <a:r>
              <a:rPr lang="zh-CN" altLang="en-US" sz="3200" b="1" dirty="0">
                <a:solidFill>
                  <a:srgbClr val="FF0000"/>
                </a:solidFill>
                <a:ea typeface="黑体" panose="02010609060101010101" pitchFamily="2" charset="-122"/>
              </a:rPr>
              <a:t>“</a:t>
            </a:r>
            <a:r>
              <a:rPr lang="zh-CN" altLang="en-US" sz="3200" b="1" dirty="0">
                <a:solidFill>
                  <a:srgbClr val="FF0000"/>
                </a:solidFill>
                <a:latin typeface="黑体" panose="02010609060101010101" pitchFamily="2" charset="-122"/>
                <a:ea typeface="黑体" panose="02010609060101010101" pitchFamily="2" charset="-122"/>
              </a:rPr>
              <a:t>张三年轻</a:t>
            </a:r>
            <a:r>
              <a:rPr lang="zh-CN" altLang="en-US" sz="3200" b="1" dirty="0">
                <a:solidFill>
                  <a:srgbClr val="FF0000"/>
                </a:solidFill>
                <a:ea typeface="黑体" panose="02010609060101010101" pitchFamily="2" charset="-122"/>
              </a:rPr>
              <a:t>”</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就是一个</a:t>
            </a:r>
            <a:r>
              <a:rPr lang="zh-CN" altLang="en-US" sz="3200" b="1" dirty="0">
                <a:solidFill>
                  <a:srgbClr val="FF0000"/>
                </a:solidFill>
                <a:latin typeface="黑体" panose="02010609060101010101" pitchFamily="2" charset="-122"/>
                <a:ea typeface="黑体" panose="02010609060101010101" pitchFamily="2" charset="-122"/>
              </a:rPr>
              <a:t>模糊命题</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，其模糊程度用定性术语</a:t>
            </a:r>
            <a:r>
              <a:rPr lang="zh-CN" altLang="en-US" sz="3200" b="1" dirty="0">
                <a:solidFill>
                  <a:schemeClr val="accent2">
                    <a:lumMod val="90000"/>
                    <a:lumOff val="10000"/>
                  </a:schemeClr>
                </a:solidFill>
                <a:ea typeface="黑体" panose="02010609060101010101" pitchFamily="2" charset="-122"/>
              </a:rPr>
              <a:t>“</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年轻</a:t>
            </a:r>
            <a:r>
              <a:rPr lang="zh-CN" altLang="en-US" sz="3200" b="1" dirty="0">
                <a:solidFill>
                  <a:schemeClr val="accent2">
                    <a:lumMod val="90000"/>
                    <a:lumOff val="10000"/>
                  </a:schemeClr>
                </a:solidFill>
                <a:ea typeface="黑体" panose="02010609060101010101" pitchFamily="2" charset="-122"/>
              </a:rPr>
              <a:t>”</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的隶属函数来表示。</a:t>
            </a:r>
          </a:p>
          <a:p>
            <a:pPr marL="342900" indent="-342900" algn="just">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然后可以对模糊命题作合取、析取、取反等</a:t>
            </a:r>
            <a:r>
              <a:rPr lang="zh-CN" altLang="en-US" sz="3200" b="1" dirty="0">
                <a:solidFill>
                  <a:srgbClr val="FF0000"/>
                </a:solidFill>
                <a:latin typeface="黑体" panose="02010609060101010101" pitchFamily="2" charset="-122"/>
                <a:ea typeface="黑体" panose="02010609060101010101" pitchFamily="2" charset="-122"/>
              </a:rPr>
              <a:t>逻辑操作</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4526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87396"/>
                                        </p:tgtEl>
                                        <p:attrNameLst>
                                          <p:attrName>style.visibility</p:attrName>
                                        </p:attrNameLst>
                                      </p:cBhvr>
                                      <p:to>
                                        <p:strVal val="visible"/>
                                      </p:to>
                                    </p:set>
                                    <p:anim calcmode="lin" valueType="num">
                                      <p:cBhvr additive="base">
                                        <p:cTn id="7" dur="500" fill="hold"/>
                                        <p:tgtEl>
                                          <p:spTgt spid="187396"/>
                                        </p:tgtEl>
                                        <p:attrNameLst>
                                          <p:attrName>ppt_x</p:attrName>
                                        </p:attrNameLst>
                                      </p:cBhvr>
                                      <p:tavLst>
                                        <p:tav tm="0">
                                          <p:val>
                                            <p:strVal val="#ppt_x"/>
                                          </p:val>
                                        </p:tav>
                                        <p:tav tm="100000">
                                          <p:val>
                                            <p:strVal val="#ppt_x"/>
                                          </p:val>
                                        </p:tav>
                                      </p:tavLst>
                                    </p:anim>
                                    <p:anim calcmode="lin" valueType="num">
                                      <p:cBhvr additive="base">
                                        <p:cTn id="8" dur="500" fill="hold"/>
                                        <p:tgtEl>
                                          <p:spTgt spid="1873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6"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p:cNvSpPr>
          <p:nvPr>
            <p:ph type="body" sz="half" idx="1"/>
          </p:nvPr>
        </p:nvSpPr>
        <p:spPr>
          <a:xfrm>
            <a:off x="686197" y="549275"/>
            <a:ext cx="7630219" cy="5903913"/>
          </a:xfrm>
        </p:spPr>
        <p:txBody>
          <a:bodyPr vert="horz" wrap="square" lIns="91440" tIns="45720" rIns="91440" bIns="45720" anchor="t"/>
          <a:lstStyle/>
          <a:p>
            <a:pPr eaLnBrk="1" hangingPunct="1">
              <a:buSzTx/>
              <a:buFont typeface="Wingdings" panose="05000000000000000000" pitchFamily="2" charset="2"/>
            </a:pPr>
            <a:r>
              <a:rPr lang="zh-CN" altLang="en-US" sz="3200" b="1" dirty="0">
                <a:latin typeface="黑体" panose="02010609060101010101" pitchFamily="2" charset="-122"/>
                <a:ea typeface="黑体" panose="02010609060101010101" pitchFamily="2" charset="-122"/>
              </a:rPr>
              <a:t>每个</a:t>
            </a:r>
            <a:r>
              <a:rPr lang="zh-CN" altLang="en-US" sz="3200" b="1" dirty="0">
                <a:solidFill>
                  <a:srgbClr val="FF0000"/>
                </a:solidFill>
                <a:latin typeface="黑体" panose="02010609060101010101" pitchFamily="2" charset="-122"/>
                <a:ea typeface="黑体" panose="02010609060101010101" pitchFamily="2" charset="-122"/>
              </a:rPr>
              <a:t>模糊命题</a:t>
            </a:r>
            <a:r>
              <a:rPr lang="zh-CN" altLang="en-US" sz="3200" b="1" dirty="0">
                <a:latin typeface="黑体" panose="02010609060101010101" pitchFamily="2" charset="-122"/>
                <a:ea typeface="黑体" panose="02010609060101010101" pitchFamily="2" charset="-122"/>
              </a:rPr>
              <a:t>均由相应的一个模糊集作</a:t>
            </a:r>
            <a:r>
              <a:rPr lang="zh-CN" altLang="en-US" sz="3200" b="1" dirty="0">
                <a:solidFill>
                  <a:srgbClr val="FF0000"/>
                </a:solidFill>
                <a:latin typeface="黑体" panose="02010609060101010101" pitchFamily="2" charset="-122"/>
                <a:ea typeface="黑体" panose="02010609060101010101" pitchFamily="2" charset="-122"/>
              </a:rPr>
              <a:t>细化描述</a:t>
            </a:r>
            <a:r>
              <a:rPr lang="zh-CN" altLang="en-US" sz="3200" b="1" dirty="0">
                <a:latin typeface="黑体" panose="02010609060101010101" pitchFamily="2" charset="-122"/>
                <a:ea typeface="黑体" panose="02010609060101010101" pitchFamily="2" charset="-122"/>
              </a:rPr>
              <a:t>，所以模糊逻辑操作与模糊集操作是一致的。</a:t>
            </a:r>
          </a:p>
          <a:p>
            <a:pPr eaLnBrk="1" hangingPunct="1">
              <a:buSzTx/>
              <a:buFont typeface="Wingdings" panose="05000000000000000000" pitchFamily="2" charset="2"/>
            </a:pPr>
            <a:r>
              <a:rPr lang="zh-CN" altLang="en-US" sz="3200" b="1" dirty="0">
                <a:latin typeface="黑体" panose="02010609060101010101" pitchFamily="2" charset="-122"/>
                <a:ea typeface="黑体" panose="02010609060101010101" pitchFamily="2" charset="-122"/>
              </a:rPr>
              <a:t>模糊逻辑</a:t>
            </a:r>
            <a:r>
              <a:rPr lang="zh-CN" altLang="en-US" sz="3200" b="1" dirty="0">
                <a:solidFill>
                  <a:srgbClr val="FF0000"/>
                </a:solidFill>
                <a:latin typeface="黑体" panose="02010609060101010101" pitchFamily="2" charset="-122"/>
                <a:ea typeface="黑体" panose="02010609060101010101" pitchFamily="2" charset="-122"/>
              </a:rPr>
              <a:t>运算符</a:t>
            </a:r>
            <a:r>
              <a:rPr lang="zh-CN" altLang="en-US" sz="3200" b="1" dirty="0">
                <a:latin typeface="黑体" panose="02010609060101010101" pitchFamily="2" charset="-122"/>
                <a:ea typeface="黑体" panose="02010609060101010101" pitchFamily="2" charset="-122"/>
              </a:rPr>
              <a:t>可以定义如下：</a:t>
            </a:r>
          </a:p>
          <a:p>
            <a:pPr eaLnBrk="1" hangingPunct="1">
              <a:buSzTx/>
              <a:buFont typeface="Wingdings" panose="05000000000000000000" pitchFamily="2" charset="2"/>
            </a:pPr>
            <a:endParaRPr lang="zh-CN" altLang="en-US" sz="3200" b="1" dirty="0">
              <a:latin typeface="黑体" panose="02010609060101010101" pitchFamily="2" charset="-122"/>
              <a:ea typeface="黑体" panose="02010609060101010101" pitchFamily="2" charset="-122"/>
            </a:endParaRPr>
          </a:p>
          <a:p>
            <a:pPr eaLnBrk="1" hangingPunct="1">
              <a:spcBef>
                <a:spcPct val="0"/>
              </a:spcBef>
              <a:buSzTx/>
              <a:buFontTx/>
              <a:buNone/>
            </a:pPr>
            <a:r>
              <a:rPr lang="en-US" altLang="zh-CN" sz="2400" b="1" dirty="0"/>
              <a:t>x(┐A) </a:t>
            </a:r>
            <a:r>
              <a:rPr lang="en-US" altLang="zh-CN" sz="2400" b="1" dirty="0" smtClean="0"/>
              <a:t>= </a:t>
            </a:r>
            <a:r>
              <a:rPr lang="en-US" altLang="zh-CN" sz="2400" b="1" dirty="0"/>
              <a:t>x(NOT A) </a:t>
            </a:r>
            <a:r>
              <a:rPr lang="en-US" altLang="zh-CN" sz="2400" b="1" dirty="0" smtClean="0"/>
              <a:t>=1–</a:t>
            </a:r>
            <a:r>
              <a:rPr lang="en-US" altLang="zh-CN" sz="2400" b="1" dirty="0" err="1" smtClean="0"/>
              <a:t>μ</a:t>
            </a:r>
            <a:r>
              <a:rPr lang="en-US" altLang="zh-CN" sz="2400" b="1" baseline="-30000" dirty="0" err="1" smtClean="0"/>
              <a:t>A</a:t>
            </a:r>
            <a:r>
              <a:rPr lang="en-US" altLang="zh-CN" sz="2400" b="1" dirty="0" smtClean="0"/>
              <a:t>(x</a:t>
            </a:r>
            <a:r>
              <a:rPr lang="en-US" altLang="zh-CN" sz="2400" b="1" dirty="0"/>
              <a:t>)</a:t>
            </a:r>
          </a:p>
          <a:p>
            <a:pPr eaLnBrk="1" hangingPunct="1">
              <a:spcBef>
                <a:spcPct val="0"/>
              </a:spcBef>
              <a:buSzTx/>
              <a:buFontTx/>
              <a:buNone/>
            </a:pPr>
            <a:r>
              <a:rPr lang="en-US" altLang="zh-CN" sz="2400" b="1" dirty="0"/>
              <a:t>x(A)∨x(B</a:t>
            </a:r>
            <a:r>
              <a:rPr lang="en-US" altLang="zh-CN" sz="2400" b="1" dirty="0" smtClean="0"/>
              <a:t>) = </a:t>
            </a:r>
            <a:r>
              <a:rPr lang="en-US" altLang="zh-CN" sz="2400" b="1" dirty="0"/>
              <a:t>x(A OR B</a:t>
            </a:r>
            <a:r>
              <a:rPr lang="en-US" altLang="zh-CN" sz="2400" b="1" dirty="0" smtClean="0"/>
              <a:t>) = </a:t>
            </a:r>
            <a:r>
              <a:rPr lang="en-US" altLang="zh-CN" sz="2400" b="1" dirty="0"/>
              <a:t>max(</a:t>
            </a:r>
            <a:r>
              <a:rPr lang="en-US" altLang="zh-CN" sz="2400" b="1" dirty="0" err="1"/>
              <a:t>μ</a:t>
            </a:r>
            <a:r>
              <a:rPr lang="en-US" altLang="zh-CN" sz="2400" b="1" baseline="-30000" dirty="0" err="1"/>
              <a:t>A</a:t>
            </a:r>
            <a:r>
              <a:rPr lang="en-US" altLang="zh-CN" sz="2400" b="1" dirty="0"/>
              <a:t>(x</a:t>
            </a:r>
            <a:r>
              <a:rPr lang="en-US" altLang="zh-CN" sz="2400" b="1" dirty="0" smtClean="0"/>
              <a:t>),</a:t>
            </a:r>
            <a:r>
              <a:rPr lang="en-US" altLang="zh-CN" sz="2400" b="1" dirty="0" err="1" smtClean="0"/>
              <a:t>μ</a:t>
            </a:r>
            <a:r>
              <a:rPr lang="en-US" altLang="zh-CN" sz="2400" b="1" baseline="-30000" dirty="0" err="1" smtClean="0"/>
              <a:t>B</a:t>
            </a:r>
            <a:r>
              <a:rPr lang="en-US" altLang="zh-CN" sz="2400" b="1" dirty="0" smtClean="0"/>
              <a:t>(x</a:t>
            </a:r>
            <a:r>
              <a:rPr lang="en-US" altLang="zh-CN" sz="2400" b="1" dirty="0"/>
              <a:t>))</a:t>
            </a:r>
          </a:p>
          <a:p>
            <a:pPr eaLnBrk="1" hangingPunct="1">
              <a:spcBef>
                <a:spcPct val="0"/>
              </a:spcBef>
              <a:buSzTx/>
              <a:buFontTx/>
              <a:buNone/>
            </a:pPr>
            <a:r>
              <a:rPr lang="en-US" altLang="zh-CN" sz="2400" b="1" dirty="0"/>
              <a:t>x(A)∧x(B</a:t>
            </a:r>
            <a:r>
              <a:rPr lang="en-US" altLang="zh-CN" sz="2400" b="1" dirty="0" smtClean="0"/>
              <a:t>) = </a:t>
            </a:r>
            <a:r>
              <a:rPr lang="en-US" altLang="zh-CN" sz="2400" b="1" dirty="0"/>
              <a:t>x(A AND B</a:t>
            </a:r>
            <a:r>
              <a:rPr lang="en-US" altLang="zh-CN" sz="2400" b="1" dirty="0" smtClean="0"/>
              <a:t>) = </a:t>
            </a:r>
            <a:r>
              <a:rPr lang="en-US" altLang="zh-CN" sz="2400" b="1" dirty="0"/>
              <a:t>min(</a:t>
            </a:r>
            <a:r>
              <a:rPr lang="en-US" altLang="zh-CN" sz="2400" b="1" dirty="0" err="1"/>
              <a:t>μ</a:t>
            </a:r>
            <a:r>
              <a:rPr lang="en-US" altLang="zh-CN" sz="2400" b="1" baseline="-30000" dirty="0" err="1"/>
              <a:t>A</a:t>
            </a:r>
            <a:r>
              <a:rPr lang="en-US" altLang="zh-CN" sz="2400" b="1" dirty="0"/>
              <a:t>(x</a:t>
            </a:r>
            <a:r>
              <a:rPr lang="en-US" altLang="zh-CN" sz="2400" b="1" dirty="0" smtClean="0"/>
              <a:t>),</a:t>
            </a:r>
            <a:r>
              <a:rPr lang="en-US" altLang="zh-CN" sz="2400" b="1" dirty="0" err="1" smtClean="0"/>
              <a:t>μ</a:t>
            </a:r>
            <a:r>
              <a:rPr lang="en-US" altLang="zh-CN" sz="2400" b="1" baseline="-30000" dirty="0" err="1" smtClean="0"/>
              <a:t>B</a:t>
            </a:r>
            <a:r>
              <a:rPr lang="en-US" altLang="zh-CN" sz="2400" b="1" dirty="0" smtClean="0"/>
              <a:t>(x</a:t>
            </a:r>
            <a:r>
              <a:rPr lang="en-US" altLang="zh-CN" sz="2400" b="1" dirty="0"/>
              <a:t>))</a:t>
            </a:r>
          </a:p>
          <a:p>
            <a:pPr eaLnBrk="1" hangingPunct="1">
              <a:spcBef>
                <a:spcPct val="0"/>
              </a:spcBef>
              <a:buSzTx/>
              <a:buFontTx/>
              <a:buNone/>
            </a:pPr>
            <a:r>
              <a:rPr lang="en-US" altLang="zh-CN" sz="2400" b="1" dirty="0"/>
              <a:t>x(A)→x(B</a:t>
            </a:r>
            <a:r>
              <a:rPr lang="en-US" altLang="zh-CN" sz="2400" b="1" dirty="0" smtClean="0"/>
              <a:t>) = </a:t>
            </a:r>
            <a:r>
              <a:rPr lang="en-US" altLang="zh-CN" sz="2400" b="1" dirty="0"/>
              <a:t>x(A→B</a:t>
            </a:r>
            <a:r>
              <a:rPr lang="en-US" altLang="zh-CN" sz="2400" b="1" dirty="0" smtClean="0"/>
              <a:t>) = </a:t>
            </a:r>
            <a:r>
              <a:rPr lang="en-US" altLang="zh-CN" sz="2400" b="1" dirty="0"/>
              <a:t>x((┐A)∨B</a:t>
            </a:r>
            <a:r>
              <a:rPr lang="en-US" altLang="zh-CN" sz="2400" b="1" dirty="0" smtClean="0"/>
              <a:t>)) </a:t>
            </a:r>
          </a:p>
          <a:p>
            <a:pPr eaLnBrk="1" hangingPunct="1">
              <a:spcBef>
                <a:spcPct val="0"/>
              </a:spcBef>
              <a:buSzTx/>
              <a:buFontTx/>
              <a:buNone/>
            </a:pPr>
            <a:r>
              <a:rPr lang="en-US" altLang="zh-CN" sz="2400" b="1" dirty="0" smtClean="0"/>
              <a:t>           =max(1-μ</a:t>
            </a:r>
            <a:r>
              <a:rPr lang="en-US" altLang="zh-CN" sz="2400" b="1" baseline="-30000" dirty="0" smtClean="0"/>
              <a:t>A</a:t>
            </a:r>
            <a:r>
              <a:rPr lang="en-US" altLang="zh-CN" sz="2400" b="1" dirty="0" smtClean="0"/>
              <a:t>(x),</a:t>
            </a:r>
            <a:r>
              <a:rPr lang="en-US" altLang="zh-CN" sz="2400" b="1" dirty="0" err="1" smtClean="0"/>
              <a:t>μ</a:t>
            </a:r>
            <a:r>
              <a:rPr lang="en-US" altLang="zh-CN" sz="2400" b="1" baseline="-30000" dirty="0" err="1" smtClean="0"/>
              <a:t>B</a:t>
            </a:r>
            <a:r>
              <a:rPr lang="en-US" altLang="zh-CN" sz="2400" b="1" dirty="0" smtClean="0"/>
              <a:t>(x))</a:t>
            </a:r>
            <a:endParaRPr lang="zh-CN" altLang="en-US" sz="2400" b="1" dirty="0">
              <a:ea typeface="Courier New" panose="02070309020205020404" pitchFamily="49" charset="0"/>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A6C47CAF-4472-4BFC-A0CC-EFB0BA419606}"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3283986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3"/>
          <p:cNvSpPr>
            <a:spLocks noGrp="1"/>
          </p:cNvSpPr>
          <p:nvPr>
            <p:ph idx="1"/>
          </p:nvPr>
        </p:nvSpPr>
        <p:spPr>
          <a:xfrm>
            <a:off x="685800" y="692150"/>
            <a:ext cx="7772400" cy="5403850"/>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如，设模糊集合</a:t>
            </a:r>
            <a:r>
              <a:rPr lang="en-US" altLang="zh-CN" dirty="0">
                <a:latin typeface="黑体" panose="02010609060101010101" pitchFamily="2" charset="-122"/>
                <a:ea typeface="黑体" panose="02010609060101010101" pitchFamily="2" charset="-122"/>
              </a:rPr>
              <a:t>TRUE</a:t>
            </a:r>
            <a:r>
              <a:rPr lang="zh-CN" altLang="en-US" dirty="0">
                <a:latin typeface="黑体" panose="02010609060101010101" pitchFamily="2" charset="-122"/>
                <a:ea typeface="黑体" panose="02010609060101010101" pitchFamily="2" charset="-122"/>
              </a:rPr>
              <a:t>可以定义为：                </a:t>
            </a:r>
            <a:r>
              <a:rPr lang="en-US" altLang="zh-CN" dirty="0">
                <a:solidFill>
                  <a:srgbClr val="FF0000"/>
                </a:solidFill>
                <a:latin typeface="黑体" panose="02010609060101010101" pitchFamily="2" charset="-122"/>
                <a:ea typeface="黑体" panose="02010609060101010101" pitchFamily="2" charset="-122"/>
              </a:rPr>
              <a:t>TRUE=0.1/0.1+0.3/0.5+1/0.8</a:t>
            </a:r>
            <a:endParaRPr lang="en-US" altLang="zh-CN" dirty="0">
              <a:solidFill>
                <a:schemeClr val="folHlink"/>
              </a:solidFill>
              <a:latin typeface="黑体" panose="02010609060101010101" pitchFamily="2" charset="-122"/>
              <a:ea typeface="黑体" panose="02010609060101010101" pitchFamily="2" charset="-122"/>
            </a:endParaRPr>
          </a:p>
          <a:p>
            <a:pPr eaLnBrk="1" hangingPunct="1">
              <a:buNone/>
            </a:pPr>
            <a:r>
              <a:rPr lang="zh-CN" altLang="en-US" dirty="0">
                <a:latin typeface="黑体" panose="02010609060101010101" pitchFamily="2" charset="-122"/>
                <a:ea typeface="黑体" panose="02010609060101010101" pitchFamily="2" charset="-122"/>
              </a:rPr>
              <a:t>根据上面关于模糊运算符的定义，</a:t>
            </a:r>
            <a:r>
              <a:rPr lang="zh-CN" altLang="en-US" dirty="0" smtClean="0">
                <a:latin typeface="黑体" panose="02010609060101010101" pitchFamily="2" charset="-122"/>
                <a:ea typeface="黑体" panose="02010609060101010101" pitchFamily="2" charset="-122"/>
              </a:rPr>
              <a:t>有：</a:t>
            </a:r>
            <a:endParaRPr lang="zh-CN" altLang="en-US" dirty="0">
              <a:latin typeface="黑体" panose="02010609060101010101" pitchFamily="2" charset="-122"/>
              <a:ea typeface="黑体" panose="02010609060101010101" pitchFamily="2" charset="-122"/>
            </a:endParaRPr>
          </a:p>
          <a:p>
            <a:pPr eaLnBrk="1" hangingPunct="1">
              <a:buNone/>
            </a:pPr>
            <a:r>
              <a:rPr lang="en-US" altLang="zh-CN" dirty="0">
                <a:latin typeface="黑体" panose="02010609060101010101" pitchFamily="2" charset="-122"/>
                <a:ea typeface="黑体" panose="02010609060101010101" pitchFamily="2" charset="-122"/>
              </a:rPr>
              <a:t>FALSE=l-TRUE </a:t>
            </a:r>
          </a:p>
          <a:p>
            <a:pPr eaLnBrk="1" hangingPunct="1">
              <a:buNone/>
            </a:pPr>
            <a:r>
              <a:rPr lang="en-US" altLang="zh-CN" dirty="0">
                <a:latin typeface="黑体" panose="02010609060101010101" pitchFamily="2" charset="-122"/>
                <a:ea typeface="黑体" panose="02010609060101010101" pitchFamily="2" charset="-122"/>
              </a:rPr>
              <a:t>     </a:t>
            </a:r>
            <a:r>
              <a:rPr lang="en-US" altLang="zh-CN" sz="2400" dirty="0">
                <a:latin typeface="黑体" panose="02010609060101010101" pitchFamily="2" charset="-122"/>
                <a:ea typeface="黑体" panose="02010609060101010101" pitchFamily="2" charset="-122"/>
              </a:rPr>
              <a:t>=(1-0.1)/0.1+ (1-0.3)/0.5+ (1-1)/0.8</a:t>
            </a:r>
          </a:p>
          <a:p>
            <a:pPr eaLnBrk="1" hangingPunct="1">
              <a:buNone/>
            </a:pPr>
            <a:r>
              <a:rPr lang="en-US" altLang="zh-CN" sz="2400" dirty="0">
                <a:latin typeface="黑体" panose="02010609060101010101" pitchFamily="2" charset="-122"/>
                <a:ea typeface="黑体" panose="02010609060101010101" pitchFamily="2" charset="-122"/>
              </a:rPr>
              <a:t>        =0.9/0.1+0.7/0.5</a:t>
            </a:r>
            <a:endParaRPr lang="zh-CN" altLang="en-US" sz="24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12190975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p:cNvSpPr>
          <p:nvPr>
            <p:ph idx="1"/>
          </p:nvPr>
        </p:nvSpPr>
        <p:spPr>
          <a:xfrm>
            <a:off x="323528" y="692150"/>
            <a:ext cx="8134672" cy="5403850"/>
          </a:xfrm>
        </p:spPr>
        <p:txBody>
          <a:bodyPr vert="horz" wrap="square" lIns="91440" tIns="45720" rIns="91440" bIns="45720" anchor="t"/>
          <a:lstStyle/>
          <a:p>
            <a:pPr eaLnBrk="1" hangingPunct="1">
              <a:buNone/>
            </a:pPr>
            <a:r>
              <a:rPr lang="zh-CN" altLang="en-US" sz="3200" dirty="0">
                <a:latin typeface="黑体" panose="02010609060101010101" pitchFamily="2" charset="-122"/>
                <a:ea typeface="黑体" panose="02010609060101010101" pitchFamily="2" charset="-122"/>
              </a:rPr>
              <a:t>对于用模糊集合模型建立起来的控制专家的认知模型一般不如用精确数学描述的模型准确。</a:t>
            </a:r>
          </a:p>
          <a:p>
            <a:pPr eaLnBrk="1" hangingPunct="1">
              <a:buNone/>
            </a:pPr>
            <a:r>
              <a:rPr lang="zh-CN" altLang="en-US" sz="3200" dirty="0">
                <a:latin typeface="黑体" panose="02010609060101010101" pitchFamily="2" charset="-122"/>
                <a:ea typeface="黑体" panose="02010609060101010101" pitchFamily="2" charset="-122"/>
              </a:rPr>
              <a:t>如，下面是一个空气调节器的控制策略：</a:t>
            </a:r>
          </a:p>
          <a:p>
            <a:pPr lvl="1" eaLnBrk="1" hangingPunct="1"/>
            <a:r>
              <a:rPr lang="en-US" altLang="zh-CN" sz="2800" dirty="0">
                <a:solidFill>
                  <a:srgbClr val="FF0000"/>
                </a:solidFill>
                <a:latin typeface="黑体" panose="02010609060101010101" pitchFamily="2" charset="-122"/>
                <a:ea typeface="黑体" panose="02010609060101010101" pitchFamily="2" charset="-122"/>
              </a:rPr>
              <a:t>If the temperature is hot</a:t>
            </a: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turn the AC fan on high</a:t>
            </a:r>
            <a:r>
              <a:rPr lang="zh-CN" altLang="en-US" sz="2800" dirty="0">
                <a:solidFill>
                  <a:srgbClr val="FF0000"/>
                </a:solidFill>
                <a:latin typeface="黑体" panose="02010609060101010101" pitchFamily="2" charset="-122"/>
                <a:ea typeface="黑体" panose="02010609060101010101" pitchFamily="2" charset="-122"/>
              </a:rPr>
              <a:t>；</a:t>
            </a:r>
          </a:p>
          <a:p>
            <a:pPr lvl="1" eaLnBrk="1" hangingPunct="1"/>
            <a:r>
              <a:rPr lang="en-US" altLang="zh-CN" sz="2800" dirty="0">
                <a:solidFill>
                  <a:srgbClr val="FF0000"/>
                </a:solidFill>
                <a:latin typeface="黑体" panose="02010609060101010101" pitchFamily="2" charset="-122"/>
                <a:ea typeface="黑体" panose="02010609060101010101" pitchFamily="2" charset="-122"/>
              </a:rPr>
              <a:t>If the temperature is warm</a:t>
            </a: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turn the AC fan on medium</a:t>
            </a:r>
            <a:r>
              <a:rPr lang="zh-CN" altLang="en-US" sz="2800" dirty="0">
                <a:solidFill>
                  <a:srgbClr val="FF0000"/>
                </a:solidFill>
                <a:latin typeface="黑体" panose="02010609060101010101" pitchFamily="2" charset="-122"/>
                <a:ea typeface="黑体" panose="02010609060101010101" pitchFamily="2" charset="-122"/>
              </a:rPr>
              <a:t>；</a:t>
            </a:r>
          </a:p>
          <a:p>
            <a:pPr lvl="1" eaLnBrk="1" hangingPunct="1"/>
            <a:r>
              <a:rPr lang="en-US" altLang="zh-CN" sz="2800" dirty="0">
                <a:solidFill>
                  <a:srgbClr val="FF0000"/>
                </a:solidFill>
                <a:latin typeface="黑体" panose="02010609060101010101" pitchFamily="2" charset="-122"/>
                <a:ea typeface="黑体" panose="02010609060101010101" pitchFamily="2" charset="-122"/>
              </a:rPr>
              <a:t>If the temperature is comfortable</a:t>
            </a:r>
            <a:r>
              <a:rPr lang="zh-CN" altLang="en-US" sz="2800" dirty="0">
                <a:solidFill>
                  <a:srgbClr val="FF0000"/>
                </a:solidFill>
                <a:latin typeface="黑体" panose="02010609060101010101" pitchFamily="2" charset="-122"/>
                <a:ea typeface="黑体" panose="02010609060101010101" pitchFamily="2" charset="-122"/>
              </a:rPr>
              <a:t>，</a:t>
            </a:r>
            <a:r>
              <a:rPr lang="en-US" altLang="zh-CN" sz="2800" dirty="0">
                <a:solidFill>
                  <a:srgbClr val="FF0000"/>
                </a:solidFill>
                <a:latin typeface="黑体" panose="02010609060101010101" pitchFamily="2" charset="-122"/>
                <a:ea typeface="黑体" panose="02010609060101010101" pitchFamily="2" charset="-122"/>
              </a:rPr>
              <a:t>turn the AC fan off</a:t>
            </a:r>
            <a:r>
              <a:rPr lang="zh-CN" altLang="en-US" sz="2800" dirty="0">
                <a:solidFill>
                  <a:srgbClr val="FF0000"/>
                </a:solidFill>
                <a:latin typeface="黑体" panose="02010609060101010101" pitchFamily="2" charset="-122"/>
                <a:ea typeface="黑体" panose="02010609060101010101" pitchFamily="2" charset="-122"/>
              </a:rPr>
              <a:t>；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69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1925169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p:cNvSpPr>
          <p:nvPr>
            <p:ph type="title"/>
          </p:nvPr>
        </p:nvSpPr>
        <p:spPr/>
        <p:txBody>
          <a:bodyPr vert="horz" wrap="square" lIns="91440" tIns="45720" rIns="91440" bIns="45720" anchor="ctr"/>
          <a:lstStyle/>
          <a:p>
            <a:pPr eaLnBrk="1" hangingPunct="1">
              <a:buNone/>
            </a:pPr>
            <a:r>
              <a:rPr lang="en-US" altLang="zh-CN" dirty="0">
                <a:latin typeface="黑体" panose="02010609060101010101" pitchFamily="2" charset="-122"/>
                <a:ea typeface="黑体" panose="02010609060101010101" pitchFamily="2" charset="-122"/>
              </a:rPr>
              <a:t>l.</a:t>
            </a:r>
            <a:r>
              <a:rPr lang="zh-CN" altLang="en-US" dirty="0">
                <a:latin typeface="黑体" panose="02010609060101010101" pitchFamily="2" charset="-122"/>
                <a:ea typeface="黑体" panose="02010609060101010101" pitchFamily="2" charset="-122"/>
              </a:rPr>
              <a:t>概率分配函数</a:t>
            </a:r>
          </a:p>
        </p:txBody>
      </p:sp>
      <p:sp>
        <p:nvSpPr>
          <p:cNvPr id="160771" name="Rectangle 3"/>
          <p:cNvSpPr>
            <a:spLocks noGrp="1"/>
          </p:cNvSpPr>
          <p:nvPr>
            <p:ph idx="1"/>
          </p:nvPr>
        </p:nvSpPr>
        <p:spPr/>
        <p:txBody>
          <a:bodyPr vert="horz" wrap="square" lIns="91440" tIns="45720" rIns="91440" bIns="45720" anchor="t"/>
          <a:lstStyle/>
          <a:p>
            <a:pPr eaLnBrk="1" hangingPunct="1">
              <a:lnSpc>
                <a:spcPct val="90000"/>
              </a:lnSpc>
              <a:buNone/>
            </a:pPr>
            <a:r>
              <a:rPr lang="zh-CN" altLang="en-US" dirty="0">
                <a:solidFill>
                  <a:schemeClr val="accent2">
                    <a:lumMod val="90000"/>
                    <a:lumOff val="10000"/>
                  </a:schemeClr>
                </a:solidFill>
                <a:latin typeface="黑体" panose="02010609060101010101" pitchFamily="2" charset="-122"/>
                <a:ea typeface="黑体" panose="02010609060101010101" pitchFamily="2" charset="-122"/>
              </a:rPr>
              <a:t>定义</a:t>
            </a:r>
            <a:r>
              <a:rPr lang="en-US" altLang="zh-CN" dirty="0" smtClean="0">
                <a:solidFill>
                  <a:schemeClr val="accent2">
                    <a:lumMod val="90000"/>
                    <a:lumOff val="10000"/>
                  </a:schemeClr>
                </a:solidFill>
                <a:latin typeface="黑体" panose="02010609060101010101" pitchFamily="2" charset="-122"/>
                <a:ea typeface="黑体" panose="02010609060101010101" pitchFamily="2" charset="-122"/>
              </a:rPr>
              <a:t>5.12</a:t>
            </a:r>
            <a:r>
              <a:rPr lang="zh-CN" altLang="en-US" dirty="0" smtClean="0">
                <a:latin typeface="黑体" panose="02010609060101010101" pitchFamily="2" charset="-122"/>
                <a:ea typeface="黑体" panose="02010609060101010101" pitchFamily="2" charset="-122"/>
              </a:rPr>
              <a:t>设</a:t>
            </a:r>
            <a:r>
              <a:rPr lang="zh-CN" altLang="en-US" dirty="0">
                <a:latin typeface="黑体" panose="02010609060101010101" pitchFamily="2" charset="-122"/>
                <a:ea typeface="黑体" panose="02010609060101010101" pitchFamily="2" charset="-122"/>
              </a:rPr>
              <a:t>函数</a:t>
            </a:r>
            <a:r>
              <a:rPr lang="en-US" altLang="zh-CN" dirty="0">
                <a:latin typeface="黑体" panose="02010609060101010101" pitchFamily="2" charset="-122"/>
                <a:ea typeface="黑体" panose="02010609060101010101" pitchFamily="2" charset="-122"/>
              </a:rPr>
              <a:t>m:2</a:t>
            </a:r>
            <a:r>
              <a:rPr lang="en-US" altLang="zh-CN" baseline="30000" dirty="0">
                <a:latin typeface="黑体" panose="02010609060101010101" pitchFamily="2" charset="-122"/>
                <a:ea typeface="黑体" panose="02010609060101010101" pitchFamily="2" charset="-122"/>
              </a:rPr>
              <a:t>Ω</a:t>
            </a:r>
            <a:r>
              <a:rPr lang="en-US" altLang="zh-CN" dirty="0">
                <a:latin typeface="黑体" panose="02010609060101010101" pitchFamily="2" charset="-122"/>
                <a:ea typeface="黑体" panose="02010609060101010101" pitchFamily="2" charset="-122"/>
              </a:rPr>
              <a:t> →[0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1]</a:t>
            </a:r>
            <a:r>
              <a:rPr lang="zh-CN" altLang="en-US" dirty="0">
                <a:latin typeface="黑体" panose="02010609060101010101" pitchFamily="2" charset="-122"/>
                <a:ea typeface="黑体" panose="02010609060101010101" pitchFamily="2" charset="-122"/>
              </a:rPr>
              <a:t>，且满足  </a:t>
            </a:r>
            <a:r>
              <a:rPr lang="zh-CN" altLang="en-US" dirty="0"/>
              <a:t> </a:t>
            </a:r>
            <a:r>
              <a:rPr lang="en-US" altLang="zh-CN" dirty="0"/>
              <a:t>m(φ)=0</a:t>
            </a:r>
            <a:endParaRPr lang="zh-CN" altLang="en-US" dirty="0">
              <a:latin typeface="黑体" panose="02010609060101010101" pitchFamily="2" charset="-122"/>
              <a:ea typeface="黑体" panose="02010609060101010101" pitchFamily="2" charset="-122"/>
            </a:endParaRPr>
          </a:p>
          <a:p>
            <a:pPr lvl="1" eaLnBrk="1" hangingPunct="1">
              <a:lnSpc>
                <a:spcPct val="90000"/>
              </a:lnSpc>
              <a:buNone/>
            </a:pPr>
            <a:r>
              <a:rPr lang="zh-CN" altLang="en-US" dirty="0">
                <a:latin typeface="黑体" panose="02010609060101010101" pitchFamily="2" charset="-122"/>
                <a:ea typeface="黑体" panose="02010609060101010101" pitchFamily="2" charset="-122"/>
              </a:rPr>
              <a:t>      </a:t>
            </a:r>
            <a:endParaRPr lang="en-US" altLang="zh-CN" dirty="0">
              <a:latin typeface="黑体" panose="02010609060101010101" pitchFamily="2" charset="-122"/>
              <a:ea typeface="黑体" panose="02010609060101010101" pitchFamily="2" charset="-122"/>
            </a:endParaRPr>
          </a:p>
          <a:p>
            <a:pPr lvl="1" eaLnBrk="1" hangingPunct="1">
              <a:lnSpc>
                <a:spcPct val="90000"/>
              </a:lnSpc>
              <a:buNone/>
            </a:pPr>
            <a:endParaRPr lang="zh-CN" altLang="en-US" dirty="0">
              <a:latin typeface="黑体" panose="02010609060101010101" pitchFamily="2" charset="-122"/>
              <a:ea typeface="黑体" panose="02010609060101010101" pitchFamily="2" charset="-122"/>
            </a:endParaRPr>
          </a:p>
          <a:p>
            <a:pPr lvl="1" eaLnBrk="1" hangingPunct="1">
              <a:lnSpc>
                <a:spcPct val="90000"/>
              </a:lnSpc>
              <a:buNone/>
            </a:pPr>
            <a:endParaRPr lang="zh-CN" altLang="en-US" dirty="0">
              <a:latin typeface="黑体" panose="02010609060101010101" pitchFamily="2" charset="-122"/>
              <a:ea typeface="黑体" panose="02010609060101010101" pitchFamily="2" charset="-122"/>
            </a:endParaRPr>
          </a:p>
          <a:p>
            <a:pPr lvl="1" eaLnBrk="1" hangingPunct="1">
              <a:lnSpc>
                <a:spcPct val="90000"/>
              </a:lnSpc>
              <a:buNone/>
            </a:pPr>
            <a:r>
              <a:rPr lang="zh-CN" altLang="en-US" dirty="0">
                <a:latin typeface="黑体" panose="02010609060101010101" pitchFamily="2" charset="-122"/>
                <a:ea typeface="黑体" panose="02010609060101010101" pitchFamily="2" charset="-122"/>
              </a:rPr>
              <a:t>则称</a:t>
            </a:r>
            <a:r>
              <a:rPr lang="en-US" altLang="zh-CN" dirty="0">
                <a:solidFill>
                  <a:srgbClr val="FF0000"/>
                </a:solidFill>
                <a:latin typeface="黑体" panose="02010609060101010101" pitchFamily="2" charset="-122"/>
                <a:ea typeface="黑体" panose="02010609060101010101" pitchFamily="2" charset="-122"/>
              </a:rPr>
              <a:t>m</a:t>
            </a:r>
            <a:r>
              <a:rPr lang="zh-CN" altLang="en-US" dirty="0">
                <a:latin typeface="黑体" panose="02010609060101010101" pitchFamily="2" charset="-122"/>
                <a:ea typeface="黑体" panose="02010609060101010101" pitchFamily="2" charset="-122"/>
              </a:rPr>
              <a:t>是</a:t>
            </a:r>
            <a:r>
              <a:rPr lang="en-US" altLang="zh-CN" dirty="0">
                <a:latin typeface="黑体" panose="02010609060101010101" pitchFamily="2" charset="-122"/>
                <a:ea typeface="黑体" panose="02010609060101010101" pitchFamily="2" charset="-122"/>
              </a:rPr>
              <a:t>2</a:t>
            </a:r>
            <a:r>
              <a:rPr lang="en-US" altLang="zh-CN" baseline="30000"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上的</a:t>
            </a:r>
            <a:r>
              <a:rPr lang="zh-CN" altLang="en-US" dirty="0">
                <a:solidFill>
                  <a:srgbClr val="FF0000"/>
                </a:solidFill>
                <a:latin typeface="黑体" panose="02010609060101010101" pitchFamily="2" charset="-122"/>
                <a:ea typeface="黑体" panose="02010609060101010101" pitchFamily="2" charset="-122"/>
              </a:rPr>
              <a:t>概率分配函数</a:t>
            </a:r>
            <a:r>
              <a:rPr lang="zh-CN" altLang="en-US" dirty="0">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m(A)</a:t>
            </a:r>
            <a:r>
              <a:rPr lang="zh-CN" altLang="en-US" dirty="0">
                <a:latin typeface="黑体" panose="02010609060101010101" pitchFamily="2" charset="-122"/>
                <a:ea typeface="黑体" panose="02010609060101010101" pitchFamily="2" charset="-122"/>
              </a:rPr>
              <a:t>称为</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基本概率数</a:t>
            </a:r>
            <a:r>
              <a:rPr lang="zh-CN" altLang="en-US" dirty="0">
                <a:latin typeface="黑体" panose="02010609060101010101" pitchFamily="2" charset="-122"/>
                <a:ea typeface="黑体" panose="02010609060101010101" pitchFamily="2" charset="-122"/>
              </a:rPr>
              <a:t>。它表示依据当前的环境对假设集</a:t>
            </a:r>
            <a:r>
              <a:rPr lang="en-US" altLang="zh-CN" dirty="0">
                <a:latin typeface="黑体" panose="02010609060101010101" pitchFamily="2" charset="-122"/>
                <a:ea typeface="黑体" panose="02010609060101010101" pitchFamily="2" charset="-122"/>
              </a:rPr>
              <a:t>A</a:t>
            </a:r>
            <a:r>
              <a:rPr lang="zh-CN" altLang="en-US" dirty="0">
                <a:latin typeface="黑体" panose="02010609060101010101" pitchFamily="2" charset="-122"/>
                <a:ea typeface="黑体" panose="02010609060101010101" pitchFamily="2" charset="-122"/>
              </a:rPr>
              <a:t>的</a:t>
            </a:r>
            <a:r>
              <a:rPr lang="zh-CN" altLang="en-US" u="sng" dirty="0">
                <a:effectLst>
                  <a:outerShdw blurRad="38100" dist="38100" dir="2700000" algn="tl">
                    <a:srgbClr val="000000">
                      <a:alpha val="43137"/>
                    </a:srgbClr>
                  </a:outerShdw>
                </a:effectLst>
                <a:latin typeface="黑体" panose="02010609060101010101" pitchFamily="2" charset="-122"/>
                <a:ea typeface="黑体" panose="02010609060101010101" pitchFamily="2" charset="-122"/>
              </a:rPr>
              <a:t>信任程度</a:t>
            </a:r>
            <a:r>
              <a:rPr lang="zh-CN" altLang="en-US" dirty="0">
                <a:latin typeface="黑体" panose="02010609060101010101" pitchFamily="2" charset="-122"/>
                <a:ea typeface="黑体" panose="02010609060101010101" pitchFamily="2" charset="-122"/>
              </a:rPr>
              <a:t>。</a:t>
            </a:r>
          </a:p>
        </p:txBody>
      </p:sp>
      <p:sp>
        <p:nvSpPr>
          <p:cNvPr id="160772" name="Rectangle 6"/>
          <p:cNvSpPr/>
          <p:nvPr/>
        </p:nvSpPr>
        <p:spPr>
          <a:xfrm>
            <a:off x="0" y="3252788"/>
            <a:ext cx="9144000" cy="0"/>
          </a:xfrm>
          <a:prstGeom prst="rect">
            <a:avLst/>
          </a:prstGeom>
          <a:noFill/>
          <a:ln w="9525">
            <a:noFill/>
          </a:ln>
        </p:spPr>
        <p:txBody>
          <a:bodyPr wrap="none" anchor="ctr">
            <a:spAutoFit/>
          </a:bodyPr>
          <a:lstStyle/>
          <a:p>
            <a:pPr algn="ctr"/>
            <a:endParaRPr lang="zh-CN" altLang="en-US" dirty="0">
              <a:latin typeface="Times New Roman" panose="02020603050405020304" pitchFamily="18" charset="0"/>
            </a:endParaRPr>
          </a:p>
        </p:txBody>
      </p:sp>
      <p:graphicFrame>
        <p:nvGraphicFramePr>
          <p:cNvPr id="160773" name="Object 5"/>
          <p:cNvGraphicFramePr>
            <a:graphicFrameLocks noChangeAspect="1"/>
          </p:cNvGraphicFramePr>
          <p:nvPr/>
        </p:nvGraphicFramePr>
        <p:xfrm>
          <a:off x="3021013" y="2298700"/>
          <a:ext cx="2089150" cy="954088"/>
        </p:xfrm>
        <a:graphic>
          <a:graphicData uri="http://schemas.openxmlformats.org/presentationml/2006/ole">
            <mc:AlternateContent xmlns:mc="http://schemas.openxmlformats.org/markup-compatibility/2006">
              <mc:Choice xmlns:v="urn:schemas-microsoft-com:vml" Requires="v">
                <p:oleObj spid="_x0000_s73747" r:id="rId3" imgW="774065" imgH="355600" progId="Equation.3">
                  <p:embed/>
                </p:oleObj>
              </mc:Choice>
              <mc:Fallback>
                <p:oleObj r:id="rId3" imgW="774065" imgH="355600" progId="Equation.3">
                  <p:embed/>
                  <p:pic>
                    <p:nvPicPr>
                      <p:cNvPr id="0" name=""/>
                      <p:cNvPicPr/>
                      <p:nvPr/>
                    </p:nvPicPr>
                    <p:blipFill>
                      <a:blip r:embed="rId4"/>
                      <a:stretch>
                        <a:fillRect/>
                      </a:stretch>
                    </p:blipFill>
                    <p:spPr>
                      <a:xfrm>
                        <a:off x="3021013" y="2298700"/>
                        <a:ext cx="2089150" cy="954088"/>
                      </a:xfrm>
                      <a:prstGeom prst="rect">
                        <a:avLst/>
                      </a:prstGeom>
                      <a:solidFill>
                        <a:srgbClr val="CCFFFF"/>
                      </a:solidFill>
                      <a:ln w="38100">
                        <a:noFill/>
                        <a:miter/>
                      </a:ln>
                    </p:spPr>
                  </p:pic>
                </p:oleObj>
              </mc:Fallback>
            </mc:AlternateContent>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2736826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p:cNvSpPr>
          <p:nvPr>
            <p:ph type="title"/>
          </p:nvPr>
        </p:nvSpPr>
        <p:spPr>
          <a:xfrm>
            <a:off x="684213" y="188913"/>
            <a:ext cx="7772400" cy="1225550"/>
          </a:xfrm>
        </p:spPr>
        <p:txBody>
          <a:bodyPr vert="horz" wrap="square" lIns="91440" tIns="45720" rIns="91440" bIns="45720" anchor="ctr"/>
          <a:lstStyle/>
          <a:p>
            <a:pPr eaLnBrk="1" hangingPunct="1">
              <a:buNone/>
            </a:pPr>
            <a:r>
              <a:rPr lang="zh-CN" altLang="en-US" sz="4000" dirty="0">
                <a:latin typeface="黑体" panose="02010609060101010101" pitchFamily="2" charset="-122"/>
                <a:ea typeface="黑体" panose="02010609060101010101" pitchFamily="2" charset="-122"/>
              </a:rPr>
              <a:t>模糊推理</a:t>
            </a:r>
          </a:p>
        </p:txBody>
      </p:sp>
      <p:sp>
        <p:nvSpPr>
          <p:cNvPr id="235523" name="Rectangle 3"/>
          <p:cNvSpPr>
            <a:spLocks noGrp="1"/>
          </p:cNvSpPr>
          <p:nvPr>
            <p:ph idx="1"/>
          </p:nvPr>
        </p:nvSpPr>
        <p:spPr>
          <a:xfrm>
            <a:off x="539750" y="1341438"/>
            <a:ext cx="7772400" cy="2951162"/>
          </a:xfrm>
        </p:spPr>
        <p:txBody>
          <a:bodyPr vert="horz" wrap="square" lIns="91440" tIns="45720" rIns="91440" bIns="45720" anchor="t"/>
          <a:lstStyle/>
          <a:p>
            <a:pPr eaLnBrk="1" hangingPunct="1">
              <a:lnSpc>
                <a:spcPct val="90000"/>
              </a:lnSpc>
              <a:buNone/>
            </a:pPr>
            <a:r>
              <a:rPr lang="zh-CN" altLang="en-US" sz="3200" dirty="0">
                <a:latin typeface="黑体" panose="02010609060101010101" pitchFamily="2" charset="-122"/>
                <a:ea typeface="黑体" panose="02010609060101010101" pitchFamily="2" charset="-122"/>
              </a:rPr>
              <a:t>模糊规则的前提是模糊命题的逻辑组合</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经由合取、析取和取反操作</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作为推理的条件；结论是表示推理结果的模糊命题。所有模糊命题成立的精确程度</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或模糊程度</a:t>
            </a:r>
            <a:r>
              <a:rPr lang="en-US" altLang="zh-CN" sz="3200" dirty="0">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均以相应语言变量定性值的隶属函数来表示。</a:t>
            </a:r>
          </a:p>
        </p:txBody>
      </p:sp>
      <p:sp>
        <p:nvSpPr>
          <p:cNvPr id="235524" name="Rectangle 4"/>
          <p:cNvSpPr/>
          <p:nvPr/>
        </p:nvSpPr>
        <p:spPr>
          <a:xfrm>
            <a:off x="685800" y="4005263"/>
            <a:ext cx="7918450" cy="2663825"/>
          </a:xfrm>
          <a:prstGeom prst="rect">
            <a:avLst/>
          </a:prstGeom>
          <a:noFill/>
          <a:ln w="9525">
            <a:noFill/>
          </a:ln>
        </p:spPr>
        <p:txBody>
          <a:bodyPr anchor="t"/>
          <a:lstStyle/>
          <a:p>
            <a:pPr marL="342900" indent="-342900" algn="just">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模糊推理规则格式：</a:t>
            </a:r>
          </a:p>
          <a:p>
            <a:pPr marL="742950" lvl="1" indent="-285750" algn="just" rtl="0" eaLnBrk="1" fontAlgn="base" hangingPunct="1">
              <a:spcBef>
                <a:spcPct val="20000"/>
              </a:spcBef>
              <a:spcAft>
                <a:spcPct val="0"/>
              </a:spcAft>
              <a:buClr>
                <a:schemeClr val="accent2">
                  <a:lumMod val="90000"/>
                  <a:lumOff val="10000"/>
                </a:schemeClr>
              </a:buClr>
              <a:buNone/>
            </a:pPr>
            <a:r>
              <a:rPr lang="en-US" altLang="zh-CN" sz="3200" b="1" dirty="0">
                <a:solidFill>
                  <a:srgbClr val="FF0000"/>
                </a:solidFill>
                <a:latin typeface="黑体" panose="02010609060101010101" pitchFamily="2" charset="-122"/>
                <a:ea typeface="黑体" panose="02010609060101010101" pitchFamily="2" charset="-122"/>
              </a:rPr>
              <a:t>If &lt;condition&gt; Then &lt;consequence&gt;</a:t>
            </a:r>
          </a:p>
          <a:p>
            <a:pPr marL="342900" indent="-342900" algn="just">
              <a:spcBef>
                <a:spcPct val="20000"/>
              </a:spcBef>
              <a:buClr>
                <a:schemeClr val="accent2">
                  <a:lumMod val="90000"/>
                  <a:lumOff val="10000"/>
                </a:schemeClr>
              </a:buClr>
            </a:pPr>
            <a:r>
              <a:rPr lang="en-US" altLang="zh-CN" b="1" dirty="0">
                <a:solidFill>
                  <a:schemeClr val="accent2">
                    <a:lumMod val="90000"/>
                    <a:lumOff val="10000"/>
                  </a:schemeClr>
                </a:solidFill>
                <a:latin typeface="黑体" panose="02010609060101010101" pitchFamily="2" charset="-122"/>
                <a:ea typeface="黑体" panose="02010609060101010101" pitchFamily="2" charset="-122"/>
              </a:rPr>
              <a:t>    </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这些语言控制规则由模糊关系来解释，并且每个规则说明了不确定输入值和不确定输出值之间的关系。</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145936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p:cNvSpPr>
          <p:nvPr>
            <p:ph idx="1"/>
          </p:nvPr>
        </p:nvSpPr>
        <p:spPr>
          <a:xfrm>
            <a:off x="685800" y="765175"/>
            <a:ext cx="7974330" cy="2896870"/>
          </a:xfrm>
        </p:spPr>
        <p:txBody>
          <a:bodyPr vert="horz" wrap="square" lIns="91440" tIns="45720" rIns="91440" bIns="45720" anchor="t"/>
          <a:lstStyle/>
          <a:p>
            <a:pPr eaLnBrk="1" hangingPunct="1">
              <a:buNone/>
            </a:pPr>
            <a:r>
              <a:rPr lang="en-US" altLang="zh-CN" sz="2800" dirty="0">
                <a:latin typeface="黑体" panose="02010609060101010101" pitchFamily="2" charset="-122"/>
                <a:ea typeface="黑体" panose="02010609060101010101" pitchFamily="2" charset="-122"/>
              </a:rPr>
              <a:t>&lt;condition&gt;</a:t>
            </a:r>
            <a:r>
              <a:rPr lang="zh-CN" altLang="en-US" sz="2800" dirty="0">
                <a:latin typeface="黑体" panose="02010609060101010101" pitchFamily="2" charset="-122"/>
                <a:ea typeface="黑体" panose="02010609060101010101" pitchFamily="2" charset="-122"/>
              </a:rPr>
              <a:t>可由若干个前件组成。</a:t>
            </a:r>
          </a:p>
          <a:p>
            <a:pPr eaLnBrk="1" hangingPunct="1">
              <a:buNone/>
            </a:pPr>
            <a:r>
              <a:rPr lang="zh-CN" altLang="en-US" sz="2800" dirty="0">
                <a:latin typeface="黑体" panose="02010609060101010101" pitchFamily="2" charset="-122"/>
                <a:ea typeface="黑体" panose="02010609060101010101" pitchFamily="2" charset="-122"/>
              </a:rPr>
              <a:t>当考虑两个输入变量、一个输出变量的控制器时，规则的形式可如下表示：</a:t>
            </a:r>
          </a:p>
          <a:p>
            <a:pPr lvl="1" eaLnBrk="1" hangingPunct="1">
              <a:buNone/>
            </a:pPr>
            <a:r>
              <a:rPr lang="zh-CN" altLang="en-US" dirty="0">
                <a:latin typeface="黑体" panose="02010609060101010101" pitchFamily="2" charset="-122"/>
                <a:ea typeface="黑体" panose="02010609060101010101" pitchFamily="2" charset="-122"/>
              </a:rPr>
              <a:t>  </a:t>
            </a:r>
            <a:r>
              <a:rPr lang="en-US" altLang="zh-CN" dirty="0">
                <a:solidFill>
                  <a:srgbClr val="FF0000"/>
                </a:solidFill>
                <a:latin typeface="黑体" panose="02010609060101010101" pitchFamily="2" charset="-122"/>
                <a:ea typeface="黑体" panose="02010609060101010101" pitchFamily="2" charset="-122"/>
              </a:rPr>
              <a:t>If X is positive large and Y is positive small</a:t>
            </a:r>
            <a:r>
              <a:rPr lang="zh-CN" altLang="en-US" dirty="0">
                <a:solidFill>
                  <a:srgbClr val="FF0000"/>
                </a:solidFill>
                <a:latin typeface="黑体" panose="02010609060101010101" pitchFamily="2" charset="-122"/>
                <a:ea typeface="黑体" panose="02010609060101010101" pitchFamily="2" charset="-122"/>
              </a:rPr>
              <a:t>，</a:t>
            </a:r>
            <a:r>
              <a:rPr lang="en-US" altLang="zh-CN" dirty="0">
                <a:solidFill>
                  <a:srgbClr val="FF0000"/>
                </a:solidFill>
                <a:latin typeface="黑体" panose="02010609060101010101" pitchFamily="2" charset="-122"/>
                <a:ea typeface="黑体" panose="02010609060101010101" pitchFamily="2" charset="-122"/>
              </a:rPr>
              <a:t>Then C is positive medium.</a:t>
            </a:r>
          </a:p>
        </p:txBody>
      </p:sp>
      <p:sp>
        <p:nvSpPr>
          <p:cNvPr id="237571" name="Text Box 4"/>
          <p:cNvSpPr txBox="1"/>
          <p:nvPr/>
        </p:nvSpPr>
        <p:spPr>
          <a:xfrm>
            <a:off x="882968" y="4208145"/>
            <a:ext cx="7777162" cy="2062163"/>
          </a:xfrm>
          <a:prstGeom prst="rect">
            <a:avLst/>
          </a:prstGeom>
          <a:noFill/>
          <a:ln w="9525">
            <a:noFill/>
          </a:ln>
        </p:spPr>
        <p:txBody>
          <a:bodyPr anchor="t">
            <a:spAutoFit/>
          </a:bodyPr>
          <a:lstStyle/>
          <a:p>
            <a:pPr algn="just">
              <a:spcBef>
                <a:spcPct val="50000"/>
              </a:spcBef>
            </a:pPr>
            <a:r>
              <a:rPr lang="zh-CN" altLang="en-US" sz="3200" b="1" dirty="0">
                <a:solidFill>
                  <a:schemeClr val="accent2">
                    <a:lumMod val="90000"/>
                    <a:lumOff val="10000"/>
                  </a:schemeClr>
                </a:solidFill>
                <a:latin typeface="+mn-lt"/>
                <a:ea typeface="黑体" panose="02010609060101010101" pitchFamily="49" charset="-122"/>
              </a:rPr>
              <a:t>“</a:t>
            </a:r>
            <a:r>
              <a:rPr lang="en-US" altLang="zh-CN" sz="3200" b="1" dirty="0">
                <a:solidFill>
                  <a:schemeClr val="accent2">
                    <a:lumMod val="90000"/>
                    <a:lumOff val="10000"/>
                  </a:schemeClr>
                </a:solidFill>
                <a:latin typeface="+mn-lt"/>
                <a:ea typeface="黑体" panose="02010609060101010101" pitchFamily="49" charset="-122"/>
              </a:rPr>
              <a:t>positive large”</a:t>
            </a:r>
            <a:r>
              <a:rPr lang="zh-CN" altLang="en-US" sz="3200" b="1" dirty="0">
                <a:solidFill>
                  <a:schemeClr val="accent2">
                    <a:lumMod val="90000"/>
                    <a:lumOff val="10000"/>
                  </a:schemeClr>
                </a:solidFill>
                <a:latin typeface="+mn-lt"/>
                <a:ea typeface="黑体" panose="02010609060101010101" pitchFamily="49" charset="-122"/>
              </a:rPr>
              <a:t>、“</a:t>
            </a:r>
            <a:r>
              <a:rPr lang="en-US" altLang="zh-CN" sz="3200" b="1" dirty="0">
                <a:solidFill>
                  <a:schemeClr val="accent2">
                    <a:lumMod val="90000"/>
                    <a:lumOff val="10000"/>
                  </a:schemeClr>
                </a:solidFill>
                <a:latin typeface="+mn-lt"/>
                <a:ea typeface="黑体" panose="02010609060101010101" pitchFamily="49" charset="-122"/>
              </a:rPr>
              <a:t>positive medium”</a:t>
            </a:r>
            <a:r>
              <a:rPr lang="zh-CN" altLang="en-US" sz="3200" b="1" dirty="0">
                <a:solidFill>
                  <a:schemeClr val="accent2">
                    <a:lumMod val="90000"/>
                    <a:lumOff val="10000"/>
                  </a:schemeClr>
                </a:solidFill>
                <a:latin typeface="+mn-lt"/>
                <a:ea typeface="黑体" panose="02010609060101010101" pitchFamily="49" charset="-122"/>
              </a:rPr>
              <a:t>和“</a:t>
            </a:r>
            <a:r>
              <a:rPr lang="en-US" altLang="zh-CN" sz="3200" b="1" dirty="0">
                <a:solidFill>
                  <a:schemeClr val="accent2">
                    <a:lumMod val="90000"/>
                    <a:lumOff val="10000"/>
                  </a:schemeClr>
                </a:solidFill>
                <a:latin typeface="+mn-lt"/>
                <a:ea typeface="黑体" panose="02010609060101010101" pitchFamily="49" charset="-122"/>
              </a:rPr>
              <a:t>positive small”</a:t>
            </a:r>
            <a:r>
              <a:rPr lang="zh-CN" altLang="en-US" sz="3200" b="1" dirty="0">
                <a:solidFill>
                  <a:schemeClr val="accent2">
                    <a:lumMod val="90000"/>
                    <a:lumOff val="10000"/>
                  </a:schemeClr>
                </a:solidFill>
                <a:latin typeface="+mn-lt"/>
                <a:ea typeface="黑体" panose="02010609060101010101" pitchFamily="49" charset="-122"/>
              </a:rPr>
              <a:t>表示为模糊集合，并且是输入变量</a:t>
            </a:r>
            <a:r>
              <a:rPr lang="en-US" altLang="zh-CN" sz="3200" b="1" dirty="0">
                <a:solidFill>
                  <a:schemeClr val="accent2">
                    <a:lumMod val="90000"/>
                    <a:lumOff val="10000"/>
                  </a:schemeClr>
                </a:solidFill>
                <a:latin typeface="+mn-lt"/>
                <a:ea typeface="黑体" panose="02010609060101010101" pitchFamily="49" charset="-122"/>
              </a:rPr>
              <a:t>X</a:t>
            </a:r>
            <a:r>
              <a:rPr lang="zh-CN" altLang="en-US" sz="3200" b="1" dirty="0">
                <a:solidFill>
                  <a:schemeClr val="accent2">
                    <a:lumMod val="90000"/>
                    <a:lumOff val="10000"/>
                  </a:schemeClr>
                </a:solidFill>
                <a:latin typeface="+mn-lt"/>
                <a:ea typeface="黑体" panose="02010609060101010101" pitchFamily="49" charset="-122"/>
              </a:rPr>
              <a:t>和</a:t>
            </a:r>
            <a:r>
              <a:rPr lang="en-US" altLang="zh-CN" sz="3200" b="1" dirty="0">
                <a:solidFill>
                  <a:schemeClr val="accent2">
                    <a:lumMod val="90000"/>
                    <a:lumOff val="10000"/>
                  </a:schemeClr>
                </a:solidFill>
                <a:latin typeface="+mn-lt"/>
                <a:ea typeface="黑体" panose="02010609060101010101" pitchFamily="49" charset="-122"/>
              </a:rPr>
              <a:t>Y</a:t>
            </a:r>
            <a:r>
              <a:rPr lang="zh-CN" altLang="en-US" sz="3200" b="1" dirty="0">
                <a:solidFill>
                  <a:schemeClr val="accent2">
                    <a:lumMod val="90000"/>
                    <a:lumOff val="10000"/>
                  </a:schemeClr>
                </a:solidFill>
                <a:latin typeface="+mn-lt"/>
                <a:ea typeface="黑体" panose="02010609060101010101" pitchFamily="49" charset="-122"/>
              </a:rPr>
              <a:t>、输出变量</a:t>
            </a:r>
            <a:r>
              <a:rPr lang="en-US" altLang="zh-CN" sz="3200" b="1" dirty="0">
                <a:solidFill>
                  <a:schemeClr val="accent2">
                    <a:lumMod val="90000"/>
                    <a:lumOff val="10000"/>
                  </a:schemeClr>
                </a:solidFill>
                <a:latin typeface="+mn-lt"/>
                <a:ea typeface="黑体" panose="02010609060101010101" pitchFamily="49" charset="-122"/>
              </a:rPr>
              <a:t>C</a:t>
            </a:r>
            <a:r>
              <a:rPr lang="zh-CN" altLang="en-US" sz="3200" b="1" dirty="0">
                <a:solidFill>
                  <a:schemeClr val="accent2">
                    <a:lumMod val="90000"/>
                    <a:lumOff val="10000"/>
                  </a:schemeClr>
                </a:solidFill>
                <a:latin typeface="+mn-lt"/>
                <a:ea typeface="黑体" panose="02010609060101010101" pitchFamily="49" charset="-122"/>
              </a:rPr>
              <a:t>的确定值的不精确</a:t>
            </a:r>
            <a:r>
              <a:rPr lang="zh-CN" altLang="en-US" sz="3200" b="1" dirty="0" smtClean="0">
                <a:solidFill>
                  <a:schemeClr val="accent2">
                    <a:lumMod val="90000"/>
                    <a:lumOff val="10000"/>
                  </a:schemeClr>
                </a:solidFill>
                <a:latin typeface="+mn-lt"/>
                <a:ea typeface="黑体" panose="02010609060101010101" pitchFamily="49" charset="-122"/>
              </a:rPr>
              <a:t>描述</a:t>
            </a:r>
            <a:r>
              <a:rPr lang="zh-CN" altLang="en-US" sz="3200" b="1" dirty="0">
                <a:solidFill>
                  <a:schemeClr val="accent2">
                    <a:lumMod val="90000"/>
                    <a:lumOff val="10000"/>
                  </a:schemeClr>
                </a:solidFill>
                <a:latin typeface="+mn-lt"/>
                <a:ea typeface="黑体" panose="02010609060101010101" pitchFamily="49"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075460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3"/>
          <p:cNvSpPr>
            <a:spLocks noGrp="1"/>
          </p:cNvSpPr>
          <p:nvPr>
            <p:ph idx="1"/>
          </p:nvPr>
        </p:nvSpPr>
        <p:spPr>
          <a:xfrm>
            <a:off x="685800" y="549275"/>
            <a:ext cx="7772400" cy="5546725"/>
          </a:xfrm>
        </p:spPr>
        <p:txBody>
          <a:bodyPr vert="horz" wrap="square" lIns="91440" tIns="45720" rIns="91440" bIns="45720" anchor="t"/>
          <a:lstStyle/>
          <a:p>
            <a:pPr eaLnBrk="1" hangingPunct="1">
              <a:spcAft>
                <a:spcPts val="600"/>
              </a:spcAft>
            </a:pPr>
            <a:r>
              <a:rPr lang="zh-CN" altLang="en-US" dirty="0">
                <a:latin typeface="黑体" panose="02010609060101010101" pitchFamily="2" charset="-122"/>
                <a:ea typeface="黑体" panose="02010609060101010101" pitchFamily="2" charset="-122"/>
              </a:rPr>
              <a:t>一个</a:t>
            </a:r>
            <a:r>
              <a:rPr lang="zh-CN" altLang="en-US" dirty="0">
                <a:solidFill>
                  <a:srgbClr val="FF0000"/>
                </a:solidFill>
                <a:latin typeface="黑体" panose="02010609060101010101" pitchFamily="2" charset="-122"/>
                <a:ea typeface="黑体" panose="02010609060101010101" pitchFamily="2" charset="-122"/>
              </a:rPr>
              <a:t>基于模糊规则的系统</a:t>
            </a:r>
            <a:r>
              <a:rPr lang="zh-CN" altLang="en-US" dirty="0">
                <a:latin typeface="黑体" panose="02010609060101010101" pitchFamily="2" charset="-122"/>
                <a:ea typeface="黑体" panose="02010609060101010101" pitchFamily="2" charset="-122"/>
              </a:rPr>
              <a:t>被认为是一种变换机制，这种机制在它的输出点生成信号，以相应于它的输入节点获得的信号。这样一个系统称为</a:t>
            </a:r>
            <a:r>
              <a:rPr lang="zh-CN" altLang="en-US" dirty="0">
                <a:solidFill>
                  <a:srgbClr val="FF0000"/>
                </a:solidFill>
                <a:latin typeface="黑体" panose="02010609060101010101" pitchFamily="2" charset="-122"/>
                <a:ea typeface="黑体" panose="02010609060101010101" pitchFamily="2" charset="-122"/>
              </a:rPr>
              <a:t>模糊推理单元</a:t>
            </a:r>
            <a:r>
              <a:rPr lang="zh-CN" altLang="en-US" dirty="0">
                <a:latin typeface="黑体" panose="02010609060101010101" pitchFamily="2" charset="-122"/>
                <a:ea typeface="黑体" panose="02010609060101010101" pitchFamily="2" charset="-122"/>
              </a:rPr>
              <a:t>，或简称推理单元。</a:t>
            </a:r>
          </a:p>
          <a:p>
            <a:pPr eaLnBrk="1" hangingPunct="1">
              <a:spcAft>
                <a:spcPts val="600"/>
              </a:spcAft>
            </a:pPr>
            <a:r>
              <a:rPr lang="zh-CN" altLang="en-US" dirty="0">
                <a:solidFill>
                  <a:srgbClr val="FF0000"/>
                </a:solidFill>
                <a:latin typeface="黑体" panose="02010609060101010101" pitchFamily="2" charset="-122"/>
                <a:ea typeface="黑体" panose="02010609060101010101" pitchFamily="2" charset="-122"/>
              </a:rPr>
              <a:t>一个推理单元由一组输入变量，一组输出变量和一个执行一组推理规则的机制组成</a:t>
            </a:r>
            <a:r>
              <a:rPr lang="zh-CN" altLang="en-US" dirty="0">
                <a:latin typeface="黑体" panose="02010609060101010101" pitchFamily="2" charset="-122"/>
                <a:ea typeface="黑体" panose="02010609060101010101" pitchFamily="2" charset="-122"/>
              </a:rPr>
              <a:t>。</a:t>
            </a:r>
          </a:p>
          <a:p>
            <a:pPr eaLnBrk="1" hangingPunct="1">
              <a:spcAft>
                <a:spcPts val="600"/>
              </a:spcAft>
            </a:pPr>
            <a:endParaRPr lang="zh-CN" altLang="en-US" sz="36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559434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13"/>
          <p:cNvSpPr/>
          <p:nvPr/>
        </p:nvSpPr>
        <p:spPr>
          <a:xfrm>
            <a:off x="1619250" y="4508500"/>
            <a:ext cx="6192838" cy="1152525"/>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289795" name="Rectangle 3"/>
          <p:cNvSpPr>
            <a:spLocks noGrp="1"/>
          </p:cNvSpPr>
          <p:nvPr>
            <p:ph idx="1"/>
          </p:nvPr>
        </p:nvSpPr>
        <p:spPr>
          <a:xfrm>
            <a:off x="755650" y="1628775"/>
            <a:ext cx="7772400" cy="2209800"/>
          </a:xfrm>
        </p:spPr>
        <p:txBody>
          <a:bodyPr vert="horz" wrap="square" lIns="91440" tIns="45720" rIns="91440" bIns="45720" anchor="t"/>
          <a:lstStyle/>
          <a:p>
            <a:pPr eaLnBrk="1" hangingPunct="1">
              <a:lnSpc>
                <a:spcPct val="80000"/>
              </a:lnSpc>
            </a:pPr>
            <a:r>
              <a:rPr lang="zh-CN" altLang="en-US" sz="2800" dirty="0">
                <a:latin typeface="黑体" panose="02010609060101010101" pitchFamily="2" charset="-122"/>
                <a:ea typeface="黑体" panose="02010609060101010101" pitchFamily="2" charset="-122"/>
              </a:rPr>
              <a:t>需要一个设备来计算实际的温度与期望的温度的差值 。这个差称</a:t>
            </a:r>
            <a:r>
              <a:rPr lang="en-US" altLang="zh-CN" sz="2800" dirty="0">
                <a:latin typeface="黑体" panose="02010609060101010101" pitchFamily="2" charset="-122"/>
                <a:ea typeface="黑体" panose="02010609060101010101" pitchFamily="2" charset="-122"/>
              </a:rPr>
              <a:t>temperature_error</a:t>
            </a:r>
            <a:r>
              <a:rPr lang="zh-CN" altLang="en-US" sz="2800" dirty="0">
                <a:latin typeface="黑体" panose="02010609060101010101" pitchFamily="2" charset="-122"/>
                <a:ea typeface="黑体" panose="02010609060101010101" pitchFamily="2" charset="-122"/>
              </a:rPr>
              <a:t>，它可作为控制器的输入。控制器的输出变量是风扇的速度，由</a:t>
            </a:r>
            <a:r>
              <a:rPr lang="en-US" altLang="zh-CN" sz="2800" dirty="0">
                <a:latin typeface="黑体" panose="02010609060101010101" pitchFamily="2" charset="-122"/>
                <a:ea typeface="黑体" panose="02010609060101010101" pitchFamily="2" charset="-122"/>
              </a:rPr>
              <a:t>fan_speed</a:t>
            </a:r>
            <a:r>
              <a:rPr lang="zh-CN" altLang="en-US" sz="2800" dirty="0">
                <a:latin typeface="黑体" panose="02010609060101010101" pitchFamily="2" charset="-122"/>
                <a:ea typeface="黑体" panose="02010609060101010101" pitchFamily="2" charset="-122"/>
              </a:rPr>
              <a:t>表示 。</a:t>
            </a:r>
          </a:p>
        </p:txBody>
      </p:sp>
      <p:grpSp>
        <p:nvGrpSpPr>
          <p:cNvPr id="240644" name="Group 5"/>
          <p:cNvGrpSpPr>
            <a:grpSpLocks noChangeAspect="1"/>
          </p:cNvGrpSpPr>
          <p:nvPr/>
        </p:nvGrpSpPr>
        <p:grpSpPr>
          <a:xfrm>
            <a:off x="1403350" y="4581525"/>
            <a:ext cx="6191250" cy="706438"/>
            <a:chOff x="1753" y="7759"/>
            <a:chExt cx="6840" cy="780"/>
          </a:xfrm>
        </p:grpSpPr>
        <p:sp>
          <p:nvSpPr>
            <p:cNvPr id="240645" name="AutoShape 6"/>
            <p:cNvSpPr>
              <a:spLocks noChangeAspect="1"/>
            </p:cNvSpPr>
            <p:nvPr/>
          </p:nvSpPr>
          <p:spPr>
            <a:xfrm>
              <a:off x="1753" y="7759"/>
              <a:ext cx="6840" cy="780"/>
            </a:xfrm>
            <a:prstGeom prst="rect">
              <a:avLst/>
            </a:prstGeom>
            <a:noFill/>
            <a:ln w="9525">
              <a:noFill/>
            </a:ln>
          </p:spPr>
          <p:txBody>
            <a:bodyPr anchor="t"/>
            <a:lstStyle/>
            <a:p>
              <a:pPr algn="ctr"/>
              <a:endParaRPr lang="zh-CN" altLang="en-US" dirty="0">
                <a:latin typeface="Times New Roman" panose="02020603050405020304" pitchFamily="18" charset="0"/>
              </a:endParaRPr>
            </a:p>
          </p:txBody>
        </p:sp>
        <p:grpSp>
          <p:nvGrpSpPr>
            <p:cNvPr id="240646" name="Group 7"/>
            <p:cNvGrpSpPr/>
            <p:nvPr/>
          </p:nvGrpSpPr>
          <p:grpSpPr>
            <a:xfrm>
              <a:off x="2833" y="7915"/>
              <a:ext cx="5580" cy="468"/>
              <a:chOff x="2833" y="7915"/>
              <a:chExt cx="5580" cy="468"/>
            </a:xfrm>
          </p:grpSpPr>
          <p:sp>
            <p:nvSpPr>
              <p:cNvPr id="240647" name="Text Box 8"/>
              <p:cNvSpPr txBox="1"/>
              <p:nvPr/>
            </p:nvSpPr>
            <p:spPr>
              <a:xfrm>
                <a:off x="4993" y="8070"/>
                <a:ext cx="1800" cy="313"/>
              </a:xfrm>
              <a:prstGeom prst="rect">
                <a:avLst/>
              </a:prstGeom>
              <a:solidFill>
                <a:srgbClr val="FFFFFF"/>
              </a:solidFill>
              <a:ln w="12700" cap="flat" cmpd="sng">
                <a:solidFill>
                  <a:srgbClr val="000000"/>
                </a:solidFill>
                <a:prstDash val="solid"/>
                <a:miter/>
                <a:headEnd type="none" w="med" len="med"/>
                <a:tailEnd type="none" w="med" len="med"/>
              </a:ln>
            </p:spPr>
            <p:txBody>
              <a:bodyPr tIns="0" bIns="0" anchor="t"/>
              <a:lstStyle/>
              <a:p>
                <a:pPr algn="ctr"/>
                <a:r>
                  <a:rPr lang="zh-CN" altLang="en-US" sz="1600" b="1" dirty="0">
                    <a:solidFill>
                      <a:srgbClr val="CC3300"/>
                    </a:solidFill>
                    <a:latin typeface="Times New Roman" panose="02020603050405020304" pitchFamily="18" charset="0"/>
                  </a:rPr>
                  <a:t>温度控制器</a:t>
                </a:r>
                <a:endParaRPr lang="zh-CN" altLang="en-US" sz="1600" dirty="0">
                  <a:solidFill>
                    <a:srgbClr val="CC3300"/>
                  </a:solidFill>
                  <a:latin typeface="Times New Roman" panose="02020603050405020304" pitchFamily="18" charset="0"/>
                </a:endParaRPr>
              </a:p>
            </p:txBody>
          </p:sp>
          <p:sp>
            <p:nvSpPr>
              <p:cNvPr id="240648" name="Line 9"/>
              <p:cNvSpPr/>
              <p:nvPr/>
            </p:nvSpPr>
            <p:spPr>
              <a:xfrm>
                <a:off x="2833" y="8227"/>
                <a:ext cx="2160" cy="1"/>
              </a:xfrm>
              <a:prstGeom prst="line">
                <a:avLst/>
              </a:prstGeom>
              <a:ln w="12700" cap="flat" cmpd="sng">
                <a:solidFill>
                  <a:srgbClr val="000000"/>
                </a:solidFill>
                <a:prstDash val="solid"/>
                <a:round/>
                <a:headEnd type="none" w="med" len="med"/>
                <a:tailEnd type="triangle" w="med" len="med"/>
              </a:ln>
            </p:spPr>
          </p:sp>
          <p:sp>
            <p:nvSpPr>
              <p:cNvPr id="240649" name="Line 10"/>
              <p:cNvSpPr/>
              <p:nvPr/>
            </p:nvSpPr>
            <p:spPr>
              <a:xfrm>
                <a:off x="6793" y="8227"/>
                <a:ext cx="1620" cy="0"/>
              </a:xfrm>
              <a:prstGeom prst="line">
                <a:avLst/>
              </a:prstGeom>
              <a:ln w="12700" cap="flat" cmpd="sng">
                <a:solidFill>
                  <a:srgbClr val="000000"/>
                </a:solidFill>
                <a:prstDash val="solid"/>
                <a:round/>
                <a:headEnd type="none" w="med" len="med"/>
                <a:tailEnd type="triangle" w="med" len="med"/>
              </a:ln>
            </p:spPr>
          </p:sp>
          <p:sp>
            <p:nvSpPr>
              <p:cNvPr id="240650" name="Text Box 11"/>
              <p:cNvSpPr txBox="1"/>
              <p:nvPr/>
            </p:nvSpPr>
            <p:spPr>
              <a:xfrm>
                <a:off x="2833" y="7915"/>
                <a:ext cx="2160" cy="312"/>
              </a:xfrm>
              <a:prstGeom prst="rect">
                <a:avLst/>
              </a:prstGeom>
              <a:noFill/>
              <a:ln w="9525">
                <a:noFill/>
              </a:ln>
            </p:spPr>
            <p:txBody>
              <a:bodyPr tIns="0" bIns="0" anchor="t"/>
              <a:lstStyle/>
              <a:p>
                <a:pPr algn="just"/>
                <a:r>
                  <a:rPr lang="en-US" altLang="zh-CN" sz="1600" b="1" dirty="0">
                    <a:solidFill>
                      <a:srgbClr val="CC3300"/>
                    </a:solidFill>
                    <a:latin typeface="Times New Roman" panose="02020603050405020304" pitchFamily="18" charset="0"/>
                  </a:rPr>
                  <a:t>temperature_error</a:t>
                </a:r>
                <a:endParaRPr lang="en-US" altLang="zh-CN" sz="1600" dirty="0">
                  <a:solidFill>
                    <a:srgbClr val="CC3300"/>
                  </a:solidFill>
                  <a:latin typeface="Times New Roman" panose="02020603050405020304" pitchFamily="18" charset="0"/>
                </a:endParaRPr>
              </a:p>
            </p:txBody>
          </p:sp>
          <p:sp>
            <p:nvSpPr>
              <p:cNvPr id="240651" name="Text Box 12"/>
              <p:cNvSpPr txBox="1"/>
              <p:nvPr/>
            </p:nvSpPr>
            <p:spPr>
              <a:xfrm>
                <a:off x="6973" y="7915"/>
                <a:ext cx="1260" cy="312"/>
              </a:xfrm>
              <a:prstGeom prst="rect">
                <a:avLst/>
              </a:prstGeom>
              <a:noFill/>
              <a:ln w="9525">
                <a:noFill/>
              </a:ln>
            </p:spPr>
            <p:txBody>
              <a:bodyPr tIns="0" bIns="0" anchor="t"/>
              <a:lstStyle/>
              <a:p>
                <a:pPr algn="just"/>
                <a:r>
                  <a:rPr lang="en-US" altLang="zh-CN" sz="1600" b="1" dirty="0">
                    <a:solidFill>
                      <a:srgbClr val="CC3300"/>
                    </a:solidFill>
                    <a:latin typeface="Times New Roman" panose="02020603050405020304" pitchFamily="18" charset="0"/>
                  </a:rPr>
                  <a:t>fan_speed</a:t>
                </a:r>
                <a:endParaRPr lang="en-US" altLang="zh-CN" sz="1600" dirty="0">
                  <a:solidFill>
                    <a:srgbClr val="CC3300"/>
                  </a:solidFill>
                  <a:latin typeface="Times New Roman" panose="02020603050405020304" pitchFamily="18" charset="0"/>
                </a:endParaRPr>
              </a:p>
            </p:txBody>
          </p:sp>
        </p:grpSp>
      </p:grpSp>
      <p:sp>
        <p:nvSpPr>
          <p:cNvPr id="240652" name="Text Box 14"/>
          <p:cNvSpPr txBox="1"/>
          <p:nvPr/>
        </p:nvSpPr>
        <p:spPr>
          <a:xfrm>
            <a:off x="755650" y="5978525"/>
            <a:ext cx="7777163" cy="396875"/>
          </a:xfrm>
          <a:prstGeom prst="rect">
            <a:avLst/>
          </a:prstGeom>
          <a:noFill/>
          <a:ln w="9525">
            <a:noFill/>
          </a:ln>
        </p:spPr>
        <p:txBody>
          <a:bodyPr anchor="t">
            <a:spAutoFit/>
          </a:bodyPr>
          <a:lstStyle/>
          <a:p>
            <a:pPr algn="ctr">
              <a:spcBef>
                <a:spcPct val="50000"/>
              </a:spcBef>
            </a:pPr>
            <a:r>
              <a:rPr lang="zh-CN" altLang="en-US" sz="2000" dirty="0">
                <a:solidFill>
                  <a:schemeClr val="accent2">
                    <a:lumMod val="90000"/>
                    <a:lumOff val="10000"/>
                  </a:schemeClr>
                </a:solidFill>
                <a:latin typeface="黑体" panose="02010609060101010101" pitchFamily="2" charset="-122"/>
                <a:ea typeface="黑体" panose="02010609060101010101" pitchFamily="2" charset="-122"/>
              </a:rPr>
              <a:t>图</a:t>
            </a:r>
            <a:r>
              <a:rPr lang="en-US" altLang="zh-CN" sz="2000" dirty="0">
                <a:solidFill>
                  <a:schemeClr val="accent2">
                    <a:lumMod val="90000"/>
                    <a:lumOff val="10000"/>
                  </a:schemeClr>
                </a:solidFill>
                <a:latin typeface="黑体" panose="02010609060101010101" pitchFamily="2" charset="-122"/>
                <a:ea typeface="黑体" panose="02010609060101010101" pitchFamily="2" charset="-122"/>
              </a:rPr>
              <a:t>5-9</a:t>
            </a:r>
            <a:r>
              <a:rPr lang="zh-CN" altLang="en-US" sz="2000" dirty="0">
                <a:solidFill>
                  <a:schemeClr val="accent2">
                    <a:lumMod val="90000"/>
                    <a:lumOff val="10000"/>
                  </a:schemeClr>
                </a:solidFill>
                <a:latin typeface="黑体" panose="02010609060101010101" pitchFamily="2" charset="-122"/>
                <a:ea typeface="黑体" panose="02010609060101010101" pitchFamily="2" charset="-122"/>
              </a:rPr>
              <a:t>带有一个输入变量和一个输出变量的推理单元的温度控制器</a:t>
            </a:r>
            <a:r>
              <a:rPr lang="zh-CN" altLang="en-US" sz="2000" dirty="0">
                <a:solidFill>
                  <a:schemeClr val="accent2">
                    <a:lumMod val="90000"/>
                    <a:lumOff val="10000"/>
                  </a:schemeClr>
                </a:solidFill>
                <a:latin typeface="Times New Roman" panose="02020603050405020304" pitchFamily="18" charset="0"/>
              </a:rPr>
              <a:t> </a:t>
            </a:r>
          </a:p>
        </p:txBody>
      </p:sp>
      <p:sp>
        <p:nvSpPr>
          <p:cNvPr id="240653" name="Rectangle 15"/>
          <p:cNvSpPr/>
          <p:nvPr/>
        </p:nvSpPr>
        <p:spPr>
          <a:xfrm>
            <a:off x="611188" y="188913"/>
            <a:ext cx="7772400" cy="1152525"/>
          </a:xfrm>
          <a:prstGeom prst="rect">
            <a:avLst/>
          </a:prstGeom>
          <a:noFill/>
          <a:ln w="9525">
            <a:noFill/>
          </a:ln>
        </p:spPr>
        <p:txBody>
          <a:bodyPr anchor="t"/>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建立空调风扇控制器，将需要一个温度传感器，和一个设置期望温度的机制。</a:t>
            </a:r>
          </a:p>
          <a:p>
            <a:pPr marL="342900" indent="-342900" algn="ctr">
              <a:spcBef>
                <a:spcPct val="20000"/>
              </a:spcBef>
              <a:buClr>
                <a:schemeClr val="accent2">
                  <a:lumMod val="90000"/>
                  <a:lumOff val="10000"/>
                </a:schemeClr>
              </a:buClr>
              <a:buFont typeface="Wingdings" panose="05000000000000000000" pitchFamily="2" charset="2"/>
              <a:buChar char="Ø"/>
            </a:pPr>
            <a:endParaRPr lang="zh-CN" altLang="en-US" sz="2800" b="1" dirty="0">
              <a:solidFill>
                <a:schemeClr val="accent2">
                  <a:lumMod val="90000"/>
                  <a:lumOff val="10000"/>
                </a:schemeClr>
              </a:solidFill>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27124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 calcmode="lin" valueType="num">
                                      <p:cBhvr additive="base">
                                        <p:cTn id="7" dur="500" fill="hold"/>
                                        <p:tgtEl>
                                          <p:spTgt spid="2897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979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5"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3"/>
          <p:cNvSpPr>
            <a:spLocks noGrp="1"/>
          </p:cNvSpPr>
          <p:nvPr>
            <p:ph idx="1"/>
          </p:nvPr>
        </p:nvSpPr>
        <p:spPr>
          <a:xfrm>
            <a:off x="684213" y="404813"/>
            <a:ext cx="7772400" cy="3024187"/>
          </a:xfrm>
        </p:spPr>
        <p:txBody>
          <a:bodyPr vert="horz" wrap="square" lIns="91440" tIns="45720" rIns="91440" bIns="45720" anchor="t"/>
          <a:lstStyle/>
          <a:p>
            <a:pPr eaLnBrk="1" hangingPunct="1"/>
            <a:r>
              <a:rPr lang="zh-CN" altLang="en-US" dirty="0">
                <a:solidFill>
                  <a:srgbClr val="FF0000"/>
                </a:solidFill>
                <a:latin typeface="黑体" panose="02010609060101010101" pitchFamily="2" charset="-122"/>
                <a:ea typeface="黑体" panose="02010609060101010101" pitchFamily="2" charset="-122"/>
              </a:rPr>
              <a:t>模糊智能开发环境</a:t>
            </a:r>
          </a:p>
          <a:p>
            <a:pPr eaLnBrk="1" hangingPunct="1"/>
            <a:r>
              <a:rPr lang="zh-CN" altLang="en-US" dirty="0">
                <a:latin typeface="黑体" panose="02010609060101010101" pitchFamily="2" charset="-122"/>
                <a:ea typeface="黑体" panose="02010609060101010101" pitchFamily="2" charset="-122"/>
              </a:rPr>
              <a:t>实现了多级模糊推理及模糊控制与经典</a:t>
            </a:r>
            <a:r>
              <a:rPr lang="en-US" altLang="zh-CN" dirty="0">
                <a:latin typeface="黑体" panose="02010609060101010101" pitchFamily="2" charset="-122"/>
                <a:ea typeface="黑体" panose="02010609060101010101" pitchFamily="2" charset="-122"/>
              </a:rPr>
              <a:t>PID</a:t>
            </a:r>
            <a:r>
              <a:rPr lang="zh-CN" altLang="en-US" dirty="0">
                <a:latin typeface="黑体" panose="02010609060101010101" pitchFamily="2" charset="-122"/>
                <a:ea typeface="黑体" panose="02010609060101010101" pitchFamily="2" charset="-122"/>
              </a:rPr>
              <a:t>混合控制机制，是一个支持复杂控制系统设计、仿真、实时控制调试的一体化环境。 </a:t>
            </a:r>
          </a:p>
        </p:txBody>
      </p:sp>
      <p:sp>
        <p:nvSpPr>
          <p:cNvPr id="204804" name="Rectangle 4"/>
          <p:cNvSpPr/>
          <p:nvPr/>
        </p:nvSpPr>
        <p:spPr>
          <a:xfrm>
            <a:off x="685800" y="3357563"/>
            <a:ext cx="8062913" cy="2738437"/>
          </a:xfrm>
          <a:prstGeom prst="rect">
            <a:avLst/>
          </a:prstGeom>
          <a:noFill/>
          <a:ln w="9525">
            <a:noFill/>
          </a:ln>
        </p:spPr>
        <p:txBody>
          <a:bodyPr anchor="t"/>
          <a:lstStyle/>
          <a:p>
            <a:pPr marL="342900" indent="-342900" algn="just">
              <a:spcBef>
                <a:spcPct val="20000"/>
              </a:spcBef>
              <a:buClr>
                <a:schemeClr val="accent2">
                  <a:lumMod val="90000"/>
                  <a:lumOff val="10000"/>
                </a:schemeClr>
              </a:buClr>
              <a:buFont typeface="Wingdings" panose="05000000000000000000" pitchFamily="2" charset="2"/>
              <a:buChar char="Ø"/>
            </a:pPr>
            <a:r>
              <a:rPr lang="zh-CN" altLang="en-US" sz="3200" b="1" dirty="0" smtClean="0">
                <a:solidFill>
                  <a:srgbClr val="FF0000"/>
                </a:solidFill>
                <a:latin typeface="黑体" panose="02010609060101010101" pitchFamily="2" charset="-122"/>
                <a:ea typeface="黑体" panose="02010609060101010101" pitchFamily="2" charset="-122"/>
              </a:rPr>
              <a:t>模糊推理</a:t>
            </a:r>
            <a:r>
              <a:rPr lang="zh-CN" altLang="en-US" sz="3200" b="1" dirty="0">
                <a:solidFill>
                  <a:srgbClr val="FF0000"/>
                </a:solidFill>
                <a:latin typeface="黑体" panose="02010609060101010101" pitchFamily="2" charset="-122"/>
                <a:ea typeface="黑体" panose="02010609060101010101" pitchFamily="2" charset="-122"/>
              </a:rPr>
              <a:t>过程</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是由给定的输入值根据模糊规则产生清晰的 </a:t>
            </a:r>
            <a:r>
              <a:rPr lang="en-US" altLang="zh-CN" sz="32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非模糊的</a:t>
            </a:r>
            <a:r>
              <a:rPr lang="en-US" altLang="zh-CN" sz="32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输出值的内部过程。</a:t>
            </a:r>
          </a:p>
          <a:p>
            <a:pPr marL="342900" indent="-342900" algn="just">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在设计模糊控制器时，必须找出主要的</a:t>
            </a:r>
            <a:r>
              <a:rPr lang="zh-CN" altLang="en-US" sz="3200" b="1" dirty="0">
                <a:solidFill>
                  <a:srgbClr val="FF0000"/>
                </a:solidFill>
                <a:latin typeface="黑体" panose="02010609060101010101" pitchFamily="2" charset="-122"/>
                <a:ea typeface="黑体" panose="02010609060101010101" pitchFamily="2" charset="-122"/>
              </a:rPr>
              <a:t>控制参数</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，并给出一个术语的集合，该集合可以满足对每个语言变量的描述。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625867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04">
                                            <p:txEl>
                                              <p:pRg st="0" end="0"/>
                                            </p:txEl>
                                          </p:spTgt>
                                        </p:tgtEl>
                                        <p:attrNameLst>
                                          <p:attrName>style.visibility</p:attrName>
                                        </p:attrNameLst>
                                      </p:cBhvr>
                                      <p:to>
                                        <p:strVal val="visible"/>
                                      </p:to>
                                    </p:set>
                                    <p:anim calcmode="lin" valueType="num">
                                      <p:cBhvr additive="base">
                                        <p:cTn id="7" dur="500" fill="hold"/>
                                        <p:tgtEl>
                                          <p:spTgt spid="20480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04804">
                                            <p:txEl>
                                              <p:pRg st="1" end="1"/>
                                            </p:txEl>
                                          </p:spTgt>
                                        </p:tgtEl>
                                        <p:attrNameLst>
                                          <p:attrName>style.visibility</p:attrName>
                                        </p:attrNameLst>
                                      </p:cBhvr>
                                      <p:to>
                                        <p:strVal val="visible"/>
                                      </p:to>
                                    </p:set>
                                    <p:anim calcmode="lin" valueType="num">
                                      <p:cBhvr additive="base">
                                        <p:cTn id="11" dur="500" fill="hold"/>
                                        <p:tgtEl>
                                          <p:spTgt spid="204804">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04">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14"/>
          <p:cNvSpPr/>
          <p:nvPr/>
        </p:nvSpPr>
        <p:spPr>
          <a:xfrm>
            <a:off x="1042988" y="2349500"/>
            <a:ext cx="6842125" cy="3816350"/>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242691" name="Rectangle 3"/>
          <p:cNvSpPr>
            <a:spLocks noGrp="1"/>
          </p:cNvSpPr>
          <p:nvPr>
            <p:ph idx="1"/>
          </p:nvPr>
        </p:nvSpPr>
        <p:spPr>
          <a:xfrm>
            <a:off x="609600" y="304800"/>
            <a:ext cx="7772400" cy="2819400"/>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在此模糊智能开发环境中，定义了的不同类型的</a:t>
            </a:r>
            <a:r>
              <a:rPr lang="zh-CN" altLang="en-US" dirty="0">
                <a:solidFill>
                  <a:srgbClr val="FF0000"/>
                </a:solidFill>
                <a:latin typeface="黑体" panose="02010609060101010101" pitchFamily="2" charset="-122"/>
                <a:ea typeface="黑体" panose="02010609060101010101" pitchFamily="2" charset="-122"/>
              </a:rPr>
              <a:t>模糊隶属函数</a:t>
            </a:r>
            <a:r>
              <a:rPr lang="zh-CN" altLang="en-US" dirty="0">
                <a:latin typeface="黑体" panose="02010609060101010101" pitchFamily="2" charset="-122"/>
                <a:ea typeface="黑体" panose="02010609060101010101" pitchFamily="2" charset="-122"/>
              </a:rPr>
              <a:t>。 </a:t>
            </a:r>
          </a:p>
          <a:p>
            <a:pPr eaLnBrk="1" hangingPunct="1">
              <a:buNone/>
            </a:pPr>
            <a:r>
              <a:rPr lang="zh-CN" altLang="en-US" dirty="0">
                <a:solidFill>
                  <a:srgbClr val="FF0000"/>
                </a:solidFill>
                <a:latin typeface="黑体" panose="02010609060101010101" pitchFamily="2" charset="-122"/>
                <a:ea typeface="黑体" panose="02010609060101010101" pitchFamily="2" charset="-122"/>
              </a:rPr>
              <a:t>三角形、梯形、高斯形和</a:t>
            </a:r>
            <a:r>
              <a:rPr lang="en-US" altLang="zh-CN" dirty="0">
                <a:solidFill>
                  <a:srgbClr val="FF0000"/>
                </a:solidFill>
                <a:latin typeface="黑体" panose="02010609060101010101" pitchFamily="2" charset="-122"/>
                <a:ea typeface="黑体" panose="02010609060101010101" pitchFamily="2" charset="-122"/>
              </a:rPr>
              <a:t>Sin</a:t>
            </a:r>
            <a:r>
              <a:rPr lang="zh-CN" altLang="en-US" dirty="0">
                <a:solidFill>
                  <a:srgbClr val="FF0000"/>
                </a:solidFill>
                <a:latin typeface="黑体" panose="02010609060101010101" pitchFamily="2" charset="-122"/>
                <a:ea typeface="黑体" panose="02010609060101010101" pitchFamily="2" charset="-122"/>
              </a:rPr>
              <a:t>形。</a:t>
            </a:r>
          </a:p>
        </p:txBody>
      </p:sp>
      <p:grpSp>
        <p:nvGrpSpPr>
          <p:cNvPr id="242692" name="Group 15"/>
          <p:cNvGrpSpPr>
            <a:grpSpLocks noChangeAspect="1"/>
          </p:cNvGrpSpPr>
          <p:nvPr/>
        </p:nvGrpSpPr>
        <p:grpSpPr>
          <a:xfrm>
            <a:off x="1258888" y="2630488"/>
            <a:ext cx="6246812" cy="3363912"/>
            <a:chOff x="1753" y="1986"/>
            <a:chExt cx="6660" cy="3588"/>
          </a:xfrm>
        </p:grpSpPr>
        <p:sp>
          <p:nvSpPr>
            <p:cNvPr id="242693" name="AutoShape 16"/>
            <p:cNvSpPr>
              <a:spLocks noChangeAspect="1"/>
            </p:cNvSpPr>
            <p:nvPr/>
          </p:nvSpPr>
          <p:spPr>
            <a:xfrm>
              <a:off x="1753" y="1986"/>
              <a:ext cx="6660" cy="3588"/>
            </a:xfrm>
            <a:prstGeom prst="rect">
              <a:avLst/>
            </a:prstGeom>
            <a:noFill/>
            <a:ln w="9525">
              <a:noFill/>
            </a:ln>
          </p:spPr>
          <p:txBody>
            <a:bodyPr anchor="t"/>
            <a:lstStyle/>
            <a:p>
              <a:pPr algn="ctr"/>
              <a:endParaRPr lang="zh-CN" altLang="en-US" dirty="0">
                <a:latin typeface="Times New Roman" panose="02020603050405020304" pitchFamily="18" charset="0"/>
              </a:endParaRPr>
            </a:p>
          </p:txBody>
        </p:sp>
        <p:grpSp>
          <p:nvGrpSpPr>
            <p:cNvPr id="242694" name="Group 17"/>
            <p:cNvGrpSpPr/>
            <p:nvPr/>
          </p:nvGrpSpPr>
          <p:grpSpPr>
            <a:xfrm>
              <a:off x="1933" y="2298"/>
              <a:ext cx="2520" cy="1248"/>
              <a:chOff x="1933" y="2298"/>
              <a:chExt cx="2520" cy="1248"/>
            </a:xfrm>
          </p:grpSpPr>
          <p:sp>
            <p:nvSpPr>
              <p:cNvPr id="242695" name="Line 18"/>
              <p:cNvSpPr/>
              <p:nvPr/>
            </p:nvSpPr>
            <p:spPr>
              <a:xfrm>
                <a:off x="2473" y="3078"/>
                <a:ext cx="1980" cy="1"/>
              </a:xfrm>
              <a:prstGeom prst="line">
                <a:avLst/>
              </a:prstGeom>
              <a:ln w="12700" cap="flat" cmpd="sng">
                <a:solidFill>
                  <a:srgbClr val="000000"/>
                </a:solidFill>
                <a:prstDash val="solid"/>
                <a:round/>
                <a:headEnd type="none" w="med" len="med"/>
                <a:tailEnd type="triangle" w="med" len="med"/>
              </a:ln>
            </p:spPr>
          </p:sp>
          <p:sp>
            <p:nvSpPr>
              <p:cNvPr id="242696" name="Line 19"/>
              <p:cNvSpPr/>
              <p:nvPr/>
            </p:nvSpPr>
            <p:spPr>
              <a:xfrm flipV="1">
                <a:off x="2473" y="2298"/>
                <a:ext cx="1" cy="780"/>
              </a:xfrm>
              <a:prstGeom prst="line">
                <a:avLst/>
              </a:prstGeom>
              <a:ln w="12700" cap="flat" cmpd="sng">
                <a:solidFill>
                  <a:srgbClr val="000000"/>
                </a:solidFill>
                <a:prstDash val="solid"/>
                <a:round/>
                <a:headEnd type="none" w="med" len="med"/>
                <a:tailEnd type="triangle" w="med" len="med"/>
              </a:ln>
            </p:spPr>
          </p:sp>
          <p:sp>
            <p:nvSpPr>
              <p:cNvPr id="242697" name="Line 20"/>
              <p:cNvSpPr/>
              <p:nvPr/>
            </p:nvSpPr>
            <p:spPr>
              <a:xfrm flipV="1">
                <a:off x="2833" y="2610"/>
                <a:ext cx="540" cy="468"/>
              </a:xfrm>
              <a:prstGeom prst="line">
                <a:avLst/>
              </a:prstGeom>
              <a:ln w="12700" cap="flat" cmpd="sng">
                <a:solidFill>
                  <a:srgbClr val="000000"/>
                </a:solidFill>
                <a:prstDash val="solid"/>
                <a:round/>
                <a:headEnd type="none" w="med" len="med"/>
                <a:tailEnd type="none" w="med" len="med"/>
              </a:ln>
            </p:spPr>
          </p:sp>
          <p:sp>
            <p:nvSpPr>
              <p:cNvPr id="242698" name="Line 21"/>
              <p:cNvSpPr/>
              <p:nvPr/>
            </p:nvSpPr>
            <p:spPr>
              <a:xfrm>
                <a:off x="3373" y="2610"/>
                <a:ext cx="180" cy="468"/>
              </a:xfrm>
              <a:prstGeom prst="line">
                <a:avLst/>
              </a:prstGeom>
              <a:ln w="12700" cap="flat" cmpd="sng">
                <a:solidFill>
                  <a:srgbClr val="000000"/>
                </a:solidFill>
                <a:prstDash val="solid"/>
                <a:round/>
                <a:headEnd type="none" w="med" len="med"/>
                <a:tailEnd type="none" w="med" len="med"/>
              </a:ln>
            </p:spPr>
          </p:sp>
          <p:sp>
            <p:nvSpPr>
              <p:cNvPr id="242699" name="Text Box 22"/>
              <p:cNvSpPr txBox="1"/>
              <p:nvPr/>
            </p:nvSpPr>
            <p:spPr>
              <a:xfrm>
                <a:off x="1933" y="2298"/>
                <a:ext cx="540" cy="312"/>
              </a:xfrm>
              <a:prstGeom prst="rect">
                <a:avLst/>
              </a:prstGeom>
              <a:noFill/>
              <a:ln w="9525">
                <a:noFill/>
              </a:ln>
            </p:spPr>
            <p:txBody>
              <a:bodyPr lIns="36000" tIns="0" rIns="0" bIns="0" anchor="t"/>
              <a:lstStyle/>
              <a:p>
                <a:pPr algn="just"/>
                <a:r>
                  <a:rPr lang="en-US" altLang="zh-CN" sz="1000" dirty="0">
                    <a:solidFill>
                      <a:srgbClr val="CC3300"/>
                    </a:solidFill>
                    <a:latin typeface="Times New Roman" panose="02020603050405020304" pitchFamily="18" charset="0"/>
                  </a:rPr>
                  <a:t>μ(x)</a:t>
                </a:r>
                <a:endParaRPr lang="en-US" altLang="zh-CN" sz="3600" dirty="0">
                  <a:solidFill>
                    <a:srgbClr val="CC3300"/>
                  </a:solidFill>
                  <a:latin typeface="Times New Roman" panose="02020603050405020304" pitchFamily="18" charset="0"/>
                </a:endParaRPr>
              </a:p>
            </p:txBody>
          </p:sp>
          <p:sp>
            <p:nvSpPr>
              <p:cNvPr id="242700" name="Text Box 23"/>
              <p:cNvSpPr txBox="1"/>
              <p:nvPr/>
            </p:nvSpPr>
            <p:spPr>
              <a:xfrm>
                <a:off x="3013" y="3234"/>
                <a:ext cx="540" cy="312"/>
              </a:xfrm>
              <a:prstGeom prst="rect">
                <a:avLst/>
              </a:prstGeom>
              <a:noFill/>
              <a:ln w="9525">
                <a:noFill/>
              </a:ln>
            </p:spPr>
            <p:txBody>
              <a:bodyPr lIns="36000" tIns="0" rIns="0" bIns="0" anchor="t"/>
              <a:lstStyle/>
              <a:p>
                <a:pPr algn="just"/>
                <a:r>
                  <a:rPr lang="zh-CN" altLang="en-US" sz="1000" dirty="0">
                    <a:latin typeface="Times New Roman" panose="02020603050405020304" pitchFamily="18" charset="0"/>
                  </a:rPr>
                  <a:t> </a:t>
                </a:r>
                <a:r>
                  <a:rPr lang="en-US" altLang="zh-CN" sz="1000" dirty="0">
                    <a:solidFill>
                      <a:srgbClr val="CC3300"/>
                    </a:solidFill>
                    <a:latin typeface="Times New Roman" panose="02020603050405020304" pitchFamily="18" charset="0"/>
                  </a:rPr>
                  <a:t>(a)</a:t>
                </a:r>
                <a:endParaRPr lang="en-US" altLang="zh-CN" sz="3600" dirty="0">
                  <a:solidFill>
                    <a:srgbClr val="CC3300"/>
                  </a:solidFill>
                  <a:latin typeface="Times New Roman" panose="02020603050405020304" pitchFamily="18" charset="0"/>
                </a:endParaRPr>
              </a:p>
            </p:txBody>
          </p:sp>
          <p:sp>
            <p:nvSpPr>
              <p:cNvPr id="242701" name="Text Box 24"/>
              <p:cNvSpPr txBox="1"/>
              <p:nvPr/>
            </p:nvSpPr>
            <p:spPr>
              <a:xfrm>
                <a:off x="3913" y="2766"/>
                <a:ext cx="540" cy="312"/>
              </a:xfrm>
              <a:prstGeom prst="rect">
                <a:avLst/>
              </a:prstGeom>
              <a:noFill/>
              <a:ln w="9525">
                <a:noFill/>
              </a:ln>
            </p:spPr>
            <p:txBody>
              <a:bodyPr lIns="36000" tIns="0" rIns="0" bIns="0" anchor="t"/>
              <a:lstStyle/>
              <a:p>
                <a:pPr algn="ctr"/>
                <a:r>
                  <a:rPr lang="en-US" altLang="zh-CN" sz="1200" dirty="0">
                    <a:solidFill>
                      <a:srgbClr val="CC3300"/>
                    </a:solidFill>
                    <a:latin typeface="Times New Roman" panose="02020603050405020304" pitchFamily="18" charset="0"/>
                  </a:rPr>
                  <a:t>x</a:t>
                </a:r>
                <a:endParaRPr lang="en-US" altLang="zh-CN" sz="3600" dirty="0">
                  <a:solidFill>
                    <a:srgbClr val="CC3300"/>
                  </a:solidFill>
                  <a:latin typeface="Times New Roman" panose="02020603050405020304" pitchFamily="18" charset="0"/>
                </a:endParaRPr>
              </a:p>
            </p:txBody>
          </p:sp>
        </p:grpSp>
        <p:grpSp>
          <p:nvGrpSpPr>
            <p:cNvPr id="242702" name="Group 25"/>
            <p:cNvGrpSpPr/>
            <p:nvPr/>
          </p:nvGrpSpPr>
          <p:grpSpPr>
            <a:xfrm>
              <a:off x="5353" y="2298"/>
              <a:ext cx="2520" cy="1248"/>
              <a:chOff x="5353" y="2298"/>
              <a:chExt cx="2520" cy="1248"/>
            </a:xfrm>
          </p:grpSpPr>
          <p:sp>
            <p:nvSpPr>
              <p:cNvPr id="242703" name="Line 26"/>
              <p:cNvSpPr/>
              <p:nvPr/>
            </p:nvSpPr>
            <p:spPr>
              <a:xfrm>
                <a:off x="5893" y="3078"/>
                <a:ext cx="1980" cy="1"/>
              </a:xfrm>
              <a:prstGeom prst="line">
                <a:avLst/>
              </a:prstGeom>
              <a:ln w="12700" cap="flat" cmpd="sng">
                <a:solidFill>
                  <a:srgbClr val="000000"/>
                </a:solidFill>
                <a:prstDash val="solid"/>
                <a:round/>
                <a:headEnd type="none" w="med" len="med"/>
                <a:tailEnd type="triangle" w="med" len="med"/>
              </a:ln>
            </p:spPr>
          </p:sp>
          <p:sp>
            <p:nvSpPr>
              <p:cNvPr id="242704" name="Line 27"/>
              <p:cNvSpPr/>
              <p:nvPr/>
            </p:nvSpPr>
            <p:spPr>
              <a:xfrm flipV="1">
                <a:off x="5893" y="2298"/>
                <a:ext cx="1" cy="780"/>
              </a:xfrm>
              <a:prstGeom prst="line">
                <a:avLst/>
              </a:prstGeom>
              <a:ln w="12700" cap="flat" cmpd="sng">
                <a:solidFill>
                  <a:srgbClr val="000000"/>
                </a:solidFill>
                <a:prstDash val="solid"/>
                <a:round/>
                <a:headEnd type="none" w="med" len="med"/>
                <a:tailEnd type="triangle" w="med" len="med"/>
              </a:ln>
            </p:spPr>
          </p:sp>
          <p:sp>
            <p:nvSpPr>
              <p:cNvPr id="242705" name="Line 28"/>
              <p:cNvSpPr/>
              <p:nvPr/>
            </p:nvSpPr>
            <p:spPr>
              <a:xfrm flipV="1">
                <a:off x="6253" y="2610"/>
                <a:ext cx="360" cy="468"/>
              </a:xfrm>
              <a:prstGeom prst="line">
                <a:avLst/>
              </a:prstGeom>
              <a:ln w="12700" cap="flat" cmpd="sng">
                <a:solidFill>
                  <a:srgbClr val="000000"/>
                </a:solidFill>
                <a:prstDash val="solid"/>
                <a:round/>
                <a:headEnd type="none" w="med" len="med"/>
                <a:tailEnd type="none" w="med" len="med"/>
              </a:ln>
            </p:spPr>
          </p:sp>
          <p:sp>
            <p:nvSpPr>
              <p:cNvPr id="242706" name="Line 29"/>
              <p:cNvSpPr/>
              <p:nvPr/>
            </p:nvSpPr>
            <p:spPr>
              <a:xfrm>
                <a:off x="7333" y="2610"/>
                <a:ext cx="180" cy="468"/>
              </a:xfrm>
              <a:prstGeom prst="line">
                <a:avLst/>
              </a:prstGeom>
              <a:ln w="12700" cap="flat" cmpd="sng">
                <a:solidFill>
                  <a:srgbClr val="000000"/>
                </a:solidFill>
                <a:prstDash val="solid"/>
                <a:round/>
                <a:headEnd type="none" w="med" len="med"/>
                <a:tailEnd type="none" w="med" len="med"/>
              </a:ln>
            </p:spPr>
          </p:sp>
          <p:sp>
            <p:nvSpPr>
              <p:cNvPr id="242707" name="Text Box 30"/>
              <p:cNvSpPr txBox="1"/>
              <p:nvPr/>
            </p:nvSpPr>
            <p:spPr>
              <a:xfrm>
                <a:off x="5353" y="2298"/>
                <a:ext cx="540" cy="312"/>
              </a:xfrm>
              <a:prstGeom prst="rect">
                <a:avLst/>
              </a:prstGeom>
              <a:noFill/>
              <a:ln w="9525">
                <a:noFill/>
              </a:ln>
            </p:spPr>
            <p:txBody>
              <a:bodyPr lIns="36000" tIns="0" rIns="0" bIns="0" anchor="t"/>
              <a:lstStyle/>
              <a:p>
                <a:pPr algn="just"/>
                <a:r>
                  <a:rPr lang="en-US" altLang="zh-CN" sz="1000" dirty="0">
                    <a:solidFill>
                      <a:srgbClr val="A50021"/>
                    </a:solidFill>
                    <a:latin typeface="Times New Roman" panose="02020603050405020304" pitchFamily="18" charset="0"/>
                  </a:rPr>
                  <a:t>μ(x)</a:t>
                </a:r>
                <a:endParaRPr lang="en-US" altLang="zh-CN" sz="3600" dirty="0">
                  <a:solidFill>
                    <a:srgbClr val="A50021"/>
                  </a:solidFill>
                  <a:latin typeface="Times New Roman" panose="02020603050405020304" pitchFamily="18" charset="0"/>
                </a:endParaRPr>
              </a:p>
            </p:txBody>
          </p:sp>
          <p:sp>
            <p:nvSpPr>
              <p:cNvPr id="242708" name="Text Box 31"/>
              <p:cNvSpPr txBox="1"/>
              <p:nvPr/>
            </p:nvSpPr>
            <p:spPr>
              <a:xfrm>
                <a:off x="6433" y="3234"/>
                <a:ext cx="540" cy="312"/>
              </a:xfrm>
              <a:prstGeom prst="rect">
                <a:avLst/>
              </a:prstGeom>
              <a:noFill/>
              <a:ln w="9525">
                <a:noFill/>
              </a:ln>
            </p:spPr>
            <p:txBody>
              <a:bodyPr lIns="36000" tIns="0" rIns="0" bIns="0" anchor="t"/>
              <a:lstStyle/>
              <a:p>
                <a:pPr algn="just"/>
                <a:r>
                  <a:rPr lang="zh-CN" altLang="en-US" sz="1000" dirty="0">
                    <a:solidFill>
                      <a:srgbClr val="A50021"/>
                    </a:solidFill>
                    <a:latin typeface="Times New Roman" panose="02020603050405020304" pitchFamily="18" charset="0"/>
                  </a:rPr>
                  <a:t> </a:t>
                </a:r>
                <a:r>
                  <a:rPr lang="en-US" altLang="zh-CN" sz="1000" dirty="0">
                    <a:solidFill>
                      <a:srgbClr val="A50021"/>
                    </a:solidFill>
                    <a:latin typeface="Times New Roman" panose="02020603050405020304" pitchFamily="18" charset="0"/>
                  </a:rPr>
                  <a:t>(b)</a:t>
                </a:r>
                <a:endParaRPr lang="en-US" altLang="zh-CN" sz="3600" dirty="0">
                  <a:solidFill>
                    <a:srgbClr val="A50021"/>
                  </a:solidFill>
                  <a:latin typeface="Times New Roman" panose="02020603050405020304" pitchFamily="18" charset="0"/>
                </a:endParaRPr>
              </a:p>
            </p:txBody>
          </p:sp>
          <p:sp>
            <p:nvSpPr>
              <p:cNvPr id="242709" name="Text Box 32"/>
              <p:cNvSpPr txBox="1"/>
              <p:nvPr/>
            </p:nvSpPr>
            <p:spPr>
              <a:xfrm>
                <a:off x="7333" y="2766"/>
                <a:ext cx="540" cy="312"/>
              </a:xfrm>
              <a:prstGeom prst="rect">
                <a:avLst/>
              </a:prstGeom>
              <a:noFill/>
              <a:ln w="9525">
                <a:noFill/>
              </a:ln>
            </p:spPr>
            <p:txBody>
              <a:bodyPr lIns="36000" tIns="0" rIns="0" bIns="0" anchor="t"/>
              <a:lstStyle/>
              <a:p>
                <a:pPr algn="ctr"/>
                <a:r>
                  <a:rPr lang="en-US" altLang="zh-CN" sz="1200" dirty="0">
                    <a:latin typeface="Times New Roman" panose="02020603050405020304" pitchFamily="18" charset="0"/>
                  </a:rPr>
                  <a:t>x</a:t>
                </a:r>
                <a:endParaRPr lang="en-US" altLang="zh-CN" sz="3600" dirty="0">
                  <a:latin typeface="Times New Roman" panose="02020603050405020304" pitchFamily="18" charset="0"/>
                </a:endParaRPr>
              </a:p>
            </p:txBody>
          </p:sp>
          <p:sp>
            <p:nvSpPr>
              <p:cNvPr id="242710" name="Line 33"/>
              <p:cNvSpPr/>
              <p:nvPr/>
            </p:nvSpPr>
            <p:spPr>
              <a:xfrm>
                <a:off x="6613" y="2610"/>
                <a:ext cx="720" cy="1"/>
              </a:xfrm>
              <a:prstGeom prst="line">
                <a:avLst/>
              </a:prstGeom>
              <a:ln w="12700" cap="flat" cmpd="sng">
                <a:solidFill>
                  <a:srgbClr val="000000"/>
                </a:solidFill>
                <a:prstDash val="solid"/>
                <a:round/>
                <a:headEnd type="none" w="med" len="med"/>
                <a:tailEnd type="none" w="med" len="med"/>
              </a:ln>
            </p:spPr>
          </p:sp>
        </p:grpSp>
        <p:grpSp>
          <p:nvGrpSpPr>
            <p:cNvPr id="242711" name="Group 34"/>
            <p:cNvGrpSpPr/>
            <p:nvPr/>
          </p:nvGrpSpPr>
          <p:grpSpPr>
            <a:xfrm>
              <a:off x="1933" y="4326"/>
              <a:ext cx="2520" cy="1248"/>
              <a:chOff x="1933" y="4326"/>
              <a:chExt cx="2520" cy="1248"/>
            </a:xfrm>
          </p:grpSpPr>
          <p:sp>
            <p:nvSpPr>
              <p:cNvPr id="242712" name="Line 35"/>
              <p:cNvSpPr/>
              <p:nvPr/>
            </p:nvSpPr>
            <p:spPr>
              <a:xfrm>
                <a:off x="2473" y="5106"/>
                <a:ext cx="1980" cy="1"/>
              </a:xfrm>
              <a:prstGeom prst="line">
                <a:avLst/>
              </a:prstGeom>
              <a:ln w="12700" cap="flat" cmpd="sng">
                <a:solidFill>
                  <a:srgbClr val="000000"/>
                </a:solidFill>
                <a:prstDash val="solid"/>
                <a:round/>
                <a:headEnd type="none" w="med" len="med"/>
                <a:tailEnd type="triangle" w="med" len="med"/>
              </a:ln>
            </p:spPr>
          </p:sp>
          <p:sp>
            <p:nvSpPr>
              <p:cNvPr id="242713" name="Line 36"/>
              <p:cNvSpPr/>
              <p:nvPr/>
            </p:nvSpPr>
            <p:spPr>
              <a:xfrm flipV="1">
                <a:off x="2473" y="4326"/>
                <a:ext cx="1" cy="780"/>
              </a:xfrm>
              <a:prstGeom prst="line">
                <a:avLst/>
              </a:prstGeom>
              <a:ln w="12700" cap="flat" cmpd="sng">
                <a:solidFill>
                  <a:srgbClr val="000000"/>
                </a:solidFill>
                <a:prstDash val="solid"/>
                <a:round/>
                <a:headEnd type="none" w="med" len="med"/>
                <a:tailEnd type="triangle" w="med" len="med"/>
              </a:ln>
            </p:spPr>
          </p:sp>
          <p:sp>
            <p:nvSpPr>
              <p:cNvPr id="242714" name="Text Box 37"/>
              <p:cNvSpPr txBox="1"/>
              <p:nvPr/>
            </p:nvSpPr>
            <p:spPr>
              <a:xfrm>
                <a:off x="1933" y="4326"/>
                <a:ext cx="540" cy="312"/>
              </a:xfrm>
              <a:prstGeom prst="rect">
                <a:avLst/>
              </a:prstGeom>
              <a:noFill/>
              <a:ln w="9525">
                <a:noFill/>
              </a:ln>
            </p:spPr>
            <p:txBody>
              <a:bodyPr lIns="36000" tIns="0" rIns="0" bIns="0" anchor="t"/>
              <a:lstStyle/>
              <a:p>
                <a:pPr algn="just"/>
                <a:r>
                  <a:rPr lang="en-US" altLang="zh-CN" sz="1000" dirty="0">
                    <a:solidFill>
                      <a:srgbClr val="A50021"/>
                    </a:solidFill>
                    <a:latin typeface="Times New Roman" panose="02020603050405020304" pitchFamily="18" charset="0"/>
                  </a:rPr>
                  <a:t>μ(x)</a:t>
                </a:r>
                <a:endParaRPr lang="en-US" altLang="zh-CN" sz="3600" dirty="0">
                  <a:solidFill>
                    <a:srgbClr val="A50021"/>
                  </a:solidFill>
                  <a:latin typeface="Times New Roman" panose="02020603050405020304" pitchFamily="18" charset="0"/>
                </a:endParaRPr>
              </a:p>
            </p:txBody>
          </p:sp>
          <p:sp>
            <p:nvSpPr>
              <p:cNvPr id="242715" name="Text Box 38"/>
              <p:cNvSpPr txBox="1"/>
              <p:nvPr/>
            </p:nvSpPr>
            <p:spPr>
              <a:xfrm>
                <a:off x="3013" y="5262"/>
                <a:ext cx="540" cy="312"/>
              </a:xfrm>
              <a:prstGeom prst="rect">
                <a:avLst/>
              </a:prstGeom>
              <a:noFill/>
              <a:ln w="9525">
                <a:noFill/>
              </a:ln>
            </p:spPr>
            <p:txBody>
              <a:bodyPr lIns="36000" tIns="0" rIns="0" bIns="0" anchor="t"/>
              <a:lstStyle/>
              <a:p>
                <a:pPr algn="just"/>
                <a:r>
                  <a:rPr lang="zh-CN" altLang="en-US" sz="1000" dirty="0">
                    <a:latin typeface="Times New Roman" panose="02020603050405020304" pitchFamily="18" charset="0"/>
                  </a:rPr>
                  <a:t> </a:t>
                </a:r>
                <a:r>
                  <a:rPr lang="en-US" altLang="zh-CN" sz="1000" dirty="0">
                    <a:solidFill>
                      <a:srgbClr val="CC3300"/>
                    </a:solidFill>
                    <a:latin typeface="Times New Roman" panose="02020603050405020304" pitchFamily="18" charset="0"/>
                  </a:rPr>
                  <a:t>(c)</a:t>
                </a:r>
                <a:endParaRPr lang="en-US" altLang="zh-CN" sz="3600" dirty="0">
                  <a:solidFill>
                    <a:srgbClr val="CC3300"/>
                  </a:solidFill>
                  <a:latin typeface="Times New Roman" panose="02020603050405020304" pitchFamily="18" charset="0"/>
                </a:endParaRPr>
              </a:p>
            </p:txBody>
          </p:sp>
          <p:sp>
            <p:nvSpPr>
              <p:cNvPr id="242716" name="Text Box 39"/>
              <p:cNvSpPr txBox="1"/>
              <p:nvPr/>
            </p:nvSpPr>
            <p:spPr>
              <a:xfrm>
                <a:off x="3913" y="4794"/>
                <a:ext cx="540" cy="312"/>
              </a:xfrm>
              <a:prstGeom prst="rect">
                <a:avLst/>
              </a:prstGeom>
              <a:noFill/>
              <a:ln w="9525">
                <a:noFill/>
              </a:ln>
            </p:spPr>
            <p:txBody>
              <a:bodyPr lIns="36000" tIns="0" rIns="0" bIns="0" anchor="t"/>
              <a:lstStyle/>
              <a:p>
                <a:pPr algn="ctr"/>
                <a:r>
                  <a:rPr lang="en-US" altLang="zh-CN" sz="1200" dirty="0">
                    <a:latin typeface="Times New Roman" panose="02020603050405020304" pitchFamily="18" charset="0"/>
                  </a:rPr>
                  <a:t>x</a:t>
                </a:r>
                <a:endParaRPr lang="en-US" altLang="zh-CN" sz="3600" dirty="0">
                  <a:latin typeface="Times New Roman" panose="02020603050405020304" pitchFamily="18" charset="0"/>
                </a:endParaRPr>
              </a:p>
            </p:txBody>
          </p:sp>
          <p:cxnSp>
            <p:nvCxnSpPr>
              <p:cNvPr id="242717" name="AutoShape 40"/>
              <p:cNvCxnSpPr/>
              <p:nvPr/>
            </p:nvCxnSpPr>
            <p:spPr>
              <a:xfrm flipV="1">
                <a:off x="2860" y="4638"/>
                <a:ext cx="153" cy="465"/>
              </a:xfrm>
              <a:prstGeom prst="curvedConnector3">
                <a:avLst>
                  <a:gd name="adj1" fmla="val 50000"/>
                </a:avLst>
              </a:prstGeom>
              <a:ln w="9525" cap="flat" cmpd="sng">
                <a:solidFill>
                  <a:srgbClr val="000000"/>
                </a:solidFill>
                <a:prstDash val="solid"/>
                <a:round/>
                <a:headEnd type="none" w="med" len="med"/>
                <a:tailEnd type="none" w="med" len="med"/>
              </a:ln>
            </p:spPr>
          </p:cxnSp>
          <p:cxnSp>
            <p:nvCxnSpPr>
              <p:cNvPr id="242718" name="AutoShape 41"/>
              <p:cNvCxnSpPr/>
              <p:nvPr/>
            </p:nvCxnSpPr>
            <p:spPr>
              <a:xfrm flipH="1" flipV="1">
                <a:off x="3373" y="4638"/>
                <a:ext cx="153" cy="465"/>
              </a:xfrm>
              <a:prstGeom prst="curvedConnector3">
                <a:avLst>
                  <a:gd name="adj1" fmla="val 50000"/>
                </a:avLst>
              </a:prstGeom>
              <a:ln w="9525" cap="flat" cmpd="sng">
                <a:solidFill>
                  <a:srgbClr val="000000"/>
                </a:solidFill>
                <a:prstDash val="solid"/>
                <a:round/>
                <a:headEnd type="none" w="med" len="med"/>
                <a:tailEnd type="none" w="med" len="med"/>
              </a:ln>
            </p:spPr>
          </p:cxnSp>
          <p:sp>
            <p:nvSpPr>
              <p:cNvPr id="242719" name="Freeform 42"/>
              <p:cNvSpPr/>
              <p:nvPr/>
            </p:nvSpPr>
            <p:spPr>
              <a:xfrm>
                <a:off x="3013" y="4638"/>
                <a:ext cx="360" cy="156"/>
              </a:xfrm>
              <a:custGeom>
                <a:avLst/>
                <a:gdLst/>
                <a:ahLst/>
                <a:cxnLst>
                  <a:cxn ang="0">
                    <a:pos x="0" y="0"/>
                  </a:cxn>
                  <a:cxn ang="0">
                    <a:pos x="5760" y="0"/>
                  </a:cxn>
                </a:cxnLst>
                <a:rect l="0" t="0" r="0" b="0"/>
                <a:pathLst>
                  <a:path w="180" h="1">
                    <a:moveTo>
                      <a:pt x="0" y="0"/>
                    </a:moveTo>
                    <a:cubicBezTo>
                      <a:pt x="0" y="0"/>
                      <a:pt x="90" y="0"/>
                      <a:pt x="180" y="0"/>
                    </a:cubicBez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grpSp>
          <p:nvGrpSpPr>
            <p:cNvPr id="242720" name="Group 43"/>
            <p:cNvGrpSpPr/>
            <p:nvPr/>
          </p:nvGrpSpPr>
          <p:grpSpPr>
            <a:xfrm>
              <a:off x="5353" y="4326"/>
              <a:ext cx="2520" cy="1248"/>
              <a:chOff x="5353" y="4326"/>
              <a:chExt cx="2520" cy="1248"/>
            </a:xfrm>
          </p:grpSpPr>
          <p:sp>
            <p:nvSpPr>
              <p:cNvPr id="242721" name="Line 44"/>
              <p:cNvSpPr/>
              <p:nvPr/>
            </p:nvSpPr>
            <p:spPr>
              <a:xfrm>
                <a:off x="5893" y="5106"/>
                <a:ext cx="1980" cy="1"/>
              </a:xfrm>
              <a:prstGeom prst="line">
                <a:avLst/>
              </a:prstGeom>
              <a:ln w="12700" cap="flat" cmpd="sng">
                <a:solidFill>
                  <a:srgbClr val="000000"/>
                </a:solidFill>
                <a:prstDash val="solid"/>
                <a:round/>
                <a:headEnd type="none" w="med" len="med"/>
                <a:tailEnd type="triangle" w="med" len="med"/>
              </a:ln>
            </p:spPr>
          </p:sp>
          <p:sp>
            <p:nvSpPr>
              <p:cNvPr id="242722" name="Line 45"/>
              <p:cNvSpPr/>
              <p:nvPr/>
            </p:nvSpPr>
            <p:spPr>
              <a:xfrm flipV="1">
                <a:off x="5893" y="4326"/>
                <a:ext cx="1" cy="780"/>
              </a:xfrm>
              <a:prstGeom prst="line">
                <a:avLst/>
              </a:prstGeom>
              <a:ln w="12700" cap="flat" cmpd="sng">
                <a:solidFill>
                  <a:srgbClr val="000000"/>
                </a:solidFill>
                <a:prstDash val="solid"/>
                <a:round/>
                <a:headEnd type="none" w="med" len="med"/>
                <a:tailEnd type="triangle" w="med" len="med"/>
              </a:ln>
            </p:spPr>
          </p:sp>
          <p:sp>
            <p:nvSpPr>
              <p:cNvPr id="242723" name="Text Box 46"/>
              <p:cNvSpPr txBox="1"/>
              <p:nvPr/>
            </p:nvSpPr>
            <p:spPr>
              <a:xfrm>
                <a:off x="5353" y="4326"/>
                <a:ext cx="540" cy="312"/>
              </a:xfrm>
              <a:prstGeom prst="rect">
                <a:avLst/>
              </a:prstGeom>
              <a:noFill/>
              <a:ln w="9525">
                <a:noFill/>
              </a:ln>
            </p:spPr>
            <p:txBody>
              <a:bodyPr lIns="36000" tIns="0" rIns="0" bIns="0" anchor="t"/>
              <a:lstStyle/>
              <a:p>
                <a:pPr algn="just"/>
                <a:r>
                  <a:rPr lang="en-US" altLang="zh-CN" sz="1000" dirty="0">
                    <a:solidFill>
                      <a:srgbClr val="A50021"/>
                    </a:solidFill>
                    <a:latin typeface="Times New Roman" panose="02020603050405020304" pitchFamily="18" charset="0"/>
                  </a:rPr>
                  <a:t>μ(x)</a:t>
                </a:r>
                <a:endParaRPr lang="en-US" altLang="zh-CN" sz="3600" dirty="0">
                  <a:solidFill>
                    <a:srgbClr val="A50021"/>
                  </a:solidFill>
                  <a:latin typeface="Times New Roman" panose="02020603050405020304" pitchFamily="18" charset="0"/>
                </a:endParaRPr>
              </a:p>
            </p:txBody>
          </p:sp>
          <p:sp>
            <p:nvSpPr>
              <p:cNvPr id="242724" name="Text Box 47"/>
              <p:cNvSpPr txBox="1"/>
              <p:nvPr/>
            </p:nvSpPr>
            <p:spPr>
              <a:xfrm>
                <a:off x="6433" y="5262"/>
                <a:ext cx="540" cy="312"/>
              </a:xfrm>
              <a:prstGeom prst="rect">
                <a:avLst/>
              </a:prstGeom>
              <a:noFill/>
              <a:ln w="9525">
                <a:noFill/>
              </a:ln>
            </p:spPr>
            <p:txBody>
              <a:bodyPr lIns="36000" tIns="0" rIns="0" bIns="0" anchor="t"/>
              <a:lstStyle/>
              <a:p>
                <a:pPr algn="just"/>
                <a:r>
                  <a:rPr lang="zh-CN" altLang="en-US" sz="1000" dirty="0">
                    <a:latin typeface="Times New Roman" panose="02020603050405020304" pitchFamily="18" charset="0"/>
                  </a:rPr>
                  <a:t> </a:t>
                </a:r>
                <a:r>
                  <a:rPr lang="en-US" altLang="zh-CN" sz="1000" dirty="0">
                    <a:solidFill>
                      <a:srgbClr val="CC3300"/>
                    </a:solidFill>
                    <a:latin typeface="Times New Roman" panose="02020603050405020304" pitchFamily="18" charset="0"/>
                  </a:rPr>
                  <a:t>(d)</a:t>
                </a:r>
                <a:endParaRPr lang="en-US" altLang="zh-CN" sz="3600" dirty="0">
                  <a:solidFill>
                    <a:srgbClr val="CC3300"/>
                  </a:solidFill>
                  <a:latin typeface="Times New Roman" panose="02020603050405020304" pitchFamily="18" charset="0"/>
                </a:endParaRPr>
              </a:p>
            </p:txBody>
          </p:sp>
          <p:sp>
            <p:nvSpPr>
              <p:cNvPr id="242725" name="Text Box 48"/>
              <p:cNvSpPr txBox="1"/>
              <p:nvPr/>
            </p:nvSpPr>
            <p:spPr>
              <a:xfrm>
                <a:off x="7333" y="4794"/>
                <a:ext cx="540" cy="312"/>
              </a:xfrm>
              <a:prstGeom prst="rect">
                <a:avLst/>
              </a:prstGeom>
              <a:noFill/>
              <a:ln w="9525">
                <a:noFill/>
              </a:ln>
            </p:spPr>
            <p:txBody>
              <a:bodyPr lIns="36000" tIns="0" rIns="0" bIns="0" anchor="t"/>
              <a:lstStyle/>
              <a:p>
                <a:pPr algn="ctr"/>
                <a:r>
                  <a:rPr lang="en-US" altLang="zh-CN" sz="1200" dirty="0">
                    <a:latin typeface="Times New Roman" panose="02020603050405020304" pitchFamily="18" charset="0"/>
                  </a:rPr>
                  <a:t>x</a:t>
                </a:r>
                <a:endParaRPr lang="en-US" altLang="zh-CN" sz="3600" dirty="0">
                  <a:latin typeface="Times New Roman" panose="02020603050405020304" pitchFamily="18" charset="0"/>
                </a:endParaRPr>
              </a:p>
            </p:txBody>
          </p:sp>
          <p:sp>
            <p:nvSpPr>
              <p:cNvPr id="242726" name="Freeform 49"/>
              <p:cNvSpPr/>
              <p:nvPr/>
            </p:nvSpPr>
            <p:spPr>
              <a:xfrm>
                <a:off x="6253" y="4482"/>
                <a:ext cx="1080" cy="624"/>
              </a:xfrm>
              <a:custGeom>
                <a:avLst/>
                <a:gdLst/>
                <a:ahLst/>
                <a:cxnLst>
                  <a:cxn ang="0">
                    <a:pos x="0" y="624"/>
                  </a:cxn>
                  <a:cxn ang="0">
                    <a:pos x="540" y="0"/>
                  </a:cxn>
                  <a:cxn ang="0">
                    <a:pos x="1080" y="624"/>
                  </a:cxn>
                </a:cxnLst>
                <a:rect l="0" t="0" r="0" b="0"/>
                <a:pathLst>
                  <a:path w="1080" h="624">
                    <a:moveTo>
                      <a:pt x="0" y="624"/>
                    </a:moveTo>
                    <a:cubicBezTo>
                      <a:pt x="180" y="312"/>
                      <a:pt x="360" y="0"/>
                      <a:pt x="540" y="0"/>
                    </a:cubicBezTo>
                    <a:cubicBezTo>
                      <a:pt x="720" y="0"/>
                      <a:pt x="990" y="520"/>
                      <a:pt x="1080" y="624"/>
                    </a:cubicBezTo>
                  </a:path>
                </a:pathLst>
              </a:custGeom>
              <a:noFill/>
              <a:ln w="9525" cap="flat" cmpd="sng">
                <a:solidFill>
                  <a:srgbClr val="000000"/>
                </a:solidFill>
                <a:prstDash val="solid"/>
                <a:round/>
                <a:headEnd type="none" w="med" len="med"/>
                <a:tailEnd type="none" w="med" len="med"/>
              </a:ln>
            </p:spPr>
            <p:txBody>
              <a:bodyPr/>
              <a:lstStyle/>
              <a:p>
                <a:endParaRPr lang="zh-CN" altLang="en-US"/>
              </a:p>
            </p:txBody>
          </p:sp>
        </p:grpSp>
      </p:grpSp>
      <p:sp>
        <p:nvSpPr>
          <p:cNvPr id="242727" name="Text Box 50"/>
          <p:cNvSpPr txBox="1"/>
          <p:nvPr/>
        </p:nvSpPr>
        <p:spPr>
          <a:xfrm>
            <a:off x="2411413" y="6308725"/>
            <a:ext cx="5689600" cy="396875"/>
          </a:xfrm>
          <a:prstGeom prst="rect">
            <a:avLst/>
          </a:prstGeom>
          <a:noFill/>
          <a:ln w="9525">
            <a:noFill/>
          </a:ln>
        </p:spPr>
        <p:txBody>
          <a:bodyPr anchor="t">
            <a:spAutoFit/>
          </a:bodyPr>
          <a:lstStyle/>
          <a:p>
            <a:pPr algn="ctr">
              <a:spcBef>
                <a:spcPct val="50000"/>
              </a:spcBef>
            </a:pPr>
            <a:r>
              <a:rPr lang="zh-CN" altLang="en-US" sz="2000" dirty="0">
                <a:latin typeface="Times New Roman" panose="02020603050405020304" pitchFamily="18" charset="0"/>
              </a:rPr>
              <a:t>图</a:t>
            </a:r>
            <a:r>
              <a:rPr lang="en-US" altLang="zh-CN" sz="2000" dirty="0">
                <a:latin typeface="Times New Roman" panose="02020603050405020304" pitchFamily="18" charset="0"/>
              </a:rPr>
              <a:t>5-10 FuzAid</a:t>
            </a:r>
            <a:r>
              <a:rPr lang="zh-CN" altLang="en-US" sz="2000" dirty="0">
                <a:latin typeface="Times New Roman" panose="02020603050405020304" pitchFamily="18" charset="0"/>
              </a:rPr>
              <a:t>中的隶属函数类型</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5073060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1"/>
          <p:cNvSpPr/>
          <p:nvPr/>
        </p:nvSpPr>
        <p:spPr>
          <a:xfrm>
            <a:off x="3563938" y="3213100"/>
            <a:ext cx="4608512" cy="2808288"/>
          </a:xfrm>
          <a:prstGeom prst="rect">
            <a:avLst/>
          </a:prstGeom>
          <a:solidFill>
            <a:srgbClr val="CCFFFF"/>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243715" name="Rectangle 3"/>
          <p:cNvSpPr>
            <a:spLocks noGrp="1"/>
          </p:cNvSpPr>
          <p:nvPr>
            <p:ph idx="1"/>
          </p:nvPr>
        </p:nvSpPr>
        <p:spPr>
          <a:xfrm>
            <a:off x="611188" y="404813"/>
            <a:ext cx="7772400" cy="2303462"/>
          </a:xfrm>
        </p:spPr>
        <p:txBody>
          <a:bodyPr vert="horz" wrap="square" lIns="91440" tIns="45720" rIns="91440" bIns="45720" anchor="t"/>
          <a:lstStyle/>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模糊控制器的内部结构</a:t>
            </a:r>
            <a:endParaRPr lang="zh-CN" altLang="en-US" sz="3200" dirty="0">
              <a:solidFill>
                <a:schemeClr val="folHlink"/>
              </a:solidFill>
              <a:latin typeface="黑体" panose="02010609060101010101" pitchFamily="2" charset="-122"/>
              <a:ea typeface="黑体" panose="02010609060101010101" pitchFamily="2" charset="-122"/>
            </a:endParaRPr>
          </a:p>
          <a:p>
            <a:pPr eaLnBrk="1" hangingPunct="1">
              <a:lnSpc>
                <a:spcPct val="90000"/>
              </a:lnSpc>
            </a:pPr>
            <a:r>
              <a:rPr lang="zh-CN" altLang="en-US" sz="3200" dirty="0">
                <a:solidFill>
                  <a:srgbClr val="FF0000"/>
                </a:solidFill>
                <a:latin typeface="黑体" panose="02010609060101010101" pitchFamily="2" charset="-122"/>
                <a:ea typeface="黑体" panose="02010609060101010101" pitchFamily="2" charset="-122"/>
              </a:rPr>
              <a:t>模糊控制器</a:t>
            </a:r>
            <a:r>
              <a:rPr lang="zh-CN" altLang="en-US" sz="3200" dirty="0">
                <a:latin typeface="黑体" panose="02010609060101010101" pitchFamily="2" charset="-122"/>
                <a:ea typeface="黑体" panose="02010609060101010101" pitchFamily="2" charset="-122"/>
              </a:rPr>
              <a:t>能够对外部系统进行监控，其输入包括外部系统状态信息，对这些信息进行预处理，转换成模糊隶属函数的形式；</a:t>
            </a:r>
          </a:p>
        </p:txBody>
      </p:sp>
      <p:sp>
        <p:nvSpPr>
          <p:cNvPr id="243716" name="Text Box 6"/>
          <p:cNvSpPr txBox="1"/>
          <p:nvPr/>
        </p:nvSpPr>
        <p:spPr>
          <a:xfrm>
            <a:off x="304800" y="2971800"/>
            <a:ext cx="2743200" cy="3508375"/>
          </a:xfrm>
          <a:prstGeom prst="rect">
            <a:avLst/>
          </a:prstGeom>
          <a:noFill/>
          <a:ln w="9525">
            <a:noFill/>
          </a:ln>
        </p:spPr>
        <p:txBody>
          <a:bodyPr anchor="t">
            <a:spAutoFit/>
          </a:bodyPr>
          <a:lstStyle/>
          <a:p>
            <a:pPr algn="ct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而模糊输入再经过规则估值，得到模糊输出，即</a:t>
            </a:r>
            <a:r>
              <a:rPr lang="zh-CN" altLang="en-US" sz="2800" b="1" dirty="0">
                <a:solidFill>
                  <a:srgbClr val="FF0000"/>
                </a:solidFill>
                <a:latin typeface="黑体" panose="02010609060101010101" pitchFamily="2" charset="-122"/>
                <a:ea typeface="黑体" panose="02010609060101010101" pitchFamily="2" charset="-122"/>
              </a:rPr>
              <a:t>规则强度</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，最后规则强度和隶属函数通过精确化过程，给出精确的输出。</a:t>
            </a:r>
          </a:p>
        </p:txBody>
      </p:sp>
      <p:grpSp>
        <p:nvGrpSpPr>
          <p:cNvPr id="243717" name="Group 7"/>
          <p:cNvGrpSpPr>
            <a:grpSpLocks noChangeAspect="1"/>
          </p:cNvGrpSpPr>
          <p:nvPr/>
        </p:nvGrpSpPr>
        <p:grpSpPr>
          <a:xfrm>
            <a:off x="3779838" y="3357563"/>
            <a:ext cx="4321175" cy="2495550"/>
            <a:chOff x="1813" y="5574"/>
            <a:chExt cx="4320" cy="2496"/>
          </a:xfrm>
        </p:grpSpPr>
        <p:sp>
          <p:nvSpPr>
            <p:cNvPr id="243718" name="AutoShape 8"/>
            <p:cNvSpPr>
              <a:spLocks noChangeAspect="1"/>
            </p:cNvSpPr>
            <p:nvPr/>
          </p:nvSpPr>
          <p:spPr>
            <a:xfrm>
              <a:off x="1813" y="5574"/>
              <a:ext cx="4320" cy="2496"/>
            </a:xfrm>
            <a:prstGeom prst="rect">
              <a:avLst/>
            </a:prstGeom>
            <a:noFill/>
            <a:ln w="9525">
              <a:noFill/>
            </a:ln>
          </p:spPr>
          <p:txBody>
            <a:bodyPr anchor="t"/>
            <a:lstStyle/>
            <a:p>
              <a:pPr algn="ctr"/>
              <a:endParaRPr lang="zh-CN" altLang="en-US" dirty="0">
                <a:latin typeface="Times New Roman" panose="02020603050405020304" pitchFamily="18" charset="0"/>
              </a:endParaRPr>
            </a:p>
          </p:txBody>
        </p:sp>
        <p:sp>
          <p:nvSpPr>
            <p:cNvPr id="243719" name="Text Box 9"/>
            <p:cNvSpPr txBox="1"/>
            <p:nvPr/>
          </p:nvSpPr>
          <p:spPr>
            <a:xfrm>
              <a:off x="3433" y="7602"/>
              <a:ext cx="1080" cy="313"/>
            </a:xfrm>
            <a:prstGeom prst="rect">
              <a:avLst/>
            </a:prstGeom>
            <a:solidFill>
              <a:srgbClr val="FFFFFF"/>
            </a:solidFill>
            <a:ln w="12700" cap="flat" cmpd="sng">
              <a:solidFill>
                <a:srgbClr val="000000"/>
              </a:solidFill>
              <a:prstDash val="solid"/>
              <a:miter/>
              <a:headEnd type="none" w="med" len="med"/>
              <a:tailEnd type="none" w="med" len="med"/>
            </a:ln>
          </p:spPr>
          <p:txBody>
            <a:bodyPr lIns="0" tIns="0" rIns="0" bIns="0" anchor="t"/>
            <a:lstStyle/>
            <a:p>
              <a:pPr algn="ctr"/>
              <a:r>
                <a:rPr lang="zh-CN" altLang="en-US" sz="1600" b="1" dirty="0">
                  <a:solidFill>
                    <a:srgbClr val="CC3300"/>
                  </a:solidFill>
                  <a:latin typeface="Times New Roman" panose="02020603050405020304" pitchFamily="18" charset="0"/>
                </a:rPr>
                <a:t>被控系统</a:t>
              </a:r>
              <a:endParaRPr lang="zh-CN" altLang="en-US" sz="1600" dirty="0">
                <a:solidFill>
                  <a:srgbClr val="CC3300"/>
                </a:solidFill>
                <a:latin typeface="Times New Roman" panose="02020603050405020304" pitchFamily="18" charset="0"/>
              </a:endParaRPr>
            </a:p>
          </p:txBody>
        </p:sp>
        <p:sp>
          <p:nvSpPr>
            <p:cNvPr id="243720" name="Line 10"/>
            <p:cNvSpPr/>
            <p:nvPr/>
          </p:nvSpPr>
          <p:spPr>
            <a:xfrm flipH="1">
              <a:off x="4513" y="7758"/>
              <a:ext cx="1260" cy="0"/>
            </a:xfrm>
            <a:prstGeom prst="line">
              <a:avLst/>
            </a:prstGeom>
            <a:ln w="12700" cap="flat" cmpd="sng">
              <a:solidFill>
                <a:srgbClr val="000000"/>
              </a:solidFill>
              <a:prstDash val="solid"/>
              <a:round/>
              <a:headEnd type="none" w="med" len="med"/>
              <a:tailEnd type="triangle" w="med" len="med"/>
            </a:ln>
          </p:spPr>
        </p:sp>
        <p:grpSp>
          <p:nvGrpSpPr>
            <p:cNvPr id="243721" name="Group 11"/>
            <p:cNvGrpSpPr/>
            <p:nvPr/>
          </p:nvGrpSpPr>
          <p:grpSpPr>
            <a:xfrm>
              <a:off x="2173" y="5729"/>
              <a:ext cx="3600" cy="2029"/>
              <a:chOff x="2173" y="5729"/>
              <a:chExt cx="3600" cy="2029"/>
            </a:xfrm>
          </p:grpSpPr>
          <p:sp>
            <p:nvSpPr>
              <p:cNvPr id="243722" name="Text Box 12"/>
              <p:cNvSpPr txBox="1"/>
              <p:nvPr/>
            </p:nvSpPr>
            <p:spPr>
              <a:xfrm>
                <a:off x="3433" y="5729"/>
                <a:ext cx="1080" cy="313"/>
              </a:xfrm>
              <a:prstGeom prst="rect">
                <a:avLst/>
              </a:prstGeom>
              <a:solidFill>
                <a:srgbClr val="FFFFFF"/>
              </a:solidFill>
              <a:ln w="12700" cap="flat" cmpd="sng">
                <a:solidFill>
                  <a:srgbClr val="000000"/>
                </a:solidFill>
                <a:prstDash val="solid"/>
                <a:miter/>
                <a:headEnd type="none" w="med" len="med"/>
                <a:tailEnd type="none" w="med" len="med"/>
              </a:ln>
            </p:spPr>
            <p:txBody>
              <a:bodyPr lIns="0" tIns="0" rIns="0" bIns="0" anchor="t"/>
              <a:lstStyle/>
              <a:p>
                <a:pPr algn="ctr"/>
                <a:r>
                  <a:rPr lang="zh-CN" altLang="en-US" sz="1600" b="1" dirty="0">
                    <a:solidFill>
                      <a:srgbClr val="CC3300"/>
                    </a:solidFill>
                    <a:latin typeface="Times New Roman" panose="02020603050405020304" pitchFamily="18" charset="0"/>
                  </a:rPr>
                  <a:t>知识库</a:t>
                </a:r>
                <a:endParaRPr lang="zh-CN" altLang="en-US" sz="1600" dirty="0">
                  <a:solidFill>
                    <a:srgbClr val="CC3300"/>
                  </a:solidFill>
                  <a:latin typeface="Times New Roman" panose="02020603050405020304" pitchFamily="18" charset="0"/>
                </a:endParaRPr>
              </a:p>
            </p:txBody>
          </p:sp>
          <p:sp>
            <p:nvSpPr>
              <p:cNvPr id="243723" name="Text Box 13"/>
              <p:cNvSpPr txBox="1"/>
              <p:nvPr/>
            </p:nvSpPr>
            <p:spPr>
              <a:xfrm>
                <a:off x="2353" y="6353"/>
                <a:ext cx="1080" cy="313"/>
              </a:xfrm>
              <a:prstGeom prst="rect">
                <a:avLst/>
              </a:prstGeom>
              <a:solidFill>
                <a:srgbClr val="FFFFFF"/>
              </a:solidFill>
              <a:ln w="12700" cap="flat" cmpd="sng">
                <a:solidFill>
                  <a:srgbClr val="000000"/>
                </a:solidFill>
                <a:prstDash val="solid"/>
                <a:miter/>
                <a:headEnd type="none" w="med" len="med"/>
                <a:tailEnd type="none" w="med" len="med"/>
              </a:ln>
            </p:spPr>
            <p:txBody>
              <a:bodyPr lIns="0" tIns="0" rIns="0" bIns="0" anchor="t"/>
              <a:lstStyle/>
              <a:p>
                <a:pPr algn="ctr"/>
                <a:r>
                  <a:rPr lang="zh-CN" altLang="en-US" sz="1600" b="1" dirty="0">
                    <a:solidFill>
                      <a:srgbClr val="CC3300"/>
                    </a:solidFill>
                    <a:latin typeface="Times New Roman" panose="02020603050405020304" pitchFamily="18" charset="0"/>
                  </a:rPr>
                  <a:t>模糊化</a:t>
                </a:r>
                <a:endParaRPr lang="zh-CN" altLang="en-US" sz="1600" dirty="0">
                  <a:solidFill>
                    <a:srgbClr val="CC3300"/>
                  </a:solidFill>
                  <a:latin typeface="Times New Roman" panose="02020603050405020304" pitchFamily="18" charset="0"/>
                </a:endParaRPr>
              </a:p>
            </p:txBody>
          </p:sp>
          <p:sp>
            <p:nvSpPr>
              <p:cNvPr id="243724" name="Text Box 14"/>
              <p:cNvSpPr txBox="1"/>
              <p:nvPr/>
            </p:nvSpPr>
            <p:spPr>
              <a:xfrm>
                <a:off x="4513" y="6353"/>
                <a:ext cx="1080" cy="313"/>
              </a:xfrm>
              <a:prstGeom prst="rect">
                <a:avLst/>
              </a:prstGeom>
              <a:solidFill>
                <a:srgbClr val="FFFFFF"/>
              </a:solidFill>
              <a:ln w="12700" cap="flat" cmpd="sng">
                <a:solidFill>
                  <a:srgbClr val="000000"/>
                </a:solidFill>
                <a:prstDash val="solid"/>
                <a:miter/>
                <a:headEnd type="none" w="med" len="med"/>
                <a:tailEnd type="none" w="med" len="med"/>
              </a:ln>
            </p:spPr>
            <p:txBody>
              <a:bodyPr lIns="0" tIns="0" rIns="0" bIns="0" anchor="t"/>
              <a:lstStyle/>
              <a:p>
                <a:pPr algn="ctr"/>
                <a:r>
                  <a:rPr lang="zh-CN" altLang="en-US" sz="1600" b="1" dirty="0">
                    <a:solidFill>
                      <a:srgbClr val="CC3300"/>
                    </a:solidFill>
                    <a:latin typeface="Times New Roman" panose="02020603050405020304" pitchFamily="18" charset="0"/>
                  </a:rPr>
                  <a:t>清晰化</a:t>
                </a:r>
                <a:endParaRPr lang="zh-CN" altLang="en-US" sz="1600" dirty="0">
                  <a:solidFill>
                    <a:srgbClr val="CC3300"/>
                  </a:solidFill>
                  <a:latin typeface="Times New Roman" panose="02020603050405020304" pitchFamily="18" charset="0"/>
                </a:endParaRPr>
              </a:p>
            </p:txBody>
          </p:sp>
          <p:sp>
            <p:nvSpPr>
              <p:cNvPr id="243725" name="Text Box 15"/>
              <p:cNvSpPr txBox="1"/>
              <p:nvPr/>
            </p:nvSpPr>
            <p:spPr>
              <a:xfrm>
                <a:off x="3433" y="6978"/>
                <a:ext cx="1080" cy="313"/>
              </a:xfrm>
              <a:prstGeom prst="rect">
                <a:avLst/>
              </a:prstGeom>
              <a:solidFill>
                <a:srgbClr val="FFFFFF"/>
              </a:solidFill>
              <a:ln w="12700" cap="flat" cmpd="sng">
                <a:solidFill>
                  <a:srgbClr val="000000"/>
                </a:solidFill>
                <a:prstDash val="solid"/>
                <a:miter/>
                <a:headEnd type="none" w="med" len="med"/>
                <a:tailEnd type="none" w="med" len="med"/>
              </a:ln>
            </p:spPr>
            <p:txBody>
              <a:bodyPr lIns="0" tIns="0" rIns="0" bIns="0" anchor="t"/>
              <a:lstStyle/>
              <a:p>
                <a:pPr algn="ctr"/>
                <a:r>
                  <a:rPr lang="zh-CN" altLang="en-US" sz="1600" b="1" dirty="0">
                    <a:solidFill>
                      <a:srgbClr val="CC3300"/>
                    </a:solidFill>
                    <a:latin typeface="Times New Roman" panose="02020603050405020304" pitchFamily="18" charset="0"/>
                  </a:rPr>
                  <a:t>规则估值</a:t>
                </a:r>
                <a:endParaRPr lang="zh-CN" altLang="en-US" sz="1600" dirty="0">
                  <a:solidFill>
                    <a:srgbClr val="CC3300"/>
                  </a:solidFill>
                  <a:latin typeface="Times New Roman" panose="02020603050405020304" pitchFamily="18" charset="0"/>
                </a:endParaRPr>
              </a:p>
            </p:txBody>
          </p:sp>
          <p:sp>
            <p:nvSpPr>
              <p:cNvPr id="243726" name="Line 16"/>
              <p:cNvSpPr/>
              <p:nvPr/>
            </p:nvSpPr>
            <p:spPr>
              <a:xfrm flipH="1">
                <a:off x="2893" y="5886"/>
                <a:ext cx="540" cy="0"/>
              </a:xfrm>
              <a:prstGeom prst="line">
                <a:avLst/>
              </a:prstGeom>
              <a:ln w="12700" cap="flat" cmpd="sng">
                <a:solidFill>
                  <a:srgbClr val="000000"/>
                </a:solidFill>
                <a:prstDash val="solid"/>
                <a:round/>
                <a:headEnd type="none" w="med" len="med"/>
                <a:tailEnd type="none" w="med" len="med"/>
              </a:ln>
            </p:spPr>
          </p:sp>
          <p:sp>
            <p:nvSpPr>
              <p:cNvPr id="243727" name="Line 17"/>
              <p:cNvSpPr/>
              <p:nvPr/>
            </p:nvSpPr>
            <p:spPr>
              <a:xfrm>
                <a:off x="2893" y="5886"/>
                <a:ext cx="0" cy="468"/>
              </a:xfrm>
              <a:prstGeom prst="line">
                <a:avLst/>
              </a:prstGeom>
              <a:ln w="12700" cap="flat" cmpd="sng">
                <a:solidFill>
                  <a:srgbClr val="000000"/>
                </a:solidFill>
                <a:prstDash val="solid"/>
                <a:round/>
                <a:headEnd type="none" w="med" len="med"/>
                <a:tailEnd type="triangle" w="med" len="med"/>
              </a:ln>
            </p:spPr>
          </p:sp>
          <p:sp>
            <p:nvSpPr>
              <p:cNvPr id="243728" name="Line 18"/>
              <p:cNvSpPr/>
              <p:nvPr/>
            </p:nvSpPr>
            <p:spPr>
              <a:xfrm>
                <a:off x="4513" y="5886"/>
                <a:ext cx="540" cy="0"/>
              </a:xfrm>
              <a:prstGeom prst="line">
                <a:avLst/>
              </a:prstGeom>
              <a:ln w="12700" cap="flat" cmpd="sng">
                <a:solidFill>
                  <a:srgbClr val="000000"/>
                </a:solidFill>
                <a:prstDash val="solid"/>
                <a:round/>
                <a:headEnd type="none" w="med" len="med"/>
                <a:tailEnd type="none" w="med" len="med"/>
              </a:ln>
            </p:spPr>
          </p:sp>
          <p:sp>
            <p:nvSpPr>
              <p:cNvPr id="243729" name="Line 19"/>
              <p:cNvSpPr/>
              <p:nvPr/>
            </p:nvSpPr>
            <p:spPr>
              <a:xfrm>
                <a:off x="5053" y="5886"/>
                <a:ext cx="1" cy="468"/>
              </a:xfrm>
              <a:prstGeom prst="line">
                <a:avLst/>
              </a:prstGeom>
              <a:ln w="12700" cap="flat" cmpd="sng">
                <a:solidFill>
                  <a:srgbClr val="000000"/>
                </a:solidFill>
                <a:prstDash val="solid"/>
                <a:round/>
                <a:headEnd type="none" w="med" len="med"/>
                <a:tailEnd type="triangle" w="med" len="med"/>
              </a:ln>
            </p:spPr>
          </p:sp>
          <p:sp>
            <p:nvSpPr>
              <p:cNvPr id="243730" name="Line 20"/>
              <p:cNvSpPr/>
              <p:nvPr/>
            </p:nvSpPr>
            <p:spPr>
              <a:xfrm>
                <a:off x="2893" y="6666"/>
                <a:ext cx="0" cy="468"/>
              </a:xfrm>
              <a:prstGeom prst="line">
                <a:avLst/>
              </a:prstGeom>
              <a:ln w="12700" cap="flat" cmpd="sng">
                <a:solidFill>
                  <a:srgbClr val="000000"/>
                </a:solidFill>
                <a:prstDash val="solid"/>
                <a:round/>
                <a:headEnd type="none" w="med" len="med"/>
                <a:tailEnd type="none" w="med" len="med"/>
              </a:ln>
            </p:spPr>
          </p:sp>
          <p:sp>
            <p:nvSpPr>
              <p:cNvPr id="243731" name="Line 21"/>
              <p:cNvSpPr/>
              <p:nvPr/>
            </p:nvSpPr>
            <p:spPr>
              <a:xfrm>
                <a:off x="2893" y="7134"/>
                <a:ext cx="540" cy="0"/>
              </a:xfrm>
              <a:prstGeom prst="line">
                <a:avLst/>
              </a:prstGeom>
              <a:ln w="12700" cap="flat" cmpd="sng">
                <a:solidFill>
                  <a:srgbClr val="000000"/>
                </a:solidFill>
                <a:prstDash val="solid"/>
                <a:round/>
                <a:headEnd type="none" w="med" len="med"/>
                <a:tailEnd type="triangle" w="med" len="med"/>
              </a:ln>
            </p:spPr>
          </p:sp>
          <p:sp>
            <p:nvSpPr>
              <p:cNvPr id="243732" name="Line 22"/>
              <p:cNvSpPr/>
              <p:nvPr/>
            </p:nvSpPr>
            <p:spPr>
              <a:xfrm>
                <a:off x="4513" y="7134"/>
                <a:ext cx="540" cy="0"/>
              </a:xfrm>
              <a:prstGeom prst="line">
                <a:avLst/>
              </a:prstGeom>
              <a:ln w="12700" cap="flat" cmpd="sng">
                <a:solidFill>
                  <a:srgbClr val="000000"/>
                </a:solidFill>
                <a:prstDash val="solid"/>
                <a:round/>
                <a:headEnd type="none" w="med" len="med"/>
                <a:tailEnd type="none" w="med" len="med"/>
              </a:ln>
            </p:spPr>
          </p:sp>
          <p:sp>
            <p:nvSpPr>
              <p:cNvPr id="243733" name="Line 23"/>
              <p:cNvSpPr/>
              <p:nvPr/>
            </p:nvSpPr>
            <p:spPr>
              <a:xfrm flipV="1">
                <a:off x="5053" y="6666"/>
                <a:ext cx="0" cy="468"/>
              </a:xfrm>
              <a:prstGeom prst="line">
                <a:avLst/>
              </a:prstGeom>
              <a:ln w="12700" cap="flat" cmpd="sng">
                <a:solidFill>
                  <a:srgbClr val="000000"/>
                </a:solidFill>
                <a:prstDash val="solid"/>
                <a:round/>
                <a:headEnd type="none" w="med" len="med"/>
                <a:tailEnd type="triangle" w="med" len="med"/>
              </a:ln>
            </p:spPr>
          </p:sp>
          <p:sp>
            <p:nvSpPr>
              <p:cNvPr id="243734" name="Line 24"/>
              <p:cNvSpPr/>
              <p:nvPr/>
            </p:nvSpPr>
            <p:spPr>
              <a:xfrm>
                <a:off x="5593" y="6510"/>
                <a:ext cx="180" cy="1"/>
              </a:xfrm>
              <a:prstGeom prst="line">
                <a:avLst/>
              </a:prstGeom>
              <a:ln w="12700" cap="flat" cmpd="sng">
                <a:solidFill>
                  <a:srgbClr val="000000"/>
                </a:solidFill>
                <a:prstDash val="solid"/>
                <a:round/>
                <a:headEnd type="none" w="med" len="med"/>
                <a:tailEnd type="none" w="med" len="med"/>
              </a:ln>
            </p:spPr>
          </p:sp>
          <p:sp>
            <p:nvSpPr>
              <p:cNvPr id="243735" name="Line 25"/>
              <p:cNvSpPr/>
              <p:nvPr/>
            </p:nvSpPr>
            <p:spPr>
              <a:xfrm>
                <a:off x="5773" y="6510"/>
                <a:ext cx="0" cy="1248"/>
              </a:xfrm>
              <a:prstGeom prst="line">
                <a:avLst/>
              </a:prstGeom>
              <a:ln w="12700" cap="flat" cmpd="sng">
                <a:solidFill>
                  <a:srgbClr val="000000"/>
                </a:solidFill>
                <a:prstDash val="solid"/>
                <a:round/>
                <a:headEnd type="none" w="med" len="med"/>
                <a:tailEnd type="none" w="med" len="med"/>
              </a:ln>
            </p:spPr>
          </p:sp>
          <p:sp>
            <p:nvSpPr>
              <p:cNvPr id="243736" name="Line 26"/>
              <p:cNvSpPr/>
              <p:nvPr/>
            </p:nvSpPr>
            <p:spPr>
              <a:xfrm flipH="1">
                <a:off x="2173" y="7758"/>
                <a:ext cx="1260" cy="0"/>
              </a:xfrm>
              <a:prstGeom prst="line">
                <a:avLst/>
              </a:prstGeom>
              <a:ln w="12700" cap="flat" cmpd="sng">
                <a:solidFill>
                  <a:srgbClr val="000000"/>
                </a:solidFill>
                <a:prstDash val="solid"/>
                <a:round/>
                <a:headEnd type="none" w="med" len="med"/>
                <a:tailEnd type="none" w="med" len="med"/>
              </a:ln>
            </p:spPr>
          </p:sp>
          <p:sp>
            <p:nvSpPr>
              <p:cNvPr id="243737" name="Line 27"/>
              <p:cNvSpPr/>
              <p:nvPr/>
            </p:nvSpPr>
            <p:spPr>
              <a:xfrm flipV="1">
                <a:off x="2173" y="6510"/>
                <a:ext cx="0" cy="1248"/>
              </a:xfrm>
              <a:prstGeom prst="line">
                <a:avLst/>
              </a:prstGeom>
              <a:ln w="12700" cap="flat" cmpd="sng">
                <a:solidFill>
                  <a:srgbClr val="000000"/>
                </a:solidFill>
                <a:prstDash val="solid"/>
                <a:round/>
                <a:headEnd type="none" w="med" len="med"/>
                <a:tailEnd type="none" w="med" len="med"/>
              </a:ln>
            </p:spPr>
          </p:sp>
          <p:sp>
            <p:nvSpPr>
              <p:cNvPr id="243738" name="Line 28"/>
              <p:cNvSpPr/>
              <p:nvPr/>
            </p:nvSpPr>
            <p:spPr>
              <a:xfrm>
                <a:off x="2173" y="6510"/>
                <a:ext cx="180" cy="0"/>
              </a:xfrm>
              <a:prstGeom prst="line">
                <a:avLst/>
              </a:prstGeom>
              <a:ln w="9525" cap="flat" cmpd="sng">
                <a:solidFill>
                  <a:srgbClr val="000000"/>
                </a:solidFill>
                <a:prstDash val="solid"/>
                <a:round/>
                <a:headEnd type="none" w="med" len="med"/>
                <a:tailEnd type="triangle" w="med" len="med"/>
              </a:ln>
            </p:spPr>
          </p:sp>
          <p:sp>
            <p:nvSpPr>
              <p:cNvPr id="243739" name="Text Box 29"/>
              <p:cNvSpPr txBox="1"/>
              <p:nvPr/>
            </p:nvSpPr>
            <p:spPr>
              <a:xfrm>
                <a:off x="2713" y="6822"/>
                <a:ext cx="900" cy="313"/>
              </a:xfrm>
              <a:prstGeom prst="rect">
                <a:avLst/>
              </a:prstGeom>
              <a:noFill/>
              <a:ln w="12700">
                <a:noFill/>
              </a:ln>
            </p:spPr>
            <p:txBody>
              <a:bodyPr lIns="0" tIns="0" rIns="0" bIns="0" anchor="t"/>
              <a:lstStyle/>
              <a:p>
                <a:pPr algn="ctr"/>
                <a:r>
                  <a:rPr lang="zh-CN" altLang="en-US" sz="1400" b="1" dirty="0">
                    <a:solidFill>
                      <a:srgbClr val="0033CC"/>
                    </a:solidFill>
                    <a:latin typeface="Times New Roman" panose="02020603050405020304" pitchFamily="18" charset="0"/>
                  </a:rPr>
                  <a:t>模糊值</a:t>
                </a:r>
                <a:endParaRPr lang="zh-CN" altLang="en-US" sz="1400" dirty="0">
                  <a:solidFill>
                    <a:srgbClr val="0033CC"/>
                  </a:solidFill>
                  <a:latin typeface="Times New Roman" panose="02020603050405020304" pitchFamily="18" charset="0"/>
                </a:endParaRPr>
              </a:p>
            </p:txBody>
          </p:sp>
          <p:sp>
            <p:nvSpPr>
              <p:cNvPr id="243740" name="Text Box 30"/>
              <p:cNvSpPr txBox="1"/>
              <p:nvPr/>
            </p:nvSpPr>
            <p:spPr>
              <a:xfrm>
                <a:off x="4333" y="6822"/>
                <a:ext cx="900" cy="313"/>
              </a:xfrm>
              <a:prstGeom prst="rect">
                <a:avLst/>
              </a:prstGeom>
              <a:noFill/>
              <a:ln w="12700">
                <a:noFill/>
              </a:ln>
            </p:spPr>
            <p:txBody>
              <a:bodyPr lIns="0" tIns="0" rIns="0" bIns="0" anchor="t"/>
              <a:lstStyle/>
              <a:p>
                <a:pPr algn="ctr"/>
                <a:r>
                  <a:rPr lang="zh-CN" altLang="en-US" sz="1400" b="1" dirty="0">
                    <a:solidFill>
                      <a:srgbClr val="0033CC"/>
                    </a:solidFill>
                    <a:latin typeface="Times New Roman" panose="02020603050405020304" pitchFamily="18" charset="0"/>
                  </a:rPr>
                  <a:t>模糊值</a:t>
                </a:r>
                <a:endParaRPr lang="zh-CN" altLang="en-US" sz="1400" dirty="0">
                  <a:solidFill>
                    <a:srgbClr val="0033CC"/>
                  </a:solidFill>
                  <a:latin typeface="Times New Roman" panose="02020603050405020304" pitchFamily="18" charset="0"/>
                </a:endParaRPr>
              </a:p>
            </p:txBody>
          </p:sp>
        </p:grpSp>
      </p:grpSp>
      <p:sp>
        <p:nvSpPr>
          <p:cNvPr id="243741" name="Text Box 32"/>
          <p:cNvSpPr txBox="1"/>
          <p:nvPr/>
        </p:nvSpPr>
        <p:spPr>
          <a:xfrm>
            <a:off x="3925143" y="6237288"/>
            <a:ext cx="3959225" cy="396875"/>
          </a:xfrm>
          <a:prstGeom prst="rect">
            <a:avLst/>
          </a:prstGeom>
          <a:noFill/>
          <a:ln w="9525">
            <a:noFill/>
          </a:ln>
        </p:spPr>
        <p:txBody>
          <a:bodyPr anchor="t">
            <a:spAutoFit/>
          </a:bodyPr>
          <a:lstStyle/>
          <a:p>
            <a:pPr algn="ctr">
              <a:spcBef>
                <a:spcPct val="50000"/>
              </a:spcBef>
            </a:pPr>
            <a:r>
              <a:rPr lang="zh-CN" altLang="en-US" sz="2000" b="1" dirty="0">
                <a:solidFill>
                  <a:schemeClr val="accent2">
                    <a:lumMod val="90000"/>
                    <a:lumOff val="10000"/>
                  </a:schemeClr>
                </a:solidFill>
                <a:latin typeface="Times New Roman" panose="02020603050405020304" pitchFamily="18" charset="0"/>
              </a:rPr>
              <a:t>图</a:t>
            </a:r>
            <a:r>
              <a:rPr lang="en-US" altLang="zh-CN" sz="2000" b="1" dirty="0">
                <a:solidFill>
                  <a:schemeClr val="accent2">
                    <a:lumMod val="90000"/>
                    <a:lumOff val="10000"/>
                  </a:schemeClr>
                </a:solidFill>
                <a:latin typeface="Times New Roman" panose="02020603050405020304" pitchFamily="18" charset="0"/>
              </a:rPr>
              <a:t>5-11</a:t>
            </a:r>
            <a:r>
              <a:rPr lang="zh-CN" altLang="en-US" sz="2000" b="1" dirty="0">
                <a:solidFill>
                  <a:schemeClr val="accent2">
                    <a:lumMod val="90000"/>
                    <a:lumOff val="10000"/>
                  </a:schemeClr>
                </a:solidFill>
                <a:latin typeface="Times New Roman" panose="02020603050405020304" pitchFamily="18" charset="0"/>
              </a:rPr>
              <a:t>模糊控制器的结构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91513757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p:cNvSpPr>
          <p:nvPr>
            <p:ph idx="1"/>
          </p:nvPr>
        </p:nvSpPr>
        <p:spPr>
          <a:xfrm>
            <a:off x="685800" y="765175"/>
            <a:ext cx="7772400" cy="5330825"/>
          </a:xfrm>
        </p:spPr>
        <p:txBody>
          <a:bodyPr vert="horz" wrap="square" lIns="91440" tIns="45720" rIns="91440" bIns="45720" anchor="t"/>
          <a:lstStyle/>
          <a:p>
            <a:pPr eaLnBrk="1" hangingPunct="1">
              <a:buNone/>
            </a:pPr>
            <a:r>
              <a:rPr lang="zh-CN" altLang="en-US" dirty="0">
                <a:solidFill>
                  <a:srgbClr val="FF0000"/>
                </a:solidFill>
                <a:latin typeface="黑体" panose="02010609060101010101" pitchFamily="2" charset="-122"/>
                <a:ea typeface="黑体" panose="02010609060101010101" pitchFamily="2" charset="-122"/>
              </a:rPr>
              <a:t>模糊控制器的推理的</a:t>
            </a:r>
            <a:r>
              <a:rPr lang="en-US" altLang="zh-CN" dirty="0">
                <a:solidFill>
                  <a:srgbClr val="FF0000"/>
                </a:solidFill>
                <a:latin typeface="黑体" panose="02010609060101010101" pitchFamily="2" charset="-122"/>
                <a:ea typeface="黑体" panose="02010609060101010101" pitchFamily="2" charset="-122"/>
              </a:rPr>
              <a:t>4</a:t>
            </a:r>
            <a:r>
              <a:rPr lang="zh-CN" altLang="en-US" dirty="0">
                <a:solidFill>
                  <a:srgbClr val="FF0000"/>
                </a:solidFill>
                <a:latin typeface="黑体" panose="02010609060101010101" pitchFamily="2" charset="-122"/>
                <a:ea typeface="黑体" panose="02010609060101010101" pitchFamily="2" charset="-122"/>
              </a:rPr>
              <a:t>个步骤：</a:t>
            </a:r>
            <a:endParaRPr lang="zh-CN" altLang="en-US" dirty="0">
              <a:solidFill>
                <a:schemeClr val="folHlink"/>
              </a:solidFill>
              <a:latin typeface="黑体" panose="02010609060101010101" pitchFamily="2" charset="-122"/>
              <a:ea typeface="黑体" panose="02010609060101010101" pitchFamily="2" charset="-122"/>
            </a:endParaRPr>
          </a:p>
          <a:p>
            <a:pPr lvl="1" eaLnBrk="1" hangingPunct="1">
              <a:buNone/>
            </a:pP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a:t>
            </a:r>
            <a:r>
              <a:rPr lang="zh-CN" altLang="en-US" sz="2400" dirty="0">
                <a:solidFill>
                  <a:srgbClr val="FF0000"/>
                </a:solidFill>
                <a:latin typeface="黑体" panose="02010609060101010101" pitchFamily="2" charset="-122"/>
                <a:ea typeface="黑体" panose="02010609060101010101" pitchFamily="2" charset="-122"/>
              </a:rPr>
              <a:t>模糊化</a:t>
            </a:r>
            <a:r>
              <a:rPr lang="en-US" altLang="zh-CN" sz="2400" b="1" dirty="0">
                <a:solidFill>
                  <a:srgbClr val="FF0000"/>
                </a:solidFill>
                <a:latin typeface="黑体" panose="02010609060101010101" pitchFamily="2" charset="-122"/>
                <a:ea typeface="黑体" panose="02010609060101010101" pitchFamily="2" charset="-122"/>
              </a:rPr>
              <a:t>(Fuzzification)</a:t>
            </a:r>
            <a:endParaRPr lang="en-US" altLang="zh-CN" sz="2400" dirty="0">
              <a:solidFill>
                <a:srgbClr val="FF0000"/>
              </a:solidFill>
              <a:latin typeface="黑体" panose="02010609060101010101" pitchFamily="2" charset="-122"/>
              <a:ea typeface="黑体" panose="02010609060101010101" pitchFamily="2" charset="-122"/>
            </a:endParaRPr>
          </a:p>
          <a:p>
            <a:pPr lvl="1" eaLnBrk="1" hangingPunct="1">
              <a:buNone/>
            </a:pPr>
            <a:r>
              <a:rPr lang="zh-CN" altLang="en-US" sz="2400" dirty="0">
                <a:latin typeface="黑体" panose="02010609060101010101" pitchFamily="2" charset="-122"/>
                <a:ea typeface="黑体" panose="02010609060101010101" pitchFamily="2" charset="-122"/>
              </a:rPr>
              <a:t>接受输入变量的当前值，并最终把它们变换到合适的范围中 </a:t>
            </a:r>
            <a:r>
              <a:rPr lang="en-US" altLang="zh-CN" sz="2400" dirty="0">
                <a:latin typeface="黑体" panose="02010609060101010101" pitchFamily="2" charset="-122"/>
                <a:ea typeface="黑体" panose="02010609060101010101" pitchFamily="2" charset="-122"/>
              </a:rPr>
              <a:t>(</a:t>
            </a:r>
            <a:r>
              <a:rPr lang="zh-CN" altLang="en-US" sz="2400" dirty="0">
                <a:latin typeface="黑体" panose="02010609060101010101" pitchFamily="2" charset="-122"/>
                <a:ea typeface="黑体" panose="02010609060101010101" pitchFamily="2" charset="-122"/>
              </a:rPr>
              <a:t>如 </a:t>
            </a: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a:t>
            </a:r>
            <a:r>
              <a:rPr lang="en-US" altLang="zh-CN" sz="2400" dirty="0">
                <a:latin typeface="黑体" panose="02010609060101010101" pitchFamily="2" charset="-122"/>
                <a:ea typeface="黑体" panose="02010609060101010101" pitchFamily="2" charset="-122"/>
              </a:rPr>
              <a:t>1])</a:t>
            </a:r>
            <a:r>
              <a:rPr lang="zh-CN" altLang="en-US" sz="2400" dirty="0">
                <a:latin typeface="黑体" panose="02010609060101010101" pitchFamily="2" charset="-122"/>
                <a:ea typeface="黑体" panose="02010609060101010101" pitchFamily="2" charset="-122"/>
              </a:rPr>
              <a:t>。</a:t>
            </a:r>
            <a:endParaRPr lang="en-US" altLang="zh-CN" sz="2400" dirty="0">
              <a:latin typeface="黑体" panose="02010609060101010101" pitchFamily="2" charset="-122"/>
              <a:ea typeface="黑体" panose="02010609060101010101" pitchFamily="2" charset="-122"/>
            </a:endParaRPr>
          </a:p>
          <a:p>
            <a:pPr lvl="1" eaLnBrk="1" hangingPunct="1">
              <a:buNone/>
            </a:pP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2</a:t>
            </a:r>
            <a:r>
              <a:rPr lang="zh-CN" altLang="en-US" sz="2400" dirty="0">
                <a:solidFill>
                  <a:srgbClr val="FF0000"/>
                </a:solidFill>
                <a:latin typeface="黑体" panose="02010609060101010101" pitchFamily="2" charset="-122"/>
                <a:ea typeface="黑体" panose="02010609060101010101" pitchFamily="2" charset="-122"/>
              </a:rPr>
              <a:t>）知识库</a:t>
            </a:r>
            <a:r>
              <a:rPr lang="zh-CN" altLang="en-US" sz="2400" dirty="0">
                <a:latin typeface="黑体" panose="02010609060101010101" pitchFamily="2" charset="-122"/>
                <a:ea typeface="黑体" panose="02010609060101010101" pitchFamily="2" charset="-122"/>
              </a:rPr>
              <a:t>：包含有关变量域的信息、各种归一化方法、与语言变量相关的模糊集合。语言控制规则形式的规则库也存储在知识库中。</a:t>
            </a:r>
          </a:p>
          <a:p>
            <a:pPr lvl="1" eaLnBrk="1" hangingPunct="1">
              <a:buNone/>
            </a:pP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3</a:t>
            </a:r>
            <a:r>
              <a:rPr lang="zh-CN" altLang="en-US" sz="2400" dirty="0">
                <a:solidFill>
                  <a:srgbClr val="FF0000"/>
                </a:solidFill>
                <a:latin typeface="黑体" panose="02010609060101010101" pitchFamily="2" charset="-122"/>
                <a:ea typeface="黑体" panose="02010609060101010101" pitchFamily="2" charset="-122"/>
              </a:rPr>
              <a:t>）决策逻辑</a:t>
            </a:r>
            <a:r>
              <a:rPr lang="en-US" altLang="zh-CN" sz="2400" dirty="0">
                <a:solidFill>
                  <a:srgbClr val="FF0000"/>
                </a:solidFill>
                <a:latin typeface="黑体" panose="02010609060101010101" pitchFamily="2" charset="-122"/>
                <a:ea typeface="黑体" panose="02010609060101010101" pitchFamily="2" charset="-122"/>
              </a:rPr>
              <a:t>/</a:t>
            </a:r>
            <a:r>
              <a:rPr lang="zh-CN" altLang="en-US" sz="2400" dirty="0">
                <a:solidFill>
                  <a:srgbClr val="FF0000"/>
                </a:solidFill>
                <a:latin typeface="黑体" panose="02010609060101010101" pitchFamily="2" charset="-122"/>
                <a:ea typeface="黑体" panose="02010609060101010101" pitchFamily="2" charset="-122"/>
              </a:rPr>
              <a:t>规则估值</a:t>
            </a:r>
            <a:r>
              <a:rPr lang="zh-CN" altLang="en-US" sz="2400" dirty="0">
                <a:latin typeface="黑体" panose="02010609060101010101" pitchFamily="2" charset="-122"/>
                <a:ea typeface="黑体" panose="02010609060101010101" pitchFamily="2" charset="-122"/>
              </a:rPr>
              <a:t>：根据所得到的输入值和知识库确定有关控制变量的信息。</a:t>
            </a:r>
          </a:p>
          <a:p>
            <a:pPr lvl="1" eaLnBrk="1" hangingPunct="1">
              <a:buNone/>
            </a:pP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4</a:t>
            </a:r>
            <a:r>
              <a:rPr lang="zh-CN" altLang="en-US" sz="2400" dirty="0">
                <a:solidFill>
                  <a:srgbClr val="FF0000"/>
                </a:solidFill>
                <a:latin typeface="黑体" panose="02010609060101010101" pitchFamily="2" charset="-122"/>
                <a:ea typeface="黑体" panose="02010609060101010101" pitchFamily="2" charset="-122"/>
              </a:rPr>
              <a:t>）清晰化</a:t>
            </a:r>
            <a:r>
              <a:rPr lang="zh-CN" altLang="en-US" sz="2400" dirty="0">
                <a:latin typeface="黑体" panose="02010609060101010101" pitchFamily="2" charset="-122"/>
                <a:ea typeface="黑体" panose="02010609060101010101" pitchFamily="2" charset="-122"/>
              </a:rPr>
              <a:t>：通过使用合适的变换，从决策逻辑控制变量的信息中得到精确的控制值。</a:t>
            </a:r>
          </a:p>
          <a:p>
            <a:pPr lvl="1" eaLnBrk="1" hangingPunct="1">
              <a:buNone/>
            </a:pPr>
            <a:endParaRPr lang="zh-CN" altLang="en-US" sz="24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02695957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p:cNvSpPr>
          <p:nvPr>
            <p:ph idx="1"/>
          </p:nvPr>
        </p:nvSpPr>
        <p:spPr>
          <a:xfrm>
            <a:off x="685800" y="692150"/>
            <a:ext cx="7772400" cy="5403850"/>
          </a:xfrm>
        </p:spPr>
        <p:txBody>
          <a:bodyPr vert="horz" wrap="square" lIns="91440" tIns="45720" rIns="91440" bIns="45720" anchor="t"/>
          <a:lstStyle/>
          <a:p>
            <a:pPr eaLnBrk="1" hangingPunct="1">
              <a:lnSpc>
                <a:spcPct val="120000"/>
              </a:lnSpc>
              <a:spcAft>
                <a:spcPts val="600"/>
              </a:spcAft>
            </a:pPr>
            <a:r>
              <a:rPr lang="zh-CN" altLang="en-US" b="1" dirty="0">
                <a:solidFill>
                  <a:srgbClr val="FF0000"/>
                </a:solidFill>
                <a:latin typeface="黑体" panose="02010609060101010101" pitchFamily="2" charset="-122"/>
                <a:ea typeface="黑体" panose="02010609060101010101" pitchFamily="2" charset="-122"/>
              </a:rPr>
              <a:t>模糊化</a:t>
            </a:r>
            <a:r>
              <a:rPr lang="en-US" altLang="zh-CN" b="1" dirty="0">
                <a:solidFill>
                  <a:srgbClr val="FF0000"/>
                </a:solidFill>
                <a:latin typeface="黑体" panose="02010609060101010101" pitchFamily="2" charset="-122"/>
                <a:ea typeface="黑体" panose="02010609060101010101" pitchFamily="2" charset="-122"/>
              </a:rPr>
              <a:t>(Fuzzification)</a:t>
            </a:r>
            <a:endParaRPr lang="en-US" altLang="zh-CN" dirty="0">
              <a:solidFill>
                <a:schemeClr val="folHlink"/>
              </a:solidFill>
              <a:latin typeface="黑体" panose="02010609060101010101" pitchFamily="2" charset="-122"/>
              <a:ea typeface="黑体" panose="02010609060101010101" pitchFamily="2" charset="-122"/>
            </a:endParaRPr>
          </a:p>
          <a:p>
            <a:pPr lvl="1" eaLnBrk="1" hangingPunct="1">
              <a:lnSpc>
                <a:spcPct val="120000"/>
              </a:lnSpc>
              <a:spcAft>
                <a:spcPts val="600"/>
              </a:spcAft>
            </a:pPr>
            <a:r>
              <a:rPr lang="zh-CN" altLang="en-US" dirty="0" smtClean="0">
                <a:latin typeface="黑体" panose="02010609060101010101" pitchFamily="2" charset="-122"/>
                <a:ea typeface="黑体" panose="02010609060101010101" pitchFamily="2" charset="-122"/>
              </a:rPr>
              <a:t>模糊</a:t>
            </a:r>
            <a:r>
              <a:rPr lang="zh-CN" altLang="en-US" dirty="0">
                <a:latin typeface="黑体" panose="02010609060101010101" pitchFamily="2" charset="-122"/>
                <a:ea typeface="黑体" panose="02010609060101010101" pitchFamily="2" charset="-122"/>
              </a:rPr>
              <a:t>化借助于</a:t>
            </a:r>
            <a:r>
              <a:rPr lang="zh-CN" altLang="en-US" dirty="0">
                <a:solidFill>
                  <a:srgbClr val="FF0000"/>
                </a:solidFill>
                <a:latin typeface="黑体" panose="02010609060101010101" pitchFamily="2" charset="-122"/>
                <a:ea typeface="黑体" panose="02010609060101010101" pitchFamily="2" charset="-122"/>
              </a:rPr>
              <a:t>输入模糊集合的隶属函数</a:t>
            </a:r>
            <a:r>
              <a:rPr lang="zh-CN" altLang="en-US" dirty="0">
                <a:latin typeface="黑体" panose="02010609060101010101" pitchFamily="2" charset="-122"/>
                <a:ea typeface="黑体" panose="02010609060101010101" pitchFamily="2" charset="-122"/>
              </a:rPr>
              <a:t>转变输入值为</a:t>
            </a:r>
            <a:r>
              <a:rPr lang="zh-CN" altLang="en-US" dirty="0">
                <a:solidFill>
                  <a:srgbClr val="FF0000"/>
                </a:solidFill>
                <a:latin typeface="黑体" panose="02010609060101010101" pitchFamily="2" charset="-122"/>
                <a:ea typeface="黑体" panose="02010609060101010101" pitchFamily="2" charset="-122"/>
              </a:rPr>
              <a:t>隶属度</a:t>
            </a:r>
            <a:r>
              <a:rPr lang="zh-CN" altLang="en-US" dirty="0">
                <a:latin typeface="黑体" panose="02010609060101010101" pitchFamily="2" charset="-122"/>
                <a:ea typeface="黑体" panose="02010609060101010101" pitchFamily="2" charset="-122"/>
              </a:rPr>
              <a:t>，即模糊化是根据模糊集合转变输入值为隶属度值的过程。它是把从输入传感器处读到的数据进行编码，根据模糊规则前提条件中的语言变量把输入值进行转变。</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30206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8"/>
          <p:cNvSpPr/>
          <p:nvPr/>
        </p:nvSpPr>
        <p:spPr>
          <a:xfrm>
            <a:off x="1295004" y="2276475"/>
            <a:ext cx="6481762" cy="3673475"/>
          </a:xfrm>
          <a:prstGeom prst="rect">
            <a:avLst/>
          </a:prstGeom>
          <a:solidFill>
            <a:srgbClr val="CCFFCC"/>
          </a:solidFill>
          <a:ln w="9525" cap="flat" cmpd="sng">
            <a:solidFill>
              <a:schemeClr val="tx1"/>
            </a:solidFill>
            <a:prstDash val="solid"/>
            <a:miter/>
            <a:headEnd type="none" w="med" len="med"/>
            <a:tailEnd type="none" w="med" len="med"/>
          </a:ln>
        </p:spPr>
        <p:txBody>
          <a:bodyPr wrap="none" anchor="ctr"/>
          <a:lstStyle/>
          <a:p>
            <a:pPr algn="ctr"/>
            <a:endParaRPr lang="zh-CN" altLang="en-US" dirty="0">
              <a:latin typeface="Times New Roman" panose="02020603050405020304" pitchFamily="18" charset="0"/>
            </a:endParaRPr>
          </a:p>
        </p:txBody>
      </p:sp>
      <p:sp>
        <p:nvSpPr>
          <p:cNvPr id="247811" name="Rectangle 3"/>
          <p:cNvSpPr>
            <a:spLocks noGrp="1"/>
          </p:cNvSpPr>
          <p:nvPr>
            <p:ph idx="1"/>
          </p:nvPr>
        </p:nvSpPr>
        <p:spPr>
          <a:xfrm>
            <a:off x="685800" y="381000"/>
            <a:ext cx="7772400" cy="2287588"/>
          </a:xfrm>
        </p:spPr>
        <p:txBody>
          <a:bodyPr vert="horz" wrap="square" lIns="91440" tIns="45720" rIns="91440" bIns="45720" anchor="t"/>
          <a:lstStyle/>
          <a:p>
            <a:pPr eaLnBrk="1" hangingPunct="1">
              <a:buNone/>
            </a:pPr>
            <a:r>
              <a:rPr lang="zh-CN" altLang="en-US" dirty="0">
                <a:latin typeface="黑体" panose="02010609060101010101" pitchFamily="2" charset="-122"/>
                <a:ea typeface="黑体" panose="02010609060101010101" pitchFamily="2" charset="-122"/>
              </a:rPr>
              <a:t>如：假设输入值是</a:t>
            </a:r>
            <a:r>
              <a:rPr lang="en-US" altLang="zh-CN" dirty="0">
                <a:latin typeface="黑体" panose="02010609060101010101" pitchFamily="2" charset="-122"/>
                <a:ea typeface="黑体" panose="02010609060101010101" pitchFamily="2" charset="-122"/>
              </a:rPr>
              <a:t>-13</a:t>
            </a:r>
            <a:r>
              <a:rPr lang="en-US" altLang="en-US" dirty="0"/>
              <a:t>°</a:t>
            </a:r>
            <a:r>
              <a:rPr lang="en-US" altLang="zh-CN" dirty="0">
                <a:latin typeface="黑体" panose="02010609060101010101" pitchFamily="2" charset="-122"/>
                <a:ea typeface="黑体" panose="02010609060101010101" pitchFamily="2" charset="-122"/>
              </a:rPr>
              <a:t>F</a:t>
            </a:r>
            <a:r>
              <a:rPr lang="zh-CN" altLang="en-US" dirty="0">
                <a:latin typeface="黑体" panose="02010609060101010101" pitchFamily="2" charset="-122"/>
                <a:ea typeface="黑体" panose="02010609060101010101" pitchFamily="2" charset="-122"/>
              </a:rPr>
              <a:t>。为了确定每个模糊集合的</a:t>
            </a:r>
            <a:r>
              <a:rPr lang="zh-CN" altLang="en-US" dirty="0">
                <a:solidFill>
                  <a:srgbClr val="FF0000"/>
                </a:solidFill>
                <a:latin typeface="黑体" panose="02010609060101010101" pitchFamily="2" charset="-122"/>
                <a:ea typeface="黑体" panose="02010609060101010101" pitchFamily="2" charset="-122"/>
              </a:rPr>
              <a:t>隶属度</a:t>
            </a:r>
            <a:r>
              <a:rPr lang="zh-CN" altLang="en-US" dirty="0">
                <a:latin typeface="黑体" panose="02010609060101010101" pitchFamily="2" charset="-122"/>
                <a:ea typeface="黑体" panose="02010609060101010101" pitchFamily="2" charset="-122"/>
              </a:rPr>
              <a:t>，需要找到模糊集合与该输入值的交。</a:t>
            </a:r>
          </a:p>
        </p:txBody>
      </p:sp>
      <p:grpSp>
        <p:nvGrpSpPr>
          <p:cNvPr id="247812" name="Group 5"/>
          <p:cNvGrpSpPr>
            <a:grpSpLocks noChangeAspect="1"/>
          </p:cNvGrpSpPr>
          <p:nvPr/>
        </p:nvGrpSpPr>
        <p:grpSpPr>
          <a:xfrm>
            <a:off x="1295004" y="2636838"/>
            <a:ext cx="6481762" cy="2892425"/>
            <a:chOff x="2173" y="12282"/>
            <a:chExt cx="6120" cy="2730"/>
          </a:xfrm>
        </p:grpSpPr>
        <p:sp>
          <p:nvSpPr>
            <p:cNvPr id="247813" name="AutoShape 6"/>
            <p:cNvSpPr>
              <a:spLocks noChangeAspect="1"/>
            </p:cNvSpPr>
            <p:nvPr/>
          </p:nvSpPr>
          <p:spPr>
            <a:xfrm>
              <a:off x="2173" y="12282"/>
              <a:ext cx="6120" cy="2730"/>
            </a:xfrm>
            <a:prstGeom prst="rect">
              <a:avLst/>
            </a:prstGeom>
            <a:noFill/>
            <a:ln w="9525">
              <a:noFill/>
            </a:ln>
          </p:spPr>
          <p:txBody>
            <a:bodyPr anchor="t"/>
            <a:lstStyle/>
            <a:p>
              <a:pPr algn="ctr"/>
              <a:endParaRPr lang="zh-CN" altLang="en-US" dirty="0">
                <a:latin typeface="Times New Roman" panose="02020603050405020304" pitchFamily="18" charset="0"/>
              </a:endParaRPr>
            </a:p>
          </p:txBody>
        </p:sp>
        <p:sp>
          <p:nvSpPr>
            <p:cNvPr id="247814" name="Line 7"/>
            <p:cNvSpPr/>
            <p:nvPr/>
          </p:nvSpPr>
          <p:spPr>
            <a:xfrm>
              <a:off x="2893" y="14310"/>
              <a:ext cx="5040" cy="2"/>
            </a:xfrm>
            <a:prstGeom prst="line">
              <a:avLst/>
            </a:prstGeom>
            <a:ln w="12700" cap="flat" cmpd="sng">
              <a:solidFill>
                <a:srgbClr val="000000"/>
              </a:solidFill>
              <a:prstDash val="solid"/>
              <a:round/>
              <a:headEnd type="none" w="med" len="med"/>
              <a:tailEnd type="none" w="med" len="med"/>
            </a:ln>
          </p:spPr>
        </p:sp>
        <p:sp>
          <p:nvSpPr>
            <p:cNvPr id="247815" name="Line 8"/>
            <p:cNvSpPr/>
            <p:nvPr/>
          </p:nvSpPr>
          <p:spPr>
            <a:xfrm flipV="1">
              <a:off x="5052" y="12750"/>
              <a:ext cx="1" cy="1872"/>
            </a:xfrm>
            <a:prstGeom prst="line">
              <a:avLst/>
            </a:prstGeom>
            <a:ln w="12700" cap="flat" cmpd="sng">
              <a:solidFill>
                <a:srgbClr val="000000"/>
              </a:solidFill>
              <a:prstDash val="solid"/>
              <a:round/>
              <a:headEnd type="none" w="med" len="med"/>
              <a:tailEnd type="none" w="med" len="med"/>
            </a:ln>
          </p:spPr>
        </p:sp>
        <p:sp>
          <p:nvSpPr>
            <p:cNvPr id="247816" name="Line 9"/>
            <p:cNvSpPr/>
            <p:nvPr/>
          </p:nvSpPr>
          <p:spPr>
            <a:xfrm>
              <a:off x="3073" y="12750"/>
              <a:ext cx="720" cy="0"/>
            </a:xfrm>
            <a:prstGeom prst="line">
              <a:avLst/>
            </a:prstGeom>
            <a:ln w="12700" cap="flat" cmpd="sng">
              <a:solidFill>
                <a:srgbClr val="000000"/>
              </a:solidFill>
              <a:prstDash val="solid"/>
              <a:round/>
              <a:headEnd type="none" w="med" len="med"/>
              <a:tailEnd type="none" w="med" len="med"/>
            </a:ln>
          </p:spPr>
        </p:sp>
        <p:sp>
          <p:nvSpPr>
            <p:cNvPr id="247817" name="Line 10"/>
            <p:cNvSpPr/>
            <p:nvPr/>
          </p:nvSpPr>
          <p:spPr>
            <a:xfrm>
              <a:off x="3793" y="12750"/>
              <a:ext cx="1620" cy="1560"/>
            </a:xfrm>
            <a:prstGeom prst="line">
              <a:avLst/>
            </a:prstGeom>
            <a:ln w="12700" cap="flat" cmpd="sng">
              <a:solidFill>
                <a:srgbClr val="000000"/>
              </a:solidFill>
              <a:prstDash val="solid"/>
              <a:round/>
              <a:headEnd type="none" w="med" len="med"/>
              <a:tailEnd type="none" w="med" len="med"/>
            </a:ln>
          </p:spPr>
        </p:sp>
        <p:sp>
          <p:nvSpPr>
            <p:cNvPr id="247818" name="Line 11"/>
            <p:cNvSpPr/>
            <p:nvPr/>
          </p:nvSpPr>
          <p:spPr>
            <a:xfrm flipV="1">
              <a:off x="4333" y="12906"/>
              <a:ext cx="1080" cy="1404"/>
            </a:xfrm>
            <a:prstGeom prst="line">
              <a:avLst/>
            </a:prstGeom>
            <a:ln w="12700" cap="flat" cmpd="sng">
              <a:solidFill>
                <a:srgbClr val="000000"/>
              </a:solidFill>
              <a:prstDash val="solid"/>
              <a:round/>
              <a:headEnd type="none" w="med" len="med"/>
              <a:tailEnd type="none" w="med" len="med"/>
            </a:ln>
          </p:spPr>
        </p:sp>
        <p:sp>
          <p:nvSpPr>
            <p:cNvPr id="247819" name="Line 12"/>
            <p:cNvSpPr/>
            <p:nvPr/>
          </p:nvSpPr>
          <p:spPr>
            <a:xfrm>
              <a:off x="5413" y="12906"/>
              <a:ext cx="1080" cy="1404"/>
            </a:xfrm>
            <a:prstGeom prst="line">
              <a:avLst/>
            </a:prstGeom>
            <a:ln w="12700" cap="flat" cmpd="sng">
              <a:solidFill>
                <a:srgbClr val="000000"/>
              </a:solidFill>
              <a:prstDash val="solid"/>
              <a:round/>
              <a:headEnd type="none" w="med" len="med"/>
              <a:tailEnd type="none" w="med" len="med"/>
            </a:ln>
          </p:spPr>
        </p:sp>
        <p:sp>
          <p:nvSpPr>
            <p:cNvPr id="247820" name="Line 13"/>
            <p:cNvSpPr/>
            <p:nvPr/>
          </p:nvSpPr>
          <p:spPr>
            <a:xfrm flipV="1">
              <a:off x="5413" y="12906"/>
              <a:ext cx="1080" cy="1404"/>
            </a:xfrm>
            <a:prstGeom prst="line">
              <a:avLst/>
            </a:prstGeom>
            <a:ln w="12700" cap="flat" cmpd="sng">
              <a:solidFill>
                <a:srgbClr val="000000"/>
              </a:solidFill>
              <a:prstDash val="solid"/>
              <a:round/>
              <a:headEnd type="none" w="med" len="med"/>
              <a:tailEnd type="none" w="med" len="med"/>
            </a:ln>
          </p:spPr>
        </p:sp>
        <p:sp>
          <p:nvSpPr>
            <p:cNvPr id="247821" name="Line 14"/>
            <p:cNvSpPr/>
            <p:nvPr/>
          </p:nvSpPr>
          <p:spPr>
            <a:xfrm>
              <a:off x="6493" y="12906"/>
              <a:ext cx="720" cy="0"/>
            </a:xfrm>
            <a:prstGeom prst="line">
              <a:avLst/>
            </a:prstGeom>
            <a:ln w="12700" cap="flat" cmpd="sng">
              <a:solidFill>
                <a:srgbClr val="000000"/>
              </a:solidFill>
              <a:prstDash val="solid"/>
              <a:round/>
              <a:headEnd type="none" w="med" len="med"/>
              <a:tailEnd type="none" w="med" len="med"/>
            </a:ln>
          </p:spPr>
        </p:sp>
        <p:sp>
          <p:nvSpPr>
            <p:cNvPr id="247822" name="Line 15"/>
            <p:cNvSpPr/>
            <p:nvPr/>
          </p:nvSpPr>
          <p:spPr>
            <a:xfrm>
              <a:off x="5053" y="13374"/>
              <a:ext cx="1800" cy="0"/>
            </a:xfrm>
            <a:prstGeom prst="line">
              <a:avLst/>
            </a:prstGeom>
            <a:ln w="12700" cap="flat" cmpd="sng">
              <a:solidFill>
                <a:srgbClr val="000000"/>
              </a:solidFill>
              <a:prstDash val="dash"/>
              <a:round/>
              <a:headEnd type="none" w="med" len="med"/>
              <a:tailEnd type="none" w="med" len="med"/>
            </a:ln>
          </p:spPr>
        </p:sp>
        <p:sp>
          <p:nvSpPr>
            <p:cNvPr id="247823" name="Line 16"/>
            <p:cNvSpPr/>
            <p:nvPr/>
          </p:nvSpPr>
          <p:spPr>
            <a:xfrm>
              <a:off x="5053" y="13998"/>
              <a:ext cx="1800" cy="0"/>
            </a:xfrm>
            <a:prstGeom prst="line">
              <a:avLst/>
            </a:prstGeom>
            <a:ln w="12700" cap="flat" cmpd="sng">
              <a:solidFill>
                <a:srgbClr val="000000"/>
              </a:solidFill>
              <a:prstDash val="dash"/>
              <a:round/>
              <a:headEnd type="none" w="med" len="med"/>
              <a:tailEnd type="none" w="med" len="med"/>
            </a:ln>
          </p:spPr>
        </p:sp>
        <p:sp>
          <p:nvSpPr>
            <p:cNvPr id="247824" name="Text Box 17"/>
            <p:cNvSpPr txBox="1"/>
            <p:nvPr/>
          </p:nvSpPr>
          <p:spPr>
            <a:xfrm>
              <a:off x="3073" y="12438"/>
              <a:ext cx="720" cy="312"/>
            </a:xfrm>
            <a:prstGeom prst="rect">
              <a:avLst/>
            </a:prstGeom>
            <a:noFill/>
            <a:ln w="9525">
              <a:noFill/>
            </a:ln>
          </p:spPr>
          <p:txBody>
            <a:bodyPr lIns="0" tIns="0" rIns="0" bIns="0" anchor="t"/>
            <a:lstStyle/>
            <a:p>
              <a:pPr algn="ctr"/>
              <a:r>
                <a:rPr lang="en-US" altLang="zh-CN" sz="1600" b="1" dirty="0">
                  <a:solidFill>
                    <a:srgbClr val="CC3300"/>
                  </a:solidFill>
                  <a:latin typeface="Times New Roman" panose="02020603050405020304" pitchFamily="18" charset="0"/>
                </a:rPr>
                <a:t>Big</a:t>
              </a:r>
              <a:endParaRPr lang="en-US" altLang="zh-CN" sz="1600" dirty="0">
                <a:solidFill>
                  <a:srgbClr val="CC3300"/>
                </a:solidFill>
                <a:latin typeface="Times New Roman" panose="02020603050405020304" pitchFamily="18" charset="0"/>
              </a:endParaRPr>
            </a:p>
          </p:txBody>
        </p:sp>
        <p:sp>
          <p:nvSpPr>
            <p:cNvPr id="247825" name="Text Box 18"/>
            <p:cNvSpPr txBox="1"/>
            <p:nvPr/>
          </p:nvSpPr>
          <p:spPr>
            <a:xfrm>
              <a:off x="4513" y="12438"/>
              <a:ext cx="900" cy="312"/>
            </a:xfrm>
            <a:prstGeom prst="rect">
              <a:avLst/>
            </a:prstGeom>
            <a:noFill/>
            <a:ln w="9525">
              <a:noFill/>
            </a:ln>
          </p:spPr>
          <p:txBody>
            <a:bodyPr lIns="0" tIns="0" rIns="0" bIns="0" anchor="t"/>
            <a:lstStyle/>
            <a:p>
              <a:pPr algn="ctr"/>
              <a:r>
                <a:rPr lang="en-US" altLang="zh-CN" sz="1600" b="1" dirty="0">
                  <a:solidFill>
                    <a:srgbClr val="CC3300"/>
                  </a:solidFill>
                  <a:latin typeface="Times New Roman" panose="02020603050405020304" pitchFamily="18" charset="0"/>
                </a:rPr>
                <a:t>Medium</a:t>
              </a:r>
              <a:endParaRPr lang="en-US" altLang="zh-CN" sz="1600" dirty="0">
                <a:solidFill>
                  <a:srgbClr val="CC3300"/>
                </a:solidFill>
                <a:latin typeface="Times New Roman" panose="02020603050405020304" pitchFamily="18" charset="0"/>
              </a:endParaRPr>
            </a:p>
          </p:txBody>
        </p:sp>
        <p:sp>
          <p:nvSpPr>
            <p:cNvPr id="247826" name="Text Box 19"/>
            <p:cNvSpPr txBox="1"/>
            <p:nvPr/>
          </p:nvSpPr>
          <p:spPr>
            <a:xfrm>
              <a:off x="6493" y="12438"/>
              <a:ext cx="720" cy="312"/>
            </a:xfrm>
            <a:prstGeom prst="rect">
              <a:avLst/>
            </a:prstGeom>
            <a:noFill/>
            <a:ln w="9525">
              <a:noFill/>
            </a:ln>
          </p:spPr>
          <p:txBody>
            <a:bodyPr lIns="0" tIns="0" rIns="0" bIns="0" anchor="t"/>
            <a:lstStyle/>
            <a:p>
              <a:pPr algn="ctr"/>
              <a:r>
                <a:rPr lang="en-US" altLang="zh-CN" sz="1600" b="1" dirty="0">
                  <a:solidFill>
                    <a:srgbClr val="CC3300"/>
                  </a:solidFill>
                  <a:latin typeface="Times New Roman" panose="02020603050405020304" pitchFamily="18" charset="0"/>
                </a:rPr>
                <a:t>Small</a:t>
              </a:r>
            </a:p>
            <a:p>
              <a:pPr algn="ctr"/>
              <a:endParaRPr lang="en-US" altLang="zh-CN" sz="1600" dirty="0">
                <a:solidFill>
                  <a:srgbClr val="CC3300"/>
                </a:solidFill>
                <a:latin typeface="Times New Roman" panose="02020603050405020304" pitchFamily="18" charset="0"/>
              </a:endParaRPr>
            </a:p>
          </p:txBody>
        </p:sp>
        <p:sp>
          <p:nvSpPr>
            <p:cNvPr id="247827" name="Text Box 20"/>
            <p:cNvSpPr txBox="1"/>
            <p:nvPr/>
          </p:nvSpPr>
          <p:spPr>
            <a:xfrm>
              <a:off x="6853" y="13218"/>
              <a:ext cx="720" cy="312"/>
            </a:xfrm>
            <a:prstGeom prst="rect">
              <a:avLst/>
            </a:prstGeom>
            <a:noFill/>
            <a:ln w="9525">
              <a:noFill/>
            </a:ln>
          </p:spPr>
          <p:txBody>
            <a:bodyPr lIns="0" tIns="0" rIns="0" bIns="0" anchor="t"/>
            <a:lstStyle/>
            <a:p>
              <a:pPr algn="ctr"/>
              <a:r>
                <a:rPr lang="en-US" altLang="zh-CN" sz="1600" b="1" dirty="0">
                  <a:solidFill>
                    <a:srgbClr val="0033CC"/>
                  </a:solidFill>
                  <a:latin typeface="Times New Roman" panose="02020603050405020304" pitchFamily="18" charset="0"/>
                </a:rPr>
                <a:t>0.75</a:t>
              </a:r>
              <a:endParaRPr lang="en-US" altLang="zh-CN" sz="1600" dirty="0">
                <a:solidFill>
                  <a:srgbClr val="0033CC"/>
                </a:solidFill>
                <a:latin typeface="Times New Roman" panose="02020603050405020304" pitchFamily="18" charset="0"/>
              </a:endParaRPr>
            </a:p>
          </p:txBody>
        </p:sp>
        <p:sp>
          <p:nvSpPr>
            <p:cNvPr id="247828" name="Text Box 21"/>
            <p:cNvSpPr txBox="1"/>
            <p:nvPr/>
          </p:nvSpPr>
          <p:spPr>
            <a:xfrm>
              <a:off x="6853" y="13842"/>
              <a:ext cx="720" cy="312"/>
            </a:xfrm>
            <a:prstGeom prst="rect">
              <a:avLst/>
            </a:prstGeom>
            <a:noFill/>
            <a:ln w="9525">
              <a:noFill/>
            </a:ln>
          </p:spPr>
          <p:txBody>
            <a:bodyPr lIns="0" tIns="0" rIns="0" bIns="0" anchor="t"/>
            <a:lstStyle/>
            <a:p>
              <a:pPr algn="ctr"/>
              <a:r>
                <a:rPr lang="en-US" altLang="zh-CN" sz="1000" b="1" dirty="0">
                  <a:solidFill>
                    <a:srgbClr val="0033CC"/>
                  </a:solidFill>
                  <a:latin typeface="Times New Roman" panose="02020603050405020304" pitchFamily="18" charset="0"/>
                </a:rPr>
                <a:t>0.25</a:t>
              </a:r>
              <a:endParaRPr lang="en-US" altLang="zh-CN" sz="3600" dirty="0">
                <a:solidFill>
                  <a:srgbClr val="0033CC"/>
                </a:solidFill>
                <a:latin typeface="Times New Roman" panose="02020603050405020304" pitchFamily="18" charset="0"/>
              </a:endParaRPr>
            </a:p>
          </p:txBody>
        </p:sp>
        <p:sp>
          <p:nvSpPr>
            <p:cNvPr id="247829" name="Text Box 22"/>
            <p:cNvSpPr txBox="1"/>
            <p:nvPr/>
          </p:nvSpPr>
          <p:spPr>
            <a:xfrm>
              <a:off x="5953" y="14310"/>
              <a:ext cx="720" cy="312"/>
            </a:xfrm>
            <a:prstGeom prst="rect">
              <a:avLst/>
            </a:prstGeom>
            <a:noFill/>
            <a:ln w="9525">
              <a:noFill/>
            </a:ln>
          </p:spPr>
          <p:txBody>
            <a:bodyPr lIns="0" tIns="0" rIns="0" bIns="0" anchor="t"/>
            <a:lstStyle/>
            <a:p>
              <a:pPr algn="ctr"/>
              <a:r>
                <a:rPr lang="en-US" altLang="zh-CN" sz="1000" b="1" dirty="0">
                  <a:solidFill>
                    <a:srgbClr val="0033CC"/>
                  </a:solidFill>
                  <a:latin typeface="Times New Roman" panose="02020603050405020304" pitchFamily="18" charset="0"/>
                </a:rPr>
                <a:t>0</a:t>
              </a:r>
              <a:endParaRPr lang="en-US" altLang="zh-CN" sz="3600" dirty="0">
                <a:solidFill>
                  <a:srgbClr val="0033CC"/>
                </a:solidFill>
                <a:latin typeface="Times New Roman" panose="02020603050405020304" pitchFamily="18" charset="0"/>
              </a:endParaRPr>
            </a:p>
          </p:txBody>
        </p:sp>
        <p:sp>
          <p:nvSpPr>
            <p:cNvPr id="247830" name="Text Box 23"/>
            <p:cNvSpPr txBox="1"/>
            <p:nvPr/>
          </p:nvSpPr>
          <p:spPr>
            <a:xfrm>
              <a:off x="6493" y="14310"/>
              <a:ext cx="720" cy="312"/>
            </a:xfrm>
            <a:prstGeom prst="rect">
              <a:avLst/>
            </a:prstGeom>
            <a:noFill/>
            <a:ln w="9525">
              <a:noFill/>
            </a:ln>
          </p:spPr>
          <p:txBody>
            <a:bodyPr lIns="0" tIns="0" rIns="0" bIns="0" anchor="t"/>
            <a:lstStyle/>
            <a:p>
              <a:pPr algn="ctr"/>
              <a:r>
                <a:rPr lang="en-US" altLang="zh-CN" sz="1600" b="1" dirty="0">
                  <a:solidFill>
                    <a:srgbClr val="0033CC"/>
                  </a:solidFill>
                  <a:latin typeface="Times New Roman" panose="02020603050405020304" pitchFamily="18" charset="0"/>
                </a:rPr>
                <a:t>5</a:t>
              </a:r>
              <a:endParaRPr lang="en-US" altLang="zh-CN" sz="1600" dirty="0">
                <a:solidFill>
                  <a:srgbClr val="0033CC"/>
                </a:solidFill>
                <a:latin typeface="Times New Roman" panose="02020603050405020304" pitchFamily="18" charset="0"/>
              </a:endParaRPr>
            </a:p>
          </p:txBody>
        </p:sp>
        <p:sp>
          <p:nvSpPr>
            <p:cNvPr id="247831" name="Text Box 24"/>
            <p:cNvSpPr txBox="1"/>
            <p:nvPr/>
          </p:nvSpPr>
          <p:spPr>
            <a:xfrm>
              <a:off x="4633" y="14700"/>
              <a:ext cx="720" cy="312"/>
            </a:xfrm>
            <a:prstGeom prst="rect">
              <a:avLst/>
            </a:prstGeom>
            <a:noFill/>
            <a:ln w="9525">
              <a:noFill/>
            </a:ln>
          </p:spPr>
          <p:txBody>
            <a:bodyPr lIns="0" tIns="0" rIns="0" bIns="0" anchor="t"/>
            <a:lstStyle/>
            <a:p>
              <a:pPr algn="ctr"/>
              <a:r>
                <a:rPr lang="en-US" altLang="zh-CN" sz="1600" b="1" dirty="0">
                  <a:solidFill>
                    <a:srgbClr val="0033CC"/>
                  </a:solidFill>
                  <a:latin typeface="Times New Roman" panose="02020603050405020304" pitchFamily="18" charset="0"/>
                </a:rPr>
                <a:t>-13</a:t>
              </a:r>
              <a:endParaRPr lang="en-US" altLang="zh-CN" sz="1600" dirty="0">
                <a:solidFill>
                  <a:srgbClr val="0033CC"/>
                </a:solidFill>
                <a:latin typeface="Times New Roman" panose="02020603050405020304" pitchFamily="18" charset="0"/>
              </a:endParaRPr>
            </a:p>
          </p:txBody>
        </p:sp>
        <p:sp>
          <p:nvSpPr>
            <p:cNvPr id="247832" name="Text Box 25"/>
            <p:cNvSpPr txBox="1"/>
            <p:nvPr/>
          </p:nvSpPr>
          <p:spPr>
            <a:xfrm>
              <a:off x="5053" y="14310"/>
              <a:ext cx="720" cy="312"/>
            </a:xfrm>
            <a:prstGeom prst="rect">
              <a:avLst/>
            </a:prstGeom>
            <a:noFill/>
            <a:ln w="9525">
              <a:noFill/>
            </a:ln>
          </p:spPr>
          <p:txBody>
            <a:bodyPr lIns="0" tIns="0" rIns="0" bIns="0" anchor="t"/>
            <a:lstStyle/>
            <a:p>
              <a:pPr algn="ctr"/>
              <a:r>
                <a:rPr lang="en-US" altLang="zh-CN" sz="1000" b="1" dirty="0">
                  <a:solidFill>
                    <a:srgbClr val="0033CC"/>
                  </a:solidFill>
                  <a:latin typeface="Times New Roman" panose="02020603050405020304" pitchFamily="18" charset="0"/>
                </a:rPr>
                <a:t>-10</a:t>
              </a:r>
              <a:endParaRPr lang="en-US" altLang="zh-CN" sz="3600" dirty="0">
                <a:solidFill>
                  <a:srgbClr val="0033CC"/>
                </a:solidFill>
                <a:latin typeface="Times New Roman" panose="02020603050405020304" pitchFamily="18" charset="0"/>
              </a:endParaRPr>
            </a:p>
          </p:txBody>
        </p:sp>
        <p:sp>
          <p:nvSpPr>
            <p:cNvPr id="247833" name="Text Box 26"/>
            <p:cNvSpPr txBox="1"/>
            <p:nvPr/>
          </p:nvSpPr>
          <p:spPr>
            <a:xfrm>
              <a:off x="3973" y="14310"/>
              <a:ext cx="720" cy="312"/>
            </a:xfrm>
            <a:prstGeom prst="rect">
              <a:avLst/>
            </a:prstGeom>
            <a:noFill/>
            <a:ln w="9525">
              <a:noFill/>
            </a:ln>
          </p:spPr>
          <p:txBody>
            <a:bodyPr lIns="0" tIns="0" rIns="0" bIns="0" anchor="t"/>
            <a:lstStyle/>
            <a:p>
              <a:pPr algn="ctr"/>
              <a:r>
                <a:rPr lang="en-US" altLang="zh-CN" sz="1600" b="1" dirty="0">
                  <a:solidFill>
                    <a:srgbClr val="0033CC"/>
                  </a:solidFill>
                  <a:latin typeface="Times New Roman" panose="02020603050405020304" pitchFamily="18" charset="0"/>
                </a:rPr>
                <a:t>-20</a:t>
              </a:r>
              <a:endParaRPr lang="en-US" altLang="zh-CN" sz="1600" dirty="0">
                <a:solidFill>
                  <a:srgbClr val="0033CC"/>
                </a:solidFill>
                <a:latin typeface="Times New Roman" panose="02020603050405020304" pitchFamily="18" charset="0"/>
              </a:endParaRPr>
            </a:p>
          </p:txBody>
        </p:sp>
        <p:sp>
          <p:nvSpPr>
            <p:cNvPr id="247834" name="Text Box 27"/>
            <p:cNvSpPr txBox="1"/>
            <p:nvPr/>
          </p:nvSpPr>
          <p:spPr>
            <a:xfrm>
              <a:off x="3013" y="14310"/>
              <a:ext cx="720" cy="312"/>
            </a:xfrm>
            <a:prstGeom prst="rect">
              <a:avLst/>
            </a:prstGeom>
            <a:noFill/>
            <a:ln w="9525">
              <a:noFill/>
            </a:ln>
          </p:spPr>
          <p:txBody>
            <a:bodyPr lIns="0" tIns="0" rIns="0" bIns="0" anchor="t"/>
            <a:lstStyle/>
            <a:p>
              <a:pPr algn="ctr"/>
              <a:r>
                <a:rPr lang="en-US" altLang="zh-CN" sz="1600" b="1" dirty="0">
                  <a:solidFill>
                    <a:srgbClr val="0033CC"/>
                  </a:solidFill>
                  <a:latin typeface="Times New Roman" panose="02020603050405020304" pitchFamily="18" charset="0"/>
                </a:rPr>
                <a:t>-30</a:t>
              </a:r>
              <a:endParaRPr lang="en-US" altLang="zh-CN" sz="1600" dirty="0">
                <a:solidFill>
                  <a:srgbClr val="0033CC"/>
                </a:solidFill>
                <a:latin typeface="Times New Roman" panose="02020603050405020304" pitchFamily="18" charset="0"/>
              </a:endParaRPr>
            </a:p>
          </p:txBody>
        </p:sp>
      </p:grpSp>
      <p:sp>
        <p:nvSpPr>
          <p:cNvPr id="247835" name="Text Box 29"/>
          <p:cNvSpPr txBox="1"/>
          <p:nvPr/>
        </p:nvSpPr>
        <p:spPr>
          <a:xfrm>
            <a:off x="1115616" y="5894202"/>
            <a:ext cx="6840538" cy="400110"/>
          </a:xfrm>
          <a:prstGeom prst="rect">
            <a:avLst/>
          </a:prstGeom>
          <a:noFill/>
          <a:ln w="9525">
            <a:noFill/>
          </a:ln>
        </p:spPr>
        <p:txBody>
          <a:bodyPr anchor="t">
            <a:spAutoFit/>
          </a:bodyPr>
          <a:lstStyle/>
          <a:p>
            <a:pPr algn="ctr">
              <a:spcBef>
                <a:spcPct val="50000"/>
              </a:spcBef>
            </a:pPr>
            <a:r>
              <a:rPr lang="zh-CN" altLang="en-US" sz="2000" b="1" dirty="0">
                <a:solidFill>
                  <a:schemeClr val="accent2">
                    <a:lumMod val="90000"/>
                    <a:lumOff val="10000"/>
                  </a:schemeClr>
                </a:solidFill>
                <a:latin typeface="黑体" panose="02010609060101010101" pitchFamily="2" charset="-122"/>
                <a:ea typeface="黑体" panose="02010609060101010101" pitchFamily="2" charset="-122"/>
              </a:rPr>
              <a:t>图</a:t>
            </a:r>
            <a:r>
              <a:rPr lang="en-US" altLang="zh-CN" sz="2000" b="1" dirty="0">
                <a:solidFill>
                  <a:schemeClr val="accent2">
                    <a:lumMod val="90000"/>
                    <a:lumOff val="10000"/>
                  </a:schemeClr>
                </a:solidFill>
                <a:latin typeface="黑体" panose="02010609060101010101" pitchFamily="2" charset="-122"/>
                <a:ea typeface="黑体" panose="02010609060101010101" pitchFamily="2" charset="-122"/>
              </a:rPr>
              <a:t>5-12 temperature_error</a:t>
            </a:r>
            <a:r>
              <a:rPr lang="zh-CN" altLang="en-US" sz="2000" b="1" dirty="0">
                <a:solidFill>
                  <a:schemeClr val="accent2">
                    <a:lumMod val="90000"/>
                    <a:lumOff val="10000"/>
                  </a:schemeClr>
                </a:solidFill>
                <a:latin typeface="黑体" panose="02010609060101010101" pitchFamily="2" charset="-122"/>
                <a:ea typeface="黑体" panose="02010609060101010101" pitchFamily="2" charset="-122"/>
              </a:rPr>
              <a:t>的模糊集合在</a:t>
            </a:r>
            <a:r>
              <a:rPr lang="en-US" altLang="zh-CN" sz="2000" b="1" dirty="0">
                <a:solidFill>
                  <a:schemeClr val="accent2">
                    <a:lumMod val="90000"/>
                    <a:lumOff val="10000"/>
                  </a:schemeClr>
                </a:solidFill>
                <a:latin typeface="黑体" panose="02010609060101010101" pitchFamily="2" charset="-122"/>
                <a:ea typeface="黑体" panose="02010609060101010101" pitchFamily="2" charset="-122"/>
              </a:rPr>
              <a:t>-13</a:t>
            </a:r>
            <a:r>
              <a:rPr lang="en-US" altLang="en-US" sz="2000" b="1" dirty="0">
                <a:solidFill>
                  <a:schemeClr val="accent2">
                    <a:lumMod val="90000"/>
                    <a:lumOff val="10000"/>
                  </a:schemeClr>
                </a:solidFill>
              </a:rPr>
              <a:t>°</a:t>
            </a:r>
            <a:r>
              <a:rPr lang="en-US" altLang="zh-CN" sz="2000" b="1" dirty="0">
                <a:solidFill>
                  <a:schemeClr val="accent2">
                    <a:lumMod val="90000"/>
                    <a:lumOff val="10000"/>
                  </a:schemeClr>
                </a:solidFill>
                <a:latin typeface="黑体" panose="02010609060101010101" pitchFamily="2" charset="-122"/>
                <a:ea typeface="黑体" panose="02010609060101010101" pitchFamily="2" charset="-122"/>
              </a:rPr>
              <a:t>F</a:t>
            </a:r>
            <a:r>
              <a:rPr lang="zh-CN" altLang="en-US" sz="2000" b="1" dirty="0">
                <a:solidFill>
                  <a:schemeClr val="accent2">
                    <a:lumMod val="90000"/>
                    <a:lumOff val="10000"/>
                  </a:schemeClr>
                </a:solidFill>
                <a:latin typeface="黑体" panose="02010609060101010101" pitchFamily="2" charset="-122"/>
                <a:ea typeface="黑体" panose="02010609060101010101" pitchFamily="2" charset="-122"/>
              </a:rPr>
              <a:t>的隶属度</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79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4351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p:cNvSpPr>
          <p:nvPr>
            <p:ph idx="1"/>
          </p:nvPr>
        </p:nvSpPr>
        <p:spPr>
          <a:xfrm>
            <a:off x="395288" y="692150"/>
            <a:ext cx="8061325" cy="5403850"/>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对</a:t>
            </a:r>
            <a:r>
              <a:rPr lang="en-US" altLang="zh-CN"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红，黄，蓝</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，若定义</a:t>
            </a:r>
            <a:r>
              <a:rPr lang="en-US" altLang="zh-CN" dirty="0">
                <a:latin typeface="黑体" panose="02010609060101010101" pitchFamily="2" charset="-122"/>
                <a:ea typeface="黑体" panose="02010609060101010101" pitchFamily="2" charset="-122"/>
              </a:rPr>
              <a:t>2</a:t>
            </a:r>
            <a:r>
              <a:rPr lang="en-US" altLang="zh-CN" baseline="30000" dirty="0">
                <a:latin typeface="黑体" panose="02010609060101010101" pitchFamily="2" charset="-122"/>
                <a:ea typeface="黑体" panose="02010609060101010101" pitchFamily="2" charset="-122"/>
              </a:rPr>
              <a:t>Ω</a:t>
            </a:r>
            <a:r>
              <a:rPr lang="zh-CN" altLang="en-US" dirty="0">
                <a:latin typeface="黑体" panose="02010609060101010101" pitchFamily="2" charset="-122"/>
                <a:ea typeface="黑体" panose="02010609060101010101" pitchFamily="2" charset="-122"/>
              </a:rPr>
              <a:t>上的一个基本函数</a:t>
            </a:r>
            <a:r>
              <a:rPr lang="en-US" altLang="zh-CN" dirty="0">
                <a:latin typeface="黑体" panose="02010609060101010101" pitchFamily="2" charset="-122"/>
                <a:ea typeface="黑体" panose="02010609060101010101" pitchFamily="2" charset="-122"/>
              </a:rPr>
              <a:t>m:</a:t>
            </a:r>
          </a:p>
          <a:p>
            <a:pPr lvl="1" eaLnBrk="1" hangingPunct="1">
              <a:buNone/>
            </a:pPr>
            <a:r>
              <a:rPr lang="en-US" altLang="zh-CN" dirty="0">
                <a:latin typeface="黑体" panose="02010609060101010101" pitchFamily="2" charset="-122"/>
                <a:ea typeface="黑体" panose="02010609060101010101" pitchFamily="2" charset="-122"/>
              </a:rPr>
              <a:t> m(φ,{</a:t>
            </a:r>
            <a:r>
              <a:rPr lang="zh-CN" altLang="en-US" dirty="0">
                <a:latin typeface="黑体" panose="02010609060101010101" pitchFamily="2" charset="-122"/>
                <a:ea typeface="黑体" panose="02010609060101010101" pitchFamily="2" charset="-122"/>
              </a:rPr>
              <a:t>红</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黄</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蓝</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红，黄</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红，蓝</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黄，蓝</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a:t>
            </a:r>
            <a:r>
              <a:rPr lang="zh-CN" altLang="en-US" dirty="0">
                <a:latin typeface="黑体" panose="02010609060101010101" pitchFamily="2" charset="-122"/>
                <a:ea typeface="黑体" panose="02010609060101010101" pitchFamily="2" charset="-122"/>
              </a:rPr>
              <a:t>红，黄，蓝</a:t>
            </a:r>
            <a:r>
              <a:rPr lang="en-US" altLang="zh-CN" dirty="0">
                <a:latin typeface="黑体" panose="02010609060101010101" pitchFamily="2" charset="-122"/>
                <a:ea typeface="黑体" panose="02010609060101010101" pitchFamily="2" charset="-122"/>
              </a:rPr>
              <a:t>})</a:t>
            </a:r>
          </a:p>
          <a:p>
            <a:pPr lvl="1" eaLnBrk="1" hangingPunct="1">
              <a:buNone/>
            </a:pPr>
            <a:r>
              <a:rPr lang="en-US" altLang="zh-CN" dirty="0">
                <a:latin typeface="黑体" panose="02010609060101010101" pitchFamily="2" charset="-122"/>
                <a:ea typeface="黑体" panose="02010609060101010101" pitchFamily="2" charset="-122"/>
              </a:rPr>
              <a:t> ={0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0.3</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0.1</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0.2</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0.2</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0.1</a:t>
            </a:r>
            <a:r>
              <a:rPr lang="zh-CN" altLang="en-US" dirty="0">
                <a:latin typeface="黑体" panose="02010609060101010101" pitchFamily="2" charset="-122"/>
                <a:ea typeface="黑体" panose="02010609060101010101" pitchFamily="2" charset="-122"/>
              </a:rPr>
              <a:t>，</a:t>
            </a:r>
            <a:r>
              <a:rPr lang="en-US" altLang="zh-CN" dirty="0">
                <a:latin typeface="黑体" panose="02010609060101010101" pitchFamily="2" charset="-122"/>
                <a:ea typeface="黑体" panose="02010609060101010101" pitchFamily="2" charset="-122"/>
              </a:rPr>
              <a:t>0.1}</a:t>
            </a:r>
          </a:p>
          <a:p>
            <a:pPr lvl="1" eaLnBrk="1" hangingPunct="1"/>
            <a:r>
              <a:rPr lang="zh-CN" altLang="en-US" dirty="0">
                <a:latin typeface="黑体" panose="02010609060101010101" pitchFamily="2" charset="-122"/>
                <a:ea typeface="黑体" panose="02010609060101010101" pitchFamily="2" charset="-122"/>
              </a:rPr>
              <a:t>其中，</a:t>
            </a:r>
            <a:r>
              <a:rPr lang="en-US" altLang="zh-CN" sz="2400" dirty="0">
                <a:solidFill>
                  <a:srgbClr val="FF0000"/>
                </a:solidFill>
                <a:latin typeface="黑体" panose="02010609060101010101" pitchFamily="2" charset="-122"/>
                <a:ea typeface="黑体" panose="02010609060101010101" pitchFamily="2" charset="-122"/>
              </a:rPr>
              <a:t>{0</a:t>
            </a: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0.3</a:t>
            </a: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0</a:t>
            </a: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0.1</a:t>
            </a: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0.2</a:t>
            </a: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0.2</a:t>
            </a: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0.1</a:t>
            </a:r>
            <a:r>
              <a:rPr lang="zh-CN" altLang="en-US" sz="2400" dirty="0">
                <a:solidFill>
                  <a:srgbClr val="FF0000"/>
                </a:solidFill>
                <a:latin typeface="黑体" panose="02010609060101010101" pitchFamily="2" charset="-122"/>
                <a:ea typeface="黑体" panose="02010609060101010101" pitchFamily="2" charset="-122"/>
              </a:rPr>
              <a:t>，</a:t>
            </a:r>
            <a:r>
              <a:rPr lang="en-US" altLang="zh-CN" sz="2400" dirty="0">
                <a:solidFill>
                  <a:srgbClr val="FF0000"/>
                </a:solidFill>
                <a:latin typeface="黑体" panose="02010609060101010101" pitchFamily="2" charset="-122"/>
                <a:ea typeface="黑体" panose="02010609060101010101" pitchFamily="2" charset="-122"/>
              </a:rPr>
              <a:t>0.1}</a:t>
            </a:r>
            <a:r>
              <a:rPr lang="zh-CN" altLang="en-US" dirty="0">
                <a:latin typeface="黑体" panose="02010609060101010101" pitchFamily="2" charset="-122"/>
                <a:ea typeface="黑体" panose="02010609060101010101" pitchFamily="2" charset="-122"/>
              </a:rPr>
              <a:t>分别是幂集中各个子集的基本概率数。</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3841950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3"/>
          <p:cNvSpPr>
            <a:spLocks noGrp="1"/>
          </p:cNvSpPr>
          <p:nvPr>
            <p:ph idx="1"/>
          </p:nvPr>
        </p:nvSpPr>
        <p:spPr>
          <a:xfrm>
            <a:off x="685800" y="692150"/>
            <a:ext cx="7772400" cy="5403850"/>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每个模糊集合的隶属度值如下所示。</a:t>
            </a:r>
          </a:p>
          <a:p>
            <a:pPr lvl="1" eaLnBrk="1" hangingPunct="1"/>
            <a:r>
              <a:rPr lang="zh-CN" altLang="en-US" dirty="0">
                <a:latin typeface="黑体" panose="02010609060101010101" pitchFamily="2" charset="-122"/>
                <a:ea typeface="黑体" panose="02010609060101010101" pitchFamily="2" charset="-122"/>
              </a:rPr>
              <a:t> </a:t>
            </a:r>
            <a:r>
              <a:rPr lang="en-US" altLang="zh-CN" dirty="0">
                <a:latin typeface="黑体" panose="02010609060101010101" pitchFamily="2" charset="-122"/>
                <a:ea typeface="黑体" panose="02010609060101010101" pitchFamily="2" charset="-122"/>
              </a:rPr>
              <a:t>Input temperature_error=-13</a:t>
            </a:r>
            <a:endParaRPr lang="zh-CN" altLang="en-US" dirty="0">
              <a:latin typeface="黑体" panose="02010609060101010101" pitchFamily="2" charset="-122"/>
              <a:ea typeface="黑体" panose="02010609060101010101" pitchFamily="2" charset="-122"/>
            </a:endParaRPr>
          </a:p>
        </p:txBody>
      </p:sp>
      <p:graphicFrame>
        <p:nvGraphicFramePr>
          <p:cNvPr id="215068" name="Group 28"/>
          <p:cNvGraphicFramePr>
            <a:graphicFrameLocks noGrp="1"/>
          </p:cNvGraphicFramePr>
          <p:nvPr>
            <p:custDataLst>
              <p:tags r:id="rId1"/>
            </p:custDataLst>
            <p:extLst/>
          </p:nvPr>
        </p:nvGraphicFramePr>
        <p:xfrm>
          <a:off x="1439652" y="2708920"/>
          <a:ext cx="6264696" cy="2952973"/>
        </p:xfrm>
        <a:graphic>
          <a:graphicData uri="http://schemas.openxmlformats.org/drawingml/2006/table">
            <a:tbl>
              <a:tblPr/>
              <a:tblGrid>
                <a:gridCol w="3161491">
                  <a:extLst>
                    <a:ext uri="{9D8B030D-6E8A-4147-A177-3AD203B41FA5}">
                      <a16:colId xmlns="" xmlns:a16="http://schemas.microsoft.com/office/drawing/2014/main" val="20000"/>
                    </a:ext>
                  </a:extLst>
                </a:gridCol>
                <a:gridCol w="3103205">
                  <a:extLst>
                    <a:ext uri="{9D8B030D-6E8A-4147-A177-3AD203B41FA5}">
                      <a16:colId xmlns="" xmlns:a16="http://schemas.microsoft.com/office/drawing/2014/main" val="20001"/>
                    </a:ext>
                  </a:extLst>
                </a:gridCol>
              </a:tblGrid>
              <a:tr h="642381">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a:ln>
                            <a:noFill/>
                          </a:ln>
                          <a:solidFill>
                            <a:schemeClr val="accent2">
                              <a:lumMod val="90000"/>
                              <a:lumOff val="10000"/>
                            </a:schemeClr>
                          </a:solidFill>
                          <a:effectLst/>
                          <a:latin typeface="Times New Roman" panose="02020603050405020304" pitchFamily="18" charset="0"/>
                          <a:ea typeface="宋体" panose="02010600030101010101" pitchFamily="2" charset="-122"/>
                        </a:rPr>
                        <a:t>Label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a:ln>
                            <a:noFill/>
                          </a:ln>
                          <a:solidFill>
                            <a:schemeClr val="accent2">
                              <a:lumMod val="90000"/>
                              <a:lumOff val="10000"/>
                            </a:schemeClr>
                          </a:solidFill>
                          <a:effectLst/>
                          <a:latin typeface="Times New Roman" panose="02020603050405020304" pitchFamily="18" charset="0"/>
                          <a:ea typeface="宋体" panose="02010600030101010101" pitchFamily="2" charset="-122"/>
                        </a:rPr>
                        <a:t>Grade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extLst>
                  <a:ext uri="{0D108BD9-81ED-4DB2-BD59-A6C34878D82A}">
                    <a16:rowId xmlns="" xmlns:a16="http://schemas.microsoft.com/office/drawing/2014/main" val="10000"/>
                  </a:ext>
                </a:extLst>
              </a:tr>
              <a:tr h="834813">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a:ln>
                            <a:noFill/>
                          </a:ln>
                          <a:solidFill>
                            <a:schemeClr val="accent2">
                              <a:lumMod val="90000"/>
                              <a:lumOff val="10000"/>
                            </a:schemeClr>
                          </a:solidFill>
                          <a:effectLst/>
                          <a:latin typeface="Times New Roman" panose="02020603050405020304" pitchFamily="18" charset="0"/>
                          <a:ea typeface="宋体" panose="02010600030101010101" pitchFamily="2" charset="-122"/>
                        </a:rPr>
                        <a:t>Big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a:ln>
                            <a:noFill/>
                          </a:ln>
                          <a:solidFill>
                            <a:schemeClr val="accent2">
                              <a:lumMod val="90000"/>
                              <a:lumOff val="10000"/>
                            </a:schemeClr>
                          </a:solidFill>
                          <a:effectLst/>
                          <a:latin typeface="Times New Roman" panose="02020603050405020304" pitchFamily="18" charset="0"/>
                          <a:ea typeface="宋体" panose="02010600030101010101" pitchFamily="2" charset="-122"/>
                        </a:rPr>
                        <a:t>0.25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extLst>
                  <a:ext uri="{0D108BD9-81ED-4DB2-BD59-A6C34878D82A}">
                    <a16:rowId xmlns="" xmlns:a16="http://schemas.microsoft.com/office/drawing/2014/main" val="10001"/>
                  </a:ext>
                </a:extLst>
              </a:tr>
              <a:tr h="706054">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a:ln>
                            <a:noFill/>
                          </a:ln>
                          <a:solidFill>
                            <a:schemeClr val="accent2">
                              <a:lumMod val="90000"/>
                              <a:lumOff val="10000"/>
                            </a:schemeClr>
                          </a:solidFill>
                          <a:effectLst/>
                          <a:latin typeface="Times New Roman" panose="02020603050405020304" pitchFamily="18" charset="0"/>
                          <a:ea typeface="宋体" panose="02010600030101010101" pitchFamily="2" charset="-122"/>
                        </a:rPr>
                        <a:t>Medium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a:ln>
                            <a:noFill/>
                          </a:ln>
                          <a:solidFill>
                            <a:schemeClr val="accent2">
                              <a:lumMod val="90000"/>
                              <a:lumOff val="10000"/>
                            </a:schemeClr>
                          </a:solidFill>
                          <a:effectLst/>
                          <a:latin typeface="Times New Roman" panose="02020603050405020304" pitchFamily="18" charset="0"/>
                          <a:ea typeface="宋体" panose="02010600030101010101" pitchFamily="2" charset="-122"/>
                        </a:rPr>
                        <a:t>0.75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extLst>
                  <a:ext uri="{0D108BD9-81ED-4DB2-BD59-A6C34878D82A}">
                    <a16:rowId xmlns="" xmlns:a16="http://schemas.microsoft.com/office/drawing/2014/main" val="10002"/>
                  </a:ext>
                </a:extLst>
              </a:tr>
              <a:tr h="769725">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a:ln>
                            <a:noFill/>
                          </a:ln>
                          <a:solidFill>
                            <a:schemeClr val="accent2">
                              <a:lumMod val="90000"/>
                              <a:lumOff val="10000"/>
                            </a:schemeClr>
                          </a:solidFill>
                          <a:effectLst/>
                          <a:latin typeface="Times New Roman" panose="02020603050405020304" pitchFamily="18" charset="0"/>
                          <a:ea typeface="宋体" panose="02010600030101010101" pitchFamily="2" charset="-122"/>
                        </a:rPr>
                        <a:t>Sma11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tc>
                  <a:txBody>
                    <a:bodyPr/>
                    <a:lstStyle/>
                    <a:p>
                      <a:pPr marL="0" marR="0" lvl="0" indent="0" algn="l" defTabSz="914400" rtl="0" eaLnBrk="1" fontAlgn="base" latinLnBrk="0" hangingPunct="1">
                        <a:lnSpc>
                          <a:spcPct val="100000"/>
                        </a:lnSpc>
                        <a:spcBef>
                          <a:spcPct val="20000"/>
                        </a:spcBef>
                        <a:spcAft>
                          <a:spcPct val="0"/>
                        </a:spcAft>
                        <a:buClr>
                          <a:srgbClr val="66FFFF"/>
                        </a:buClr>
                        <a:buSzTx/>
                        <a:buFont typeface="Wingdings" panose="05000000000000000000" pitchFamily="2" charset="2"/>
                        <a:buNone/>
                      </a:pPr>
                      <a:r>
                        <a:rPr kumimoji="1" lang="en-US" altLang="zh-CN" sz="2800" b="0" i="0" u="none" strike="noStrike" cap="none" normalizeH="0" baseline="0" dirty="0">
                          <a:ln>
                            <a:noFill/>
                          </a:ln>
                          <a:solidFill>
                            <a:schemeClr val="accent2">
                              <a:lumMod val="90000"/>
                              <a:lumOff val="10000"/>
                            </a:schemeClr>
                          </a:solidFill>
                          <a:effectLst/>
                          <a:latin typeface="Times New Roman" panose="02020603050405020304" pitchFamily="18" charset="0"/>
                          <a:ea typeface="宋体" panose="02010600030101010101"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10000"/>
                        <a:lumOff val="90000"/>
                      </a:schemeClr>
                    </a:solidFill>
                  </a:tcPr>
                </a:tc>
                <a:extLst>
                  <a:ext uri="{0D108BD9-81ED-4DB2-BD59-A6C34878D82A}">
                    <a16:rowId xmlns="" xmlns:a16="http://schemas.microsoft.com/office/drawing/2014/main" val="10003"/>
                  </a:ext>
                </a:extLst>
              </a:tr>
            </a:tbl>
          </a:graphicData>
        </a:graphic>
      </p:graphicFrame>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68163425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p:cNvSpPr>
          <p:nvPr>
            <p:ph type="title"/>
          </p:nvPr>
        </p:nvSpPr>
        <p:spPr/>
        <p:txBody>
          <a:bodyPr vert="horz" wrap="square" lIns="91440" tIns="45720" rIns="91440" bIns="45720" anchor="ctr"/>
          <a:lstStyle/>
          <a:p>
            <a:pPr eaLnBrk="1" hangingPunct="1"/>
            <a:r>
              <a:rPr lang="zh-CN" altLang="en-US" dirty="0">
                <a:latin typeface="黑体" panose="02010609060101010101" pitchFamily="2" charset="-122"/>
                <a:ea typeface="黑体" panose="02010609060101010101" pitchFamily="2" charset="-122"/>
              </a:rPr>
              <a:t>控制知识库的建立 </a:t>
            </a:r>
          </a:p>
        </p:txBody>
      </p:sp>
      <p:sp>
        <p:nvSpPr>
          <p:cNvPr id="249859" name="Rectangle 3"/>
          <p:cNvSpPr>
            <a:spLocks noGrp="1"/>
          </p:cNvSpPr>
          <p:nvPr>
            <p:ph idx="1"/>
          </p:nvPr>
        </p:nvSpPr>
        <p:spPr>
          <a:xfrm>
            <a:off x="684213" y="1628775"/>
            <a:ext cx="7772400" cy="4876800"/>
          </a:xfrm>
        </p:spPr>
        <p:txBody>
          <a:bodyPr vert="horz" wrap="square" lIns="91440" tIns="45720" rIns="91440" bIns="45720" anchor="t"/>
          <a:lstStyle/>
          <a:p>
            <a:pPr eaLnBrk="1" hangingPunct="1"/>
            <a:r>
              <a:rPr lang="zh-CN" altLang="en-US" dirty="0">
                <a:latin typeface="黑体" panose="02010609060101010101" pitchFamily="2" charset="-122"/>
                <a:ea typeface="黑体" panose="02010609060101010101" pitchFamily="2" charset="-122"/>
              </a:rPr>
              <a:t>在设计控制知识库时有两个主要的任务：</a:t>
            </a:r>
          </a:p>
          <a:p>
            <a:pPr lvl="1" eaLnBrk="1" hangingPunct="1">
              <a:buNone/>
            </a:pPr>
            <a:r>
              <a:rPr lang="zh-CN" altLang="en-US" dirty="0" smtClean="0">
                <a:latin typeface="黑体" panose="02010609060101010101" pitchFamily="2" charset="-122"/>
                <a:ea typeface="黑体" panose="02010609060101010101" pitchFamily="2" charset="-122"/>
              </a:rPr>
              <a:t>第一</a:t>
            </a:r>
            <a:r>
              <a:rPr lang="zh-CN" altLang="en-US" dirty="0">
                <a:latin typeface="黑体" panose="02010609060101010101" pitchFamily="2" charset="-122"/>
                <a:ea typeface="黑体" panose="02010609060101010101" pitchFamily="2" charset="-122"/>
              </a:rPr>
              <a:t>，必须选择一组语言变量，它们描述了被控制过程的主要控制参数的值。</a:t>
            </a:r>
          </a:p>
        </p:txBody>
      </p:sp>
      <p:sp>
        <p:nvSpPr>
          <p:cNvPr id="216068" name="Rectangle 4"/>
          <p:cNvSpPr/>
          <p:nvPr/>
        </p:nvSpPr>
        <p:spPr>
          <a:xfrm>
            <a:off x="805474" y="4149080"/>
            <a:ext cx="8277225" cy="1514475"/>
          </a:xfrm>
          <a:prstGeom prst="rect">
            <a:avLst/>
          </a:prstGeom>
          <a:noFill/>
          <a:ln w="9525">
            <a:noFill/>
          </a:ln>
        </p:spPr>
        <p:txBody>
          <a:bodyPr anchor="t"/>
          <a:lstStyle/>
          <a:p>
            <a:pPr marL="742950" lvl="1" indent="-285750" algn="l" rtl="0" eaLnBrk="1" fontAlgn="base" hangingPunct="1">
              <a:spcBef>
                <a:spcPct val="20000"/>
              </a:spcBef>
              <a:spcAft>
                <a:spcPct val="0"/>
              </a:spcAft>
              <a:buClr>
                <a:srgbClr val="66FFFF"/>
              </a:buClr>
              <a:buNone/>
            </a:pPr>
            <a:r>
              <a:rPr kumimoji="1" lang="zh-CN" altLang="en-US" sz="2800" b="1" dirty="0">
                <a:solidFill>
                  <a:schemeClr val="accent2">
                    <a:lumMod val="75000"/>
                    <a:lumOff val="25000"/>
                  </a:schemeClr>
                </a:solidFill>
                <a:latin typeface="黑体" panose="02010609060101010101" pitchFamily="2" charset="-122"/>
                <a:ea typeface="黑体" panose="02010609060101010101" pitchFamily="2" charset="-122"/>
              </a:rPr>
              <a:t> </a:t>
            </a:r>
            <a:r>
              <a:rPr kumimoji="1" lang="zh-CN" altLang="en-US" sz="2800" b="1" dirty="0" smtClean="0">
                <a:solidFill>
                  <a:schemeClr val="accent2">
                    <a:lumMod val="75000"/>
                    <a:lumOff val="25000"/>
                  </a:schemeClr>
                </a:solidFill>
                <a:latin typeface="黑体" panose="02010609060101010101" pitchFamily="2" charset="-122"/>
                <a:ea typeface="黑体" panose="02010609060101010101" pitchFamily="2" charset="-122"/>
              </a:rPr>
              <a:t>  第二</a:t>
            </a:r>
            <a:r>
              <a:rPr kumimoji="1" lang="zh-CN" altLang="en-US" sz="2800" b="1" dirty="0">
                <a:solidFill>
                  <a:schemeClr val="accent2">
                    <a:lumMod val="75000"/>
                    <a:lumOff val="25000"/>
                  </a:schemeClr>
                </a:solidFill>
                <a:latin typeface="黑体" panose="02010609060101010101" pitchFamily="2" charset="-122"/>
                <a:ea typeface="黑体" panose="02010609060101010101" pitchFamily="2" charset="-122"/>
              </a:rPr>
              <a:t>，开发控制知识库的方法包括：专家的经验与知识，对操作者的控制动作进行建模，对过程进行建模和自组织。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98623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6068"/>
                                        </p:tgtEl>
                                        <p:attrNameLst>
                                          <p:attrName>style.visibility</p:attrName>
                                        </p:attrNameLst>
                                      </p:cBhvr>
                                      <p:to>
                                        <p:strVal val="visible"/>
                                      </p:to>
                                    </p:set>
                                    <p:anim calcmode="lin" valueType="num">
                                      <p:cBhvr additive="base">
                                        <p:cTn id="7" dur="500" fill="hold"/>
                                        <p:tgtEl>
                                          <p:spTgt spid="216068"/>
                                        </p:tgtEl>
                                        <p:attrNameLst>
                                          <p:attrName>ppt_x</p:attrName>
                                        </p:attrNameLst>
                                      </p:cBhvr>
                                      <p:tavLst>
                                        <p:tav tm="0">
                                          <p:val>
                                            <p:strVal val="#ppt_x"/>
                                          </p:val>
                                        </p:tav>
                                        <p:tav tm="100000">
                                          <p:val>
                                            <p:strVal val="#ppt_x"/>
                                          </p:val>
                                        </p:tav>
                                      </p:tavLst>
                                    </p:anim>
                                    <p:anim calcmode="lin" valueType="num">
                                      <p:cBhvr additive="base">
                                        <p:cTn id="8" dur="500" fill="hold"/>
                                        <p:tgtEl>
                                          <p:spTgt spid="2160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p:cNvSpPr>
          <p:nvPr>
            <p:ph idx="1"/>
          </p:nvPr>
        </p:nvSpPr>
        <p:spPr>
          <a:xfrm>
            <a:off x="611188" y="981075"/>
            <a:ext cx="7993260" cy="4114800"/>
          </a:xfrm>
        </p:spPr>
        <p:txBody>
          <a:bodyPr vert="horz" wrap="square" lIns="91440" tIns="45720" rIns="91440" bIns="45720" anchor="t"/>
          <a:lstStyle/>
          <a:p>
            <a:pPr eaLnBrk="1" hangingPunct="1"/>
            <a:r>
              <a:rPr lang="zh-CN" altLang="en-US" dirty="0">
                <a:ea typeface="黑体" panose="02010609060101010101" pitchFamily="2" charset="-122"/>
              </a:rPr>
              <a:t>在描述人类专家操作者的知识时，模糊控制的规则形式为：</a:t>
            </a:r>
          </a:p>
          <a:p>
            <a:pPr lvl="1" eaLnBrk="1" hangingPunct="1">
              <a:buNone/>
            </a:pPr>
            <a:r>
              <a:rPr lang="en-US" altLang="zh-CN" dirty="0" smtClean="0">
                <a:solidFill>
                  <a:srgbClr val="FF0000"/>
                </a:solidFill>
                <a:ea typeface="黑体" panose="02010609060101010101" pitchFamily="2" charset="-122"/>
              </a:rPr>
              <a:t>If </a:t>
            </a:r>
            <a:r>
              <a:rPr lang="en-US" altLang="zh-CN" dirty="0">
                <a:solidFill>
                  <a:srgbClr val="FF0000"/>
                </a:solidFill>
                <a:ea typeface="黑体" panose="02010609060101010101" pitchFamily="2" charset="-122"/>
              </a:rPr>
              <a:t>Error is small and Change-in-error is </a:t>
            </a:r>
            <a:r>
              <a:rPr lang="en-US" altLang="zh-CN" dirty="0" smtClean="0">
                <a:solidFill>
                  <a:srgbClr val="FF0000"/>
                </a:solidFill>
                <a:ea typeface="黑体" panose="02010609060101010101" pitchFamily="2" charset="-122"/>
              </a:rPr>
              <a:t>small, Then </a:t>
            </a:r>
            <a:r>
              <a:rPr lang="en-US" altLang="zh-CN" dirty="0">
                <a:solidFill>
                  <a:srgbClr val="FF0000"/>
                </a:solidFill>
                <a:ea typeface="黑体" panose="02010609060101010101" pitchFamily="2" charset="-122"/>
              </a:rPr>
              <a:t>force is small.</a:t>
            </a:r>
          </a:p>
        </p:txBody>
      </p:sp>
      <p:sp>
        <p:nvSpPr>
          <p:cNvPr id="251907" name="Text Box 4"/>
          <p:cNvSpPr txBox="1"/>
          <p:nvPr/>
        </p:nvSpPr>
        <p:spPr>
          <a:xfrm>
            <a:off x="395288" y="188913"/>
            <a:ext cx="4537075" cy="641350"/>
          </a:xfrm>
          <a:prstGeom prst="rect">
            <a:avLst/>
          </a:prstGeom>
          <a:noFill/>
          <a:ln w="9525">
            <a:noFill/>
          </a:ln>
        </p:spPr>
        <p:txBody>
          <a:bodyPr anchor="t">
            <a:spAutoFit/>
          </a:bodyPr>
          <a:lstStyle/>
          <a:p>
            <a:pPr algn="ctr">
              <a:spcBef>
                <a:spcPct val="50000"/>
              </a:spcBef>
            </a:pPr>
            <a:r>
              <a:rPr lang="zh-CN" altLang="en-US" sz="3600" dirty="0">
                <a:latin typeface="Times New Roman" panose="02020603050405020304" pitchFamily="18" charset="0"/>
              </a:rPr>
              <a:t>专家的经验与知识</a:t>
            </a:r>
          </a:p>
        </p:txBody>
      </p:sp>
      <p:sp>
        <p:nvSpPr>
          <p:cNvPr id="218117" name="Rectangle 5"/>
          <p:cNvSpPr/>
          <p:nvPr/>
        </p:nvSpPr>
        <p:spPr>
          <a:xfrm>
            <a:off x="972344" y="3789040"/>
            <a:ext cx="7920038" cy="2160587"/>
          </a:xfrm>
          <a:prstGeom prst="rect">
            <a:avLst/>
          </a:prstGeom>
          <a:noFill/>
          <a:ln w="9525">
            <a:noFill/>
          </a:ln>
        </p:spPr>
        <p:txBody>
          <a:bodyPr anchor="t"/>
          <a:lstStyle/>
          <a:p>
            <a:pPr marL="342900" indent="-342900">
              <a:spcBef>
                <a:spcPct val="20000"/>
              </a:spcBef>
              <a:buClr>
                <a:schemeClr val="accent2">
                  <a:lumMod val="90000"/>
                  <a:lumOff val="10000"/>
                </a:schemeClr>
              </a:buClr>
              <a:buFont typeface="Wingdings" panose="05000000000000000000" pitchFamily="2" charset="2"/>
              <a:buChar char="Ø"/>
            </a:pPr>
            <a:r>
              <a:rPr lang="zh-CN" altLang="en-US" sz="2800" b="1" dirty="0" smtClean="0">
                <a:solidFill>
                  <a:schemeClr val="accent2">
                    <a:lumMod val="90000"/>
                    <a:lumOff val="10000"/>
                  </a:schemeClr>
                </a:solidFill>
                <a:latin typeface="黑体" panose="02010609060101010101" pitchFamily="2" charset="-122"/>
                <a:ea typeface="黑体" panose="02010609060101010101" pitchFamily="2" charset="-122"/>
              </a:rPr>
              <a:t>当</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专家在控制被控过程中使用的上述形式的规则表达了启发性知识时，这种方法是非常有效的。这种方法已被用于过程控制。</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277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8117"/>
                                        </p:tgtEl>
                                        <p:attrNameLst>
                                          <p:attrName>style.visibility</p:attrName>
                                        </p:attrNameLst>
                                      </p:cBhvr>
                                      <p:to>
                                        <p:strVal val="visible"/>
                                      </p:to>
                                    </p:set>
                                    <p:anim calcmode="lin" valueType="num">
                                      <p:cBhvr additive="base">
                                        <p:cTn id="7" dur="500" fill="hold"/>
                                        <p:tgtEl>
                                          <p:spTgt spid="218117"/>
                                        </p:tgtEl>
                                        <p:attrNameLst>
                                          <p:attrName>ppt_x</p:attrName>
                                        </p:attrNameLst>
                                      </p:cBhvr>
                                      <p:tavLst>
                                        <p:tav tm="0">
                                          <p:val>
                                            <p:strVal val="#ppt_x"/>
                                          </p:val>
                                        </p:tav>
                                        <p:tav tm="100000">
                                          <p:val>
                                            <p:strVal val="#ppt_x"/>
                                          </p:val>
                                        </p:tav>
                                      </p:tavLst>
                                    </p:anim>
                                    <p:anim calcmode="lin" valueType="num">
                                      <p:cBhvr additive="base">
                                        <p:cTn id="8" dur="500" fill="hold"/>
                                        <p:tgtEl>
                                          <p:spTgt spid="218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7"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3"/>
          <p:cNvSpPr>
            <a:spLocks noGrp="1"/>
          </p:cNvSpPr>
          <p:nvPr>
            <p:ph idx="1"/>
          </p:nvPr>
        </p:nvSpPr>
        <p:spPr>
          <a:xfrm>
            <a:off x="252730" y="405130"/>
            <a:ext cx="8281670" cy="2692400"/>
          </a:xfrm>
        </p:spPr>
        <p:txBody>
          <a:bodyPr vert="horz" wrap="square" lIns="91440" tIns="45720" rIns="91440" bIns="45720" anchor="t"/>
          <a:lstStyle/>
          <a:p>
            <a:pPr eaLnBrk="1" hangingPunct="1"/>
            <a:r>
              <a:rPr lang="zh-CN" altLang="en-US" sz="3200" dirty="0">
                <a:latin typeface="黑体" panose="02010609060101010101" pitchFamily="2" charset="-122"/>
                <a:ea typeface="黑体" panose="02010609060101010101" pitchFamily="2" charset="-122"/>
              </a:rPr>
              <a:t>第二种方法直接描述了操作者的控制动作。</a:t>
            </a:r>
          </a:p>
          <a:p>
            <a:pPr eaLnBrk="1" hangingPunct="1"/>
            <a:r>
              <a:rPr lang="zh-CN" altLang="en-US" sz="3200" dirty="0">
                <a:latin typeface="黑体" panose="02010609060101010101" pitchFamily="2" charset="-122"/>
                <a:ea typeface="黑体" panose="02010609060101010101" pitchFamily="2" charset="-122"/>
              </a:rPr>
              <a:t>这种方法对操作者的控制动作进行建模而不直接由操作者操作。</a:t>
            </a:r>
          </a:p>
          <a:p>
            <a:pPr eaLnBrk="1" hangingPunct="1"/>
            <a:r>
              <a:rPr lang="zh-CN" altLang="en-US" sz="3200" dirty="0">
                <a:solidFill>
                  <a:srgbClr val="FF0000"/>
                </a:solidFill>
                <a:latin typeface="黑体" panose="02010609060101010101" pitchFamily="2" charset="-122"/>
                <a:ea typeface="黑体" panose="02010609060101010101" pitchFamily="2" charset="-122"/>
              </a:rPr>
              <a:t>用于描述驾驶员在停车场停车时的控制动作。 </a:t>
            </a:r>
          </a:p>
        </p:txBody>
      </p:sp>
      <p:sp>
        <p:nvSpPr>
          <p:cNvPr id="221188" name="Rectangle 4"/>
          <p:cNvSpPr/>
          <p:nvPr/>
        </p:nvSpPr>
        <p:spPr>
          <a:xfrm>
            <a:off x="611560" y="3212976"/>
            <a:ext cx="8262620" cy="3528695"/>
          </a:xfrm>
          <a:prstGeom prst="rect">
            <a:avLst/>
          </a:prstGeom>
          <a:noFill/>
          <a:ln w="9525">
            <a:noFill/>
          </a:ln>
        </p:spPr>
        <p:txBody>
          <a:bodyPr anchor="t"/>
          <a:lstStyle/>
          <a:p>
            <a:pPr marL="342900" indent="-342900" algn="l">
              <a:lnSpc>
                <a:spcPct val="90000"/>
              </a:lnSpc>
              <a:spcBef>
                <a:spcPct val="20000"/>
              </a:spcBef>
              <a:buClr>
                <a:schemeClr val="accent2">
                  <a:lumMod val="90000"/>
                  <a:lumOff val="10000"/>
                </a:schemeClr>
              </a:buClr>
              <a:buFont typeface="Wingdings" panose="05000000000000000000" pitchFamily="2" charset="2"/>
              <a:buChar char="Ø"/>
            </a:pP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第三种方法涉及被控过程的模糊模型，根据描述被控系统可能状态的蕴含式生成被控对象的近似模型。在这种方法中，开发一个模型并且构造一个控制该模糊模型的控制器，这使得这种方法与控制理论中所使用的传统方法有些相似。因此，需要</a:t>
            </a:r>
            <a:r>
              <a:rPr lang="zh-CN" altLang="en-US" sz="3200" b="1" dirty="0">
                <a:solidFill>
                  <a:srgbClr val="FF0000"/>
                </a:solidFill>
                <a:latin typeface="黑体" panose="02010609060101010101" pitchFamily="2" charset="-122"/>
                <a:ea typeface="黑体" panose="02010609060101010101" pitchFamily="2" charset="-122"/>
              </a:rPr>
              <a:t>结构标识过程</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和</a:t>
            </a:r>
            <a:r>
              <a:rPr lang="zh-CN" altLang="en-US" sz="3200" b="1" dirty="0">
                <a:solidFill>
                  <a:srgbClr val="FF0000"/>
                </a:solidFill>
                <a:latin typeface="黑体" panose="02010609060101010101" pitchFamily="2" charset="-122"/>
                <a:ea typeface="黑体" panose="02010609060101010101" pitchFamily="2" charset="-122"/>
              </a:rPr>
              <a:t>参数标识过程</a:t>
            </a:r>
            <a:r>
              <a:rPr lang="zh-CN" altLang="en-US" sz="32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17459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1188"/>
                                        </p:tgtEl>
                                        <p:attrNameLst>
                                          <p:attrName>style.visibility</p:attrName>
                                        </p:attrNameLst>
                                      </p:cBhvr>
                                      <p:to>
                                        <p:strVal val="visible"/>
                                      </p:to>
                                    </p:set>
                                    <p:anim calcmode="lin" valueType="num">
                                      <p:cBhvr additive="base">
                                        <p:cTn id="7" dur="500" fill="hold"/>
                                        <p:tgtEl>
                                          <p:spTgt spid="221188"/>
                                        </p:tgtEl>
                                        <p:attrNameLst>
                                          <p:attrName>ppt_x</p:attrName>
                                        </p:attrNameLst>
                                      </p:cBhvr>
                                      <p:tavLst>
                                        <p:tav tm="0">
                                          <p:val>
                                            <p:strVal val="#ppt_x"/>
                                          </p:val>
                                        </p:tav>
                                        <p:tav tm="100000">
                                          <p:val>
                                            <p:strVal val="#ppt_x"/>
                                          </p:val>
                                        </p:tav>
                                      </p:tavLst>
                                    </p:anim>
                                    <p:anim calcmode="lin" valueType="num">
                                      <p:cBhvr additive="base">
                                        <p:cTn id="8" dur="500" fill="hold"/>
                                        <p:tgtEl>
                                          <p:spTgt spid="2211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3"/>
          <p:cNvSpPr>
            <a:spLocks noGrp="1"/>
          </p:cNvSpPr>
          <p:nvPr>
            <p:ph idx="1"/>
          </p:nvPr>
        </p:nvSpPr>
        <p:spPr>
          <a:xfrm>
            <a:off x="611188" y="692150"/>
            <a:ext cx="7772400" cy="3743325"/>
          </a:xfrm>
        </p:spPr>
        <p:txBody>
          <a:bodyPr vert="horz" wrap="square" lIns="91440" tIns="45720" rIns="91440" bIns="45720" anchor="t"/>
          <a:lstStyle/>
          <a:p>
            <a:pPr eaLnBrk="1" hangingPunct="1">
              <a:lnSpc>
                <a:spcPct val="90000"/>
              </a:lnSpc>
            </a:pPr>
            <a:r>
              <a:rPr lang="zh-CN" altLang="en-US" sz="3200" dirty="0">
                <a:latin typeface="黑体" panose="02010609060101010101" pitchFamily="2" charset="-122"/>
                <a:ea typeface="黑体" panose="02010609060101010101" pitchFamily="2" charset="-122"/>
              </a:rPr>
              <a:t> </a:t>
            </a:r>
            <a:r>
              <a:rPr lang="zh-CN" altLang="en-US" sz="3200" b="1" dirty="0">
                <a:solidFill>
                  <a:srgbClr val="FF0000"/>
                </a:solidFill>
                <a:latin typeface="黑体" panose="02010609060101010101" pitchFamily="2" charset="-122"/>
                <a:ea typeface="黑体" panose="02010609060101010101" pitchFamily="2" charset="-122"/>
              </a:rPr>
              <a:t>规则估值（</a:t>
            </a:r>
            <a:r>
              <a:rPr lang="en-US" altLang="zh-CN" sz="3200" b="1" dirty="0">
                <a:solidFill>
                  <a:srgbClr val="FF0000"/>
                </a:solidFill>
                <a:latin typeface="黑体" panose="02010609060101010101" pitchFamily="2" charset="-122"/>
                <a:ea typeface="黑体" panose="02010609060101010101" pitchFamily="2" charset="-122"/>
              </a:rPr>
              <a:t>Rule Evaluation)</a:t>
            </a:r>
            <a:r>
              <a:rPr lang="zh-CN" altLang="en-US" sz="3200" b="1" dirty="0">
                <a:solidFill>
                  <a:srgbClr val="FF0000"/>
                </a:solidFill>
                <a:latin typeface="黑体" panose="02010609060101010101" pitchFamily="2" charset="-122"/>
                <a:ea typeface="黑体" panose="02010609060101010101" pitchFamily="2" charset="-122"/>
              </a:rPr>
              <a:t>算法</a:t>
            </a:r>
            <a:endParaRPr lang="zh-CN" altLang="en-US" sz="32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zh-CN" altLang="en-US" sz="2800" dirty="0">
                <a:latin typeface="黑体" panose="02010609060101010101" pitchFamily="2" charset="-122"/>
                <a:ea typeface="黑体" panose="02010609060101010101" pitchFamily="2" charset="-122"/>
              </a:rPr>
              <a:t>由于模糊控制规则的部分匹配特性和规则的前提条件相重叠的事实，通常在一个时刻可能有多于一条的模糊规则被激活，用来决定执行哪个控制规则的方法称为</a:t>
            </a:r>
            <a:r>
              <a:rPr lang="zh-CN" altLang="en-US" sz="2800" dirty="0">
                <a:solidFill>
                  <a:srgbClr val="FF0000"/>
                </a:solidFill>
                <a:latin typeface="黑体" panose="02010609060101010101" pitchFamily="2" charset="-122"/>
                <a:ea typeface="黑体" panose="02010609060101010101" pitchFamily="2" charset="-122"/>
              </a:rPr>
              <a:t>冲突消解过程</a:t>
            </a:r>
            <a:r>
              <a:rPr lang="zh-CN" altLang="en-US" sz="2800" dirty="0">
                <a:latin typeface="黑体" panose="02010609060101010101" pitchFamily="2" charset="-122"/>
                <a:ea typeface="黑体" panose="02010609060101010101" pitchFamily="2" charset="-122"/>
              </a:rPr>
              <a:t>。</a:t>
            </a:r>
          </a:p>
          <a:p>
            <a:pPr lvl="1" eaLnBrk="1" hangingPunct="1">
              <a:lnSpc>
                <a:spcPct val="90000"/>
              </a:lnSpc>
            </a:pPr>
            <a:r>
              <a:rPr lang="zh-CN" altLang="en-US" sz="2800" dirty="0">
                <a:latin typeface="黑体" panose="02010609060101010101" pitchFamily="2" charset="-122"/>
                <a:ea typeface="黑体" panose="02010609060101010101" pitchFamily="2" charset="-122"/>
              </a:rPr>
              <a:t>规则估值过程确定了每个规则被满足的程度。在某些状况下，某些规则的条件比其他规则的条件更会被满足，从而使得某些规则比其他的规则更适用。</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0863703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3"/>
          <p:cNvSpPr>
            <a:spLocks noGrp="1"/>
          </p:cNvSpPr>
          <p:nvPr>
            <p:ph idx="1"/>
          </p:nvPr>
        </p:nvSpPr>
        <p:spPr>
          <a:xfrm>
            <a:off x="685800" y="765175"/>
            <a:ext cx="7772400" cy="5330825"/>
          </a:xfrm>
        </p:spPr>
        <p:txBody>
          <a:bodyPr vert="horz" wrap="square" lIns="91440" tIns="45720" rIns="91440" bIns="45720" anchor="t"/>
          <a:lstStyle/>
          <a:p>
            <a:pPr eaLnBrk="1" hangingPunct="1">
              <a:lnSpc>
                <a:spcPct val="90000"/>
              </a:lnSpc>
            </a:pPr>
            <a:r>
              <a:rPr lang="zh-CN" altLang="en-US" sz="2800" dirty="0">
                <a:latin typeface="黑体" panose="02010609060101010101" pitchFamily="2" charset="-122"/>
                <a:ea typeface="黑体" panose="02010609060101010101" pitchFamily="2" charset="-122"/>
              </a:rPr>
              <a:t>为确定一个条件</a:t>
            </a:r>
            <a:r>
              <a:rPr lang="zh-CN" altLang="en-US" sz="2800" dirty="0">
                <a:solidFill>
                  <a:srgbClr val="FF0000"/>
                </a:solidFill>
                <a:latin typeface="黑体" panose="02010609060101010101" pitchFamily="2" charset="-122"/>
                <a:ea typeface="黑体" panose="02010609060101010101" pitchFamily="2" charset="-122"/>
              </a:rPr>
              <a:t>被满足的程度</a:t>
            </a:r>
            <a:r>
              <a:rPr lang="zh-CN" altLang="en-US" sz="2800" dirty="0">
                <a:latin typeface="黑体" panose="02010609060101010101" pitchFamily="2" charset="-122"/>
                <a:ea typeface="黑体" panose="02010609060101010101" pitchFamily="2" charset="-122"/>
              </a:rPr>
              <a:t>，每个规则的输入集合都要模糊化，每个规则将有一个与之相伴的等级值。这个等级值决定了每个规则的相对</a:t>
            </a:r>
            <a:r>
              <a:rPr lang="zh-CN" altLang="en-US" sz="2800" dirty="0">
                <a:ea typeface="黑体" panose="02010609060101010101" pitchFamily="2" charset="-122"/>
              </a:rPr>
              <a:t>“</a:t>
            </a:r>
            <a:r>
              <a:rPr lang="zh-CN" altLang="en-US" sz="2800" dirty="0">
                <a:solidFill>
                  <a:srgbClr val="FF0000"/>
                </a:solidFill>
                <a:latin typeface="黑体" panose="02010609060101010101" pitchFamily="2" charset="-122"/>
                <a:ea typeface="黑体" panose="02010609060101010101" pitchFamily="2" charset="-122"/>
              </a:rPr>
              <a:t>砝码</a:t>
            </a:r>
            <a:r>
              <a:rPr lang="zh-CN" altLang="en-US" sz="2800" dirty="0">
                <a:ea typeface="黑体" panose="02010609060101010101" pitchFamily="2" charset="-122"/>
              </a:rPr>
              <a:t>”</a:t>
            </a:r>
            <a:r>
              <a:rPr lang="zh-CN" altLang="en-US" sz="2800" dirty="0">
                <a:latin typeface="黑体" panose="02010609060101010101" pitchFamily="2" charset="-122"/>
                <a:ea typeface="黑体" panose="02010609060101010101" pitchFamily="2" charset="-122"/>
              </a:rPr>
              <a:t>。</a:t>
            </a:r>
          </a:p>
          <a:p>
            <a:pPr eaLnBrk="1" hangingPunct="1">
              <a:lnSpc>
                <a:spcPct val="90000"/>
              </a:lnSpc>
            </a:pPr>
            <a:r>
              <a:rPr lang="zh-CN" altLang="en-US" sz="2800" dirty="0">
                <a:latin typeface="黑体" panose="02010609060101010101" pitchFamily="2" charset="-122"/>
                <a:ea typeface="黑体" panose="02010609060101010101" pitchFamily="2" charset="-122"/>
              </a:rPr>
              <a:t>这个等级值然后被用于</a:t>
            </a:r>
            <a:r>
              <a:rPr lang="zh-CN" altLang="en-US" sz="2800" dirty="0">
                <a:solidFill>
                  <a:srgbClr val="FF0000"/>
                </a:solidFill>
                <a:latin typeface="黑体" panose="02010609060101010101" pitchFamily="2" charset="-122"/>
                <a:ea typeface="黑体" panose="02010609060101010101" pitchFamily="2" charset="-122"/>
              </a:rPr>
              <a:t>加权规则的结论</a:t>
            </a:r>
            <a:r>
              <a:rPr lang="zh-CN" altLang="en-US" sz="2800" dirty="0">
                <a:latin typeface="黑体" panose="02010609060101010101" pitchFamily="2" charset="-122"/>
                <a:ea typeface="黑体" panose="02010609060101010101" pitchFamily="2" charset="-122"/>
              </a:rPr>
              <a:t>。这是通过根据输入模糊集合的等级截取每个输出模糊集合来进行的。</a:t>
            </a:r>
          </a:p>
          <a:p>
            <a:pPr eaLnBrk="1" hangingPunct="1">
              <a:lnSpc>
                <a:spcPct val="90000"/>
              </a:lnSpc>
            </a:pPr>
            <a:r>
              <a:rPr lang="zh-CN" altLang="en-US" sz="2800" dirty="0">
                <a:latin typeface="黑体" panose="02010609060101010101" pitchFamily="2" charset="-122"/>
                <a:ea typeface="黑体" panose="02010609060101010101" pitchFamily="2" charset="-122"/>
              </a:rPr>
              <a:t>在此模糊智能开发环境中，系统通常采用如下</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种规则估值算法：</a:t>
            </a:r>
          </a:p>
          <a:p>
            <a:pPr lvl="1" eaLnBrk="1" hangingPunct="1">
              <a:lnSpc>
                <a:spcPct val="90000"/>
              </a:lnSpc>
            </a:pPr>
            <a:r>
              <a:rPr lang="en-US" altLang="zh-CN" sz="2800" dirty="0">
                <a:solidFill>
                  <a:srgbClr val="FF0000"/>
                </a:solidFill>
                <a:latin typeface="黑体" panose="02010609060101010101" pitchFamily="2" charset="-122"/>
                <a:ea typeface="黑体" panose="02010609060101010101" pitchFamily="2" charset="-122"/>
              </a:rPr>
              <a:t>MixMax</a:t>
            </a:r>
            <a:endParaRPr lang="zh-CN" altLang="en-US" sz="28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en-US" altLang="zh-CN" sz="2800" dirty="0">
                <a:solidFill>
                  <a:srgbClr val="FF0000"/>
                </a:solidFill>
                <a:latin typeface="黑体" panose="02010609060101010101" pitchFamily="2" charset="-122"/>
                <a:ea typeface="黑体" panose="02010609060101010101" pitchFamily="2" charset="-122"/>
              </a:rPr>
              <a:t>Product</a:t>
            </a:r>
            <a:endParaRPr lang="zh-CN" altLang="en-US" sz="2800" dirty="0">
              <a:solidFill>
                <a:srgbClr val="FF0000"/>
              </a:solidFill>
              <a:latin typeface="黑体" panose="02010609060101010101" pitchFamily="2" charset="-122"/>
              <a:ea typeface="黑体" panose="02010609060101010101" pitchFamily="2" charset="-122"/>
            </a:endParaRPr>
          </a:p>
          <a:p>
            <a:pPr lvl="1" eaLnBrk="1" hangingPunct="1">
              <a:lnSpc>
                <a:spcPct val="90000"/>
              </a:lnSpc>
            </a:pPr>
            <a:r>
              <a:rPr lang="en-US" altLang="zh-CN" sz="2800" dirty="0">
                <a:solidFill>
                  <a:srgbClr val="FF0000"/>
                </a:solidFill>
                <a:latin typeface="黑体" panose="02010609060101010101" pitchFamily="2" charset="-122"/>
                <a:ea typeface="黑体" panose="02010609060101010101" pitchFamily="2" charset="-122"/>
              </a:rPr>
              <a:t>BoundedSum</a:t>
            </a:r>
            <a:endParaRPr lang="zh-CN" altLang="en-US" sz="2800" dirty="0">
              <a:solidFill>
                <a:srgbClr val="FF0000"/>
              </a:solidFill>
              <a:latin typeface="黑体" panose="02010609060101010101" pitchFamily="2" charset="-122"/>
              <a:ea typeface="黑体" panose="02010609060101010101" pitchFamily="2" charset="-122"/>
            </a:endParaRPr>
          </a:p>
          <a:p>
            <a:pPr eaLnBrk="1" hangingPunct="1">
              <a:lnSpc>
                <a:spcPct val="90000"/>
              </a:lnSpc>
            </a:pPr>
            <a:endParaRPr lang="zh-CN" altLang="en-US" sz="3200" dirty="0">
              <a:latin typeface="黑体" panose="02010609060101010101" pitchFamily="2" charset="-122"/>
              <a:ea typeface="黑体" panose="02010609060101010101" pitchFamily="2" charset="-122"/>
            </a:endParaRPr>
          </a:p>
          <a:p>
            <a:pPr eaLnBrk="1" hangingPunct="1">
              <a:lnSpc>
                <a:spcPct val="90000"/>
              </a:lnSpc>
            </a:pPr>
            <a:endParaRPr lang="zh-CN" altLang="en-US" sz="3200" dirty="0">
              <a:latin typeface="黑体" panose="02010609060101010101" pitchFamily="2" charset="-122"/>
              <a:ea typeface="黑体" panose="02010609060101010101" pitchFamily="2" charset="-122"/>
            </a:endParaRPr>
          </a:p>
          <a:p>
            <a:pPr eaLnBrk="1" hangingPunct="1">
              <a:lnSpc>
                <a:spcPct val="90000"/>
              </a:lnSpc>
            </a:pPr>
            <a:endParaRPr lang="zh-CN" altLang="en-US" sz="3200" dirty="0">
              <a:latin typeface="黑体" panose="02010609060101010101" pitchFamily="2" charset="-122"/>
              <a:ea typeface="黑体" panose="02010609060101010101" pitchFamily="2" charset="-122"/>
            </a:endParaRP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3714756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p:cNvSpPr>
          <p:nvPr>
            <p:ph idx="1"/>
          </p:nvPr>
        </p:nvSpPr>
        <p:spPr>
          <a:xfrm>
            <a:off x="685800" y="1196975"/>
            <a:ext cx="7772400" cy="3862705"/>
          </a:xfrm>
        </p:spPr>
        <p:txBody>
          <a:bodyPr vert="horz" wrap="square" lIns="91440" tIns="45720" rIns="91440" bIns="45720" anchor="t"/>
          <a:lstStyle/>
          <a:p>
            <a:pPr eaLnBrk="1" hangingPunct="1"/>
            <a:r>
              <a:rPr lang="zh-CN" altLang="en-US" b="1" dirty="0">
                <a:solidFill>
                  <a:srgbClr val="FF0000"/>
                </a:solidFill>
                <a:latin typeface="黑体" panose="02010609060101010101" pitchFamily="2" charset="-122"/>
                <a:ea typeface="黑体" panose="02010609060101010101" pitchFamily="2" charset="-122"/>
              </a:rPr>
              <a:t>清晰化 </a:t>
            </a:r>
            <a:r>
              <a:rPr lang="en-US" altLang="zh-CN" b="1" dirty="0">
                <a:solidFill>
                  <a:srgbClr val="FF0000"/>
                </a:solidFill>
                <a:latin typeface="黑体" panose="02010609060101010101" pitchFamily="2" charset="-122"/>
                <a:ea typeface="黑体" panose="02010609060101010101" pitchFamily="2" charset="-122"/>
              </a:rPr>
              <a:t>(Defuzzification)</a:t>
            </a:r>
            <a:r>
              <a:rPr lang="zh-CN" altLang="en-US" b="1" dirty="0">
                <a:solidFill>
                  <a:srgbClr val="FF0000"/>
                </a:solidFill>
                <a:latin typeface="黑体" panose="02010609060101010101" pitchFamily="2" charset="-122"/>
                <a:ea typeface="黑体" panose="02010609060101010101" pitchFamily="2" charset="-122"/>
              </a:rPr>
              <a:t>算法</a:t>
            </a:r>
            <a:endParaRPr lang="zh-CN" altLang="en-US" dirty="0">
              <a:solidFill>
                <a:srgbClr val="FF0000"/>
              </a:solidFill>
              <a:latin typeface="黑体" panose="02010609060101010101" pitchFamily="2" charset="-122"/>
              <a:ea typeface="黑体" panose="02010609060101010101" pitchFamily="2" charset="-122"/>
            </a:endParaRPr>
          </a:p>
          <a:p>
            <a:pPr lvl="1" eaLnBrk="1" hangingPunct="1"/>
            <a:r>
              <a:rPr lang="zh-CN" altLang="en-US" dirty="0">
                <a:latin typeface="黑体" panose="02010609060101010101" pitchFamily="2" charset="-122"/>
                <a:ea typeface="黑体" panose="02010609060101010101" pitchFamily="2" charset="-122"/>
              </a:rPr>
              <a:t>通过</a:t>
            </a:r>
            <a:r>
              <a:rPr lang="zh-CN" altLang="en-US" dirty="0">
                <a:solidFill>
                  <a:srgbClr val="FF0000"/>
                </a:solidFill>
                <a:latin typeface="黑体" panose="02010609060101010101" pitchFamily="2" charset="-122"/>
                <a:ea typeface="黑体" panose="02010609060101010101" pitchFamily="2" charset="-122"/>
              </a:rPr>
              <a:t>规则估值</a:t>
            </a:r>
            <a:r>
              <a:rPr lang="zh-CN" altLang="en-US" dirty="0">
                <a:latin typeface="黑体" panose="02010609060101010101" pitchFamily="2" charset="-122"/>
                <a:ea typeface="黑体" panose="02010609060101010101" pitchFamily="2" charset="-122"/>
              </a:rPr>
              <a:t>得到</a:t>
            </a:r>
            <a:r>
              <a:rPr lang="zh-CN" altLang="en-US" dirty="0">
                <a:solidFill>
                  <a:srgbClr val="FF0000"/>
                </a:solidFill>
                <a:latin typeface="黑体" panose="02010609060101010101" pitchFamily="2" charset="-122"/>
                <a:ea typeface="黑体" panose="02010609060101010101" pitchFamily="2" charset="-122"/>
              </a:rPr>
              <a:t>规则强度</a:t>
            </a:r>
            <a:r>
              <a:rPr lang="zh-CN" altLang="en-US" dirty="0">
                <a:latin typeface="黑体" panose="02010609060101010101" pitchFamily="2" charset="-122"/>
                <a:ea typeface="黑体" panose="02010609060101010101" pitchFamily="2" charset="-122"/>
              </a:rPr>
              <a:t>后，仍然需要进一步的处理，其处理结果就是</a:t>
            </a:r>
            <a:r>
              <a:rPr lang="zh-CN" altLang="en-US" dirty="0">
                <a:solidFill>
                  <a:srgbClr val="FF0000"/>
                </a:solidFill>
                <a:latin typeface="黑体" panose="02010609060101010101" pitchFamily="2" charset="-122"/>
                <a:ea typeface="黑体" panose="02010609060101010101" pitchFamily="2" charset="-122"/>
              </a:rPr>
              <a:t>输出</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清晰化</a:t>
            </a:r>
            <a:r>
              <a:rPr lang="zh-CN" altLang="en-US" dirty="0">
                <a:latin typeface="黑体" panose="02010609060101010101" pitchFamily="2" charset="-122"/>
                <a:ea typeface="黑体" panose="02010609060101010101" pitchFamily="2" charset="-122"/>
              </a:rPr>
              <a:t>。</a:t>
            </a:r>
          </a:p>
          <a:p>
            <a:pPr lvl="1" eaLnBrk="1" hangingPunct="1"/>
            <a:r>
              <a:rPr lang="zh-CN" altLang="en-US" dirty="0">
                <a:latin typeface="黑体" panose="02010609060101010101" pitchFamily="2" charset="-122"/>
                <a:ea typeface="黑体" panose="02010609060101010101" pitchFamily="2" charset="-122"/>
              </a:rPr>
              <a:t>这一过程生成</a:t>
            </a:r>
            <a:r>
              <a:rPr lang="zh-CN" altLang="en-US" dirty="0">
                <a:solidFill>
                  <a:srgbClr val="FF0000"/>
                </a:solidFill>
                <a:latin typeface="黑体" panose="02010609060101010101" pitchFamily="2" charset="-122"/>
                <a:ea typeface="黑体" panose="02010609060101010101" pitchFamily="2" charset="-122"/>
              </a:rPr>
              <a:t>非模糊化</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控制动作</a:t>
            </a:r>
            <a:r>
              <a:rPr lang="zh-CN" altLang="en-US" dirty="0">
                <a:latin typeface="黑体" panose="02010609060101010101" pitchFamily="2" charset="-122"/>
                <a:ea typeface="黑体" panose="02010609060101010101" pitchFamily="2" charset="-122"/>
              </a:rPr>
              <a:t>。为了从</a:t>
            </a:r>
            <a:r>
              <a:rPr lang="zh-CN" altLang="en-US" dirty="0">
                <a:solidFill>
                  <a:srgbClr val="FF0000"/>
                </a:solidFill>
                <a:latin typeface="黑体" panose="02010609060101010101" pitchFamily="2" charset="-122"/>
                <a:ea typeface="黑体" panose="02010609060101010101" pitchFamily="2" charset="-122"/>
              </a:rPr>
              <a:t>截取后</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输出模糊集</a:t>
            </a:r>
            <a:r>
              <a:rPr lang="zh-CN" altLang="en-US" dirty="0">
                <a:latin typeface="黑体" panose="02010609060101010101" pitchFamily="2" charset="-122"/>
                <a:ea typeface="黑体" panose="02010609060101010101" pitchFamily="2" charset="-122"/>
              </a:rPr>
              <a:t>中确定出一个</a:t>
            </a:r>
            <a:r>
              <a:rPr lang="zh-CN" altLang="en-US" dirty="0">
                <a:solidFill>
                  <a:srgbClr val="FF0000"/>
                </a:solidFill>
                <a:latin typeface="黑体" panose="02010609060101010101" pitchFamily="2" charset="-122"/>
                <a:ea typeface="黑体" panose="02010609060101010101" pitchFamily="2" charset="-122"/>
              </a:rPr>
              <a:t>清晰的值</a:t>
            </a:r>
            <a:r>
              <a:rPr lang="zh-CN" altLang="en-US" dirty="0">
                <a:latin typeface="黑体" panose="02010609060101010101" pitchFamily="2" charset="-122"/>
                <a:ea typeface="黑体" panose="02010609060101010101" pitchFamily="2" charset="-122"/>
              </a:rPr>
              <a:t>，必须首先</a:t>
            </a:r>
            <a:r>
              <a:rPr lang="zh-CN" altLang="en-US" dirty="0">
                <a:solidFill>
                  <a:srgbClr val="FF0000"/>
                </a:solidFill>
                <a:latin typeface="黑体" panose="02010609060101010101" pitchFamily="2" charset="-122"/>
                <a:ea typeface="黑体" panose="02010609060101010101" pitchFamily="2" charset="-122"/>
              </a:rPr>
              <a:t>合并</a:t>
            </a:r>
            <a:r>
              <a:rPr lang="zh-CN" altLang="en-US" dirty="0">
                <a:latin typeface="黑体" panose="02010609060101010101" pitchFamily="2" charset="-122"/>
                <a:ea typeface="黑体" panose="02010609060101010101" pitchFamily="2" charset="-122"/>
              </a:rPr>
              <a:t>这些</a:t>
            </a:r>
            <a:r>
              <a:rPr lang="zh-CN" altLang="en-US" dirty="0">
                <a:solidFill>
                  <a:srgbClr val="FF0000"/>
                </a:solidFill>
                <a:latin typeface="黑体" panose="02010609060101010101" pitchFamily="2" charset="-122"/>
                <a:ea typeface="黑体" panose="02010609060101010101" pitchFamily="2" charset="-122"/>
              </a:rPr>
              <a:t>输出模糊集</a:t>
            </a:r>
            <a:r>
              <a:rPr lang="zh-CN" altLang="en-US" dirty="0">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99670715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3"/>
          <p:cNvSpPr>
            <a:spLocks noGrp="1"/>
          </p:cNvSpPr>
          <p:nvPr>
            <p:ph idx="1"/>
          </p:nvPr>
        </p:nvSpPr>
        <p:spPr>
          <a:xfrm>
            <a:off x="611188" y="1268413"/>
            <a:ext cx="7772400" cy="1944687"/>
          </a:xfrm>
        </p:spPr>
        <p:txBody>
          <a:bodyPr vert="horz" wrap="square" lIns="91440" tIns="45720" rIns="91440" bIns="45720" anchor="t"/>
          <a:lstStyle/>
          <a:p>
            <a:pPr eaLnBrk="1" hangingPunct="1"/>
            <a:r>
              <a:rPr lang="zh-CN" altLang="en-US" sz="2800" dirty="0">
                <a:latin typeface="黑体" panose="02010609060101010101" pitchFamily="2" charset="-122"/>
                <a:ea typeface="黑体" panose="02010609060101010101" pitchFamily="2" charset="-122"/>
              </a:rPr>
              <a:t>这是通过把所有的输出模糊集连接起来，并且在所有的点上取极大值来进行的。</a:t>
            </a:r>
          </a:p>
          <a:p>
            <a:pPr eaLnBrk="1" hangingPunct="1"/>
            <a:r>
              <a:rPr lang="zh-CN" altLang="en-US" sz="2800" dirty="0">
                <a:latin typeface="黑体" panose="02010609060101010101" pitchFamily="2" charset="-122"/>
                <a:ea typeface="黑体" panose="02010609060101010101" pitchFamily="2" charset="-122"/>
              </a:rPr>
              <a:t>这样就得到了表示全体模糊规则的输出的一个</a:t>
            </a:r>
            <a:r>
              <a:rPr lang="zh-CN" altLang="en-US" sz="2800" dirty="0">
                <a:solidFill>
                  <a:srgbClr val="FF0000"/>
                </a:solidFill>
                <a:latin typeface="黑体" panose="02010609060101010101" pitchFamily="2" charset="-122"/>
                <a:ea typeface="黑体" panose="02010609060101010101" pitchFamily="2" charset="-122"/>
              </a:rPr>
              <a:t>综合的模糊集</a:t>
            </a:r>
            <a:r>
              <a:rPr lang="zh-CN" altLang="en-US" sz="2800" dirty="0">
                <a:latin typeface="黑体" panose="02010609060101010101" pitchFamily="2" charset="-122"/>
                <a:ea typeface="黑体" panose="02010609060101010101" pitchFamily="2" charset="-122"/>
              </a:rPr>
              <a:t>。</a:t>
            </a:r>
          </a:p>
        </p:txBody>
      </p:sp>
      <p:sp>
        <p:nvSpPr>
          <p:cNvPr id="292868" name="Rectangle 4"/>
          <p:cNvSpPr/>
          <p:nvPr/>
        </p:nvSpPr>
        <p:spPr>
          <a:xfrm>
            <a:off x="1371600" y="3325509"/>
            <a:ext cx="6944816" cy="3357562"/>
          </a:xfrm>
          <a:prstGeom prst="rect">
            <a:avLst/>
          </a:prstGeom>
          <a:noFill/>
          <a:ln w="9525">
            <a:noFill/>
          </a:ln>
        </p:spPr>
        <p:txBody>
          <a:bodyPr anchor="t"/>
          <a:lstStyle/>
          <a:p>
            <a:pPr marL="342900" indent="-342900">
              <a:lnSpc>
                <a:spcPct val="90000"/>
              </a:lnSpc>
              <a:spcBef>
                <a:spcPct val="20000"/>
              </a:spcBef>
              <a:buClr>
                <a:schemeClr val="accent2">
                  <a:lumMod val="90000"/>
                  <a:lumOff val="10000"/>
                </a:schemeClr>
              </a:buClr>
            </a:pPr>
            <a:r>
              <a:rPr lang="zh-CN" altLang="en-US" sz="2800" dirty="0">
                <a:latin typeface="黑体" panose="02010609060101010101" pitchFamily="2" charset="-122"/>
                <a:ea typeface="黑体" panose="02010609060101010101" pitchFamily="2" charset="-122"/>
              </a:rPr>
              <a:t>在模糊开发环境中通常实现</a:t>
            </a:r>
            <a:r>
              <a:rPr lang="en-US" altLang="zh-CN" sz="2800" dirty="0">
                <a:latin typeface="黑体" panose="02010609060101010101" pitchFamily="2" charset="-122"/>
                <a:ea typeface="黑体" panose="02010609060101010101" pitchFamily="2" charset="-122"/>
              </a:rPr>
              <a:t>3</a:t>
            </a:r>
            <a:r>
              <a:rPr lang="zh-CN" altLang="en-US" sz="2800" dirty="0">
                <a:latin typeface="黑体" panose="02010609060101010101" pitchFamily="2" charset="-122"/>
                <a:ea typeface="黑体" panose="02010609060101010101" pitchFamily="2" charset="-122"/>
              </a:rPr>
              <a:t>种清晰化算法：</a:t>
            </a: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3200" dirty="0">
                <a:solidFill>
                  <a:srgbClr val="FF0000"/>
                </a:solidFill>
                <a:latin typeface="黑体" panose="02010609060101010101" pitchFamily="2" charset="-122"/>
                <a:ea typeface="黑体" panose="02010609060101010101" pitchFamily="2" charset="-122"/>
              </a:rPr>
              <a:t>重心法（</a:t>
            </a:r>
            <a:r>
              <a:rPr lang="en-US" altLang="zh-CN" sz="3200" dirty="0">
                <a:solidFill>
                  <a:srgbClr val="FF0000"/>
                </a:solidFill>
                <a:latin typeface="黑体" panose="02010609060101010101" pitchFamily="2" charset="-122"/>
                <a:ea typeface="黑体" panose="02010609060101010101" pitchFamily="2" charset="-122"/>
              </a:rPr>
              <a:t>Center of Gravity</a:t>
            </a:r>
            <a:r>
              <a:rPr lang="zh-CN" altLang="en-US" sz="3200" dirty="0">
                <a:solidFill>
                  <a:srgbClr val="FF0000"/>
                </a:solidFill>
                <a:latin typeface="黑体" panose="02010609060101010101" pitchFamily="2" charset="-122"/>
                <a:ea typeface="黑体" panose="02010609060101010101" pitchFamily="2" charset="-122"/>
              </a:rPr>
              <a:t>）</a:t>
            </a:r>
            <a:endParaRPr lang="en-US" altLang="zh-CN" sz="3200" dirty="0">
              <a:solidFill>
                <a:srgbClr val="FF0000"/>
              </a:solidFill>
              <a:latin typeface="黑体" panose="02010609060101010101" pitchFamily="2" charset="-122"/>
              <a:ea typeface="黑体" panose="02010609060101010101" pitchFamily="2" charset="-122"/>
            </a:endParaRP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3200" dirty="0">
                <a:solidFill>
                  <a:srgbClr val="FF0000"/>
                </a:solidFill>
                <a:latin typeface="黑体" panose="02010609060101010101" pitchFamily="2" charset="-122"/>
                <a:ea typeface="黑体" panose="02010609060101010101" pitchFamily="2" charset="-122"/>
              </a:rPr>
              <a:t>插值法（</a:t>
            </a:r>
            <a:r>
              <a:rPr lang="en-US" altLang="zh-CN" sz="3200" dirty="0">
                <a:solidFill>
                  <a:srgbClr val="FF0000"/>
                </a:solidFill>
                <a:latin typeface="黑体" panose="02010609060101010101" pitchFamily="2" charset="-122"/>
                <a:ea typeface="黑体" panose="02010609060101010101" pitchFamily="2" charset="-122"/>
              </a:rPr>
              <a:t>Interpolation</a:t>
            </a:r>
            <a:r>
              <a:rPr lang="zh-CN" altLang="en-US" sz="3200" dirty="0">
                <a:solidFill>
                  <a:srgbClr val="FF0000"/>
                </a:solidFill>
                <a:latin typeface="黑体" panose="02010609060101010101" pitchFamily="2" charset="-122"/>
                <a:ea typeface="黑体" panose="02010609060101010101" pitchFamily="2" charset="-122"/>
              </a:rPr>
              <a:t>）</a:t>
            </a:r>
          </a:p>
          <a:p>
            <a:pPr marL="342900" indent="-342900">
              <a:lnSpc>
                <a:spcPct val="90000"/>
              </a:lnSpc>
              <a:spcBef>
                <a:spcPct val="20000"/>
              </a:spcBef>
              <a:buClr>
                <a:schemeClr val="accent2">
                  <a:lumMod val="90000"/>
                  <a:lumOff val="10000"/>
                </a:schemeClr>
              </a:buClr>
              <a:buFont typeface="Wingdings" panose="05000000000000000000" pitchFamily="2" charset="2"/>
              <a:buChar char="Ø"/>
            </a:pPr>
            <a:r>
              <a:rPr lang="zh-CN" altLang="en-US" sz="3200" dirty="0">
                <a:solidFill>
                  <a:srgbClr val="FF0000"/>
                </a:solidFill>
                <a:latin typeface="黑体" panose="02010609060101010101" pitchFamily="2" charset="-122"/>
                <a:ea typeface="黑体" panose="02010609060101010101" pitchFamily="2" charset="-122"/>
              </a:rPr>
              <a:t>真值流法（</a:t>
            </a:r>
            <a:r>
              <a:rPr lang="en-US" altLang="zh-CN" sz="3200" dirty="0">
                <a:solidFill>
                  <a:srgbClr val="FF0000"/>
                </a:solidFill>
                <a:latin typeface="黑体" panose="02010609060101010101" pitchFamily="2" charset="-122"/>
                <a:ea typeface="黑体" panose="02010609060101010101" pitchFamily="2" charset="-122"/>
              </a:rPr>
              <a:t>Truth Value Flow</a:t>
            </a:r>
            <a:r>
              <a:rPr lang="zh-CN" altLang="en-US" sz="3200" dirty="0">
                <a:solidFill>
                  <a:srgbClr val="FF0000"/>
                </a:solidFill>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72494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2868"/>
                                        </p:tgtEl>
                                        <p:attrNameLst>
                                          <p:attrName>style.visibility</p:attrName>
                                        </p:attrNameLst>
                                      </p:cBhvr>
                                      <p:to>
                                        <p:strVal val="visible"/>
                                      </p:to>
                                    </p:set>
                                    <p:anim calcmode="lin" valueType="num">
                                      <p:cBhvr additive="base">
                                        <p:cTn id="7" dur="500" fill="hold"/>
                                        <p:tgtEl>
                                          <p:spTgt spid="292868"/>
                                        </p:tgtEl>
                                        <p:attrNameLst>
                                          <p:attrName>ppt_x</p:attrName>
                                        </p:attrNameLst>
                                      </p:cBhvr>
                                      <p:tavLst>
                                        <p:tav tm="0">
                                          <p:val>
                                            <p:strVal val="#ppt_x"/>
                                          </p:val>
                                        </p:tav>
                                        <p:tav tm="100000">
                                          <p:val>
                                            <p:strVal val="#ppt_x"/>
                                          </p:val>
                                        </p:tav>
                                      </p:tavLst>
                                    </p:anim>
                                    <p:anim calcmode="lin" valueType="num">
                                      <p:cBhvr additive="base">
                                        <p:cTn id="8" dur="500" fill="hold"/>
                                        <p:tgtEl>
                                          <p:spTgt spid="2928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49" name="标题 1"/>
          <p:cNvSpPr>
            <a:spLocks noGrp="1"/>
          </p:cNvSpPr>
          <p:nvPr>
            <p:ph type="title"/>
          </p:nvPr>
        </p:nvSpPr>
        <p:spPr>
          <a:xfrm>
            <a:off x="684213" y="333375"/>
            <a:ext cx="7772400" cy="1143000"/>
          </a:xfrm>
        </p:spPr>
        <p:txBody>
          <a:bodyPr vert="horz" wrap="square" lIns="91440" tIns="45720" rIns="91440" bIns="45720" anchor="ctr"/>
          <a:lstStyle/>
          <a:p>
            <a:pPr>
              <a:buNone/>
            </a:pPr>
            <a:r>
              <a:rPr lang="en-US" altLang="zh-CN" dirty="0"/>
              <a:t>5.6.5</a:t>
            </a:r>
            <a:r>
              <a:rPr lang="zh-CN" altLang="zh-CN" dirty="0"/>
              <a:t>案例：抵押申请评估决策支持系统</a:t>
            </a:r>
            <a:endParaRPr lang="zh-CN" altLang="en-US" dirty="0"/>
          </a:p>
        </p:txBody>
      </p:sp>
      <p:sp>
        <p:nvSpPr>
          <p:cNvPr id="258050" name="内容占位符 2"/>
          <p:cNvSpPr>
            <a:spLocks noGrp="1"/>
          </p:cNvSpPr>
          <p:nvPr>
            <p:ph idx="1"/>
          </p:nvPr>
        </p:nvSpPr>
        <p:spPr>
          <a:xfrm>
            <a:off x="611188" y="1773238"/>
            <a:ext cx="7993062" cy="4114800"/>
          </a:xfrm>
        </p:spPr>
        <p:txBody>
          <a:bodyPr vert="horz" wrap="square" lIns="91440" tIns="45720" rIns="91440" bIns="45720" anchor="t"/>
          <a:lstStyle/>
          <a:p>
            <a:r>
              <a:rPr lang="zh-CN" altLang="zh-CN" sz="2400" dirty="0">
                <a:latin typeface="黑体" panose="02010609060101010101" pitchFamily="2" charset="-122"/>
                <a:ea typeface="黑体" panose="02010609060101010101" pitchFamily="2" charset="-122"/>
              </a:rPr>
              <a:t>抵押申请评估是决策支持模糊系统能够成功应用的典型问题。要开发解决这个问题的决策支持模糊系统，首先使用模糊术语表达抵押申请评估中的基本概念，然后用合适的模糊工具在原型系统中实现这个概念，最后用选定的测试用例来测试和优化系统。</a:t>
            </a:r>
          </a:p>
          <a:p>
            <a:r>
              <a:rPr lang="zh-CN" altLang="zh-CN" sz="2400" dirty="0" smtClean="0">
                <a:latin typeface="黑体" panose="02010609060101010101" pitchFamily="2" charset="-122"/>
                <a:ea typeface="黑体" panose="02010609060101010101" pitchFamily="2" charset="-122"/>
              </a:rPr>
              <a:t>抵押</a:t>
            </a:r>
            <a:r>
              <a:rPr lang="zh-CN" altLang="zh-CN" sz="2400" dirty="0">
                <a:latin typeface="黑体" panose="02010609060101010101" pitchFamily="2" charset="-122"/>
                <a:ea typeface="黑体" panose="02010609060101010101" pitchFamily="2" charset="-122"/>
              </a:rPr>
              <a:t>申请的评估通常基于评估市场价和房产的位置、申请人的资产和收入，以及还款计划，而这些都取决于申请人的收入和银行的利率。</a:t>
            </a:r>
          </a:p>
          <a:p>
            <a:r>
              <a:rPr lang="zh-CN" altLang="zh-CN" sz="2400" dirty="0" smtClean="0">
                <a:latin typeface="黑体" panose="02010609060101010101" pitchFamily="2" charset="-122"/>
                <a:ea typeface="黑体" panose="02010609060101010101" pitchFamily="2" charset="-122"/>
              </a:rPr>
              <a:t>要</a:t>
            </a:r>
            <a:r>
              <a:rPr lang="zh-CN" altLang="zh-CN" sz="2400" dirty="0">
                <a:latin typeface="黑体" panose="02010609060101010101" pitchFamily="2" charset="-122"/>
                <a:ea typeface="黑体" panose="02010609060101010101" pitchFamily="2" charset="-122"/>
              </a:rPr>
              <a:t>定义隶属函数并构建模糊规则，我们需要有经验的抵押顾问和银行经理的帮助，他们能够列出抵押认可的方针。图</a:t>
            </a:r>
            <a:r>
              <a:rPr lang="en-US" altLang="zh-CN" sz="2400" dirty="0">
                <a:latin typeface="黑体" panose="02010609060101010101" pitchFamily="2" charset="-122"/>
                <a:ea typeface="黑体" panose="02010609060101010101" pitchFamily="2" charset="-122"/>
              </a:rPr>
              <a:t>5-11--</a:t>
            </a:r>
            <a:r>
              <a:rPr lang="zh-CN" altLang="zh-CN" sz="2400" dirty="0">
                <a:latin typeface="黑体" panose="02010609060101010101" pitchFamily="2" charset="-122"/>
                <a:ea typeface="黑体" panose="02010609060101010101" pitchFamily="2" charset="-122"/>
              </a:rPr>
              <a:t>图</a:t>
            </a:r>
            <a:r>
              <a:rPr lang="en-US" altLang="zh-CN" sz="2400" dirty="0">
                <a:latin typeface="黑体" panose="02010609060101010101" pitchFamily="2" charset="-122"/>
                <a:ea typeface="黑体" panose="02010609060101010101" pitchFamily="2" charset="-122"/>
              </a:rPr>
              <a:t>5-18</a:t>
            </a:r>
            <a:r>
              <a:rPr lang="zh-CN" altLang="zh-CN" sz="2400" dirty="0">
                <a:latin typeface="黑体" panose="02010609060101010101" pitchFamily="2" charset="-122"/>
                <a:ea typeface="黑体" panose="02010609060101010101" pitchFamily="2" charset="-122"/>
              </a:rPr>
              <a:t>是本问题中使用的语言变量的模糊集。三角形和梯形的隶属函数可以充分地表示抵押专家的知识。</a:t>
            </a:r>
          </a:p>
          <a:p>
            <a:endParaRPr lang="zh-CN" altLang="en-US" sz="2400" dirty="0"/>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7463435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6" name="Picture 2" descr="图5-11"/>
          <p:cNvPicPr>
            <a:picLocks noChangeAspect="1"/>
          </p:cNvPicPr>
          <p:nvPr/>
        </p:nvPicPr>
        <p:blipFill>
          <a:blip r:embed="rId2"/>
          <a:stretch>
            <a:fillRect/>
          </a:stretch>
        </p:blipFill>
        <p:spPr>
          <a:xfrm>
            <a:off x="1759268" y="834390"/>
            <a:ext cx="5916612" cy="2376488"/>
          </a:xfrm>
          <a:prstGeom prst="rect">
            <a:avLst/>
          </a:prstGeom>
          <a:noFill/>
          <a:ln w="9525">
            <a:noFill/>
          </a:ln>
        </p:spPr>
      </p:pic>
      <p:pic>
        <p:nvPicPr>
          <p:cNvPr id="259077" name="Picture 3" descr="图5-12"/>
          <p:cNvPicPr>
            <a:picLocks noChangeAspect="1"/>
          </p:cNvPicPr>
          <p:nvPr/>
        </p:nvPicPr>
        <p:blipFill>
          <a:blip r:embed="rId3"/>
          <a:stretch>
            <a:fillRect/>
          </a:stretch>
        </p:blipFill>
        <p:spPr>
          <a:xfrm>
            <a:off x="1732280" y="3931603"/>
            <a:ext cx="5789613" cy="2374900"/>
          </a:xfrm>
          <a:prstGeom prst="rect">
            <a:avLst/>
          </a:prstGeom>
          <a:noFill/>
          <a:ln w="9525">
            <a:noFill/>
          </a:ln>
        </p:spPr>
      </p:pic>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89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69063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p:cNvSpPr>
          <p:nvPr>
            <p:ph type="body" sz="half" idx="1"/>
          </p:nvPr>
        </p:nvSpPr>
        <p:spPr>
          <a:xfrm>
            <a:off x="179512" y="115888"/>
            <a:ext cx="8640638" cy="3673475"/>
          </a:xfrm>
        </p:spPr>
        <p:txBody>
          <a:bodyPr vert="horz" wrap="square" lIns="91440" tIns="45720" rIns="91440" bIns="45720" anchor="t"/>
          <a:lstStyle/>
          <a:p>
            <a:pPr eaLnBrk="1" hangingPunct="1">
              <a:buClr>
                <a:srgbClr val="66FFFF"/>
              </a:buClr>
              <a:buSzTx/>
              <a:buFont typeface="Wingdings" panose="05000000000000000000" pitchFamily="2" charset="2"/>
              <a:buNone/>
            </a:pPr>
            <a:r>
              <a:rPr lang="zh-CN" altLang="en-US" sz="3200" dirty="0" smtClean="0">
                <a:latin typeface="黑体" panose="02010609060101010101" pitchFamily="2" charset="-122"/>
                <a:ea typeface="黑体" panose="02010609060101010101" pitchFamily="2" charset="-122"/>
              </a:rPr>
              <a:t> </a:t>
            </a:r>
            <a:r>
              <a:rPr lang="zh-CN" altLang="en-US" sz="3200" b="1" dirty="0" smtClean="0">
                <a:latin typeface="黑体" panose="02010609060101010101" pitchFamily="2" charset="-122"/>
                <a:ea typeface="黑体" panose="02010609060101010101" pitchFamily="2" charset="-122"/>
              </a:rPr>
              <a:t>说明</a:t>
            </a:r>
            <a:r>
              <a:rPr lang="en-US" altLang="zh-CN" sz="3200" b="1" dirty="0">
                <a:latin typeface="黑体" panose="02010609060101010101" pitchFamily="2" charset="-122"/>
                <a:ea typeface="黑体" panose="02010609060101010101" pitchFamily="2" charset="-122"/>
              </a:rPr>
              <a:t>: </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1</a:t>
            </a:r>
            <a:r>
              <a:rPr lang="zh-CN" altLang="en-US" sz="3200" dirty="0">
                <a:latin typeface="黑体" panose="02010609060101010101" pitchFamily="2" charset="-122"/>
                <a:ea typeface="黑体" panose="02010609060101010101" pitchFamily="2" charset="-122"/>
              </a:rPr>
              <a:t>）</a:t>
            </a:r>
            <a:r>
              <a:rPr lang="zh-CN" altLang="en-US" sz="3200" dirty="0">
                <a:solidFill>
                  <a:srgbClr val="FF0000"/>
                </a:solidFill>
                <a:latin typeface="黑体" panose="02010609060101010101" pitchFamily="2" charset="-122"/>
                <a:ea typeface="黑体" panose="02010609060101010101" pitchFamily="2" charset="-122"/>
              </a:rPr>
              <a:t>概率分配函数的作用是把</a:t>
            </a:r>
            <a:r>
              <a:rPr lang="en-US" altLang="zh-CN" sz="3200" dirty="0">
                <a:solidFill>
                  <a:srgbClr val="FF0000"/>
                </a:solidFill>
                <a:latin typeface="黑体" panose="02010609060101010101" pitchFamily="2" charset="-122"/>
                <a:ea typeface="黑体" panose="02010609060101010101" pitchFamily="2" charset="-122"/>
              </a:rPr>
              <a:t>Ω</a:t>
            </a:r>
            <a:r>
              <a:rPr lang="zh-CN" altLang="en-US" sz="3200" dirty="0">
                <a:solidFill>
                  <a:srgbClr val="FF0000"/>
                </a:solidFill>
                <a:latin typeface="黑体" panose="02010609060101010101" pitchFamily="2" charset="-122"/>
                <a:ea typeface="黑体" panose="02010609060101010101" pitchFamily="2" charset="-122"/>
              </a:rPr>
              <a:t>的任意一个子集都映射为 </a:t>
            </a:r>
            <a:r>
              <a:rPr lang="en-US" altLang="zh-CN" sz="3200" dirty="0">
                <a:solidFill>
                  <a:srgbClr val="FF0000"/>
                </a:solidFill>
                <a:latin typeface="黑体" panose="02010609060101010101" pitchFamily="2" charset="-122"/>
                <a:ea typeface="黑体" panose="02010609060101010101" pitchFamily="2" charset="-122"/>
              </a:rPr>
              <a:t>[0</a:t>
            </a:r>
            <a:r>
              <a:rPr lang="zh-CN" altLang="en-US" sz="3200" dirty="0">
                <a:solidFill>
                  <a:srgbClr val="FF0000"/>
                </a:solidFill>
                <a:latin typeface="黑体" panose="02010609060101010101" pitchFamily="2" charset="-122"/>
                <a:ea typeface="黑体" panose="02010609060101010101" pitchFamily="2" charset="-122"/>
              </a:rPr>
              <a:t>，</a:t>
            </a: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上的一个数</a:t>
            </a:r>
            <a:r>
              <a:rPr lang="en-US" altLang="zh-CN" sz="3200" dirty="0">
                <a:solidFill>
                  <a:srgbClr val="FF0000"/>
                </a:solidFill>
                <a:latin typeface="黑体" panose="02010609060101010101" pitchFamily="2" charset="-122"/>
                <a:ea typeface="黑体" panose="02010609060101010101" pitchFamily="2" charset="-122"/>
              </a:rPr>
              <a:t>m(A)</a:t>
            </a:r>
            <a:r>
              <a:rPr lang="zh-CN" altLang="en-US" sz="3200" dirty="0">
                <a:latin typeface="黑体" panose="02010609060101010101" pitchFamily="2" charset="-122"/>
                <a:ea typeface="黑体" panose="02010609060101010101" pitchFamily="2" charset="-122"/>
              </a:rPr>
              <a:t>。当</a:t>
            </a:r>
            <a:r>
              <a:rPr lang="en-US" altLang="zh-CN" sz="3200" dirty="0">
                <a:latin typeface="黑体" panose="02010609060101010101" pitchFamily="2" charset="-122"/>
                <a:ea typeface="黑体" panose="02010609060101010101" pitchFamily="2" charset="-122"/>
              </a:rPr>
              <a:t>A </a:t>
            </a:r>
            <a:r>
              <a:rPr lang="zh-CN" altLang="en-US" sz="3200" dirty="0">
                <a:latin typeface="黑体" panose="02010609060101010101" pitchFamily="2" charset="-122"/>
                <a:ea typeface="黑体" panose="02010609060101010101" pitchFamily="2" charset="-122"/>
              </a:rPr>
              <a:t>属于</a:t>
            </a:r>
            <a:r>
              <a:rPr lang="en-US" altLang="zh-CN" sz="3200" dirty="0">
                <a:latin typeface="黑体" panose="02010609060101010101" pitchFamily="2" charset="-122"/>
                <a:ea typeface="黑体" panose="02010609060101010101" pitchFamily="2" charset="-122"/>
              </a:rPr>
              <a:t>Ω</a:t>
            </a:r>
            <a:r>
              <a:rPr lang="zh-CN" altLang="en-US" sz="3200" dirty="0">
                <a:latin typeface="黑体" panose="02010609060101010101" pitchFamily="2" charset="-122"/>
                <a:ea typeface="黑体" panose="02010609060101010101" pitchFamily="2" charset="-122"/>
              </a:rPr>
              <a:t>且</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由单个元素组成时，</a:t>
            </a:r>
            <a:r>
              <a:rPr lang="en-US" altLang="zh-CN" sz="3200" dirty="0">
                <a:latin typeface="黑体" panose="02010609060101010101" pitchFamily="2" charset="-122"/>
                <a:ea typeface="黑体" panose="02010609060101010101" pitchFamily="2" charset="-122"/>
              </a:rPr>
              <a:t>m(A)</a:t>
            </a:r>
            <a:r>
              <a:rPr lang="zh-CN" altLang="en-US" sz="3200" dirty="0">
                <a:latin typeface="黑体" panose="02010609060101010101" pitchFamily="2" charset="-122"/>
                <a:ea typeface="黑体" panose="02010609060101010101" pitchFamily="2" charset="-122"/>
              </a:rPr>
              <a:t>表示对</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的精确信任度；当</a:t>
            </a:r>
            <a:r>
              <a:rPr lang="en-US" altLang="zh-CN" sz="3200" dirty="0">
                <a:latin typeface="黑体" panose="02010609060101010101" pitchFamily="2" charset="-122"/>
                <a:ea typeface="黑体" panose="02010609060101010101" pitchFamily="2" charset="-122"/>
              </a:rPr>
              <a:t>A </a:t>
            </a:r>
            <a:r>
              <a:rPr lang="zh-CN" altLang="en-US" sz="3200" dirty="0">
                <a:latin typeface="黑体" panose="02010609060101010101" pitchFamily="2" charset="-122"/>
                <a:ea typeface="黑体" panose="02010609060101010101" pitchFamily="2" charset="-122"/>
              </a:rPr>
              <a:t>属于</a:t>
            </a:r>
            <a:r>
              <a:rPr lang="en-US" altLang="zh-CN" sz="3200" dirty="0">
                <a:latin typeface="黑体" panose="02010609060101010101" pitchFamily="2" charset="-122"/>
                <a:ea typeface="黑体" panose="02010609060101010101" pitchFamily="2" charset="-122"/>
              </a:rPr>
              <a:t>Ω</a:t>
            </a:r>
            <a:r>
              <a:rPr lang="zh-CN" altLang="en-US" sz="3200" dirty="0">
                <a:latin typeface="黑体" panose="02010609060101010101" pitchFamily="2" charset="-122"/>
                <a:ea typeface="黑体" panose="02010609060101010101" pitchFamily="2" charset="-122"/>
              </a:rPr>
              <a:t>、</a:t>
            </a:r>
            <a:r>
              <a:rPr lang="en-US" altLang="zh-CN" sz="3200" dirty="0">
                <a:latin typeface="黑体" panose="02010609060101010101" pitchFamily="2" charset="-122"/>
                <a:ea typeface="黑体" panose="02010609060101010101" pitchFamily="2" charset="-122"/>
              </a:rPr>
              <a:t>A≠Ω,</a:t>
            </a:r>
            <a:r>
              <a:rPr lang="zh-CN" altLang="en-US" sz="3200" dirty="0">
                <a:latin typeface="黑体" panose="02010609060101010101" pitchFamily="2" charset="-122"/>
                <a:ea typeface="黑体" panose="02010609060101010101" pitchFamily="2" charset="-122"/>
              </a:rPr>
              <a:t>且</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由多个元素组成时，</a:t>
            </a:r>
            <a:r>
              <a:rPr lang="en-US" altLang="zh-CN" sz="3200" dirty="0">
                <a:latin typeface="黑体" panose="02010609060101010101" pitchFamily="2" charset="-122"/>
                <a:ea typeface="黑体" panose="02010609060101010101" pitchFamily="2" charset="-122"/>
              </a:rPr>
              <a:t>m(A)</a:t>
            </a:r>
            <a:r>
              <a:rPr lang="zh-CN" altLang="en-US" sz="3200" dirty="0">
                <a:latin typeface="黑体" panose="02010609060101010101" pitchFamily="2" charset="-122"/>
                <a:ea typeface="黑体" panose="02010609060101010101" pitchFamily="2" charset="-122"/>
              </a:rPr>
              <a:t>也表示对</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的精确信任度，但却不知道这部分信任度该分给</a:t>
            </a:r>
            <a:r>
              <a:rPr lang="en-US" altLang="zh-CN" sz="3200" dirty="0">
                <a:latin typeface="黑体" panose="02010609060101010101" pitchFamily="2" charset="-122"/>
                <a:ea typeface="黑体" panose="02010609060101010101" pitchFamily="2" charset="-122"/>
              </a:rPr>
              <a:t>A</a:t>
            </a:r>
            <a:r>
              <a:rPr lang="zh-CN" altLang="en-US" sz="3200" dirty="0">
                <a:latin typeface="黑体" panose="02010609060101010101" pitchFamily="2" charset="-122"/>
                <a:ea typeface="黑体" panose="02010609060101010101" pitchFamily="2" charset="-122"/>
              </a:rPr>
              <a:t>中哪些元素。</a:t>
            </a:r>
          </a:p>
        </p:txBody>
      </p:sp>
      <p:sp>
        <p:nvSpPr>
          <p:cNvPr id="109576" name="Rectangle 8"/>
          <p:cNvSpPr/>
          <p:nvPr/>
        </p:nvSpPr>
        <p:spPr>
          <a:xfrm>
            <a:off x="539750" y="3789680"/>
            <a:ext cx="8065135" cy="2676525"/>
          </a:xfrm>
          <a:prstGeom prst="rect">
            <a:avLst/>
          </a:prstGeom>
          <a:noFill/>
          <a:ln w="9525">
            <a:noFill/>
          </a:ln>
        </p:spPr>
        <p:txBody>
          <a:bodyPr wrap="square" anchor="t">
            <a:spAutoFit/>
          </a:bodyPr>
          <a:lstStyle/>
          <a:p>
            <a:pPr algn="just"/>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如</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当</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｛红｝时，由于</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m(A)=0.3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，它表示对命题 </a:t>
            </a:r>
            <a:r>
              <a:rPr lang="zh-CN" altLang="en-US" sz="2800" b="1" dirty="0">
                <a:solidFill>
                  <a:srgbClr val="FF0000"/>
                </a:solidFill>
                <a:ea typeface="黑体" panose="02010609060101010101" pitchFamily="2" charset="-122"/>
              </a:rPr>
              <a:t>“</a:t>
            </a:r>
            <a:r>
              <a:rPr lang="en-US" altLang="zh-CN" sz="2800" b="1" dirty="0">
                <a:solidFill>
                  <a:srgbClr val="FF0000"/>
                </a:solidFill>
                <a:latin typeface="黑体" panose="02010609060101010101" pitchFamily="2" charset="-122"/>
                <a:ea typeface="黑体" panose="02010609060101010101" pitchFamily="2" charset="-122"/>
              </a:rPr>
              <a:t>x</a:t>
            </a:r>
            <a:r>
              <a:rPr lang="zh-CN" altLang="en-US" sz="2800" b="1" dirty="0">
                <a:solidFill>
                  <a:srgbClr val="FF0000"/>
                </a:solidFill>
                <a:latin typeface="黑体" panose="02010609060101010101" pitchFamily="2" charset="-122"/>
                <a:ea typeface="黑体" panose="02010609060101010101" pitchFamily="2" charset="-122"/>
              </a:rPr>
              <a:t>是红色</a:t>
            </a:r>
            <a:r>
              <a:rPr lang="zh-CN" altLang="en-US" sz="2800" b="1" dirty="0">
                <a:solidFill>
                  <a:srgbClr val="FF0000"/>
                </a:solidFill>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的精确信任度为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0.3</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p>
          <a:p>
            <a:pPr lvl="1" indent="0" algn="just" rtl="0" eaLnBrk="1" fontAlgn="base" hangingPunct="1">
              <a:spcBef>
                <a:spcPct val="0"/>
              </a:spcBef>
              <a:spcAft>
                <a:spcPct val="0"/>
              </a:spcAft>
              <a:buClrTx/>
              <a:buNone/>
            </a:pP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红，黄</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时，由于</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m(A)=0.2</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，它表示对命题</a:t>
            </a:r>
            <a:r>
              <a:rPr lang="zh-CN" altLang="en-US" sz="2800" b="1" dirty="0">
                <a:solidFill>
                  <a:schemeClr val="accent2">
                    <a:lumMod val="90000"/>
                    <a:lumOff val="10000"/>
                  </a:schemeClr>
                </a:solidFill>
                <a:ea typeface="黑体" panose="02010609060101010101" pitchFamily="2" charset="-122"/>
              </a:rPr>
              <a:t>“</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x</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或者是红色，或者是黄色</a:t>
            </a:r>
            <a:r>
              <a:rPr lang="zh-CN" altLang="en-US" sz="2800" b="1" dirty="0">
                <a:solidFill>
                  <a:schemeClr val="accent2">
                    <a:lumMod val="90000"/>
                    <a:lumOff val="10000"/>
                  </a:schemeClr>
                </a:solidFill>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的精确信任度为</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0.2</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，却不知道该把这</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0.2</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分给</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红</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还是分给</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黄</a:t>
            </a:r>
            <a:r>
              <a:rPr lang="en-US" altLang="zh-CN" sz="2800" b="1"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sz="2800" b="1" dirty="0">
                <a:solidFill>
                  <a:schemeClr val="accent2">
                    <a:lumMod val="90000"/>
                    <a:lumOff val="10000"/>
                  </a:schemeClr>
                </a:solidFill>
                <a:latin typeface="黑体" panose="02010609060101010101" pitchFamily="2" charset="-122"/>
                <a:ea typeface="黑体" panose="02010609060101010101" pitchFamily="2" charset="-122"/>
              </a:rPr>
              <a:t>。</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A6C47CAF-4472-4BFC-A0CC-EFB0BA419606}"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236360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576"/>
                                        </p:tgtEl>
                                        <p:attrNameLst>
                                          <p:attrName>style.visibility</p:attrName>
                                        </p:attrNameLst>
                                      </p:cBhvr>
                                      <p:to>
                                        <p:strVal val="visible"/>
                                      </p:to>
                                    </p:set>
                                    <p:anim calcmode="lin" valueType="num">
                                      <p:cBhvr additive="base">
                                        <p:cTn id="7" dur="500" fill="hold"/>
                                        <p:tgtEl>
                                          <p:spTgt spid="109576"/>
                                        </p:tgtEl>
                                        <p:attrNameLst>
                                          <p:attrName>ppt_x</p:attrName>
                                        </p:attrNameLst>
                                      </p:cBhvr>
                                      <p:tavLst>
                                        <p:tav tm="0">
                                          <p:val>
                                            <p:strVal val="#ppt_x"/>
                                          </p:val>
                                        </p:tav>
                                        <p:tav tm="100000">
                                          <p:val>
                                            <p:strVal val="#ppt_x"/>
                                          </p:val>
                                        </p:tav>
                                      </p:tavLst>
                                    </p:anim>
                                    <p:anim calcmode="lin" valueType="num">
                                      <p:cBhvr additive="base">
                                        <p:cTn id="8" dur="500" fill="hold"/>
                                        <p:tgtEl>
                                          <p:spTgt spid="1095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100" name="Picture 2" descr="图5-13"/>
          <p:cNvPicPr>
            <a:picLocks noChangeAspect="1"/>
          </p:cNvPicPr>
          <p:nvPr/>
        </p:nvPicPr>
        <p:blipFill>
          <a:blip r:embed="rId2"/>
          <a:stretch>
            <a:fillRect/>
          </a:stretch>
        </p:blipFill>
        <p:spPr>
          <a:xfrm>
            <a:off x="1434802" y="549275"/>
            <a:ext cx="6305550" cy="2592388"/>
          </a:xfrm>
          <a:prstGeom prst="rect">
            <a:avLst/>
          </a:prstGeom>
          <a:noFill/>
          <a:ln w="9525">
            <a:noFill/>
          </a:ln>
        </p:spPr>
      </p:pic>
      <p:pic>
        <p:nvPicPr>
          <p:cNvPr id="260101" name="Picture 3" descr="图5-14"/>
          <p:cNvPicPr>
            <a:picLocks noChangeAspect="1"/>
          </p:cNvPicPr>
          <p:nvPr/>
        </p:nvPicPr>
        <p:blipFill>
          <a:blip r:embed="rId3"/>
          <a:stretch>
            <a:fillRect/>
          </a:stretch>
        </p:blipFill>
        <p:spPr>
          <a:xfrm>
            <a:off x="1434802" y="3933825"/>
            <a:ext cx="6305550" cy="2470150"/>
          </a:xfrm>
          <a:prstGeom prst="rect">
            <a:avLst/>
          </a:prstGeom>
          <a:noFill/>
          <a:ln w="9525">
            <a:noFill/>
          </a:ln>
        </p:spPr>
      </p:pic>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90</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87850393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1" name="内容占位符 2"/>
          <p:cNvSpPr>
            <a:spLocks noGrp="1"/>
          </p:cNvSpPr>
          <p:nvPr>
            <p:ph idx="1"/>
          </p:nvPr>
        </p:nvSpPr>
        <p:spPr>
          <a:xfrm>
            <a:off x="323528" y="548680"/>
            <a:ext cx="8569325" cy="4114800"/>
          </a:xfrm>
        </p:spPr>
        <p:txBody>
          <a:bodyPr vert="horz" wrap="square" lIns="91440" tIns="45720" rIns="91440" bIns="45720" anchor="t"/>
          <a:lstStyle/>
          <a:p>
            <a:pPr marL="0" indent="0">
              <a:buNone/>
            </a:pPr>
            <a:r>
              <a:rPr lang="zh-CN" altLang="zh-CN" sz="1800" dirty="0"/>
              <a:t>规则库</a:t>
            </a:r>
            <a:r>
              <a:rPr lang="en-US" altLang="zh-CN" sz="1800" dirty="0"/>
              <a:t>1</a:t>
            </a:r>
            <a:r>
              <a:rPr lang="zh-CN" altLang="zh-CN" sz="1800" dirty="0"/>
              <a:t>：住房评估</a:t>
            </a:r>
          </a:p>
          <a:p>
            <a:pPr marL="0" indent="0">
              <a:buNone/>
            </a:pPr>
            <a:r>
              <a:rPr lang="en-US" altLang="zh-CN" sz="1800" dirty="0"/>
              <a:t>1. If (Location is Bad) and (Market_value is Low) then</a:t>
            </a:r>
            <a:r>
              <a:rPr lang="zh-CN" altLang="zh-CN" sz="1800" dirty="0"/>
              <a:t>（</a:t>
            </a:r>
            <a:r>
              <a:rPr lang="en-US" altLang="zh-CN" sz="1800" dirty="0"/>
              <a:t>House is Very_low)</a:t>
            </a:r>
            <a:endParaRPr lang="zh-CN" altLang="zh-CN" sz="1800" dirty="0"/>
          </a:p>
          <a:p>
            <a:pPr marL="0" indent="0">
              <a:buNone/>
            </a:pPr>
            <a:r>
              <a:rPr lang="en-US" altLang="zh-CN" sz="1800" dirty="0"/>
              <a:t>2. If (Location is Bad) then (House is Low)</a:t>
            </a:r>
            <a:endParaRPr lang="zh-CN" altLang="zh-CN" sz="1800" dirty="0"/>
          </a:p>
          <a:p>
            <a:pPr marL="0" indent="0">
              <a:buNone/>
            </a:pPr>
            <a:r>
              <a:rPr lang="en-US" altLang="zh-CN" sz="1800" dirty="0"/>
              <a:t>3.If (Market_value is Low) then (House is Low)</a:t>
            </a:r>
            <a:endParaRPr lang="zh-CN" altLang="zh-CN" sz="1800" dirty="0"/>
          </a:p>
          <a:p>
            <a:pPr marL="0" indent="0">
              <a:buNone/>
            </a:pPr>
            <a:r>
              <a:rPr lang="en-US" altLang="zh-CN" sz="1800" dirty="0"/>
              <a:t>4. If (Location is Bad) and (Market_value is Medium</a:t>
            </a:r>
            <a:r>
              <a:rPr lang="zh-CN" altLang="zh-CN" sz="1800" dirty="0"/>
              <a:t>）</a:t>
            </a:r>
            <a:r>
              <a:rPr lang="en-US" altLang="zh-CN" sz="1800" dirty="0"/>
              <a:t>then</a:t>
            </a:r>
            <a:r>
              <a:rPr lang="zh-CN" altLang="zh-CN" sz="1800" dirty="0"/>
              <a:t>（</a:t>
            </a:r>
            <a:r>
              <a:rPr lang="en-US" altLang="zh-CN" sz="1800" dirty="0"/>
              <a:t>House is Low)</a:t>
            </a:r>
            <a:endParaRPr lang="zh-CN" altLang="zh-CN" sz="1800" dirty="0"/>
          </a:p>
          <a:p>
            <a:pPr marL="0" indent="0">
              <a:buNone/>
            </a:pPr>
            <a:r>
              <a:rPr lang="en-US" altLang="zh-CN" sz="1800" dirty="0"/>
              <a:t>5. If (Location is Bad) and (Market_ value is High) then (House is Medium)</a:t>
            </a:r>
            <a:endParaRPr lang="zh-CN" altLang="zh-CN" sz="1800" dirty="0"/>
          </a:p>
          <a:p>
            <a:pPr marL="0" indent="0">
              <a:buNone/>
            </a:pPr>
            <a:r>
              <a:rPr lang="en-US" altLang="zh-CN" sz="1800" dirty="0"/>
              <a:t>6. If (Location is Bad) and (Market_ value is Very_high) then (House is High)</a:t>
            </a:r>
            <a:endParaRPr lang="zh-CN" altLang="zh-CN" sz="1800" dirty="0"/>
          </a:p>
          <a:p>
            <a:pPr marL="0" indent="0">
              <a:buNone/>
            </a:pPr>
            <a:r>
              <a:rPr lang="en-US" altLang="zh-CN" sz="1800" dirty="0"/>
              <a:t>7. If (Location is Fair) and (Market _value is Low) then</a:t>
            </a:r>
            <a:r>
              <a:rPr lang="zh-CN" altLang="zh-CN" sz="1800" dirty="0"/>
              <a:t>（</a:t>
            </a:r>
            <a:r>
              <a:rPr lang="en-US" altLang="zh-CN" sz="1800" dirty="0"/>
              <a:t>House is Low)</a:t>
            </a:r>
            <a:endParaRPr lang="zh-CN" altLang="zh-CN" sz="1800" dirty="0"/>
          </a:p>
          <a:p>
            <a:pPr marL="0" indent="0">
              <a:buNone/>
            </a:pPr>
            <a:r>
              <a:rPr lang="en-US" altLang="zh-CN" sz="1800" dirty="0"/>
              <a:t>8. If (Location is Fair) and (Market_ value is Medium</a:t>
            </a:r>
            <a:r>
              <a:rPr lang="zh-CN" altLang="zh-CN" sz="1800" dirty="0"/>
              <a:t>）</a:t>
            </a:r>
            <a:r>
              <a:rPr lang="en-US" altLang="zh-CN" sz="1800" dirty="0"/>
              <a:t>then</a:t>
            </a:r>
            <a:r>
              <a:rPr lang="zh-CN" altLang="zh-CN" sz="1800" dirty="0"/>
              <a:t>（</a:t>
            </a:r>
            <a:r>
              <a:rPr lang="en-US" altLang="zh-CN" sz="1800" dirty="0"/>
              <a:t>House is Medium)</a:t>
            </a:r>
            <a:endParaRPr lang="zh-CN" altLang="zh-CN" sz="1800" dirty="0"/>
          </a:p>
          <a:p>
            <a:pPr marL="0" indent="0">
              <a:buNone/>
            </a:pPr>
            <a:r>
              <a:rPr lang="en-US" altLang="zh-CN" sz="1800" dirty="0"/>
              <a:t>9. If (Location is Fair) and (Market_ value is High) then (House is High)</a:t>
            </a:r>
            <a:endParaRPr lang="zh-CN" altLang="zh-CN" sz="1800" dirty="0"/>
          </a:p>
          <a:p>
            <a:pPr marL="0" indent="0">
              <a:buNone/>
            </a:pPr>
            <a:r>
              <a:rPr lang="en-US" altLang="zh-CN" sz="1800" dirty="0"/>
              <a:t>10. If (Location is Fair) and (Market _value is Very_high) then (House is Very_high)</a:t>
            </a:r>
            <a:endParaRPr lang="zh-CN" altLang="zh-CN" sz="1800" dirty="0"/>
          </a:p>
          <a:p>
            <a:pPr marL="0" indent="0">
              <a:buNone/>
            </a:pPr>
            <a:r>
              <a:rPr lang="en-US" altLang="zh-CN" sz="1800" dirty="0"/>
              <a:t>11.If (Location is Excellent) and (Market _value is Low) then</a:t>
            </a:r>
            <a:r>
              <a:rPr lang="zh-CN" altLang="zh-CN" sz="1800" dirty="0"/>
              <a:t>（</a:t>
            </a:r>
            <a:r>
              <a:rPr lang="en-US" altLang="zh-CN" sz="1800" dirty="0"/>
              <a:t>House is Medium)</a:t>
            </a:r>
            <a:endParaRPr lang="zh-CN" altLang="zh-CN" sz="1800" dirty="0"/>
          </a:p>
          <a:p>
            <a:pPr marL="0" indent="0">
              <a:buNone/>
            </a:pPr>
            <a:r>
              <a:rPr lang="en-US" altLang="zh-CN" sz="1800" dirty="0"/>
              <a:t>12. If (Location is Excellent) and (Market_ value is Medium</a:t>
            </a:r>
            <a:r>
              <a:rPr lang="zh-CN" altLang="zh-CN" sz="1800" dirty="0"/>
              <a:t>）</a:t>
            </a:r>
            <a:r>
              <a:rPr lang="en-US" altLang="zh-CN" sz="1800" dirty="0"/>
              <a:t>then</a:t>
            </a:r>
            <a:r>
              <a:rPr lang="zh-CN" altLang="zh-CN" sz="1800" dirty="0"/>
              <a:t>（</a:t>
            </a:r>
            <a:r>
              <a:rPr lang="en-US" altLang="zh-CN" sz="1800" dirty="0"/>
              <a:t>House is High)</a:t>
            </a:r>
            <a:endParaRPr lang="zh-CN" altLang="zh-CN" sz="1800" dirty="0"/>
          </a:p>
          <a:p>
            <a:pPr marL="0" indent="0">
              <a:buNone/>
            </a:pPr>
            <a:r>
              <a:rPr lang="en-US" altLang="zh-CN" sz="1800" dirty="0"/>
              <a:t>13. If (Location is Excellent) and (Market_ value is High) then (House is Very_high)</a:t>
            </a:r>
            <a:endParaRPr lang="zh-CN" altLang="zh-CN" sz="1800" dirty="0"/>
          </a:p>
          <a:p>
            <a:pPr marL="0" indent="0">
              <a:buNone/>
            </a:pPr>
            <a:r>
              <a:rPr lang="en-US" altLang="zh-CN" sz="1800" dirty="0"/>
              <a:t>14. If (Location is Excellent) and (Market_ value is Very_high) then (House is Very_high)</a:t>
            </a:r>
            <a:endParaRPr lang="zh-CN" altLang="en-US" sz="1800" dirty="0"/>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91</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950645510"/>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5" name="标题 1"/>
          <p:cNvSpPr>
            <a:spLocks noGrp="1"/>
          </p:cNvSpPr>
          <p:nvPr>
            <p:ph type="title"/>
          </p:nvPr>
        </p:nvSpPr>
        <p:spPr>
          <a:xfrm>
            <a:off x="684213" y="0"/>
            <a:ext cx="7772400" cy="1143000"/>
          </a:xfrm>
        </p:spPr>
        <p:txBody>
          <a:bodyPr vert="horz" wrap="square" lIns="91440" tIns="45720" rIns="91440" bIns="45720" anchor="ctr"/>
          <a:lstStyle/>
          <a:p>
            <a:endParaRPr lang="zh-CN" altLang="en-US" dirty="0"/>
          </a:p>
        </p:txBody>
      </p:sp>
      <p:sp>
        <p:nvSpPr>
          <p:cNvPr id="262146" name="内容占位符 2"/>
          <p:cNvSpPr>
            <a:spLocks noGrp="1"/>
          </p:cNvSpPr>
          <p:nvPr>
            <p:ph idx="1"/>
          </p:nvPr>
        </p:nvSpPr>
        <p:spPr>
          <a:xfrm>
            <a:off x="611188" y="1125538"/>
            <a:ext cx="7772400" cy="4114800"/>
          </a:xfrm>
        </p:spPr>
        <p:txBody>
          <a:bodyPr vert="horz" wrap="square" lIns="91440" tIns="45720" rIns="91440" bIns="45720" anchor="t"/>
          <a:lstStyle/>
          <a:p>
            <a:pPr marL="0" indent="0">
              <a:buNone/>
            </a:pPr>
            <a:r>
              <a:rPr lang="zh-CN" altLang="zh-CN" sz="2000" dirty="0"/>
              <a:t>规则库</a:t>
            </a:r>
            <a:r>
              <a:rPr lang="en-US" altLang="zh-CN" sz="2000" dirty="0"/>
              <a:t>2:</a:t>
            </a:r>
            <a:r>
              <a:rPr lang="zh-CN" altLang="zh-CN" sz="2000" dirty="0"/>
              <a:t>申请评估</a:t>
            </a:r>
          </a:p>
          <a:p>
            <a:pPr marL="0" indent="0">
              <a:buNone/>
            </a:pPr>
            <a:r>
              <a:rPr lang="en-US" altLang="zh-CN" sz="2000" dirty="0"/>
              <a:t>If (Asset is Low) and (Income is Low) then (Applicant is Low)</a:t>
            </a:r>
            <a:endParaRPr lang="zh-CN" altLang="zh-CN" sz="2000" dirty="0"/>
          </a:p>
          <a:p>
            <a:pPr marL="0" indent="0">
              <a:buNone/>
            </a:pPr>
            <a:r>
              <a:rPr lang="en-US" altLang="zh-CN" sz="2000" dirty="0"/>
              <a:t>If (Asset is Low) and (Income is Medium) then (Applicant is Low)</a:t>
            </a:r>
            <a:endParaRPr lang="zh-CN" altLang="zh-CN" sz="2000" dirty="0"/>
          </a:p>
          <a:p>
            <a:pPr marL="0" indent="0">
              <a:buNone/>
            </a:pPr>
            <a:r>
              <a:rPr lang="en-US" altLang="zh-CN" sz="2000" dirty="0"/>
              <a:t>If (Asset is Low) and (Income is High) then (Applicant is Medium )</a:t>
            </a:r>
            <a:endParaRPr lang="zh-CN" altLang="zh-CN" sz="2000" dirty="0"/>
          </a:p>
          <a:p>
            <a:pPr marL="0" indent="0">
              <a:buNone/>
            </a:pPr>
            <a:r>
              <a:rPr lang="en-US" altLang="zh-CN" sz="2000" dirty="0"/>
              <a:t>If (Asset is Low) and (Income is Very_high) then (Applicant is High)</a:t>
            </a:r>
            <a:endParaRPr lang="zh-CN" altLang="zh-CN" sz="2000" dirty="0"/>
          </a:p>
          <a:p>
            <a:pPr marL="0" indent="0">
              <a:buNone/>
            </a:pPr>
            <a:r>
              <a:rPr lang="en-US" altLang="zh-CN" sz="2000" dirty="0"/>
              <a:t>If (Asset is Medium) and (Income is Low) then (Applicant is Low)</a:t>
            </a:r>
            <a:endParaRPr lang="zh-CN" altLang="zh-CN" sz="2000" dirty="0"/>
          </a:p>
          <a:p>
            <a:pPr marL="0" indent="0">
              <a:buNone/>
            </a:pPr>
            <a:r>
              <a:rPr lang="en-US" altLang="zh-CN" sz="2000" dirty="0"/>
              <a:t>If (Asset is Medium) and (Income is Medium) then (Applicant is Medium)</a:t>
            </a:r>
            <a:endParaRPr lang="zh-CN" altLang="zh-CN" sz="2000" dirty="0"/>
          </a:p>
          <a:p>
            <a:pPr marL="0" indent="0">
              <a:buNone/>
            </a:pPr>
            <a:r>
              <a:rPr lang="en-US" altLang="zh-CN" sz="2000" dirty="0"/>
              <a:t>If (Asset is Medium) and (Income is High) then (Applicant is High)</a:t>
            </a:r>
            <a:endParaRPr lang="zh-CN" altLang="zh-CN" sz="2000" dirty="0"/>
          </a:p>
          <a:p>
            <a:pPr marL="0" indent="0">
              <a:buNone/>
            </a:pPr>
            <a:r>
              <a:rPr lang="en-US" altLang="zh-CN" sz="2000" dirty="0"/>
              <a:t>If (Asset is Medium) and (Income is Very_high) then (Applicant is High)</a:t>
            </a:r>
            <a:endParaRPr lang="zh-CN" altLang="zh-CN" sz="2000" dirty="0"/>
          </a:p>
          <a:p>
            <a:pPr marL="0" indent="0">
              <a:buNone/>
            </a:pPr>
            <a:r>
              <a:rPr lang="en-US" altLang="zh-CN" sz="2000" dirty="0"/>
              <a:t>If (Asset is High) and (Income is Low) then (Applicant is Medium)</a:t>
            </a:r>
            <a:endParaRPr lang="zh-CN" altLang="zh-CN" sz="2000" dirty="0"/>
          </a:p>
          <a:p>
            <a:pPr marL="0" indent="0">
              <a:buNone/>
            </a:pPr>
            <a:r>
              <a:rPr lang="en-US" altLang="zh-CN" sz="2000" dirty="0"/>
              <a:t>If (Asset is High) and (Income is Medium) then (Applicant is Medium)</a:t>
            </a:r>
            <a:endParaRPr lang="zh-CN" altLang="zh-CN" sz="2000" dirty="0"/>
          </a:p>
          <a:p>
            <a:pPr marL="0" indent="0">
              <a:buNone/>
            </a:pPr>
            <a:r>
              <a:rPr lang="en-US" altLang="zh-CN" sz="2000" dirty="0"/>
              <a:t>If (Asset is High) and (Income is High) then (Applicant is High)</a:t>
            </a:r>
            <a:endParaRPr lang="zh-CN" altLang="zh-CN" sz="2000" dirty="0"/>
          </a:p>
          <a:p>
            <a:pPr marL="0" indent="0">
              <a:buNone/>
            </a:pPr>
            <a:r>
              <a:rPr lang="en-US" altLang="zh-CN" sz="2000" dirty="0"/>
              <a:t>If (Asset is High) and (Income is Very_high) then (Applicant is High)</a:t>
            </a:r>
            <a:endParaRPr lang="zh-CN" altLang="en-US" sz="2000" dirty="0"/>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92</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7764441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3172" name="Picture 2" descr="图5-20"/>
          <p:cNvPicPr>
            <a:picLocks noChangeAspect="1"/>
          </p:cNvPicPr>
          <p:nvPr/>
        </p:nvPicPr>
        <p:blipFill>
          <a:blip r:embed="rId2"/>
          <a:stretch>
            <a:fillRect/>
          </a:stretch>
        </p:blipFill>
        <p:spPr>
          <a:xfrm>
            <a:off x="1760220" y="232410"/>
            <a:ext cx="5551488" cy="6580188"/>
          </a:xfrm>
          <a:prstGeom prst="rect">
            <a:avLst/>
          </a:prstGeom>
          <a:noFill/>
          <a:ln w="9525">
            <a:noFill/>
          </a:ln>
        </p:spPr>
      </p:pic>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93</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4468135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3" name="标题 1"/>
          <p:cNvSpPr>
            <a:spLocks noGrp="1"/>
          </p:cNvSpPr>
          <p:nvPr>
            <p:ph type="title"/>
          </p:nvPr>
        </p:nvSpPr>
        <p:spPr/>
        <p:txBody>
          <a:bodyPr vert="horz" wrap="square" lIns="91440" tIns="45720" rIns="91440" bIns="45720" anchor="ctr"/>
          <a:lstStyle/>
          <a:p>
            <a:endParaRPr lang="zh-CN" altLang="en-US" dirty="0"/>
          </a:p>
        </p:txBody>
      </p:sp>
      <p:sp>
        <p:nvSpPr>
          <p:cNvPr id="264194" name="内容占位符 2"/>
          <p:cNvSpPr>
            <a:spLocks noGrp="1"/>
          </p:cNvSpPr>
          <p:nvPr>
            <p:ph idx="1"/>
          </p:nvPr>
        </p:nvSpPr>
        <p:spPr/>
        <p:txBody>
          <a:bodyPr vert="horz" wrap="square" lIns="91440" tIns="45720" rIns="91440" bIns="45720" anchor="t"/>
          <a:lstStyle/>
          <a:p>
            <a:endParaRPr lang="zh-CN" altLang="en-US" dirty="0"/>
          </a:p>
        </p:txBody>
      </p:sp>
      <p:pic>
        <p:nvPicPr>
          <p:cNvPr id="264196" name="图片 10"/>
          <p:cNvPicPr>
            <a:picLocks noChangeAspect="1"/>
          </p:cNvPicPr>
          <p:nvPr/>
        </p:nvPicPr>
        <p:blipFill>
          <a:blip r:embed="rId2"/>
          <a:stretch>
            <a:fillRect/>
          </a:stretch>
        </p:blipFill>
        <p:spPr>
          <a:xfrm>
            <a:off x="826591" y="681756"/>
            <a:ext cx="7489825" cy="2776538"/>
          </a:xfrm>
          <a:prstGeom prst="rect">
            <a:avLst/>
          </a:prstGeom>
          <a:noFill/>
          <a:ln w="9525">
            <a:noFill/>
          </a:ln>
        </p:spPr>
      </p:pic>
      <p:pic>
        <p:nvPicPr>
          <p:cNvPr id="264197" name="图片 28"/>
          <p:cNvPicPr>
            <a:picLocks noChangeAspect="1"/>
          </p:cNvPicPr>
          <p:nvPr/>
        </p:nvPicPr>
        <p:blipFill>
          <a:blip r:embed="rId3"/>
          <a:stretch>
            <a:fillRect/>
          </a:stretch>
        </p:blipFill>
        <p:spPr>
          <a:xfrm>
            <a:off x="826591" y="4063131"/>
            <a:ext cx="7489825" cy="2462213"/>
          </a:xfrm>
          <a:prstGeom prst="rect">
            <a:avLst/>
          </a:prstGeom>
          <a:noFill/>
          <a:ln w="9525">
            <a:noFill/>
          </a:ln>
        </p:spPr>
      </p:pic>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94</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02342561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p:cNvSpPr>
          <p:nvPr>
            <p:ph type="title"/>
          </p:nvPr>
        </p:nvSpPr>
        <p:spPr/>
        <p:txBody>
          <a:bodyPr vert="horz" wrap="square" lIns="91440" tIns="45720" rIns="91440" bIns="45720" anchor="ctr"/>
          <a:lstStyle/>
          <a:p>
            <a:pPr eaLnBrk="1" hangingPunct="1">
              <a:buNone/>
            </a:pPr>
            <a:r>
              <a:rPr lang="zh-CN" altLang="en-US" dirty="0"/>
              <a:t>第</a:t>
            </a:r>
            <a:r>
              <a:rPr lang="en-US" altLang="zh-CN" dirty="0"/>
              <a:t>5</a:t>
            </a:r>
            <a:r>
              <a:rPr lang="zh-CN" altLang="en-US" dirty="0"/>
              <a:t>章  不确定知识表示和推理</a:t>
            </a:r>
          </a:p>
        </p:txBody>
      </p:sp>
      <p:sp>
        <p:nvSpPr>
          <p:cNvPr id="8195" name="Rectangle 3"/>
          <p:cNvSpPr>
            <a:spLocks noGrp="1"/>
          </p:cNvSpPr>
          <p:nvPr>
            <p:ph idx="1"/>
          </p:nvPr>
        </p:nvSpPr>
        <p:spPr>
          <a:xfrm>
            <a:off x="685800" y="1628775"/>
            <a:ext cx="7772400" cy="4895850"/>
          </a:xfrm>
        </p:spPr>
        <p:txBody>
          <a:bodyPr vert="horz" wrap="square" lIns="91440" tIns="45720" rIns="91440" bIns="45720" anchor="t"/>
          <a:lstStyle/>
          <a:p>
            <a:pPr eaLnBrk="1" hangingPunct="1">
              <a:lnSpc>
                <a:spcPct val="90000"/>
              </a:lnSpc>
              <a:buNone/>
            </a:pPr>
            <a:r>
              <a:rPr lang="zh-CN" altLang="en-US" dirty="0"/>
              <a:t>	</a:t>
            </a:r>
            <a:endParaRPr lang="en-US" altLang="zh-CN" dirty="0"/>
          </a:p>
          <a:p>
            <a:pPr eaLnBrk="1" hangingPunct="1">
              <a:lnSpc>
                <a:spcPct val="90000"/>
              </a:lnSpc>
              <a:buNone/>
            </a:pPr>
            <a:r>
              <a:rPr lang="en-US" altLang="zh-CN" dirty="0">
                <a:latin typeface="黑体" panose="02010609060101010101" pitchFamily="2" charset="-122"/>
                <a:ea typeface="黑体" panose="02010609060101010101" pitchFamily="2" charset="-122"/>
              </a:rPr>
              <a:t>5.1  </a:t>
            </a:r>
            <a:r>
              <a:rPr lang="zh-CN" altLang="en-US" dirty="0">
                <a:latin typeface="黑体" panose="02010609060101010101" pitchFamily="2" charset="-122"/>
                <a:ea typeface="黑体" panose="02010609060101010101" pitchFamily="2" charset="-122"/>
              </a:rPr>
              <a:t>概述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5.2  </a:t>
            </a:r>
            <a:r>
              <a:rPr lang="zh-CN" altLang="en-US" dirty="0">
                <a:latin typeface="黑体" panose="02010609060101010101" pitchFamily="2" charset="-122"/>
                <a:ea typeface="黑体" panose="02010609060101010101" pitchFamily="2" charset="-122"/>
              </a:rPr>
              <a:t>非单调逻辑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5.3  </a:t>
            </a:r>
            <a:r>
              <a:rPr lang="zh-CN" altLang="en-US" dirty="0">
                <a:latin typeface="黑体" panose="02010609060101010101" pitchFamily="2" charset="-122"/>
                <a:ea typeface="黑体" panose="02010609060101010101" pitchFamily="2" charset="-122"/>
              </a:rPr>
              <a:t>主观 </a:t>
            </a:r>
            <a:r>
              <a:rPr lang="en-US" altLang="zh-CN" dirty="0">
                <a:latin typeface="黑体" panose="02010609060101010101" pitchFamily="2" charset="-122"/>
                <a:ea typeface="黑体" panose="02010609060101010101" pitchFamily="2" charset="-122"/>
              </a:rPr>
              <a:t>Bayes</a:t>
            </a:r>
            <a:r>
              <a:rPr lang="zh-CN" altLang="en-US" dirty="0">
                <a:latin typeface="黑体" panose="02010609060101010101" pitchFamily="2" charset="-122"/>
                <a:ea typeface="黑体" panose="02010609060101010101" pitchFamily="2" charset="-122"/>
              </a:rPr>
              <a:t>方法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5.4  </a:t>
            </a:r>
            <a:r>
              <a:rPr lang="zh-CN" altLang="en-US" dirty="0">
                <a:latin typeface="黑体" panose="02010609060101010101" pitchFamily="2" charset="-122"/>
                <a:ea typeface="黑体" panose="02010609060101010101" pitchFamily="2" charset="-122"/>
              </a:rPr>
              <a:t>确定性理论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5.5  </a:t>
            </a:r>
            <a:r>
              <a:rPr lang="zh-CN" altLang="en-US" dirty="0">
                <a:latin typeface="黑体" panose="02010609060101010101" pitchFamily="2" charset="-122"/>
                <a:ea typeface="黑体" panose="02010609060101010101" pitchFamily="2" charset="-122"/>
              </a:rPr>
              <a:t>证据理论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latin typeface="黑体" panose="02010609060101010101" pitchFamily="2" charset="-122"/>
                <a:ea typeface="黑体" panose="02010609060101010101" pitchFamily="2" charset="-122"/>
              </a:rPr>
              <a:t>5.6  </a:t>
            </a:r>
            <a:r>
              <a:rPr lang="zh-CN" altLang="en-US" dirty="0">
                <a:latin typeface="黑体" panose="02010609060101010101" pitchFamily="2" charset="-122"/>
                <a:ea typeface="黑体" panose="02010609060101010101" pitchFamily="2" charset="-122"/>
              </a:rPr>
              <a:t>模糊逻辑和模糊推理	</a:t>
            </a:r>
            <a:endParaRPr lang="en-US" altLang="zh-CN" dirty="0">
              <a:latin typeface="黑体" panose="02010609060101010101" pitchFamily="2" charset="-122"/>
              <a:ea typeface="黑体" panose="02010609060101010101" pitchFamily="2" charset="-122"/>
            </a:endParaRPr>
          </a:p>
          <a:p>
            <a:pPr eaLnBrk="1" hangingPunct="1">
              <a:lnSpc>
                <a:spcPct val="90000"/>
              </a:lnSpc>
              <a:buNone/>
            </a:pPr>
            <a:r>
              <a:rPr lang="en-US" altLang="zh-CN" dirty="0">
                <a:solidFill>
                  <a:srgbClr val="FF0000"/>
                </a:solidFill>
                <a:latin typeface="黑体" panose="02010609060101010101" pitchFamily="2" charset="-122"/>
                <a:ea typeface="黑体" panose="02010609060101010101" pitchFamily="2" charset="-122"/>
              </a:rPr>
              <a:t>5.7  </a:t>
            </a:r>
            <a:r>
              <a:rPr lang="zh-CN" altLang="en-US" dirty="0">
                <a:solidFill>
                  <a:srgbClr val="FF0000"/>
                </a:solidFill>
                <a:latin typeface="黑体" panose="02010609060101010101" pitchFamily="2" charset="-122"/>
                <a:ea typeface="黑体" panose="02010609060101010101" pitchFamily="2" charset="-122"/>
              </a:rPr>
              <a:t>小结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95</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0708737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3"/>
          <p:cNvSpPr>
            <a:spLocks noGrp="1"/>
          </p:cNvSpPr>
          <p:nvPr>
            <p:ph idx="1"/>
          </p:nvPr>
        </p:nvSpPr>
        <p:spPr>
          <a:xfrm>
            <a:off x="755650" y="1196975"/>
            <a:ext cx="7772400" cy="5343525"/>
          </a:xfrm>
        </p:spPr>
        <p:txBody>
          <a:bodyPr vert="horz" wrap="square" lIns="91440" tIns="45720" rIns="91440" bIns="45720" anchor="t"/>
          <a:lstStyle/>
          <a:p>
            <a:pPr eaLnBrk="1" hangingPunct="1">
              <a:lnSpc>
                <a:spcPct val="90000"/>
              </a:lnSpc>
              <a:buNone/>
            </a:pPr>
            <a:r>
              <a:rPr lang="zh-CN" altLang="en-US" sz="3200" dirty="0">
                <a:latin typeface="黑体" panose="02010609060101010101" pitchFamily="2" charset="-122"/>
                <a:ea typeface="黑体" panose="02010609060101010101" pitchFamily="2" charset="-122"/>
              </a:rPr>
              <a:t>关于不确定性处理方法</a:t>
            </a:r>
            <a:r>
              <a:rPr lang="zh-CN" altLang="en-US" sz="3200" dirty="0">
                <a:solidFill>
                  <a:srgbClr val="FF0000"/>
                </a:solidFill>
                <a:latin typeface="黑体" panose="02010609060101010101" pitchFamily="2" charset="-122"/>
                <a:ea typeface="黑体" panose="02010609060101010101" pitchFamily="2" charset="-122"/>
              </a:rPr>
              <a:t>（两条路线）</a:t>
            </a:r>
            <a:r>
              <a:rPr lang="zh-CN" altLang="en-US" sz="3200" dirty="0">
                <a:latin typeface="黑体" panose="02010609060101010101" pitchFamily="2" charset="-122"/>
                <a:ea typeface="黑体" panose="02010609060101010101" pitchFamily="2" charset="-122"/>
              </a:rPr>
              <a:t>：</a:t>
            </a:r>
          </a:p>
          <a:p>
            <a:pPr eaLnBrk="1" hangingPunct="1">
              <a:lnSpc>
                <a:spcPct val="90000"/>
              </a:lnSpc>
              <a:buNone/>
            </a:pPr>
            <a:r>
              <a:rPr lang="en-US" altLang="zh-CN" sz="3200" dirty="0">
                <a:solidFill>
                  <a:srgbClr val="FF0000"/>
                </a:solidFill>
                <a:latin typeface="黑体" panose="02010609060101010101" pitchFamily="2" charset="-122"/>
                <a:ea typeface="黑体" panose="02010609060101010101" pitchFamily="2" charset="-122"/>
              </a:rPr>
              <a:t>1</a:t>
            </a:r>
            <a:r>
              <a:rPr lang="zh-CN" altLang="en-US" sz="3200" dirty="0">
                <a:solidFill>
                  <a:srgbClr val="FF0000"/>
                </a:solidFill>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在</a:t>
            </a:r>
            <a:r>
              <a:rPr lang="zh-CN" altLang="en-US" sz="3200" dirty="0">
                <a:solidFill>
                  <a:srgbClr val="FF0000"/>
                </a:solidFill>
                <a:latin typeface="黑体" panose="02010609060101010101" pitchFamily="2" charset="-122"/>
                <a:ea typeface="黑体" panose="02010609060101010101" pitchFamily="2" charset="-122"/>
              </a:rPr>
              <a:t>推理一级</a:t>
            </a:r>
            <a:r>
              <a:rPr lang="zh-CN" altLang="en-US" sz="3200" dirty="0">
                <a:latin typeface="黑体" panose="02010609060101010101" pitchFamily="2" charset="-122"/>
                <a:ea typeface="黑体" panose="02010609060101010101" pitchFamily="2" charset="-122"/>
              </a:rPr>
              <a:t>扩展</a:t>
            </a:r>
            <a:r>
              <a:rPr lang="zh-CN" altLang="en-US" sz="3200" dirty="0">
                <a:solidFill>
                  <a:srgbClr val="FF0000"/>
                </a:solidFill>
                <a:latin typeface="黑体" panose="02010609060101010101" pitchFamily="2" charset="-122"/>
                <a:ea typeface="黑体" panose="02010609060101010101" pitchFamily="2" charset="-122"/>
              </a:rPr>
              <a:t>确定性推理</a:t>
            </a:r>
            <a:r>
              <a:rPr lang="zh-CN" altLang="en-US" sz="3200" dirty="0">
                <a:latin typeface="黑体" panose="02010609060101010101" pitchFamily="2" charset="-122"/>
                <a:ea typeface="黑体" panose="02010609060101010101" pitchFamily="2" charset="-122"/>
              </a:rPr>
              <a:t>，建立各种</a:t>
            </a:r>
            <a:r>
              <a:rPr lang="zh-CN" altLang="en-US" sz="3200" dirty="0">
                <a:solidFill>
                  <a:srgbClr val="FF0000"/>
                </a:solidFill>
                <a:latin typeface="黑体" panose="02010609060101010101" pitchFamily="2" charset="-122"/>
                <a:ea typeface="黑体" panose="02010609060101010101" pitchFamily="2" charset="-122"/>
              </a:rPr>
              <a:t>不确定性推理</a:t>
            </a:r>
            <a:r>
              <a:rPr lang="zh-CN" altLang="en-US" sz="3200" dirty="0">
                <a:latin typeface="黑体" panose="02010609060101010101" pitchFamily="2" charset="-122"/>
                <a:ea typeface="黑体" panose="02010609060101010101" pitchFamily="2" charset="-122"/>
              </a:rPr>
              <a:t>的</a:t>
            </a:r>
            <a:r>
              <a:rPr lang="zh-CN" altLang="en-US" sz="3200" dirty="0">
                <a:solidFill>
                  <a:srgbClr val="FF0000"/>
                </a:solidFill>
                <a:latin typeface="黑体" panose="02010609060101010101" pitchFamily="2" charset="-122"/>
                <a:ea typeface="黑体" panose="02010609060101010101" pitchFamily="2" charset="-122"/>
              </a:rPr>
              <a:t>模型</a:t>
            </a:r>
            <a:r>
              <a:rPr lang="zh-CN" altLang="en-US" sz="3200" dirty="0">
                <a:latin typeface="黑体" panose="02010609060101010101" pitchFamily="2" charset="-122"/>
                <a:ea typeface="黑体" panose="02010609060101010101" pitchFamily="2" charset="-122"/>
              </a:rPr>
              <a:t>。它又分为</a:t>
            </a:r>
            <a:r>
              <a:rPr lang="zh-CN" altLang="en-US" sz="3200" dirty="0">
                <a:solidFill>
                  <a:srgbClr val="FF0000"/>
                </a:solidFill>
                <a:latin typeface="黑体" panose="02010609060101010101" pitchFamily="2" charset="-122"/>
                <a:ea typeface="黑体" panose="02010609060101010101" pitchFamily="2" charset="-122"/>
              </a:rPr>
              <a:t>数值方法</a:t>
            </a:r>
            <a:r>
              <a:rPr lang="zh-CN" altLang="en-US" sz="3200" dirty="0">
                <a:latin typeface="黑体" panose="02010609060101010101" pitchFamily="2" charset="-122"/>
                <a:ea typeface="黑体" panose="02010609060101010101" pitchFamily="2" charset="-122"/>
              </a:rPr>
              <a:t>和</a:t>
            </a:r>
            <a:r>
              <a:rPr lang="zh-CN" altLang="en-US" sz="3200" dirty="0">
                <a:solidFill>
                  <a:srgbClr val="FF0000"/>
                </a:solidFill>
                <a:latin typeface="黑体" panose="02010609060101010101" pitchFamily="2" charset="-122"/>
                <a:ea typeface="黑体" panose="02010609060101010101" pitchFamily="2" charset="-122"/>
              </a:rPr>
              <a:t>非数值方法</a:t>
            </a:r>
            <a:r>
              <a:rPr lang="zh-CN" altLang="en-US" sz="3200" dirty="0">
                <a:latin typeface="黑体" panose="02010609060101010101" pitchFamily="2" charset="-122"/>
                <a:ea typeface="黑体" panose="02010609060101010101" pitchFamily="2" charset="-122"/>
              </a:rPr>
              <a:t>。</a:t>
            </a:r>
          </a:p>
          <a:p>
            <a:pPr eaLnBrk="1" hangingPunct="1">
              <a:lnSpc>
                <a:spcPct val="90000"/>
              </a:lnSpc>
              <a:buNone/>
            </a:pPr>
            <a:r>
              <a:rPr lang="zh-CN" altLang="en-US" sz="3200" dirty="0">
                <a:latin typeface="黑体" panose="02010609060101010101" pitchFamily="2" charset="-122"/>
                <a:ea typeface="黑体" panose="02010609060101010101" pitchFamily="2" charset="-122"/>
              </a:rPr>
              <a:t>本章主要讨论的是</a:t>
            </a:r>
            <a:r>
              <a:rPr lang="zh-CN" altLang="en-US" sz="3200" dirty="0">
                <a:solidFill>
                  <a:srgbClr val="FF0000"/>
                </a:solidFill>
                <a:latin typeface="黑体" panose="02010609060101010101" pitchFamily="2" charset="-122"/>
                <a:ea typeface="黑体" panose="02010609060101010101" pitchFamily="2" charset="-122"/>
              </a:rPr>
              <a:t>数值方法</a:t>
            </a:r>
            <a:r>
              <a:rPr lang="zh-CN" altLang="en-US" sz="3200" dirty="0">
                <a:latin typeface="黑体" panose="02010609060101010101" pitchFamily="2" charset="-122"/>
                <a:ea typeface="黑体" panose="02010609060101010101" pitchFamily="2" charset="-122"/>
              </a:rPr>
              <a:t>，如</a:t>
            </a:r>
            <a:r>
              <a:rPr lang="zh-CN" altLang="en-US" sz="3200" dirty="0">
                <a:solidFill>
                  <a:srgbClr val="FF0000"/>
                </a:solidFill>
                <a:latin typeface="黑体" panose="02010609060101010101" pitchFamily="2" charset="-122"/>
                <a:ea typeface="黑体" panose="02010609060101010101" pitchFamily="2" charset="-122"/>
              </a:rPr>
              <a:t>概率方法、主观</a:t>
            </a:r>
            <a:r>
              <a:rPr lang="en-US" altLang="zh-CN" sz="3200" dirty="0">
                <a:solidFill>
                  <a:srgbClr val="FF0000"/>
                </a:solidFill>
                <a:latin typeface="黑体" panose="02010609060101010101" pitchFamily="2" charset="-122"/>
                <a:ea typeface="黑体" panose="02010609060101010101" pitchFamily="2" charset="-122"/>
              </a:rPr>
              <a:t>Bayes</a:t>
            </a:r>
            <a:r>
              <a:rPr lang="zh-CN" altLang="en-US" sz="3200" dirty="0">
                <a:solidFill>
                  <a:srgbClr val="FF0000"/>
                </a:solidFill>
                <a:latin typeface="黑体" panose="02010609060101010101" pitchFamily="2" charset="-122"/>
                <a:ea typeface="黑体" panose="02010609060101010101" pitchFamily="2" charset="-122"/>
              </a:rPr>
              <a:t>方法、可信度方法、证据理论、模糊方法</a:t>
            </a:r>
            <a:r>
              <a:rPr lang="zh-CN" altLang="en-US" sz="3200" dirty="0">
                <a:latin typeface="黑体" panose="02010609060101010101" pitchFamily="2" charset="-122"/>
                <a:ea typeface="黑体" panose="02010609060101010101" pitchFamily="2" charset="-122"/>
              </a:rPr>
              <a:t>等。</a:t>
            </a:r>
          </a:p>
          <a:p>
            <a:pPr eaLnBrk="1" hangingPunct="1">
              <a:lnSpc>
                <a:spcPct val="90000"/>
              </a:lnSpc>
              <a:buNone/>
            </a:pPr>
            <a:r>
              <a:rPr lang="en-US" altLang="zh-CN" sz="3200" dirty="0">
                <a:solidFill>
                  <a:srgbClr val="FF0000"/>
                </a:solidFill>
                <a:latin typeface="黑体" panose="02010609060101010101" pitchFamily="2" charset="-122"/>
                <a:ea typeface="黑体" panose="02010609060101010101" pitchFamily="2" charset="-122"/>
              </a:rPr>
              <a:t>2</a:t>
            </a:r>
            <a:r>
              <a:rPr lang="zh-CN" altLang="en-US" sz="3200" dirty="0">
                <a:solidFill>
                  <a:srgbClr val="FF0000"/>
                </a:solidFill>
                <a:latin typeface="黑体" panose="02010609060101010101" pitchFamily="2" charset="-122"/>
                <a:ea typeface="黑体" panose="02010609060101010101" pitchFamily="2" charset="-122"/>
              </a:rPr>
              <a:t>、</a:t>
            </a:r>
            <a:r>
              <a:rPr lang="zh-CN" altLang="en-US" sz="3200" dirty="0">
                <a:latin typeface="黑体" panose="02010609060101010101" pitchFamily="2" charset="-122"/>
                <a:ea typeface="黑体" panose="02010609060101010101" pitchFamily="2" charset="-122"/>
              </a:rPr>
              <a:t>是在</a:t>
            </a:r>
            <a:r>
              <a:rPr lang="zh-CN" altLang="en-US" sz="3200" dirty="0">
                <a:solidFill>
                  <a:srgbClr val="FF0000"/>
                </a:solidFill>
                <a:latin typeface="黑体" panose="02010609060101010101" pitchFamily="2" charset="-122"/>
                <a:ea typeface="黑体" panose="02010609060101010101" pitchFamily="2" charset="-122"/>
              </a:rPr>
              <a:t>控制一级</a:t>
            </a:r>
            <a:r>
              <a:rPr lang="zh-CN" altLang="en-US" sz="3200" dirty="0">
                <a:latin typeface="黑体" panose="02010609060101010101" pitchFamily="2" charset="-122"/>
                <a:ea typeface="黑体" panose="02010609060101010101" pitchFamily="2" charset="-122"/>
              </a:rPr>
              <a:t>上处理</a:t>
            </a:r>
            <a:r>
              <a:rPr lang="zh-CN" altLang="en-US" sz="3200" dirty="0">
                <a:solidFill>
                  <a:srgbClr val="FF0000"/>
                </a:solidFill>
                <a:latin typeface="黑体" panose="02010609060101010101" pitchFamily="2" charset="-122"/>
                <a:ea typeface="黑体" panose="02010609060101010101" pitchFamily="2" charset="-122"/>
              </a:rPr>
              <a:t>不确定性</a:t>
            </a:r>
            <a:r>
              <a:rPr lang="zh-CN" altLang="en-US" sz="3200" dirty="0">
                <a:latin typeface="黑体" panose="02010609060101010101" pitchFamily="2" charset="-122"/>
                <a:ea typeface="黑体" panose="02010609060101010101" pitchFamily="2" charset="-122"/>
              </a:rPr>
              <a:t>，称为</a:t>
            </a:r>
            <a:r>
              <a:rPr lang="zh-CN" altLang="en-US" sz="3200" dirty="0">
                <a:solidFill>
                  <a:srgbClr val="FF0000"/>
                </a:solidFill>
                <a:latin typeface="黑体" panose="02010609060101010101" pitchFamily="2" charset="-122"/>
                <a:ea typeface="黑体" panose="02010609060101010101" pitchFamily="2" charset="-122"/>
              </a:rPr>
              <a:t>控制方法</a:t>
            </a:r>
            <a:r>
              <a:rPr lang="zh-CN" altLang="en-US" sz="3200" dirty="0">
                <a:latin typeface="黑体" panose="02010609060101010101" pitchFamily="2" charset="-122"/>
                <a:ea typeface="黑体" panose="02010609060101010101" pitchFamily="2" charset="-122"/>
              </a:rPr>
              <a:t>。对于处理不确定的最优方法，现在还没有一个统一的意见。</a:t>
            </a:r>
          </a:p>
        </p:txBody>
      </p:sp>
      <p:sp>
        <p:nvSpPr>
          <p:cNvPr id="265219" name="矩形 1"/>
          <p:cNvSpPr/>
          <p:nvPr/>
        </p:nvSpPr>
        <p:spPr>
          <a:xfrm>
            <a:off x="1269529" y="333375"/>
            <a:ext cx="1213794" cy="707886"/>
          </a:xfrm>
          <a:prstGeom prst="rect">
            <a:avLst/>
          </a:prstGeom>
          <a:noFill/>
          <a:ln w="9525">
            <a:noFill/>
          </a:ln>
        </p:spPr>
        <p:txBody>
          <a:bodyPr wrap="none" anchor="t">
            <a:spAutoFit/>
          </a:bodyPr>
          <a:lstStyle/>
          <a:p>
            <a:pPr algn="ctr"/>
            <a:r>
              <a:rPr lang="zh-CN" altLang="en-US" sz="4000" b="1" dirty="0">
                <a:solidFill>
                  <a:srgbClr val="FF0000"/>
                </a:solidFill>
                <a:latin typeface="黑体" panose="02010609060101010101" pitchFamily="2" charset="-122"/>
                <a:ea typeface="黑体" panose="02010609060101010101" pitchFamily="2" charset="-122"/>
              </a:rPr>
              <a:t>小结</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96</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70526221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3"/>
          <p:cNvSpPr>
            <a:spLocks noGrp="1"/>
          </p:cNvSpPr>
          <p:nvPr>
            <p:ph idx="1"/>
          </p:nvPr>
        </p:nvSpPr>
        <p:spPr>
          <a:xfrm>
            <a:off x="685800" y="1268413"/>
            <a:ext cx="7772400" cy="4827587"/>
          </a:xfrm>
        </p:spPr>
        <p:txBody>
          <a:bodyPr vert="horz" wrap="square" lIns="91440" tIns="45720" rIns="91440" bIns="45720" anchor="t"/>
          <a:lstStyle/>
          <a:p>
            <a:pPr eaLnBrk="1" hangingPunct="1"/>
            <a:r>
              <a:rPr lang="zh-CN" altLang="en-US" dirty="0">
                <a:solidFill>
                  <a:srgbClr val="FF0000"/>
                </a:solidFill>
                <a:latin typeface="黑体" panose="02010609060101010101" pitchFamily="2" charset="-122"/>
                <a:ea typeface="黑体" panose="02010609060101010101" pitchFamily="2" charset="-122"/>
              </a:rPr>
              <a:t>概率方法</a:t>
            </a:r>
            <a:r>
              <a:rPr lang="zh-CN" altLang="en-US" dirty="0">
                <a:latin typeface="黑体" panose="02010609060101010101" pitchFamily="2" charset="-122"/>
                <a:ea typeface="黑体" panose="02010609060101010101" pitchFamily="2" charset="-122"/>
              </a:rPr>
              <a:t>是一个以</a:t>
            </a:r>
            <a:r>
              <a:rPr lang="zh-CN" altLang="en-US" dirty="0">
                <a:solidFill>
                  <a:srgbClr val="FF0000"/>
                </a:solidFill>
                <a:latin typeface="黑体" panose="02010609060101010101" pitchFamily="2" charset="-122"/>
                <a:ea typeface="黑体" panose="02010609060101010101" pitchFamily="2" charset="-122"/>
              </a:rPr>
              <a:t>概率论</a:t>
            </a:r>
            <a:r>
              <a:rPr lang="zh-CN" altLang="en-US" dirty="0">
                <a:latin typeface="黑体" panose="02010609060101010101" pitchFamily="2" charset="-122"/>
                <a:ea typeface="黑体" panose="02010609060101010101" pitchFamily="2" charset="-122"/>
              </a:rPr>
              <a:t>中有关理论为基础建立的</a:t>
            </a:r>
            <a:r>
              <a:rPr lang="zh-CN" altLang="en-US" dirty="0">
                <a:solidFill>
                  <a:srgbClr val="FF0000"/>
                </a:solidFill>
                <a:latin typeface="黑体" panose="02010609060101010101" pitchFamily="2" charset="-122"/>
                <a:ea typeface="黑体" panose="02010609060101010101" pitchFamily="2" charset="-122"/>
              </a:rPr>
              <a:t>纯概率方法</a:t>
            </a:r>
            <a:r>
              <a:rPr lang="zh-CN" altLang="en-US" dirty="0">
                <a:latin typeface="黑体" panose="02010609060101010101" pitchFamily="2" charset="-122"/>
                <a:ea typeface="黑体" panose="02010609060101010101" pitchFamily="2" charset="-122"/>
              </a:rPr>
              <a:t>，由于在使用过程中需要</a:t>
            </a:r>
            <a:r>
              <a:rPr lang="zh-CN" altLang="en-US" dirty="0">
                <a:solidFill>
                  <a:srgbClr val="FF0000"/>
                </a:solidFill>
                <a:latin typeface="黑体" panose="02010609060101010101" pitchFamily="2" charset="-122"/>
                <a:ea typeface="黑体" panose="02010609060101010101" pitchFamily="2" charset="-122"/>
              </a:rPr>
              <a:t>事先</a:t>
            </a:r>
            <a:r>
              <a:rPr lang="zh-CN" altLang="en-US" dirty="0">
                <a:latin typeface="黑体" panose="02010609060101010101" pitchFamily="2" charset="-122"/>
                <a:ea typeface="黑体" panose="02010609060101010101" pitchFamily="2" charset="-122"/>
              </a:rPr>
              <a:t>确定给出</a:t>
            </a:r>
            <a:r>
              <a:rPr lang="zh-CN" altLang="en-US" dirty="0">
                <a:solidFill>
                  <a:srgbClr val="FF0000"/>
                </a:solidFill>
                <a:latin typeface="黑体" panose="02010609060101010101" pitchFamily="2" charset="-122"/>
                <a:ea typeface="黑体" panose="02010609060101010101" pitchFamily="2" charset="-122"/>
              </a:rPr>
              <a:t>先验概率和条件概率</a:t>
            </a:r>
            <a:r>
              <a:rPr lang="zh-CN" altLang="en-US" dirty="0">
                <a:latin typeface="黑体" panose="02010609060101010101" pitchFamily="2" charset="-122"/>
                <a:ea typeface="黑体" panose="02010609060101010101" pitchFamily="2" charset="-122"/>
              </a:rPr>
              <a:t>，并且</a:t>
            </a:r>
            <a:r>
              <a:rPr lang="zh-CN" altLang="en-US" dirty="0">
                <a:solidFill>
                  <a:srgbClr val="FF0000"/>
                </a:solidFill>
                <a:latin typeface="黑体" panose="02010609060101010101" pitchFamily="2" charset="-122"/>
                <a:ea typeface="黑体" panose="02010609060101010101" pitchFamily="2" charset="-122"/>
              </a:rPr>
              <a:t>计算量较大</a:t>
            </a:r>
            <a:r>
              <a:rPr lang="zh-CN" altLang="en-US" dirty="0">
                <a:latin typeface="黑体" panose="02010609060101010101" pitchFamily="2" charset="-122"/>
                <a:ea typeface="黑体" panose="02010609060101010101" pitchFamily="2" charset="-122"/>
              </a:rPr>
              <a:t>，因此应用受到了限制。</a:t>
            </a:r>
          </a:p>
          <a:p>
            <a:pPr eaLnBrk="1" hangingPunct="1"/>
            <a:endParaRPr lang="zh-CN" altLang="en-US" dirty="0">
              <a:solidFill>
                <a:srgbClr val="C00000"/>
              </a:solidFill>
              <a:latin typeface="黑体" panose="02010609060101010101" pitchFamily="2" charset="-122"/>
              <a:ea typeface="黑体" panose="02010609060101010101" pitchFamily="2" charset="-122"/>
            </a:endParaRPr>
          </a:p>
          <a:p>
            <a:pPr eaLnBrk="1" hangingPunct="1"/>
            <a:r>
              <a:rPr lang="zh-CN" altLang="en-US" dirty="0">
                <a:solidFill>
                  <a:srgbClr val="FF0000"/>
                </a:solidFill>
                <a:latin typeface="黑体" panose="02010609060101010101" pitchFamily="2" charset="-122"/>
                <a:ea typeface="黑体" panose="02010609060101010101" pitchFamily="2" charset="-122"/>
              </a:rPr>
              <a:t>主观</a:t>
            </a:r>
            <a:r>
              <a:rPr lang="en-US" altLang="zh-CN" dirty="0">
                <a:solidFill>
                  <a:srgbClr val="FF0000"/>
                </a:solidFill>
                <a:latin typeface="黑体" panose="02010609060101010101" pitchFamily="2" charset="-122"/>
                <a:ea typeface="黑体" panose="02010609060101010101" pitchFamily="2" charset="-122"/>
              </a:rPr>
              <a:t>Bayes</a:t>
            </a:r>
            <a:r>
              <a:rPr lang="zh-CN" altLang="en-US" dirty="0">
                <a:solidFill>
                  <a:srgbClr val="FF0000"/>
                </a:solidFill>
                <a:latin typeface="黑体" panose="02010609060101010101" pitchFamily="2" charset="-122"/>
                <a:ea typeface="黑体" panose="02010609060101010101" pitchFamily="2" charset="-122"/>
              </a:rPr>
              <a:t>方法</a:t>
            </a:r>
            <a:r>
              <a:rPr lang="zh-CN" altLang="en-US"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确定性因子方法</a:t>
            </a:r>
            <a:r>
              <a:rPr lang="zh-CN" altLang="en-US"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证据理论</a:t>
            </a:r>
            <a:r>
              <a:rPr lang="zh-CN" altLang="en-US" dirty="0">
                <a:solidFill>
                  <a:schemeClr val="accent2">
                    <a:lumMod val="90000"/>
                    <a:lumOff val="10000"/>
                  </a:schemeClr>
                </a:solidFill>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模糊理论</a:t>
            </a:r>
            <a:r>
              <a:rPr lang="zh-CN" altLang="en-US" dirty="0">
                <a:solidFill>
                  <a:schemeClr val="accent2">
                    <a:lumMod val="90000"/>
                    <a:lumOff val="10000"/>
                  </a:schemeClr>
                </a:solidFill>
                <a:latin typeface="黑体" panose="02010609060101010101" pitchFamily="2" charset="-122"/>
                <a:ea typeface="黑体" panose="02010609060101010101" pitchFamily="2" charset="-122"/>
              </a:rPr>
              <a:t>等方法都是处理专家系统中</a:t>
            </a:r>
            <a:r>
              <a:rPr lang="zh-CN" altLang="en-US" dirty="0">
                <a:solidFill>
                  <a:srgbClr val="FF0000"/>
                </a:solidFill>
                <a:latin typeface="黑体" panose="02010609060101010101" pitchFamily="2" charset="-122"/>
                <a:ea typeface="黑体" panose="02010609060101010101" pitchFamily="2" charset="-122"/>
              </a:rPr>
              <a:t>不确定性</a:t>
            </a:r>
            <a:r>
              <a:rPr lang="zh-CN" altLang="en-US" dirty="0">
                <a:solidFill>
                  <a:schemeClr val="accent2">
                    <a:lumMod val="90000"/>
                    <a:lumOff val="10000"/>
                  </a:schemeClr>
                </a:solidFill>
                <a:latin typeface="黑体" panose="02010609060101010101" pitchFamily="2" charset="-122"/>
                <a:ea typeface="黑体" panose="02010609060101010101" pitchFamily="2" charset="-122"/>
              </a:rPr>
              <a:t>的方法。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97</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13417062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3"/>
          <p:cNvSpPr>
            <a:spLocks noGrp="1"/>
          </p:cNvSpPr>
          <p:nvPr>
            <p:ph idx="1"/>
          </p:nvPr>
        </p:nvSpPr>
        <p:spPr>
          <a:xfrm>
            <a:off x="599440" y="1630045"/>
            <a:ext cx="7772400" cy="2607945"/>
          </a:xfrm>
        </p:spPr>
        <p:txBody>
          <a:bodyPr vert="horz" wrap="square" lIns="91440" tIns="45720" rIns="91440" bIns="45720" anchor="t"/>
          <a:lstStyle/>
          <a:p>
            <a:pPr eaLnBrk="1" hangingPunct="1"/>
            <a:r>
              <a:rPr lang="zh-CN" altLang="en-US" dirty="0">
                <a:solidFill>
                  <a:srgbClr val="FF0000"/>
                </a:solidFill>
                <a:latin typeface="黑体" panose="02010609060101010101" pitchFamily="2" charset="-122"/>
                <a:ea typeface="黑体" panose="02010609060101010101" pitchFamily="2" charset="-122"/>
              </a:rPr>
              <a:t>主观</a:t>
            </a:r>
            <a:r>
              <a:rPr lang="en-US" altLang="zh-CN" dirty="0">
                <a:solidFill>
                  <a:srgbClr val="FF0000"/>
                </a:solidFill>
                <a:latin typeface="黑体" panose="02010609060101010101" pitchFamily="2" charset="-122"/>
                <a:ea typeface="黑体" panose="02010609060101010101" pitchFamily="2" charset="-122"/>
              </a:rPr>
              <a:t>Bayes</a:t>
            </a:r>
            <a:r>
              <a:rPr lang="zh-CN" altLang="en-US" dirty="0">
                <a:solidFill>
                  <a:srgbClr val="FF0000"/>
                </a:solidFill>
                <a:latin typeface="黑体" panose="02010609060101010101" pitchFamily="2" charset="-122"/>
                <a:ea typeface="黑体" panose="02010609060101010101" pitchFamily="2" charset="-122"/>
              </a:rPr>
              <a:t>方法</a:t>
            </a:r>
            <a:r>
              <a:rPr lang="zh-CN" altLang="en-US" dirty="0">
                <a:latin typeface="黑体" panose="02010609060101010101" pitchFamily="2" charset="-122"/>
                <a:ea typeface="黑体" panose="02010609060101010101" pitchFamily="2" charset="-122"/>
              </a:rPr>
              <a:t>通过使用专家的</a:t>
            </a:r>
            <a:r>
              <a:rPr lang="zh-CN" altLang="en-US" dirty="0">
                <a:solidFill>
                  <a:srgbClr val="FF0000"/>
                </a:solidFill>
                <a:latin typeface="黑体" panose="02010609060101010101" pitchFamily="2" charset="-122"/>
                <a:ea typeface="黑体" panose="02010609060101010101" pitchFamily="2" charset="-122"/>
              </a:rPr>
              <a:t>主观概率</a:t>
            </a:r>
            <a:r>
              <a:rPr lang="zh-CN" altLang="en-US" dirty="0">
                <a:latin typeface="黑体" panose="02010609060101010101" pitchFamily="2" charset="-122"/>
                <a:ea typeface="黑体" panose="02010609060101010101" pitchFamily="2" charset="-122"/>
              </a:rPr>
              <a:t>，</a:t>
            </a:r>
            <a:r>
              <a:rPr lang="zh-CN" altLang="en-US" dirty="0">
                <a:solidFill>
                  <a:srgbClr val="FF0000"/>
                </a:solidFill>
                <a:latin typeface="黑体" panose="02010609060101010101" pitchFamily="2" charset="-122"/>
                <a:ea typeface="黑体" panose="02010609060101010101" pitchFamily="2" charset="-122"/>
              </a:rPr>
              <a:t>避免</a:t>
            </a:r>
            <a:r>
              <a:rPr lang="zh-CN" altLang="en-US" dirty="0">
                <a:latin typeface="黑体" panose="02010609060101010101" pitchFamily="2" charset="-122"/>
                <a:ea typeface="黑体" panose="02010609060101010101" pitchFamily="2" charset="-122"/>
              </a:rPr>
              <a:t>了所需的</a:t>
            </a:r>
            <a:r>
              <a:rPr lang="zh-CN" altLang="en-US" dirty="0">
                <a:solidFill>
                  <a:srgbClr val="FF0000"/>
                </a:solidFill>
                <a:latin typeface="黑体" panose="02010609060101010101" pitchFamily="2" charset="-122"/>
                <a:ea typeface="黑体" panose="02010609060101010101" pitchFamily="2" charset="-122"/>
              </a:rPr>
              <a:t>大量统计</a:t>
            </a:r>
            <a:r>
              <a:rPr lang="zh-CN" altLang="en-US" dirty="0">
                <a:latin typeface="黑体" panose="02010609060101010101" pitchFamily="2" charset="-122"/>
                <a:ea typeface="黑体" panose="02010609060101010101" pitchFamily="2" charset="-122"/>
              </a:rPr>
              <a:t>计算工作。</a:t>
            </a:r>
          </a:p>
          <a:p>
            <a:pPr indent="0" eaLnBrk="1" hangingPunct="1">
              <a:buNone/>
            </a:pPr>
            <a:endParaRPr lang="zh-CN" altLang="en-US" dirty="0">
              <a:latin typeface="黑体" panose="02010609060101010101" pitchFamily="2" charset="-122"/>
              <a:ea typeface="黑体" panose="02010609060101010101" pitchFamily="2" charset="-122"/>
            </a:endParaRPr>
          </a:p>
          <a:p>
            <a:pPr eaLnBrk="1" hangingPunct="1"/>
            <a:r>
              <a:rPr lang="zh-CN" altLang="en-US" dirty="0">
                <a:latin typeface="黑体" panose="02010609060101010101" pitchFamily="2" charset="-122"/>
                <a:ea typeface="黑体" panose="02010609060101010101" pitchFamily="2" charset="-122"/>
              </a:rPr>
              <a:t>在</a:t>
            </a:r>
            <a:r>
              <a:rPr lang="zh-CN" altLang="en-US" dirty="0">
                <a:solidFill>
                  <a:srgbClr val="FF0000"/>
                </a:solidFill>
                <a:latin typeface="黑体" panose="02010609060101010101" pitchFamily="2" charset="-122"/>
                <a:ea typeface="黑体" panose="02010609060101010101" pitchFamily="2" charset="-122"/>
              </a:rPr>
              <a:t>主观</a:t>
            </a:r>
            <a:r>
              <a:rPr lang="en-US" altLang="zh-CN" dirty="0">
                <a:solidFill>
                  <a:srgbClr val="FF0000"/>
                </a:solidFill>
                <a:latin typeface="黑体" panose="02010609060101010101" pitchFamily="2" charset="-122"/>
                <a:ea typeface="黑体" panose="02010609060101010101" pitchFamily="2" charset="-122"/>
              </a:rPr>
              <a:t>Bayes</a:t>
            </a:r>
            <a:r>
              <a:rPr lang="zh-CN" altLang="en-US" dirty="0">
                <a:solidFill>
                  <a:srgbClr val="FF0000"/>
                </a:solidFill>
                <a:latin typeface="黑体" panose="02010609060101010101" pitchFamily="2" charset="-122"/>
                <a:ea typeface="黑体" panose="02010609060101010101" pitchFamily="2" charset="-122"/>
              </a:rPr>
              <a:t>方法</a:t>
            </a:r>
            <a:r>
              <a:rPr lang="zh-CN" altLang="en-US" dirty="0">
                <a:latin typeface="黑体" panose="02010609060101010101" pitchFamily="2" charset="-122"/>
                <a:ea typeface="黑体" panose="02010609060101010101" pitchFamily="2" charset="-122"/>
              </a:rPr>
              <a:t>中，讨论了</a:t>
            </a:r>
            <a:r>
              <a:rPr lang="zh-CN" altLang="en-US" dirty="0">
                <a:solidFill>
                  <a:srgbClr val="FF0000"/>
                </a:solidFill>
                <a:latin typeface="黑体" panose="02010609060101010101" pitchFamily="2" charset="-122"/>
                <a:ea typeface="黑体" panose="02010609060101010101" pitchFamily="2" charset="-122"/>
              </a:rPr>
              <a:t>信任</a:t>
            </a:r>
            <a:r>
              <a:rPr lang="zh-CN" altLang="en-US" dirty="0">
                <a:latin typeface="黑体" panose="02010609060101010101" pitchFamily="2" charset="-122"/>
                <a:ea typeface="黑体" panose="02010609060101010101" pitchFamily="2" charset="-122"/>
              </a:rPr>
              <a:t>与</a:t>
            </a:r>
            <a:r>
              <a:rPr lang="zh-CN" altLang="en-US" dirty="0">
                <a:solidFill>
                  <a:srgbClr val="FF0000"/>
                </a:solidFill>
                <a:latin typeface="黑体" panose="02010609060101010101" pitchFamily="2" charset="-122"/>
                <a:ea typeface="黑体" panose="02010609060101010101" pitchFamily="2" charset="-122"/>
              </a:rPr>
              <a:t>概率</a:t>
            </a:r>
            <a:r>
              <a:rPr lang="zh-CN" altLang="en-US" dirty="0">
                <a:latin typeface="黑体" panose="02010609060101010101" pitchFamily="2" charset="-122"/>
                <a:ea typeface="黑体" panose="02010609060101010101" pitchFamily="2" charset="-122"/>
              </a:rPr>
              <a:t>的关系，以及</a:t>
            </a:r>
            <a:r>
              <a:rPr lang="zh-CN" altLang="en-US" dirty="0">
                <a:solidFill>
                  <a:srgbClr val="FF0000"/>
                </a:solidFill>
                <a:latin typeface="黑体" panose="02010609060101010101" pitchFamily="2" charset="-122"/>
                <a:ea typeface="黑体" panose="02010609060101010101" pitchFamily="2" charset="-122"/>
              </a:rPr>
              <a:t>似然性问题</a:t>
            </a:r>
            <a:r>
              <a:rPr lang="zh-CN" altLang="en-US" dirty="0">
                <a:latin typeface="黑体" panose="02010609060101010101" pitchFamily="2" charset="-122"/>
                <a:ea typeface="黑体" panose="02010609060101010101" pitchFamily="2" charset="-122"/>
              </a:rPr>
              <a:t>；介绍了主观</a:t>
            </a:r>
            <a:r>
              <a:rPr lang="en-US" altLang="zh-CN" dirty="0">
                <a:latin typeface="黑体" panose="02010609060101010101" pitchFamily="2" charset="-122"/>
                <a:ea typeface="黑体" panose="02010609060101010101" pitchFamily="2" charset="-122"/>
              </a:rPr>
              <a:t>Bayes</a:t>
            </a:r>
            <a:r>
              <a:rPr lang="zh-CN" altLang="en-US" dirty="0">
                <a:latin typeface="黑体" panose="02010609060101010101" pitchFamily="2" charset="-122"/>
                <a:ea typeface="黑体" panose="02010609060101010101" pitchFamily="2" charset="-122"/>
              </a:rPr>
              <a:t>方法</a:t>
            </a:r>
            <a:r>
              <a:rPr lang="zh-CN" altLang="en-US" dirty="0">
                <a:solidFill>
                  <a:srgbClr val="FF0000"/>
                </a:solidFill>
                <a:latin typeface="黑体" panose="02010609060101010101" pitchFamily="2" charset="-122"/>
                <a:ea typeface="黑体" panose="02010609060101010101" pitchFamily="2" charset="-122"/>
              </a:rPr>
              <a:t>知识表示</a:t>
            </a:r>
            <a:r>
              <a:rPr lang="zh-CN" altLang="en-US" dirty="0">
                <a:latin typeface="黑体" panose="02010609060101010101" pitchFamily="2" charset="-122"/>
                <a:ea typeface="黑体" panose="02010609060101010101" pitchFamily="2" charset="-122"/>
              </a:rPr>
              <a:t>和</a:t>
            </a:r>
            <a:r>
              <a:rPr lang="zh-CN" altLang="en-US" dirty="0">
                <a:solidFill>
                  <a:srgbClr val="FF0000"/>
                </a:solidFill>
                <a:latin typeface="黑体" panose="02010609060101010101" pitchFamily="2" charset="-122"/>
                <a:ea typeface="黑体" panose="02010609060101010101" pitchFamily="2" charset="-122"/>
              </a:rPr>
              <a:t>推理方法</a:t>
            </a:r>
            <a:r>
              <a:rPr lang="zh-CN" altLang="en-US" dirty="0">
                <a:latin typeface="黑体" panose="02010609060101010101" pitchFamily="2" charset="-122"/>
                <a:ea typeface="黑体" panose="02010609060101010101" pitchFamily="2" charset="-122"/>
              </a:rPr>
              <a:t>。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98</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24562877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3"/>
          <p:cNvSpPr>
            <a:spLocks noGrp="1"/>
          </p:cNvSpPr>
          <p:nvPr>
            <p:ph idx="1"/>
          </p:nvPr>
        </p:nvSpPr>
        <p:spPr>
          <a:xfrm>
            <a:off x="685800" y="1414145"/>
            <a:ext cx="7772400" cy="4351655"/>
          </a:xfrm>
        </p:spPr>
        <p:txBody>
          <a:bodyPr vert="horz" wrap="square" lIns="91440" tIns="45720" rIns="91440" bIns="45720" anchor="t"/>
          <a:lstStyle/>
          <a:p>
            <a:pPr eaLnBrk="1" hangingPunct="1"/>
            <a:r>
              <a:rPr lang="zh-CN" altLang="en-US" dirty="0">
                <a:solidFill>
                  <a:srgbClr val="FF0000"/>
                </a:solidFill>
                <a:latin typeface="黑体" panose="02010609060101010101" pitchFamily="2" charset="-122"/>
                <a:ea typeface="黑体" panose="02010609060101010101" pitchFamily="2" charset="-122"/>
              </a:rPr>
              <a:t>确定性因子</a:t>
            </a:r>
            <a:r>
              <a:rPr lang="zh-CN" altLang="en-US" dirty="0">
                <a:latin typeface="黑体" panose="02010609060101010101" pitchFamily="2" charset="-122"/>
                <a:ea typeface="黑体" panose="02010609060101010101" pitchFamily="2" charset="-122"/>
              </a:rPr>
              <a:t>方法比较简单、直观，易于掌握和使用，并且已成功地应用于如</a:t>
            </a:r>
            <a:r>
              <a:rPr lang="en-US" altLang="zh-CN" dirty="0">
                <a:solidFill>
                  <a:srgbClr val="FF0000"/>
                </a:solidFill>
                <a:latin typeface="黑体" panose="02010609060101010101" pitchFamily="2" charset="-122"/>
                <a:ea typeface="黑体" panose="02010609060101010101" pitchFamily="2" charset="-122"/>
              </a:rPr>
              <a:t>MYCIN</a:t>
            </a:r>
            <a:r>
              <a:rPr lang="zh-CN" altLang="en-US" dirty="0">
                <a:latin typeface="黑体" panose="02010609060101010101" pitchFamily="2" charset="-122"/>
                <a:ea typeface="黑体" panose="02010609060101010101" pitchFamily="2" charset="-122"/>
              </a:rPr>
              <a:t>这样的推理链较短、概率计算精度要求不高的</a:t>
            </a:r>
            <a:r>
              <a:rPr lang="zh-CN" altLang="en-US" dirty="0">
                <a:solidFill>
                  <a:srgbClr val="FF0000"/>
                </a:solidFill>
                <a:latin typeface="黑体" panose="02010609060101010101" pitchFamily="2" charset="-122"/>
                <a:ea typeface="黑体" panose="02010609060101010101" pitchFamily="2" charset="-122"/>
              </a:rPr>
              <a:t>专家系统</a:t>
            </a:r>
            <a:r>
              <a:rPr lang="zh-CN" altLang="en-US" dirty="0">
                <a:latin typeface="黑体" panose="02010609060101010101" pitchFamily="2" charset="-122"/>
                <a:ea typeface="黑体" panose="02010609060101010101" pitchFamily="2" charset="-122"/>
              </a:rPr>
              <a:t>中。</a:t>
            </a:r>
          </a:p>
          <a:p>
            <a:pPr indent="0" eaLnBrk="1" hangingPunct="1">
              <a:buNone/>
            </a:pPr>
            <a:endParaRPr lang="zh-CN" altLang="en-US" dirty="0">
              <a:latin typeface="黑体" panose="02010609060101010101" pitchFamily="2" charset="-122"/>
              <a:ea typeface="黑体" panose="02010609060101010101" pitchFamily="2" charset="-122"/>
            </a:endParaRPr>
          </a:p>
          <a:p>
            <a:pPr eaLnBrk="1" hangingPunct="1"/>
            <a:r>
              <a:rPr lang="zh-CN" altLang="en-US" dirty="0">
                <a:latin typeface="黑体" panose="02010609060101010101" pitchFamily="2" charset="-122"/>
                <a:ea typeface="黑体" panose="02010609060101010101" pitchFamily="2" charset="-122"/>
              </a:rPr>
              <a:t>但是</a:t>
            </a:r>
            <a:r>
              <a:rPr lang="zh-CN" altLang="en-US" dirty="0">
                <a:solidFill>
                  <a:srgbClr val="FF0000"/>
                </a:solidFill>
                <a:latin typeface="黑体" panose="02010609060101010101" pitchFamily="2" charset="-122"/>
                <a:ea typeface="黑体" panose="02010609060101010101" pitchFamily="2" charset="-122"/>
              </a:rPr>
              <a:t>当推理长度较长</a:t>
            </a:r>
            <a:r>
              <a:rPr lang="zh-CN" altLang="en-US" dirty="0">
                <a:latin typeface="黑体" panose="02010609060101010101" pitchFamily="2" charset="-122"/>
                <a:ea typeface="黑体" panose="02010609060101010101" pitchFamily="2" charset="-122"/>
              </a:rPr>
              <a:t>时，由</a:t>
            </a:r>
            <a:r>
              <a:rPr lang="zh-CN" altLang="en-US" dirty="0">
                <a:solidFill>
                  <a:srgbClr val="FF0000"/>
                </a:solidFill>
                <a:latin typeface="黑体" panose="02010609060101010101" pitchFamily="2" charset="-122"/>
                <a:ea typeface="黑体" panose="02010609060101010101" pitchFamily="2" charset="-122"/>
              </a:rPr>
              <a:t>可信度</a:t>
            </a:r>
            <a:r>
              <a:rPr lang="zh-CN" altLang="en-US" dirty="0">
                <a:latin typeface="黑体" panose="02010609060101010101" pitchFamily="2" charset="-122"/>
                <a:ea typeface="黑体" panose="02010609060101010101" pitchFamily="2" charset="-122"/>
              </a:rPr>
              <a:t>的</a:t>
            </a:r>
            <a:r>
              <a:rPr lang="zh-CN" altLang="en-US" dirty="0">
                <a:solidFill>
                  <a:srgbClr val="FF0000"/>
                </a:solidFill>
                <a:latin typeface="黑体" panose="02010609060101010101" pitchFamily="2" charset="-122"/>
                <a:ea typeface="黑体" panose="02010609060101010101" pitchFamily="2" charset="-122"/>
              </a:rPr>
              <a:t>不精确估计</a:t>
            </a:r>
            <a:r>
              <a:rPr lang="zh-CN" altLang="en-US" dirty="0">
                <a:latin typeface="黑体" panose="02010609060101010101" pitchFamily="2" charset="-122"/>
                <a:ea typeface="黑体" panose="02010609060101010101" pitchFamily="2" charset="-122"/>
              </a:rPr>
              <a:t>而产生的</a:t>
            </a:r>
            <a:r>
              <a:rPr lang="zh-CN" altLang="en-US" dirty="0">
                <a:solidFill>
                  <a:srgbClr val="FF0000"/>
                </a:solidFill>
                <a:latin typeface="黑体" panose="02010609060101010101" pitchFamily="2" charset="-122"/>
                <a:ea typeface="黑体" panose="02010609060101010101" pitchFamily="2" charset="-122"/>
              </a:rPr>
              <a:t>积累误差</a:t>
            </a:r>
            <a:r>
              <a:rPr lang="zh-CN" altLang="en-US" dirty="0">
                <a:latin typeface="黑体" panose="02010609060101010101" pitchFamily="2" charset="-122"/>
                <a:ea typeface="黑体" panose="02010609060101010101" pitchFamily="2" charset="-122"/>
              </a:rPr>
              <a:t>会很大，所以它</a:t>
            </a:r>
            <a:r>
              <a:rPr lang="zh-CN" altLang="en-US" dirty="0">
                <a:solidFill>
                  <a:srgbClr val="FF0000"/>
                </a:solidFill>
                <a:latin typeface="黑体" panose="02010609060101010101" pitchFamily="2" charset="-122"/>
                <a:ea typeface="黑体" panose="02010609060101010101" pitchFamily="2" charset="-122"/>
              </a:rPr>
              <a:t>不适合</a:t>
            </a:r>
            <a:r>
              <a:rPr lang="zh-CN" altLang="en-US" dirty="0">
                <a:latin typeface="黑体" panose="02010609060101010101" pitchFamily="2" charset="-122"/>
                <a:ea typeface="黑体" panose="02010609060101010101" pitchFamily="2" charset="-122"/>
              </a:rPr>
              <a:t>长推理链的情况。 </a:t>
            </a:r>
          </a:p>
        </p:txBody>
      </p:sp>
      <p:sp>
        <p:nvSpPr>
          <p:cNvPr id="2" name="灯片编号占位符 1"/>
          <p:cNvSpPr>
            <a:spLocks noGrp="1"/>
          </p:cNvSpPr>
          <p:nvPr>
            <p:ph type="sldNum" sz="quarter" idx="4"/>
          </p:nvPr>
        </p:nvSpPr>
        <p:spPr/>
        <p:txBody>
          <a:bodyPr/>
          <a:lstStyle/>
          <a:p>
            <a:pPr marL="0" marR="0" lvl="0" indent="0" algn="r" defTabSz="914400" rtl="0" eaLnBrk="1" fontAlgn="base" latinLnBrk="0" hangingPunct="1">
              <a:lnSpc>
                <a:spcPct val="100000"/>
              </a:lnSpc>
              <a:spcBef>
                <a:spcPts val="600"/>
              </a:spcBef>
              <a:spcAft>
                <a:spcPct val="0"/>
              </a:spcAft>
              <a:buClr>
                <a:srgbClr val="66FFFF"/>
              </a:buClr>
              <a:buSzTx/>
              <a:buFontTx/>
              <a:buNone/>
              <a:defRPr/>
            </a:pPr>
            <a:fld id="{F7E14BE7-0A07-4DEE-8AF0-DCA499BBCE2A}" type="slidenum">
              <a:rPr kumimoji="1" lang="zh-CN" altLang="en-US" sz="1600" b="1" i="0" u="none" strike="noStrike" kern="1200" cap="none" spc="0" normalizeH="0" baseline="0" noProof="0">
                <a:ln>
                  <a:noFill/>
                </a:ln>
                <a:solidFill>
                  <a:schemeClr val="bg1"/>
                </a:solidFill>
                <a:effectLst/>
                <a:uLnTx/>
                <a:uFillTx/>
                <a:latin typeface="Times New Roman" panose="02020603050405020304" pitchFamily="18" charset="0"/>
                <a:ea typeface="宋体" panose="02010600030101010101" pitchFamily="2" charset="-122"/>
                <a:cs typeface="+mn-cs"/>
              </a:rPr>
              <a:t>99</a:t>
            </a:fld>
            <a:endParaRPr kumimoji="1" lang="zh-CN" altLang="en-US" sz="1600" b="1" i="0" u="none" strike="noStrike" kern="1200" cap="none" spc="0" normalizeH="0" baseline="0" noProof="0" dirty="0">
              <a:ln>
                <a:noFill/>
              </a:ln>
              <a:solidFill>
                <a:schemeClr val="bg1"/>
              </a:solidFill>
              <a:effectLst/>
              <a:uLnTx/>
              <a:uFillTx/>
              <a:latin typeface="Times New Roman" panose="02020603050405020304" pitchFamily="18" charset="0"/>
              <a:ea typeface="宋体" panose="02010600030101010101" pitchFamily="2" charset="-122"/>
              <a:cs typeface="+mn-cs"/>
            </a:endParaRPr>
          </a:p>
        </p:txBody>
      </p:sp>
    </p:spTree>
    <p:extLst>
      <p:ext uri="{BB962C8B-B14F-4D97-AF65-F5344CB8AC3E}">
        <p14:creationId xmlns:p14="http://schemas.microsoft.com/office/powerpoint/2010/main" val="39475543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aeef4fea-d9b8-47e4-843b-e70aaee92301}"/>
</p:tagLst>
</file>

<file path=ppt/theme/theme1.xml><?xml version="1.0" encoding="utf-8"?>
<a:theme xmlns:a="http://schemas.openxmlformats.org/drawingml/2006/main" name="1_Pulse">
  <a:themeElements>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Puls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3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Puls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Puls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Puls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Puls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Puls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Puls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Designs\Pulse.pot</Template>
  <TotalTime>202</TotalTime>
  <Words>9069</Words>
  <Application>Microsoft Office PowerPoint</Application>
  <PresentationFormat>全屏显示(4:3)</PresentationFormat>
  <Paragraphs>746</Paragraphs>
  <Slides>110</Slides>
  <Notes>16</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110</vt:i4>
      </vt:variant>
    </vt:vector>
  </HeadingPairs>
  <TitlesOfParts>
    <vt:vector size="123" baseType="lpstr">
      <vt:lpstr>黑体</vt:lpstr>
      <vt:lpstr>华文新魏</vt:lpstr>
      <vt:lpstr>隶书</vt:lpstr>
      <vt:lpstr>宋体</vt:lpstr>
      <vt:lpstr>微软雅黑</vt:lpstr>
      <vt:lpstr>Arial</vt:lpstr>
      <vt:lpstr>Courier New</vt:lpstr>
      <vt:lpstr>Symbol</vt:lpstr>
      <vt:lpstr>Times New Roman</vt:lpstr>
      <vt:lpstr>Wingdings</vt:lpstr>
      <vt:lpstr>1_Pulse</vt:lpstr>
      <vt:lpstr>Equation.3</vt:lpstr>
      <vt:lpstr>MathType 6.0 Equation</vt:lpstr>
      <vt:lpstr>PowerPoint 演示文稿</vt:lpstr>
      <vt:lpstr>第5章  不确定知识表示和推理</vt:lpstr>
      <vt:lpstr>5.5  证据理论</vt:lpstr>
      <vt:lpstr>PowerPoint 演示文稿</vt:lpstr>
      <vt:lpstr>5.5.1 假设的不确定性</vt:lpstr>
      <vt:lpstr>PowerPoint 演示文稿</vt:lpstr>
      <vt:lpstr>l.概率分配函数</vt:lpstr>
      <vt:lpstr>PowerPoint 演示文稿</vt:lpstr>
      <vt:lpstr>PowerPoint 演示文稿</vt:lpstr>
      <vt:lpstr>PowerPoint 演示文稿</vt:lpstr>
      <vt:lpstr>2.信任函数</vt:lpstr>
      <vt:lpstr>PowerPoint 演示文稿</vt:lpstr>
      <vt:lpstr>3.似然函数</vt:lpstr>
      <vt:lpstr>PowerPoint 演示文稿</vt:lpstr>
      <vt:lpstr>PowerPoint 演示文稿</vt:lpstr>
      <vt:lpstr>PowerPoint 演示文稿</vt:lpstr>
      <vt:lpstr>PowerPoint 演示文稿</vt:lpstr>
      <vt:lpstr>PowerPoint 演示文稿</vt:lpstr>
      <vt:lpstr>4.假设集A的类概率函数f(A) </vt:lpstr>
      <vt:lpstr>5.5.2 证据的不确定性和证据组合</vt:lpstr>
      <vt:lpstr>证据的组合函数</vt:lpstr>
      <vt:lpstr>PowerPoint 演示文稿</vt:lpstr>
      <vt:lpstr>PowerPoint 演示文稿</vt:lpstr>
      <vt:lpstr>PowerPoint 演示文稿</vt:lpstr>
      <vt:lpstr>PowerPoint 演示文稿</vt:lpstr>
      <vt:lpstr>5.5.3 规则的不确定性</vt:lpstr>
      <vt:lpstr>PowerPoint 演示文稿</vt:lpstr>
      <vt:lpstr>5.5.4 不确定性的传递与组合</vt:lpstr>
      <vt:lpstr>PowerPoint 演示文稿</vt:lpstr>
      <vt:lpstr>不确定性的组合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例子</vt:lpstr>
      <vt:lpstr>PowerPoint 演示文稿</vt:lpstr>
      <vt:lpstr>PowerPoint 演示文稿</vt:lpstr>
      <vt:lpstr>PowerPoint 演示文稿</vt:lpstr>
      <vt:lpstr>医疗诊断</vt:lpstr>
      <vt:lpstr>第5章  不确定知识表示和推理</vt:lpstr>
      <vt:lpstr>5.6  模糊逻辑和模糊推理</vt:lpstr>
      <vt:lpstr>PowerPoint 演示文稿</vt:lpstr>
      <vt:lpstr>5.6.1 模糊集合及其运算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5.6.2 模糊关系</vt:lpstr>
      <vt:lpstr>PowerPoint 演示文稿</vt:lpstr>
      <vt:lpstr>PowerPoint 演示文稿</vt:lpstr>
      <vt:lpstr>PowerPoint 演示文稿</vt:lpstr>
      <vt:lpstr>PowerPoint 演示文稿</vt:lpstr>
      <vt:lpstr>5.6.3 语言变量</vt:lpstr>
      <vt:lpstr>PowerPoint 演示文稿</vt:lpstr>
      <vt:lpstr>PowerPoint 演示文稿</vt:lpstr>
      <vt:lpstr>5.6.4 模糊逻辑和模糊推理</vt:lpstr>
      <vt:lpstr>PowerPoint 演示文稿</vt:lpstr>
      <vt:lpstr>PowerPoint 演示文稿</vt:lpstr>
      <vt:lpstr>PowerPoint 演示文稿</vt:lpstr>
      <vt:lpstr>PowerPoint 演示文稿</vt:lpstr>
      <vt:lpstr>模糊推理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控制知识库的建立 </vt:lpstr>
      <vt:lpstr>PowerPoint 演示文稿</vt:lpstr>
      <vt:lpstr>PowerPoint 演示文稿</vt:lpstr>
      <vt:lpstr>PowerPoint 演示文稿</vt:lpstr>
      <vt:lpstr>PowerPoint 演示文稿</vt:lpstr>
      <vt:lpstr>PowerPoint 演示文稿</vt:lpstr>
      <vt:lpstr>PowerPoint 演示文稿</vt:lpstr>
      <vt:lpstr>5.6.5案例：抵押申请评估决策支持系统</vt:lpstr>
      <vt:lpstr>PowerPoint 演示文稿</vt:lpstr>
      <vt:lpstr>PowerPoint 演示文稿</vt:lpstr>
      <vt:lpstr>PowerPoint 演示文稿</vt:lpstr>
      <vt:lpstr>PowerPoint 演示文稿</vt:lpstr>
      <vt:lpstr>PowerPoint 演示文稿</vt:lpstr>
      <vt:lpstr>PowerPoint 演示文稿</vt:lpstr>
      <vt:lpstr>第5章  不确定知识表示和推理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人工智能(骨干教师)</dc:title>
  <dc:creator>殷建平</dc:creator>
  <cp:lastModifiedBy>朱红蕾</cp:lastModifiedBy>
  <cp:revision>257</cp:revision>
  <dcterms:created xsi:type="dcterms:W3CDTF">2000-11-09T11:19:00Z</dcterms:created>
  <dcterms:modified xsi:type="dcterms:W3CDTF">2023-10-30T06:05:02Z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2052-11.1.0.10009</vt:lpwstr>
  </property>
</Properties>
</file>