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9.xml" ContentType="application/vnd.openxmlformats-officedocument.presentationml.notesSlide+xml"/>
  <Override PartName="/ppt/tags/tag3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84" r:id="rId2"/>
    <p:sldId id="372" r:id="rId3"/>
    <p:sldId id="361" r:id="rId4"/>
    <p:sldId id="348" r:id="rId5"/>
    <p:sldId id="286" r:id="rId6"/>
    <p:sldId id="359" r:id="rId7"/>
    <p:sldId id="360" r:id="rId8"/>
    <p:sldId id="349" r:id="rId9"/>
    <p:sldId id="362" r:id="rId10"/>
    <p:sldId id="363" r:id="rId11"/>
    <p:sldId id="364" r:id="rId12"/>
    <p:sldId id="365" r:id="rId13"/>
    <p:sldId id="366" r:id="rId14"/>
    <p:sldId id="799" r:id="rId15"/>
    <p:sldId id="287" r:id="rId16"/>
    <p:sldId id="288" r:id="rId17"/>
    <p:sldId id="290" r:id="rId18"/>
    <p:sldId id="296" r:id="rId19"/>
    <p:sldId id="298" r:id="rId20"/>
    <p:sldId id="299" r:id="rId21"/>
    <p:sldId id="301" r:id="rId22"/>
    <p:sldId id="303" r:id="rId23"/>
    <p:sldId id="369" r:id="rId24"/>
    <p:sldId id="370" r:id="rId25"/>
    <p:sldId id="304" r:id="rId26"/>
    <p:sldId id="371" r:id="rId27"/>
    <p:sldId id="812" r:id="rId28"/>
    <p:sldId id="813" r:id="rId29"/>
    <p:sldId id="814" r:id="rId30"/>
    <p:sldId id="815" r:id="rId31"/>
    <p:sldId id="816" r:id="rId32"/>
    <p:sldId id="817" r:id="rId33"/>
    <p:sldId id="818" r:id="rId34"/>
    <p:sldId id="819" r:id="rId35"/>
    <p:sldId id="820" r:id="rId36"/>
    <p:sldId id="821" r:id="rId37"/>
    <p:sldId id="822" r:id="rId38"/>
    <p:sldId id="823" r:id="rId39"/>
    <p:sldId id="824" r:id="rId40"/>
    <p:sldId id="825" r:id="rId41"/>
    <p:sldId id="826" r:id="rId42"/>
    <p:sldId id="827" r:id="rId43"/>
    <p:sldId id="828" r:id="rId44"/>
    <p:sldId id="829" r:id="rId45"/>
    <p:sldId id="830" r:id="rId46"/>
    <p:sldId id="831" r:id="rId47"/>
    <p:sldId id="832" r:id="rId48"/>
    <p:sldId id="833" r:id="rId49"/>
    <p:sldId id="834" r:id="rId50"/>
    <p:sldId id="835" r:id="rId51"/>
    <p:sldId id="836" r:id="rId52"/>
    <p:sldId id="837" r:id="rId53"/>
    <p:sldId id="838" r:id="rId54"/>
    <p:sldId id="839" r:id="rId55"/>
    <p:sldId id="840" r:id="rId56"/>
    <p:sldId id="841" r:id="rId57"/>
    <p:sldId id="842" r:id="rId58"/>
    <p:sldId id="843" r:id="rId59"/>
    <p:sldId id="844" r:id="rId60"/>
    <p:sldId id="845" r:id="rId61"/>
    <p:sldId id="846" r:id="rId62"/>
    <p:sldId id="847" r:id="rId63"/>
    <p:sldId id="848" r:id="rId64"/>
    <p:sldId id="849" r:id="rId65"/>
    <p:sldId id="850" r:id="rId66"/>
  </p:sldIdLst>
  <p:sldSz cx="9144000" cy="6858000" type="screen4x3"/>
  <p:notesSz cx="6858000" cy="9144000"/>
  <p:custDataLst>
    <p:tags r:id="rId68"/>
  </p:custDataLst>
  <p:defaultTextStyle>
    <a:defPPr>
      <a:defRPr lang="en-US"/>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0" userDrawn="1">
          <p15:clr>
            <a:srgbClr val="A4A3A4"/>
          </p15:clr>
        </p15:guide>
        <p15:guide id="2" pos="2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itzerakowski"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18A95"/>
    <a:srgbClr val="00FFFF"/>
    <a:srgbClr val="00CC00"/>
    <a:srgbClr val="0033CC"/>
    <a:srgbClr val="CCE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1"/>
    <p:restoredTop sz="82827" autoAdjust="0"/>
  </p:normalViewPr>
  <p:slideViewPr>
    <p:cSldViewPr showGuides="1">
      <p:cViewPr varScale="1">
        <p:scale>
          <a:sx n="51" d="100"/>
          <a:sy n="51" d="100"/>
        </p:scale>
        <p:origin x="1593" y="24"/>
      </p:cViewPr>
      <p:guideLst>
        <p:guide orient="horz" pos="2210"/>
        <p:guide pos="287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98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329753623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5578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钱是没有问题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问题是没有钱</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有钱是没问题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没有钱是问题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问题是钱没有</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钱没有是问题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钱有没有問题</a:t>
            </a:r>
            <a:r>
              <a:rPr kumimoji="1" lang="en-US"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是有钱没问题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是没钱有问题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是钱没有问题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有问题是没钱</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没问题是有钱</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Tx/>
              <a:buSzTx/>
              <a:buFont typeface="Wingdings" panose="05000000000000000000" pitchFamily="2" charset="2"/>
              <a:buChar char="Ø"/>
              <a:defRPr/>
            </a:pPr>
            <a:r>
              <a:rPr kumimoji="1" lang="zh-CN" altLang="zh-CN" sz="1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没钱是有问题</a:t>
            </a:r>
            <a:endParaRPr kumimoji="1" lang="zh-CN" altLang="zh-CN" sz="12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70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39</a:t>
            </a:fld>
            <a:endParaRPr lang="zh-CN" altLang="en-US" sz="1200" dirty="0"/>
          </a:p>
        </p:txBody>
      </p:sp>
    </p:spTree>
    <p:extLst>
      <p:ext uri="{BB962C8B-B14F-4D97-AF65-F5344CB8AC3E}">
        <p14:creationId xmlns:p14="http://schemas.microsoft.com/office/powerpoint/2010/main" val="1408460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43</a:t>
            </a:fld>
            <a:endParaRPr lang="zh-CN" altLang="en-US" sz="1200" dirty="0"/>
          </a:p>
        </p:txBody>
      </p:sp>
      <p:sp>
        <p:nvSpPr>
          <p:cNvPr id="258051" name="Rectangle 2"/>
          <p:cNvSpPr>
            <a:spLocks noGrp="1" noRot="1" noChangeAspect="1" noTextEdit="1"/>
          </p:cNvSpPr>
          <p:nvPr>
            <p:ph type="sldImg"/>
          </p:nvPr>
        </p:nvSpPr>
        <p:spPr/>
      </p:sp>
      <p:sp>
        <p:nvSpPr>
          <p:cNvPr id="258052" name="Rectangle 3"/>
          <p:cNvSpPr>
            <a:spLocks noGrp="1"/>
          </p:cNvSpPr>
          <p:nvPr>
            <p:ph type="body" idx="1"/>
          </p:nvPr>
        </p:nvSpPr>
        <p:spPr/>
        <p:txBody>
          <a:bodyPr wrap="square" lIns="91440" tIns="45720" rIns="91440" bIns="45720" anchor="t" anchorCtr="0"/>
          <a:lstStyle/>
          <a:p>
            <a:pPr lvl="0" eaLnBrk="1" hangingPunct="1"/>
            <a:r>
              <a:rPr lang="zh-CN" altLang="en-US" dirty="0"/>
              <a:t>是描述自然语言和程序设计语言强有力的形式化工具，可用于在计算机上对被分析句子的形式化进行描述和分析。</a:t>
            </a:r>
          </a:p>
          <a:p>
            <a:pPr lvl="0" eaLnBrk="1" hangingPunct="1"/>
            <a:endParaRPr lang="zh-CN" altLang="en-US" dirty="0"/>
          </a:p>
          <a:p>
            <a:pPr lvl="0" eaLnBrk="1" hangingPunct="1"/>
            <a:endParaRPr lang="zh-CN" altLang="en-US" dirty="0"/>
          </a:p>
        </p:txBody>
      </p:sp>
    </p:spTree>
    <p:extLst>
      <p:ext uri="{BB962C8B-B14F-4D97-AF65-F5344CB8AC3E}">
        <p14:creationId xmlns:p14="http://schemas.microsoft.com/office/powerpoint/2010/main" val="4056475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90000"/>
              </a:lnSpc>
              <a:spcBef>
                <a:spcPct val="20000"/>
              </a:spcBef>
              <a:buClr>
                <a:srgbClr val="000070"/>
              </a:buClr>
            </a:pP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在一部短语结构文法中，</a:t>
            </a:r>
            <a:r>
              <a:rPr lang="zh-CN" altLang="en-US" b="1" dirty="0">
                <a:solidFill>
                  <a:srgbClr val="C00000"/>
                </a:solidFill>
                <a:latin typeface="黑体" panose="02010609060101010101" pitchFamily="2" charset="-122"/>
                <a:ea typeface="黑体" panose="02010609060101010101" pitchFamily="2" charset="-122"/>
                <a:sym typeface="+mn-ea"/>
              </a:rPr>
              <a:t>基本运算</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就是把一个符号串</a:t>
            </a:r>
            <a:r>
              <a:rPr lang="zh-CN" altLang="en-US" b="1" dirty="0">
                <a:solidFill>
                  <a:srgbClr val="C00000"/>
                </a:solidFill>
                <a:latin typeface="黑体" panose="02010609060101010101" pitchFamily="2" charset="-122"/>
                <a:ea typeface="黑体" panose="02010609060101010101" pitchFamily="2" charset="-122"/>
                <a:sym typeface="+mn-ea"/>
              </a:rPr>
              <a:t>重写</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为另一符号串。</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pPr algn="just">
              <a:lnSpc>
                <a:spcPct val="90000"/>
              </a:lnSpc>
              <a:spcBef>
                <a:spcPct val="20000"/>
              </a:spcBef>
              <a:buClr>
                <a:srgbClr val="000070"/>
              </a:buClr>
            </a:pP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如果</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a→b</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是一条产生式规则，那么就可以通过用</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b</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来置换</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a</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a:t>
            </a:r>
            <a:r>
              <a:rPr lang="zh-CN" altLang="en-US" b="1" dirty="0">
                <a:solidFill>
                  <a:srgbClr val="C00000"/>
                </a:solidFill>
                <a:latin typeface="黑体" panose="02010609060101010101" pitchFamily="2" charset="-122"/>
                <a:ea typeface="黑体" panose="02010609060101010101" pitchFamily="2" charset="-122"/>
                <a:sym typeface="+mn-ea"/>
              </a:rPr>
              <a:t>重写</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任何一个包含子串</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a</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的符号串，这个过程记作</a:t>
            </a:r>
            <a:r>
              <a:rPr lang="zh-CN" altLang="en-US" b="1" dirty="0">
                <a:solidFill>
                  <a:schemeClr val="accent2">
                    <a:lumMod val="90000"/>
                    <a:lumOff val="10000"/>
                  </a:schemeClr>
                </a:solidFill>
                <a:ea typeface="黑体" panose="02010609060101010101" pitchFamily="2" charset="-122"/>
                <a:sym typeface="+mn-ea"/>
              </a:rPr>
              <a:t>“</a:t>
            </a:r>
            <a:r>
              <a:rPr lang="en-US" altLang="zh-CN" b="1" dirty="0">
                <a:solidFill>
                  <a:srgbClr val="C00000"/>
                </a:solidFill>
                <a:latin typeface="黑体" panose="02010609060101010101" pitchFamily="2" charset="-122"/>
                <a:ea typeface="黑体" panose="02010609060101010101" pitchFamily="2" charset="-122"/>
                <a:sym typeface="+mn-ea"/>
              </a:rPr>
              <a:t>=&gt;</a:t>
            </a:r>
            <a:r>
              <a:rPr lang="en-US" altLang="zh-CN" b="1" dirty="0">
                <a:solidFill>
                  <a:schemeClr val="accent2">
                    <a:lumMod val="90000"/>
                    <a:lumOff val="10000"/>
                  </a:schemeClr>
                </a:solidFill>
                <a:ea typeface="黑体" panose="02010609060101010101" pitchFamily="2" charset="-122"/>
                <a:sym typeface="+mn-ea"/>
              </a:rPr>
              <a:t>”</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pPr algn="just">
              <a:lnSpc>
                <a:spcPct val="90000"/>
              </a:lnSpc>
              <a:spcBef>
                <a:spcPct val="20000"/>
              </a:spcBef>
              <a:buClr>
                <a:srgbClr val="000070"/>
              </a:buClr>
            </a:pP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如</a:t>
            </a:r>
            <a:r>
              <a:rPr lang="en-US" altLang="zh-CN" b="1" dirty="0" err="1">
                <a:solidFill>
                  <a:schemeClr val="accent2">
                    <a:lumMod val="90000"/>
                    <a:lumOff val="10000"/>
                  </a:schemeClr>
                </a:solidFill>
                <a:latin typeface="黑体" panose="02010609060101010101" pitchFamily="2" charset="-122"/>
                <a:ea typeface="黑体" panose="02010609060101010101" pitchFamily="2" charset="-122"/>
                <a:sym typeface="+mn-ea"/>
              </a:rPr>
              <a:t>u,v</a:t>
            </a:r>
            <a:r>
              <a:rPr lang="en-US" altLang="zh-CN" b="1" dirty="0" err="1" smtClean="0">
                <a:solidFill>
                  <a:schemeClr val="accent2">
                    <a:lumMod val="90000"/>
                    <a:lumOff val="10000"/>
                  </a:schemeClr>
                </a:solidFill>
                <a:latin typeface="黑体" panose="02010609060101010101" pitchFamily="2" charset="-122"/>
                <a:ea typeface="黑体" panose="02010609060101010101" pitchFamily="2" charset="-122"/>
                <a:sym typeface="+mn-ea"/>
              </a:rPr>
              <a:t>∈V</a:t>
            </a:r>
            <a:r>
              <a:rPr lang="en-US" altLang="zh-CN" b="1" baseline="30000" dirty="0" smtClean="0">
                <a:solidFill>
                  <a:schemeClr val="accent2">
                    <a:lumMod val="90000"/>
                    <a:lumOff val="10000"/>
                  </a:schemeClr>
                </a:solidFill>
                <a:latin typeface="黑体" panose="02010609060101010101" pitchFamily="2" charset="-122"/>
                <a:ea typeface="黑体" panose="02010609060101010101" pitchFamily="2" charset="-122"/>
                <a:sym typeface="+mn-ea"/>
              </a:rPr>
              <a:t>﹡</a:t>
            </a:r>
            <a:r>
              <a:rPr lang="zh-CN" altLang="en-US" b="1" dirty="0" smtClean="0">
                <a:solidFill>
                  <a:schemeClr val="accent2">
                    <a:lumMod val="90000"/>
                    <a:lumOff val="10000"/>
                  </a:schemeClr>
                </a:solidFill>
                <a:latin typeface="黑体" panose="02010609060101010101" pitchFamily="2" charset="-122"/>
                <a:ea typeface="黑体" panose="02010609060101010101" pitchFamily="2" charset="-122"/>
                <a:sym typeface="+mn-ea"/>
              </a:rPr>
              <a:t>，有</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uav=&gt;ubv</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，就说</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uav</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直接产生</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ubv</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a:t>
            </a:r>
            <a:endParaRPr lang="zh-CN" altLang="en-US"/>
          </a:p>
        </p:txBody>
      </p:sp>
    </p:spTree>
    <p:extLst>
      <p:ext uri="{BB962C8B-B14F-4D97-AF65-F5344CB8AC3E}">
        <p14:creationId xmlns:p14="http://schemas.microsoft.com/office/powerpoint/2010/main" val="632097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乔姆斯基</a:t>
            </a:r>
            <a:endParaRPr lang="zh-CN" altLang="en-US" dirty="0"/>
          </a:p>
        </p:txBody>
      </p:sp>
    </p:spTree>
    <p:extLst>
      <p:ext uri="{BB962C8B-B14F-4D97-AF65-F5344CB8AC3E}">
        <p14:creationId xmlns:p14="http://schemas.microsoft.com/office/powerpoint/2010/main" val="83442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9201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spcBef>
                <a:spcPct val="20000"/>
              </a:spcBef>
              <a:buClr>
                <a:srgbClr val="0000B3"/>
              </a:buClr>
            </a:pP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 </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在增强上下文无关语言的句法分析的基础上，实现自然语言的</a:t>
            </a:r>
            <a:r>
              <a:rPr lang="zh-CN" altLang="en-US" b="1" dirty="0">
                <a:solidFill>
                  <a:srgbClr val="C00000"/>
                </a:solidFill>
                <a:latin typeface="黑体" panose="02010609060101010101" pitchFamily="2" charset="-122"/>
                <a:ea typeface="黑体" panose="02010609060101010101" pitchFamily="2" charset="-122"/>
                <a:sym typeface="+mn-ea"/>
              </a:rPr>
              <a:t>自动理解</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pPr>
              <a:spcBef>
                <a:spcPct val="20000"/>
              </a:spcBef>
              <a:buClr>
                <a:srgbClr val="0000B3"/>
              </a:buClr>
            </a:pPr>
            <a:r>
              <a:rPr lang="en-US" altLang="zh-CN" b="1" dirty="0">
                <a:solidFill>
                  <a:srgbClr val="C00000"/>
                </a:solidFill>
                <a:latin typeface="黑体" panose="02010609060101010101" pitchFamily="2" charset="-122"/>
                <a:ea typeface="黑体" panose="02010609060101010101" pitchFamily="2" charset="-122"/>
                <a:sym typeface="+mn-ea"/>
              </a:rPr>
              <a:t>ATN</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是基于这种思想实现的一种自然语言句法分析技术。</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endParaRPr lang="zh-CN" altLang="en-US"/>
          </a:p>
        </p:txBody>
      </p:sp>
    </p:spTree>
    <p:extLst>
      <p:ext uri="{BB962C8B-B14F-4D97-AF65-F5344CB8AC3E}">
        <p14:creationId xmlns:p14="http://schemas.microsoft.com/office/powerpoint/2010/main" val="3158098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幻灯片图像占位符 1"/>
          <p:cNvSpPr>
            <a:spLocks noGrp="1" noRot="1" noChangeAspect="1" noTextEdit="1"/>
          </p:cNvSpPr>
          <p:nvPr>
            <p:ph type="sldImg"/>
          </p:nvPr>
        </p:nvSpPr>
        <p:spPr/>
      </p:sp>
      <p:sp>
        <p:nvSpPr>
          <p:cNvPr id="259075" name="备注占位符 2"/>
          <p:cNvSpPr>
            <a:spLocks noGrp="1"/>
          </p:cNvSpPr>
          <p:nvPr>
            <p:ph type="body" idx="1"/>
          </p:nvPr>
        </p:nvSpPr>
        <p:spPr/>
        <p:txBody>
          <a:bodyPr wrap="square" lIns="91440" tIns="45720" rIns="91440" bIns="45720" anchor="t" anchorCtr="0"/>
          <a:lstStyle/>
          <a:p>
            <a:pPr lvl="0" indent="0" eaLnBrk="1" hangingPunct="1">
              <a:buFont typeface="Wingdings" panose="05000000000000000000" pitchFamily="2" charset="2"/>
              <a:buNone/>
            </a:pPr>
            <a:r>
              <a:rPr lang="zh-CN" altLang="en-US" dirty="0">
                <a:latin typeface="黑体" panose="02010609060101010101" pitchFamily="2" charset="-122"/>
                <a:ea typeface="黑体" panose="02010609060101010101" pitchFamily="2" charset="-122"/>
                <a:sym typeface="+mn-ea"/>
              </a:rPr>
              <a:t>特点：上下文无关文法，非终止符</a:t>
            </a:r>
            <a:r>
              <a:rPr lang="en-US" altLang="zh-CN" dirty="0">
                <a:latin typeface="黑体" panose="02010609060101010101" pitchFamily="2" charset="-122"/>
                <a:ea typeface="黑体" panose="02010609060101010101" pitchFamily="2" charset="-122"/>
                <a:sym typeface="+mn-ea"/>
              </a:rPr>
              <a:t>/</a:t>
            </a:r>
            <a:r>
              <a:rPr lang="zh-CN" altLang="en-US" dirty="0">
                <a:latin typeface="黑体" panose="02010609060101010101" pitchFamily="2" charset="-122"/>
                <a:ea typeface="黑体" panose="02010609060101010101" pitchFamily="2" charset="-122"/>
                <a:sym typeface="+mn-ea"/>
              </a:rPr>
              <a:t>终止符。</a:t>
            </a:r>
            <a:r>
              <a:rPr lang="en-US" altLang="zh-CN" dirty="0">
                <a:latin typeface="黑体" panose="02010609060101010101" pitchFamily="2" charset="-122"/>
                <a:ea typeface="黑体" panose="02010609060101010101" pitchFamily="2" charset="-122"/>
                <a:sym typeface="+mn-ea"/>
              </a:rPr>
              <a:t> </a:t>
            </a:r>
            <a:r>
              <a:rPr lang="zh-CN" altLang="en-US" dirty="0">
                <a:latin typeface="黑体" panose="02010609060101010101" pitchFamily="2" charset="-122"/>
                <a:ea typeface="黑体" panose="02010609060101010101" pitchFamily="2" charset="-122"/>
                <a:sym typeface="+mn-ea"/>
              </a:rPr>
              <a:t>单词 </a:t>
            </a:r>
            <a:r>
              <a:rPr lang="zh-CN" altLang="en-US" dirty="0">
                <a:ea typeface="黑体" panose="02010609060101010101" pitchFamily="2" charset="-122"/>
                <a:sym typeface="+mn-ea"/>
              </a:rPr>
              <a:t>“</a:t>
            </a:r>
            <a:r>
              <a:rPr lang="en-US" altLang="zh-CN" dirty="0">
                <a:latin typeface="黑体" panose="02010609060101010101" pitchFamily="2" charset="-122"/>
                <a:ea typeface="黑体" panose="02010609060101010101" pitchFamily="2" charset="-122"/>
                <a:sym typeface="+mn-ea"/>
              </a:rPr>
              <a:t>the</a:t>
            </a:r>
            <a:r>
              <a:rPr lang="en-US" altLang="zh-CN" dirty="0">
                <a:ea typeface="黑体" panose="02010609060101010101" pitchFamily="2" charset="-122"/>
                <a:sym typeface="+mn-ea"/>
              </a:rPr>
              <a:t>”</a:t>
            </a:r>
            <a:r>
              <a:rPr lang="zh-CN" altLang="en-US" dirty="0">
                <a:latin typeface="黑体" panose="02010609060101010101" pitchFamily="2" charset="-122"/>
                <a:ea typeface="黑体" panose="02010609060101010101" pitchFamily="2" charset="-122"/>
                <a:sym typeface="+mn-ea"/>
              </a:rPr>
              <a:t>（单词之间的约束关系）表示</a:t>
            </a:r>
            <a:r>
              <a:rPr lang="zh-CN" altLang="en-US" dirty="0">
                <a:solidFill>
                  <a:srgbClr val="FF0000"/>
                </a:solidFill>
                <a:latin typeface="黑体" panose="02010609060101010101" pitchFamily="2" charset="-122"/>
                <a:ea typeface="黑体" panose="02010609060101010101" pitchFamily="2" charset="-122"/>
                <a:sym typeface="+mn-ea"/>
              </a:rPr>
              <a:t>语义信息</a:t>
            </a:r>
            <a:r>
              <a:rPr lang="zh-CN" altLang="en-US" dirty="0">
                <a:latin typeface="黑体" panose="02010609060101010101" pitchFamily="2" charset="-122"/>
                <a:ea typeface="黑体" panose="02010609060101010101" pitchFamily="2" charset="-122"/>
                <a:sym typeface="+mn-ea"/>
              </a:rPr>
              <a:t>。</a:t>
            </a:r>
            <a:endParaRPr lang="zh-CN" altLang="en-US" dirty="0">
              <a:latin typeface="黑体" panose="02010609060101010101" pitchFamily="2" charset="-122"/>
              <a:ea typeface="黑体" panose="02010609060101010101" pitchFamily="2" charset="-122"/>
            </a:endParaRPr>
          </a:p>
          <a:p>
            <a:pPr lvl="0" indent="0" eaLnBrk="1" hangingPunct="1">
              <a:buFont typeface="Wingdings" panose="05000000000000000000" pitchFamily="2" charset="2"/>
              <a:buNone/>
            </a:pPr>
            <a:endParaRPr lang="zh-CN" altLang="en-US" dirty="0">
              <a:latin typeface="黑体" panose="02010609060101010101" pitchFamily="2" charset="-122"/>
              <a:ea typeface="黑体" panose="02010609060101010101" pitchFamily="2" charset="-122"/>
            </a:endParaRPr>
          </a:p>
          <a:p>
            <a:pPr lvl="0" indent="0" eaLnBrk="1" hangingPunct="1">
              <a:buFont typeface="Wingdings" panose="05000000000000000000" pitchFamily="2" charset="2"/>
              <a:buNone/>
            </a:pPr>
            <a:r>
              <a:rPr lang="zh-CN" altLang="en-US" dirty="0">
                <a:latin typeface="黑体" panose="02010609060101010101" pitchFamily="2" charset="-122"/>
                <a:ea typeface="黑体" panose="02010609060101010101" pitchFamily="2" charset="-122"/>
              </a:rPr>
              <a:t>语义文法不仅可以排除无意义的句子，而且具有较高的效率，对语义没有影响的句法问题可以忽略。</a:t>
            </a:r>
          </a:p>
          <a:p>
            <a:pPr lvl="0" indent="0" eaLnBrk="1" hangingPunct="1">
              <a:buFont typeface="Wingdings" panose="05000000000000000000" pitchFamily="2" charset="2"/>
              <a:buNone/>
            </a:pPr>
            <a:r>
              <a:rPr lang="zh-CN" altLang="en-US" dirty="0">
                <a:latin typeface="黑体" panose="02010609060101010101" pitchFamily="2" charset="-122"/>
                <a:ea typeface="黑体" panose="02010609060101010101" pitchFamily="2" charset="-122"/>
              </a:rPr>
              <a:t>实际应用时需要的文法规则数量往往很大。</a:t>
            </a:r>
          </a:p>
          <a:p>
            <a:pPr lvl="0">
              <a:buChar char="•"/>
            </a:pPr>
            <a:endParaRPr lang="zh-CN" altLang="en-US" dirty="0"/>
          </a:p>
        </p:txBody>
      </p:sp>
      <p:sp>
        <p:nvSpPr>
          <p:cNvPr id="25907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61</a:t>
            </a:fld>
            <a:endParaRPr lang="zh-CN" altLang="en-US" sz="1200" dirty="0"/>
          </a:p>
        </p:txBody>
      </p:sp>
    </p:spTree>
    <p:extLst>
      <p:ext uri="{BB962C8B-B14F-4D97-AF65-F5344CB8AC3E}">
        <p14:creationId xmlns:p14="http://schemas.microsoft.com/office/powerpoint/2010/main" val="294349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62</a:t>
            </a:fld>
            <a:endParaRPr lang="zh-CN" altLang="en-US" sz="1200" dirty="0"/>
          </a:p>
        </p:txBody>
      </p:sp>
      <p:sp>
        <p:nvSpPr>
          <p:cNvPr id="260099" name="Rectangle 2"/>
          <p:cNvSpPr>
            <a:spLocks noGrp="1" noRot="1" noChangeAspect="1" noTextEdit="1"/>
          </p:cNvSpPr>
          <p:nvPr>
            <p:ph type="sldImg"/>
          </p:nvPr>
        </p:nvSpPr>
        <p:spPr/>
      </p:sp>
      <p:sp>
        <p:nvSpPr>
          <p:cNvPr id="260100" name="Rectangle 3"/>
          <p:cNvSpPr>
            <a:spLocks noGrp="1"/>
          </p:cNvSpPr>
          <p:nvPr>
            <p:ph type="body" idx="1"/>
          </p:nvPr>
        </p:nvSpPr>
        <p:spPr/>
        <p:txBody>
          <a:bodyPr wrap="square" lIns="91440" tIns="45720" rIns="91440" bIns="45720" anchor="t" anchorCtr="0"/>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在</a:t>
            </a:r>
            <a:r>
              <a:rPr lang="zh-CN" altLang="en-US" b="1" dirty="0">
                <a:solidFill>
                  <a:srgbClr val="FF0000"/>
                </a:solidFill>
                <a:latin typeface="黑体" panose="02010609060101010101" pitchFamily="2" charset="-122"/>
                <a:ea typeface="黑体" panose="02010609060101010101" pitchFamily="2" charset="-122"/>
                <a:sym typeface="+mn-ea"/>
              </a:rPr>
              <a:t>格表示</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中，一个语句包含的名词词组和介词词组均以它们与句子中动词的关系来表示，称为</a:t>
            </a:r>
            <a:r>
              <a:rPr lang="zh-CN" altLang="en-US" b="1" dirty="0">
                <a:solidFill>
                  <a:srgbClr val="FF0000"/>
                </a:solidFill>
                <a:latin typeface="黑体" panose="02010609060101010101" pitchFamily="2" charset="-122"/>
                <a:ea typeface="黑体" panose="02010609060101010101" pitchFamily="2" charset="-122"/>
                <a:sym typeface="+mn-ea"/>
              </a:rPr>
              <a:t>格</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pPr marL="342900" indent="-342900">
              <a:spcBef>
                <a:spcPct val="20000"/>
              </a:spcBef>
              <a:buClr>
                <a:schemeClr val="accent2">
                  <a:lumMod val="90000"/>
                  <a:lumOff val="10000"/>
                </a:schemeClr>
              </a:buClr>
              <a:buFont typeface="Wingdings" panose="05000000000000000000" pitchFamily="2" charset="2"/>
              <a:buChar char="Ø"/>
            </a:pP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例子中</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Agent(</a:t>
            </a:r>
            <a:r>
              <a:rPr lang="zh-CN" altLang="en-US" b="1" dirty="0">
                <a:solidFill>
                  <a:srgbClr val="FF0000"/>
                </a:solidFill>
                <a:latin typeface="黑体" panose="02010609060101010101" pitchFamily="2" charset="-122"/>
                <a:ea typeface="黑体" panose="02010609060101010101" pitchFamily="2" charset="-122"/>
                <a:sym typeface="+mn-ea"/>
              </a:rPr>
              <a:t>施动格</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和</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Dative(</a:t>
            </a:r>
            <a:r>
              <a:rPr lang="zh-CN" altLang="en-US" b="1" dirty="0">
                <a:solidFill>
                  <a:srgbClr val="FF0000"/>
                </a:solidFill>
                <a:latin typeface="黑体" panose="02010609060101010101" pitchFamily="2" charset="-122"/>
                <a:ea typeface="黑体" panose="02010609060101010101" pitchFamily="2" charset="-122"/>
                <a:sym typeface="+mn-ea"/>
              </a:rPr>
              <a:t>承受格</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都是格，称 </a:t>
            </a:r>
            <a:r>
              <a:rPr lang="zh-CN" altLang="en-US" b="1" dirty="0">
                <a:solidFill>
                  <a:schemeClr val="accent2">
                    <a:lumMod val="90000"/>
                    <a:lumOff val="10000"/>
                  </a:schemeClr>
                </a:solidFill>
                <a:ea typeface="黑体" panose="02010609060101010101" pitchFamily="2" charset="-122"/>
                <a:sym typeface="+mn-ea"/>
              </a:rPr>
              <a:t>“</a:t>
            </a:r>
            <a:r>
              <a:rPr lang="en-US" altLang="zh-CN" b="1" dirty="0">
                <a:solidFill>
                  <a:schemeClr val="accent2">
                    <a:lumMod val="90000"/>
                    <a:lumOff val="10000"/>
                  </a:schemeClr>
                </a:solidFill>
                <a:latin typeface="黑体" panose="02010609060101010101" pitchFamily="2" charset="-122"/>
                <a:ea typeface="黑体" panose="02010609060101010101" pitchFamily="2" charset="-122"/>
                <a:sym typeface="+mn-ea"/>
              </a:rPr>
              <a:t>(Agent Mary)</a:t>
            </a:r>
            <a:r>
              <a:rPr lang="en-US" altLang="zh-CN" b="1" dirty="0">
                <a:solidFill>
                  <a:schemeClr val="accent2">
                    <a:lumMod val="90000"/>
                    <a:lumOff val="10000"/>
                  </a:schemeClr>
                </a:solidFill>
                <a:ea typeface="黑体" panose="02010609060101010101" pitchFamily="2" charset="-122"/>
                <a:sym typeface="+mn-ea"/>
              </a:rPr>
              <a:t>”</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 为</a:t>
            </a:r>
            <a:r>
              <a:rPr lang="zh-CN" altLang="en-US" b="1" dirty="0">
                <a:solidFill>
                  <a:srgbClr val="C00000"/>
                </a:solidFill>
                <a:latin typeface="黑体" panose="02010609060101010101" pitchFamily="2" charset="-122"/>
                <a:ea typeface="黑体" panose="02010609060101010101" pitchFamily="2" charset="-122"/>
                <a:sym typeface="+mn-ea"/>
              </a:rPr>
              <a:t>格结构</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pPr marL="342900" indent="-342900">
              <a:spcBef>
                <a:spcPct val="20000"/>
              </a:spcBef>
              <a:buClr>
                <a:schemeClr val="accent2">
                  <a:lumMod val="90000"/>
                  <a:lumOff val="10000"/>
                </a:schemeClr>
              </a:buClr>
              <a:buFont typeface="Wingdings" panose="05000000000000000000" pitchFamily="2" charset="2"/>
              <a:buChar char="Ø"/>
            </a:pP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在格文法中，格表示的</a:t>
            </a:r>
            <a:r>
              <a:rPr lang="zh-CN" altLang="en-US" b="1" dirty="0">
                <a:solidFill>
                  <a:srgbClr val="C00000"/>
                </a:solidFill>
                <a:latin typeface="黑体" panose="02010609060101010101" pitchFamily="2" charset="-122"/>
                <a:ea typeface="黑体" panose="02010609060101010101" pitchFamily="2" charset="-122"/>
                <a:sym typeface="+mn-ea"/>
              </a:rPr>
              <a:t>语义方面</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的关系，反映的是句子中包含的思想、观念等。</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pPr lvl="0" eaLnBrk="1" hangingPunct="1"/>
            <a:endParaRPr lang="en-US" altLang="zh-CN" dirty="0">
              <a:latin typeface="黑体" panose="02010609060101010101" pitchFamily="2" charset="-122"/>
              <a:ea typeface="黑体" panose="02010609060101010101" pitchFamily="2" charset="-122"/>
            </a:endParaRPr>
          </a:p>
          <a:p>
            <a:pPr lvl="0" eaLnBrk="1" hangingPunct="1"/>
            <a:endParaRPr lang="en-US" altLang="zh-CN" dirty="0">
              <a:latin typeface="黑体" panose="02010609060101010101" pitchFamily="2" charset="-122"/>
              <a:ea typeface="黑体" panose="02010609060101010101" pitchFamily="2" charset="-122"/>
            </a:endParaRPr>
          </a:p>
          <a:p>
            <a:pPr lvl="0" eaLnBrk="1" hangingPunct="1"/>
            <a:endParaRPr lang="en-US" altLang="zh-CN" dirty="0">
              <a:latin typeface="黑体" panose="02010609060101010101" pitchFamily="2" charset="-122"/>
              <a:ea typeface="黑体" panose="02010609060101010101" pitchFamily="2" charset="-122"/>
            </a:endParaRPr>
          </a:p>
          <a:p>
            <a:pPr lvl="0" eaLnBrk="1" hangingPunct="1"/>
            <a:r>
              <a:rPr lang="en-US" altLang="zh-CN" dirty="0">
                <a:latin typeface="黑体" panose="02010609060101010101" pitchFamily="2" charset="-122"/>
                <a:ea typeface="黑体" panose="02010609060101010101" pitchFamily="2" charset="-122"/>
              </a:rPr>
              <a:t>Dative  </a:t>
            </a:r>
            <a:r>
              <a:rPr lang="zh-CN" altLang="en-US" dirty="0">
                <a:latin typeface="黑体" panose="02010609060101010101" pitchFamily="2" charset="-122"/>
                <a:ea typeface="黑体" panose="02010609060101010101" pitchFamily="2" charset="-122"/>
              </a:rPr>
              <a:t>与格</a:t>
            </a:r>
          </a:p>
        </p:txBody>
      </p:sp>
    </p:spTree>
    <p:extLst>
      <p:ext uri="{BB962C8B-B14F-4D97-AF65-F5344CB8AC3E}">
        <p14:creationId xmlns:p14="http://schemas.microsoft.com/office/powerpoint/2010/main" val="1292209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74807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9034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14088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solidFill>
                  <a:srgbClr val="FF0000"/>
                </a:solidFill>
                <a:latin typeface="黑体" panose="02010609060101010101" pitchFamily="2" charset="-122"/>
                <a:ea typeface="黑体" panose="02010609060101010101" pitchFamily="2" charset="-122"/>
                <a:sym typeface="+mn-ea"/>
              </a:rPr>
              <a:t>格表示</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易于用</a:t>
            </a:r>
            <a:r>
              <a:rPr lang="zh-CN" altLang="en-US" b="1" dirty="0">
                <a:solidFill>
                  <a:srgbClr val="FF0000"/>
                </a:solidFill>
                <a:latin typeface="黑体" panose="02010609060101010101" pitchFamily="2" charset="-122"/>
                <a:ea typeface="黑体" panose="02010609060101010101" pitchFamily="2" charset="-122"/>
                <a:sym typeface="+mn-ea"/>
              </a:rPr>
              <a:t>语义网络表示法</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描述，从而多个句子的格表示相互关联形成大的</a:t>
            </a:r>
            <a:r>
              <a:rPr lang="zh-CN" altLang="en-US" b="1" dirty="0">
                <a:solidFill>
                  <a:srgbClr val="C00000"/>
                </a:solidFill>
                <a:latin typeface="黑体" panose="02010609060101010101" pitchFamily="2" charset="-122"/>
                <a:ea typeface="黑体" panose="02010609060101010101" pitchFamily="2" charset="-122"/>
                <a:sym typeface="+mn-ea"/>
              </a:rPr>
              <a:t>语义网络</a:t>
            </a:r>
            <a:r>
              <a:rPr lang="zh-CN" altLang="en-US" b="1" dirty="0">
                <a:solidFill>
                  <a:schemeClr val="accent2">
                    <a:lumMod val="90000"/>
                    <a:lumOff val="10000"/>
                  </a:schemeClr>
                </a:solidFill>
                <a:latin typeface="黑体" panose="02010609060101010101" pitchFamily="2" charset="-122"/>
                <a:ea typeface="黑体" panose="02010609060101010101" pitchFamily="2" charset="-122"/>
                <a:sym typeface="+mn-ea"/>
              </a:rPr>
              <a:t>，以便开发句子间的关系，理解多句构成的上下文，并用于回答问题。</a:t>
            </a:r>
            <a:endParaRPr lang="zh-CN" altLang="en-US" b="1" dirty="0">
              <a:solidFill>
                <a:schemeClr val="accent2">
                  <a:lumMod val="90000"/>
                  <a:lumOff val="10000"/>
                </a:schemeClr>
              </a:solidFill>
              <a:latin typeface="黑体" panose="02010609060101010101" pitchFamily="2" charset="-122"/>
              <a:ea typeface="黑体" panose="02010609060101010101" pitchFamily="2" charset="-122"/>
            </a:endParaRPr>
          </a:p>
          <a:p>
            <a:endParaRPr lang="zh-CN" altLang="en-US"/>
          </a:p>
        </p:txBody>
      </p:sp>
    </p:spTree>
    <p:extLst>
      <p:ext uri="{BB962C8B-B14F-4D97-AF65-F5344CB8AC3E}">
        <p14:creationId xmlns:p14="http://schemas.microsoft.com/office/powerpoint/2010/main" val="1889165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6926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5</a:t>
            </a:fld>
            <a:endParaRPr lang="zh-CN" altLang="en-US" sz="1200" dirty="0"/>
          </a:p>
        </p:txBody>
      </p:sp>
      <p:sp>
        <p:nvSpPr>
          <p:cNvPr id="250883" name="Rectangle 2"/>
          <p:cNvSpPr>
            <a:spLocks noGrp="1" noRot="1" noChangeAspect="1" noTextEdit="1"/>
          </p:cNvSpPr>
          <p:nvPr>
            <p:ph type="sldImg"/>
          </p:nvPr>
        </p:nvSpPr>
        <p:spPr>
          <a:solidFill>
            <a:srgbClr val="FFFFFF">
              <a:alpha val="100000"/>
            </a:srgbClr>
          </a:solidFill>
        </p:spPr>
      </p:sp>
      <p:sp>
        <p:nvSpPr>
          <p:cNvPr id="250884"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lstStyle/>
          <a:p>
            <a:pPr lvl="0" eaLnBrk="1" hangingPunct="1"/>
            <a:endParaRPr lang="zh-CN" altLang="en-US" dirty="0"/>
          </a:p>
        </p:txBody>
      </p:sp>
    </p:spTree>
    <p:extLst>
      <p:ext uri="{BB962C8B-B14F-4D97-AF65-F5344CB8AC3E}">
        <p14:creationId xmlns:p14="http://schemas.microsoft.com/office/powerpoint/2010/main" val="98525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幻灯片图像占位符 1"/>
          <p:cNvSpPr>
            <a:spLocks noGrp="1" noRot="1" noChangeAspect="1" noTextEdit="1"/>
          </p:cNvSpPr>
          <p:nvPr>
            <p:ph type="sldImg"/>
          </p:nvPr>
        </p:nvSpPr>
        <p:spPr/>
      </p:sp>
      <p:sp>
        <p:nvSpPr>
          <p:cNvPr id="251907" name="备注占位符 2"/>
          <p:cNvSpPr>
            <a:spLocks noGrp="1"/>
          </p:cNvSpPr>
          <p:nvPr>
            <p:ph type="body" idx="1"/>
          </p:nvPr>
        </p:nvSpPr>
        <p:spPr/>
        <p:txBody>
          <a:bodyPr wrap="square" lIns="91440" tIns="45720" rIns="91440" bIns="45720" anchor="t" anchorCtr="0"/>
          <a:lstStyle/>
          <a:p>
            <a:pPr lvl="0"/>
            <a:r>
              <a:rPr lang="zh-CN" altLang="en-US" dirty="0">
                <a:latin typeface="黑体" panose="02010609060101010101" pitchFamily="2" charset="-122"/>
                <a:ea typeface="黑体" panose="02010609060101010101" pitchFamily="2" charset="-122"/>
              </a:rPr>
              <a:t>在</a:t>
            </a:r>
            <a:r>
              <a:rPr lang="en-US" altLang="zh-CN" dirty="0">
                <a:latin typeface="黑体" panose="02010609060101010101" pitchFamily="2" charset="-122"/>
                <a:ea typeface="黑体" panose="02010609060101010101" pitchFamily="2" charset="-122"/>
              </a:rPr>
              <a:t>1994</a:t>
            </a:r>
            <a:r>
              <a:rPr lang="zh-CN" altLang="en-US" dirty="0">
                <a:latin typeface="黑体" panose="02010609060101010101" pitchFamily="2" charset="-122"/>
                <a:ea typeface="黑体" panose="02010609060101010101" pitchFamily="2" charset="-122"/>
              </a:rPr>
              <a:t>年测试中，最好的系统完成单词正确识别率为</a:t>
            </a:r>
            <a:r>
              <a:rPr lang="en-US" altLang="zh-CN" dirty="0">
                <a:latin typeface="黑体" panose="02010609060101010101" pitchFamily="2" charset="-122"/>
                <a:ea typeface="黑体" panose="02010609060101010101" pitchFamily="2" charset="-122"/>
              </a:rPr>
              <a:t>95</a:t>
            </a:r>
            <a:r>
              <a:rPr lang="zh-CN" altLang="en-US" dirty="0">
                <a:latin typeface="黑体" panose="02010609060101010101" pitchFamily="2" charset="-122"/>
                <a:ea typeface="黑体" panose="02010609060101010101" pitchFamily="2" charset="-122"/>
              </a:rPr>
              <a:t>％以上，回答问题的正确率</a:t>
            </a:r>
            <a:r>
              <a:rPr lang="en-US" altLang="zh-CN" dirty="0">
                <a:latin typeface="黑体" panose="02010609060101010101" pitchFamily="2" charset="-122"/>
                <a:ea typeface="黑体" panose="02010609060101010101" pitchFamily="2" charset="-122"/>
              </a:rPr>
              <a:t>90</a:t>
            </a:r>
            <a:r>
              <a:rPr lang="zh-CN" altLang="en-US" dirty="0">
                <a:latin typeface="黑体" panose="02010609060101010101" pitchFamily="2" charset="-122"/>
                <a:ea typeface="黑体" panose="02010609060101010101" pitchFamily="2" charset="-122"/>
              </a:rPr>
              <a:t>％</a:t>
            </a:r>
            <a:r>
              <a:rPr lang="zh-CN" altLang="en-US" dirty="0"/>
              <a:t>。</a:t>
            </a:r>
          </a:p>
          <a:p>
            <a:pPr lvl="0"/>
            <a:endParaRPr lang="zh-CN" altLang="en-US" dirty="0"/>
          </a:p>
        </p:txBody>
      </p:sp>
      <p:sp>
        <p:nvSpPr>
          <p:cNvPr id="25190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7</a:t>
            </a:fld>
            <a:endParaRPr lang="zh-CN" altLang="en-US" sz="1200" dirty="0"/>
          </a:p>
        </p:txBody>
      </p:sp>
    </p:spTree>
    <p:extLst>
      <p:ext uri="{BB962C8B-B14F-4D97-AF65-F5344CB8AC3E}">
        <p14:creationId xmlns:p14="http://schemas.microsoft.com/office/powerpoint/2010/main" val="5955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p:sp>
      <p:sp>
        <p:nvSpPr>
          <p:cNvPr id="252931" name="备注占位符 2"/>
          <p:cNvSpPr>
            <a:spLocks noGrp="1"/>
          </p:cNvSpPr>
          <p:nvPr>
            <p:ph type="body" idx="1"/>
          </p:nvPr>
        </p:nvSpPr>
        <p:spPr/>
        <p:txBody>
          <a:bodyPr wrap="square" lIns="91440" tIns="45720" rIns="91440" bIns="45720" anchor="t" anchorCtr="0"/>
          <a:lstStyle/>
          <a:p>
            <a:pPr lvl="0"/>
            <a:r>
              <a:rPr lang="zh-CN" altLang="en-US" dirty="0"/>
              <a:t>蕊</a:t>
            </a:r>
            <a:r>
              <a:rPr lang="en-US" altLang="zh-CN" dirty="0"/>
              <a:t>rui</a:t>
            </a:r>
            <a:endParaRPr lang="zh-CN" altLang="en-US" dirty="0"/>
          </a:p>
        </p:txBody>
      </p:sp>
      <p:sp>
        <p:nvSpPr>
          <p:cNvPr id="2529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9</a:t>
            </a:fld>
            <a:endParaRPr lang="zh-CN" altLang="en-US" sz="1200" dirty="0"/>
          </a:p>
        </p:txBody>
      </p:sp>
    </p:spTree>
    <p:extLst>
      <p:ext uri="{BB962C8B-B14F-4D97-AF65-F5344CB8AC3E}">
        <p14:creationId xmlns:p14="http://schemas.microsoft.com/office/powerpoint/2010/main" val="113047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21</a:t>
            </a:fld>
            <a:endParaRPr lang="zh-CN" altLang="en-US" sz="1200" dirty="0"/>
          </a:p>
        </p:txBody>
      </p:sp>
      <p:sp>
        <p:nvSpPr>
          <p:cNvPr id="253955" name="Rectangle 2"/>
          <p:cNvSpPr>
            <a:spLocks noGrp="1" noRot="1" noChangeAspect="1" noTextEdit="1"/>
          </p:cNvSpPr>
          <p:nvPr>
            <p:ph type="sldImg"/>
          </p:nvPr>
        </p:nvSpPr>
        <p:spPr/>
      </p:sp>
      <p:sp>
        <p:nvSpPr>
          <p:cNvPr id="253956" name="Rectangle 3"/>
          <p:cNvSpPr>
            <a:spLocks noGrp="1"/>
          </p:cNvSpPr>
          <p:nvPr>
            <p:ph type="body" idx="1"/>
          </p:nvPr>
        </p:nvSpPr>
        <p:spPr/>
        <p:txBody>
          <a:bodyPr wrap="square" lIns="91440" tIns="45720" rIns="91440" bIns="45720" anchor="t" anchorCtr="0"/>
          <a:lstStyle/>
          <a:p>
            <a:pPr lvl="0" eaLnBrk="1" hangingPunct="1"/>
            <a:r>
              <a:rPr lang="zh-CN" altLang="en-US" dirty="0">
                <a:solidFill>
                  <a:srgbClr val="CCECFF"/>
                </a:solidFill>
                <a:latin typeface="黑体" panose="02010609060101010101" pitchFamily="2" charset="-122"/>
                <a:ea typeface="黑体" panose="02010609060101010101" pitchFamily="2" charset="-122"/>
              </a:rPr>
              <a:t>基于语料库的处理思想能够在工程上、在宽广的语言覆盖面上解决大规模真实文本处理这一极其艰巨的课题。</a:t>
            </a:r>
          </a:p>
        </p:txBody>
      </p:sp>
    </p:spTree>
    <p:extLst>
      <p:ext uri="{BB962C8B-B14F-4D97-AF65-F5344CB8AC3E}">
        <p14:creationId xmlns:p14="http://schemas.microsoft.com/office/powerpoint/2010/main" val="190077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p:sp>
      <p:sp>
        <p:nvSpPr>
          <p:cNvPr id="254979" name="备注占位符 2"/>
          <p:cNvSpPr>
            <a:spLocks noGrp="1"/>
          </p:cNvSpPr>
          <p:nvPr>
            <p:ph type="body" idx="1"/>
          </p:nvPr>
        </p:nvSpPr>
        <p:spPr/>
        <p:txBody>
          <a:bodyPr wrap="square" lIns="91440" tIns="45720" rIns="91440" bIns="45720" anchor="t" anchorCtr="0"/>
          <a:lstStyle/>
          <a:p>
            <a:pPr lvl="0"/>
            <a:r>
              <a:rPr lang="zh-CN" altLang="zh-CN" dirty="0"/>
              <a:t>在</a:t>
            </a:r>
            <a:r>
              <a:rPr lang="en-US" altLang="zh-CN" dirty="0"/>
              <a:t>(s1)</a:t>
            </a:r>
            <a:r>
              <a:rPr lang="zh-CN" altLang="zh-CN" dirty="0"/>
              <a:t>中，“地面积”三个字中间的“面”字与前面的“地”组成一个词“地面”；而在</a:t>
            </a:r>
            <a:r>
              <a:rPr lang="en-US" altLang="zh-CN" dirty="0"/>
              <a:t>(s2)</a:t>
            </a:r>
            <a:r>
              <a:rPr lang="zh-CN" altLang="zh-CN" dirty="0"/>
              <a:t>中，“面”字与后面的“积”组成一个词“面积”。中间的字和前后哪个字组合成词，需要依据上下文来确定。</a:t>
            </a:r>
          </a:p>
          <a:p>
            <a:pPr lvl="0"/>
            <a:endParaRPr lang="zh-CN" altLang="en-US" dirty="0"/>
          </a:p>
        </p:txBody>
      </p:sp>
      <p:sp>
        <p:nvSpPr>
          <p:cNvPr id="25498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35</a:t>
            </a:fld>
            <a:endParaRPr lang="zh-CN" altLang="en-US" sz="1200" dirty="0"/>
          </a:p>
        </p:txBody>
      </p:sp>
    </p:spTree>
    <p:extLst>
      <p:ext uri="{BB962C8B-B14F-4D97-AF65-F5344CB8AC3E}">
        <p14:creationId xmlns:p14="http://schemas.microsoft.com/office/powerpoint/2010/main" val="1616565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p:sp>
      <p:sp>
        <p:nvSpPr>
          <p:cNvPr id="256003" name="备注占位符 2"/>
          <p:cNvSpPr>
            <a:spLocks noGrp="1"/>
          </p:cNvSpPr>
          <p:nvPr>
            <p:ph type="body" idx="1"/>
          </p:nvPr>
        </p:nvSpPr>
        <p:spPr/>
        <p:txBody>
          <a:bodyPr wrap="square" lIns="91440" tIns="45720" rIns="91440" bIns="45720" anchor="t" anchorCtr="0"/>
          <a:lstStyle/>
          <a:p>
            <a:pPr lvl="0"/>
            <a:r>
              <a:rPr lang="zh-CN" altLang="en-US" dirty="0"/>
              <a:t>中文八级考题</a:t>
            </a:r>
          </a:p>
        </p:txBody>
      </p:sp>
      <p:sp>
        <p:nvSpPr>
          <p:cNvPr id="25600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38</a:t>
            </a:fld>
            <a:endParaRPr lang="zh-CN" altLang="en-US" sz="1200" dirty="0"/>
          </a:p>
        </p:txBody>
      </p:sp>
    </p:spTree>
    <p:extLst>
      <p:ext uri="{BB962C8B-B14F-4D97-AF65-F5344CB8AC3E}">
        <p14:creationId xmlns:p14="http://schemas.microsoft.com/office/powerpoint/2010/main" val="4013273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buNone/>
              <a:defRPr>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Clr>
                <a:srgbClr val="000070"/>
              </a:buClr>
              <a:buFont typeface="Wingdings" panose="05000000000000000000" charset="0"/>
              <a:buChar char="Ø"/>
              <a:defRPr b="1">
                <a:solidFill>
                  <a:schemeClr val="accent2">
                    <a:lumMod val="90000"/>
                    <a:lumOff val="10000"/>
                  </a:schemeClr>
                </a:solidFill>
              </a:defRPr>
            </a:lvl1pPr>
            <a:lvl2pPr>
              <a:buClr>
                <a:srgbClr val="0000B3"/>
              </a:buClr>
              <a:buFont typeface="Wingdings" panose="05000000000000000000" charset="0"/>
              <a:buChar char="Ø"/>
              <a:defRPr b="1">
                <a:solidFill>
                  <a:schemeClr val="accent2">
                    <a:lumMod val="75000"/>
                    <a:lumOff val="25000"/>
                  </a:schemeClr>
                </a:solidFill>
              </a:defRPr>
            </a:lvl2pPr>
            <a:lvl3pPr>
              <a:buClr>
                <a:srgbClr val="2222FF"/>
              </a:buClr>
              <a:buFont typeface="Wingdings" panose="05000000000000000000" charset="0"/>
              <a:buChar char="Ø"/>
              <a:defRPr b="1">
                <a:solidFill>
                  <a:schemeClr val="accent2">
                    <a:lumMod val="50000"/>
                    <a:lumOff val="50000"/>
                  </a:schemeClr>
                </a:solidFill>
              </a:defRPr>
            </a:lvl3pPr>
            <a:lvl4pPr>
              <a:buClr>
                <a:srgbClr val="9191FF"/>
              </a:buClr>
              <a:buFont typeface="Wingdings" panose="05000000000000000000" charset="0"/>
              <a:buChar char="Ø"/>
              <a:defRPr b="1"/>
            </a:lvl4pPr>
            <a:lvl5pPr>
              <a:buClr>
                <a:srgbClr val="9191FF"/>
              </a:buClr>
              <a:buFont typeface="Wingdings" panose="05000000000000000000" charset="0"/>
              <a:buChar char="Ø"/>
              <a:defRPr b="1"/>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国防科技大学计算机学院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C00000"/>
                </a:solidFill>
                <a:latin typeface="微软雅黑" panose="020B0503020204020204" charset="-122"/>
                <a:ea typeface="微软雅黑" panose="020B0503020204020204" charset="-122"/>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5800" y="6235700"/>
            <a:ext cx="1905000" cy="457200"/>
          </a:xfrm>
          <a:prstGeom prst="rect">
            <a:avLst/>
          </a:prstGeom>
          <a:noFill/>
          <a:ln>
            <a:noFill/>
          </a:ln>
          <a:effectLst/>
        </p:spPr>
        <p:txBody>
          <a:bodyPr vert="horz" wrap="square" lIns="91440" tIns="45720" rIns="91440" bIns="45720" numCol="1" anchor="b" anchorCtr="0" compatLnSpc="1"/>
          <a:lstStyle>
            <a:lvl1pPr>
              <a:defRPr b="1">
                <a:solidFill>
                  <a:schemeClr val="accent2">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35700"/>
            <a:ext cx="2895600" cy="457200"/>
          </a:xfrm>
          <a:prstGeom prst="rect">
            <a:avLst/>
          </a:prstGeom>
          <a:noFill/>
          <a:ln>
            <a:noFill/>
          </a:ln>
          <a:effectLst/>
        </p:spPr>
        <p:txBody>
          <a:bodyPr vert="horz" wrap="square" lIns="91440" tIns="45720" rIns="91440" bIns="45720" numCol="1" anchor="b" anchorCtr="0" compatLnSpc="1"/>
          <a:lstStyle>
            <a:lvl1pPr>
              <a:defRPr b="1">
                <a:solidFill>
                  <a:schemeClr val="accent2">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6"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lvl1pPr>
              <a:defRPr>
                <a:solidFill>
                  <a:srgbClr val="C00000"/>
                </a:solidFill>
                <a:latin typeface="微软雅黑" panose="020B0503020204020204" charset="-122"/>
                <a:ea typeface="微软雅黑" panose="020B0503020204020204"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9"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Rectangle 19"/>
          <p:cNvSpPr>
            <a:spLocks noGrp="1"/>
          </p:cNvSpPr>
          <p:nvPr>
            <p:ph type="title"/>
          </p:nvPr>
        </p:nvSpPr>
        <p:spPr>
          <a:xfrm>
            <a:off x="685800" y="379413"/>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20"/>
          <p:cNvSpPr>
            <a:spLocks noGrp="1"/>
          </p:cNvSpPr>
          <p:nvPr>
            <p:ph type="body"/>
          </p:nvPr>
        </p:nvSpPr>
        <p:spPr>
          <a:xfrm>
            <a:off x="685800" y="1981200"/>
            <a:ext cx="7772400" cy="411480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endParaRPr lang="zh-CN" altLang="en-US" dirty="0"/>
          </a:p>
        </p:txBody>
      </p:sp>
      <p:sp>
        <p:nvSpPr>
          <p:cNvPr id="2069" name="Rectangle 21"/>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b="1">
                <a:solidFill>
                  <a:schemeClr val="accent2">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70" name="Rectangle 2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b="1">
                <a:solidFill>
                  <a:schemeClr val="accent2">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国防科技大学计算机学院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0" name="图片 11"/>
          <p:cNvPicPr>
            <a:picLocks noChangeAspect="1"/>
          </p:cNvPicPr>
          <p:nvPr userDrawn="1"/>
        </p:nvPicPr>
        <p:blipFill>
          <a:blip r:embed="rId13"/>
          <a:srcRect l="19495" r="18718" b="34750"/>
          <a:stretch>
            <a:fillRect/>
          </a:stretch>
        </p:blipFill>
        <p:spPr>
          <a:xfrm>
            <a:off x="8410575" y="61913"/>
            <a:ext cx="700088" cy="649287"/>
          </a:xfrm>
          <a:prstGeom prst="rect">
            <a:avLst/>
          </a:prstGeom>
          <a:noFill/>
          <a:ln w="9525">
            <a:noFill/>
          </a:ln>
        </p:spPr>
      </p:pic>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just" rtl="0" eaLnBrk="1" fontAlgn="base" hangingPunct="1">
        <a:spcBef>
          <a:spcPct val="20000"/>
        </a:spcBef>
        <a:spcAft>
          <a:spcPct val="0"/>
        </a:spcAft>
        <a:buClr>
          <a:srgbClr val="000070"/>
        </a:buClr>
        <a:buFont typeface="Wingdings" panose="05000000000000000000" pitchFamily="2" charset="2"/>
        <a:buChar char="Ø"/>
        <a:defRPr kumimoji="1" sz="3600" b="1">
          <a:solidFill>
            <a:schemeClr val="accent2">
              <a:lumMod val="90000"/>
              <a:lumOff val="10000"/>
            </a:schemeClr>
          </a:solidFill>
          <a:latin typeface="隶书" panose="02010509060101010101" pitchFamily="49" charset="-122"/>
          <a:ea typeface="隶书" panose="02010509060101010101" pitchFamily="49" charset="-122"/>
          <a:cs typeface="+mn-cs"/>
        </a:defRPr>
      </a:lvl1pPr>
      <a:lvl2pPr marL="742950" indent="-285750" algn="just" rtl="0" eaLnBrk="1" fontAlgn="base" hangingPunct="1">
        <a:spcBef>
          <a:spcPct val="20000"/>
        </a:spcBef>
        <a:spcAft>
          <a:spcPct val="0"/>
        </a:spcAft>
        <a:buClr>
          <a:srgbClr val="000070"/>
        </a:buClr>
        <a:buFont typeface="Wingdings" panose="05000000000000000000" pitchFamily="2" charset="2"/>
        <a:buChar char="v"/>
        <a:defRPr kumimoji="1" sz="3200" b="1">
          <a:solidFill>
            <a:schemeClr val="accent2">
              <a:lumMod val="75000"/>
              <a:lumOff val="25000"/>
            </a:schemeClr>
          </a:solidFill>
          <a:latin typeface="微软雅黑" panose="020B0503020204020204" charset="-122"/>
          <a:ea typeface="微软雅黑" panose="020B0503020204020204" charset="-122"/>
        </a:defRPr>
      </a:lvl2pPr>
      <a:lvl3pPr marL="1143000" indent="-228600" algn="just" rtl="0" eaLnBrk="1" fontAlgn="base" hangingPunct="1">
        <a:spcBef>
          <a:spcPct val="20000"/>
        </a:spcBef>
        <a:spcAft>
          <a:spcPct val="0"/>
        </a:spcAft>
        <a:buClr>
          <a:srgbClr val="0000B3"/>
        </a:buClr>
        <a:buFont typeface="Wingdings" panose="05000000000000000000" pitchFamily="2" charset="2"/>
        <a:buChar char="ü"/>
        <a:defRPr kumimoji="1" sz="2800" b="1">
          <a:solidFill>
            <a:schemeClr val="accent2">
              <a:lumMod val="50000"/>
              <a:lumOff val="50000"/>
            </a:schemeClr>
          </a:solidFill>
          <a:latin typeface="华文新魏" panose="02010800040101010101" pitchFamily="2" charset="-122"/>
          <a:ea typeface="华文新魏" panose="02010800040101010101" pitchFamily="2" charset="-122"/>
        </a:defRPr>
      </a:lvl3pPr>
      <a:lvl4pPr marL="1600200" indent="-228600" algn="just" rtl="0" eaLnBrk="1" fontAlgn="base" hangingPunct="1">
        <a:spcBef>
          <a:spcPct val="20000"/>
        </a:spcBef>
        <a:spcAft>
          <a:spcPct val="0"/>
        </a:spcAft>
        <a:buClr>
          <a:srgbClr val="CCECFF"/>
        </a:buClr>
        <a:buChar char="•"/>
        <a:defRPr kumimoji="1" sz="2400" b="1">
          <a:solidFill>
            <a:schemeClr val="accent2">
              <a:lumMod val="50000"/>
              <a:lumOff val="50000"/>
            </a:schemeClr>
          </a:solidFill>
          <a:latin typeface="华文新魏" panose="02010800040101010101" pitchFamily="2" charset="-122"/>
          <a:ea typeface="华文新魏" panose="02010800040101010101" pitchFamily="2" charset="-122"/>
        </a:defRPr>
      </a:lvl4pPr>
      <a:lvl5pPr marL="2057400" indent="-228600" algn="just" rtl="0" eaLnBrk="1" fontAlgn="base" hangingPunct="1">
        <a:spcBef>
          <a:spcPct val="20000"/>
        </a:spcBef>
        <a:spcAft>
          <a:spcPct val="0"/>
        </a:spcAft>
        <a:buClr>
          <a:srgbClr val="CCECFF"/>
        </a:buClr>
        <a:buChar char="»"/>
        <a:defRPr kumimoji="1" sz="2000" b="1">
          <a:solidFill>
            <a:schemeClr val="accent2">
              <a:lumMod val="50000"/>
              <a:lumOff val="50000"/>
            </a:schemeClr>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wmf"/><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8.png"/><Relationship Id="rId4" Type="http://schemas.openxmlformats.org/officeDocument/2006/relationships/notesSlide" Target="../notesSlides/notesSlide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xml"/><Relationship Id="rId7" Type="http://schemas.openxmlformats.org/officeDocument/2006/relationships/image" Target="../media/image11.emf"/><Relationship Id="rId2" Type="http://schemas.openxmlformats.org/officeDocument/2006/relationships/tags" Target="../tags/tag25.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 Id="rId9" Type="http://schemas.openxmlformats.org/officeDocument/2006/relationships/image" Target="../media/image12.em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vmlDrawing" Target="../drawings/vmlDrawing4.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6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slideLayout" Target="../slideLayouts/slideLayout4.xml"/><Relationship Id="rId7" Type="http://schemas.openxmlformats.org/officeDocument/2006/relationships/oleObject" Target="../embeddings/oleObject8.bin"/><Relationship Id="rId2" Type="http://schemas.openxmlformats.org/officeDocument/2006/relationships/tags" Target="../tags/tag29.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7.bin"/><Relationship Id="rId4" Type="http://schemas.openxmlformats.org/officeDocument/2006/relationships/notesSlide" Target="../notesSlides/notesSlide18.xml"/></Relationships>
</file>

<file path=ppt/slides/_rels/slide6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16.emf"/><Relationship Id="rId2" Type="http://schemas.openxmlformats.org/officeDocument/2006/relationships/tags" Target="../tags/tag30.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notesSlide" Target="../notesSlides/notesSlide19.xml"/><Relationship Id="rId4"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30"/>
          <p:cNvSpPr/>
          <p:nvPr/>
        </p:nvSpPr>
        <p:spPr>
          <a:xfrm>
            <a:off x="495300" y="1196340"/>
            <a:ext cx="8153400" cy="1143000"/>
          </a:xfrm>
          <a:prstGeom prst="rect">
            <a:avLst/>
          </a:prstGeom>
          <a:noFill/>
          <a:ln w="9525">
            <a:noFill/>
          </a:ln>
        </p:spPr>
        <p:txBody>
          <a:bodyPr anchor="ctr" anchorCtr="0"/>
          <a:lstStyle/>
          <a:p>
            <a:pPr algn="ctr">
              <a:buClr>
                <a:schemeClr val="folHlink"/>
              </a:buClr>
              <a:buFont typeface="Wingdings" panose="05000000000000000000" pitchFamily="2" charset="2"/>
            </a:pPr>
            <a:r>
              <a:rPr lang="zh-CN" altLang="en-US" sz="7200" b="1" dirty="0">
                <a:solidFill>
                  <a:srgbClr val="FF0000"/>
                </a:solidFill>
                <a:latin typeface="Times New Roman" panose="02020603050405020304" pitchFamily="18" charset="0"/>
                <a:ea typeface="黑体" panose="02010609060101010101" pitchFamily="2" charset="-122"/>
              </a:rPr>
              <a:t>人工智能</a:t>
            </a:r>
          </a:p>
        </p:txBody>
      </p:sp>
      <p:sp>
        <p:nvSpPr>
          <p:cNvPr id="3076" name="Rectangle 1031"/>
          <p:cNvSpPr/>
          <p:nvPr/>
        </p:nvSpPr>
        <p:spPr>
          <a:xfrm>
            <a:off x="1371600" y="3886200"/>
            <a:ext cx="6400800" cy="1752600"/>
          </a:xfrm>
          <a:prstGeom prst="rect">
            <a:avLst/>
          </a:prstGeom>
          <a:noFill/>
          <a:ln w="9525">
            <a:noFill/>
          </a:ln>
        </p:spPr>
        <p:txBody>
          <a:bodyPr/>
          <a:lstStyle/>
          <a:p>
            <a:pPr marL="342900" indent="-342900" algn="ctr">
              <a:spcBef>
                <a:spcPct val="20000"/>
              </a:spcBef>
              <a:buClr>
                <a:srgbClr val="66FFFF"/>
              </a:buClr>
              <a:buFont typeface="Wingdings" panose="05000000000000000000" pitchFamily="2" charset="2"/>
            </a:pPr>
            <a:endParaRPr lang="zh-CN" altLang="en-US" sz="4800" dirty="0">
              <a:latin typeface="Times New Roman" panose="02020603050405020304" pitchFamily="18" charset="0"/>
            </a:endParaRPr>
          </a:p>
        </p:txBody>
      </p:sp>
      <p:sp>
        <p:nvSpPr>
          <p:cNvPr id="3077" name="Rectangle 1032"/>
          <p:cNvSpPr/>
          <p:nvPr/>
        </p:nvSpPr>
        <p:spPr>
          <a:xfrm>
            <a:off x="1475423" y="2780665"/>
            <a:ext cx="6400800" cy="1752600"/>
          </a:xfrm>
          <a:prstGeom prst="rect">
            <a:avLst/>
          </a:prstGeom>
          <a:noFill/>
          <a:ln w="9525">
            <a:noFill/>
          </a:ln>
        </p:spPr>
        <p:txBody>
          <a:bodyPr/>
          <a:lstStyle/>
          <a:p>
            <a:pPr marL="342900" indent="-342900" algn="ctr">
              <a:spcBef>
                <a:spcPct val="20000"/>
              </a:spcBef>
              <a:buClr>
                <a:srgbClr val="66FFFF"/>
              </a:buClr>
              <a:buFont typeface="Wingdings" panose="05000000000000000000" pitchFamily="2" charset="2"/>
            </a:pPr>
            <a:r>
              <a:rPr lang="zh-CN" altLang="en-US" sz="4400" dirty="0" smtClean="0">
                <a:solidFill>
                  <a:schemeClr val="accent2">
                    <a:lumMod val="90000"/>
                    <a:lumOff val="10000"/>
                  </a:schemeClr>
                </a:solidFill>
                <a:latin typeface="黑体" panose="02010609060101010101" pitchFamily="2" charset="-122"/>
                <a:ea typeface="黑体" panose="02010609060101010101" pitchFamily="2" charset="-122"/>
              </a:rPr>
              <a:t>第</a:t>
            </a:r>
            <a:r>
              <a:rPr lang="en-US" altLang="zh-CN" sz="4400" dirty="0" smtClean="0">
                <a:solidFill>
                  <a:schemeClr val="accent2">
                    <a:lumMod val="90000"/>
                    <a:lumOff val="10000"/>
                  </a:schemeClr>
                </a:solidFill>
                <a:latin typeface="黑体" panose="02010609060101010101" pitchFamily="2" charset="-122"/>
                <a:ea typeface="黑体" panose="02010609060101010101" pitchFamily="2" charset="-122"/>
              </a:rPr>
              <a:t>7</a:t>
            </a:r>
            <a:r>
              <a:rPr lang="zh-CN" altLang="en-US" sz="4400" dirty="0" smtClean="0">
                <a:solidFill>
                  <a:schemeClr val="accent2">
                    <a:lumMod val="90000"/>
                    <a:lumOff val="10000"/>
                  </a:schemeClr>
                </a:solidFill>
                <a:latin typeface="黑体" panose="02010609060101010101" pitchFamily="2" charset="-122"/>
                <a:ea typeface="黑体" panose="02010609060101010101" pitchFamily="2" charset="-122"/>
              </a:rPr>
              <a:t>章 </a:t>
            </a:r>
            <a:r>
              <a:rPr lang="zh-CN" altLang="en-US" sz="4400" b="1" dirty="0">
                <a:solidFill>
                  <a:schemeClr val="accent2">
                    <a:lumMod val="90000"/>
                    <a:lumOff val="10000"/>
                  </a:schemeClr>
                </a:solidFill>
                <a:latin typeface="黑体" panose="02010609060101010101" pitchFamily="2" charset="-122"/>
                <a:ea typeface="黑体" panose="02010609060101010101" pitchFamily="2" charset="-122"/>
              </a:rPr>
              <a:t>自然语言处理技术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p:cNvSpPr>
          <p:nvPr>
            <p:ph idx="4294967295"/>
          </p:nvPr>
        </p:nvSpPr>
        <p:spPr>
          <a:xfrm>
            <a:off x="35560" y="476885"/>
            <a:ext cx="8650605" cy="6177915"/>
          </a:xfrm>
        </p:spPr>
        <p:txBody>
          <a:bodyPr vert="horz" wrap="square" lIns="91440" tIns="45720" rIns="91440" bIns="45720" anchor="t" anchorCtr="0"/>
          <a:lstStyle/>
          <a:p>
            <a:pPr latinLnBrk="0">
              <a:lnSpc>
                <a:spcPct val="120000"/>
              </a:lnSpc>
              <a:spcBef>
                <a:spcPts val="0"/>
              </a:spcBef>
              <a:buNone/>
            </a:pPr>
            <a:r>
              <a:rPr lang="en-US" altLang="zh-CN" sz="2800" dirty="0" smtClean="0">
                <a:latin typeface="黑体" panose="02010609060101010101" pitchFamily="2" charset="-122"/>
                <a:ea typeface="黑体" panose="02010609060101010101" pitchFamily="2" charset="-122"/>
              </a:rPr>
              <a:t>    1</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莎士比亚写作的</a:t>
            </a:r>
            <a:r>
              <a:rPr lang="zh-CN" altLang="en-US" sz="2800" dirty="0">
                <a:solidFill>
                  <a:srgbClr val="C00000"/>
                </a:solidFill>
                <a:latin typeface="黑体" panose="02010609060101010101" pitchFamily="2" charset="-122"/>
                <a:ea typeface="黑体" panose="02010609060101010101" pitchFamily="2" charset="-122"/>
              </a:rPr>
              <a:t>意图</a:t>
            </a:r>
            <a:r>
              <a:rPr lang="zh-CN" altLang="en-US" sz="2800" dirty="0">
                <a:latin typeface="黑体" panose="02010609060101010101" pitchFamily="2" charset="-122"/>
                <a:ea typeface="黑体" panose="02010609060101010101" pitchFamily="2" charset="-122"/>
              </a:rPr>
              <a:t>是什么？我们必须了解许多关于</a:t>
            </a:r>
            <a:r>
              <a:rPr lang="zh-CN" altLang="en-US" sz="2800" dirty="0">
                <a:solidFill>
                  <a:srgbClr val="FF0000"/>
                </a:solidFill>
                <a:latin typeface="黑体" panose="02010609060101010101" pitchFamily="2" charset="-122"/>
                <a:ea typeface="黑体" panose="02010609060101010101" pitchFamily="2" charset="-122"/>
              </a:rPr>
              <a:t>人类的爱</a:t>
            </a:r>
            <a:r>
              <a:rPr lang="zh-CN" altLang="en-US" sz="2800" dirty="0">
                <a:latin typeface="黑体" panose="02010609060101010101" pitchFamily="2" charset="-122"/>
                <a:ea typeface="黑体" panose="02010609060101010101" pitchFamily="2" charset="-122"/>
              </a:rPr>
              <a:t>及其</a:t>
            </a:r>
            <a:r>
              <a:rPr lang="zh-CN" altLang="en-US" sz="2800" dirty="0">
                <a:solidFill>
                  <a:srgbClr val="FF0000"/>
                </a:solidFill>
                <a:latin typeface="黑体" panose="02010609060101010101" pitchFamily="2" charset="-122"/>
                <a:ea typeface="黑体" panose="02010609060101010101" pitchFamily="2" charset="-122"/>
              </a:rPr>
              <a:t>社会习俗</a:t>
            </a:r>
            <a:r>
              <a:rPr lang="zh-CN" altLang="en-US" sz="2800" dirty="0">
                <a:latin typeface="黑体" panose="02010609060101010101" pitchFamily="2" charset="-122"/>
                <a:ea typeface="黑体" panose="02010609060101010101" pitchFamily="2" charset="-122"/>
              </a:rPr>
              <a:t>才能开始理解这些句子。或者他仅仅是试图拿一些东西给出版商换取稿费？</a:t>
            </a:r>
          </a:p>
          <a:p>
            <a:pPr latinLnBrk="0">
              <a:lnSpc>
                <a:spcPct val="12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莎士比亚为什么将他</a:t>
            </a:r>
            <a:r>
              <a:rPr lang="zh-CN" altLang="en-US" sz="2800" dirty="0">
                <a:solidFill>
                  <a:srgbClr val="FF0000"/>
                </a:solidFill>
                <a:latin typeface="黑体" panose="02010609060101010101" pitchFamily="2" charset="-122"/>
                <a:ea typeface="黑体" panose="02010609060101010101" pitchFamily="2" charset="-122"/>
              </a:rPr>
              <a:t>心爱的人</a:t>
            </a:r>
            <a:r>
              <a:rPr lang="zh-CN" altLang="en-US" sz="2800" dirty="0">
                <a:latin typeface="黑体" panose="02010609060101010101" pitchFamily="2" charset="-122"/>
                <a:ea typeface="黑体" panose="02010609060101010101" pitchFamily="2" charset="-122"/>
              </a:rPr>
              <a:t>比作</a:t>
            </a:r>
            <a:r>
              <a:rPr lang="zh-CN" altLang="en-US" sz="2800" dirty="0">
                <a:solidFill>
                  <a:srgbClr val="C00000"/>
                </a:solidFill>
                <a:latin typeface="黑体" panose="02010609060101010101" pitchFamily="2" charset="-122"/>
                <a:ea typeface="黑体" panose="02010609060101010101" pitchFamily="2" charset="-122"/>
              </a:rPr>
              <a:t>夏日</a:t>
            </a:r>
            <a:r>
              <a:rPr lang="zh-CN" altLang="en-US" sz="2800" dirty="0">
                <a:latin typeface="黑体" panose="02010609060101010101" pitchFamily="2" charset="-122"/>
                <a:ea typeface="黑体" panose="02010609060101010101" pitchFamily="2" charset="-122"/>
              </a:rPr>
              <a:t>？他是说她有</a:t>
            </a:r>
            <a:r>
              <a:rPr lang="en-US" altLang="zh-CN" sz="2800" dirty="0">
                <a:latin typeface="黑体" panose="02010609060101010101" pitchFamily="2" charset="-122"/>
                <a:ea typeface="黑体" panose="02010609060101010101" pitchFamily="2" charset="-122"/>
              </a:rPr>
              <a:t>24</a:t>
            </a:r>
            <a:r>
              <a:rPr lang="zh-CN" altLang="en-US" sz="2800" dirty="0">
                <a:latin typeface="黑体" panose="02010609060101010101" pitchFamily="2" charset="-122"/>
                <a:ea typeface="黑体" panose="02010609060101010101" pitchFamily="2" charset="-122"/>
              </a:rPr>
              <a:t>小时那么长并且能导致晒黑吗？又或是她使他感觉到夏天的</a:t>
            </a:r>
            <a:r>
              <a:rPr lang="zh-CN" altLang="en-US" sz="2800" dirty="0">
                <a:solidFill>
                  <a:srgbClr val="FF0000"/>
                </a:solidFill>
                <a:latin typeface="黑体" panose="02010609060101010101" pitchFamily="2" charset="-122"/>
                <a:ea typeface="黑体" panose="02010609060101010101" pitchFamily="2" charset="-122"/>
              </a:rPr>
              <a:t>温暖和美丽</a:t>
            </a:r>
            <a:r>
              <a:rPr lang="zh-CN" altLang="en-US" sz="2800" dirty="0">
                <a:latin typeface="黑体" panose="02010609060101010101" pitchFamily="2" charset="-122"/>
                <a:ea typeface="黑体" panose="02010609060101010101" pitchFamily="2" charset="-122"/>
              </a:rPr>
              <a:t>？</a:t>
            </a:r>
          </a:p>
          <a:p>
            <a:pPr latinLnBrk="0">
              <a:lnSpc>
                <a:spcPct val="12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这一段要得出什么样的</a:t>
            </a:r>
            <a:r>
              <a:rPr lang="zh-CN" altLang="en-US" sz="2800" dirty="0">
                <a:solidFill>
                  <a:srgbClr val="C00000"/>
                </a:solidFill>
                <a:latin typeface="黑体" panose="02010609060101010101" pitchFamily="2" charset="-122"/>
                <a:ea typeface="黑体" panose="02010609060101010101" pitchFamily="2" charset="-122"/>
              </a:rPr>
              <a:t>推论</a:t>
            </a:r>
            <a:r>
              <a:rPr lang="zh-CN" altLang="en-US" sz="2800" dirty="0">
                <a:latin typeface="黑体" panose="02010609060101010101" pitchFamily="2" charset="-122"/>
                <a:ea typeface="黑体" panose="02010609060101010101" pitchFamily="2" charset="-122"/>
              </a:rPr>
              <a:t>？莎士比亚的原意并没有明确地显示在文字中；必须使用</a:t>
            </a:r>
            <a:r>
              <a:rPr lang="zh-CN" altLang="en-US" sz="2800" dirty="0">
                <a:solidFill>
                  <a:srgbClr val="FF0000"/>
                </a:solidFill>
                <a:latin typeface="黑体" panose="02010609060101010101" pitchFamily="2" charset="-122"/>
                <a:ea typeface="黑体" panose="02010609060101010101" pitchFamily="2" charset="-122"/>
              </a:rPr>
              <a:t>比喻、类比和背景知识</a:t>
            </a:r>
            <a:r>
              <a:rPr lang="zh-CN" altLang="en-US" sz="2800" dirty="0">
                <a:latin typeface="黑体" panose="02010609060101010101" pitchFamily="2" charset="-122"/>
                <a:ea typeface="黑体" panose="02010609060101010101" pitchFamily="2" charset="-122"/>
              </a:rPr>
              <a:t>才能</a:t>
            </a:r>
            <a:r>
              <a:rPr lang="zh-CN" altLang="en-US" sz="2800" dirty="0">
                <a:solidFill>
                  <a:srgbClr val="FF0000"/>
                </a:solidFill>
                <a:latin typeface="黑体" panose="02010609060101010101" pitchFamily="2" charset="-122"/>
                <a:ea typeface="黑体" panose="02010609060101010101" pitchFamily="2" charset="-122"/>
              </a:rPr>
              <a:t>推断</a:t>
            </a:r>
            <a:r>
              <a:rPr lang="zh-CN" altLang="en-US" sz="2800" dirty="0">
                <a:latin typeface="黑体" panose="02010609060101010101" pitchFamily="2" charset="-122"/>
                <a:ea typeface="黑体" panose="02010609060101010101" pitchFamily="2" charset="-122"/>
              </a:rPr>
              <a:t>出来。例如，我们该如何想到将</a:t>
            </a:r>
            <a:r>
              <a:rPr lang="zh-CN" altLang="en-US" sz="2800" dirty="0">
                <a:solidFill>
                  <a:srgbClr val="FF0000"/>
                </a:solidFill>
                <a:latin typeface="黑体" panose="02010609060101010101" pitchFamily="2" charset="-122"/>
                <a:ea typeface="黑体" panose="02010609060101010101" pitchFamily="2" charset="-122"/>
              </a:rPr>
              <a:t>狂风</a:t>
            </a:r>
            <a:r>
              <a:rPr lang="zh-CN" altLang="en-US" sz="2800" dirty="0">
                <a:latin typeface="黑体" panose="02010609060101010101" pitchFamily="2" charset="-122"/>
                <a:ea typeface="黑体" panose="02010609060101010101" pitchFamily="2" charset="-122"/>
              </a:rPr>
              <a:t>和</a:t>
            </a:r>
            <a:r>
              <a:rPr lang="zh-CN" altLang="en-US" sz="2800" dirty="0">
                <a:solidFill>
                  <a:srgbClr val="FF0000"/>
                </a:solidFill>
                <a:latin typeface="黑体" panose="02010609060101010101" pitchFamily="2" charset="-122"/>
                <a:ea typeface="黑体" panose="02010609060101010101" pitchFamily="2" charset="-122"/>
              </a:rPr>
              <a:t>夏天</a:t>
            </a:r>
            <a:r>
              <a:rPr lang="zh-CN" altLang="en-US" sz="2800" dirty="0">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短暂</a:t>
            </a:r>
            <a:r>
              <a:rPr lang="zh-CN" altLang="en-US" sz="2800" dirty="0">
                <a:latin typeface="黑体" panose="02010609060101010101" pitchFamily="2" charset="-122"/>
                <a:ea typeface="黑体" panose="02010609060101010101" pitchFamily="2" charset="-122"/>
              </a:rPr>
              <a:t>比作对人类生命和爱情之短暂的悲叹。</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p:cNvSpPr>
          <p:nvPr>
            <p:ph idx="4294967295"/>
          </p:nvPr>
        </p:nvSpPr>
        <p:spPr>
          <a:xfrm>
            <a:off x="179511" y="476672"/>
            <a:ext cx="8496945" cy="6381328"/>
          </a:xfrm>
        </p:spPr>
        <p:txBody>
          <a:bodyPr vert="horz" wrap="square" lIns="91440" tIns="45720" rIns="91440" bIns="45720" anchor="t" anchorCtr="0"/>
          <a:lstStyle/>
          <a:p>
            <a:pPr latinLnBrk="0">
              <a:lnSpc>
                <a:spcPct val="120000"/>
              </a:lnSpc>
              <a:spcBef>
                <a:spcPts val="0"/>
              </a:spcBef>
              <a:buNone/>
            </a:pPr>
            <a:r>
              <a:rPr lang="en-US" altLang="zh-CN" sz="2400" dirty="0"/>
              <a:t>     </a:t>
            </a:r>
            <a:r>
              <a:rPr lang="en-US" altLang="zh-CN" sz="2800" dirty="0" smtClean="0">
                <a:latin typeface="黑体" panose="02010609060101010101" pitchFamily="2" charset="-122"/>
                <a:ea typeface="黑体" panose="02010609060101010101" pitchFamily="2" charset="-122"/>
              </a:rPr>
              <a:t>4</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我们如何理解</a:t>
            </a:r>
            <a:r>
              <a:rPr lang="zh-CN" altLang="en-US" sz="2800" dirty="0">
                <a:solidFill>
                  <a:srgbClr val="C00000"/>
                </a:solidFill>
                <a:latin typeface="黑体" panose="02010609060101010101" pitchFamily="2" charset="-122"/>
                <a:ea typeface="黑体" panose="02010609060101010101" pitchFamily="2" charset="-122"/>
              </a:rPr>
              <a:t>比喻</a:t>
            </a:r>
            <a:r>
              <a:rPr lang="zh-CN" altLang="en-US" sz="2800" dirty="0">
                <a:latin typeface="黑体" panose="02010609060101010101" pitchFamily="2" charset="-122"/>
                <a:ea typeface="黑体" panose="02010609060101010101" pitchFamily="2" charset="-122"/>
              </a:rPr>
              <a:t>？上述诗歌的意思核心在于选用</a:t>
            </a:r>
            <a:r>
              <a:rPr lang="zh-CN" altLang="en-US" sz="2800" dirty="0">
                <a:solidFill>
                  <a:srgbClr val="FF0000"/>
                </a:solidFill>
                <a:latin typeface="黑体" panose="02010609060101010101" pitchFamily="2" charset="-122"/>
                <a:ea typeface="黑体" panose="02010609060101010101" pitchFamily="2" charset="-122"/>
              </a:rPr>
              <a:t>夏日的特征</a:t>
            </a:r>
            <a:r>
              <a:rPr lang="zh-CN" altLang="en-US" sz="2800" dirty="0">
                <a:latin typeface="黑体" panose="02010609060101010101" pitchFamily="2" charset="-122"/>
                <a:ea typeface="黑体" panose="02010609060101010101" pitchFamily="2" charset="-122"/>
              </a:rPr>
              <a:t>来比作</a:t>
            </a:r>
            <a:r>
              <a:rPr lang="zh-CN" altLang="en-US" sz="2800" dirty="0">
                <a:solidFill>
                  <a:srgbClr val="FF0000"/>
                </a:solidFill>
                <a:latin typeface="黑体" panose="02010609060101010101" pitchFamily="2" charset="-122"/>
                <a:ea typeface="黑体" panose="02010609060101010101" pitchFamily="2" charset="-122"/>
              </a:rPr>
              <a:t>爱人</a:t>
            </a:r>
            <a:r>
              <a:rPr lang="zh-CN" altLang="en-US" sz="2800" dirty="0">
                <a:latin typeface="黑体" panose="02010609060101010101" pitchFamily="2" charset="-122"/>
                <a:ea typeface="黑体" panose="02010609060101010101" pitchFamily="2" charset="-122"/>
              </a:rPr>
              <a:t>，有的特征被选用，有的特征被忽略，而且最重要的是，为什么这些特征被选用，而另外一些特征被忽略？</a:t>
            </a:r>
          </a:p>
          <a:p>
            <a:pPr latinLnBrk="0">
              <a:lnSpc>
                <a:spcPct val="12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5)</a:t>
            </a:r>
            <a:r>
              <a:rPr lang="zh-CN" altLang="en-US" sz="2800" dirty="0">
                <a:latin typeface="黑体" panose="02010609060101010101" pitchFamily="2" charset="-122"/>
                <a:ea typeface="黑体" panose="02010609060101010101" pitchFamily="2" charset="-122"/>
              </a:rPr>
              <a:t>基于计算机的</a:t>
            </a:r>
            <a:r>
              <a:rPr lang="zh-CN" altLang="en-US" sz="2800" dirty="0">
                <a:solidFill>
                  <a:srgbClr val="FF0000"/>
                </a:solidFill>
                <a:latin typeface="黑体" panose="02010609060101010101" pitchFamily="2" charset="-122"/>
                <a:ea typeface="黑体" panose="02010609060101010101" pitchFamily="2" charset="-122"/>
              </a:rPr>
              <a:t>文字语音系统</a:t>
            </a:r>
            <a:r>
              <a:rPr lang="zh-CN" altLang="en-US" sz="2800" dirty="0">
                <a:latin typeface="黑体" panose="02010609060101010101" pitchFamily="2" charset="-122"/>
                <a:ea typeface="黑体" panose="02010609060101010101" pitchFamily="2" charset="-122"/>
              </a:rPr>
              <a:t>必须要知道关于</a:t>
            </a:r>
            <a:r>
              <a:rPr lang="zh-CN" altLang="en-US" sz="2800" dirty="0">
                <a:solidFill>
                  <a:srgbClr val="FF0000"/>
                </a:solidFill>
                <a:latin typeface="黑体" panose="02010609060101010101" pitchFamily="2" charset="-122"/>
                <a:ea typeface="黑体" panose="02010609060101010101" pitchFamily="2" charset="-122"/>
              </a:rPr>
              <a:t>抑扬格</a:t>
            </a:r>
            <a:r>
              <a:rPr lang="zh-CN" altLang="en-US" sz="2800" dirty="0">
                <a:latin typeface="黑体" panose="02010609060101010101" pitchFamily="2" charset="-122"/>
                <a:ea typeface="黑体" panose="02010609060101010101" pitchFamily="2" charset="-122"/>
              </a:rPr>
              <a:t>的</a:t>
            </a:r>
            <a:r>
              <a:rPr lang="zh-CN" altLang="en-US" sz="2800" dirty="0">
                <a:solidFill>
                  <a:srgbClr val="C00000"/>
                </a:solidFill>
                <a:latin typeface="黑体" panose="02010609060101010101" pitchFamily="2" charset="-122"/>
                <a:ea typeface="黑体" panose="02010609060101010101" pitchFamily="2" charset="-122"/>
              </a:rPr>
              <a:t>五步格诗</a:t>
            </a:r>
            <a:r>
              <a:rPr lang="zh-CN" altLang="en-US" sz="2800" dirty="0">
                <a:latin typeface="黑体" panose="02010609060101010101" pitchFamily="2" charset="-122"/>
                <a:ea typeface="黑体" panose="02010609060101010101" pitchFamily="2" charset="-122"/>
              </a:rPr>
              <a:t>的知识吗？计算机如何能总结出这首诗的主要内容，或者从诗集中智能地找到它</a:t>
            </a:r>
            <a:r>
              <a:rPr lang="zh-CN" altLang="en-US" sz="2800" dirty="0"/>
              <a:t>？</a:t>
            </a:r>
          </a:p>
          <a:p>
            <a:pPr marL="0" indent="0" latinLnBrk="0">
              <a:lnSpc>
                <a:spcPct val="120000"/>
              </a:lnSpc>
              <a:spcBef>
                <a:spcPts val="0"/>
              </a:spcBef>
              <a:buNone/>
            </a:pPr>
            <a:r>
              <a:rPr lang="zh-CN" altLang="en-US" sz="2800" dirty="0"/>
              <a:t>   </a:t>
            </a:r>
            <a:r>
              <a:rPr lang="zh-CN" altLang="en-US" sz="2800" dirty="0" smtClean="0"/>
              <a:t> </a:t>
            </a:r>
            <a:r>
              <a:rPr lang="zh-CN" altLang="en-US" sz="2800" dirty="0" smtClean="0">
                <a:ea typeface="黑体" panose="02010609060101010101" pitchFamily="2" charset="-122"/>
              </a:rPr>
              <a:t>我们</a:t>
            </a:r>
            <a:r>
              <a:rPr lang="zh-CN" altLang="en-US" sz="2800" dirty="0">
                <a:ea typeface="黑体" panose="02010609060101010101" pitchFamily="2" charset="-122"/>
              </a:rPr>
              <a:t>不能将莎士比亚的句子按照单词在字典中的意思串连在一起，然后将结果称为对语言的理解。</a:t>
            </a:r>
          </a:p>
          <a:p>
            <a:pPr marL="0" indent="0" latinLnBrk="0">
              <a:lnSpc>
                <a:spcPct val="120000"/>
              </a:lnSpc>
              <a:spcBef>
                <a:spcPts val="0"/>
              </a:spcBef>
              <a:buNone/>
            </a:pPr>
            <a:r>
              <a:rPr lang="zh-CN" altLang="en-US" sz="2800" dirty="0">
                <a:ea typeface="黑体" panose="02010609060101010101" pitchFamily="2" charset="-122"/>
              </a:rPr>
              <a:t> </a:t>
            </a:r>
            <a:r>
              <a:rPr lang="en-US" altLang="zh-CN" sz="2800" dirty="0">
                <a:ea typeface="黑体" panose="02010609060101010101" pitchFamily="2" charset="-122"/>
              </a:rPr>
              <a:t>   </a:t>
            </a:r>
            <a:r>
              <a:rPr lang="zh-CN" altLang="en-US" sz="2800" dirty="0">
                <a:ea typeface="黑体" panose="02010609060101010101" pitchFamily="2" charset="-122"/>
              </a:rPr>
              <a:t>我们必须运用</a:t>
            </a:r>
            <a:r>
              <a:rPr lang="zh-CN" altLang="en-US" sz="2800" dirty="0">
                <a:solidFill>
                  <a:srgbClr val="C00000"/>
                </a:solidFill>
                <a:ea typeface="黑体" panose="02010609060101010101" pitchFamily="2" charset="-122"/>
              </a:rPr>
              <a:t>一个复杂的过程</a:t>
            </a:r>
            <a:r>
              <a:rPr lang="zh-CN" altLang="en-US" sz="2800" dirty="0">
                <a:ea typeface="黑体" panose="02010609060101010101" pitchFamily="2" charset="-122"/>
              </a:rPr>
              <a:t>来理解</a:t>
            </a:r>
            <a:r>
              <a:rPr lang="zh-CN" altLang="en-US" sz="2800" dirty="0">
                <a:solidFill>
                  <a:srgbClr val="FF0000"/>
                </a:solidFill>
                <a:ea typeface="黑体" panose="02010609060101010101" pitchFamily="2" charset="-122"/>
              </a:rPr>
              <a:t>词</a:t>
            </a:r>
            <a:r>
              <a:rPr lang="zh-CN" altLang="en-US" sz="2800" dirty="0">
                <a:ea typeface="黑体" panose="02010609060101010101" pitchFamily="2" charset="-122"/>
              </a:rPr>
              <a:t>的意思，</a:t>
            </a:r>
            <a:r>
              <a:rPr lang="zh-CN" altLang="en-US" sz="2800" dirty="0">
                <a:solidFill>
                  <a:srgbClr val="FF0000"/>
                </a:solidFill>
                <a:ea typeface="黑体" panose="02010609060101010101" pitchFamily="2" charset="-122"/>
              </a:rPr>
              <a:t>分析句子</a:t>
            </a:r>
            <a:r>
              <a:rPr lang="zh-CN" altLang="en-US" sz="2800" dirty="0">
                <a:ea typeface="黑体" panose="02010609060101010101" pitchFamily="2" charset="-122"/>
              </a:rPr>
              <a:t>，建立对</a:t>
            </a:r>
            <a:r>
              <a:rPr lang="zh-CN" altLang="en-US" sz="2800" dirty="0">
                <a:solidFill>
                  <a:srgbClr val="FF0000"/>
                </a:solidFill>
                <a:ea typeface="黑体" panose="02010609060101010101" pitchFamily="2" charset="-122"/>
              </a:rPr>
              <a:t>语义</a:t>
            </a:r>
            <a:r>
              <a:rPr lang="zh-CN" altLang="en-US" sz="2800" dirty="0">
                <a:ea typeface="黑体" panose="02010609060101010101" pitchFamily="2" charset="-122"/>
              </a:rPr>
              <a:t>意思的</a:t>
            </a:r>
            <a:r>
              <a:rPr lang="zh-CN" altLang="en-US" sz="2800" dirty="0">
                <a:solidFill>
                  <a:srgbClr val="FF0000"/>
                </a:solidFill>
                <a:ea typeface="黑体" panose="02010609060101010101" pitchFamily="2" charset="-122"/>
              </a:rPr>
              <a:t>表示</a:t>
            </a:r>
            <a:r>
              <a:rPr lang="zh-CN" altLang="en-US" sz="2800" dirty="0">
                <a:ea typeface="黑体" panose="02010609060101010101" pitchFamily="2" charset="-122"/>
              </a:rPr>
              <a:t>，并根据我们在问题领域中的</a:t>
            </a:r>
            <a:r>
              <a:rPr lang="zh-CN" altLang="en-US" sz="2800" dirty="0">
                <a:solidFill>
                  <a:srgbClr val="FF0000"/>
                </a:solidFill>
                <a:ea typeface="黑体" panose="02010609060101010101" pitchFamily="2" charset="-122"/>
              </a:rPr>
              <a:t>知识</a:t>
            </a:r>
            <a:r>
              <a:rPr lang="zh-CN" altLang="en-US" sz="2800" dirty="0">
                <a:ea typeface="黑体" panose="02010609060101010101" pitchFamily="2" charset="-122"/>
              </a:rPr>
              <a:t>来</a:t>
            </a:r>
            <a:r>
              <a:rPr lang="zh-CN" altLang="en-US" sz="2800" dirty="0">
                <a:solidFill>
                  <a:srgbClr val="C00000"/>
                </a:solidFill>
                <a:ea typeface="黑体" panose="02010609060101010101" pitchFamily="2" charset="-122"/>
              </a:rPr>
              <a:t>解释</a:t>
            </a:r>
            <a:r>
              <a:rPr lang="zh-CN" altLang="en-US" sz="2800" dirty="0">
                <a:ea typeface="黑体" panose="02010609060101010101" pitchFamily="2" charset="-122"/>
              </a:rPr>
              <a:t>其中的</a:t>
            </a:r>
            <a:r>
              <a:rPr lang="zh-CN" altLang="en-US" sz="2800" dirty="0">
                <a:solidFill>
                  <a:srgbClr val="FF0000"/>
                </a:solidFill>
                <a:ea typeface="黑体" panose="02010609060101010101" pitchFamily="2" charset="-122"/>
              </a:rPr>
              <a:t>意思</a:t>
            </a:r>
            <a:r>
              <a:rPr lang="zh-CN" altLang="en-US" sz="2800" dirty="0">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a:xfrm>
            <a:off x="395605" y="188595"/>
            <a:ext cx="7952105" cy="1143000"/>
          </a:xfrm>
        </p:spPr>
        <p:txBody>
          <a:bodyPr vert="horz" wrap="square" lIns="91440" tIns="45720" rIns="91440" bIns="45720" anchor="ctr" anchorCtr="0"/>
          <a:lstStyle/>
          <a:p>
            <a:pPr eaLnBrk="1" hangingPunct="1">
              <a:buNone/>
            </a:pPr>
            <a:r>
              <a:rPr lang="zh-CN" altLang="en-US" sz="3200" dirty="0"/>
              <a:t>例</a:t>
            </a:r>
            <a:r>
              <a:rPr lang="en-US" altLang="zh-CN" sz="3200" dirty="0"/>
              <a:t>2   </a:t>
            </a:r>
            <a:r>
              <a:rPr lang="zh-CN" altLang="en-US" sz="3200" dirty="0"/>
              <a:t>关于某计算机科学系在网上招聘的广告内容，下面给出了一部分内容。</a:t>
            </a:r>
          </a:p>
        </p:txBody>
      </p:sp>
      <p:sp>
        <p:nvSpPr>
          <p:cNvPr id="14340" name="Rectangle 3"/>
          <p:cNvSpPr>
            <a:spLocks noGrp="1"/>
          </p:cNvSpPr>
          <p:nvPr>
            <p:ph idx="1"/>
          </p:nvPr>
        </p:nvSpPr>
        <p:spPr>
          <a:xfrm>
            <a:off x="325755" y="1412875"/>
            <a:ext cx="8131175" cy="5280660"/>
          </a:xfrm>
        </p:spPr>
        <p:txBody>
          <a:bodyPr vert="horz" wrap="square" lIns="91440" tIns="45720" rIns="91440" bIns="45720" anchor="t" anchorCtr="0"/>
          <a:lstStyle/>
          <a:p>
            <a:pPr indent="342265" algn="just" latinLnBrk="0">
              <a:lnSpc>
                <a:spcPct val="120000"/>
              </a:lnSpc>
              <a:spcBef>
                <a:spcPts val="0"/>
              </a:spcBef>
              <a:buNone/>
            </a:pPr>
            <a:r>
              <a:rPr lang="zh-CN" altLang="en-US" sz="2800" dirty="0"/>
              <a:t> </a:t>
            </a:r>
            <a:r>
              <a:rPr lang="zh-CN" altLang="en-US" sz="2800" dirty="0">
                <a:ea typeface="黑体" panose="02010609060101010101" pitchFamily="2" charset="-122"/>
              </a:rPr>
              <a:t>新墨西哥大学计算机科学系</a:t>
            </a:r>
            <a:r>
              <a:rPr lang="en-US" altLang="zh-CN" sz="2800" dirty="0">
                <a:ea typeface="黑体" panose="02010609060101010101" pitchFamily="2" charset="-122"/>
              </a:rPr>
              <a:t>……</a:t>
            </a:r>
            <a:r>
              <a:rPr lang="zh-CN" altLang="en-US" sz="2800" dirty="0">
                <a:ea typeface="黑体" panose="02010609060101010101" pitchFamily="2" charset="-122"/>
              </a:rPr>
              <a:t>有</a:t>
            </a:r>
            <a:r>
              <a:rPr lang="zh-CN" altLang="en-US" sz="2800" dirty="0">
                <a:solidFill>
                  <a:srgbClr val="C00000"/>
                </a:solidFill>
                <a:ea typeface="黑体" panose="02010609060101010101" pitchFamily="2" charset="-122"/>
              </a:rPr>
              <a:t>两个预备终身教职空缺</a:t>
            </a:r>
            <a:r>
              <a:rPr lang="zh-CN" altLang="en-US" sz="2800" dirty="0">
                <a:ea typeface="黑体" panose="02010609060101010101" pitchFamily="2" charset="-122"/>
              </a:rPr>
              <a:t>。我们希望</a:t>
            </a:r>
            <a:r>
              <a:rPr lang="zh-CN" altLang="en-US" sz="2800" dirty="0">
                <a:solidFill>
                  <a:srgbClr val="C00000"/>
                </a:solidFill>
                <a:ea typeface="黑体" panose="02010609060101010101" pitchFamily="2" charset="-122"/>
              </a:rPr>
              <a:t>招聘</a:t>
            </a:r>
            <a:r>
              <a:rPr lang="zh-CN" altLang="en-US" sz="2800" dirty="0">
                <a:ea typeface="黑体" panose="02010609060101010101" pitchFamily="2" charset="-122"/>
              </a:rPr>
              <a:t>对以下领域感兴趣的人员：</a:t>
            </a:r>
          </a:p>
          <a:p>
            <a:pPr indent="342265" algn="just" latinLnBrk="0">
              <a:lnSpc>
                <a:spcPct val="120000"/>
              </a:lnSpc>
              <a:spcBef>
                <a:spcPts val="0"/>
              </a:spcBef>
              <a:buNone/>
            </a:pPr>
            <a:r>
              <a:rPr lang="zh-CN" altLang="en-US" sz="2800" dirty="0">
                <a:ea typeface="黑体" panose="02010609060101010101" pitchFamily="2" charset="-122"/>
              </a:rPr>
              <a:t>软件，包括分析、设计和开发工具</a:t>
            </a:r>
            <a:r>
              <a:rPr lang="en-US" altLang="zh-CN" sz="2800" dirty="0">
                <a:ea typeface="黑体" panose="02010609060101010101" pitchFamily="2" charset="-122"/>
              </a:rPr>
              <a:t>……</a:t>
            </a:r>
          </a:p>
          <a:p>
            <a:pPr indent="342265" algn="just" latinLnBrk="0">
              <a:lnSpc>
                <a:spcPct val="120000"/>
              </a:lnSpc>
              <a:spcBef>
                <a:spcPts val="0"/>
              </a:spcBef>
              <a:buNone/>
            </a:pPr>
            <a:r>
              <a:rPr lang="zh-CN" altLang="en-US" sz="2800" dirty="0">
                <a:ea typeface="黑体" panose="02010609060101010101" pitchFamily="2" charset="-122"/>
              </a:rPr>
              <a:t>系统，包括体系结构、编译器、网络</a:t>
            </a:r>
            <a:r>
              <a:rPr lang="en-US" altLang="zh-CN" sz="2800" dirty="0">
                <a:ea typeface="黑体" panose="02010609060101010101" pitchFamily="2" charset="-122"/>
              </a:rPr>
              <a:t>……</a:t>
            </a:r>
          </a:p>
          <a:p>
            <a:pPr indent="342265" algn="just" latinLnBrk="0">
              <a:lnSpc>
                <a:spcPct val="120000"/>
              </a:lnSpc>
              <a:spcBef>
                <a:spcPts val="0"/>
              </a:spcBef>
              <a:buNone/>
            </a:pPr>
            <a:r>
              <a:rPr lang="en-US" altLang="zh-CN" sz="2800" dirty="0">
                <a:ea typeface="黑体" panose="02010609060101010101" pitchFamily="2" charset="-122"/>
              </a:rPr>
              <a:t>……</a:t>
            </a:r>
          </a:p>
          <a:p>
            <a:pPr indent="342265" algn="just" latinLnBrk="0">
              <a:lnSpc>
                <a:spcPct val="120000"/>
              </a:lnSpc>
              <a:spcBef>
                <a:spcPts val="0"/>
              </a:spcBef>
              <a:buNone/>
            </a:pPr>
            <a:r>
              <a:rPr lang="zh-CN" altLang="en-US" sz="2800" dirty="0">
                <a:ea typeface="黑体" panose="02010609060101010101" pitchFamily="2" charset="-122"/>
              </a:rPr>
              <a:t>申请者必须具有以下专业的</a:t>
            </a:r>
            <a:r>
              <a:rPr lang="zh-CN" altLang="en-US" sz="2800" dirty="0">
                <a:solidFill>
                  <a:srgbClr val="FF0000"/>
                </a:solidFill>
                <a:ea typeface="黑体" panose="02010609060101010101" pitchFamily="2" charset="-122"/>
              </a:rPr>
              <a:t>博士</a:t>
            </a:r>
            <a:r>
              <a:rPr lang="zh-CN" altLang="en-US" sz="2800" dirty="0">
                <a:ea typeface="黑体" panose="02010609060101010101" pitchFamily="2" charset="-122"/>
              </a:rPr>
              <a:t>学位</a:t>
            </a:r>
            <a:r>
              <a:rPr lang="en-US" altLang="zh-CN" sz="2800" dirty="0">
                <a:ea typeface="黑体" panose="02010609060101010101" pitchFamily="2" charset="-122"/>
              </a:rPr>
              <a:t>……</a:t>
            </a:r>
          </a:p>
          <a:p>
            <a:pPr indent="342265" algn="just" latinLnBrk="0">
              <a:lnSpc>
                <a:spcPct val="120000"/>
              </a:lnSpc>
              <a:spcBef>
                <a:spcPts val="0"/>
              </a:spcBef>
              <a:buNone/>
            </a:pPr>
            <a:r>
              <a:rPr lang="zh-CN" altLang="en-US" sz="2800" dirty="0">
                <a:ea typeface="黑体" panose="02010609060101010101" pitchFamily="2" charset="-122"/>
              </a:rPr>
              <a:t>我系在</a:t>
            </a:r>
            <a:r>
              <a:rPr lang="zh-CN" altLang="en-US" sz="2800" dirty="0">
                <a:solidFill>
                  <a:srgbClr val="FF0000"/>
                </a:solidFill>
                <a:ea typeface="黑体" panose="02010609060101010101" pitchFamily="2" charset="-122"/>
              </a:rPr>
              <a:t>自适应计算、人工智能</a:t>
            </a:r>
            <a:r>
              <a:rPr lang="zh-CN" altLang="en-US" sz="2800" dirty="0">
                <a:ea typeface="黑体" panose="02010609060101010101" pitchFamily="2" charset="-122"/>
              </a:rPr>
              <a:t>等领域具有国际公认的研究计划</a:t>
            </a:r>
            <a:r>
              <a:rPr lang="en-US" altLang="zh-CN" sz="2800" dirty="0">
                <a:ea typeface="黑体" panose="02010609060101010101" pitchFamily="2" charset="-122"/>
              </a:rPr>
              <a:t>……</a:t>
            </a:r>
            <a:r>
              <a:rPr lang="zh-CN" altLang="en-US" sz="2800" dirty="0">
                <a:ea typeface="黑体" panose="02010609060101010101" pitchFamily="2" charset="-122"/>
              </a:rPr>
              <a:t>并且与圣达菲研究所以及几个国家实验室开展了深入的研究合作</a:t>
            </a:r>
            <a:r>
              <a:rPr lang="en-US" altLang="zh-CN" sz="2800" dirty="0">
                <a:ea typeface="黑体" panose="02010609060101010101" pitchFamily="2" charset="-122"/>
              </a:rPr>
              <a:t>……</a:t>
            </a:r>
            <a:endParaRPr lang="zh-CN" altLang="en-US" sz="2800" dirty="0">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p:cNvSpPr>
          <p:nvPr>
            <p:ph idx="4294967295"/>
          </p:nvPr>
        </p:nvSpPr>
        <p:spPr>
          <a:xfrm>
            <a:off x="323215" y="188595"/>
            <a:ext cx="8258810" cy="6262370"/>
          </a:xfrm>
        </p:spPr>
        <p:txBody>
          <a:bodyPr vert="horz" wrap="square" lIns="91440" tIns="45720" rIns="91440" bIns="45720" anchor="t" anchorCtr="0"/>
          <a:lstStyle/>
          <a:p>
            <a:pPr marL="0" indent="0" latinLnBrk="0">
              <a:lnSpc>
                <a:spcPct val="120000"/>
              </a:lnSpc>
              <a:spcBef>
                <a:spcPts val="0"/>
              </a:spcBef>
              <a:buNone/>
            </a:pPr>
            <a:r>
              <a:rPr lang="zh-CN" altLang="en-US" sz="2800" dirty="0">
                <a:solidFill>
                  <a:srgbClr val="FF0000"/>
                </a:solidFill>
                <a:latin typeface="黑体" panose="02010609060101010101" pitchFamily="2" charset="-122"/>
                <a:ea typeface="黑体" panose="02010609060101010101" pitchFamily="2" charset="-122"/>
              </a:rPr>
              <a:t>理解</a:t>
            </a:r>
            <a:r>
              <a:rPr lang="zh-CN" altLang="en-US" sz="2800" dirty="0">
                <a:latin typeface="黑体" panose="02010609060101010101" pitchFamily="2" charset="-122"/>
                <a:ea typeface="黑体" panose="02010609060101010101" pitchFamily="2" charset="-122"/>
              </a:rPr>
              <a:t>这条</a:t>
            </a:r>
            <a:r>
              <a:rPr lang="zh-CN" altLang="en-US" sz="2800" dirty="0">
                <a:solidFill>
                  <a:srgbClr val="FF0000"/>
                </a:solidFill>
                <a:latin typeface="黑体" panose="02010609060101010101" pitchFamily="2" charset="-122"/>
                <a:ea typeface="黑体" panose="02010609060101010101" pitchFamily="2" charset="-122"/>
              </a:rPr>
              <a:t>招聘广告</a:t>
            </a:r>
            <a:r>
              <a:rPr lang="zh-CN" altLang="en-US" sz="2800" dirty="0">
                <a:latin typeface="黑体" panose="02010609060101010101" pitchFamily="2" charset="-122"/>
                <a:ea typeface="黑体" panose="02010609060101010101" pitchFamily="2" charset="-122"/>
              </a:rPr>
              <a:t>时会出现几个问题：</a:t>
            </a:r>
          </a:p>
          <a:p>
            <a:pPr marL="0" indent="0" latinLnBrk="0">
              <a:lnSpc>
                <a:spcPct val="12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只明确表明</a:t>
            </a:r>
            <a:r>
              <a:rPr lang="zh-CN" altLang="en-US" sz="2800" dirty="0">
                <a:ea typeface="黑体" panose="02010609060101010101" pitchFamily="2" charset="-122"/>
              </a:rPr>
              <a:t>“</a:t>
            </a:r>
            <a:r>
              <a:rPr lang="zh-CN" altLang="en-US" sz="2800" dirty="0">
                <a:solidFill>
                  <a:srgbClr val="C00000"/>
                </a:solidFill>
                <a:latin typeface="黑体" panose="02010609060101010101" pitchFamily="2" charset="-122"/>
                <a:ea typeface="黑体" panose="02010609060101010101" pitchFamily="2" charset="-122"/>
              </a:rPr>
              <a:t>预备终身教职</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，读者如何知道这条广告是</a:t>
            </a:r>
            <a:r>
              <a:rPr lang="zh-CN" altLang="en-US" sz="2800" dirty="0">
                <a:solidFill>
                  <a:srgbClr val="FF0000"/>
                </a:solidFill>
                <a:latin typeface="黑体" panose="02010609060101010101" pitchFamily="2" charset="-122"/>
                <a:ea typeface="黑体" panose="02010609060101010101" pitchFamily="2" charset="-122"/>
              </a:rPr>
              <a:t>招聘教师</a:t>
            </a:r>
            <a:r>
              <a:rPr lang="zh-CN" altLang="en-US" sz="2800" dirty="0">
                <a:latin typeface="黑体" panose="02010609060101010101" pitchFamily="2" charset="-122"/>
                <a:ea typeface="黑体" panose="02010609060101010101" pitchFamily="2" charset="-122"/>
              </a:rPr>
              <a:t>？任期多长？</a:t>
            </a:r>
          </a:p>
          <a:p>
            <a:pPr marL="0" indent="0" latinLnBrk="0">
              <a:lnSpc>
                <a:spcPct val="12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在大学环境中工作需要</a:t>
            </a:r>
            <a:r>
              <a:rPr lang="zh-CN" altLang="en-US" sz="2800" dirty="0">
                <a:solidFill>
                  <a:srgbClr val="C00000"/>
                </a:solidFill>
                <a:latin typeface="黑体" panose="02010609060101010101" pitchFamily="2" charset="-122"/>
                <a:ea typeface="黑体" panose="02010609060101010101" pitchFamily="2" charset="-122"/>
              </a:rPr>
              <a:t>掌握</a:t>
            </a:r>
            <a:r>
              <a:rPr lang="zh-CN" altLang="en-US" sz="2800" dirty="0">
                <a:latin typeface="黑体" panose="02010609060101010101" pitchFamily="2" charset="-122"/>
                <a:ea typeface="黑体" panose="02010609060101010101" pitchFamily="2" charset="-122"/>
              </a:rPr>
              <a:t>什么</a:t>
            </a:r>
            <a:r>
              <a:rPr lang="zh-CN" altLang="en-US" sz="2800" dirty="0">
                <a:solidFill>
                  <a:srgbClr val="FF0000"/>
                </a:solidFill>
                <a:latin typeface="黑体" panose="02010609060101010101" pitchFamily="2" charset="-122"/>
                <a:ea typeface="黑体" panose="02010609060101010101" pitchFamily="2" charset="-122"/>
              </a:rPr>
              <a:t>软件和软件</a:t>
            </a:r>
            <a:r>
              <a:rPr lang="zh-CN" altLang="en-US" sz="2800" dirty="0">
                <a:latin typeface="黑体" panose="02010609060101010101" pitchFamily="2" charset="-122"/>
                <a:ea typeface="黑体" panose="02010609060101010101" pitchFamily="2" charset="-122"/>
              </a:rPr>
              <a:t>工具的知识？</a:t>
            </a:r>
            <a:r>
              <a:rPr lang="en-US" altLang="zh-CN" sz="2800" dirty="0">
                <a:latin typeface="黑体" panose="02010609060101010101" pitchFamily="2" charset="-122"/>
                <a:ea typeface="黑体" panose="02010609060101010101" pitchFamily="2" charset="-122"/>
              </a:rPr>
              <a:t>Cobol</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Prolog</a:t>
            </a:r>
            <a:r>
              <a:rPr lang="zh-CN" altLang="en-US" sz="2800" dirty="0">
                <a:latin typeface="黑体" panose="02010609060101010101" pitchFamily="2" charset="-122"/>
                <a:ea typeface="黑体" panose="02010609060101010101" pitchFamily="2" charset="-122"/>
              </a:rPr>
              <a:t>还是</a:t>
            </a:r>
            <a:r>
              <a:rPr lang="en-US" altLang="zh-CN" sz="2800" dirty="0">
                <a:latin typeface="黑体" panose="02010609060101010101" pitchFamily="2" charset="-122"/>
                <a:ea typeface="黑体" panose="02010609060101010101" pitchFamily="2" charset="-122"/>
              </a:rPr>
              <a:t>UML?</a:t>
            </a:r>
            <a:r>
              <a:rPr lang="zh-CN" altLang="en-US" sz="2800" dirty="0">
                <a:latin typeface="黑体" panose="02010609060101010101" pitchFamily="2" charset="-122"/>
                <a:ea typeface="黑体" panose="02010609060101010101" pitchFamily="2" charset="-122"/>
              </a:rPr>
              <a:t>这些都没有明确提到。一个人需要有许多关于</a:t>
            </a:r>
            <a:r>
              <a:rPr lang="zh-CN" altLang="en-US" sz="2800" dirty="0">
                <a:solidFill>
                  <a:srgbClr val="FF0000"/>
                </a:solidFill>
                <a:latin typeface="黑体" panose="02010609060101010101" pitchFamily="2" charset="-122"/>
                <a:ea typeface="黑体" panose="02010609060101010101" pitchFamily="2" charset="-122"/>
              </a:rPr>
              <a:t>大学授课和研究</a:t>
            </a:r>
            <a:r>
              <a:rPr lang="zh-CN" altLang="en-US" sz="2800" dirty="0">
                <a:latin typeface="黑体" panose="02010609060101010101" pitchFamily="2" charset="-122"/>
                <a:ea typeface="黑体" panose="02010609060101010101" pitchFamily="2" charset="-122"/>
              </a:rPr>
              <a:t>的知识才能理解这些要求。</a:t>
            </a:r>
          </a:p>
          <a:p>
            <a:pPr marL="0" indent="0" latinLnBrk="0">
              <a:lnSpc>
                <a:spcPct val="12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为什么要在大学招聘广告中提到</a:t>
            </a:r>
            <a:r>
              <a:rPr lang="zh-CN" altLang="en-US" sz="2800" dirty="0">
                <a:solidFill>
                  <a:srgbClr val="FF0000"/>
                </a:solidFill>
                <a:latin typeface="黑体" panose="02010609060101010101" pitchFamily="2" charset="-122"/>
                <a:ea typeface="黑体" panose="02010609060101010101" pitchFamily="2" charset="-122"/>
              </a:rPr>
              <a:t>国际公认</a:t>
            </a:r>
            <a:r>
              <a:rPr lang="zh-CN" altLang="en-US" sz="2800" dirty="0">
                <a:latin typeface="黑体" panose="02010609060101010101" pitchFamily="2" charset="-122"/>
                <a:ea typeface="黑体" panose="02010609060101010101" pitchFamily="2" charset="-122"/>
              </a:rPr>
              <a:t>的</a:t>
            </a:r>
            <a:r>
              <a:rPr lang="zh-CN" altLang="en-US" sz="2800" dirty="0">
                <a:solidFill>
                  <a:srgbClr val="C00000"/>
                </a:solidFill>
                <a:latin typeface="黑体" panose="02010609060101010101" pitchFamily="2" charset="-122"/>
                <a:ea typeface="黑体" panose="02010609060101010101" pitchFamily="2" charset="-122"/>
              </a:rPr>
              <a:t>研究计划</a:t>
            </a:r>
            <a:r>
              <a:rPr lang="zh-CN" altLang="en-US" sz="2800" dirty="0">
                <a:latin typeface="黑体" panose="02010609060101010101" pitchFamily="2" charset="-122"/>
                <a:ea typeface="黑体" panose="02010609060101010101" pitchFamily="2" charset="-122"/>
              </a:rPr>
              <a:t>和与著名研究所的</a:t>
            </a:r>
            <a:r>
              <a:rPr lang="zh-CN" altLang="en-US" sz="2800" dirty="0">
                <a:solidFill>
                  <a:srgbClr val="FF0000"/>
                </a:solidFill>
                <a:latin typeface="黑体" panose="02010609060101010101" pitchFamily="2" charset="-122"/>
                <a:ea typeface="黑体" panose="02010609060101010101" pitchFamily="2" charset="-122"/>
              </a:rPr>
              <a:t>合作</a:t>
            </a:r>
            <a:r>
              <a:rPr lang="zh-CN" altLang="en-US" sz="2800" dirty="0">
                <a:latin typeface="黑体" panose="02010609060101010101" pitchFamily="2" charset="-122"/>
                <a:ea typeface="黑体" panose="02010609060101010101" pitchFamily="2" charset="-122"/>
              </a:rPr>
              <a:t>？</a:t>
            </a:r>
          </a:p>
          <a:p>
            <a:pPr marL="0" indent="0" latinLnBrk="0">
              <a:lnSpc>
                <a:spcPct val="12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4)</a:t>
            </a:r>
            <a:r>
              <a:rPr lang="zh-CN" altLang="en-US" sz="2800" dirty="0">
                <a:latin typeface="黑体" panose="02010609060101010101" pitchFamily="2" charset="-122"/>
                <a:ea typeface="黑体" panose="02010609060101010101" pitchFamily="2" charset="-122"/>
              </a:rPr>
              <a:t>计算机如何</a:t>
            </a:r>
            <a:r>
              <a:rPr lang="zh-CN" altLang="en-US" sz="2800" dirty="0">
                <a:solidFill>
                  <a:srgbClr val="C00000"/>
                </a:solidFill>
                <a:latin typeface="黑体" panose="02010609060101010101" pitchFamily="2" charset="-122"/>
                <a:ea typeface="黑体" panose="02010609060101010101" pitchFamily="2" charset="-122"/>
              </a:rPr>
              <a:t>概括</a:t>
            </a:r>
            <a:r>
              <a:rPr lang="zh-CN" altLang="en-US" sz="2800" dirty="0">
                <a:latin typeface="黑体" panose="02010609060101010101" pitchFamily="2" charset="-122"/>
                <a:ea typeface="黑体" panose="02010609060101010101" pitchFamily="2" charset="-122"/>
              </a:rPr>
              <a:t>广告的主要意思？计算机必须</a:t>
            </a:r>
            <a:r>
              <a:rPr lang="zh-CN" altLang="en-US" sz="2800" dirty="0">
                <a:solidFill>
                  <a:srgbClr val="FF0000"/>
                </a:solidFill>
                <a:latin typeface="黑体" panose="02010609060101010101" pitchFamily="2" charset="-122"/>
                <a:ea typeface="黑体" panose="02010609060101010101" pitchFamily="2" charset="-122"/>
              </a:rPr>
              <a:t>掌握什么知识</a:t>
            </a:r>
            <a:r>
              <a:rPr lang="zh-CN" altLang="en-US" sz="2800" dirty="0">
                <a:latin typeface="黑体" panose="02010609060101010101" pitchFamily="2" charset="-122"/>
                <a:ea typeface="黑体" panose="02010609060101010101" pitchFamily="2" charset="-122"/>
              </a:rPr>
              <a:t>才能</a:t>
            </a:r>
            <a:r>
              <a:rPr lang="zh-CN" altLang="en-US" sz="2800" dirty="0">
                <a:solidFill>
                  <a:srgbClr val="FF0000"/>
                </a:solidFill>
                <a:latin typeface="黑体" panose="02010609060101010101" pitchFamily="2" charset="-122"/>
                <a:ea typeface="黑体" panose="02010609060101010101" pitchFamily="2" charset="-122"/>
              </a:rPr>
              <a:t>为</a:t>
            </a:r>
            <a:r>
              <a:rPr lang="zh-CN" altLang="en-US" sz="2800" dirty="0">
                <a:latin typeface="黑体" panose="02010609060101010101" pitchFamily="2" charset="-122"/>
                <a:ea typeface="黑体" panose="02010609060101010101" pitchFamily="2" charset="-122"/>
              </a:rPr>
              <a:t>一个正在找工作的</a:t>
            </a:r>
            <a:r>
              <a:rPr lang="zh-CN" altLang="en-US" sz="2800" dirty="0">
                <a:solidFill>
                  <a:srgbClr val="FF0000"/>
                </a:solidFill>
                <a:latin typeface="黑体" panose="02010609060101010101" pitchFamily="2" charset="-122"/>
                <a:ea typeface="黑体" panose="02010609060101010101" pitchFamily="2" charset="-122"/>
              </a:rPr>
              <a:t>求职博士</a:t>
            </a:r>
            <a:r>
              <a:rPr lang="zh-CN" altLang="en-US" sz="2800" dirty="0">
                <a:latin typeface="黑体" panose="02010609060101010101" pitchFamily="2" charset="-122"/>
                <a:ea typeface="黑体" panose="02010609060101010101" pitchFamily="2" charset="-122"/>
              </a:rPr>
              <a:t>从万维网上</a:t>
            </a:r>
            <a:r>
              <a:rPr lang="zh-CN" altLang="en-US" sz="2800" dirty="0">
                <a:solidFill>
                  <a:srgbClr val="FF0000"/>
                </a:solidFill>
                <a:latin typeface="黑体" panose="02010609060101010101" pitchFamily="2" charset="-122"/>
                <a:ea typeface="黑体" panose="02010609060101010101" pitchFamily="2" charset="-122"/>
              </a:rPr>
              <a:t>智能地检索</a:t>
            </a:r>
            <a:r>
              <a:rPr lang="zh-CN" altLang="en-US" sz="2800" dirty="0">
                <a:latin typeface="黑体" panose="02010609060101010101" pitchFamily="2" charset="-122"/>
                <a:ea typeface="黑体" panose="02010609060101010101" pitchFamily="2" charset="-122"/>
              </a:rPr>
              <a:t>到本广告？</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p:cNvSpPr>
          <p:nvPr>
            <p:ph idx="4294967295"/>
          </p:nvPr>
        </p:nvSpPr>
        <p:spPr>
          <a:xfrm>
            <a:off x="442595" y="1557020"/>
            <a:ext cx="8258810" cy="3949065"/>
          </a:xfrm>
        </p:spPr>
        <p:txBody>
          <a:bodyPr vert="horz" wrap="square" lIns="91440" tIns="45720" rIns="91440" bIns="45720" anchor="t" anchorCtr="0"/>
          <a:lstStyle/>
          <a:p>
            <a:pPr marL="0" indent="0" latinLnBrk="0">
              <a:lnSpc>
                <a:spcPct val="120000"/>
              </a:lnSpc>
              <a:spcBef>
                <a:spcPts val="0"/>
              </a:spcBef>
              <a:buNone/>
            </a:pPr>
            <a:r>
              <a:rPr lang="zh-CN" altLang="en-US" sz="2800" dirty="0">
                <a:solidFill>
                  <a:srgbClr val="FF0000"/>
                </a:solidFill>
                <a:latin typeface="黑体" panose="02010609060101010101" pitchFamily="2" charset="-122"/>
                <a:ea typeface="黑体" panose="02010609060101010101" pitchFamily="2" charset="-122"/>
              </a:rPr>
              <a:t>自然语言理解</a:t>
            </a:r>
            <a:r>
              <a:rPr lang="zh-CN" altLang="en-US" sz="2800" dirty="0">
                <a:solidFill>
                  <a:schemeClr val="bg2"/>
                </a:solidFill>
                <a:latin typeface="黑体" panose="02010609060101010101" pitchFamily="2" charset="-122"/>
                <a:ea typeface="黑体" panose="02010609060101010101" pitchFamily="2" charset="-122"/>
              </a:rPr>
              <a:t>中至少有</a:t>
            </a:r>
            <a:r>
              <a:rPr lang="en-US" altLang="zh-CN" sz="2800" dirty="0">
                <a:solidFill>
                  <a:srgbClr val="FF0000"/>
                </a:solidFill>
                <a:latin typeface="黑体" panose="02010609060101010101" pitchFamily="2" charset="-122"/>
                <a:ea typeface="黑体" panose="02010609060101010101" pitchFamily="2" charset="-122"/>
              </a:rPr>
              <a:t>3</a:t>
            </a:r>
            <a:r>
              <a:rPr lang="zh-CN" altLang="en-US" sz="2800" dirty="0">
                <a:solidFill>
                  <a:srgbClr val="FF0000"/>
                </a:solidFill>
                <a:latin typeface="黑体" panose="02010609060101010101" pitchFamily="2" charset="-122"/>
                <a:ea typeface="黑体" panose="02010609060101010101" pitchFamily="2" charset="-122"/>
              </a:rPr>
              <a:t>个</a:t>
            </a:r>
            <a:r>
              <a:rPr lang="zh-CN" altLang="en-US" sz="2800" dirty="0">
                <a:solidFill>
                  <a:schemeClr val="bg2"/>
                </a:solidFill>
                <a:latin typeface="黑体" panose="02010609060101010101" pitchFamily="2" charset="-122"/>
                <a:ea typeface="黑体" panose="02010609060101010101" pitchFamily="2" charset="-122"/>
              </a:rPr>
              <a:t>主要问题</a:t>
            </a:r>
            <a:r>
              <a:rPr lang="zh-CN" altLang="en-US" sz="2800" dirty="0">
                <a:solidFill>
                  <a:srgbClr val="FF0000"/>
                </a:solidFill>
                <a:latin typeface="黑体" panose="02010609060101010101" pitchFamily="2" charset="-122"/>
                <a:ea typeface="黑体" panose="02010609060101010101" pitchFamily="2" charset="-122"/>
              </a:rPr>
              <a:t>：</a:t>
            </a:r>
          </a:p>
          <a:p>
            <a:pPr marL="0" indent="0" latinLnBrk="0">
              <a:lnSpc>
                <a:spcPct val="120000"/>
              </a:lnSpc>
              <a:spcBef>
                <a:spcPts val="0"/>
              </a:spcBef>
              <a:buNone/>
            </a:pPr>
            <a:r>
              <a:rPr lang="zh-CN" altLang="en-US" sz="2800" dirty="0">
                <a:solidFill>
                  <a:srgbClr val="FF0000"/>
                </a:solidFill>
                <a:latin typeface="黑体" panose="02010609060101010101" pitchFamily="2" charset="-122"/>
                <a:ea typeface="黑体" panose="02010609060101010101" pitchFamily="2" charset="-122"/>
              </a:rPr>
              <a:t> </a:t>
            </a:r>
            <a:r>
              <a:rPr lang="en-US" altLang="zh-CN" sz="2800" dirty="0">
                <a:solidFill>
                  <a:srgbClr val="FF0000"/>
                </a:solidFill>
                <a:latin typeface="黑体" panose="02010609060101010101" pitchFamily="2" charset="-122"/>
                <a:ea typeface="黑体" panose="02010609060101010101" pitchFamily="2" charset="-122"/>
              </a:rPr>
              <a:t>  </a:t>
            </a:r>
            <a:r>
              <a:rPr lang="zh-CN" altLang="en-US" sz="2800" dirty="0">
                <a:solidFill>
                  <a:schemeClr val="bg2"/>
                </a:solidFill>
                <a:latin typeface="黑体" panose="02010609060101010101" pitchFamily="2" charset="-122"/>
                <a:ea typeface="黑体" panose="02010609060101010101" pitchFamily="2" charset="-122"/>
              </a:rPr>
              <a:t>第一、需要具备大量的</a:t>
            </a:r>
            <a:r>
              <a:rPr lang="zh-CN" altLang="en-US" sz="2800" dirty="0">
                <a:solidFill>
                  <a:srgbClr val="FF0000"/>
                </a:solidFill>
                <a:latin typeface="黑体" panose="02010609060101010101" pitchFamily="2" charset="-122"/>
                <a:ea typeface="黑体" panose="02010609060101010101" pitchFamily="2" charset="-122"/>
              </a:rPr>
              <a:t>人类知识。</a:t>
            </a:r>
          </a:p>
          <a:p>
            <a:pPr marL="0" indent="0" latinLnBrk="0">
              <a:lnSpc>
                <a:spcPct val="120000"/>
              </a:lnSpc>
              <a:spcBef>
                <a:spcPts val="0"/>
              </a:spcBef>
              <a:buNone/>
            </a:pPr>
            <a:r>
              <a:rPr lang="zh-CN" altLang="en-US" sz="2800" dirty="0">
                <a:solidFill>
                  <a:srgbClr val="FF0000"/>
                </a:solidFill>
                <a:latin typeface="黑体" panose="02010609060101010101" pitchFamily="2" charset="-122"/>
                <a:ea typeface="黑体" panose="02010609060101010101" pitchFamily="2" charset="-122"/>
              </a:rPr>
              <a:t> </a:t>
            </a:r>
            <a:r>
              <a:rPr lang="en-US" altLang="zh-CN" sz="2800" dirty="0">
                <a:solidFill>
                  <a:srgbClr val="FF0000"/>
                </a:solidFill>
                <a:latin typeface="黑体" panose="02010609060101010101" pitchFamily="2" charset="-122"/>
                <a:ea typeface="黑体" panose="02010609060101010101" pitchFamily="2" charset="-122"/>
              </a:rPr>
              <a:t>  </a:t>
            </a:r>
            <a:r>
              <a:rPr lang="zh-CN" altLang="en-US" sz="2800" dirty="0">
                <a:solidFill>
                  <a:schemeClr val="bg2"/>
                </a:solidFill>
                <a:latin typeface="黑体" panose="02010609060101010101" pitchFamily="2" charset="-122"/>
                <a:ea typeface="黑体" panose="02010609060101010101" pitchFamily="2" charset="-122"/>
              </a:rPr>
              <a:t>第二、语言是基于</a:t>
            </a:r>
            <a:r>
              <a:rPr lang="zh-CN" altLang="en-US" sz="2800" dirty="0">
                <a:solidFill>
                  <a:srgbClr val="FF00FF"/>
                </a:solidFill>
                <a:latin typeface="黑体" panose="02010609060101010101" pitchFamily="2" charset="-122"/>
                <a:ea typeface="黑体" panose="02010609060101010101" pitchFamily="2" charset="-122"/>
              </a:rPr>
              <a:t>模式</a:t>
            </a:r>
            <a:r>
              <a:rPr lang="zh-CN" altLang="en-US" sz="2800" dirty="0">
                <a:solidFill>
                  <a:schemeClr val="bg2"/>
                </a:solidFill>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音素构成单词，单词组成短语和句子。</a:t>
            </a:r>
          </a:p>
          <a:p>
            <a:pPr marL="0" indent="0" latinLnBrk="0">
              <a:lnSpc>
                <a:spcPct val="120000"/>
              </a:lnSpc>
              <a:spcBef>
                <a:spcPts val="0"/>
              </a:spcBef>
              <a:buNone/>
            </a:pPr>
            <a:r>
              <a:rPr lang="zh-CN" altLang="en-US" sz="2800" dirty="0">
                <a:solidFill>
                  <a:srgbClr val="FF0000"/>
                </a:solidFill>
                <a:latin typeface="黑体" panose="02010609060101010101" pitchFamily="2" charset="-122"/>
                <a:ea typeface="黑体" panose="02010609060101010101" pitchFamily="2" charset="-122"/>
              </a:rPr>
              <a:t> </a:t>
            </a:r>
            <a:r>
              <a:rPr lang="en-US" altLang="zh-CN" sz="2800" dirty="0">
                <a:solidFill>
                  <a:srgbClr val="FF0000"/>
                </a:solidFill>
                <a:latin typeface="黑体" panose="02010609060101010101" pitchFamily="2" charset="-122"/>
                <a:ea typeface="黑体" panose="02010609060101010101" pitchFamily="2" charset="-122"/>
              </a:rPr>
              <a:t>  </a:t>
            </a:r>
            <a:r>
              <a:rPr lang="zh-CN" altLang="en-US" sz="2800" dirty="0">
                <a:solidFill>
                  <a:schemeClr val="bg2"/>
                </a:solidFill>
                <a:latin typeface="黑体" panose="02010609060101010101" pitchFamily="2" charset="-122"/>
                <a:ea typeface="黑体" panose="02010609060101010101" pitchFamily="2" charset="-122"/>
              </a:rPr>
              <a:t>最后，</a:t>
            </a:r>
            <a:r>
              <a:rPr lang="zh-CN" altLang="en-US" sz="2800" dirty="0">
                <a:solidFill>
                  <a:srgbClr val="FF00FF"/>
                </a:solidFill>
                <a:latin typeface="黑体" panose="02010609060101010101" pitchFamily="2" charset="-122"/>
                <a:ea typeface="黑体" panose="02010609060101010101" pitchFamily="2" charset="-122"/>
              </a:rPr>
              <a:t>语言动作</a:t>
            </a:r>
            <a:r>
              <a:rPr lang="zh-CN" altLang="en-US" sz="2800" dirty="0">
                <a:solidFill>
                  <a:schemeClr val="bg2"/>
                </a:solidFill>
                <a:latin typeface="黑体" panose="02010609060101010101" pitchFamily="2" charset="-122"/>
                <a:ea typeface="黑体" panose="02010609060101010101" pitchFamily="2" charset="-122"/>
              </a:rPr>
              <a:t>是主体的产物</a:t>
            </a:r>
            <a:r>
              <a:rPr lang="zh-CN" altLang="en-US" sz="2800" dirty="0">
                <a:solidFill>
                  <a:srgbClr val="FF0000"/>
                </a:solidFill>
                <a:latin typeface="黑体" panose="02010609060101010101" pitchFamily="2" charset="-122"/>
                <a:ea typeface="黑体" panose="02010609060101010101" pitchFamily="2" charset="-122"/>
              </a:rPr>
              <a:t>，人或计算机。</a:t>
            </a:r>
            <a:r>
              <a:rPr lang="zh-CN" altLang="en-US" sz="2800"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xfrm>
            <a:off x="395605" y="188278"/>
            <a:ext cx="7772400" cy="1143000"/>
          </a:xfrm>
        </p:spPr>
        <p:txBody>
          <a:bodyPr vert="horz" wrap="square" lIns="91440" tIns="45720" rIns="91440" bIns="45720" anchor="ctr" anchorCtr="0"/>
          <a:lstStyle/>
          <a:p>
            <a:pPr eaLnBrk="1" hangingPunct="1">
              <a:buNone/>
            </a:pPr>
            <a:r>
              <a:rPr lang="en-US" altLang="zh-CN" sz="4000" dirty="0" smtClean="0">
                <a:latin typeface="黑体" panose="02010609060101010101" pitchFamily="2" charset="-122"/>
                <a:ea typeface="黑体" panose="02010609060101010101" pitchFamily="2" charset="-122"/>
              </a:rPr>
              <a:t>7.1.1 </a:t>
            </a:r>
            <a:r>
              <a:rPr lang="zh-CN" altLang="en-US" sz="4000" dirty="0">
                <a:latin typeface="黑体" panose="02010609060101010101" pitchFamily="2" charset="-122"/>
                <a:ea typeface="黑体" panose="02010609060101010101" pitchFamily="2" charset="-122"/>
              </a:rPr>
              <a:t>概念及意义</a:t>
            </a:r>
            <a:r>
              <a:rPr lang="zh-CN" altLang="en-US" sz="3600" dirty="0">
                <a:solidFill>
                  <a:schemeClr val="accent1"/>
                </a:solidFill>
                <a:latin typeface="黑体" panose="02010609060101010101" pitchFamily="2" charset="-122"/>
                <a:ea typeface="黑体" panose="02010609060101010101" pitchFamily="2" charset="-122"/>
              </a:rPr>
              <a:t> </a:t>
            </a:r>
          </a:p>
        </p:txBody>
      </p:sp>
      <p:sp>
        <p:nvSpPr>
          <p:cNvPr id="16388" name="Rectangle 3"/>
          <p:cNvSpPr>
            <a:spLocks noGrp="1"/>
          </p:cNvSpPr>
          <p:nvPr>
            <p:ph idx="1"/>
          </p:nvPr>
        </p:nvSpPr>
        <p:spPr>
          <a:xfrm>
            <a:off x="359410" y="1196975"/>
            <a:ext cx="8425180" cy="5380355"/>
          </a:xfrm>
        </p:spPr>
        <p:txBody>
          <a:bodyPr vert="horz" wrap="square" lIns="91440" tIns="45720" rIns="91440" bIns="45720" anchor="t" anchorCtr="0"/>
          <a:lstStyle/>
          <a:p>
            <a:pPr latinLnBrk="0">
              <a:lnSpc>
                <a:spcPct val="120000"/>
              </a:lnSpc>
              <a:spcBef>
                <a:spcPts val="0"/>
              </a:spcBef>
              <a:buNone/>
            </a:pPr>
            <a:r>
              <a:rPr lang="zh-CN" altLang="en-US" sz="2800" b="1" dirty="0">
                <a:latin typeface="黑体" panose="02010609060101010101" pitchFamily="2" charset="-122"/>
                <a:ea typeface="黑体" panose="02010609060101010101" pitchFamily="2" charset="-122"/>
              </a:rPr>
              <a:t>自然语言的特点：</a:t>
            </a:r>
          </a:p>
          <a:p>
            <a:pPr lvl="1" latinLnBrk="0">
              <a:lnSpc>
                <a:spcPct val="120000"/>
              </a:lnSpc>
              <a:spcBef>
                <a:spcPts val="0"/>
              </a:spcBef>
            </a:pPr>
            <a:r>
              <a:rPr lang="zh-CN" altLang="en-US" sz="2400" b="1" dirty="0">
                <a:solidFill>
                  <a:srgbClr val="C00000"/>
                </a:solidFill>
                <a:latin typeface="黑体" panose="02010609060101010101" pitchFamily="2" charset="-122"/>
                <a:ea typeface="黑体" panose="02010609060101010101" pitchFamily="2" charset="-122"/>
              </a:rPr>
              <a:t>多义性</a:t>
            </a:r>
          </a:p>
          <a:p>
            <a:pPr lvl="1" latinLnBrk="0">
              <a:lnSpc>
                <a:spcPct val="120000"/>
              </a:lnSpc>
              <a:spcBef>
                <a:spcPts val="0"/>
              </a:spcBef>
            </a:pPr>
            <a:r>
              <a:rPr lang="zh-CN" altLang="en-US" sz="2400" b="1" dirty="0">
                <a:solidFill>
                  <a:srgbClr val="C00000"/>
                </a:solidFill>
                <a:latin typeface="黑体" panose="02010609060101010101" pitchFamily="2" charset="-122"/>
                <a:ea typeface="黑体" panose="02010609060101010101" pitchFamily="2" charset="-122"/>
              </a:rPr>
              <a:t>上下文相关性</a:t>
            </a:r>
          </a:p>
          <a:p>
            <a:pPr lvl="1" latinLnBrk="0">
              <a:lnSpc>
                <a:spcPct val="120000"/>
              </a:lnSpc>
              <a:spcBef>
                <a:spcPts val="0"/>
              </a:spcBef>
            </a:pPr>
            <a:r>
              <a:rPr lang="zh-CN" altLang="en-US" sz="2400" b="1" dirty="0">
                <a:solidFill>
                  <a:srgbClr val="C00000"/>
                </a:solidFill>
                <a:latin typeface="黑体" panose="02010609060101010101" pitchFamily="2" charset="-122"/>
                <a:ea typeface="黑体" panose="02010609060101010101" pitchFamily="2" charset="-122"/>
              </a:rPr>
              <a:t>模糊性</a:t>
            </a:r>
          </a:p>
          <a:p>
            <a:pPr lvl="1" latinLnBrk="0">
              <a:lnSpc>
                <a:spcPct val="120000"/>
              </a:lnSpc>
              <a:spcBef>
                <a:spcPts val="0"/>
              </a:spcBef>
            </a:pPr>
            <a:r>
              <a:rPr lang="zh-CN" altLang="en-US" sz="2400" b="1" dirty="0">
                <a:solidFill>
                  <a:srgbClr val="C00000"/>
                </a:solidFill>
                <a:latin typeface="黑体" panose="02010609060101010101" pitchFamily="2" charset="-122"/>
                <a:ea typeface="黑体" panose="02010609060101010101" pitchFamily="2" charset="-122"/>
              </a:rPr>
              <a:t>非系统性</a:t>
            </a:r>
          </a:p>
          <a:p>
            <a:pPr lvl="1" latinLnBrk="0">
              <a:lnSpc>
                <a:spcPct val="120000"/>
              </a:lnSpc>
              <a:spcBef>
                <a:spcPts val="0"/>
              </a:spcBef>
            </a:pPr>
            <a:r>
              <a:rPr lang="zh-CN" altLang="en-US" sz="2400" b="1" dirty="0">
                <a:solidFill>
                  <a:srgbClr val="C00000"/>
                </a:solidFill>
                <a:latin typeface="黑体" panose="02010609060101010101" pitchFamily="2" charset="-122"/>
                <a:ea typeface="黑体" panose="02010609060101010101" pitchFamily="2" charset="-122"/>
              </a:rPr>
              <a:t>环境相关性</a:t>
            </a:r>
          </a:p>
          <a:p>
            <a:pPr lvl="1" latinLnBrk="0">
              <a:lnSpc>
                <a:spcPct val="120000"/>
              </a:lnSpc>
              <a:spcBef>
                <a:spcPts val="0"/>
              </a:spcBef>
            </a:pPr>
            <a:r>
              <a:rPr lang="zh-CN" altLang="en-US" sz="2400" b="1" dirty="0">
                <a:solidFill>
                  <a:srgbClr val="C00000"/>
                </a:solidFill>
                <a:latin typeface="黑体" panose="02010609060101010101" pitchFamily="2" charset="-122"/>
                <a:ea typeface="黑体" panose="02010609060101010101" pitchFamily="2" charset="-122"/>
              </a:rPr>
              <a:t>理解与所应用的目标相关</a:t>
            </a:r>
          </a:p>
          <a:p>
            <a:pPr marL="0" indent="0" latinLnBrk="0">
              <a:lnSpc>
                <a:spcPct val="120000"/>
              </a:lnSpc>
              <a:spcBef>
                <a:spcPts val="0"/>
              </a:spcBef>
              <a:buNone/>
            </a:pPr>
            <a:r>
              <a:rPr lang="zh-CN" altLang="en-US" sz="2800" b="1" dirty="0">
                <a:latin typeface="黑体" panose="02010609060101010101" pitchFamily="2" charset="-122"/>
                <a:ea typeface="黑体" panose="02010609060101010101" pitchFamily="2" charset="-122"/>
              </a:rPr>
              <a:t>微观上：</a:t>
            </a:r>
            <a:r>
              <a:rPr lang="zh-CN" altLang="en-US" sz="2800" b="1" dirty="0">
                <a:solidFill>
                  <a:srgbClr val="FF0000"/>
                </a:solidFill>
                <a:latin typeface="黑体" panose="02010609060101010101" pitchFamily="2" charset="-122"/>
                <a:ea typeface="黑体" panose="02010609060101010101" pitchFamily="2" charset="-122"/>
              </a:rPr>
              <a:t>自然语言理解</a:t>
            </a:r>
            <a:r>
              <a:rPr lang="zh-CN" altLang="en-US" sz="2800" b="1" dirty="0">
                <a:latin typeface="黑体" panose="02010609060101010101" pitchFamily="2" charset="-122"/>
                <a:ea typeface="黑体" panose="02010609060101010101" pitchFamily="2" charset="-122"/>
              </a:rPr>
              <a:t>是指从自然语言到机器内部的一个映射；</a:t>
            </a:r>
          </a:p>
          <a:p>
            <a:pPr marL="0" indent="0" latinLnBrk="0">
              <a:lnSpc>
                <a:spcPct val="120000"/>
              </a:lnSpc>
              <a:spcBef>
                <a:spcPts val="0"/>
              </a:spcBef>
              <a:buNone/>
            </a:pPr>
            <a:r>
              <a:rPr lang="zh-CN" altLang="en-US" sz="2800" b="1" dirty="0">
                <a:latin typeface="黑体" panose="02010609060101010101" pitchFamily="2" charset="-122"/>
                <a:ea typeface="黑体" panose="02010609060101010101" pitchFamily="2" charset="-122"/>
              </a:rPr>
              <a:t>宏观上：</a:t>
            </a:r>
            <a:r>
              <a:rPr lang="zh-CN" altLang="en-US" sz="2800" b="1" dirty="0">
                <a:solidFill>
                  <a:srgbClr val="FF0000"/>
                </a:solidFill>
                <a:latin typeface="黑体" panose="02010609060101010101" pitchFamily="2" charset="-122"/>
                <a:ea typeface="黑体" panose="02010609060101010101" pitchFamily="2" charset="-122"/>
              </a:rPr>
              <a:t>自然语言</a:t>
            </a:r>
            <a:r>
              <a:rPr lang="zh-CN" altLang="en-US" sz="2800" b="1" dirty="0">
                <a:latin typeface="黑体" panose="02010609060101010101" pitchFamily="2" charset="-122"/>
                <a:ea typeface="黑体" panose="02010609060101010101" pitchFamily="2" charset="-122"/>
              </a:rPr>
              <a:t>是指</a:t>
            </a:r>
            <a:r>
              <a:rPr lang="zh-CN" altLang="en-US" sz="2800" b="1" dirty="0">
                <a:solidFill>
                  <a:srgbClr val="FF0000"/>
                </a:solidFill>
                <a:latin typeface="黑体" panose="02010609060101010101" pitchFamily="2" charset="-122"/>
                <a:ea typeface="黑体" panose="02010609060101010101" pitchFamily="2" charset="-122"/>
              </a:rPr>
              <a:t>机器能够执行人类所期望的某些语言功能</a:t>
            </a:r>
            <a:r>
              <a:rPr lang="zh-CN" altLang="en-US" sz="2800" b="1"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p:nvPr/>
        </p:nvSpPr>
        <p:spPr>
          <a:xfrm>
            <a:off x="0" y="0"/>
            <a:ext cx="9144000" cy="645160"/>
          </a:xfrm>
          <a:prstGeom prst="rect">
            <a:avLst/>
          </a:prstGeom>
          <a:noFill/>
          <a:ln w="9525">
            <a:noFill/>
          </a:ln>
        </p:spPr>
        <p:txBody>
          <a:bodyPr>
            <a:spAutoFit/>
          </a:bodyPr>
          <a:lstStyle/>
          <a:p>
            <a:pPr>
              <a:spcBef>
                <a:spcPct val="50000"/>
              </a:spcBef>
            </a:pPr>
            <a:endParaRPr lang="zh-CN" altLang="en-US" dirty="0">
              <a:latin typeface="Times New Roman" panose="02020603050405020304" pitchFamily="18" charset="0"/>
            </a:endParaRPr>
          </a:p>
        </p:txBody>
      </p:sp>
      <p:sp>
        <p:nvSpPr>
          <p:cNvPr id="17412" name="Rectangle 3"/>
          <p:cNvSpPr>
            <a:spLocks noGrp="1"/>
          </p:cNvSpPr>
          <p:nvPr>
            <p:ph idx="4294967295"/>
          </p:nvPr>
        </p:nvSpPr>
        <p:spPr>
          <a:xfrm>
            <a:off x="467995" y="1331278"/>
            <a:ext cx="8639810" cy="5338082"/>
          </a:xfrm>
        </p:spPr>
        <p:txBody>
          <a:bodyPr vert="horz" wrap="square" lIns="91440" tIns="45720" rIns="91440" bIns="45720" anchor="t" anchorCtr="0"/>
          <a:lstStyle/>
          <a:p>
            <a:pPr eaLnBrk="1" hangingPunct="1">
              <a:buNone/>
            </a:pPr>
            <a:endParaRPr lang="en-US" altLang="zh-CN" sz="1200" dirty="0">
              <a:latin typeface="黑体" panose="02010609060101010101" pitchFamily="2" charset="-122"/>
              <a:ea typeface="黑体" panose="02010609060101010101" pitchFamily="2" charset="-122"/>
            </a:endParaRPr>
          </a:p>
          <a:p>
            <a:pPr algn="l" latinLnBrk="0">
              <a:lnSpc>
                <a:spcPct val="120000"/>
              </a:lnSpc>
              <a:buNone/>
            </a:pPr>
            <a:r>
              <a:rPr lang="zh-CN" altLang="en-US" dirty="0">
                <a:solidFill>
                  <a:srgbClr val="C00000"/>
                </a:solidFill>
                <a:latin typeface="黑体" panose="02010609060101010101" pitchFamily="2" charset="-122"/>
                <a:ea typeface="黑体" panose="02010609060101010101" pitchFamily="2" charset="-122"/>
              </a:rPr>
              <a:t>功能包括：</a:t>
            </a:r>
          </a:p>
          <a:p>
            <a:pPr lvl="1" algn="l" latinLnBrk="0">
              <a:lnSpc>
                <a:spcPct val="120000"/>
              </a:lnSpc>
            </a:pPr>
            <a:r>
              <a:rPr lang="zh-CN" altLang="en-US" dirty="0">
                <a:solidFill>
                  <a:srgbClr val="FF0000"/>
                </a:solidFill>
                <a:latin typeface="黑体" panose="02010609060101010101" pitchFamily="2" charset="-122"/>
                <a:ea typeface="黑体" panose="02010609060101010101" pitchFamily="2" charset="-122"/>
              </a:rPr>
              <a:t>回答问题</a:t>
            </a:r>
          </a:p>
          <a:p>
            <a:pPr lvl="1" algn="l" latinLnBrk="0">
              <a:lnSpc>
                <a:spcPct val="120000"/>
              </a:lnSpc>
            </a:pPr>
            <a:r>
              <a:rPr lang="zh-CN" altLang="en-US" dirty="0">
                <a:solidFill>
                  <a:srgbClr val="FF0000"/>
                </a:solidFill>
                <a:latin typeface="黑体" panose="02010609060101010101" pitchFamily="2" charset="-122"/>
                <a:ea typeface="黑体" panose="02010609060101010101" pitchFamily="2" charset="-122"/>
              </a:rPr>
              <a:t>文摘生成</a:t>
            </a:r>
          </a:p>
          <a:p>
            <a:pPr lvl="1" algn="l" latinLnBrk="0">
              <a:lnSpc>
                <a:spcPct val="120000"/>
              </a:lnSpc>
            </a:pPr>
            <a:r>
              <a:rPr lang="zh-CN" altLang="en-US" dirty="0">
                <a:solidFill>
                  <a:srgbClr val="FF0000"/>
                </a:solidFill>
                <a:latin typeface="黑体" panose="02010609060101010101" pitchFamily="2" charset="-122"/>
                <a:ea typeface="黑体" panose="02010609060101010101" pitchFamily="2" charset="-122"/>
              </a:rPr>
              <a:t>释义</a:t>
            </a:r>
          </a:p>
          <a:p>
            <a:pPr lvl="1" algn="l" latinLnBrk="0">
              <a:lnSpc>
                <a:spcPct val="120000"/>
              </a:lnSpc>
            </a:pPr>
            <a:r>
              <a:rPr lang="zh-CN" altLang="en-US" dirty="0">
                <a:solidFill>
                  <a:srgbClr val="FF0000"/>
                </a:solidFill>
                <a:latin typeface="黑体" panose="02010609060101010101" pitchFamily="2" charset="-122"/>
                <a:ea typeface="黑体" panose="02010609060101010101" pitchFamily="2" charset="-122"/>
              </a:rPr>
              <a:t>翻译</a:t>
            </a:r>
          </a:p>
          <a:p>
            <a:pPr marL="0" indent="0" algn="l" latinLnBrk="0">
              <a:lnSpc>
                <a:spcPct val="120000"/>
              </a:lnSpc>
              <a:spcBef>
                <a:spcPct val="20000"/>
              </a:spcBef>
              <a:buClr>
                <a:schemeClr val="accent2">
                  <a:lumMod val="90000"/>
                  <a:lumOff val="10000"/>
                </a:schemeClr>
              </a:buClr>
              <a:buNone/>
            </a:pPr>
            <a:r>
              <a:rPr lang="zh-CN" altLang="en-US" dirty="0">
                <a:solidFill>
                  <a:srgbClr val="C00000"/>
                </a:solidFill>
                <a:latin typeface="黑体" panose="02010609060101010101" pitchFamily="2" charset="-122"/>
                <a:ea typeface="黑体" panose="02010609060101010101" pitchFamily="2" charset="-122"/>
                <a:sym typeface="+mn-ea"/>
              </a:rPr>
              <a:t>书面语理解</a:t>
            </a:r>
            <a:r>
              <a:rPr lang="zh-CN" altLang="en-US" dirty="0">
                <a:latin typeface="黑体" panose="02010609060101010101" pitchFamily="2" charset="-122"/>
                <a:ea typeface="黑体" panose="02010609060101010101" pitchFamily="2" charset="-122"/>
                <a:sym typeface="+mn-ea"/>
              </a:rPr>
              <a:t>包括</a:t>
            </a:r>
            <a:r>
              <a:rPr lang="zh-CN" altLang="en-US" dirty="0">
                <a:solidFill>
                  <a:srgbClr val="FF0000"/>
                </a:solidFill>
                <a:latin typeface="黑体" panose="02010609060101010101" pitchFamily="2" charset="-122"/>
                <a:ea typeface="黑体" panose="02010609060101010101" pitchFamily="2" charset="-122"/>
                <a:sym typeface="+mn-ea"/>
              </a:rPr>
              <a:t>词法</a:t>
            </a:r>
            <a:r>
              <a:rPr lang="zh-CN" altLang="en-US" dirty="0">
                <a:latin typeface="黑体" panose="02010609060101010101" pitchFamily="2" charset="-122"/>
                <a:ea typeface="黑体" panose="02010609060101010101" pitchFamily="2" charset="-122"/>
                <a:sym typeface="+mn-ea"/>
              </a:rPr>
              <a:t>、</a:t>
            </a:r>
            <a:r>
              <a:rPr lang="zh-CN" altLang="en-US" dirty="0">
                <a:solidFill>
                  <a:srgbClr val="FF0000"/>
                </a:solidFill>
                <a:latin typeface="黑体" panose="02010609060101010101" pitchFamily="2" charset="-122"/>
                <a:ea typeface="黑体" panose="02010609060101010101" pitchFamily="2" charset="-122"/>
                <a:sym typeface="+mn-ea"/>
              </a:rPr>
              <a:t>文法</a:t>
            </a:r>
            <a:r>
              <a:rPr lang="zh-CN" altLang="en-US" dirty="0">
                <a:latin typeface="黑体" panose="02010609060101010101" pitchFamily="2" charset="-122"/>
                <a:ea typeface="黑体" panose="02010609060101010101" pitchFamily="2" charset="-122"/>
                <a:sym typeface="+mn-ea"/>
              </a:rPr>
              <a:t>和</a:t>
            </a:r>
            <a:r>
              <a:rPr lang="zh-CN" altLang="en-US" dirty="0" smtClean="0">
                <a:solidFill>
                  <a:srgbClr val="FF0000"/>
                </a:solidFill>
                <a:latin typeface="黑体" panose="02010609060101010101" pitchFamily="2" charset="-122"/>
                <a:ea typeface="黑体" panose="02010609060101010101" pitchFamily="2" charset="-122"/>
                <a:sym typeface="+mn-ea"/>
              </a:rPr>
              <a:t>语义</a:t>
            </a:r>
            <a:r>
              <a:rPr lang="zh-CN" altLang="en-US" dirty="0" smtClean="0">
                <a:latin typeface="黑体" panose="02010609060101010101" pitchFamily="2" charset="-122"/>
                <a:ea typeface="黑体" panose="02010609060101010101" pitchFamily="2" charset="-122"/>
                <a:sym typeface="+mn-ea"/>
              </a:rPr>
              <a:t>分析；</a:t>
            </a:r>
            <a:endParaRPr lang="zh-CN" altLang="en-US" dirty="0">
              <a:solidFill>
                <a:schemeClr val="accent2">
                  <a:lumMod val="90000"/>
                  <a:lumOff val="10000"/>
                </a:schemeClr>
              </a:solidFill>
              <a:latin typeface="黑体" panose="02010609060101010101" pitchFamily="2" charset="-122"/>
              <a:ea typeface="黑体" panose="02010609060101010101" pitchFamily="2" charset="-122"/>
            </a:endParaRPr>
          </a:p>
          <a:p>
            <a:pPr marL="0" indent="0" algn="l" latinLnBrk="0">
              <a:lnSpc>
                <a:spcPct val="120000"/>
              </a:lnSpc>
              <a:spcBef>
                <a:spcPts val="0"/>
              </a:spcBef>
              <a:buClr>
                <a:schemeClr val="accent2">
                  <a:lumMod val="90000"/>
                  <a:lumOff val="10000"/>
                </a:schemeClr>
              </a:buClr>
              <a:buNone/>
            </a:pPr>
            <a:r>
              <a:rPr lang="zh-CN" altLang="en-US" dirty="0">
                <a:solidFill>
                  <a:srgbClr val="C00000"/>
                </a:solidFill>
                <a:latin typeface="黑体" panose="02010609060101010101" pitchFamily="2" charset="-122"/>
                <a:ea typeface="黑体" panose="02010609060101010101" pitchFamily="2" charset="-122"/>
                <a:sym typeface="+mn-ea"/>
              </a:rPr>
              <a:t>口语理解</a:t>
            </a:r>
            <a:r>
              <a:rPr lang="zh-CN" altLang="en-US" dirty="0">
                <a:latin typeface="黑体" panose="02010609060101010101" pitchFamily="2" charset="-122"/>
                <a:ea typeface="黑体" panose="02010609060101010101" pitchFamily="2" charset="-122"/>
                <a:sym typeface="+mn-ea"/>
              </a:rPr>
              <a:t>还需要加上</a:t>
            </a:r>
            <a:r>
              <a:rPr lang="zh-CN" altLang="en-US" dirty="0">
                <a:solidFill>
                  <a:srgbClr val="FF0000"/>
                </a:solidFill>
                <a:latin typeface="黑体" panose="02010609060101010101" pitchFamily="2" charset="-122"/>
                <a:ea typeface="黑体" panose="02010609060101010101" pitchFamily="2" charset="-122"/>
                <a:sym typeface="+mn-ea"/>
              </a:rPr>
              <a:t>语音分析</a:t>
            </a:r>
            <a:r>
              <a:rPr lang="zh-CN" altLang="en-US" dirty="0">
                <a:latin typeface="黑体" panose="02010609060101010101" pitchFamily="2" charset="-122"/>
                <a:ea typeface="黑体" panose="02010609060101010101" pitchFamily="2" charset="-122"/>
                <a:sym typeface="+mn-ea"/>
              </a:rPr>
              <a:t>。</a:t>
            </a:r>
            <a:endParaRPr lang="zh-CN" altLang="en-US" dirty="0">
              <a:solidFill>
                <a:srgbClr val="FF0000"/>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txBox="1">
            <a:spLocks/>
          </p:cNvSpPr>
          <p:nvPr/>
        </p:nvSpPr>
        <p:spPr>
          <a:xfrm>
            <a:off x="395605" y="188278"/>
            <a:ext cx="7772400" cy="1143000"/>
          </a:xfrm>
          <a:prstGeom prst="rect">
            <a:avLst/>
          </a:prstGeom>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4000" kern="0" smtClean="0">
                <a:latin typeface="黑体" panose="02010609060101010101" pitchFamily="2" charset="-122"/>
                <a:ea typeface="黑体" panose="02010609060101010101" pitchFamily="2" charset="-122"/>
              </a:rPr>
              <a:t>7.1.1 </a:t>
            </a:r>
            <a:r>
              <a:rPr lang="zh-CN" altLang="en-US" sz="4000" kern="0" smtClean="0">
                <a:latin typeface="黑体" panose="02010609060101010101" pitchFamily="2" charset="-122"/>
                <a:ea typeface="黑体" panose="02010609060101010101" pitchFamily="2" charset="-122"/>
              </a:rPr>
              <a:t>概念及意义</a:t>
            </a:r>
            <a:r>
              <a:rPr lang="zh-CN" altLang="en-US" sz="3600" kern="0" smtClean="0">
                <a:solidFill>
                  <a:schemeClr val="accent1"/>
                </a:solidFill>
                <a:latin typeface="黑体" panose="02010609060101010101" pitchFamily="2" charset="-122"/>
                <a:ea typeface="黑体" panose="02010609060101010101" pitchFamily="2" charset="-122"/>
              </a:rPr>
              <a:t> </a:t>
            </a:r>
            <a:endParaRPr lang="zh-CN" altLang="en-US" sz="3600" kern="0" dirty="0">
              <a:solidFill>
                <a:schemeClr val="accent1"/>
              </a:solidFill>
              <a:latin typeface="黑体" panose="02010609060101010101" pitchFamily="2" charset="-122"/>
              <a:ea typeface="黑体" panose="02010609060101010101" pitchFamily="2" charset="-122"/>
            </a:endParaRPr>
          </a:p>
        </p:txBody>
      </p:sp>
    </p:spTree>
  </p:cSld>
  <p:clrMapOvr>
    <a:masterClrMapping/>
  </p:clrMapOvr>
  <p:transition>
    <p:split orient="ver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vert="horz" wrap="square" lIns="91440" tIns="45720" rIns="91440" bIns="45720" anchor="ctr" anchorCtr="0"/>
          <a:lstStyle/>
          <a:p>
            <a:pPr eaLnBrk="1" hangingPunct="1">
              <a:buNone/>
            </a:pPr>
            <a:r>
              <a:rPr lang="en-US" altLang="zh-CN" sz="4000" dirty="0" smtClean="0">
                <a:latin typeface="黑体" panose="02010609060101010101" pitchFamily="2" charset="-122"/>
                <a:ea typeface="黑体" panose="02010609060101010101" pitchFamily="2" charset="-122"/>
              </a:rPr>
              <a:t>7.1.2 </a:t>
            </a:r>
            <a:r>
              <a:rPr lang="zh-CN" altLang="en-US" sz="4000" dirty="0">
                <a:latin typeface="黑体" panose="02010609060101010101" pitchFamily="2" charset="-122"/>
                <a:ea typeface="黑体" panose="02010609060101010101" pitchFamily="2" charset="-122"/>
              </a:rPr>
              <a:t>研究进展</a:t>
            </a:r>
          </a:p>
        </p:txBody>
      </p:sp>
      <p:sp>
        <p:nvSpPr>
          <p:cNvPr id="18436" name="Rectangle 3"/>
          <p:cNvSpPr>
            <a:spLocks noGrp="1"/>
          </p:cNvSpPr>
          <p:nvPr>
            <p:ph idx="1"/>
          </p:nvPr>
        </p:nvSpPr>
        <p:spPr>
          <a:xfrm>
            <a:off x="179070" y="1628775"/>
            <a:ext cx="4354830" cy="4838700"/>
          </a:xfrm>
        </p:spPr>
        <p:txBody>
          <a:bodyPr vert="horz" wrap="square" lIns="91440" tIns="45720" rIns="91440" bIns="45720" anchor="t" anchorCtr="0"/>
          <a:lstStyle/>
          <a:p>
            <a:pPr lvl="1" latinLnBrk="0">
              <a:lnSpc>
                <a:spcPct val="120000"/>
              </a:lnSpc>
              <a:spcBef>
                <a:spcPts val="0"/>
              </a:spcBef>
              <a:buNone/>
            </a:pPr>
            <a:r>
              <a:rPr lang="zh-CN" altLang="en-US" dirty="0">
                <a:latin typeface="黑体" panose="02010609060101010101" pitchFamily="2" charset="-122"/>
                <a:ea typeface="黑体" panose="02010609060101010101" pitchFamily="2" charset="-122"/>
              </a:rPr>
              <a:t>三个时期：</a:t>
            </a:r>
          </a:p>
          <a:p>
            <a:pPr lvl="2" latinLnBrk="0">
              <a:lnSpc>
                <a:spcPct val="120000"/>
              </a:lnSpc>
              <a:spcBef>
                <a:spcPts val="0"/>
              </a:spcBef>
            </a:pPr>
            <a:r>
              <a:rPr lang="en-US" altLang="zh-CN" dirty="0">
                <a:solidFill>
                  <a:srgbClr val="C00000"/>
                </a:solidFill>
                <a:latin typeface="黑体" panose="02010609060101010101" pitchFamily="2" charset="-122"/>
                <a:ea typeface="黑体" panose="02010609060101010101" pitchFamily="2" charset="-122"/>
              </a:rPr>
              <a:t>20</a:t>
            </a:r>
            <a:r>
              <a:rPr lang="zh-CN" altLang="en-US" dirty="0">
                <a:solidFill>
                  <a:srgbClr val="C00000"/>
                </a:solidFill>
                <a:latin typeface="黑体" panose="02010609060101010101" pitchFamily="2" charset="-122"/>
                <a:ea typeface="黑体" panose="02010609060101010101" pitchFamily="2" charset="-122"/>
              </a:rPr>
              <a:t>世纪</a:t>
            </a:r>
            <a:r>
              <a:rPr lang="en-US" altLang="zh-CN" dirty="0">
                <a:solidFill>
                  <a:srgbClr val="C00000"/>
                </a:solidFill>
                <a:latin typeface="黑体" panose="02010609060101010101" pitchFamily="2" charset="-122"/>
                <a:ea typeface="黑体" panose="02010609060101010101" pitchFamily="2" charset="-122"/>
              </a:rPr>
              <a:t>40</a:t>
            </a:r>
            <a:r>
              <a:rPr lang="zh-CN" altLang="en-US" dirty="0">
                <a:solidFill>
                  <a:srgbClr val="C00000"/>
                </a:solidFill>
                <a:latin typeface="黑体" panose="02010609060101010101" pitchFamily="2" charset="-122"/>
                <a:ea typeface="黑体" panose="02010609060101010101" pitchFamily="2" charset="-122"/>
              </a:rPr>
              <a:t>和</a:t>
            </a:r>
            <a:r>
              <a:rPr lang="en-US" altLang="zh-CN" dirty="0">
                <a:solidFill>
                  <a:srgbClr val="C00000"/>
                </a:solidFill>
                <a:latin typeface="黑体" panose="02010609060101010101" pitchFamily="2" charset="-122"/>
                <a:ea typeface="黑体" panose="02010609060101010101" pitchFamily="2" charset="-122"/>
              </a:rPr>
              <a:t>50</a:t>
            </a:r>
            <a:r>
              <a:rPr lang="zh-CN" altLang="en-US" dirty="0">
                <a:solidFill>
                  <a:srgbClr val="C00000"/>
                </a:solidFill>
                <a:latin typeface="黑体" panose="02010609060101010101" pitchFamily="2" charset="-122"/>
                <a:ea typeface="黑体" panose="02010609060101010101" pitchFamily="2" charset="-122"/>
              </a:rPr>
              <a:t>年代的</a:t>
            </a:r>
            <a:r>
              <a:rPr lang="zh-CN" altLang="en-US" dirty="0">
                <a:solidFill>
                  <a:schemeClr val="accent1"/>
                </a:solidFill>
                <a:latin typeface="黑体" panose="02010609060101010101" pitchFamily="2" charset="-122"/>
                <a:ea typeface="黑体" panose="02010609060101010101" pitchFamily="2" charset="-122"/>
              </a:rPr>
              <a:t>萌芽</a:t>
            </a:r>
            <a:r>
              <a:rPr lang="zh-CN" altLang="en-US" dirty="0" smtClean="0">
                <a:solidFill>
                  <a:schemeClr val="accent1"/>
                </a:solidFill>
                <a:latin typeface="黑体" panose="02010609060101010101" pitchFamily="2" charset="-122"/>
                <a:ea typeface="黑体" panose="02010609060101010101" pitchFamily="2" charset="-122"/>
              </a:rPr>
              <a:t>时期；</a:t>
            </a:r>
            <a:endParaRPr lang="zh-CN" altLang="en-US" dirty="0">
              <a:solidFill>
                <a:schemeClr val="folHlink"/>
              </a:solidFill>
              <a:latin typeface="黑体" panose="02010609060101010101" pitchFamily="2" charset="-122"/>
              <a:ea typeface="黑体" panose="02010609060101010101" pitchFamily="2" charset="-122"/>
            </a:endParaRPr>
          </a:p>
          <a:p>
            <a:pPr lvl="2" latinLnBrk="0">
              <a:lnSpc>
                <a:spcPct val="120000"/>
              </a:lnSpc>
              <a:spcBef>
                <a:spcPts val="0"/>
              </a:spcBef>
            </a:pPr>
            <a:r>
              <a:rPr lang="en-US" altLang="zh-CN" dirty="0">
                <a:solidFill>
                  <a:srgbClr val="C00000"/>
                </a:solidFill>
                <a:latin typeface="黑体" panose="02010609060101010101" pitchFamily="2" charset="-122"/>
                <a:ea typeface="黑体" panose="02010609060101010101" pitchFamily="2" charset="-122"/>
              </a:rPr>
              <a:t>20</a:t>
            </a:r>
            <a:r>
              <a:rPr lang="zh-CN" altLang="en-US" dirty="0">
                <a:solidFill>
                  <a:srgbClr val="C00000"/>
                </a:solidFill>
                <a:latin typeface="黑体" panose="02010609060101010101" pitchFamily="2" charset="-122"/>
                <a:ea typeface="黑体" panose="02010609060101010101" pitchFamily="2" charset="-122"/>
              </a:rPr>
              <a:t>世纪</a:t>
            </a:r>
            <a:r>
              <a:rPr lang="en-US" altLang="zh-CN" dirty="0">
                <a:solidFill>
                  <a:srgbClr val="C00000"/>
                </a:solidFill>
                <a:latin typeface="黑体" panose="02010609060101010101" pitchFamily="2" charset="-122"/>
                <a:ea typeface="黑体" panose="02010609060101010101" pitchFamily="2" charset="-122"/>
              </a:rPr>
              <a:t>60</a:t>
            </a:r>
            <a:r>
              <a:rPr lang="zh-CN" altLang="en-US" dirty="0">
                <a:solidFill>
                  <a:srgbClr val="C00000"/>
                </a:solidFill>
                <a:latin typeface="黑体" panose="02010609060101010101" pitchFamily="2" charset="-122"/>
                <a:ea typeface="黑体" panose="02010609060101010101" pitchFamily="2" charset="-122"/>
              </a:rPr>
              <a:t>和</a:t>
            </a:r>
            <a:r>
              <a:rPr lang="en-US" altLang="zh-CN" dirty="0">
                <a:solidFill>
                  <a:srgbClr val="C00000"/>
                </a:solidFill>
                <a:latin typeface="黑体" panose="02010609060101010101" pitchFamily="2" charset="-122"/>
                <a:ea typeface="黑体" panose="02010609060101010101" pitchFamily="2" charset="-122"/>
              </a:rPr>
              <a:t>70</a:t>
            </a:r>
            <a:r>
              <a:rPr lang="zh-CN" altLang="en-US" dirty="0">
                <a:solidFill>
                  <a:srgbClr val="C00000"/>
                </a:solidFill>
                <a:latin typeface="黑体" panose="02010609060101010101" pitchFamily="2" charset="-122"/>
                <a:ea typeface="黑体" panose="02010609060101010101" pitchFamily="2" charset="-122"/>
              </a:rPr>
              <a:t>年代的</a:t>
            </a:r>
            <a:r>
              <a:rPr lang="zh-CN" altLang="en-US" dirty="0">
                <a:solidFill>
                  <a:schemeClr val="accent1"/>
                </a:solidFill>
                <a:latin typeface="黑体" panose="02010609060101010101" pitchFamily="2" charset="-122"/>
                <a:ea typeface="黑体" panose="02010609060101010101" pitchFamily="2" charset="-122"/>
              </a:rPr>
              <a:t>发展</a:t>
            </a:r>
            <a:r>
              <a:rPr lang="zh-CN" altLang="en-US" dirty="0" smtClean="0">
                <a:solidFill>
                  <a:schemeClr val="accent1"/>
                </a:solidFill>
                <a:latin typeface="黑体" panose="02010609060101010101" pitchFamily="2" charset="-122"/>
                <a:ea typeface="黑体" panose="02010609060101010101" pitchFamily="2" charset="-122"/>
              </a:rPr>
              <a:t>时期；</a:t>
            </a:r>
            <a:endParaRPr lang="en-US" altLang="zh-CN" dirty="0" smtClean="0">
              <a:solidFill>
                <a:schemeClr val="accent1"/>
              </a:solidFill>
              <a:latin typeface="黑体" panose="02010609060101010101" pitchFamily="2" charset="-122"/>
              <a:ea typeface="黑体" panose="02010609060101010101" pitchFamily="2" charset="-122"/>
            </a:endParaRPr>
          </a:p>
          <a:p>
            <a:pPr lvl="2" latinLnBrk="0">
              <a:lnSpc>
                <a:spcPct val="120000"/>
              </a:lnSpc>
              <a:spcBef>
                <a:spcPts val="0"/>
              </a:spcBef>
            </a:pPr>
            <a:r>
              <a:rPr lang="en-US" altLang="zh-CN" dirty="0" smtClean="0">
                <a:solidFill>
                  <a:srgbClr val="C00000"/>
                </a:solidFill>
                <a:latin typeface="黑体" panose="02010609060101010101" pitchFamily="2" charset="-122"/>
                <a:ea typeface="黑体" panose="02010609060101010101" pitchFamily="2" charset="-122"/>
              </a:rPr>
              <a:t>20</a:t>
            </a:r>
            <a:r>
              <a:rPr lang="zh-CN" altLang="en-US" dirty="0">
                <a:solidFill>
                  <a:srgbClr val="C00000"/>
                </a:solidFill>
                <a:latin typeface="黑体" panose="02010609060101010101" pitchFamily="2" charset="-122"/>
                <a:ea typeface="黑体" panose="02010609060101010101" pitchFamily="2" charset="-122"/>
              </a:rPr>
              <a:t>世纪</a:t>
            </a:r>
            <a:r>
              <a:rPr lang="en-US" altLang="zh-CN" dirty="0">
                <a:solidFill>
                  <a:srgbClr val="C00000"/>
                </a:solidFill>
                <a:latin typeface="黑体" panose="02010609060101010101" pitchFamily="2" charset="-122"/>
                <a:ea typeface="黑体" panose="02010609060101010101" pitchFamily="2" charset="-122"/>
              </a:rPr>
              <a:t>80</a:t>
            </a:r>
            <a:r>
              <a:rPr lang="zh-CN" altLang="en-US" dirty="0">
                <a:solidFill>
                  <a:srgbClr val="C00000"/>
                </a:solidFill>
                <a:latin typeface="黑体" panose="02010609060101010101" pitchFamily="2" charset="-122"/>
                <a:ea typeface="黑体" panose="02010609060101010101" pitchFamily="2" charset="-122"/>
              </a:rPr>
              <a:t>年代以后的走向</a:t>
            </a:r>
            <a:r>
              <a:rPr lang="zh-CN" altLang="en-US" dirty="0">
                <a:solidFill>
                  <a:schemeClr val="accent1"/>
                </a:solidFill>
                <a:latin typeface="黑体" panose="02010609060101010101" pitchFamily="2" charset="-122"/>
                <a:ea typeface="黑体" panose="02010609060101010101" pitchFamily="2" charset="-122"/>
              </a:rPr>
              <a:t>实用化、大规模进行真实文本处理的时期</a:t>
            </a:r>
            <a:r>
              <a:rPr lang="zh-CN" altLang="en-US" dirty="0">
                <a:solidFill>
                  <a:srgbClr val="C00000"/>
                </a:solidFill>
                <a:latin typeface="黑体" panose="02010609060101010101" pitchFamily="2" charset="-122"/>
                <a:ea typeface="黑体" panose="02010609060101010101" pitchFamily="2" charset="-122"/>
              </a:rPr>
              <a:t>。</a:t>
            </a:r>
          </a:p>
        </p:txBody>
      </p:sp>
      <p:sp>
        <p:nvSpPr>
          <p:cNvPr id="18437" name="AutoShape 4"/>
          <p:cNvSpPr/>
          <p:nvPr/>
        </p:nvSpPr>
        <p:spPr>
          <a:xfrm>
            <a:off x="4859655" y="836613"/>
            <a:ext cx="4032250" cy="2808287"/>
          </a:xfrm>
          <a:prstGeom prst="wedgeRoundRectCallout">
            <a:avLst>
              <a:gd name="adj1" fmla="val -77385"/>
              <a:gd name="adj2" fmla="val 28631"/>
              <a:gd name="adj3" fmla="val 16667"/>
            </a:avLst>
          </a:prstGeom>
          <a:solidFill>
            <a:srgbClr val="003366"/>
          </a:solidFill>
          <a:ln w="9525" cap="flat" cmpd="sng">
            <a:solidFill>
              <a:schemeClr val="tx1"/>
            </a:solidFill>
            <a:prstDash val="solid"/>
            <a:miter/>
            <a:headEnd type="none" w="med" len="med"/>
            <a:tailEnd type="none" w="med" len="med"/>
          </a:ln>
        </p:spPr>
        <p:txBody>
          <a:bodyPr/>
          <a:lstStyle/>
          <a:p>
            <a:r>
              <a:rPr lang="zh-CN" altLang="en-US" sz="2400" dirty="0">
                <a:latin typeface="黑体" panose="02010609060101010101" pitchFamily="2" charset="-122"/>
                <a:ea typeface="黑体" panose="02010609060101010101" pitchFamily="2" charset="-122"/>
              </a:rPr>
              <a:t>美苏等国开展的</a:t>
            </a:r>
            <a:r>
              <a:rPr lang="zh-CN" altLang="en-US" sz="2400" dirty="0">
                <a:solidFill>
                  <a:schemeClr val="folHlink"/>
                </a:solidFill>
                <a:latin typeface="黑体" panose="02010609060101010101" pitchFamily="2" charset="-122"/>
                <a:ea typeface="黑体" panose="02010609060101010101" pitchFamily="2" charset="-122"/>
              </a:rPr>
              <a:t>俄</a:t>
            </a:r>
            <a:r>
              <a:rPr lang="en-US" altLang="zh-CN" sz="2400" dirty="0">
                <a:solidFill>
                  <a:schemeClr val="folHlink"/>
                </a:solidFill>
                <a:latin typeface="黑体" panose="02010609060101010101" pitchFamily="2" charset="-122"/>
                <a:ea typeface="黑体" panose="02010609060101010101" pitchFamily="2" charset="-122"/>
              </a:rPr>
              <a:t>-</a:t>
            </a:r>
            <a:r>
              <a:rPr lang="zh-CN" altLang="en-US" sz="2400" dirty="0">
                <a:solidFill>
                  <a:schemeClr val="folHlink"/>
                </a:solidFill>
                <a:latin typeface="黑体" panose="02010609060101010101" pitchFamily="2" charset="-122"/>
                <a:ea typeface="黑体" panose="02010609060101010101" pitchFamily="2" charset="-122"/>
              </a:rPr>
              <a:t>英</a:t>
            </a:r>
            <a:r>
              <a:rPr lang="zh-CN" altLang="en-US" sz="2400" dirty="0">
                <a:latin typeface="黑体" panose="02010609060101010101" pitchFamily="2" charset="-122"/>
                <a:ea typeface="黑体" panose="02010609060101010101" pitchFamily="2" charset="-122"/>
              </a:rPr>
              <a:t>和</a:t>
            </a:r>
            <a:r>
              <a:rPr lang="zh-CN" altLang="en-US" sz="2400" dirty="0">
                <a:solidFill>
                  <a:schemeClr val="folHlink"/>
                </a:solidFill>
                <a:latin typeface="黑体" panose="02010609060101010101" pitchFamily="2" charset="-122"/>
                <a:ea typeface="黑体" panose="02010609060101010101" pitchFamily="2" charset="-122"/>
              </a:rPr>
              <a:t>英</a:t>
            </a:r>
            <a:r>
              <a:rPr lang="en-US" altLang="zh-CN" sz="2400" dirty="0">
                <a:solidFill>
                  <a:schemeClr val="folHlink"/>
                </a:solidFill>
                <a:latin typeface="黑体" panose="02010609060101010101" pitchFamily="2" charset="-122"/>
                <a:ea typeface="黑体" panose="02010609060101010101" pitchFamily="2" charset="-122"/>
              </a:rPr>
              <a:t>-</a:t>
            </a:r>
            <a:r>
              <a:rPr lang="zh-CN" altLang="en-US" sz="2400" dirty="0">
                <a:solidFill>
                  <a:schemeClr val="folHlink"/>
                </a:solidFill>
                <a:latin typeface="黑体" panose="02010609060101010101" pitchFamily="2" charset="-122"/>
                <a:ea typeface="黑体" panose="02010609060101010101" pitchFamily="2" charset="-122"/>
              </a:rPr>
              <a:t>俄</a:t>
            </a:r>
            <a:r>
              <a:rPr lang="zh-CN" altLang="en-US" sz="2400" dirty="0">
                <a:latin typeface="黑体" panose="02010609060101010101" pitchFamily="2" charset="-122"/>
                <a:ea typeface="黑体" panose="02010609060101010101" pitchFamily="2" charset="-122"/>
              </a:rPr>
              <a:t>互译研究工作。</a:t>
            </a:r>
          </a:p>
          <a:p>
            <a:r>
              <a:rPr lang="en-US" altLang="zh-CN" sz="2400" dirty="0">
                <a:latin typeface="黑体" panose="02010609060101010101" pitchFamily="2" charset="-122"/>
                <a:ea typeface="黑体" panose="02010609060101010101" pitchFamily="2" charset="-122"/>
              </a:rPr>
              <a:t> </a:t>
            </a:r>
            <a:r>
              <a:rPr lang="en-US" altLang="zh-CN" sz="2400" dirty="0">
                <a:solidFill>
                  <a:srgbClr val="FFFF00"/>
                </a:solidFill>
                <a:latin typeface="黑体" panose="02010609060101010101" pitchFamily="2" charset="-122"/>
                <a:ea typeface="黑体" panose="02010609060101010101" pitchFamily="2" charset="-122"/>
              </a:rPr>
              <a:t>Chomsky</a:t>
            </a:r>
            <a:r>
              <a:rPr lang="zh-CN" altLang="en-US" sz="2400" dirty="0">
                <a:latin typeface="黑体" panose="02010609060101010101" pitchFamily="2" charset="-122"/>
                <a:ea typeface="黑体" panose="02010609060101010101" pitchFamily="2" charset="-122"/>
              </a:rPr>
              <a:t>提出了</a:t>
            </a:r>
            <a:r>
              <a:rPr lang="zh-CN" altLang="en-US" sz="2400" dirty="0">
                <a:solidFill>
                  <a:srgbClr val="FFFF00"/>
                </a:solidFill>
                <a:latin typeface="黑体" panose="02010609060101010101" pitchFamily="2" charset="-122"/>
                <a:ea typeface="黑体" panose="02010609060101010101" pitchFamily="2" charset="-122"/>
              </a:rPr>
              <a:t>形式语言</a:t>
            </a:r>
            <a:r>
              <a:rPr lang="zh-CN" altLang="en-US" sz="2400" dirty="0">
                <a:latin typeface="黑体" panose="02010609060101010101" pitchFamily="2" charset="-122"/>
                <a:ea typeface="黑体" panose="02010609060101010101" pitchFamily="2" charset="-122"/>
              </a:rPr>
              <a:t>和</a:t>
            </a:r>
            <a:r>
              <a:rPr lang="zh-CN" altLang="en-US" sz="2400" dirty="0">
                <a:solidFill>
                  <a:srgbClr val="FFFF00"/>
                </a:solidFill>
                <a:latin typeface="黑体" panose="02010609060101010101" pitchFamily="2" charset="-122"/>
                <a:ea typeface="黑体" panose="02010609060101010101" pitchFamily="2" charset="-122"/>
              </a:rPr>
              <a:t>形式文法</a:t>
            </a:r>
            <a:r>
              <a:rPr lang="zh-CN" altLang="en-US" sz="2400" dirty="0">
                <a:latin typeface="黑体" panose="02010609060101010101" pitchFamily="2" charset="-122"/>
                <a:ea typeface="黑体" panose="02010609060101010101" pitchFamily="2" charset="-122"/>
              </a:rPr>
              <a:t>的概念，把自然语言和程序设计语言置于相同层面，用统一的数学方法来解释和定义。</a:t>
            </a:r>
          </a:p>
        </p:txBody>
      </p:sp>
      <p:sp>
        <p:nvSpPr>
          <p:cNvPr id="18438" name="AutoShape 5"/>
          <p:cNvSpPr/>
          <p:nvPr/>
        </p:nvSpPr>
        <p:spPr>
          <a:xfrm>
            <a:off x="4533583" y="4509134"/>
            <a:ext cx="4392612" cy="1655415"/>
          </a:xfrm>
          <a:prstGeom prst="wedgeRoundRectCallout">
            <a:avLst>
              <a:gd name="adj1" fmla="val -59069"/>
              <a:gd name="adj2" fmla="val -76181"/>
              <a:gd name="adj3" fmla="val 16667"/>
            </a:avLst>
          </a:prstGeom>
          <a:solidFill>
            <a:srgbClr val="333300"/>
          </a:solidFill>
          <a:ln w="9525" cap="flat" cmpd="sng">
            <a:solidFill>
              <a:schemeClr val="tx1"/>
            </a:solidFill>
            <a:prstDash val="solid"/>
            <a:miter/>
            <a:headEnd type="none" w="med" len="med"/>
            <a:tailEnd type="none" w="med" len="med"/>
          </a:ln>
        </p:spPr>
        <p:txBody>
          <a:bodyPr/>
          <a:lstStyle/>
          <a:p>
            <a:pPr lvl="1" eaLnBrk="1" hangingPunct="1"/>
            <a:r>
              <a:rPr lang="en-US" altLang="zh-CN" sz="2400" dirty="0">
                <a:solidFill>
                  <a:schemeClr val="folHlink"/>
                </a:solidFill>
                <a:latin typeface="黑体" panose="02010609060101010101" pitchFamily="2" charset="-122"/>
                <a:ea typeface="黑体" panose="02010609060101010101" pitchFamily="2" charset="-122"/>
              </a:rPr>
              <a:t>20</a:t>
            </a:r>
            <a:r>
              <a:rPr lang="zh-CN" altLang="en-US" sz="2400" dirty="0">
                <a:solidFill>
                  <a:schemeClr val="folHlink"/>
                </a:solidFill>
                <a:latin typeface="黑体" panose="02010609060101010101" pitchFamily="2" charset="-122"/>
                <a:ea typeface="黑体" panose="02010609060101010101" pitchFamily="2" charset="-122"/>
              </a:rPr>
              <a:t>世纪</a:t>
            </a:r>
            <a:r>
              <a:rPr lang="en-US" altLang="zh-CN" sz="2400" dirty="0">
                <a:solidFill>
                  <a:schemeClr val="folHlink"/>
                </a:solidFill>
                <a:latin typeface="黑体" panose="02010609060101010101" pitchFamily="2" charset="-122"/>
                <a:ea typeface="黑体" panose="02010609060101010101" pitchFamily="2" charset="-122"/>
              </a:rPr>
              <a:t>60</a:t>
            </a:r>
            <a:r>
              <a:rPr lang="zh-CN" altLang="en-US" sz="2400" dirty="0">
                <a:solidFill>
                  <a:schemeClr val="folHlink"/>
                </a:solidFill>
                <a:latin typeface="黑体" panose="02010609060101010101" pitchFamily="2" charset="-122"/>
                <a:ea typeface="黑体" panose="02010609060101010101" pitchFamily="2" charset="-122"/>
              </a:rPr>
              <a:t>年代以关键词匹配技术为主的阶段和</a:t>
            </a:r>
          </a:p>
          <a:p>
            <a:pPr lvl="1" eaLnBrk="1" hangingPunct="1"/>
            <a:r>
              <a:rPr lang="en-US" altLang="zh-CN" sz="2400" dirty="0">
                <a:solidFill>
                  <a:schemeClr val="folHlink"/>
                </a:solidFill>
                <a:latin typeface="黑体" panose="02010609060101010101" pitchFamily="2" charset="-122"/>
                <a:ea typeface="黑体" panose="02010609060101010101" pitchFamily="2" charset="-122"/>
              </a:rPr>
              <a:t>20</a:t>
            </a:r>
            <a:r>
              <a:rPr lang="zh-CN" altLang="en-US" sz="2400" dirty="0">
                <a:solidFill>
                  <a:schemeClr val="folHlink"/>
                </a:solidFill>
                <a:latin typeface="黑体" panose="02010609060101010101" pitchFamily="2" charset="-122"/>
                <a:ea typeface="黑体" panose="02010609060101010101" pitchFamily="2" charset="-122"/>
              </a:rPr>
              <a:t>世纪</a:t>
            </a:r>
            <a:r>
              <a:rPr lang="en-US" altLang="zh-CN" sz="2400" dirty="0">
                <a:solidFill>
                  <a:schemeClr val="folHlink"/>
                </a:solidFill>
                <a:latin typeface="黑体" panose="02010609060101010101" pitchFamily="2" charset="-122"/>
                <a:ea typeface="黑体" panose="02010609060101010101" pitchFamily="2" charset="-122"/>
              </a:rPr>
              <a:t>70</a:t>
            </a:r>
            <a:r>
              <a:rPr lang="zh-CN" altLang="en-US" sz="2400" dirty="0">
                <a:solidFill>
                  <a:schemeClr val="folHlink"/>
                </a:solidFill>
                <a:latin typeface="黑体" panose="02010609060101010101" pitchFamily="2" charset="-122"/>
                <a:ea typeface="黑体" panose="02010609060101010101" pitchFamily="2" charset="-122"/>
              </a:rPr>
              <a:t>年代以句法</a:t>
            </a:r>
            <a:r>
              <a:rPr lang="en-US" altLang="zh-CN" sz="2400" dirty="0">
                <a:solidFill>
                  <a:schemeClr val="folHlink"/>
                </a:solidFill>
                <a:latin typeface="黑体" panose="02010609060101010101" pitchFamily="2" charset="-122"/>
                <a:ea typeface="黑体" panose="02010609060101010101" pitchFamily="2" charset="-122"/>
              </a:rPr>
              <a:t>-</a:t>
            </a:r>
            <a:r>
              <a:rPr lang="zh-CN" altLang="en-US" sz="2400" dirty="0">
                <a:solidFill>
                  <a:schemeClr val="folHlink"/>
                </a:solidFill>
                <a:latin typeface="黑体" panose="02010609060101010101" pitchFamily="2" charset="-122"/>
                <a:ea typeface="黑体" panose="02010609060101010101" pitchFamily="2" charset="-122"/>
              </a:rPr>
              <a:t>语义分析为主流技术的阶段</a:t>
            </a:r>
            <a:r>
              <a:rPr lang="zh-CN" altLang="en-US" sz="2400"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idx="4294967295"/>
          </p:nvPr>
        </p:nvSpPr>
        <p:spPr>
          <a:xfrm>
            <a:off x="35560" y="260350"/>
            <a:ext cx="5532755" cy="1812925"/>
          </a:xfrm>
        </p:spPr>
        <p:txBody>
          <a:bodyPr vert="horz" wrap="square" lIns="91440" tIns="45720" rIns="91440" bIns="45720" anchor="t" anchorCtr="0"/>
          <a:lstStyle/>
          <a:p>
            <a:pPr eaLnBrk="1" hangingPunct="1"/>
            <a:r>
              <a:rPr lang="zh-CN" altLang="en-US" dirty="0">
                <a:latin typeface="黑体" panose="02010609060101010101" pitchFamily="2" charset="-122"/>
                <a:ea typeface="黑体" panose="02010609060101010101" pitchFamily="2" charset="-122"/>
              </a:rPr>
              <a:t>发展时期的几个著名系统包括</a:t>
            </a:r>
            <a:r>
              <a:rPr lang="en-US" altLang="zh-CN" dirty="0">
                <a:latin typeface="黑体" panose="02010609060101010101" pitchFamily="2" charset="-122"/>
                <a:ea typeface="黑体" panose="02010609060101010101" pitchFamily="2" charset="-122"/>
              </a:rPr>
              <a:t>1968</a:t>
            </a:r>
            <a:r>
              <a:rPr lang="zh-CN" altLang="en-US" dirty="0">
                <a:latin typeface="黑体" panose="02010609060101010101" pitchFamily="2" charset="-122"/>
                <a:ea typeface="黑体" panose="02010609060101010101" pitchFamily="2" charset="-122"/>
              </a:rPr>
              <a:t>年出现的</a:t>
            </a:r>
            <a:r>
              <a:rPr lang="en-US" altLang="zh-CN" dirty="0">
                <a:solidFill>
                  <a:srgbClr val="C00000"/>
                </a:solidFill>
                <a:latin typeface="黑体" panose="02010609060101010101" pitchFamily="2" charset="-122"/>
                <a:ea typeface="黑体" panose="02010609060101010101" pitchFamily="2" charset="-122"/>
              </a:rPr>
              <a:t>SRI</a:t>
            </a:r>
            <a:r>
              <a:rPr lang="zh-CN" altLang="en-US" dirty="0">
                <a:latin typeface="黑体" panose="02010609060101010101" pitchFamily="2" charset="-122"/>
                <a:ea typeface="黑体" panose="02010609060101010101" pitchFamily="2" charset="-122"/>
              </a:rPr>
              <a:t>和</a:t>
            </a:r>
            <a:r>
              <a:rPr lang="en-US" altLang="zh-CN" dirty="0">
                <a:solidFill>
                  <a:srgbClr val="C00000"/>
                </a:solidFill>
                <a:latin typeface="黑体" panose="02010609060101010101" pitchFamily="2" charset="-122"/>
                <a:ea typeface="黑体" panose="02010609060101010101" pitchFamily="2" charset="-122"/>
              </a:rPr>
              <a:t>ELIZA</a:t>
            </a:r>
            <a:r>
              <a:rPr lang="zh-CN" altLang="en-US" dirty="0">
                <a:latin typeface="黑体" panose="02010609060101010101" pitchFamily="2" charset="-122"/>
                <a:ea typeface="黑体" panose="02010609060101010101" pitchFamily="2" charset="-122"/>
              </a:rPr>
              <a:t>系统等。</a:t>
            </a:r>
          </a:p>
        </p:txBody>
      </p:sp>
      <p:sp>
        <p:nvSpPr>
          <p:cNvPr id="114691" name="AutoShape 3"/>
          <p:cNvSpPr/>
          <p:nvPr/>
        </p:nvSpPr>
        <p:spPr>
          <a:xfrm>
            <a:off x="5668010" y="1412875"/>
            <a:ext cx="3218180" cy="4624705"/>
          </a:xfrm>
          <a:prstGeom prst="wedgeRoundRectCallout">
            <a:avLst>
              <a:gd name="adj1" fmla="val -72138"/>
              <a:gd name="adj2" fmla="val -51894"/>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gn="ctr"/>
            <a:r>
              <a:rPr lang="en-US" altLang="zh-CN" sz="2400" dirty="0">
                <a:latin typeface="黑体" panose="02010609060101010101" pitchFamily="2" charset="-122"/>
                <a:ea typeface="黑体" panose="02010609060101010101" pitchFamily="2" charset="-122"/>
              </a:rPr>
              <a:t>B. Raphael</a:t>
            </a:r>
            <a:r>
              <a:rPr lang="zh-CN" altLang="en-US" sz="2400" dirty="0">
                <a:latin typeface="黑体" panose="02010609060101010101" pitchFamily="2" charset="-122"/>
                <a:ea typeface="黑体" panose="02010609060101010101" pitchFamily="2" charset="-122"/>
              </a:rPr>
              <a:t>在美国麻省理工学院完成的</a:t>
            </a:r>
            <a:r>
              <a:rPr lang="en-US" altLang="zh-CN" sz="2400" dirty="0">
                <a:latin typeface="黑体" panose="02010609060101010101" pitchFamily="2" charset="-122"/>
                <a:ea typeface="黑体" panose="02010609060101010101" pitchFamily="2" charset="-122"/>
              </a:rPr>
              <a:t>SIR(Semantic Information Retrieval)</a:t>
            </a:r>
            <a:r>
              <a:rPr lang="zh-CN" altLang="en-US" sz="2400" dirty="0">
                <a:latin typeface="黑体" panose="02010609060101010101" pitchFamily="2" charset="-122"/>
                <a:ea typeface="黑体" panose="02010609060101010101" pitchFamily="2" charset="-122"/>
              </a:rPr>
              <a:t>系统，它能记住用户通过英语告诉它的事实，然后对这些事实进行演绎，回答用户提出的问题。</a:t>
            </a:r>
          </a:p>
        </p:txBody>
      </p:sp>
      <p:sp>
        <p:nvSpPr>
          <p:cNvPr id="114692" name="AutoShape 4"/>
          <p:cNvSpPr/>
          <p:nvPr/>
        </p:nvSpPr>
        <p:spPr>
          <a:xfrm>
            <a:off x="467360" y="3573145"/>
            <a:ext cx="4219575" cy="2880995"/>
          </a:xfrm>
          <a:prstGeom prst="wedgeRoundRectCallout">
            <a:avLst>
              <a:gd name="adj1" fmla="val -25650"/>
              <a:gd name="adj2" fmla="val -110039"/>
              <a:gd name="adj3" fmla="val 16667"/>
            </a:avLst>
          </a:prstGeom>
          <a:solidFill>
            <a:srgbClr val="003366"/>
          </a:solidFill>
          <a:ln w="9525" cap="flat" cmpd="sng">
            <a:solidFill>
              <a:schemeClr val="tx1"/>
            </a:solidFill>
            <a:prstDash val="solid"/>
            <a:miter/>
            <a:headEnd type="none" w="med" len="med"/>
            <a:tailEnd type="none" w="med" len="med"/>
          </a:ln>
        </p:spPr>
        <p:txBody>
          <a:bodyPr/>
          <a:lstStyle/>
          <a:p>
            <a:pPr algn="ctr"/>
            <a:r>
              <a:rPr lang="en-US" altLang="zh-CN" sz="2800" dirty="0">
                <a:latin typeface="黑体" panose="02010609060101010101" pitchFamily="2" charset="-122"/>
                <a:ea typeface="黑体" panose="02010609060101010101" pitchFamily="2" charset="-122"/>
              </a:rPr>
              <a:t>J.Weizenbaum</a:t>
            </a:r>
            <a:r>
              <a:rPr lang="zh-CN" altLang="en-US" sz="2800" dirty="0">
                <a:latin typeface="黑体" panose="02010609060101010101" pitchFamily="2" charset="-122"/>
                <a:ea typeface="黑体" panose="02010609060101010101" pitchFamily="2" charset="-122"/>
              </a:rPr>
              <a:t>在美国麻省理工学院设计的</a:t>
            </a:r>
            <a:r>
              <a:rPr lang="en-US" altLang="zh-CN" sz="2800" dirty="0">
                <a:latin typeface="黑体" panose="02010609060101010101" pitchFamily="2" charset="-122"/>
                <a:ea typeface="黑体" panose="02010609060101010101" pitchFamily="2" charset="-122"/>
              </a:rPr>
              <a:t>ELIZA</a:t>
            </a:r>
            <a:r>
              <a:rPr lang="zh-CN" altLang="en-US" sz="2800" dirty="0">
                <a:latin typeface="黑体" panose="02010609060101010101" pitchFamily="2" charset="-122"/>
                <a:ea typeface="黑体" panose="02010609060101010101" pitchFamily="2" charset="-122"/>
              </a:rPr>
              <a:t>系统，能模拟一位心理治疗医生</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机器</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同一位患者</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用户</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的谈话。</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 calcmode="lin" valueType="num">
                                      <p:cBhvr additive="base">
                                        <p:cTn id="7" dur="500" fill="hold"/>
                                        <p:tgtEl>
                                          <p:spTgt spid="114691"/>
                                        </p:tgtEl>
                                        <p:attrNameLst>
                                          <p:attrName>ppt_x</p:attrName>
                                        </p:attrNameLst>
                                      </p:cBhvr>
                                      <p:tavLst>
                                        <p:tav tm="0">
                                          <p:val>
                                            <p:strVal val="#ppt_x"/>
                                          </p:val>
                                        </p:tav>
                                        <p:tav tm="100000">
                                          <p:val>
                                            <p:strVal val="#ppt_x"/>
                                          </p:val>
                                        </p:tav>
                                      </p:tavLst>
                                    </p:anim>
                                    <p:anim calcmode="lin" valueType="num">
                                      <p:cBhvr additive="base">
                                        <p:cTn id="8" dur="500" fill="hold"/>
                                        <p:tgtEl>
                                          <p:spTgt spid="1146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4692"/>
                                        </p:tgtEl>
                                        <p:attrNameLst>
                                          <p:attrName>style.visibility</p:attrName>
                                        </p:attrNameLst>
                                      </p:cBhvr>
                                      <p:to>
                                        <p:strVal val="visible"/>
                                      </p:to>
                                    </p:set>
                                    <p:animEffect transition="in" filter="box(in)">
                                      <p:cBhvr>
                                        <p:cTn id="13"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ldLvl="0" animBg="1"/>
      <p:bldP spid="11469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idx="4294967295"/>
          </p:nvPr>
        </p:nvSpPr>
        <p:spPr>
          <a:xfrm>
            <a:off x="35560" y="116205"/>
            <a:ext cx="5105400" cy="2676525"/>
          </a:xfrm>
        </p:spPr>
        <p:txBody>
          <a:bodyPr vert="horz" wrap="square" lIns="91440" tIns="45720" rIns="91440" bIns="45720" anchor="t" anchorCtr="0"/>
          <a:lstStyle/>
          <a:p>
            <a:pPr marL="0" indent="0" eaLnBrk="1" hangingPunct="1">
              <a:buNone/>
            </a:pPr>
            <a:r>
              <a:rPr lang="en-US" altLang="zh-CN" sz="3200" dirty="0">
                <a:latin typeface="黑体" panose="02010609060101010101" pitchFamily="2" charset="-122"/>
                <a:ea typeface="黑体" panose="02010609060101010101" pitchFamily="2" charset="-122"/>
              </a:rPr>
              <a:t>20</a:t>
            </a:r>
            <a:r>
              <a:rPr lang="zh-CN" altLang="en-US" sz="3200" dirty="0">
                <a:latin typeface="黑体" panose="02010609060101010101" pitchFamily="2" charset="-122"/>
                <a:ea typeface="黑体" panose="02010609060101010101" pitchFamily="2" charset="-122"/>
              </a:rPr>
              <a:t>世纪</a:t>
            </a:r>
            <a:r>
              <a:rPr lang="en-US" altLang="zh-CN" sz="3200" dirty="0">
                <a:latin typeface="黑体" panose="02010609060101010101" pitchFamily="2" charset="-122"/>
                <a:ea typeface="黑体" panose="02010609060101010101" pitchFamily="2" charset="-122"/>
              </a:rPr>
              <a:t>70</a:t>
            </a:r>
            <a:r>
              <a:rPr lang="zh-CN" altLang="en-US" sz="3200" dirty="0">
                <a:latin typeface="黑体" panose="02010609060101010101" pitchFamily="2" charset="-122"/>
                <a:ea typeface="黑体" panose="02010609060101010101" pitchFamily="2" charset="-122"/>
              </a:rPr>
              <a:t>年代，代表系统包括：</a:t>
            </a:r>
          </a:p>
          <a:p>
            <a:pPr eaLnBrk="1" hangingPunct="1">
              <a:buFont typeface="Wingdings" panose="05000000000000000000" charset="0"/>
              <a:buChar char="Ø"/>
            </a:pPr>
            <a:r>
              <a:rPr lang="en-US" altLang="zh-CN" sz="3200" dirty="0">
                <a:latin typeface="黑体" panose="02010609060101010101" pitchFamily="2" charset="-122"/>
                <a:ea typeface="黑体" panose="02010609060101010101" pitchFamily="2" charset="-122"/>
              </a:rPr>
              <a:t>W.Woods</a:t>
            </a:r>
            <a:r>
              <a:rPr lang="zh-CN" altLang="en-US" sz="3200" dirty="0">
                <a:latin typeface="黑体" panose="02010609060101010101" pitchFamily="2" charset="-122"/>
                <a:ea typeface="黑体" panose="02010609060101010101" pitchFamily="2" charset="-122"/>
              </a:rPr>
              <a:t>设计的</a:t>
            </a:r>
            <a:r>
              <a:rPr lang="en-US" altLang="zh-CN" sz="3200" dirty="0">
                <a:solidFill>
                  <a:srgbClr val="C00000"/>
                </a:solidFill>
                <a:latin typeface="黑体" panose="02010609060101010101" pitchFamily="2" charset="-122"/>
                <a:ea typeface="黑体" panose="02010609060101010101" pitchFamily="2" charset="-122"/>
              </a:rPr>
              <a:t>LUNAR</a:t>
            </a:r>
            <a:r>
              <a:rPr lang="zh-CN" altLang="en-US" sz="3200" dirty="0">
                <a:latin typeface="黑体" panose="02010609060101010101" pitchFamily="2" charset="-122"/>
                <a:ea typeface="黑体" panose="02010609060101010101" pitchFamily="2" charset="-122"/>
              </a:rPr>
              <a:t>，</a:t>
            </a:r>
          </a:p>
          <a:p>
            <a:pPr eaLnBrk="1" hangingPunct="1">
              <a:buFont typeface="Wingdings" panose="05000000000000000000" charset="0"/>
              <a:buChar char="Ø"/>
            </a:pPr>
            <a:r>
              <a:rPr lang="en-US" altLang="zh-CN" sz="3200" dirty="0">
                <a:latin typeface="黑体" panose="02010609060101010101" pitchFamily="2" charset="-122"/>
                <a:ea typeface="黑体" panose="02010609060101010101" pitchFamily="2" charset="-122"/>
              </a:rPr>
              <a:t>T.Winograd</a:t>
            </a:r>
            <a:r>
              <a:rPr lang="zh-CN" altLang="en-US" sz="3200" dirty="0">
                <a:latin typeface="黑体" panose="02010609060101010101" pitchFamily="2" charset="-122"/>
                <a:ea typeface="黑体" panose="02010609060101010101" pitchFamily="2" charset="-122"/>
              </a:rPr>
              <a:t>设计的</a:t>
            </a:r>
            <a:r>
              <a:rPr lang="en-US" altLang="zh-CN" sz="3200" dirty="0">
                <a:solidFill>
                  <a:srgbClr val="C00000"/>
                </a:solidFill>
                <a:latin typeface="黑体" panose="02010609060101010101" pitchFamily="2" charset="-122"/>
                <a:ea typeface="黑体" panose="02010609060101010101" pitchFamily="2" charset="-122"/>
              </a:rPr>
              <a:t>SHEDLU</a:t>
            </a:r>
            <a:r>
              <a:rPr lang="zh-CN" altLang="en-US" sz="3200" dirty="0">
                <a:solidFill>
                  <a:srgbClr val="C00000"/>
                </a:solidFill>
                <a:latin typeface="黑体" panose="02010609060101010101" pitchFamily="2" charset="-122"/>
                <a:ea typeface="黑体" panose="02010609060101010101" pitchFamily="2" charset="-122"/>
              </a:rPr>
              <a:t>系统</a:t>
            </a:r>
            <a:r>
              <a:rPr lang="zh-CN" altLang="en-US" sz="3200" dirty="0">
                <a:latin typeface="黑体" panose="02010609060101010101" pitchFamily="2" charset="-122"/>
                <a:ea typeface="黑体" panose="02010609060101010101" pitchFamily="2" charset="-122"/>
              </a:rPr>
              <a:t>。</a:t>
            </a:r>
          </a:p>
        </p:txBody>
      </p:sp>
      <p:sp>
        <p:nvSpPr>
          <p:cNvPr id="116739" name="AutoShape 3"/>
          <p:cNvSpPr/>
          <p:nvPr/>
        </p:nvSpPr>
        <p:spPr>
          <a:xfrm>
            <a:off x="5508625" y="549275"/>
            <a:ext cx="3527425" cy="2592388"/>
          </a:xfrm>
          <a:prstGeom prst="wedgeRoundRectCallout">
            <a:avLst>
              <a:gd name="adj1" fmla="val -87569"/>
              <a:gd name="adj2" fmla="val -17813"/>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gn="just"/>
            <a:r>
              <a:rPr lang="zh-CN" altLang="en-US" sz="2400" dirty="0">
                <a:latin typeface="黑体" panose="02010609060101010101" pitchFamily="2" charset="-122"/>
                <a:ea typeface="黑体" panose="02010609060101010101" pitchFamily="2" charset="-122"/>
              </a:rPr>
              <a:t>允许用普通英语同数据库对话的人机接口，用于协助地质学家查找、比较和评价阿波罗</a:t>
            </a:r>
            <a:r>
              <a:rPr lang="en-US" altLang="zh-CN" sz="2400" dirty="0">
                <a:latin typeface="黑体" panose="02010609060101010101" pitchFamily="2" charset="-122"/>
                <a:ea typeface="黑体" panose="02010609060101010101" pitchFamily="2" charset="-122"/>
              </a:rPr>
              <a:t>11</a:t>
            </a:r>
            <a:r>
              <a:rPr lang="zh-CN" altLang="en-US" sz="2400" dirty="0">
                <a:latin typeface="黑体" panose="02010609060101010101" pitchFamily="2" charset="-122"/>
                <a:ea typeface="黑体" panose="02010609060101010101" pitchFamily="2" charset="-122"/>
              </a:rPr>
              <a:t>飞船带回的月球标本的化学分析</a:t>
            </a:r>
            <a:r>
              <a:rPr lang="zh-CN" altLang="en-US" sz="2400" dirty="0" smtClean="0">
                <a:latin typeface="黑体" panose="02010609060101010101" pitchFamily="2" charset="-122"/>
                <a:ea typeface="黑体" panose="02010609060101010101" pitchFamily="2" charset="-122"/>
              </a:rPr>
              <a:t>数据。</a:t>
            </a:r>
            <a:endParaRPr lang="zh-CN" altLang="en-US" sz="2400" dirty="0">
              <a:latin typeface="黑体" panose="02010609060101010101" pitchFamily="2" charset="-122"/>
              <a:ea typeface="黑体" panose="02010609060101010101" pitchFamily="2" charset="-122"/>
            </a:endParaRPr>
          </a:p>
        </p:txBody>
      </p:sp>
      <p:sp>
        <p:nvSpPr>
          <p:cNvPr id="116740" name="AutoShape 4"/>
          <p:cNvSpPr/>
          <p:nvPr/>
        </p:nvSpPr>
        <p:spPr>
          <a:xfrm>
            <a:off x="467043" y="4364673"/>
            <a:ext cx="7273925" cy="2232025"/>
          </a:xfrm>
          <a:prstGeom prst="wedgeRoundRectCallout">
            <a:avLst>
              <a:gd name="adj1" fmla="val -31226"/>
              <a:gd name="adj2" fmla="val -123755"/>
              <a:gd name="adj3" fmla="val 16667"/>
            </a:avLst>
          </a:prstGeom>
          <a:solidFill>
            <a:srgbClr val="333300"/>
          </a:solidFill>
          <a:ln w="9525" cap="flat" cmpd="sng">
            <a:solidFill>
              <a:schemeClr val="tx1"/>
            </a:solidFill>
            <a:prstDash val="solid"/>
            <a:miter/>
            <a:headEnd type="none" w="med" len="med"/>
            <a:tailEnd type="none" w="med" len="med"/>
          </a:ln>
        </p:spPr>
        <p:txBody>
          <a:bodyPr/>
          <a:lstStyle/>
          <a:p>
            <a:pPr algn="just">
              <a:lnSpc>
                <a:spcPct val="80000"/>
              </a:lnSpc>
              <a:spcBef>
                <a:spcPct val="20000"/>
              </a:spcBef>
              <a:buClr>
                <a:srgbClr val="66FFFF"/>
              </a:buClr>
              <a:buFont typeface="Wingdings" panose="05000000000000000000" pitchFamily="2" charset="2"/>
            </a:pPr>
            <a:r>
              <a:rPr lang="zh-CN" altLang="en-US" sz="2400" dirty="0">
                <a:latin typeface="黑体" panose="02010609060101010101" pitchFamily="2" charset="-122"/>
                <a:ea typeface="黑体" panose="02010609060101010101" pitchFamily="2" charset="-122"/>
              </a:rPr>
              <a:t>在 </a:t>
            </a:r>
            <a:r>
              <a:rPr lang="zh-CN" altLang="en-US" sz="2400" dirty="0">
                <a:latin typeface="Times New Roman" panose="02020603050405020304" pitchFamily="18" charset="0"/>
                <a:ea typeface="黑体" panose="02010609060101010101" pitchFamily="2" charset="-122"/>
              </a:rPr>
              <a:t>“</a:t>
            </a:r>
            <a:r>
              <a:rPr lang="zh-CN" altLang="en-US" sz="2400" dirty="0">
                <a:latin typeface="黑体" panose="02010609060101010101" pitchFamily="2" charset="-122"/>
                <a:ea typeface="黑体" panose="02010609060101010101" pitchFamily="2" charset="-122"/>
              </a:rPr>
              <a:t>积木世界</a:t>
            </a:r>
            <a:r>
              <a:rPr lang="zh-CN" altLang="en-US" sz="2400" dirty="0">
                <a:latin typeface="Times New Roman" panose="02020603050405020304" pitchFamily="18" charset="0"/>
                <a:ea typeface="黑体" panose="02010609060101010101" pitchFamily="2" charset="-122"/>
              </a:rPr>
              <a:t>”</a:t>
            </a:r>
            <a:r>
              <a:rPr lang="zh-CN" altLang="en-US" sz="2400" dirty="0">
                <a:latin typeface="黑体" panose="02010609060101010101" pitchFamily="2" charset="-122"/>
                <a:ea typeface="黑体" panose="02010609060101010101" pitchFamily="2" charset="-122"/>
              </a:rPr>
              <a:t>中进行英语对话的自然语言理解系统，它把句法、推理、上下文和背景知识灵活地结合于一体，模拟一个能够操纵桌子上一些积木玩具的机器人手臂，用户通过人</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机对话方式命令机器人放置那些积木块，系统通过屏幕给出回答并显示现场的相应情景。</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 calcmode="lin" valueType="num">
                                      <p:cBhvr additive="base">
                                        <p:cTn id="7" dur="500" fill="hold"/>
                                        <p:tgtEl>
                                          <p:spTgt spid="116739"/>
                                        </p:tgtEl>
                                        <p:attrNameLst>
                                          <p:attrName>ppt_x</p:attrName>
                                        </p:attrNameLst>
                                      </p:cBhvr>
                                      <p:tavLst>
                                        <p:tav tm="0">
                                          <p:val>
                                            <p:strVal val="#ppt_x"/>
                                          </p:val>
                                        </p:tav>
                                        <p:tav tm="100000">
                                          <p:val>
                                            <p:strVal val="#ppt_x"/>
                                          </p:val>
                                        </p:tav>
                                      </p:tavLst>
                                    </p:anim>
                                    <p:anim calcmode="lin" valueType="num">
                                      <p:cBhvr additive="base">
                                        <p:cTn id="8" dur="500" fill="hold"/>
                                        <p:tgtEl>
                                          <p:spTgt spid="1167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6740"/>
                                        </p:tgtEl>
                                        <p:attrNameLst>
                                          <p:attrName>style.visibility</p:attrName>
                                        </p:attrNameLst>
                                      </p:cBhvr>
                                      <p:to>
                                        <p:strVal val="visible"/>
                                      </p:to>
                                    </p:set>
                                    <p:anim calcmode="lin" valueType="num">
                                      <p:cBhvr additive="base">
                                        <p:cTn id="13" dur="500" fill="hold"/>
                                        <p:tgtEl>
                                          <p:spTgt spid="116740"/>
                                        </p:tgtEl>
                                        <p:attrNameLst>
                                          <p:attrName>ppt_x</p:attrName>
                                        </p:attrNameLst>
                                      </p:cBhvr>
                                      <p:tavLst>
                                        <p:tav tm="0">
                                          <p:val>
                                            <p:strVal val="#ppt_x"/>
                                          </p:val>
                                        </p:tav>
                                        <p:tav tm="100000">
                                          <p:val>
                                            <p:strVal val="#ppt_x"/>
                                          </p:val>
                                        </p:tav>
                                      </p:tavLst>
                                    </p:anim>
                                    <p:anim calcmode="lin" valueType="num">
                                      <p:cBhvr additive="base">
                                        <p:cTn id="14" dur="500" fill="hold"/>
                                        <p:tgtEl>
                                          <p:spTgt spid="116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ldLvl="0" animBg="1"/>
      <p:bldP spid="11674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p:cNvSpPr>
          <p:nvPr>
            <p:ph idx="1"/>
          </p:nvPr>
        </p:nvSpPr>
        <p:spPr>
          <a:xfrm>
            <a:off x="827405" y="6236970"/>
            <a:ext cx="7384415" cy="582295"/>
          </a:xfrm>
        </p:spPr>
        <p:txBody>
          <a:bodyPr vert="horz" wrap="square" lIns="91440" tIns="45720" rIns="91440" bIns="45720" anchor="t" anchorCtr="0"/>
          <a:lstStyle/>
          <a:p>
            <a:pPr marL="0" indent="0" algn="ctr" eaLnBrk="1" hangingPunct="1">
              <a:lnSpc>
                <a:spcPct val="80000"/>
              </a:lnSpc>
              <a:buNone/>
            </a:pPr>
            <a:r>
              <a:rPr lang="zh-CN" altLang="en-US" sz="4000" dirty="0">
                <a:solidFill>
                  <a:srgbClr val="FF0000"/>
                </a:solidFill>
              </a:rPr>
              <a:t>言语交互方式和社会发展</a:t>
            </a:r>
          </a:p>
        </p:txBody>
      </p:sp>
      <p:pic>
        <p:nvPicPr>
          <p:cNvPr id="4101" name="Picture 5"/>
          <p:cNvPicPr>
            <a:picLocks noChangeAspect="1"/>
          </p:cNvPicPr>
          <p:nvPr/>
        </p:nvPicPr>
        <p:blipFill>
          <a:blip r:embed="rId3"/>
          <a:stretch>
            <a:fillRect/>
          </a:stretch>
        </p:blipFill>
        <p:spPr>
          <a:xfrm>
            <a:off x="467360" y="620395"/>
            <a:ext cx="7945120" cy="5444490"/>
          </a:xfrm>
          <a:prstGeom prst="rect">
            <a:avLst/>
          </a:prstGeom>
          <a:noFill/>
          <a:ln w="9525">
            <a:noFill/>
          </a:ln>
        </p:spPr>
      </p:pic>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a:xfrm>
            <a:off x="685800" y="116205"/>
            <a:ext cx="7772400" cy="893445"/>
          </a:xfrm>
        </p:spPr>
        <p:txBody>
          <a:bodyPr vert="horz" wrap="square" lIns="91440" tIns="45720" rIns="91440" bIns="45720" anchor="ctr" anchorCtr="0"/>
          <a:lstStyle/>
          <a:p>
            <a:pPr eaLnBrk="1" hangingPunct="1">
              <a:buNone/>
            </a:pPr>
            <a:r>
              <a:rPr lang="zh-CN" altLang="en-US" sz="3600" dirty="0">
                <a:latin typeface="黑体" panose="02010609060101010101" pitchFamily="2" charset="-122"/>
                <a:ea typeface="黑体" panose="02010609060101010101" pitchFamily="2" charset="-122"/>
              </a:rPr>
              <a:t>大规模真实文本处理时期</a:t>
            </a:r>
          </a:p>
        </p:txBody>
      </p:sp>
      <p:sp>
        <p:nvSpPr>
          <p:cNvPr id="21508" name="Rectangle 3"/>
          <p:cNvSpPr>
            <a:spLocks noGrp="1"/>
          </p:cNvSpPr>
          <p:nvPr>
            <p:ph idx="1"/>
          </p:nvPr>
        </p:nvSpPr>
        <p:spPr>
          <a:xfrm>
            <a:off x="611505" y="908685"/>
            <a:ext cx="7772400" cy="3478530"/>
          </a:xfrm>
        </p:spPr>
        <p:txBody>
          <a:bodyPr vert="horz" wrap="square" lIns="91440" tIns="45720" rIns="91440" bIns="45720" anchor="t" anchorCtr="0"/>
          <a:lstStyle/>
          <a:p>
            <a:pPr algn="just"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20</a:t>
            </a:r>
            <a:r>
              <a:rPr lang="zh-CN" altLang="en-US" sz="2400" dirty="0">
                <a:solidFill>
                  <a:srgbClr val="C00000"/>
                </a:solidFill>
                <a:latin typeface="黑体" panose="02010609060101010101" pitchFamily="2" charset="-122"/>
                <a:ea typeface="黑体" panose="02010609060101010101" pitchFamily="2" charset="-122"/>
              </a:rPr>
              <a:t>世纪</a:t>
            </a:r>
            <a:r>
              <a:rPr lang="en-US" altLang="zh-CN" sz="2400" dirty="0">
                <a:solidFill>
                  <a:srgbClr val="C00000"/>
                </a:solidFill>
                <a:latin typeface="黑体" panose="02010609060101010101" pitchFamily="2" charset="-122"/>
                <a:ea typeface="黑体" panose="02010609060101010101" pitchFamily="2" charset="-122"/>
              </a:rPr>
              <a:t>80</a:t>
            </a:r>
            <a:r>
              <a:rPr lang="zh-CN" altLang="en-US" sz="2400" dirty="0">
                <a:solidFill>
                  <a:srgbClr val="C00000"/>
                </a:solidFill>
                <a:latin typeface="黑体" panose="02010609060101010101" pitchFamily="2" charset="-122"/>
                <a:ea typeface="黑体" panose="02010609060101010101" pitchFamily="2" charset="-122"/>
              </a:rPr>
              <a:t>年代后</a:t>
            </a:r>
          </a:p>
          <a:p>
            <a:pPr algn="just" eaLnBrk="1" hangingPunct="1">
              <a:lnSpc>
                <a:spcPct val="80000"/>
              </a:lnSpc>
            </a:pPr>
            <a:r>
              <a:rPr lang="zh-CN" altLang="en-US" sz="2400" dirty="0">
                <a:latin typeface="黑体" panose="02010609060101010101" pitchFamily="2" charset="-122"/>
                <a:ea typeface="黑体" panose="02010609060101010101" pitchFamily="2" charset="-122"/>
              </a:rPr>
              <a:t>著名的人机接口系统：</a:t>
            </a:r>
          </a:p>
          <a:p>
            <a:pPr marL="742950" lvl="2" indent="-342900" algn="just" eaLnBrk="1" hangingPunct="1">
              <a:lnSpc>
                <a:spcPct val="80000"/>
              </a:lnSpc>
              <a:buFont typeface="Wingdings" panose="05000000000000000000" pitchFamily="2" charset="2"/>
              <a:buChar char="v"/>
            </a:pPr>
            <a:r>
              <a:rPr lang="zh-CN" altLang="en-US" sz="2400" dirty="0">
                <a:latin typeface="黑体" panose="02010609060101010101" pitchFamily="2" charset="-122"/>
                <a:ea typeface="黑体" panose="02010609060101010101" pitchFamily="2" charset="-122"/>
              </a:rPr>
              <a:t>美国人工智能公司</a:t>
            </a:r>
            <a:r>
              <a:rPr lang="en-US" altLang="zh-CN" sz="2400" dirty="0">
                <a:latin typeface="黑体" panose="02010609060101010101" pitchFamily="2" charset="-122"/>
                <a:ea typeface="黑体" panose="02010609060101010101" pitchFamily="2" charset="-122"/>
              </a:rPr>
              <a:t>(AIC)</a:t>
            </a:r>
            <a:r>
              <a:rPr lang="zh-CN" altLang="en-US" sz="2400" dirty="0">
                <a:latin typeface="黑体" panose="02010609060101010101" pitchFamily="2" charset="-122"/>
                <a:ea typeface="黑体" panose="02010609060101010101" pitchFamily="2" charset="-122"/>
              </a:rPr>
              <a:t>生产的英语人</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机接口</a:t>
            </a:r>
            <a:r>
              <a:rPr lang="en-US" altLang="zh-CN" sz="2400" dirty="0" err="1">
                <a:solidFill>
                  <a:srgbClr val="C00000"/>
                </a:solidFill>
                <a:latin typeface="黑体" panose="02010609060101010101" pitchFamily="2" charset="-122"/>
                <a:ea typeface="黑体" panose="02010609060101010101" pitchFamily="2" charset="-122"/>
                <a:cs typeface="+mn-cs"/>
              </a:rPr>
              <a:t>系统</a:t>
            </a:r>
            <a:r>
              <a:rPr lang="en-US" altLang="zh-CN" sz="2400" dirty="0" err="1" smtClean="0">
                <a:solidFill>
                  <a:srgbClr val="C00000"/>
                </a:solidFill>
                <a:latin typeface="黑体" panose="02010609060101010101" pitchFamily="2" charset="-122"/>
                <a:ea typeface="黑体" panose="02010609060101010101" pitchFamily="2" charset="-122"/>
                <a:cs typeface="+mn-cs"/>
              </a:rPr>
              <a:t>Intellect</a:t>
            </a:r>
            <a:r>
              <a:rPr lang="zh-CN" altLang="en-US" sz="2400" dirty="0" smtClean="0">
                <a:solidFill>
                  <a:srgbClr val="C00000"/>
                </a:solidFill>
                <a:latin typeface="黑体" panose="02010609060101010101" pitchFamily="2" charset="-122"/>
                <a:ea typeface="黑体" panose="02010609060101010101" pitchFamily="2" charset="-122"/>
                <a:cs typeface="+mn-cs"/>
              </a:rPr>
              <a:t>；</a:t>
            </a:r>
            <a:endParaRPr lang="en-US" altLang="zh-CN" sz="2400" dirty="0" smtClean="0">
              <a:solidFill>
                <a:srgbClr val="C00000"/>
              </a:solidFill>
              <a:latin typeface="黑体" panose="02010609060101010101" pitchFamily="2" charset="-122"/>
              <a:ea typeface="黑体" panose="02010609060101010101" pitchFamily="2" charset="-122"/>
              <a:cs typeface="+mn-cs"/>
            </a:endParaRPr>
          </a:p>
          <a:p>
            <a:pPr marL="742950" lvl="2" indent="-342900" algn="just" eaLnBrk="1" hangingPunct="1">
              <a:lnSpc>
                <a:spcPct val="80000"/>
              </a:lnSpc>
              <a:buFont typeface="Wingdings" panose="05000000000000000000" pitchFamily="2" charset="2"/>
              <a:buChar char="v"/>
            </a:pPr>
            <a:r>
              <a:rPr lang="zh-CN" altLang="en-US" sz="2400" dirty="0" smtClean="0">
                <a:latin typeface="黑体" panose="02010609060101010101" pitchFamily="2" charset="-122"/>
                <a:ea typeface="黑体" panose="02010609060101010101" pitchFamily="2" charset="-122"/>
              </a:rPr>
              <a:t>美国弗雷公司</a:t>
            </a:r>
            <a:r>
              <a:rPr lang="zh-CN" altLang="en-US" sz="2400" dirty="0">
                <a:latin typeface="黑体" panose="02010609060101010101" pitchFamily="2" charset="-122"/>
                <a:ea typeface="黑体" panose="02010609060101010101" pitchFamily="2" charset="-122"/>
              </a:rPr>
              <a:t>生产的</a:t>
            </a:r>
            <a:r>
              <a:rPr lang="en-US" altLang="zh-CN" sz="2400" dirty="0">
                <a:solidFill>
                  <a:srgbClr val="C00000"/>
                </a:solidFill>
                <a:latin typeface="黑体" panose="02010609060101010101" pitchFamily="2" charset="-122"/>
                <a:ea typeface="黑体" panose="02010609060101010101" pitchFamily="2" charset="-122"/>
                <a:cs typeface="+mn-cs"/>
              </a:rPr>
              <a:t>Themis人-机接口</a:t>
            </a:r>
            <a:r>
              <a:rPr lang="zh-CN" altLang="en-US" sz="2400" dirty="0">
                <a:latin typeface="黑体" panose="02010609060101010101" pitchFamily="2" charset="-122"/>
                <a:ea typeface="黑体" panose="02010609060101010101" pitchFamily="2" charset="-122"/>
              </a:rPr>
              <a:t>。</a:t>
            </a:r>
          </a:p>
          <a:p>
            <a:pPr algn="just" eaLnBrk="1" hangingPunct="1">
              <a:lnSpc>
                <a:spcPct val="80000"/>
              </a:lnSpc>
            </a:pPr>
            <a:r>
              <a:rPr lang="zh-CN" altLang="en-US" sz="2400" dirty="0">
                <a:latin typeface="黑体" panose="02010609060101010101" pitchFamily="2" charset="-122"/>
                <a:ea typeface="黑体" panose="02010609060101010101" pitchFamily="2" charset="-122"/>
              </a:rPr>
              <a:t>较高水平的翻译系统：</a:t>
            </a:r>
          </a:p>
          <a:p>
            <a:pPr lvl="1" algn="just" eaLnBrk="1" hangingPunct="1">
              <a:lnSpc>
                <a:spcPct val="80000"/>
              </a:lnSpc>
              <a:buFont typeface="Wingdings" panose="05000000000000000000" pitchFamily="2" charset="2"/>
              <a:buChar char="v"/>
            </a:pPr>
            <a:r>
              <a:rPr lang="zh-CN" altLang="en-US" sz="2400" dirty="0">
                <a:latin typeface="黑体" panose="02010609060101010101" pitchFamily="2" charset="-122"/>
                <a:ea typeface="黑体" panose="02010609060101010101" pitchFamily="2" charset="-122"/>
              </a:rPr>
              <a:t>欧洲共同体在美国乔治伦敦大学开发的机译系统</a:t>
            </a:r>
            <a:r>
              <a:rPr lang="en-US" altLang="zh-CN" sz="2400" dirty="0">
                <a:latin typeface="黑体" panose="02010609060101010101" pitchFamily="2" charset="-122"/>
                <a:ea typeface="黑体" panose="02010609060101010101" pitchFamily="2" charset="-122"/>
              </a:rPr>
              <a:t>SYSTRAN</a:t>
            </a:r>
            <a:r>
              <a:rPr lang="zh-CN" altLang="en-US" sz="2400" dirty="0">
                <a:latin typeface="黑体" panose="02010609060101010101" pitchFamily="2" charset="-122"/>
                <a:ea typeface="黑体" panose="02010609060101010101" pitchFamily="2" charset="-122"/>
              </a:rPr>
              <a:t>的基础上，成功地实现了英、法、德、西、意及葡等多语对的机器翻译</a:t>
            </a:r>
            <a:r>
              <a:rPr lang="zh-CN" altLang="en-US" sz="2400" dirty="0" smtClean="0">
                <a:latin typeface="黑体" panose="02010609060101010101" pitchFamily="2" charset="-122"/>
                <a:ea typeface="黑体" panose="02010609060101010101" pitchFamily="2" charset="-122"/>
              </a:rPr>
              <a:t>系统</a:t>
            </a:r>
            <a:r>
              <a:rPr lang="zh-CN" altLang="en-US" sz="2400" dirty="0">
                <a:latin typeface="黑体" panose="02010609060101010101" pitchFamily="2" charset="-122"/>
                <a:ea typeface="黑体" panose="02010609060101010101" pitchFamily="2" charset="-122"/>
              </a:rPr>
              <a:t>；</a:t>
            </a:r>
          </a:p>
          <a:p>
            <a:pPr lvl="1" algn="just" eaLnBrk="1" hangingPunct="1">
              <a:lnSpc>
                <a:spcPct val="80000"/>
              </a:lnSpc>
              <a:buFont typeface="Wingdings" panose="05000000000000000000" pitchFamily="2" charset="2"/>
              <a:buChar char="v"/>
            </a:pPr>
            <a:r>
              <a:rPr lang="zh-CN" altLang="en-US" sz="2400" dirty="0">
                <a:latin typeface="黑体" panose="02010609060101010101" pitchFamily="2" charset="-122"/>
                <a:ea typeface="黑体" panose="02010609060101010101" pitchFamily="2" charset="-122"/>
              </a:rPr>
              <a:t>美国的</a:t>
            </a:r>
            <a:r>
              <a:rPr lang="en-US" altLang="zh-CN" sz="2400" dirty="0">
                <a:latin typeface="黑体" panose="02010609060101010101" pitchFamily="2" charset="-122"/>
                <a:ea typeface="黑体" panose="02010609060101010101" pitchFamily="2" charset="-122"/>
              </a:rPr>
              <a:t>META</a:t>
            </a:r>
            <a:r>
              <a:rPr lang="zh-CN" altLang="en-US" sz="2400" dirty="0">
                <a:latin typeface="黑体" panose="02010609060101010101" pitchFamily="2" charset="-122"/>
                <a:ea typeface="黑体" panose="02010609060101010101" pitchFamily="2" charset="-122"/>
              </a:rPr>
              <a:t>等系统。</a:t>
            </a:r>
          </a:p>
        </p:txBody>
      </p:sp>
      <p:sp>
        <p:nvSpPr>
          <p:cNvPr id="21509" name="Rectangle 2"/>
          <p:cNvSpPr txBox="1"/>
          <p:nvPr/>
        </p:nvSpPr>
        <p:spPr>
          <a:xfrm>
            <a:off x="611188" y="4473575"/>
            <a:ext cx="8153400" cy="2232025"/>
          </a:xfrm>
          <a:prstGeom prst="rect">
            <a:avLst/>
          </a:prstGeom>
          <a:noFill/>
          <a:ln w="9525">
            <a:noFill/>
          </a:ln>
        </p:spPr>
        <p:txBody>
          <a:bodyPr/>
          <a:lstStyle/>
          <a:p>
            <a:pPr marL="342900" indent="-342900">
              <a:lnSpc>
                <a:spcPct val="80000"/>
              </a:lnSpc>
              <a:spcBef>
                <a:spcPct val="20000"/>
              </a:spcBef>
              <a:buClr>
                <a:schemeClr val="accent2">
                  <a:lumMod val="90000"/>
                  <a:lumOff val="10000"/>
                </a:schemeClr>
              </a:buClr>
              <a:buFont typeface="Wingdings" panose="05000000000000000000" pitchFamily="2" charset="2"/>
              <a:buChar char="Ø"/>
            </a:pPr>
            <a:r>
              <a:rPr lang="zh-CN" altLang="en-US" sz="2400" dirty="0">
                <a:solidFill>
                  <a:srgbClr val="C00000"/>
                </a:solidFill>
                <a:latin typeface="黑体" panose="02010609060101010101" pitchFamily="2" charset="-122"/>
                <a:ea typeface="黑体" panose="02010609060101010101" pitchFamily="2" charset="-122"/>
              </a:rPr>
              <a:t>此期间</a:t>
            </a:r>
            <a:r>
              <a:rPr lang="zh-CN" altLang="en-US" sz="2400" dirty="0" smtClean="0">
                <a:solidFill>
                  <a:schemeClr val="accent1"/>
                </a:solidFill>
                <a:latin typeface="黑体" panose="02010609060101010101" pitchFamily="2" charset="-122"/>
                <a:ea typeface="黑体" panose="02010609060101010101" pitchFamily="2" charset="-122"/>
              </a:rPr>
              <a:t>特征：</a:t>
            </a:r>
            <a:endParaRPr lang="zh-CN" altLang="en-US" sz="2400" dirty="0">
              <a:solidFill>
                <a:schemeClr val="accent1"/>
              </a:solidFill>
              <a:latin typeface="黑体" panose="02010609060101010101" pitchFamily="2" charset="-122"/>
              <a:ea typeface="黑体" panose="02010609060101010101" pitchFamily="2" charset="-122"/>
            </a:endParaRPr>
          </a:p>
          <a:p>
            <a:pPr marL="742950" lvl="1" indent="-285750" eaLnBrk="1" hangingPunct="1">
              <a:lnSpc>
                <a:spcPct val="80000"/>
              </a:lnSpc>
              <a:spcBef>
                <a:spcPct val="20000"/>
              </a:spcBef>
              <a:buClr>
                <a:schemeClr val="accent2">
                  <a:lumMod val="90000"/>
                  <a:lumOff val="10000"/>
                </a:schemeClr>
              </a:buClr>
              <a:buFont typeface="Wingdings" panose="05000000000000000000" pitchFamily="2" charset="2"/>
              <a:buChar char="v"/>
            </a:pPr>
            <a:r>
              <a:rPr lang="en-US" altLang="zh-CN" sz="2400" dirty="0">
                <a:solidFill>
                  <a:schemeClr val="accent2">
                    <a:lumMod val="90000"/>
                    <a:lumOff val="10000"/>
                  </a:schemeClr>
                </a:solidFill>
                <a:latin typeface="黑体" panose="02010609060101010101" pitchFamily="2" charset="-122"/>
                <a:ea typeface="黑体" panose="02010609060101010101" pitchFamily="2" charset="-122"/>
              </a:rPr>
              <a:t>AI</a:t>
            </a:r>
            <a:r>
              <a:rPr lang="zh-CN" altLang="en-US" sz="2400" dirty="0">
                <a:solidFill>
                  <a:schemeClr val="accent2">
                    <a:lumMod val="90000"/>
                    <a:lumOff val="10000"/>
                  </a:schemeClr>
                </a:solidFill>
                <a:latin typeface="黑体" panose="02010609060101010101" pitchFamily="2" charset="-122"/>
                <a:ea typeface="黑体" panose="02010609060101010101" pitchFamily="2" charset="-122"/>
              </a:rPr>
              <a:t>和专家系统中的</a:t>
            </a:r>
            <a:r>
              <a:rPr lang="zh-CN" altLang="en-US" sz="2400" dirty="0" smtClean="0">
                <a:solidFill>
                  <a:schemeClr val="accent2">
                    <a:lumMod val="90000"/>
                    <a:lumOff val="10000"/>
                  </a:schemeClr>
                </a:solidFill>
                <a:latin typeface="黑体" panose="02010609060101010101" pitchFamily="2" charset="-122"/>
                <a:ea typeface="黑体" panose="02010609060101010101" pitchFamily="2" charset="-122"/>
              </a:rPr>
              <a:t>思想；</a:t>
            </a:r>
            <a:endParaRPr lang="zh-CN" altLang="en-US" sz="2400" dirty="0">
              <a:solidFill>
                <a:schemeClr val="accent2">
                  <a:lumMod val="90000"/>
                  <a:lumOff val="10000"/>
                </a:schemeClr>
              </a:solidFill>
              <a:latin typeface="黑体" panose="02010609060101010101" pitchFamily="2" charset="-122"/>
              <a:ea typeface="黑体" panose="02010609060101010101" pitchFamily="2" charset="-122"/>
            </a:endParaRPr>
          </a:p>
          <a:p>
            <a:pPr marL="742950" lvl="1" indent="-285750" eaLnBrk="1" hangingPunct="1">
              <a:lnSpc>
                <a:spcPct val="80000"/>
              </a:lnSpc>
              <a:spcBef>
                <a:spcPct val="20000"/>
              </a:spcBef>
              <a:buClr>
                <a:schemeClr val="accent2">
                  <a:lumMod val="90000"/>
                  <a:lumOff val="10000"/>
                </a:schemeClr>
              </a:buClr>
              <a:buFont typeface="Wingdings" panose="05000000000000000000" pitchFamily="2" charset="2"/>
              <a:buChar char="v"/>
            </a:pPr>
            <a:r>
              <a:rPr lang="zh-CN" altLang="en-US" sz="2400" dirty="0">
                <a:solidFill>
                  <a:schemeClr val="accent2">
                    <a:lumMod val="90000"/>
                    <a:lumOff val="10000"/>
                  </a:schemeClr>
                </a:solidFill>
                <a:latin typeface="黑体" panose="02010609060101010101" pitchFamily="2" charset="-122"/>
                <a:ea typeface="黑体" panose="02010609060101010101" pitchFamily="2" charset="-122"/>
              </a:rPr>
              <a:t>知识的表示和处理</a:t>
            </a:r>
            <a:r>
              <a:rPr lang="zh-CN" altLang="en-US" sz="2400" dirty="0" smtClean="0">
                <a:solidFill>
                  <a:schemeClr val="accent2">
                    <a:lumMod val="90000"/>
                    <a:lumOff val="10000"/>
                  </a:schemeClr>
                </a:solidFill>
                <a:latin typeface="黑体" panose="02010609060101010101" pitchFamily="2" charset="-122"/>
                <a:ea typeface="黑体" panose="02010609060101010101" pitchFamily="2" charset="-122"/>
              </a:rPr>
              <a:t>方法；</a:t>
            </a:r>
            <a:endParaRPr lang="zh-CN" altLang="en-US" sz="2400" dirty="0">
              <a:solidFill>
                <a:schemeClr val="accent2">
                  <a:lumMod val="90000"/>
                  <a:lumOff val="10000"/>
                </a:schemeClr>
              </a:solidFill>
              <a:latin typeface="黑体" panose="02010609060101010101" pitchFamily="2" charset="-122"/>
              <a:ea typeface="黑体" panose="02010609060101010101" pitchFamily="2" charset="-122"/>
            </a:endParaRPr>
          </a:p>
          <a:p>
            <a:pPr marL="742950" lvl="1" indent="-285750" eaLnBrk="1" hangingPunct="1">
              <a:lnSpc>
                <a:spcPct val="80000"/>
              </a:lnSpc>
              <a:spcBef>
                <a:spcPct val="20000"/>
              </a:spcBef>
              <a:buClr>
                <a:schemeClr val="accent2">
                  <a:lumMod val="90000"/>
                  <a:lumOff val="10000"/>
                </a:schemeClr>
              </a:buClr>
              <a:buFont typeface="Wingdings" panose="05000000000000000000" pitchFamily="2" charset="2"/>
              <a:buChar char="v"/>
            </a:pPr>
            <a:r>
              <a:rPr lang="zh-CN" altLang="en-US" sz="2400" dirty="0">
                <a:solidFill>
                  <a:schemeClr val="accent2">
                    <a:lumMod val="90000"/>
                    <a:lumOff val="10000"/>
                  </a:schemeClr>
                </a:solidFill>
                <a:latin typeface="黑体" panose="02010609060101010101" pitchFamily="2" charset="-122"/>
                <a:ea typeface="黑体" panose="02010609060101010101" pitchFamily="2" charset="-122"/>
              </a:rPr>
              <a:t>领域知识和推理</a:t>
            </a:r>
            <a:r>
              <a:rPr lang="zh-CN" altLang="en-US" sz="2400" dirty="0" smtClean="0">
                <a:solidFill>
                  <a:schemeClr val="accent2">
                    <a:lumMod val="90000"/>
                    <a:lumOff val="10000"/>
                  </a:schemeClr>
                </a:solidFill>
                <a:latin typeface="黑体" panose="02010609060101010101" pitchFamily="2" charset="-122"/>
                <a:ea typeface="黑体" panose="02010609060101010101" pitchFamily="2" charset="-122"/>
              </a:rPr>
              <a:t>机制；</a:t>
            </a:r>
            <a:endParaRPr lang="zh-CN" altLang="en-US" sz="2400" dirty="0">
              <a:solidFill>
                <a:schemeClr val="accent2">
                  <a:lumMod val="90000"/>
                  <a:lumOff val="10000"/>
                </a:schemeClr>
              </a:solidFill>
              <a:latin typeface="黑体" panose="02010609060101010101" pitchFamily="2" charset="-122"/>
              <a:ea typeface="黑体" panose="02010609060101010101" pitchFamily="2" charset="-122"/>
            </a:endParaRPr>
          </a:p>
          <a:p>
            <a:pPr marL="742950" lvl="1" indent="-285750" eaLnBrk="1" hangingPunct="1">
              <a:lnSpc>
                <a:spcPct val="80000"/>
              </a:lnSpc>
              <a:spcBef>
                <a:spcPct val="20000"/>
              </a:spcBef>
              <a:buClr>
                <a:schemeClr val="accent2">
                  <a:lumMod val="90000"/>
                  <a:lumOff val="10000"/>
                </a:schemeClr>
              </a:buClr>
              <a:buFont typeface="Wingdings" panose="05000000000000000000" pitchFamily="2" charset="2"/>
              <a:buChar char="v"/>
            </a:pPr>
            <a:r>
              <a:rPr lang="zh-CN" altLang="en-US" sz="2400" dirty="0">
                <a:solidFill>
                  <a:schemeClr val="accent2">
                    <a:lumMod val="90000"/>
                    <a:lumOff val="10000"/>
                  </a:schemeClr>
                </a:solidFill>
                <a:latin typeface="黑体" panose="02010609060101010101" pitchFamily="2" charset="-122"/>
                <a:ea typeface="黑体" panose="02010609060101010101" pitchFamily="2" charset="-122"/>
              </a:rPr>
              <a:t>不再局限句法和词法</a:t>
            </a:r>
            <a:r>
              <a:rPr lang="zh-CN" altLang="en-US" sz="2400" dirty="0" smtClean="0">
                <a:solidFill>
                  <a:schemeClr val="accent2">
                    <a:lumMod val="90000"/>
                    <a:lumOff val="10000"/>
                  </a:schemeClr>
                </a:solidFill>
                <a:latin typeface="黑体" panose="02010609060101010101" pitchFamily="2" charset="-122"/>
                <a:ea typeface="黑体" panose="02010609060101010101" pitchFamily="2" charset="-122"/>
              </a:rPr>
              <a:t>研究。</a:t>
            </a:r>
            <a:r>
              <a:rPr lang="zh-CN" altLang="en-US" sz="2400" dirty="0" smtClean="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p>
            <a:pPr marL="342900" indent="-342900">
              <a:lnSpc>
                <a:spcPct val="80000"/>
              </a:lnSpc>
              <a:spcBef>
                <a:spcPct val="20000"/>
              </a:spcBef>
              <a:buClr>
                <a:schemeClr val="accent2">
                  <a:lumMod val="90000"/>
                  <a:lumOff val="10000"/>
                </a:schemeClr>
              </a:buClr>
              <a:buFont typeface="Wingdings" panose="05000000000000000000" pitchFamily="2" charset="2"/>
              <a:buChar char="Ø"/>
            </a:pPr>
            <a:r>
              <a:rPr lang="zh-CN" altLang="en-US" sz="2400" dirty="0">
                <a:solidFill>
                  <a:srgbClr val="C00000"/>
                </a:solidFill>
                <a:latin typeface="黑体" panose="02010609060101010101" pitchFamily="2" charset="-122"/>
                <a:ea typeface="黑体" panose="02010609060101010101" pitchFamily="2" charset="-122"/>
              </a:rPr>
              <a:t>极大地提高了系统处理的正确性。</a:t>
            </a:r>
            <a:endParaRPr lang="zh-CN" altLang="en-US" sz="2400" dirty="0">
              <a:solidFill>
                <a:schemeClr val="folHlink"/>
              </a:solidFill>
              <a:latin typeface="黑体" panose="02010609060101010101" pitchFamily="2" charset="-122"/>
              <a:ea typeface="黑体" panose="02010609060101010101" pitchFamily="2" charset="-122"/>
            </a:endParaRPr>
          </a:p>
          <a:p>
            <a:pPr marL="342900" indent="-342900">
              <a:lnSpc>
                <a:spcPct val="80000"/>
              </a:lnSpc>
              <a:spcBef>
                <a:spcPct val="20000"/>
              </a:spcBef>
              <a:buClr>
                <a:schemeClr val="accent2">
                  <a:lumMod val="90000"/>
                  <a:lumOff val="10000"/>
                </a:schemeClr>
              </a:buClr>
              <a:buFont typeface="Wingdings" panose="05000000000000000000" pitchFamily="2" charset="2"/>
              <a:buChar char="Ø"/>
            </a:pPr>
            <a:endParaRPr lang="zh-CN" altLang="en-US" dirty="0">
              <a:solidFill>
                <a:schemeClr val="folHlink"/>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idx="4294967295"/>
          </p:nvPr>
        </p:nvSpPr>
        <p:spPr>
          <a:xfrm>
            <a:off x="35560" y="836930"/>
            <a:ext cx="8669655" cy="5682615"/>
          </a:xfrm>
        </p:spPr>
        <p:txBody>
          <a:bodyPr vert="horz" wrap="square" lIns="91440" tIns="45720" rIns="91440" bIns="45720" anchor="t" anchorCtr="0"/>
          <a:lstStyle/>
          <a:p>
            <a:pPr marL="0" indent="0" algn="just" latinLnBrk="0">
              <a:lnSpc>
                <a:spcPct val="120000"/>
              </a:lnSpc>
              <a:spcBef>
                <a:spcPts val="0"/>
              </a:spcBef>
              <a:buNone/>
            </a:pPr>
            <a:r>
              <a:rPr lang="en-US" altLang="zh-CN" dirty="0" smtClean="0">
                <a:latin typeface="黑体" panose="02010609060101010101" pitchFamily="2" charset="-122"/>
                <a:ea typeface="黑体" panose="02010609060101010101" pitchFamily="2" charset="-122"/>
              </a:rPr>
              <a:t>    </a:t>
            </a:r>
            <a:r>
              <a:rPr lang="zh-CN" altLang="en-US" dirty="0" smtClean="0">
                <a:latin typeface="黑体" panose="02010609060101010101" pitchFamily="2" charset="-122"/>
                <a:ea typeface="黑体" panose="02010609060101010101" pitchFamily="2" charset="-122"/>
              </a:rPr>
              <a:t>为了</a:t>
            </a:r>
            <a:r>
              <a:rPr lang="zh-CN" altLang="en-US" dirty="0">
                <a:latin typeface="黑体" panose="02010609060101010101" pitchFamily="2" charset="-122"/>
                <a:ea typeface="黑体" panose="02010609060101010101" pitchFamily="2" charset="-122"/>
              </a:rPr>
              <a:t>处理大规模的真实文本，提出了</a:t>
            </a:r>
            <a:r>
              <a:rPr lang="zh-CN" altLang="en-US" dirty="0">
                <a:solidFill>
                  <a:srgbClr val="C00000"/>
                </a:solidFill>
                <a:latin typeface="黑体" panose="02010609060101010101" pitchFamily="2" charset="-122"/>
                <a:ea typeface="黑体" panose="02010609060101010101" pitchFamily="2" charset="-122"/>
              </a:rPr>
              <a:t>语料库语言学</a:t>
            </a:r>
            <a:r>
              <a:rPr lang="en-US" altLang="zh-CN" dirty="0">
                <a:latin typeface="黑体" panose="02010609060101010101" pitchFamily="2" charset="-122"/>
                <a:ea typeface="黑体" panose="02010609060101010101" pitchFamily="2" charset="-122"/>
              </a:rPr>
              <a:t>:</a:t>
            </a:r>
          </a:p>
          <a:p>
            <a:pPr marL="457200" lvl="1" indent="0" algn="just" latinLnBrk="0">
              <a:lnSpc>
                <a:spcPct val="120000"/>
              </a:lnSpc>
              <a:spcBef>
                <a:spcPts val="0"/>
              </a:spcBef>
              <a:buNone/>
            </a:pPr>
            <a:r>
              <a:rPr lang="en-US" altLang="zh-CN" dirty="0">
                <a:latin typeface="黑体" panose="02010609060101010101" pitchFamily="2" charset="-122"/>
                <a:ea typeface="黑体" panose="02010609060101010101" pitchFamily="2" charset="-122"/>
              </a:rPr>
              <a:t>20</a:t>
            </a:r>
            <a:r>
              <a:rPr lang="zh-CN" altLang="en-US" dirty="0">
                <a:latin typeface="黑体" panose="02010609060101010101" pitchFamily="2" charset="-122"/>
                <a:ea typeface="黑体" panose="02010609060101010101" pitchFamily="2" charset="-122"/>
              </a:rPr>
              <a:t>世纪</a:t>
            </a:r>
            <a:r>
              <a:rPr lang="en-US" altLang="zh-CN" dirty="0">
                <a:latin typeface="黑体" panose="02010609060101010101" pitchFamily="2" charset="-122"/>
                <a:ea typeface="黑体" panose="02010609060101010101" pitchFamily="2" charset="-122"/>
              </a:rPr>
              <a:t>80</a:t>
            </a:r>
            <a:r>
              <a:rPr lang="zh-CN" altLang="en-US" dirty="0">
                <a:latin typeface="黑体" panose="02010609060101010101" pitchFamily="2" charset="-122"/>
                <a:ea typeface="黑体" panose="02010609060101010101" pitchFamily="2" charset="-122"/>
              </a:rPr>
              <a:t>年代，英国</a:t>
            </a:r>
            <a:r>
              <a:rPr lang="en-US" altLang="zh-CN" dirty="0">
                <a:latin typeface="黑体" panose="02010609060101010101" pitchFamily="2" charset="-122"/>
                <a:ea typeface="黑体" panose="02010609060101010101" pitchFamily="2" charset="-122"/>
              </a:rPr>
              <a:t>Leech</a:t>
            </a:r>
            <a:r>
              <a:rPr lang="zh-CN" altLang="en-US" dirty="0">
                <a:latin typeface="黑体" panose="02010609060101010101" pitchFamily="2" charset="-122"/>
                <a:ea typeface="黑体" panose="02010609060101010101" pitchFamily="2" charset="-122"/>
              </a:rPr>
              <a:t>领导的</a:t>
            </a:r>
            <a:r>
              <a:rPr lang="en-US" altLang="zh-CN" dirty="0">
                <a:latin typeface="黑体" panose="02010609060101010101" pitchFamily="2" charset="-122"/>
                <a:ea typeface="黑体" panose="02010609060101010101" pitchFamily="2" charset="-122"/>
              </a:rPr>
              <a:t>UCREL</a:t>
            </a:r>
            <a:r>
              <a:rPr lang="zh-CN" altLang="en-US" dirty="0">
                <a:latin typeface="黑体" panose="02010609060101010101" pitchFamily="2" charset="-122"/>
                <a:ea typeface="黑体" panose="02010609060101010101" pitchFamily="2" charset="-122"/>
              </a:rPr>
              <a:t>研究小组，利用已带有</a:t>
            </a:r>
            <a:r>
              <a:rPr lang="zh-CN" altLang="en-US" dirty="0">
                <a:solidFill>
                  <a:srgbClr val="C00000"/>
                </a:solidFill>
                <a:latin typeface="黑体" panose="02010609060101010101" pitchFamily="2" charset="-122"/>
                <a:ea typeface="黑体" panose="02010609060101010101" pitchFamily="2" charset="-122"/>
              </a:rPr>
              <a:t>词类标记的语料库</a:t>
            </a:r>
            <a:r>
              <a:rPr lang="zh-CN" altLang="en-US" dirty="0">
                <a:latin typeface="黑体" panose="02010609060101010101" pitchFamily="2" charset="-122"/>
                <a:ea typeface="黑体" panose="02010609060101010101" pitchFamily="2" charset="-122"/>
              </a:rPr>
              <a:t>，经过统计分析得出了一个反映任意两个相邻标记出现频率的</a:t>
            </a:r>
            <a:r>
              <a:rPr lang="zh-CN" altLang="en-US" dirty="0">
                <a:ea typeface="黑体" panose="02010609060101010101" pitchFamily="2" charset="-122"/>
              </a:rPr>
              <a:t>“</a:t>
            </a:r>
            <a:r>
              <a:rPr lang="zh-CN" altLang="en-US" dirty="0">
                <a:solidFill>
                  <a:srgbClr val="C00000"/>
                </a:solidFill>
                <a:latin typeface="黑体" panose="02010609060101010101" pitchFamily="2" charset="-122"/>
                <a:ea typeface="黑体" panose="02010609060101010101" pitchFamily="2" charset="-122"/>
              </a:rPr>
              <a:t>概率转移矩阵</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a:t>
            </a:r>
          </a:p>
          <a:p>
            <a:pPr marL="457200" lvl="1" indent="0" algn="just" latinLnBrk="0">
              <a:lnSpc>
                <a:spcPct val="120000"/>
              </a:lnSpc>
              <a:spcBef>
                <a:spcPts val="0"/>
              </a:spcBef>
              <a:buNone/>
            </a:pPr>
            <a:r>
              <a:rPr lang="zh-CN" altLang="en-US" dirty="0">
                <a:latin typeface="黑体" panose="02010609060101010101" pitchFamily="2" charset="-122"/>
                <a:ea typeface="黑体" panose="02010609060101010101" pitchFamily="2" charset="-122"/>
              </a:rPr>
              <a:t>设计的</a:t>
            </a:r>
            <a:r>
              <a:rPr lang="en-US" altLang="zh-CN" dirty="0">
                <a:latin typeface="黑体" panose="02010609060101010101" pitchFamily="2" charset="-122"/>
                <a:ea typeface="黑体" panose="02010609060101010101" pitchFamily="2" charset="-122"/>
              </a:rPr>
              <a:t>CLAWS</a:t>
            </a:r>
            <a:r>
              <a:rPr lang="zh-CN" altLang="en-US" dirty="0">
                <a:latin typeface="黑体" panose="02010609060101010101" pitchFamily="2" charset="-122"/>
                <a:ea typeface="黑体" panose="02010609060101010101" pitchFamily="2" charset="-122"/>
              </a:rPr>
              <a:t>系统依据这种统计信息，对</a:t>
            </a:r>
            <a:r>
              <a:rPr lang="en-US" altLang="zh-CN" dirty="0">
                <a:latin typeface="黑体" panose="02010609060101010101" pitchFamily="2" charset="-122"/>
                <a:ea typeface="黑体" panose="02010609060101010101" pitchFamily="2" charset="-122"/>
              </a:rPr>
              <a:t>LOB</a:t>
            </a:r>
            <a:r>
              <a:rPr lang="zh-CN" altLang="en-US" dirty="0">
                <a:latin typeface="黑体" panose="02010609060101010101" pitchFamily="2" charset="-122"/>
                <a:ea typeface="黑体" panose="02010609060101010101" pitchFamily="2" charset="-122"/>
              </a:rPr>
              <a:t>语料库的</a:t>
            </a:r>
            <a:r>
              <a:rPr lang="zh-CN" altLang="en-US" dirty="0">
                <a:solidFill>
                  <a:srgbClr val="C00000"/>
                </a:solidFill>
                <a:latin typeface="黑体" panose="02010609060101010101" pitchFamily="2" charset="-122"/>
                <a:ea typeface="黑体" panose="02010609060101010101" pitchFamily="2" charset="-122"/>
              </a:rPr>
              <a:t>一百万词的语料</a:t>
            </a:r>
            <a:r>
              <a:rPr lang="zh-CN" altLang="en-US" dirty="0">
                <a:latin typeface="黑体" panose="02010609060101010101" pitchFamily="2" charset="-122"/>
                <a:ea typeface="黑体" panose="02010609060101010101" pitchFamily="2" charset="-122"/>
              </a:rPr>
              <a:t>进行词类的</a:t>
            </a:r>
            <a:r>
              <a:rPr lang="zh-CN" altLang="en-US" dirty="0">
                <a:solidFill>
                  <a:srgbClr val="C00000"/>
                </a:solidFill>
                <a:latin typeface="黑体" panose="02010609060101010101" pitchFamily="2" charset="-122"/>
                <a:ea typeface="黑体" panose="02010609060101010101" pitchFamily="2" charset="-122"/>
              </a:rPr>
              <a:t>自动标注</a:t>
            </a:r>
            <a:r>
              <a:rPr lang="zh-CN" altLang="en-US" dirty="0">
                <a:latin typeface="黑体" panose="02010609060101010101" pitchFamily="2" charset="-122"/>
                <a:ea typeface="黑体" panose="02010609060101010101" pitchFamily="2" charset="-122"/>
              </a:rPr>
              <a:t>，准确率达</a:t>
            </a:r>
            <a:r>
              <a:rPr lang="en-US" altLang="zh-CN" dirty="0">
                <a:latin typeface="黑体" panose="02010609060101010101" pitchFamily="2" charset="-122"/>
                <a:ea typeface="黑体" panose="02010609060101010101" pitchFamily="2" charset="-122"/>
              </a:rPr>
              <a:t>96%</a:t>
            </a:r>
            <a:r>
              <a:rPr lang="zh-CN" altLang="en-US"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a:xfrm>
            <a:off x="395605" y="260033"/>
            <a:ext cx="7772400" cy="1143000"/>
          </a:xfrm>
        </p:spPr>
        <p:txBody>
          <a:bodyPr vert="horz" wrap="square" lIns="91440" tIns="45720" rIns="91440" bIns="45720" anchor="ctr" anchorCtr="0"/>
          <a:lstStyle/>
          <a:p>
            <a:pPr eaLnBrk="1" hangingPunct="1">
              <a:buNone/>
            </a:pPr>
            <a:r>
              <a:rPr lang="en-US" altLang="zh-CN" sz="4000" dirty="0" smtClean="0">
                <a:latin typeface="黑体" panose="02010609060101010101" pitchFamily="2" charset="-122"/>
                <a:ea typeface="黑体" panose="02010609060101010101" pitchFamily="2" charset="-122"/>
              </a:rPr>
              <a:t>7.1.3 </a:t>
            </a:r>
            <a:r>
              <a:rPr lang="zh-CN" altLang="en-US" sz="4000" dirty="0">
                <a:latin typeface="黑体" panose="02010609060101010101" pitchFamily="2" charset="-122"/>
                <a:ea typeface="黑体" panose="02010609060101010101" pitchFamily="2" charset="-122"/>
              </a:rPr>
              <a:t>自然语言理解的层次</a:t>
            </a:r>
          </a:p>
        </p:txBody>
      </p:sp>
      <p:sp>
        <p:nvSpPr>
          <p:cNvPr id="23556" name="Rectangle 3"/>
          <p:cNvSpPr>
            <a:spLocks noGrp="1"/>
          </p:cNvSpPr>
          <p:nvPr>
            <p:ph idx="1"/>
          </p:nvPr>
        </p:nvSpPr>
        <p:spPr>
          <a:xfrm>
            <a:off x="685800" y="1340485"/>
            <a:ext cx="7772400" cy="3096895"/>
          </a:xfrm>
        </p:spPr>
        <p:txBody>
          <a:bodyPr vert="horz" wrap="square" lIns="91440" tIns="45720" rIns="91440" bIns="45720" anchor="t" anchorCtr="0"/>
          <a:lstStyle/>
          <a:p>
            <a:pPr eaLnBrk="1" hangingPunct="1">
              <a:buNone/>
            </a:pPr>
            <a:r>
              <a:rPr lang="zh-CN" altLang="en-US" sz="2800" dirty="0">
                <a:solidFill>
                  <a:srgbClr val="C00000"/>
                </a:solidFill>
                <a:latin typeface="黑体" panose="02010609060101010101" pitchFamily="2" charset="-122"/>
                <a:ea typeface="黑体" panose="02010609060101010101" pitchFamily="2" charset="-122"/>
              </a:rPr>
              <a:t>一个文字表达的句子的层次</a:t>
            </a:r>
            <a:r>
              <a:rPr lang="zh-CN" altLang="en-US" sz="2800" dirty="0" smtClean="0">
                <a:solidFill>
                  <a:srgbClr val="C00000"/>
                </a:solidFill>
                <a:latin typeface="黑体" panose="02010609060101010101" pitchFamily="2" charset="-122"/>
                <a:ea typeface="黑体" panose="02010609060101010101" pitchFamily="2" charset="-122"/>
              </a:rPr>
              <a:t>是：</a:t>
            </a:r>
            <a:endParaRPr lang="zh-CN" altLang="en-US" sz="2800" dirty="0">
              <a:solidFill>
                <a:srgbClr val="C00000"/>
              </a:solidFill>
              <a:latin typeface="黑体" panose="02010609060101010101" pitchFamily="2" charset="-122"/>
              <a:ea typeface="黑体" panose="02010609060101010101" pitchFamily="2" charset="-122"/>
            </a:endParaRPr>
          </a:p>
          <a:p>
            <a:pPr eaLnBrk="1" hangingPunct="1">
              <a:buNone/>
            </a:pPr>
            <a:r>
              <a:rPr lang="zh-CN" altLang="en-US" sz="2800" dirty="0">
                <a:latin typeface="黑体" panose="02010609060101010101" pitchFamily="2" charset="-122"/>
                <a:ea typeface="黑体" panose="02010609060101010101" pitchFamily="2" charset="-122"/>
              </a:rPr>
              <a:t>词素→词或词形→词组或</a:t>
            </a:r>
            <a:r>
              <a:rPr lang="zh-CN" altLang="en-US" sz="2800" dirty="0" smtClean="0">
                <a:latin typeface="黑体" panose="02010609060101010101" pitchFamily="2" charset="-122"/>
                <a:ea typeface="黑体" panose="02010609060101010101" pitchFamily="2" charset="-122"/>
              </a:rPr>
              <a:t>句子。</a:t>
            </a:r>
            <a:endParaRPr lang="zh-CN" altLang="en-US" sz="2800" dirty="0">
              <a:latin typeface="黑体" panose="02010609060101010101" pitchFamily="2" charset="-122"/>
              <a:ea typeface="黑体" panose="02010609060101010101" pitchFamily="2" charset="-122"/>
            </a:endParaRPr>
          </a:p>
          <a:p>
            <a:pPr eaLnBrk="1" hangingPunct="1">
              <a:buNone/>
            </a:pPr>
            <a:r>
              <a:rPr lang="zh-CN" altLang="en-US" sz="2800" dirty="0" smtClean="0">
                <a:solidFill>
                  <a:srgbClr val="C00000"/>
                </a:solidFill>
                <a:latin typeface="黑体" panose="02010609060101010101" pitchFamily="2" charset="-122"/>
                <a:ea typeface="黑体" panose="02010609060101010101" pitchFamily="2" charset="-122"/>
              </a:rPr>
              <a:t>声音</a:t>
            </a:r>
            <a:r>
              <a:rPr lang="zh-CN" altLang="en-US" sz="2800" dirty="0">
                <a:solidFill>
                  <a:srgbClr val="C00000"/>
                </a:solidFill>
                <a:latin typeface="黑体" panose="02010609060101010101" pitchFamily="2" charset="-122"/>
                <a:ea typeface="黑体" panose="02010609060101010101" pitchFamily="2" charset="-122"/>
              </a:rPr>
              <a:t>表达的句子的层次则</a:t>
            </a:r>
            <a:r>
              <a:rPr lang="zh-CN" altLang="en-US" sz="2800" dirty="0" smtClean="0">
                <a:solidFill>
                  <a:srgbClr val="C00000"/>
                </a:solidFill>
                <a:latin typeface="黑体" panose="02010609060101010101" pitchFamily="2" charset="-122"/>
                <a:ea typeface="黑体" panose="02010609060101010101" pitchFamily="2" charset="-122"/>
              </a:rPr>
              <a:t>是：</a:t>
            </a:r>
            <a:endParaRPr lang="zh-CN" altLang="en-US" sz="2800" dirty="0">
              <a:solidFill>
                <a:srgbClr val="C00000"/>
              </a:solidFill>
              <a:latin typeface="黑体" panose="02010609060101010101" pitchFamily="2" charset="-122"/>
              <a:ea typeface="黑体" panose="02010609060101010101" pitchFamily="2" charset="-122"/>
            </a:endParaRPr>
          </a:p>
          <a:p>
            <a:pPr eaLnBrk="1" hangingPunct="1">
              <a:buNone/>
            </a:pPr>
            <a:r>
              <a:rPr lang="zh-CN" altLang="en-US" sz="2800" dirty="0">
                <a:latin typeface="黑体" panose="02010609060101010101" pitchFamily="2" charset="-122"/>
                <a:ea typeface="黑体" panose="02010609060101010101" pitchFamily="2" charset="-122"/>
              </a:rPr>
              <a:t>音素→音节→音词→音</a:t>
            </a:r>
            <a:r>
              <a:rPr lang="zh-CN" altLang="en-US" sz="2800" dirty="0" smtClean="0">
                <a:latin typeface="黑体" panose="02010609060101010101" pitchFamily="2" charset="-122"/>
                <a:ea typeface="黑体" panose="02010609060101010101" pitchFamily="2" charset="-122"/>
              </a:rPr>
              <a:t>句。</a:t>
            </a:r>
            <a:endParaRPr lang="zh-CN" altLang="en-US" sz="2800" dirty="0">
              <a:latin typeface="黑体" panose="02010609060101010101" pitchFamily="2" charset="-122"/>
              <a:ea typeface="黑体" panose="02010609060101010101" pitchFamily="2" charset="-122"/>
            </a:endParaRPr>
          </a:p>
          <a:p>
            <a:pPr eaLnBrk="1" hangingPunct="1">
              <a:buNone/>
            </a:pPr>
            <a:r>
              <a:rPr lang="zh-CN" altLang="en-US" sz="2800" dirty="0">
                <a:latin typeface="黑体" panose="02010609060101010101" pitchFamily="2" charset="-122"/>
                <a:ea typeface="黑体" panose="02010609060101010101" pitchFamily="2" charset="-122"/>
              </a:rPr>
              <a:t>其中每个层次都受到</a:t>
            </a:r>
            <a:r>
              <a:rPr lang="zh-CN" altLang="en-US" sz="2800" dirty="0">
                <a:solidFill>
                  <a:srgbClr val="C00000"/>
                </a:solidFill>
                <a:latin typeface="黑体" panose="02010609060101010101" pitchFamily="2" charset="-122"/>
                <a:ea typeface="黑体" panose="02010609060101010101" pitchFamily="2" charset="-122"/>
              </a:rPr>
              <a:t>文法规则</a:t>
            </a:r>
            <a:r>
              <a:rPr lang="zh-CN" altLang="en-US" sz="2800" dirty="0">
                <a:latin typeface="黑体" panose="02010609060101010101" pitchFamily="2" charset="-122"/>
                <a:ea typeface="黑体" panose="02010609060101010101" pitchFamily="2" charset="-122"/>
              </a:rPr>
              <a:t>的制约。</a:t>
            </a:r>
          </a:p>
          <a:p>
            <a:pPr eaLnBrk="1" hangingPunct="1">
              <a:buNone/>
            </a:pPr>
            <a:r>
              <a:rPr lang="zh-CN" altLang="en-US" sz="2800" dirty="0">
                <a:solidFill>
                  <a:srgbClr val="C00000"/>
                </a:solidFill>
                <a:latin typeface="黑体" panose="02010609060101010101" pitchFamily="2" charset="-122"/>
                <a:ea typeface="黑体" panose="02010609060101010101" pitchFamily="2" charset="-122"/>
              </a:rPr>
              <a:t>语言的处理过程也应当是一个</a:t>
            </a:r>
            <a:r>
              <a:rPr lang="zh-CN" altLang="en-US" sz="2800"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层次化</a:t>
            </a:r>
            <a:r>
              <a:rPr lang="zh-CN" altLang="en-US" sz="2800" dirty="0">
                <a:solidFill>
                  <a:srgbClr val="C00000"/>
                </a:solidFill>
                <a:latin typeface="黑体" panose="02010609060101010101" pitchFamily="2" charset="-122"/>
                <a:ea typeface="黑体" panose="02010609060101010101" pitchFamily="2" charset="-122"/>
              </a:rPr>
              <a:t>的过程。</a:t>
            </a:r>
          </a:p>
        </p:txBody>
      </p:sp>
      <p:sp>
        <p:nvSpPr>
          <p:cNvPr id="23557" name="Rectangle 3"/>
          <p:cNvSpPr txBox="1"/>
          <p:nvPr/>
        </p:nvSpPr>
        <p:spPr>
          <a:xfrm>
            <a:off x="468313" y="4644727"/>
            <a:ext cx="7772400" cy="1952625"/>
          </a:xfrm>
          <a:prstGeom prst="rect">
            <a:avLst/>
          </a:prstGeom>
          <a:noFill/>
          <a:ln w="9525">
            <a:noFill/>
          </a:ln>
        </p:spPr>
        <p:txBody>
          <a:bodyPr/>
          <a:lstStyle/>
          <a:p>
            <a:pPr marL="342900" indent="-342900" algn="just">
              <a:spcBef>
                <a:spcPct val="20000"/>
              </a:spcBef>
              <a:buClr>
                <a:schemeClr val="accent2">
                  <a:lumMod val="90000"/>
                  <a:lumOff val="10000"/>
                </a:schemeClr>
              </a:buClr>
              <a:buFont typeface="Wingdings" panose="05000000000000000000" pitchFamily="2" charset="2"/>
              <a:buChar char="Ø"/>
            </a:pPr>
            <a:r>
              <a:rPr lang="zh-CN" altLang="en-US" sz="2800" b="1" dirty="0">
                <a:solidFill>
                  <a:srgbClr val="C00000"/>
                </a:solidFill>
                <a:latin typeface="Times New Roman" panose="02020603050405020304" pitchFamily="18" charset="0"/>
                <a:ea typeface="黑体" panose="02010609060101010101" pitchFamily="2" charset="-122"/>
              </a:rPr>
              <a:t>语言</a:t>
            </a:r>
            <a:r>
              <a:rPr lang="zh-CN" altLang="en-US" sz="2800" b="1" dirty="0">
                <a:solidFill>
                  <a:schemeClr val="accent2">
                    <a:lumMod val="90000"/>
                    <a:lumOff val="10000"/>
                  </a:schemeClr>
                </a:solidFill>
                <a:latin typeface="Times New Roman" panose="02020603050405020304" pitchFamily="18" charset="0"/>
                <a:ea typeface="黑体" panose="02010609060101010101" pitchFamily="2" charset="-122"/>
              </a:rPr>
              <a:t>是一个</a:t>
            </a:r>
            <a:r>
              <a:rPr lang="zh-CN" altLang="en-US" sz="2800" b="1" dirty="0">
                <a:solidFill>
                  <a:srgbClr val="C00000"/>
                </a:solidFill>
                <a:latin typeface="Times New Roman" panose="02020603050405020304" pitchFamily="18" charset="0"/>
                <a:ea typeface="黑体" panose="02010609060101010101" pitchFamily="2" charset="-122"/>
              </a:rPr>
              <a:t>复杂的现象</a:t>
            </a:r>
            <a:r>
              <a:rPr lang="zh-CN" altLang="en-US" sz="2800" b="1" dirty="0">
                <a:solidFill>
                  <a:schemeClr val="accent2">
                    <a:lumMod val="90000"/>
                    <a:lumOff val="10000"/>
                  </a:schemeClr>
                </a:solidFill>
                <a:latin typeface="Times New Roman" panose="02020603050405020304" pitchFamily="18" charset="0"/>
                <a:ea typeface="黑体" panose="02010609060101010101" pitchFamily="2" charset="-122"/>
              </a:rPr>
              <a:t>，包括各种处理，如声音或印刷字母的识别、语法解析、高层语义推论，甚至通过节奏和音调传达的情感内容</a:t>
            </a:r>
            <a:r>
              <a:rPr lang="zh-CN" altLang="en-US" sz="2800" b="1" dirty="0" smtClean="0">
                <a:solidFill>
                  <a:schemeClr val="accent2">
                    <a:lumMod val="90000"/>
                    <a:lumOff val="10000"/>
                  </a:schemeClr>
                </a:solidFill>
                <a:latin typeface="Times New Roman" panose="02020603050405020304" pitchFamily="18" charset="0"/>
                <a:ea typeface="黑体" panose="02010609060101010101" pitchFamily="2" charset="-122"/>
              </a:rPr>
              <a:t>。</a:t>
            </a:r>
            <a:endParaRPr lang="zh-CN" altLang="en-US" sz="2800" b="1" dirty="0">
              <a:solidFill>
                <a:schemeClr val="accent2">
                  <a:lumMod val="90000"/>
                  <a:lumOff val="10000"/>
                </a:schemeClr>
              </a:solidFill>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idx="4294967295"/>
          </p:nvPr>
        </p:nvSpPr>
        <p:spPr>
          <a:xfrm>
            <a:off x="107315" y="332740"/>
            <a:ext cx="8712835" cy="6318250"/>
          </a:xfrm>
        </p:spPr>
        <p:txBody>
          <a:bodyPr vert="horz" wrap="square" lIns="91440" tIns="45720" rIns="91440" bIns="45720" anchor="t" anchorCtr="0"/>
          <a:lstStyle/>
          <a:p>
            <a:pPr algn="just" eaLnBrk="1" hangingPunct="1">
              <a:buNone/>
            </a:pPr>
            <a:r>
              <a:rPr lang="zh-CN" altLang="en-US" sz="2800" dirty="0" smtClean="0">
                <a:latin typeface="Times New Roman" panose="02020603050405020304" pitchFamily="18" charset="0"/>
                <a:ea typeface="黑体" panose="02010609060101010101" pitchFamily="2" charset="-122"/>
              </a:rPr>
              <a:t>    为了</a:t>
            </a:r>
            <a:r>
              <a:rPr lang="zh-CN" altLang="en-US" sz="2800" dirty="0">
                <a:latin typeface="Times New Roman" panose="02020603050405020304" pitchFamily="18" charset="0"/>
                <a:ea typeface="黑体" panose="02010609060101010101" pitchFamily="2" charset="-122"/>
              </a:rPr>
              <a:t>管理这个复杂性，</a:t>
            </a:r>
            <a:r>
              <a:rPr lang="zh-CN" altLang="en-US" sz="2800" dirty="0">
                <a:solidFill>
                  <a:srgbClr val="FF0000"/>
                </a:solidFill>
                <a:latin typeface="Times New Roman" panose="02020603050405020304" pitchFamily="18" charset="0"/>
                <a:ea typeface="黑体" panose="02010609060101010101" pitchFamily="2" charset="-122"/>
              </a:rPr>
              <a:t>语言学家</a:t>
            </a:r>
            <a:r>
              <a:rPr lang="zh-CN" altLang="en-US" sz="2800" dirty="0">
                <a:latin typeface="Times New Roman" panose="02020603050405020304" pitchFamily="18" charset="0"/>
                <a:ea typeface="黑体" panose="02010609060101010101" pitchFamily="2" charset="-122"/>
              </a:rPr>
              <a:t>定义了</a:t>
            </a:r>
            <a:r>
              <a:rPr lang="zh-CN" altLang="en-US" sz="2800" dirty="0">
                <a:solidFill>
                  <a:srgbClr val="FF0000"/>
                </a:solidFill>
                <a:latin typeface="Times New Roman" panose="02020603050405020304" pitchFamily="18" charset="0"/>
                <a:ea typeface="黑体" panose="02010609060101010101" pitchFamily="2" charset="-122"/>
              </a:rPr>
              <a:t>自然语言</a:t>
            </a:r>
            <a:r>
              <a:rPr lang="zh-CN" altLang="en-US" sz="2800" dirty="0">
                <a:latin typeface="Times New Roman" panose="02020603050405020304" pitchFamily="18" charset="0"/>
                <a:ea typeface="黑体" panose="02010609060101010101" pitchFamily="2" charset="-122"/>
              </a:rPr>
              <a:t>分析的</a:t>
            </a:r>
            <a:r>
              <a:rPr lang="zh-CN" altLang="en-US" sz="2800" dirty="0">
                <a:solidFill>
                  <a:srgbClr val="C00000"/>
                </a:solidFill>
                <a:latin typeface="Times New Roman" panose="02020603050405020304" pitchFamily="18" charset="0"/>
                <a:ea typeface="黑体" panose="02010609060101010101" pitchFamily="2" charset="-122"/>
              </a:rPr>
              <a:t>不同层次</a:t>
            </a:r>
            <a:r>
              <a:rPr lang="zh-CN" altLang="en-US" sz="2800" dirty="0" smtClean="0">
                <a:latin typeface="Times New Roman" panose="02020603050405020304" pitchFamily="18" charset="0"/>
                <a:ea typeface="黑体" panose="02010609060101010101" pitchFamily="2" charset="-122"/>
              </a:rPr>
              <a:t>：</a:t>
            </a:r>
            <a:endParaRPr lang="en-US" altLang="zh-CN" sz="2800" dirty="0" smtClean="0">
              <a:solidFill>
                <a:srgbClr val="C00000"/>
              </a:solidFill>
              <a:latin typeface="黑体" panose="02010609060101010101" pitchFamily="2" charset="-122"/>
              <a:ea typeface="黑体" panose="02010609060101010101" pitchFamily="2" charset="-122"/>
            </a:endParaRPr>
          </a:p>
          <a:p>
            <a:pPr algn="just" eaLnBrk="1" hangingPunct="1">
              <a:buNone/>
            </a:pPr>
            <a:r>
              <a:rPr lang="en-US" altLang="zh-CN" sz="2800" dirty="0">
                <a:solidFill>
                  <a:srgbClr val="C00000"/>
                </a:solidFill>
                <a:latin typeface="黑体" panose="02010609060101010101" pitchFamily="2" charset="-122"/>
                <a:ea typeface="黑体" panose="02010609060101010101" pitchFamily="2" charset="-122"/>
              </a:rPr>
              <a:t> </a:t>
            </a:r>
            <a:r>
              <a:rPr lang="en-US" altLang="zh-CN" sz="2800" dirty="0" smtClean="0">
                <a:solidFill>
                  <a:srgbClr val="C00000"/>
                </a:solidFill>
                <a:latin typeface="黑体" panose="02010609060101010101" pitchFamily="2" charset="-122"/>
                <a:ea typeface="黑体" panose="02010609060101010101" pitchFamily="2" charset="-122"/>
              </a:rPr>
              <a:t>1</a:t>
            </a:r>
            <a:r>
              <a:rPr lang="en-US" altLang="zh-CN" sz="2800" dirty="0">
                <a:solidFill>
                  <a:srgbClr val="C00000"/>
                </a:solidFill>
                <a:latin typeface="黑体" panose="02010609060101010101" pitchFamily="2" charset="-122"/>
                <a:ea typeface="黑体" panose="02010609060101010101" pitchFamily="2" charset="-122"/>
              </a:rPr>
              <a:t>)</a:t>
            </a:r>
            <a:r>
              <a:rPr lang="zh-CN" altLang="en-US" sz="2800" dirty="0">
                <a:solidFill>
                  <a:srgbClr val="C00000"/>
                </a:solidFill>
                <a:latin typeface="黑体" panose="02010609060101010101" pitchFamily="2" charset="-122"/>
                <a:ea typeface="黑体" panose="02010609060101010101" pitchFamily="2" charset="-122"/>
              </a:rPr>
              <a:t>韵律学（</a:t>
            </a:r>
            <a:r>
              <a:rPr lang="en-US" altLang="zh-CN" sz="2800" dirty="0">
                <a:solidFill>
                  <a:srgbClr val="C00000"/>
                </a:solidFill>
                <a:latin typeface="黑体" panose="02010609060101010101" pitchFamily="2" charset="-122"/>
                <a:ea typeface="黑体" panose="02010609060101010101" pitchFamily="2" charset="-122"/>
              </a:rPr>
              <a:t>prosody)</a:t>
            </a:r>
            <a:r>
              <a:rPr lang="zh-CN" altLang="en-US" sz="2800" dirty="0">
                <a:latin typeface="黑体" panose="02010609060101010101" pitchFamily="2" charset="-122"/>
                <a:ea typeface="黑体" panose="02010609060101010101" pitchFamily="2" charset="-122"/>
              </a:rPr>
              <a:t>处理语言的节奏和语调。这一层次的分析很难形式化，经常被省略；然而，其重要性在</a:t>
            </a:r>
            <a:r>
              <a:rPr lang="zh-CN" altLang="en-US" sz="2800" dirty="0">
                <a:solidFill>
                  <a:srgbClr val="FF0000"/>
                </a:solidFill>
                <a:latin typeface="黑体" panose="02010609060101010101" pitchFamily="2" charset="-122"/>
                <a:ea typeface="黑体" panose="02010609060101010101" pitchFamily="2" charset="-122"/>
              </a:rPr>
              <a:t>诗歌和宗教圣歌</a:t>
            </a:r>
            <a:r>
              <a:rPr lang="zh-CN" altLang="en-US" sz="2800" dirty="0">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强大感染力</a:t>
            </a:r>
            <a:r>
              <a:rPr lang="zh-CN" altLang="en-US" sz="2800" dirty="0">
                <a:latin typeface="黑体" panose="02010609060101010101" pitchFamily="2" charset="-122"/>
                <a:ea typeface="黑体" panose="02010609060101010101" pitchFamily="2" charset="-122"/>
              </a:rPr>
              <a:t>中是很明显的，就如同节奏在儿童记单词和婴儿呀呀学语中所具有的作用。</a:t>
            </a:r>
          </a:p>
          <a:p>
            <a:pPr algn="just" eaLnBrk="1" hangingPunct="1">
              <a:buNone/>
            </a:pPr>
            <a:r>
              <a:rPr lang="zh-CN" altLang="en-US" sz="2800" dirty="0">
                <a:solidFill>
                  <a:srgbClr val="C00000"/>
                </a:solidFill>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2)</a:t>
            </a:r>
            <a:r>
              <a:rPr lang="zh-CN" altLang="en-US" sz="2800" dirty="0">
                <a:solidFill>
                  <a:srgbClr val="C00000"/>
                </a:solidFill>
                <a:latin typeface="黑体" panose="02010609060101010101" pitchFamily="2" charset="-122"/>
                <a:ea typeface="黑体" panose="02010609060101010101" pitchFamily="2" charset="-122"/>
              </a:rPr>
              <a:t>音韵学（</a:t>
            </a:r>
            <a:r>
              <a:rPr lang="en-US" altLang="zh-CN" sz="2800" dirty="0">
                <a:solidFill>
                  <a:srgbClr val="C00000"/>
                </a:solidFill>
                <a:latin typeface="黑体" panose="02010609060101010101" pitchFamily="2" charset="-122"/>
                <a:ea typeface="黑体" panose="02010609060101010101" pitchFamily="2" charset="-122"/>
              </a:rPr>
              <a:t>phonology)</a:t>
            </a:r>
            <a:r>
              <a:rPr lang="zh-CN" altLang="en-US" sz="2800" dirty="0">
                <a:latin typeface="黑体" panose="02010609060101010101" pitchFamily="2" charset="-122"/>
                <a:ea typeface="黑体" panose="02010609060101010101" pitchFamily="2" charset="-122"/>
              </a:rPr>
              <a:t>处理的是形成语言的</a:t>
            </a:r>
            <a:r>
              <a:rPr lang="zh-CN" altLang="en-US" sz="2800" dirty="0">
                <a:solidFill>
                  <a:srgbClr val="FF0000"/>
                </a:solidFill>
                <a:latin typeface="黑体" panose="02010609060101010101" pitchFamily="2" charset="-122"/>
                <a:ea typeface="黑体" panose="02010609060101010101" pitchFamily="2" charset="-122"/>
              </a:rPr>
              <a:t>声音</a:t>
            </a:r>
            <a:r>
              <a:rPr lang="zh-CN" altLang="en-US" sz="2800" dirty="0">
                <a:latin typeface="黑体" panose="02010609060101010101" pitchFamily="2" charset="-122"/>
                <a:ea typeface="黑体" panose="02010609060101010101" pitchFamily="2" charset="-122"/>
              </a:rPr>
              <a:t>。语言学的这一分支对于计算机</a:t>
            </a:r>
            <a:r>
              <a:rPr lang="zh-CN" altLang="en-US" sz="2800" dirty="0">
                <a:solidFill>
                  <a:srgbClr val="FF0000"/>
                </a:solidFill>
                <a:latin typeface="黑体" panose="02010609060101010101" pitchFamily="2" charset="-122"/>
                <a:ea typeface="黑体" panose="02010609060101010101" pitchFamily="2" charset="-122"/>
              </a:rPr>
              <a:t>语音识别和生成</a:t>
            </a:r>
            <a:r>
              <a:rPr lang="zh-CN" altLang="en-US" sz="2800" dirty="0">
                <a:latin typeface="黑体" panose="02010609060101010101" pitchFamily="2" charset="-122"/>
                <a:ea typeface="黑体" panose="02010609060101010101" pitchFamily="2" charset="-122"/>
              </a:rPr>
              <a:t>很重要。</a:t>
            </a:r>
          </a:p>
          <a:p>
            <a:pPr algn="just" eaLnBrk="1" hangingPunct="1">
              <a:buNone/>
            </a:pPr>
            <a:r>
              <a:rPr lang="zh-CN" altLang="en-US" sz="2800" dirty="0">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3)</a:t>
            </a:r>
            <a:r>
              <a:rPr lang="zh-CN" altLang="en-US" sz="2800" dirty="0">
                <a:solidFill>
                  <a:srgbClr val="C00000"/>
                </a:solidFill>
                <a:latin typeface="黑体" panose="02010609060101010101" pitchFamily="2" charset="-122"/>
                <a:ea typeface="黑体" panose="02010609060101010101" pitchFamily="2" charset="-122"/>
              </a:rPr>
              <a:t>词态学</a:t>
            </a:r>
            <a:r>
              <a:rPr lang="en-US" altLang="zh-CN" sz="2800" dirty="0">
                <a:solidFill>
                  <a:srgbClr val="C00000"/>
                </a:solidFill>
                <a:latin typeface="黑体" panose="02010609060101010101" pitchFamily="2" charset="-122"/>
                <a:ea typeface="黑体" panose="02010609060101010101" pitchFamily="2" charset="-122"/>
              </a:rPr>
              <a:t>(morphology)</a:t>
            </a:r>
            <a:r>
              <a:rPr lang="zh-CN" altLang="en-US" sz="2800" dirty="0">
                <a:latin typeface="黑体" panose="02010609060101010101" pitchFamily="2" charset="-122"/>
                <a:ea typeface="黑体" panose="02010609060101010101" pitchFamily="2" charset="-122"/>
              </a:rPr>
              <a:t>涉及组成单词的成分（词素）。包括控制单词构成的规律，如前缀（</a:t>
            </a:r>
            <a:r>
              <a:rPr lang="en-US" altLang="zh-CN" sz="2800" dirty="0">
                <a:latin typeface="黑体" panose="02010609060101010101" pitchFamily="2" charset="-122"/>
                <a:ea typeface="黑体" panose="02010609060101010101" pitchFamily="2" charset="-122"/>
              </a:rPr>
              <a:t>un-, non-, anti-</a:t>
            </a:r>
            <a:r>
              <a:rPr lang="zh-CN" altLang="en-US" sz="2800" dirty="0">
                <a:latin typeface="黑体" panose="02010609060101010101" pitchFamily="2" charset="-122"/>
                <a:ea typeface="黑体" panose="02010609060101010101" pitchFamily="2" charset="-122"/>
              </a:rPr>
              <a:t>等）的作用和改变词根含义的后缀（</a:t>
            </a:r>
            <a:r>
              <a:rPr lang="en-US" altLang="zh-CN" sz="2800" dirty="0">
                <a:latin typeface="黑体" panose="02010609060101010101" pitchFamily="2" charset="-122"/>
                <a:ea typeface="黑体" panose="02010609060101010101" pitchFamily="2" charset="-122"/>
              </a:rPr>
              <a:t>-ing, -ly</a:t>
            </a:r>
            <a:r>
              <a:rPr lang="zh-CN" altLang="en-US" sz="2800" dirty="0">
                <a:latin typeface="黑体" panose="02010609060101010101" pitchFamily="2" charset="-122"/>
                <a:ea typeface="黑体" panose="02010609060101010101" pitchFamily="2" charset="-122"/>
              </a:rPr>
              <a:t>等）。</a:t>
            </a:r>
            <a:r>
              <a:rPr lang="zh-CN" altLang="en-US" sz="2800" dirty="0">
                <a:solidFill>
                  <a:srgbClr val="FF0000"/>
                </a:solidFill>
                <a:latin typeface="黑体" panose="02010609060101010101" pitchFamily="2" charset="-122"/>
                <a:ea typeface="黑体" panose="02010609060101010101" pitchFamily="2" charset="-122"/>
              </a:rPr>
              <a:t>词态分析</a:t>
            </a:r>
            <a:r>
              <a:rPr lang="zh-CN" altLang="en-US" sz="2800" dirty="0">
                <a:latin typeface="黑体" panose="02010609060101010101" pitchFamily="2" charset="-122"/>
                <a:ea typeface="黑体" panose="02010609060101010101" pitchFamily="2" charset="-122"/>
              </a:rPr>
              <a:t>对于确定单词在句子中的作用很重要，包括时态、数量和部分语音。</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idx="4294967295"/>
          </p:nvPr>
        </p:nvSpPr>
        <p:spPr>
          <a:xfrm>
            <a:off x="323215" y="404495"/>
            <a:ext cx="8408670" cy="6254750"/>
          </a:xfrm>
        </p:spPr>
        <p:txBody>
          <a:bodyPr vert="horz" wrap="square" lIns="91440" tIns="45720" rIns="91440" bIns="45720" anchor="t" anchorCtr="0"/>
          <a:lstStyle/>
          <a:p>
            <a:pPr algn="just" eaLnBrk="1" hangingPunct="1">
              <a:buNone/>
            </a:pPr>
            <a:r>
              <a:rPr lang="zh-CN" altLang="en-US" sz="2800" dirty="0"/>
              <a:t> </a:t>
            </a:r>
            <a:r>
              <a:rPr lang="zh-CN" altLang="en-US" sz="2800" dirty="0">
                <a:solidFill>
                  <a:srgbClr val="C00000"/>
                </a:solidFill>
              </a:rPr>
              <a:t> </a:t>
            </a:r>
            <a:r>
              <a:rPr lang="en-US" altLang="zh-CN" sz="2800" dirty="0">
                <a:solidFill>
                  <a:srgbClr val="C00000"/>
                </a:solidFill>
                <a:latin typeface="黑体" panose="02010609060101010101" pitchFamily="2" charset="-122"/>
                <a:ea typeface="黑体" panose="02010609060101010101" pitchFamily="2" charset="-122"/>
              </a:rPr>
              <a:t>4)</a:t>
            </a:r>
            <a:r>
              <a:rPr lang="zh-CN" altLang="en-US" sz="2800" dirty="0">
                <a:solidFill>
                  <a:srgbClr val="C00000"/>
                </a:solidFill>
                <a:latin typeface="黑体" panose="02010609060101010101" pitchFamily="2" charset="-122"/>
                <a:ea typeface="黑体" panose="02010609060101010101" pitchFamily="2" charset="-122"/>
              </a:rPr>
              <a:t>语法（</a:t>
            </a:r>
            <a:r>
              <a:rPr lang="en-US" altLang="zh-CN" sz="2800" dirty="0">
                <a:solidFill>
                  <a:srgbClr val="C00000"/>
                </a:solidFill>
                <a:latin typeface="黑体" panose="02010609060101010101" pitchFamily="2" charset="-122"/>
                <a:ea typeface="黑体" panose="02010609060101010101" pitchFamily="2" charset="-122"/>
              </a:rPr>
              <a:t>syntax</a:t>
            </a:r>
            <a:r>
              <a:rPr lang="zh-CN" altLang="en-US" sz="2800" dirty="0">
                <a:solidFill>
                  <a:srgbClr val="C00000"/>
                </a:solidFill>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研究将</a:t>
            </a:r>
            <a:r>
              <a:rPr lang="zh-CN" altLang="en-US" sz="2800" dirty="0">
                <a:solidFill>
                  <a:srgbClr val="FF0000"/>
                </a:solidFill>
                <a:latin typeface="黑体" panose="02010609060101010101" pitchFamily="2" charset="-122"/>
                <a:ea typeface="黑体" panose="02010609060101010101" pitchFamily="2" charset="-122"/>
              </a:rPr>
              <a:t>单词</a:t>
            </a:r>
            <a:r>
              <a:rPr lang="zh-CN" altLang="en-US" sz="2800" dirty="0">
                <a:latin typeface="黑体" panose="02010609060101010101" pitchFamily="2" charset="-122"/>
                <a:ea typeface="黑体" panose="02010609060101010101" pitchFamily="2" charset="-122"/>
              </a:rPr>
              <a:t>组合成合法的</a:t>
            </a:r>
            <a:r>
              <a:rPr lang="zh-CN" altLang="en-US" sz="2800" dirty="0">
                <a:solidFill>
                  <a:srgbClr val="FF0000"/>
                </a:solidFill>
                <a:latin typeface="黑体" panose="02010609060101010101" pitchFamily="2" charset="-122"/>
                <a:ea typeface="黑体" panose="02010609060101010101" pitchFamily="2" charset="-122"/>
              </a:rPr>
              <a:t>短语和句子</a:t>
            </a:r>
            <a:r>
              <a:rPr lang="zh-CN" altLang="en-US" sz="2800" dirty="0">
                <a:latin typeface="黑体" panose="02010609060101010101" pitchFamily="2" charset="-122"/>
                <a:ea typeface="黑体" panose="02010609060101010101" pitchFamily="2" charset="-122"/>
              </a:rPr>
              <a:t>的规律，并运用这些规律解析和生成句子。这是语言学分析中形式化最好因而自动化最成功的部分。</a:t>
            </a:r>
          </a:p>
          <a:p>
            <a:pPr algn="just" eaLnBrk="1" hangingPunct="1">
              <a:buNone/>
            </a:pPr>
            <a:r>
              <a:rPr lang="zh-CN" altLang="en-US" sz="2800" dirty="0">
                <a:solidFill>
                  <a:srgbClr val="C00000"/>
                </a:solidFill>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5)</a:t>
            </a:r>
            <a:r>
              <a:rPr lang="zh-CN" altLang="en-US" sz="2800" dirty="0">
                <a:solidFill>
                  <a:srgbClr val="C00000"/>
                </a:solidFill>
                <a:latin typeface="黑体" panose="02010609060101010101" pitchFamily="2" charset="-122"/>
                <a:ea typeface="黑体" panose="02010609060101010101" pitchFamily="2" charset="-122"/>
              </a:rPr>
              <a:t>语义学（</a:t>
            </a:r>
            <a:r>
              <a:rPr lang="en-US" altLang="zh-CN" sz="2800" dirty="0">
                <a:solidFill>
                  <a:srgbClr val="C00000"/>
                </a:solidFill>
                <a:latin typeface="黑体" panose="02010609060101010101" pitchFamily="2" charset="-122"/>
                <a:ea typeface="黑体" panose="02010609060101010101" pitchFamily="2" charset="-122"/>
              </a:rPr>
              <a:t>semantics)</a:t>
            </a:r>
            <a:r>
              <a:rPr lang="zh-CN" altLang="en-US" sz="2800" dirty="0">
                <a:latin typeface="黑体" panose="02010609060101010101" pitchFamily="2" charset="-122"/>
                <a:ea typeface="黑体" panose="02010609060101010101" pitchFamily="2" charset="-122"/>
              </a:rPr>
              <a:t>考虑</a:t>
            </a:r>
            <a:r>
              <a:rPr lang="zh-CN" altLang="en-US" sz="2800" dirty="0">
                <a:solidFill>
                  <a:srgbClr val="FF0000"/>
                </a:solidFill>
                <a:latin typeface="黑体" panose="02010609060101010101" pitchFamily="2" charset="-122"/>
                <a:ea typeface="黑体" panose="02010609060101010101" pitchFamily="2" charset="-122"/>
              </a:rPr>
              <a:t>单词、短语和句子</a:t>
            </a:r>
            <a:r>
              <a:rPr lang="zh-CN" altLang="en-US" sz="2800" dirty="0">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意思</a:t>
            </a:r>
            <a:r>
              <a:rPr lang="zh-CN" altLang="en-US" sz="2800" dirty="0">
                <a:latin typeface="黑体" panose="02010609060101010101" pitchFamily="2" charset="-122"/>
                <a:ea typeface="黑体" panose="02010609060101010101" pitchFamily="2" charset="-122"/>
              </a:rPr>
              <a:t>以及自然语言表示中传达意思的方法。</a:t>
            </a:r>
          </a:p>
          <a:p>
            <a:pPr algn="just" eaLnBrk="1" hangingPunct="1">
              <a:buNone/>
            </a:pPr>
            <a:r>
              <a:rPr lang="zh-CN" altLang="en-US" sz="2800" dirty="0">
                <a:solidFill>
                  <a:srgbClr val="C00000"/>
                </a:solidFill>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6)</a:t>
            </a:r>
            <a:r>
              <a:rPr lang="zh-CN" altLang="en-US" sz="2800" dirty="0">
                <a:solidFill>
                  <a:srgbClr val="C00000"/>
                </a:solidFill>
                <a:latin typeface="黑体" panose="02010609060101010101" pitchFamily="2" charset="-122"/>
                <a:ea typeface="黑体" panose="02010609060101010101" pitchFamily="2" charset="-122"/>
              </a:rPr>
              <a:t>语用学</a:t>
            </a:r>
            <a:r>
              <a:rPr lang="en-US" altLang="zh-CN" sz="2800" dirty="0">
                <a:solidFill>
                  <a:srgbClr val="C00000"/>
                </a:solidFill>
                <a:latin typeface="黑体" panose="02010609060101010101" pitchFamily="2" charset="-122"/>
                <a:ea typeface="黑体" panose="02010609060101010101" pitchFamily="2" charset="-122"/>
              </a:rPr>
              <a:t>(pragmatics)</a:t>
            </a:r>
            <a:r>
              <a:rPr lang="zh-CN" altLang="en-US" sz="2800" dirty="0">
                <a:latin typeface="黑体" panose="02010609060101010101" pitchFamily="2" charset="-122"/>
                <a:ea typeface="黑体" panose="02010609060101010101" pitchFamily="2" charset="-122"/>
              </a:rPr>
              <a:t>研究使用语言的方法和对听众造成的效果。例如，语用学能够指出为什么通常用</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知道</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来回答</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你知道几点了吗？</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是不合适的。</a:t>
            </a:r>
          </a:p>
          <a:p>
            <a:pPr algn="just" eaLnBrk="1" hangingPunct="1">
              <a:buNone/>
            </a:pPr>
            <a:r>
              <a:rPr lang="zh-CN" altLang="en-US" sz="2800" dirty="0">
                <a:solidFill>
                  <a:srgbClr val="C00000"/>
                </a:solidFill>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7)</a:t>
            </a:r>
            <a:r>
              <a:rPr lang="zh-CN" altLang="en-US" sz="2800" dirty="0">
                <a:solidFill>
                  <a:srgbClr val="C00000"/>
                </a:solidFill>
                <a:latin typeface="黑体" panose="02010609060101010101" pitchFamily="2" charset="-122"/>
                <a:ea typeface="黑体" panose="02010609060101010101" pitchFamily="2" charset="-122"/>
              </a:rPr>
              <a:t>世界知识</a:t>
            </a:r>
            <a:r>
              <a:rPr lang="en-US" altLang="zh-CN" sz="2800" dirty="0">
                <a:solidFill>
                  <a:srgbClr val="C00000"/>
                </a:solidFill>
                <a:latin typeface="黑体" panose="02010609060101010101" pitchFamily="2" charset="-122"/>
                <a:ea typeface="黑体" panose="02010609060101010101" pitchFamily="2" charset="-122"/>
              </a:rPr>
              <a:t>(world knowledge)</a:t>
            </a:r>
            <a:r>
              <a:rPr lang="zh-CN" altLang="en-US" sz="2800" dirty="0">
                <a:latin typeface="黑体" panose="02010609060101010101" pitchFamily="2" charset="-122"/>
                <a:ea typeface="黑体" panose="02010609060101010101" pitchFamily="2" charset="-122"/>
              </a:rPr>
              <a:t>包括自然世界、人类社会交互世界的知识以及交流中目标和意图的作用。这些通用的背景知识对于理解文字或对话的完整含义是必不可少的。</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idx="4294967295"/>
          </p:nvPr>
        </p:nvSpPr>
        <p:spPr>
          <a:xfrm>
            <a:off x="179070" y="332740"/>
            <a:ext cx="7772400" cy="4114800"/>
          </a:xfrm>
        </p:spPr>
        <p:txBody>
          <a:bodyPr vert="horz" wrap="square" lIns="91440" tIns="45720" rIns="91440" bIns="45720" anchor="t" anchorCtr="0"/>
          <a:lstStyle/>
          <a:p>
            <a:pPr eaLnBrk="1" hangingPunct="1"/>
            <a:r>
              <a:rPr lang="zh-CN" altLang="en-US" dirty="0">
                <a:latin typeface="黑体" panose="02010609060101010101" pitchFamily="2" charset="-122"/>
                <a:ea typeface="黑体" panose="02010609060101010101" pitchFamily="2" charset="-122"/>
              </a:rPr>
              <a:t>下面重点讨论五个层次：</a:t>
            </a:r>
          </a:p>
          <a:p>
            <a:pPr lvl="1" eaLnBrk="1" hangingPunct="1">
              <a:buClr>
                <a:srgbClr val="000070"/>
              </a:buClr>
            </a:pPr>
            <a:r>
              <a:rPr lang="zh-CN" altLang="en-US" dirty="0">
                <a:solidFill>
                  <a:srgbClr val="C00000"/>
                </a:solidFill>
                <a:latin typeface="黑体" panose="02010609060101010101" pitchFamily="2" charset="-122"/>
                <a:ea typeface="黑体" panose="02010609060101010101" pitchFamily="2" charset="-122"/>
              </a:rPr>
              <a:t>语音分析</a:t>
            </a:r>
          </a:p>
          <a:p>
            <a:pPr lvl="1" eaLnBrk="1" hangingPunct="1">
              <a:buClr>
                <a:srgbClr val="000070"/>
              </a:buClr>
            </a:pPr>
            <a:r>
              <a:rPr lang="zh-CN" altLang="en-US" dirty="0">
                <a:solidFill>
                  <a:srgbClr val="C00000"/>
                </a:solidFill>
                <a:latin typeface="黑体" panose="02010609060101010101" pitchFamily="2" charset="-122"/>
                <a:ea typeface="黑体" panose="02010609060101010101" pitchFamily="2" charset="-122"/>
              </a:rPr>
              <a:t>词法分析</a:t>
            </a:r>
          </a:p>
          <a:p>
            <a:pPr lvl="1" eaLnBrk="1" hangingPunct="1">
              <a:buClr>
                <a:srgbClr val="000070"/>
              </a:buClr>
            </a:pPr>
            <a:r>
              <a:rPr lang="zh-CN" altLang="en-US" dirty="0">
                <a:solidFill>
                  <a:srgbClr val="C00000"/>
                </a:solidFill>
                <a:latin typeface="黑体" panose="02010609060101010101" pitchFamily="2" charset="-122"/>
                <a:ea typeface="黑体" panose="02010609060101010101" pitchFamily="2" charset="-122"/>
              </a:rPr>
              <a:t>句法分析</a:t>
            </a:r>
          </a:p>
          <a:p>
            <a:pPr lvl="1" eaLnBrk="1" hangingPunct="1">
              <a:buClr>
                <a:srgbClr val="000070"/>
              </a:buClr>
            </a:pPr>
            <a:r>
              <a:rPr lang="zh-CN" altLang="en-US" dirty="0">
                <a:solidFill>
                  <a:srgbClr val="C00000"/>
                </a:solidFill>
                <a:latin typeface="黑体" panose="02010609060101010101" pitchFamily="2" charset="-122"/>
                <a:ea typeface="黑体" panose="02010609060101010101" pitchFamily="2" charset="-122"/>
              </a:rPr>
              <a:t>语义分析</a:t>
            </a:r>
          </a:p>
          <a:p>
            <a:pPr lvl="1" eaLnBrk="1" hangingPunct="1">
              <a:buClr>
                <a:srgbClr val="000070"/>
              </a:buClr>
            </a:pPr>
            <a:r>
              <a:rPr lang="zh-CN" altLang="en-US" dirty="0">
                <a:solidFill>
                  <a:srgbClr val="C00000"/>
                </a:solidFill>
                <a:latin typeface="黑体" panose="02010609060101010101" pitchFamily="2" charset="-122"/>
                <a:ea typeface="黑体" panose="02010609060101010101" pitchFamily="2" charset="-122"/>
              </a:rPr>
              <a:t>语用分析</a:t>
            </a:r>
            <a:endParaRPr lang="zh-CN" altLang="en-US" dirty="0">
              <a:latin typeface="黑体" panose="02010609060101010101" pitchFamily="2" charset="-122"/>
              <a:ea typeface="黑体" panose="02010609060101010101" pitchFamily="2" charset="-122"/>
            </a:endParaRPr>
          </a:p>
        </p:txBody>
      </p:sp>
      <p:sp>
        <p:nvSpPr>
          <p:cNvPr id="26628" name="AutoShape 3"/>
          <p:cNvSpPr/>
          <p:nvPr/>
        </p:nvSpPr>
        <p:spPr>
          <a:xfrm>
            <a:off x="5580063" y="333375"/>
            <a:ext cx="3240087" cy="1439863"/>
          </a:xfrm>
          <a:prstGeom prst="wedgeRoundRectCallout">
            <a:avLst>
              <a:gd name="adj1" fmla="val -130009"/>
              <a:gd name="adj2" fmla="val 19681"/>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gn="ctr"/>
            <a:r>
              <a:rPr lang="zh-CN" altLang="en-US" sz="2000" b="1" dirty="0">
                <a:latin typeface="黑体" panose="02010609060101010101" pitchFamily="2" charset="-122"/>
                <a:ea typeface="黑体" panose="02010609060101010101" pitchFamily="2" charset="-122"/>
              </a:rPr>
              <a:t>根据音位规则，从语音流中区分出独立的</a:t>
            </a:r>
            <a:r>
              <a:rPr lang="zh-CN" altLang="en-US" sz="2000" b="1" dirty="0">
                <a:solidFill>
                  <a:srgbClr val="FFC000"/>
                </a:solidFill>
                <a:latin typeface="黑体" panose="02010609060101010101" pitchFamily="2" charset="-122"/>
                <a:ea typeface="黑体" panose="02010609060101010101" pitchFamily="2" charset="-122"/>
              </a:rPr>
              <a:t>音素</a:t>
            </a:r>
            <a:r>
              <a:rPr lang="zh-CN" altLang="en-US" sz="2000" b="1" dirty="0">
                <a:latin typeface="黑体" panose="02010609060101010101" pitchFamily="2" charset="-122"/>
                <a:ea typeface="黑体" panose="02010609060101010101" pitchFamily="2" charset="-122"/>
              </a:rPr>
              <a:t>，根据音位形态规则找出音节及其对应的词素或词。</a:t>
            </a:r>
          </a:p>
        </p:txBody>
      </p:sp>
      <p:sp>
        <p:nvSpPr>
          <p:cNvPr id="26629" name="AutoShape 4"/>
          <p:cNvSpPr/>
          <p:nvPr/>
        </p:nvSpPr>
        <p:spPr>
          <a:xfrm>
            <a:off x="3492500" y="3860800"/>
            <a:ext cx="5256213" cy="2376488"/>
          </a:xfrm>
          <a:prstGeom prst="wedgeRoundRectCallout">
            <a:avLst>
              <a:gd name="adj1" fmla="val -62838"/>
              <a:gd name="adj2" fmla="val -52403"/>
              <a:gd name="adj3" fmla="val 16667"/>
            </a:avLst>
          </a:prstGeom>
          <a:solidFill>
            <a:srgbClr val="003300"/>
          </a:solidFill>
          <a:ln w="9525" cap="flat" cmpd="sng">
            <a:solidFill>
              <a:schemeClr val="tx1"/>
            </a:solidFill>
            <a:prstDash val="solid"/>
            <a:miter/>
            <a:headEnd type="none" w="med" len="med"/>
            <a:tailEnd type="none" w="med" len="med"/>
          </a:ln>
        </p:spPr>
        <p:txBody>
          <a:bodyPr/>
          <a:lstStyle/>
          <a:p>
            <a:pPr algn="just">
              <a:lnSpc>
                <a:spcPct val="90000"/>
              </a:lnSpc>
              <a:spcBef>
                <a:spcPct val="20000"/>
              </a:spcBef>
              <a:buClr>
                <a:srgbClr val="66FFFF"/>
              </a:buClr>
              <a:buFont typeface="Wingdings" panose="05000000000000000000" pitchFamily="2" charset="2"/>
              <a:buChar char="Ø"/>
            </a:pPr>
            <a:r>
              <a:rPr lang="zh-CN" altLang="en-US" sz="2400" dirty="0">
                <a:solidFill>
                  <a:srgbClr val="FFFF00"/>
                </a:solidFill>
                <a:latin typeface="黑体" panose="02010609060101010101" pitchFamily="2" charset="-122"/>
                <a:ea typeface="黑体" panose="02010609060101010101" pitchFamily="2" charset="-122"/>
              </a:rPr>
              <a:t>语用</a:t>
            </a:r>
            <a:r>
              <a:rPr lang="zh-CN" altLang="en-US" sz="2400" dirty="0">
                <a:latin typeface="黑体" panose="02010609060101010101" pitchFamily="2" charset="-122"/>
                <a:ea typeface="黑体" panose="02010609060101010101" pitchFamily="2" charset="-122"/>
              </a:rPr>
              <a:t>描述语言的</a:t>
            </a:r>
            <a:r>
              <a:rPr lang="zh-CN" altLang="en-US" sz="2400" dirty="0">
                <a:solidFill>
                  <a:srgbClr val="FFC000"/>
                </a:solidFill>
                <a:latin typeface="黑体" panose="02010609060101010101" pitchFamily="2" charset="-122"/>
                <a:ea typeface="黑体" panose="02010609060101010101" pitchFamily="2" charset="-122"/>
              </a:rPr>
              <a:t>环境知识</a:t>
            </a:r>
            <a:r>
              <a:rPr lang="zh-CN" altLang="en-US" sz="2400" dirty="0">
                <a:latin typeface="黑体" panose="02010609060101010101" pitchFamily="2" charset="-122"/>
                <a:ea typeface="黑体" panose="02010609060101010101" pitchFamily="2" charset="-122"/>
              </a:rPr>
              <a:t>，语言与语言使用者在某个给定语言环境中的关系。</a:t>
            </a:r>
          </a:p>
          <a:p>
            <a:pPr algn="just">
              <a:lnSpc>
                <a:spcPct val="90000"/>
              </a:lnSpc>
              <a:spcBef>
                <a:spcPct val="20000"/>
              </a:spcBef>
              <a:buClr>
                <a:srgbClr val="66FFFF"/>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关注</a:t>
            </a:r>
            <a:r>
              <a:rPr lang="zh-CN" altLang="en-US" sz="2400" dirty="0">
                <a:solidFill>
                  <a:srgbClr val="FFFF00"/>
                </a:solidFill>
                <a:latin typeface="黑体" panose="02010609060101010101" pitchFamily="2" charset="-122"/>
                <a:ea typeface="黑体" panose="02010609060101010101" pitchFamily="2" charset="-122"/>
              </a:rPr>
              <a:t>语用信息</a:t>
            </a:r>
            <a:r>
              <a:rPr lang="zh-CN" altLang="en-US" sz="2400" dirty="0">
                <a:latin typeface="黑体" panose="02010609060101010101" pitchFamily="2" charset="-122"/>
                <a:ea typeface="黑体" panose="02010609060101010101" pitchFamily="2" charset="-122"/>
              </a:rPr>
              <a:t>的自然语言处理系统更侧重于讲话者</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听话者模型的设定。</a:t>
            </a:r>
          </a:p>
        </p:txBody>
      </p:sp>
      <p:sp>
        <p:nvSpPr>
          <p:cNvPr id="26630" name="AutoShape 5"/>
          <p:cNvSpPr/>
          <p:nvPr/>
        </p:nvSpPr>
        <p:spPr>
          <a:xfrm>
            <a:off x="3419475" y="1773238"/>
            <a:ext cx="1512565" cy="576262"/>
          </a:xfrm>
          <a:prstGeom prst="wedgeEllipseCallout">
            <a:avLst>
              <a:gd name="adj1" fmla="val -73241"/>
              <a:gd name="adj2" fmla="val -27685"/>
            </a:avLst>
          </a:prstGeom>
          <a:solidFill>
            <a:schemeClr val="accent1"/>
          </a:solidFill>
          <a:ln w="9525" cap="flat" cmpd="sng">
            <a:solidFill>
              <a:schemeClr val="tx1"/>
            </a:solidFill>
            <a:prstDash val="solid"/>
            <a:miter/>
            <a:headEnd type="none" w="med" len="med"/>
            <a:tailEnd type="none" w="med" len="med"/>
          </a:ln>
        </p:spPr>
        <p:txBody>
          <a:bodyPr/>
          <a:lstStyle/>
          <a:p>
            <a:pPr algn="ctr"/>
            <a:r>
              <a:rPr lang="en-US" altLang="zh-CN" sz="2800" dirty="0" smtClean="0">
                <a:latin typeface="Times New Roman" panose="02020603050405020304" pitchFamily="18" charset="0"/>
              </a:rPr>
              <a:t>7.2</a:t>
            </a:r>
            <a:endParaRPr lang="en-US" altLang="zh-CN" sz="2800" dirty="0">
              <a:latin typeface="Times New Roman" panose="02020603050405020304" pitchFamily="18" charset="0"/>
            </a:endParaRPr>
          </a:p>
        </p:txBody>
      </p:sp>
      <p:sp>
        <p:nvSpPr>
          <p:cNvPr id="26631" name="AutoShape 6"/>
          <p:cNvSpPr/>
          <p:nvPr/>
        </p:nvSpPr>
        <p:spPr>
          <a:xfrm>
            <a:off x="3059430" y="2492375"/>
            <a:ext cx="1296670" cy="504577"/>
          </a:xfrm>
          <a:prstGeom prst="wedgeEllipseCallout">
            <a:avLst>
              <a:gd name="adj1" fmla="val -60282"/>
              <a:gd name="adj2" fmla="val -78569"/>
            </a:avLst>
          </a:prstGeom>
          <a:solidFill>
            <a:schemeClr val="accent1"/>
          </a:solidFill>
          <a:ln w="9525" cap="flat" cmpd="sng">
            <a:solidFill>
              <a:schemeClr val="tx1"/>
            </a:solidFill>
            <a:prstDash val="solid"/>
            <a:miter/>
            <a:headEnd type="none" w="med" len="med"/>
            <a:tailEnd type="none" w="med" len="med"/>
          </a:ln>
        </p:spPr>
        <p:txBody>
          <a:bodyPr/>
          <a:lstStyle/>
          <a:p>
            <a:pPr algn="ctr"/>
            <a:r>
              <a:rPr lang="en-US" altLang="zh-CN" sz="2800" dirty="0" smtClean="0">
                <a:latin typeface="Times New Roman" panose="02020603050405020304" pitchFamily="18" charset="0"/>
              </a:rPr>
              <a:t>7.3</a:t>
            </a:r>
            <a:endParaRPr lang="en-US" altLang="zh-CN" sz="2800" dirty="0">
              <a:latin typeface="Times New Roman" panose="02020603050405020304" pitchFamily="18" charset="0"/>
            </a:endParaRPr>
          </a:p>
        </p:txBody>
      </p:sp>
      <p:sp>
        <p:nvSpPr>
          <p:cNvPr id="26632" name="AutoShape 7"/>
          <p:cNvSpPr/>
          <p:nvPr/>
        </p:nvSpPr>
        <p:spPr>
          <a:xfrm>
            <a:off x="4355803" y="3139827"/>
            <a:ext cx="1224260" cy="576899"/>
          </a:xfrm>
          <a:prstGeom prst="wedgeEllipseCallout">
            <a:avLst>
              <a:gd name="adj1" fmla="val -183407"/>
              <a:gd name="adj2" fmla="val -47792"/>
            </a:avLst>
          </a:prstGeom>
          <a:solidFill>
            <a:schemeClr val="accent1"/>
          </a:solidFill>
          <a:ln w="9525" cap="flat" cmpd="sng">
            <a:solidFill>
              <a:schemeClr val="tx1"/>
            </a:solidFill>
            <a:prstDash val="solid"/>
            <a:miter/>
            <a:headEnd type="none" w="med" len="med"/>
            <a:tailEnd type="none" w="med" len="med"/>
          </a:ln>
        </p:spPr>
        <p:txBody>
          <a:bodyPr/>
          <a:lstStyle/>
          <a:p>
            <a:pPr algn="ctr"/>
            <a:r>
              <a:rPr lang="en-US" altLang="zh-CN" sz="2800" dirty="0" smtClean="0">
                <a:latin typeface="Times New Roman" panose="02020603050405020304" pitchFamily="18" charset="0"/>
              </a:rPr>
              <a:t>7.4</a:t>
            </a:r>
            <a:endParaRPr lang="en-US" altLang="zh-CN" sz="2800" dirty="0">
              <a:latin typeface="Times New Roman" panose="02020603050405020304" pitchFamily="18" charset="0"/>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p:cNvSpPr>
          <p:nvPr>
            <p:ph idx="4294967295"/>
          </p:nvPr>
        </p:nvSpPr>
        <p:spPr>
          <a:xfrm>
            <a:off x="685800" y="6128385"/>
            <a:ext cx="7772400" cy="685800"/>
          </a:xfrm>
        </p:spPr>
        <p:txBody>
          <a:bodyPr vert="horz" wrap="square" lIns="91440" tIns="45720" rIns="91440" bIns="45720" anchor="t" anchorCtr="0"/>
          <a:lstStyle/>
          <a:p>
            <a:pPr algn="ctr" eaLnBrk="1" hangingPunct="1">
              <a:buNone/>
            </a:pPr>
            <a:r>
              <a:rPr lang="zh-CN" altLang="en-US" sz="3200" dirty="0"/>
              <a:t>生成句子内部表示的各阶段 </a:t>
            </a:r>
          </a:p>
        </p:txBody>
      </p:sp>
      <p:pic>
        <p:nvPicPr>
          <p:cNvPr id="27653" name="Picture 4"/>
          <p:cNvPicPr>
            <a:picLocks noChangeAspect="1"/>
          </p:cNvPicPr>
          <p:nvPr/>
        </p:nvPicPr>
        <p:blipFill>
          <a:blip r:embed="rId2"/>
          <a:stretch>
            <a:fillRect/>
          </a:stretch>
        </p:blipFill>
        <p:spPr>
          <a:xfrm>
            <a:off x="35560" y="188595"/>
            <a:ext cx="8928100" cy="5939790"/>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a:xfrm>
            <a:off x="611505" y="188278"/>
            <a:ext cx="7772400" cy="1143000"/>
          </a:xfrm>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28676" name="Rectangle 3"/>
          <p:cNvSpPr>
            <a:spLocks noGrp="1"/>
          </p:cNvSpPr>
          <p:nvPr>
            <p:ph idx="1"/>
          </p:nvPr>
        </p:nvSpPr>
        <p:spPr>
          <a:xfrm>
            <a:off x="539115" y="1484630"/>
            <a:ext cx="7772400" cy="5116830"/>
          </a:xfrm>
        </p:spPr>
        <p:txBody>
          <a:bodyPr vert="horz" wrap="square" lIns="91440" tIns="45720" rIns="91440" bIns="45720" anchor="t" anchorCtr="0"/>
          <a:lstStyle/>
          <a:p>
            <a:pPr eaLnBrk="1" hangingPunct="1">
              <a:lnSpc>
                <a:spcPct val="90000"/>
              </a:lnSpc>
              <a:buNone/>
            </a:pPr>
            <a:r>
              <a:rPr lang="en-US" altLang="zh-CN" sz="2800" dirty="0" smtClean="0">
                <a:solidFill>
                  <a:srgbClr val="0070C0"/>
                </a:solidFill>
                <a:latin typeface="黑体" panose="02010609060101010101" pitchFamily="2" charset="-122"/>
                <a:ea typeface="黑体" panose="02010609060101010101" pitchFamily="2" charset="-122"/>
              </a:rPr>
              <a:t>7.1  </a:t>
            </a:r>
            <a:r>
              <a:rPr lang="zh-CN" altLang="en-US" sz="2800" dirty="0">
                <a:solidFill>
                  <a:srgbClr val="0070C0"/>
                </a:solidFill>
                <a:latin typeface="黑体" panose="02010609060101010101" pitchFamily="2" charset="-122"/>
                <a:ea typeface="黑体" panose="02010609060101010101" pitchFamily="2" charset="-122"/>
              </a:rPr>
              <a:t>自然语言理解的一般问题</a:t>
            </a:r>
            <a:r>
              <a:rPr lang="zh-CN" altLang="en-US" sz="2800" dirty="0">
                <a:solidFill>
                  <a:srgbClr val="00FFFF"/>
                </a:solidFill>
                <a:latin typeface="黑体" panose="02010609060101010101" pitchFamily="2" charset="-122"/>
                <a:ea typeface="黑体" panose="02010609060101010101" pitchFamily="2" charset="-122"/>
              </a:rPr>
              <a:t>	</a:t>
            </a:r>
            <a:endParaRPr lang="en-US" altLang="zh-CN" sz="2800" dirty="0">
              <a:solidFill>
                <a:srgbClr val="00FFFF"/>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C00000"/>
                </a:solidFill>
                <a:latin typeface="黑体" panose="02010609060101010101" pitchFamily="2" charset="-122"/>
                <a:ea typeface="黑体" panose="02010609060101010101" pitchFamily="2" charset="-122"/>
              </a:rPr>
              <a:t>7.2  </a:t>
            </a:r>
            <a:r>
              <a:rPr lang="zh-CN" altLang="en-US" sz="2800" dirty="0">
                <a:solidFill>
                  <a:srgbClr val="C00000"/>
                </a:solidFill>
                <a:latin typeface="黑体" panose="02010609060101010101" pitchFamily="2" charset="-122"/>
                <a:ea typeface="黑体" panose="02010609060101010101" pitchFamily="2" charset="-122"/>
              </a:rPr>
              <a:t>词法分析</a:t>
            </a:r>
            <a:r>
              <a:rPr lang="zh-CN" altLang="en-US" sz="2800" dirty="0">
                <a:solidFill>
                  <a:srgbClr val="FFFF00"/>
                </a:solidFill>
                <a:latin typeface="黑体" panose="02010609060101010101" pitchFamily="2" charset="-122"/>
                <a:ea typeface="黑体" panose="02010609060101010101" pitchFamily="2" charset="-122"/>
              </a:rPr>
              <a:t>	</a:t>
            </a:r>
            <a:endParaRPr lang="en-US" altLang="zh-CN" sz="2800" dirty="0">
              <a:solidFill>
                <a:srgbClr val="FFFF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7.3  </a:t>
            </a:r>
            <a:r>
              <a:rPr lang="zh-CN" altLang="en-US" sz="2800" dirty="0">
                <a:latin typeface="黑体" panose="02010609060101010101" pitchFamily="2" charset="-122"/>
                <a:ea typeface="黑体" panose="02010609060101010101" pitchFamily="2" charset="-122"/>
              </a:rPr>
              <a:t>句法分析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7.4  </a:t>
            </a:r>
            <a:r>
              <a:rPr lang="zh-CN" altLang="en-US" sz="2800" dirty="0">
                <a:latin typeface="黑体" panose="02010609060101010101" pitchFamily="2" charset="-122"/>
                <a:ea typeface="黑体" panose="02010609060101010101" pitchFamily="2" charset="-122"/>
              </a:rPr>
              <a:t>语义分析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7.5  </a:t>
            </a:r>
            <a:r>
              <a:rPr lang="zh-CN" altLang="en-US" sz="2800" dirty="0">
                <a:latin typeface="黑体" panose="02010609060101010101" pitchFamily="2" charset="-122"/>
                <a:ea typeface="黑体" panose="02010609060101010101" pitchFamily="2" charset="-122"/>
              </a:rPr>
              <a:t>大规模真实文本的处理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7.6  </a:t>
            </a:r>
            <a:r>
              <a:rPr lang="zh-CN" altLang="en-US" sz="2800" dirty="0">
                <a:latin typeface="黑体" panose="02010609060101010101" pitchFamily="2" charset="-122"/>
                <a:ea typeface="黑体" panose="02010609060101010101" pitchFamily="2" charset="-122"/>
              </a:rPr>
              <a:t>信息搜索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7.7  </a:t>
            </a:r>
            <a:r>
              <a:rPr lang="zh-CN" altLang="en-US" sz="2800" dirty="0">
                <a:latin typeface="黑体" panose="02010609060101010101" pitchFamily="2" charset="-122"/>
                <a:ea typeface="黑体" panose="02010609060101010101" pitchFamily="2" charset="-122"/>
              </a:rPr>
              <a:t>机器翻译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7.8  </a:t>
            </a:r>
            <a:r>
              <a:rPr lang="zh-CN" altLang="en-US" sz="2800" dirty="0">
                <a:latin typeface="黑体" panose="02010609060101010101" pitchFamily="2" charset="-122"/>
                <a:ea typeface="黑体" panose="02010609060101010101" pitchFamily="2" charset="-122"/>
              </a:rPr>
              <a:t>语音识别</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p:cNvSpPr>
          <p:nvPr>
            <p:ph type="title"/>
          </p:nvPr>
        </p:nvSpPr>
        <p:spPr>
          <a:xfrm>
            <a:off x="685800" y="116840"/>
            <a:ext cx="8145780" cy="1143000"/>
          </a:xfrm>
        </p:spPr>
        <p:txBody>
          <a:bodyPr vert="horz" wrap="square" lIns="91440" tIns="45720" rIns="91440" bIns="45720" anchor="ctr" anchorCtr="0"/>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
        <p:nvSpPr>
          <p:cNvPr id="29700" name="Rectangle 3"/>
          <p:cNvSpPr>
            <a:spLocks noGrp="1"/>
          </p:cNvSpPr>
          <p:nvPr>
            <p:ph idx="1"/>
          </p:nvPr>
        </p:nvSpPr>
        <p:spPr>
          <a:xfrm>
            <a:off x="179705" y="1344930"/>
            <a:ext cx="8609330" cy="5070475"/>
          </a:xfrm>
        </p:spPr>
        <p:txBody>
          <a:bodyPr vert="horz" wrap="square" lIns="91440" tIns="45720" rIns="91440" bIns="45720" anchor="t" anchorCtr="0"/>
          <a:lstStyle/>
          <a:p>
            <a:pPr indent="914400" algn="just" latinLnBrk="0">
              <a:lnSpc>
                <a:spcPct val="160000"/>
              </a:lnSpc>
              <a:spcBef>
                <a:spcPts val="0"/>
              </a:spcBef>
              <a:extLst>
                <a:ext uri="{35155182-B16C-46BC-9424-99874614C6A1}">
                  <wpsdc:indentchars xmlns="" xmlns:wpsdc="http://www.wps.cn/officeDocument/2017/drawingmlCustomData" val="200" checksum="797548545"/>
                </a:ext>
              </a:extLst>
            </a:pPr>
            <a:r>
              <a:rPr lang="zh-CN" altLang="en-US" dirty="0">
                <a:latin typeface="黑体" panose="02010609060101010101" pitchFamily="2" charset="-122"/>
                <a:ea typeface="黑体" panose="02010609060101010101" pitchFamily="2" charset="-122"/>
              </a:rPr>
              <a:t>从句子中切分出</a:t>
            </a:r>
            <a:r>
              <a:rPr lang="zh-CN" altLang="en-US" dirty="0">
                <a:solidFill>
                  <a:schemeClr val="accent1"/>
                </a:solidFill>
                <a:latin typeface="黑体" panose="02010609060101010101" pitchFamily="2" charset="-122"/>
                <a:ea typeface="黑体" panose="02010609060101010101" pitchFamily="2" charset="-122"/>
              </a:rPr>
              <a:t>单词</a:t>
            </a:r>
            <a:r>
              <a:rPr lang="zh-CN" altLang="en-US" dirty="0">
                <a:latin typeface="黑体" panose="02010609060101010101" pitchFamily="2" charset="-122"/>
                <a:ea typeface="黑体" panose="02010609060101010101" pitchFamily="2" charset="-122"/>
              </a:rPr>
              <a:t>，找出词汇的各个</a:t>
            </a:r>
            <a:r>
              <a:rPr lang="zh-CN" altLang="en-US" dirty="0">
                <a:solidFill>
                  <a:schemeClr val="accent1"/>
                </a:solidFill>
                <a:latin typeface="黑体" panose="02010609060101010101" pitchFamily="2" charset="-122"/>
                <a:ea typeface="黑体" panose="02010609060101010101" pitchFamily="2" charset="-122"/>
              </a:rPr>
              <a:t>词素</a:t>
            </a:r>
            <a:r>
              <a:rPr lang="zh-CN" altLang="en-US" dirty="0">
                <a:latin typeface="黑体" panose="02010609060101010101" pitchFamily="2" charset="-122"/>
                <a:ea typeface="黑体" panose="02010609060101010101" pitchFamily="2" charset="-122"/>
              </a:rPr>
              <a:t>，从中获得单词的语言学信息并确定单词的</a:t>
            </a:r>
            <a:r>
              <a:rPr lang="zh-CN" altLang="en-US" dirty="0">
                <a:solidFill>
                  <a:srgbClr val="C00000"/>
                </a:solidFill>
                <a:latin typeface="黑体" panose="02010609060101010101" pitchFamily="2" charset="-122"/>
                <a:ea typeface="黑体" panose="02010609060101010101" pitchFamily="2" charset="-122"/>
              </a:rPr>
              <a:t>词义</a:t>
            </a:r>
            <a:r>
              <a:rPr lang="zh-CN" altLang="en-US" dirty="0">
                <a:latin typeface="黑体" panose="02010609060101010101" pitchFamily="2" charset="-122"/>
                <a:ea typeface="黑体" panose="02010609060101010101" pitchFamily="2" charset="-122"/>
              </a:rPr>
              <a:t>。</a:t>
            </a:r>
          </a:p>
          <a:p>
            <a:pPr indent="914400" algn="just" latinLnBrk="0">
              <a:lnSpc>
                <a:spcPct val="160000"/>
              </a:lnSpc>
              <a:spcBef>
                <a:spcPts val="0"/>
              </a:spcBef>
              <a:extLst>
                <a:ext uri="{35155182-B16C-46BC-9424-99874614C6A1}">
                  <wpsdc:indentchars xmlns="" xmlns:wpsdc="http://www.wps.cn/officeDocument/2017/drawingmlCustomData" val="200" checksum="797548545"/>
                </a:ext>
              </a:extLst>
            </a:pPr>
            <a:r>
              <a:rPr lang="zh-CN" altLang="en-US" dirty="0">
                <a:latin typeface="黑体" panose="02010609060101010101" pitchFamily="2" charset="-122"/>
                <a:ea typeface="黑体" panose="02010609060101010101" pitchFamily="2" charset="-122"/>
              </a:rPr>
              <a:t>如</a:t>
            </a:r>
            <a:r>
              <a:rPr lang="en-US" altLang="zh-CN" dirty="0">
                <a:latin typeface="黑体" panose="02010609060101010101" pitchFamily="2" charset="-122"/>
                <a:ea typeface="黑体" panose="02010609060101010101" pitchFamily="2" charset="-122"/>
              </a:rPr>
              <a:t>unchangeable</a:t>
            </a:r>
            <a:r>
              <a:rPr lang="zh-CN" altLang="en-US" dirty="0">
                <a:latin typeface="黑体" panose="02010609060101010101" pitchFamily="2" charset="-122"/>
                <a:ea typeface="黑体" panose="02010609060101010101" pitchFamily="2" charset="-122"/>
              </a:rPr>
              <a:t>是由</a:t>
            </a:r>
            <a:r>
              <a:rPr lang="en-US" altLang="zh-CN" dirty="0">
                <a:solidFill>
                  <a:srgbClr val="FF0000"/>
                </a:solidFill>
                <a:latin typeface="黑体" panose="02010609060101010101" pitchFamily="2" charset="-122"/>
                <a:ea typeface="黑体" panose="02010609060101010101" pitchFamily="2" charset="-122"/>
              </a:rPr>
              <a:t>un</a:t>
            </a:r>
            <a:r>
              <a:rPr lang="en-US" altLang="zh-CN" dirty="0">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change</a:t>
            </a:r>
            <a:r>
              <a:rPr lang="en-US" altLang="zh-CN" dirty="0">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able</a:t>
            </a:r>
            <a:r>
              <a:rPr lang="zh-CN" altLang="en-US" dirty="0">
                <a:latin typeface="黑体" panose="02010609060101010101" pitchFamily="2" charset="-122"/>
                <a:ea typeface="黑体" panose="02010609060101010101" pitchFamily="2" charset="-122"/>
              </a:rPr>
              <a:t>构成的，其词义由这</a:t>
            </a:r>
            <a:r>
              <a:rPr lang="zh-CN" altLang="en-US" dirty="0">
                <a:solidFill>
                  <a:srgbClr val="FF0000"/>
                </a:solidFill>
                <a:latin typeface="黑体" panose="02010609060101010101" pitchFamily="2" charset="-122"/>
                <a:ea typeface="黑体" panose="02010609060101010101" pitchFamily="2" charset="-122"/>
              </a:rPr>
              <a:t>三个部分</a:t>
            </a:r>
            <a:r>
              <a:rPr lang="zh-CN" altLang="en-US" dirty="0">
                <a:latin typeface="黑体" panose="02010609060101010101" pitchFamily="2" charset="-122"/>
                <a:ea typeface="黑体" panose="02010609060101010101" pitchFamily="2" charset="-122"/>
              </a:rPr>
              <a:t>构成。</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p:cNvSpPr>
          <p:nvPr>
            <p:ph idx="4294967295"/>
          </p:nvPr>
        </p:nvSpPr>
        <p:spPr>
          <a:xfrm>
            <a:off x="539750" y="1578610"/>
            <a:ext cx="8141335" cy="4603750"/>
          </a:xfrm>
        </p:spPr>
        <p:txBody>
          <a:bodyPr vert="horz" wrap="square" lIns="91440" tIns="45720" rIns="91440" bIns="45720" anchor="t" anchorCtr="0"/>
          <a:lstStyle/>
          <a:p>
            <a:pPr marL="0" indent="0"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英语</a:t>
            </a:r>
            <a:r>
              <a:rPr lang="zh-CN" altLang="en-US" sz="3200" dirty="0" smtClean="0">
                <a:latin typeface="黑体" panose="02010609060101010101" pitchFamily="2" charset="-122"/>
                <a:ea typeface="黑体" panose="02010609060101010101" pitchFamily="2" charset="-122"/>
              </a:rPr>
              <a:t>单词切分：单词之间以</a:t>
            </a:r>
            <a:r>
              <a:rPr lang="zh-CN" altLang="en-US" sz="3200" dirty="0" smtClean="0">
                <a:solidFill>
                  <a:srgbClr val="FF0000"/>
                </a:solidFill>
                <a:latin typeface="黑体" panose="02010609060101010101" pitchFamily="2" charset="-122"/>
                <a:ea typeface="黑体" panose="02010609060101010101" pitchFamily="2" charset="-122"/>
              </a:rPr>
              <a:t>空格</a:t>
            </a:r>
            <a:r>
              <a:rPr lang="zh-CN" altLang="en-US" sz="3200" dirty="0" smtClean="0">
                <a:latin typeface="黑体" panose="02010609060101010101" pitchFamily="2" charset="-122"/>
                <a:ea typeface="黑体" panose="02010609060101010101" pitchFamily="2" charset="-122"/>
              </a:rPr>
              <a:t>分开</a:t>
            </a:r>
            <a:endParaRPr lang="zh-CN" altLang="en-US" sz="3200" dirty="0">
              <a:latin typeface="黑体" panose="02010609060101010101" pitchFamily="2" charset="-122"/>
              <a:ea typeface="黑体" panose="02010609060101010101" pitchFamily="2" charset="-122"/>
            </a:endParaRPr>
          </a:p>
          <a:p>
            <a:pPr marL="0" indent="0" eaLnBrk="1" hangingPunct="1">
              <a:lnSpc>
                <a:spcPct val="90000"/>
              </a:lnSpc>
              <a:buNone/>
            </a:pPr>
            <a:r>
              <a:rPr lang="zh-CN" altLang="en-US" sz="3200" dirty="0">
                <a:latin typeface="黑体" panose="02010609060101010101" pitchFamily="2" charset="-122"/>
                <a:ea typeface="黑体" panose="02010609060101010101" pitchFamily="2" charset="-122"/>
              </a:rPr>
              <a:t>英语单词</a:t>
            </a:r>
            <a:r>
              <a:rPr lang="zh-CN" altLang="en-US" sz="3200" dirty="0" smtClean="0">
                <a:latin typeface="黑体" panose="02010609060101010101" pitchFamily="2" charset="-122"/>
                <a:ea typeface="黑体" panose="02010609060101010101" pitchFamily="2" charset="-122"/>
              </a:rPr>
              <a:t>有：</a:t>
            </a:r>
            <a:endParaRPr lang="zh-CN" altLang="en-US" sz="3200" dirty="0">
              <a:latin typeface="黑体" panose="02010609060101010101" pitchFamily="2" charset="-122"/>
              <a:ea typeface="黑体" panose="02010609060101010101" pitchFamily="2" charset="-122"/>
            </a:endParaRPr>
          </a:p>
          <a:p>
            <a:pPr lvl="1" eaLnBrk="1" hangingPunct="1">
              <a:lnSpc>
                <a:spcPct val="90000"/>
              </a:lnSpc>
              <a:buClr>
                <a:srgbClr val="000070"/>
              </a:buClr>
            </a:pPr>
            <a:r>
              <a:rPr lang="zh-CN" altLang="en-US" sz="2800" dirty="0">
                <a:solidFill>
                  <a:srgbClr val="C00000"/>
                </a:solidFill>
                <a:latin typeface="黑体" panose="02010609060101010101" pitchFamily="2" charset="-122"/>
                <a:ea typeface="黑体" panose="02010609060101010101" pitchFamily="2" charset="-122"/>
              </a:rPr>
              <a:t>词性</a:t>
            </a:r>
          </a:p>
          <a:p>
            <a:pPr lvl="1" eaLnBrk="1" hangingPunct="1">
              <a:lnSpc>
                <a:spcPct val="90000"/>
              </a:lnSpc>
              <a:buClr>
                <a:srgbClr val="000070"/>
              </a:buClr>
            </a:pPr>
            <a:r>
              <a:rPr lang="zh-CN" altLang="en-US" sz="2800" dirty="0">
                <a:solidFill>
                  <a:srgbClr val="C00000"/>
                </a:solidFill>
                <a:latin typeface="黑体" panose="02010609060101010101" pitchFamily="2" charset="-122"/>
                <a:ea typeface="黑体" panose="02010609060101010101" pitchFamily="2" charset="-122"/>
              </a:rPr>
              <a:t>数</a:t>
            </a:r>
          </a:p>
          <a:p>
            <a:pPr lvl="1" eaLnBrk="1" hangingPunct="1">
              <a:lnSpc>
                <a:spcPct val="90000"/>
              </a:lnSpc>
              <a:buClr>
                <a:srgbClr val="000070"/>
              </a:buClr>
            </a:pPr>
            <a:r>
              <a:rPr lang="zh-CN" altLang="en-US" sz="2800" dirty="0">
                <a:solidFill>
                  <a:srgbClr val="C00000"/>
                </a:solidFill>
                <a:latin typeface="黑体" panose="02010609060101010101" pitchFamily="2" charset="-122"/>
                <a:ea typeface="黑体" panose="02010609060101010101" pitchFamily="2" charset="-122"/>
              </a:rPr>
              <a:t>时态</a:t>
            </a:r>
          </a:p>
          <a:p>
            <a:pPr lvl="1" eaLnBrk="1" hangingPunct="1">
              <a:lnSpc>
                <a:spcPct val="90000"/>
              </a:lnSpc>
              <a:buClr>
                <a:srgbClr val="000070"/>
              </a:buClr>
            </a:pPr>
            <a:r>
              <a:rPr lang="zh-CN" altLang="en-US" sz="2800" dirty="0">
                <a:solidFill>
                  <a:srgbClr val="C00000"/>
                </a:solidFill>
                <a:latin typeface="黑体" panose="02010609060101010101" pitchFamily="2" charset="-122"/>
                <a:ea typeface="黑体" panose="02010609060101010101" pitchFamily="2" charset="-122"/>
              </a:rPr>
              <a:t>派生</a:t>
            </a:r>
          </a:p>
          <a:p>
            <a:pPr lvl="1" eaLnBrk="1" hangingPunct="1">
              <a:lnSpc>
                <a:spcPct val="90000"/>
              </a:lnSpc>
              <a:buClr>
                <a:srgbClr val="000070"/>
              </a:buClr>
            </a:pPr>
            <a:r>
              <a:rPr lang="zh-CN" altLang="en-US" sz="2800" dirty="0">
                <a:solidFill>
                  <a:srgbClr val="C00000"/>
                </a:solidFill>
                <a:latin typeface="黑体" panose="02010609060101010101" pitchFamily="2" charset="-122"/>
                <a:ea typeface="黑体" panose="02010609060101010101" pitchFamily="2" charset="-122"/>
              </a:rPr>
              <a:t>变形</a:t>
            </a:r>
            <a:endParaRPr lang="zh-CN" altLang="en-US" sz="2800" dirty="0">
              <a:solidFill>
                <a:schemeClr val="folHlink"/>
              </a:solidFill>
              <a:latin typeface="黑体" panose="02010609060101010101" pitchFamily="2" charset="-122"/>
              <a:ea typeface="黑体" panose="02010609060101010101" pitchFamily="2" charset="-122"/>
            </a:endParaRPr>
          </a:p>
          <a:p>
            <a:pPr marL="0" indent="0" eaLnBrk="1" hangingPunct="1">
              <a:lnSpc>
                <a:spcPct val="90000"/>
              </a:lnSpc>
              <a:buNone/>
            </a:pPr>
            <a:r>
              <a:rPr lang="zh-CN" altLang="en-US" sz="3200" dirty="0">
                <a:latin typeface="黑体" panose="02010609060101010101" pitchFamily="2" charset="-122"/>
                <a:ea typeface="黑体" panose="02010609060101010101" pitchFamily="2" charset="-122"/>
              </a:rPr>
              <a:t>找英语单词的</a:t>
            </a:r>
            <a:r>
              <a:rPr lang="zh-CN" altLang="en-US" sz="3200" dirty="0">
                <a:solidFill>
                  <a:srgbClr val="C00000"/>
                </a:solidFill>
                <a:latin typeface="黑体" panose="02010609060101010101" pitchFamily="2" charset="-122"/>
                <a:ea typeface="黑体" panose="02010609060101010101" pitchFamily="2" charset="-122"/>
              </a:rPr>
              <a:t>词素</a:t>
            </a:r>
            <a:r>
              <a:rPr lang="zh-CN" altLang="en-US" sz="3200" dirty="0">
                <a:latin typeface="黑体" panose="02010609060101010101" pitchFamily="2" charset="-122"/>
                <a:ea typeface="黑体" panose="02010609060101010101" pitchFamily="2" charset="-122"/>
              </a:rPr>
              <a:t>很复杂，需要对</a:t>
            </a:r>
            <a:r>
              <a:rPr lang="zh-CN" altLang="en-US" sz="3200" dirty="0">
                <a:solidFill>
                  <a:srgbClr val="FF0000"/>
                </a:solidFill>
                <a:latin typeface="黑体" panose="02010609060101010101" pitchFamily="2" charset="-122"/>
                <a:ea typeface="黑体" panose="02010609060101010101" pitchFamily="2" charset="-122"/>
              </a:rPr>
              <a:t>词尾</a:t>
            </a:r>
            <a:r>
              <a:rPr lang="zh-CN" altLang="en-US" sz="3200" dirty="0">
                <a:latin typeface="黑体" panose="02010609060101010101" pitchFamily="2" charset="-122"/>
                <a:ea typeface="黑体" panose="02010609060101010101" pitchFamily="2" charset="-122"/>
              </a:rPr>
              <a:t>或</a:t>
            </a:r>
            <a:r>
              <a:rPr lang="zh-CN" altLang="en-US" sz="3200" dirty="0">
                <a:solidFill>
                  <a:srgbClr val="FF0000"/>
                </a:solidFill>
                <a:latin typeface="黑体" panose="02010609060101010101" pitchFamily="2" charset="-122"/>
                <a:ea typeface="黑体" panose="02010609060101010101" pitchFamily="2" charset="-122"/>
              </a:rPr>
              <a:t>词头</a:t>
            </a:r>
            <a:r>
              <a:rPr lang="zh-CN" altLang="en-US" sz="3200" dirty="0">
                <a:latin typeface="黑体" panose="02010609060101010101" pitchFamily="2" charset="-122"/>
                <a:ea typeface="黑体" panose="02010609060101010101" pitchFamily="2" charset="-122"/>
              </a:rPr>
              <a:t>分析。</a:t>
            </a:r>
          </a:p>
          <a:p>
            <a:pPr marL="0" indent="0" eaLnBrk="1" hangingPunct="1">
              <a:lnSpc>
                <a:spcPct val="90000"/>
              </a:lnSpc>
              <a:buNone/>
            </a:pPr>
            <a:endParaRPr lang="zh-CN" altLang="en-US" sz="32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685800" y="11684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p:cNvSpPr>
          <p:nvPr>
            <p:ph idx="4294967295"/>
          </p:nvPr>
        </p:nvSpPr>
        <p:spPr>
          <a:xfrm>
            <a:off x="251460" y="4686935"/>
            <a:ext cx="8496935" cy="2171065"/>
          </a:xfrm>
        </p:spPr>
        <p:txBody>
          <a:bodyPr vert="horz" wrap="square" lIns="91440" tIns="45720" rIns="91440" bIns="45720" anchor="t" anchorCtr="0"/>
          <a:lstStyle/>
          <a:p>
            <a:pPr marL="0" indent="0" algn="just" eaLnBrk="1" hangingPunct="1">
              <a:buNone/>
            </a:pPr>
            <a:r>
              <a:rPr lang="en-US" altLang="zh-CN" sz="3200" dirty="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在</a:t>
            </a:r>
            <a:r>
              <a:rPr lang="en-US" altLang="zh-CN" sz="3200" dirty="0">
                <a:latin typeface="黑体" panose="02010609060101010101" pitchFamily="2" charset="-122"/>
                <a:ea typeface="黑体" panose="02010609060101010101" pitchFamily="2" charset="-122"/>
              </a:rPr>
              <a:t>Watson</a:t>
            </a:r>
            <a:r>
              <a:rPr lang="zh-CN" altLang="en-US" sz="3200" dirty="0">
                <a:latin typeface="黑体" panose="02010609060101010101" pitchFamily="2" charset="-122"/>
                <a:ea typeface="黑体" panose="02010609060101010101" pitchFamily="2" charset="-122"/>
              </a:rPr>
              <a:t>背后，是</a:t>
            </a:r>
            <a:r>
              <a:rPr lang="en-US" altLang="zh-CN" sz="3200" dirty="0">
                <a:latin typeface="黑体" panose="02010609060101010101" pitchFamily="2" charset="-122"/>
                <a:ea typeface="黑体" panose="02010609060101010101" pitchFamily="2" charset="-122"/>
              </a:rPr>
              <a:t>IBM 20</a:t>
            </a:r>
            <a:r>
              <a:rPr lang="zh-CN" altLang="en-US" sz="3200" dirty="0">
                <a:latin typeface="黑体" panose="02010609060101010101" pitchFamily="2" charset="-122"/>
                <a:ea typeface="黑体" panose="02010609060101010101" pitchFamily="2" charset="-122"/>
              </a:rPr>
              <a:t>人的核心团队</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年的工作，使计算机系统进行</a:t>
            </a:r>
            <a:r>
              <a:rPr lang="zh-CN" altLang="en-US" sz="3200" dirty="0">
                <a:solidFill>
                  <a:srgbClr val="FF0000"/>
                </a:solidFill>
                <a:latin typeface="黑体" panose="02010609060101010101" pitchFamily="2" charset="-122"/>
                <a:ea typeface="黑体" panose="02010609060101010101" pitchFamily="2" charset="-122"/>
              </a:rPr>
              <a:t>自动问题回答</a:t>
            </a:r>
            <a:r>
              <a:rPr lang="zh-CN" altLang="en-US" sz="3200" dirty="0">
                <a:latin typeface="黑体" panose="02010609060101010101" pitchFamily="2" charset="-122"/>
                <a:ea typeface="黑体" panose="02010609060101010101" pitchFamily="2" charset="-122"/>
              </a:rPr>
              <a:t>的精度、正确性和速度等方面都达到</a:t>
            </a:r>
            <a:r>
              <a:rPr lang="zh-CN" altLang="en-US" sz="3200" dirty="0">
                <a:solidFill>
                  <a:srgbClr val="FF0000"/>
                </a:solidFill>
                <a:latin typeface="黑体" panose="02010609060101010101" pitchFamily="2" charset="-122"/>
                <a:ea typeface="黑体" panose="02010609060101010101" pitchFamily="2" charset="-122"/>
              </a:rPr>
              <a:t>人类专家</a:t>
            </a:r>
            <a:r>
              <a:rPr lang="zh-CN" altLang="en-US" sz="3200" dirty="0">
                <a:latin typeface="黑体" panose="02010609060101010101" pitchFamily="2" charset="-122"/>
                <a:ea typeface="黑体" panose="02010609060101010101" pitchFamily="2" charset="-122"/>
              </a:rPr>
              <a:t>的水平。</a:t>
            </a:r>
            <a:r>
              <a:rPr lang="zh-CN" altLang="en-US" sz="3200" dirty="0"/>
              <a:t> </a:t>
            </a:r>
          </a:p>
        </p:txBody>
      </p:sp>
      <p:pic>
        <p:nvPicPr>
          <p:cNvPr id="5124" name="Picture 4" descr="http://img.cnbeta.com/newsimg/120309/102825057414217.jpg"/>
          <p:cNvPicPr>
            <a:picLocks noChangeAspect="1"/>
          </p:cNvPicPr>
          <p:nvPr/>
        </p:nvPicPr>
        <p:blipFill>
          <a:blip r:embed="rId2"/>
          <a:stretch>
            <a:fillRect/>
          </a:stretch>
        </p:blipFill>
        <p:spPr>
          <a:xfrm>
            <a:off x="179705" y="332740"/>
            <a:ext cx="5236845" cy="4173220"/>
          </a:xfrm>
          <a:prstGeom prst="rect">
            <a:avLst/>
          </a:prstGeom>
          <a:noFill/>
          <a:ln w="9525">
            <a:noFill/>
          </a:ln>
        </p:spPr>
      </p:pic>
      <p:sp>
        <p:nvSpPr>
          <p:cNvPr id="5125" name="TextBox 1"/>
          <p:cNvSpPr txBox="1"/>
          <p:nvPr/>
        </p:nvSpPr>
        <p:spPr>
          <a:xfrm>
            <a:off x="5723890" y="434340"/>
            <a:ext cx="2922905" cy="3969385"/>
          </a:xfrm>
          <a:prstGeom prst="rect">
            <a:avLst/>
          </a:prstGeom>
          <a:noFill/>
          <a:ln w="9525">
            <a:noFill/>
          </a:ln>
        </p:spPr>
        <p:txBody>
          <a:bodyPr wrap="square">
            <a:spAutoFit/>
          </a:bodyPr>
          <a:lstStyle/>
          <a:p>
            <a:pPr algn="just"/>
            <a:r>
              <a:rPr lang="en-US" altLang="zh-CN" sz="2800" b="1" dirty="0">
                <a:solidFill>
                  <a:srgbClr val="FF0000"/>
                </a:solidFill>
                <a:latin typeface="黑体" panose="02010609060101010101" pitchFamily="2" charset="-122"/>
                <a:ea typeface="黑体" panose="02010609060101010101" pitchFamily="2" charset="-122"/>
              </a:rPr>
              <a:t>Watson</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是</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IBM</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建造的计算机系统，在美国名为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Jeopardy</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zh-CN" sz="2800" b="1" dirty="0">
                <a:solidFill>
                  <a:schemeClr val="accent2">
                    <a:lumMod val="90000"/>
                    <a:lumOff val="10000"/>
                  </a:schemeClr>
                </a:solidFill>
                <a:latin typeface="黑体" panose="02010609060101010101" pitchFamily="2" charset="-122"/>
                <a:ea typeface="黑体" panose="02010609060101010101" pitchFamily="2" charset="-122"/>
              </a:rPr>
              <a:t>危险边缘</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a:t>
            </a:r>
            <a:r>
              <a:rPr lang="zh-CN" altLang="en-US" sz="2800" b="1" dirty="0">
                <a:solidFill>
                  <a:srgbClr val="FF0000"/>
                </a:solidFill>
                <a:latin typeface="黑体" panose="02010609060101010101" pitchFamily="2" charset="-122"/>
                <a:ea typeface="黑体" panose="02010609060101010101" pitchFamily="2" charset="-122"/>
              </a:rPr>
              <a:t>电视问答节目</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中与人类选手同场竞技并取得了胜利。</a:t>
            </a:r>
          </a:p>
          <a:p>
            <a:pPr algn="just"/>
            <a:endParaRPr lang="zh-CN" altLang="en-US" sz="2800" b="1"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idx="4294967295"/>
          </p:nvPr>
        </p:nvSpPr>
        <p:spPr>
          <a:xfrm>
            <a:off x="323215" y="1484630"/>
            <a:ext cx="8064500" cy="2580640"/>
          </a:xfrm>
        </p:spPr>
        <p:txBody>
          <a:bodyPr vert="horz" wrap="square" lIns="91440" tIns="45720" rIns="91440" bIns="45720" anchor="t" anchorCtr="0"/>
          <a:lstStyle/>
          <a:p>
            <a:pPr marL="0" indent="0" eaLnBrk="1" hangingPunct="1">
              <a:lnSpc>
                <a:spcPct val="80000"/>
              </a:lnSpc>
              <a:buNone/>
            </a:pPr>
            <a:r>
              <a:rPr lang="zh-CN" altLang="en-US" sz="3200" dirty="0">
                <a:latin typeface="黑体" panose="02010609060101010101" pitchFamily="2" charset="-122"/>
                <a:ea typeface="黑体" panose="02010609060101010101" pitchFamily="2" charset="-122"/>
              </a:rPr>
              <a:t>词法分析从</a:t>
            </a:r>
            <a:r>
              <a:rPr lang="zh-CN" altLang="en-US" sz="3200" dirty="0">
                <a:solidFill>
                  <a:srgbClr val="C00000"/>
                </a:solidFill>
                <a:latin typeface="黑体" panose="02010609060101010101" pitchFamily="2" charset="-122"/>
                <a:ea typeface="黑体" panose="02010609060101010101" pitchFamily="2" charset="-122"/>
              </a:rPr>
              <a:t>词素</a:t>
            </a:r>
            <a:r>
              <a:rPr lang="zh-CN" altLang="en-US" sz="3200" dirty="0">
                <a:latin typeface="黑体" panose="02010609060101010101" pitchFamily="2" charset="-122"/>
                <a:ea typeface="黑体" panose="02010609060101010101" pitchFamily="2" charset="-122"/>
              </a:rPr>
              <a:t>中获得</a:t>
            </a:r>
            <a:r>
              <a:rPr lang="zh-CN" altLang="en-US" sz="3200" dirty="0">
                <a:solidFill>
                  <a:srgbClr val="FF0000"/>
                </a:solidFill>
                <a:latin typeface="黑体" panose="02010609060101010101" pitchFamily="2" charset="-122"/>
                <a:ea typeface="黑体" panose="02010609060101010101" pitchFamily="2" charset="-122"/>
              </a:rPr>
              <a:t>语言学信息</a:t>
            </a:r>
            <a:r>
              <a:rPr lang="zh-CN" altLang="en-US" sz="3200" dirty="0">
                <a:latin typeface="黑体" panose="02010609060101010101" pitchFamily="2" charset="-122"/>
                <a:ea typeface="黑体" panose="02010609060101010101" pitchFamily="2" charset="-122"/>
              </a:rPr>
              <a:t>。</a:t>
            </a:r>
          </a:p>
          <a:p>
            <a:pPr marL="0" indent="0" eaLnBrk="1" hangingPunct="1">
              <a:lnSpc>
                <a:spcPct val="80000"/>
              </a:lnSpc>
              <a:buNone/>
            </a:pPr>
            <a:r>
              <a:rPr lang="en-US" altLang="zh-CN" sz="3200" dirty="0">
                <a:latin typeface="黑体" panose="02010609060101010101" pitchFamily="2" charset="-122"/>
                <a:ea typeface="黑体" panose="02010609060101010101" pitchFamily="2" charset="-122"/>
              </a:rPr>
              <a:t> 1</a:t>
            </a:r>
            <a:r>
              <a:rPr lang="zh-CN" altLang="en-US" sz="3200" dirty="0">
                <a:latin typeface="黑体" panose="02010609060101010101" pitchFamily="2" charset="-122"/>
                <a:ea typeface="黑体" panose="02010609060101010101" pitchFamily="2" charset="-122"/>
              </a:rPr>
              <a:t>、如英语中构成词尾的</a:t>
            </a:r>
            <a:r>
              <a:rPr lang="zh-CN" altLang="en-US" sz="3200" dirty="0" smtClean="0">
                <a:solidFill>
                  <a:srgbClr val="FF0000"/>
                </a:solidFill>
                <a:latin typeface="黑体" panose="02010609060101010101" pitchFamily="2" charset="-122"/>
                <a:ea typeface="黑体" panose="02010609060101010101" pitchFamily="2" charset="-122"/>
              </a:rPr>
              <a:t>词素</a:t>
            </a:r>
            <a:r>
              <a:rPr lang="zh-CN" altLang="en-US" sz="3200" dirty="0" smtClean="0">
                <a:latin typeface="黑体" panose="02010609060101010101" pitchFamily="2" charset="-122"/>
                <a:ea typeface="黑体" panose="02010609060101010101" pitchFamily="2" charset="-122"/>
              </a:rPr>
              <a:t>：</a:t>
            </a:r>
            <a:endParaRPr lang="zh-CN" altLang="en-US" sz="3200" dirty="0">
              <a:latin typeface="黑体" panose="02010609060101010101" pitchFamily="2" charset="-122"/>
              <a:ea typeface="黑体" panose="02010609060101010101" pitchFamily="2" charset="-122"/>
            </a:endParaRPr>
          </a:p>
          <a:p>
            <a:pPr eaLnBrk="1" hangingPunct="1">
              <a:lnSpc>
                <a:spcPct val="80000"/>
              </a:lnSpc>
              <a:buNone/>
            </a:pPr>
            <a:r>
              <a:rPr lang="zh-CN" altLang="en-US" sz="3200" dirty="0">
                <a:solidFill>
                  <a:srgbClr val="C00000"/>
                </a:solidFill>
                <a:ea typeface="黑体" panose="02010609060101010101" pitchFamily="2" charset="-122"/>
              </a:rPr>
              <a:t>“</a:t>
            </a:r>
            <a:r>
              <a:rPr lang="en-US" altLang="zh-CN" sz="3200" dirty="0">
                <a:solidFill>
                  <a:srgbClr val="C00000"/>
                </a:solidFill>
                <a:latin typeface="黑体" panose="02010609060101010101" pitchFamily="2" charset="-122"/>
                <a:ea typeface="黑体" panose="02010609060101010101" pitchFamily="2" charset="-122"/>
              </a:rPr>
              <a:t>s</a:t>
            </a:r>
            <a:r>
              <a:rPr lang="en-US" altLang="zh-CN" sz="3200" dirty="0">
                <a:solidFill>
                  <a:srgbClr val="C00000"/>
                </a:solidFill>
                <a:ea typeface="黑体" panose="02010609060101010101" pitchFamily="2" charset="-122"/>
              </a:rPr>
              <a:t>”</a:t>
            </a:r>
            <a:r>
              <a:rPr lang="zh-CN" altLang="en-US" sz="3200" dirty="0">
                <a:solidFill>
                  <a:srgbClr val="C00000"/>
                </a:solidFill>
                <a:latin typeface="黑体" panose="02010609060101010101" pitchFamily="2" charset="-122"/>
                <a:ea typeface="黑体" panose="02010609060101010101" pitchFamily="2" charset="-122"/>
              </a:rPr>
              <a:t>  名词复数</a:t>
            </a:r>
            <a:r>
              <a:rPr lang="en-US" altLang="zh-CN" sz="3200" dirty="0">
                <a:solidFill>
                  <a:srgbClr val="C00000"/>
                </a:solidFill>
                <a:latin typeface="黑体" panose="02010609060101010101" pitchFamily="2" charset="-122"/>
                <a:ea typeface="黑体" panose="02010609060101010101" pitchFamily="2" charset="-122"/>
              </a:rPr>
              <a:t>/</a:t>
            </a:r>
            <a:r>
              <a:rPr lang="zh-CN" altLang="en-US" sz="3200" dirty="0">
                <a:solidFill>
                  <a:srgbClr val="C00000"/>
                </a:solidFill>
                <a:latin typeface="黑体" panose="02010609060101010101" pitchFamily="2" charset="-122"/>
                <a:ea typeface="黑体" panose="02010609060101010101" pitchFamily="2" charset="-122"/>
              </a:rPr>
              <a:t>动词第三人称</a:t>
            </a:r>
            <a:r>
              <a:rPr lang="zh-CN" altLang="en-US" sz="3200" dirty="0" smtClean="0">
                <a:solidFill>
                  <a:srgbClr val="C00000"/>
                </a:solidFill>
                <a:latin typeface="黑体" panose="02010609060101010101" pitchFamily="2" charset="-122"/>
                <a:ea typeface="黑体" panose="02010609060101010101" pitchFamily="2" charset="-122"/>
              </a:rPr>
              <a:t>单数；</a:t>
            </a:r>
            <a:endParaRPr lang="zh-CN" altLang="en-US" sz="3200" dirty="0">
              <a:solidFill>
                <a:srgbClr val="C00000"/>
              </a:solidFill>
              <a:latin typeface="黑体" panose="02010609060101010101" pitchFamily="2" charset="-122"/>
              <a:ea typeface="黑体" panose="02010609060101010101" pitchFamily="2" charset="-122"/>
            </a:endParaRPr>
          </a:p>
          <a:p>
            <a:pPr eaLnBrk="1" hangingPunct="1">
              <a:lnSpc>
                <a:spcPct val="80000"/>
              </a:lnSpc>
              <a:buNone/>
            </a:pPr>
            <a:r>
              <a:rPr lang="zh-CN" altLang="en-US" sz="3200" dirty="0">
                <a:solidFill>
                  <a:srgbClr val="C00000"/>
                </a:solidFill>
                <a:ea typeface="黑体" panose="02010609060101010101" pitchFamily="2" charset="-122"/>
              </a:rPr>
              <a:t>“</a:t>
            </a:r>
            <a:r>
              <a:rPr lang="en-US" altLang="zh-CN" sz="3200" dirty="0">
                <a:solidFill>
                  <a:srgbClr val="C00000"/>
                </a:solidFill>
                <a:latin typeface="黑体" panose="02010609060101010101" pitchFamily="2" charset="-122"/>
                <a:ea typeface="黑体" panose="02010609060101010101" pitchFamily="2" charset="-122"/>
              </a:rPr>
              <a:t>ly</a:t>
            </a:r>
            <a:r>
              <a:rPr lang="en-US" altLang="zh-CN" sz="3200" dirty="0">
                <a:solidFill>
                  <a:srgbClr val="C00000"/>
                </a:solidFill>
                <a:ea typeface="黑体" panose="02010609060101010101" pitchFamily="2" charset="-122"/>
              </a:rPr>
              <a:t>”</a:t>
            </a:r>
            <a:r>
              <a:rPr lang="zh-CN" altLang="en-US" sz="3200" dirty="0">
                <a:solidFill>
                  <a:srgbClr val="C00000"/>
                </a:solidFill>
                <a:latin typeface="黑体" panose="02010609060101010101" pitchFamily="2" charset="-122"/>
                <a:ea typeface="黑体" panose="02010609060101010101" pitchFamily="2" charset="-122"/>
              </a:rPr>
              <a:t> 副词的</a:t>
            </a:r>
            <a:r>
              <a:rPr lang="zh-CN" altLang="en-US" sz="3200" dirty="0" smtClean="0">
                <a:solidFill>
                  <a:srgbClr val="C00000"/>
                </a:solidFill>
                <a:latin typeface="黑体" panose="02010609060101010101" pitchFamily="2" charset="-122"/>
                <a:ea typeface="黑体" panose="02010609060101010101" pitchFamily="2" charset="-122"/>
              </a:rPr>
              <a:t>后缀；</a:t>
            </a:r>
            <a:endParaRPr lang="zh-CN" altLang="en-US" sz="3200" dirty="0">
              <a:solidFill>
                <a:srgbClr val="C00000"/>
              </a:solidFill>
              <a:latin typeface="黑体" panose="02010609060101010101" pitchFamily="2" charset="-122"/>
              <a:ea typeface="黑体" panose="02010609060101010101" pitchFamily="2" charset="-122"/>
            </a:endParaRPr>
          </a:p>
          <a:p>
            <a:pPr eaLnBrk="1" hangingPunct="1">
              <a:lnSpc>
                <a:spcPct val="80000"/>
              </a:lnSpc>
              <a:buNone/>
            </a:pPr>
            <a:r>
              <a:rPr lang="zh-CN" altLang="en-US" sz="3200" dirty="0">
                <a:solidFill>
                  <a:srgbClr val="C00000"/>
                </a:solidFill>
                <a:ea typeface="黑体" panose="02010609060101010101" pitchFamily="2" charset="-122"/>
              </a:rPr>
              <a:t>“</a:t>
            </a:r>
            <a:r>
              <a:rPr lang="en-US" altLang="zh-CN" sz="3200" dirty="0">
                <a:solidFill>
                  <a:srgbClr val="C00000"/>
                </a:solidFill>
                <a:latin typeface="黑体" panose="02010609060101010101" pitchFamily="2" charset="-122"/>
                <a:ea typeface="黑体" panose="02010609060101010101" pitchFamily="2" charset="-122"/>
              </a:rPr>
              <a:t>ed</a:t>
            </a:r>
            <a:r>
              <a:rPr lang="en-US" altLang="zh-CN" sz="3200" dirty="0">
                <a:solidFill>
                  <a:srgbClr val="C00000"/>
                </a:solidFill>
                <a:ea typeface="黑体" panose="02010609060101010101" pitchFamily="2" charset="-122"/>
              </a:rPr>
              <a:t>”</a:t>
            </a:r>
            <a:r>
              <a:rPr lang="zh-CN" altLang="en-US" sz="3200" dirty="0">
                <a:solidFill>
                  <a:srgbClr val="C00000"/>
                </a:solidFill>
                <a:latin typeface="黑体" panose="02010609060101010101" pitchFamily="2" charset="-122"/>
                <a:ea typeface="黑体" panose="02010609060101010101" pitchFamily="2" charset="-122"/>
              </a:rPr>
              <a:t> 动词的过去</a:t>
            </a:r>
            <a:r>
              <a:rPr lang="zh-CN" altLang="en-US" sz="3200" dirty="0" smtClean="0">
                <a:solidFill>
                  <a:srgbClr val="C00000"/>
                </a:solidFill>
                <a:latin typeface="黑体" panose="02010609060101010101" pitchFamily="2" charset="-122"/>
                <a:ea typeface="黑体" panose="02010609060101010101" pitchFamily="2" charset="-122"/>
              </a:rPr>
              <a:t>分词。</a:t>
            </a:r>
            <a:endParaRPr lang="zh-CN" altLang="en-US" sz="3200" dirty="0">
              <a:latin typeface="黑体" panose="02010609060101010101" pitchFamily="2" charset="-122"/>
              <a:ea typeface="黑体" panose="02010609060101010101" pitchFamily="2" charset="-122"/>
            </a:endParaRPr>
          </a:p>
          <a:p>
            <a:pPr eaLnBrk="1" hangingPunct="1">
              <a:lnSpc>
                <a:spcPct val="80000"/>
              </a:lnSpc>
            </a:pPr>
            <a:endParaRPr lang="zh-CN" altLang="en-US" sz="3200" dirty="0">
              <a:latin typeface="黑体" panose="02010609060101010101" pitchFamily="2" charset="-122"/>
              <a:ea typeface="黑体" panose="02010609060101010101" pitchFamily="2" charset="-122"/>
            </a:endParaRPr>
          </a:p>
        </p:txBody>
      </p:sp>
      <p:sp>
        <p:nvSpPr>
          <p:cNvPr id="31748" name="Rectangle 3"/>
          <p:cNvSpPr/>
          <p:nvPr/>
        </p:nvSpPr>
        <p:spPr>
          <a:xfrm>
            <a:off x="323215" y="4580890"/>
            <a:ext cx="8433435" cy="2122805"/>
          </a:xfrm>
          <a:prstGeom prst="rect">
            <a:avLst/>
          </a:prstGeom>
          <a:noFill/>
          <a:ln w="9525">
            <a:noFill/>
          </a:ln>
        </p:spPr>
        <p:txBody>
          <a:bodyPr/>
          <a:lstStyle/>
          <a:p>
            <a:pPr>
              <a:lnSpc>
                <a:spcPct val="80000"/>
              </a:lnSpc>
              <a:spcBef>
                <a:spcPct val="20000"/>
              </a:spcBef>
              <a:buClr>
                <a:schemeClr val="accent2">
                  <a:lumMod val="90000"/>
                  <a:lumOff val="10000"/>
                </a:schemeClr>
              </a:buClr>
              <a:buFont typeface="Wingdings" panose="05000000000000000000" pitchFamily="2" charset="2"/>
            </a:pPr>
            <a:r>
              <a:rPr lang="en-US" altLang="zh-CN" sz="3200" b="1" dirty="0">
                <a:solidFill>
                  <a:schemeClr val="accent2">
                    <a:lumMod val="90000"/>
                    <a:lumOff val="10000"/>
                  </a:schemeClr>
                </a:solidFill>
                <a:latin typeface="黑体" panose="02010609060101010101" pitchFamily="2" charset="-122"/>
                <a:ea typeface="黑体" panose="02010609060101010101" pitchFamily="2" charset="-122"/>
              </a:rPr>
              <a:t>2</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、一个词还可有许多的</a:t>
            </a:r>
            <a:r>
              <a:rPr lang="zh-CN" altLang="en-US" sz="3200" b="1" dirty="0">
                <a:solidFill>
                  <a:schemeClr val="accent5">
                    <a:lumMod val="50000"/>
                  </a:schemeClr>
                </a:solidFill>
                <a:latin typeface="黑体" panose="02010609060101010101" pitchFamily="2" charset="-122"/>
                <a:ea typeface="黑体" panose="02010609060101010101" pitchFamily="2" charset="-122"/>
              </a:rPr>
              <a:t>派生</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3200" b="1" dirty="0">
                <a:solidFill>
                  <a:schemeClr val="accent5">
                    <a:lumMod val="50000"/>
                  </a:schemeClr>
                </a:solidFill>
                <a:latin typeface="黑体" panose="02010609060101010101" pitchFamily="2" charset="-122"/>
                <a:ea typeface="黑体" panose="02010609060101010101" pitchFamily="2" charset="-122"/>
              </a:rPr>
              <a:t>变形</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，如</a:t>
            </a:r>
            <a:r>
              <a:rPr lang="en-US" altLang="zh-CN" sz="3200" b="1" dirty="0">
                <a:solidFill>
                  <a:schemeClr val="accent2">
                    <a:lumMod val="90000"/>
                    <a:lumOff val="10000"/>
                  </a:schemeClr>
                </a:solidFill>
                <a:latin typeface="黑体" panose="02010609060101010101" pitchFamily="2" charset="-122"/>
                <a:ea typeface="黑体" panose="02010609060101010101" pitchFamily="2" charset="-122"/>
              </a:rPr>
              <a:t>work</a:t>
            </a:r>
            <a:r>
              <a:rPr lang="zh-CN" altLang="en-US" sz="3200" b="1" dirty="0">
                <a:solidFill>
                  <a:srgbClr val="C00000"/>
                </a:solidFill>
                <a:latin typeface="黑体" panose="02010609060101010101" pitchFamily="2" charset="-122"/>
                <a:ea typeface="黑体" panose="02010609060101010101" pitchFamily="2" charset="-122"/>
              </a:rPr>
              <a:t>，</a:t>
            </a:r>
          </a:p>
          <a:p>
            <a:pPr lvl="1" eaLnBrk="1" hangingPunct="1">
              <a:lnSpc>
                <a:spcPct val="80000"/>
              </a:lnSpc>
              <a:spcBef>
                <a:spcPct val="20000"/>
              </a:spcBef>
              <a:buClr>
                <a:schemeClr val="accent2">
                  <a:lumMod val="90000"/>
                  <a:lumOff val="10000"/>
                </a:schemeClr>
              </a:buClr>
              <a:buFont typeface="Wingdings" panose="05000000000000000000" pitchFamily="2" charset="2"/>
            </a:pPr>
            <a:r>
              <a:rPr lang="en-US" altLang="zh-CN" sz="2800" b="1" dirty="0">
                <a:solidFill>
                  <a:srgbClr val="C00000"/>
                </a:solidFill>
                <a:latin typeface="黑体" panose="02010609060101010101" pitchFamily="2" charset="-122"/>
                <a:ea typeface="黑体" panose="02010609060101010101" pitchFamily="2" charset="-122"/>
              </a:rPr>
              <a:t>works  worked   working  worker  workable</a:t>
            </a:r>
            <a:endParaRPr lang="zh-CN" altLang="en-US" sz="2800" b="1" dirty="0">
              <a:solidFill>
                <a:srgbClr val="C00000"/>
              </a:solidFill>
              <a:latin typeface="黑体" panose="02010609060101010101" pitchFamily="2" charset="-122"/>
              <a:ea typeface="黑体" panose="02010609060101010101" pitchFamily="2" charset="-122"/>
            </a:endParaRPr>
          </a:p>
          <a:p>
            <a:pPr marL="342900" indent="-342900">
              <a:lnSpc>
                <a:spcPct val="80000"/>
              </a:lnSpc>
              <a:spcBef>
                <a:spcPct val="20000"/>
              </a:spcBef>
              <a:buClr>
                <a:schemeClr val="accent2">
                  <a:lumMod val="90000"/>
                  <a:lumOff val="10000"/>
                </a:schemeClr>
              </a:buClr>
              <a:buFont typeface="Wingdings" panose="05000000000000000000" pitchFamily="2" charset="2"/>
              <a:buChar char="Ø"/>
            </a:pPr>
            <a:r>
              <a:rPr lang="zh-CN" altLang="en-US" sz="3200" b="1" dirty="0">
                <a:solidFill>
                  <a:srgbClr val="C00000"/>
                </a:solidFill>
                <a:latin typeface="黑体" panose="02010609060101010101" pitchFamily="2" charset="-122"/>
                <a:ea typeface="黑体" panose="02010609060101010101" pitchFamily="2" charset="-122"/>
              </a:rPr>
              <a:t>词根</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只有一</a:t>
            </a:r>
            <a:r>
              <a:rPr lang="zh-CN" altLang="en-US" sz="3200" b="1" dirty="0" smtClean="0">
                <a:solidFill>
                  <a:schemeClr val="accent2">
                    <a:lumMod val="90000"/>
                    <a:lumOff val="10000"/>
                  </a:schemeClr>
                </a:solidFill>
                <a:latin typeface="黑体" panose="02010609060101010101" pitchFamily="2" charset="-122"/>
                <a:ea typeface="黑体" panose="02010609060101010101" pitchFamily="2" charset="-122"/>
              </a:rPr>
              <a:t>个</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nSpc>
                <a:spcPct val="80000"/>
              </a:lnSpc>
              <a:spcBef>
                <a:spcPct val="20000"/>
              </a:spcBef>
              <a:buClr>
                <a:schemeClr val="accent2">
                  <a:lumMod val="90000"/>
                  <a:lumOff val="10000"/>
                </a:schemeClr>
              </a:buClr>
              <a:buFont typeface="Wingdings" panose="05000000000000000000" pitchFamily="2" charset="2"/>
              <a:buChar char="Ø"/>
            </a:pPr>
            <a:r>
              <a:rPr lang="zh-CN" altLang="en-US" sz="3200" b="1" dirty="0">
                <a:solidFill>
                  <a:srgbClr val="C00000"/>
                </a:solidFill>
                <a:latin typeface="黑体" panose="02010609060101010101" pitchFamily="2" charset="-122"/>
                <a:ea typeface="黑体" panose="02010609060101010101" pitchFamily="2" charset="-122"/>
              </a:rPr>
              <a:t>电子词典</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一般只放</a:t>
            </a:r>
            <a:r>
              <a:rPr lang="zh-CN" altLang="en-US" sz="3200" b="1" dirty="0">
                <a:solidFill>
                  <a:srgbClr val="FF0000"/>
                </a:solidFill>
                <a:latin typeface="黑体" panose="02010609060101010101" pitchFamily="2" charset="-122"/>
                <a:ea typeface="黑体" panose="02010609060101010101" pitchFamily="2" charset="-122"/>
              </a:rPr>
              <a:t>词根</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，并支持</a:t>
            </a:r>
            <a:r>
              <a:rPr lang="zh-CN" altLang="en-US" sz="3200" b="1" dirty="0">
                <a:solidFill>
                  <a:srgbClr val="C00000"/>
                </a:solidFill>
                <a:latin typeface="黑体" panose="02010609060101010101" pitchFamily="2" charset="-122"/>
                <a:ea typeface="黑体" panose="02010609060101010101" pitchFamily="2" charset="-122"/>
              </a:rPr>
              <a:t>词素分析</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539750" y="4445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idx="4294967295"/>
          </p:nvPr>
        </p:nvSpPr>
        <p:spPr>
          <a:xfrm>
            <a:off x="251460" y="1124585"/>
            <a:ext cx="8488680" cy="5592445"/>
          </a:xfrm>
        </p:spPr>
        <p:txBody>
          <a:bodyPr vert="horz" wrap="square" lIns="91440" tIns="45720" rIns="91440" bIns="45720" anchor="t" anchorCtr="0"/>
          <a:lstStyle/>
          <a:p>
            <a:pPr marL="0" indent="0" latinLnBrk="0">
              <a:lnSpc>
                <a:spcPct val="120000"/>
              </a:lnSpc>
              <a:spcBef>
                <a:spcPts val="0"/>
              </a:spcBef>
              <a:buNone/>
            </a:pPr>
            <a:r>
              <a:rPr lang="zh-CN" altLang="en-US" sz="3200" dirty="0">
                <a:latin typeface="黑体" panose="02010609060101010101" pitchFamily="2" charset="-122"/>
                <a:ea typeface="黑体" panose="02010609060101010101" pitchFamily="2" charset="-122"/>
              </a:rPr>
              <a:t>英语</a:t>
            </a:r>
            <a:r>
              <a:rPr lang="zh-CN" altLang="en-US" sz="3200" dirty="0">
                <a:solidFill>
                  <a:srgbClr val="FF0000"/>
                </a:solidFill>
                <a:latin typeface="黑体" panose="02010609060101010101" pitchFamily="2" charset="-122"/>
                <a:ea typeface="黑体" panose="02010609060101010101" pitchFamily="2" charset="-122"/>
              </a:rPr>
              <a:t>词法分析</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sym typeface="+mn-ea"/>
              </a:rPr>
              <a:t>算法</a:t>
            </a:r>
          </a:p>
          <a:p>
            <a:pPr marL="0" indent="0" latinLnBrk="0">
              <a:lnSpc>
                <a:spcPct val="120000"/>
              </a:lnSpc>
              <a:spcBef>
                <a:spcPts val="0"/>
              </a:spcBef>
              <a:buNone/>
            </a:pPr>
            <a:r>
              <a:rPr lang="zh-CN" altLang="en-US" sz="4000" dirty="0">
                <a:solidFill>
                  <a:schemeClr val="accent1"/>
                </a:solidFill>
                <a:latin typeface="黑体" panose="02010609060101010101" pitchFamily="2" charset="-122"/>
                <a:ea typeface="黑体" panose="02010609060101010101" pitchFamily="2" charset="-122"/>
                <a:sym typeface="+mn-ea"/>
              </a:rPr>
              <a:t> </a:t>
            </a:r>
            <a:r>
              <a:rPr lang="en-US" altLang="zh-CN" sz="4000" dirty="0">
                <a:solidFill>
                  <a:schemeClr val="accent1"/>
                </a:solidFill>
                <a:latin typeface="黑体" panose="02010609060101010101" pitchFamily="2" charset="-122"/>
                <a:ea typeface="黑体" panose="02010609060101010101" pitchFamily="2" charset="-122"/>
                <a:sym typeface="+mn-ea"/>
              </a:rPr>
              <a:t> </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它可以对那些按英语</a:t>
            </a:r>
            <a:r>
              <a:rPr lang="zh-CN" altLang="en-US" sz="2800" dirty="0">
                <a:solidFill>
                  <a:srgbClr val="FF0000"/>
                </a:solidFill>
                <a:latin typeface="黑体" panose="02010609060101010101" pitchFamily="2" charset="-122"/>
                <a:ea typeface="黑体" panose="02010609060101010101" pitchFamily="2" charset="-122"/>
              </a:rPr>
              <a:t>文法规则</a:t>
            </a:r>
            <a:r>
              <a:rPr lang="zh-CN" altLang="en-US" sz="2800" dirty="0">
                <a:latin typeface="黑体" panose="02010609060101010101" pitchFamily="2" charset="-122"/>
                <a:ea typeface="黑体" panose="02010609060101010101" pitchFamily="2" charset="-122"/>
              </a:rPr>
              <a:t>变化的英语单词进行</a:t>
            </a:r>
            <a:r>
              <a:rPr lang="zh-CN" altLang="en-US" sz="2800" dirty="0">
                <a:solidFill>
                  <a:srgbClr val="FF0000"/>
                </a:solidFill>
                <a:latin typeface="黑体" panose="02010609060101010101" pitchFamily="2" charset="-122"/>
                <a:ea typeface="黑体" panose="02010609060101010101" pitchFamily="2" charset="-122"/>
              </a:rPr>
              <a:t>分析</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a:t>
            </a:r>
          </a:p>
          <a:p>
            <a:pPr marL="0" indent="0" latinLnBrk="0">
              <a:lnSpc>
                <a:spcPct val="120000"/>
              </a:lnSpc>
              <a:spcBef>
                <a:spcPts val="0"/>
              </a:spcBef>
              <a:buNone/>
            </a:pPr>
            <a:r>
              <a:rPr lang="en-US" altLang="zh-CN" sz="2800" dirty="0">
                <a:solidFill>
                  <a:srgbClr val="C00000"/>
                </a:solidFill>
                <a:latin typeface="黑体" panose="02010609060101010101" pitchFamily="2" charset="-122"/>
                <a:ea typeface="黑体" panose="02010609060101010101" pitchFamily="2" charset="-122"/>
              </a:rPr>
              <a:t>repeat</a:t>
            </a:r>
          </a:p>
          <a:p>
            <a:pPr latinLnBrk="0">
              <a:lnSpc>
                <a:spcPct val="120000"/>
              </a:lnSpc>
              <a:spcBef>
                <a:spcPts val="0"/>
              </a:spcBef>
              <a:buNone/>
            </a:pPr>
            <a:r>
              <a:rPr lang="en-US" altLang="zh-CN" sz="2800" dirty="0">
                <a:latin typeface="黑体" panose="02010609060101010101" pitchFamily="2" charset="-122"/>
                <a:ea typeface="黑体" panose="02010609060101010101" pitchFamily="2" charset="-122"/>
              </a:rPr>
              <a:t>     look for word in dictionary</a:t>
            </a:r>
          </a:p>
          <a:p>
            <a:pPr latinLnBrk="0">
              <a:lnSpc>
                <a:spcPct val="120000"/>
              </a:lnSpc>
              <a:spcBef>
                <a:spcPts val="0"/>
              </a:spcBef>
              <a:buNone/>
            </a:pPr>
            <a:r>
              <a:rPr lang="en-US" altLang="zh-CN" sz="2800" dirty="0">
                <a:latin typeface="黑体" panose="02010609060101010101" pitchFamily="2" charset="-122"/>
                <a:ea typeface="黑体" panose="02010609060101010101" pitchFamily="2" charset="-122"/>
              </a:rPr>
              <a:t>     if not found</a:t>
            </a:r>
          </a:p>
          <a:p>
            <a:pPr latinLnBrk="0">
              <a:lnSpc>
                <a:spcPct val="120000"/>
              </a:lnSpc>
              <a:spcBef>
                <a:spcPts val="0"/>
              </a:spcBef>
              <a:buNone/>
            </a:pPr>
            <a:r>
              <a:rPr lang="en-US" altLang="zh-CN" sz="2800" dirty="0">
                <a:latin typeface="黑体" panose="02010609060101010101" pitchFamily="2" charset="-122"/>
                <a:ea typeface="黑体" panose="02010609060101010101" pitchFamily="2" charset="-122"/>
              </a:rPr>
              <a:t>     then modify the word</a:t>
            </a:r>
          </a:p>
          <a:p>
            <a:pPr latinLnBrk="0">
              <a:lnSpc>
                <a:spcPct val="120000"/>
              </a:lnSpc>
              <a:spcBef>
                <a:spcPts val="0"/>
              </a:spcBef>
              <a:buNone/>
            </a:pPr>
            <a:r>
              <a:rPr lang="en-US" altLang="zh-CN" sz="2800" dirty="0">
                <a:solidFill>
                  <a:srgbClr val="C00000"/>
                </a:solidFill>
                <a:latin typeface="黑体" panose="02010609060101010101" pitchFamily="2" charset="-122"/>
                <a:ea typeface="黑体" panose="02010609060101010101" pitchFamily="2" charset="-122"/>
              </a:rPr>
              <a:t>until word is found or no further modification possible</a:t>
            </a:r>
          </a:p>
          <a:p>
            <a:pPr latinLnBrk="0">
              <a:lnSpc>
                <a:spcPct val="120000"/>
              </a:lnSpc>
              <a:spcBef>
                <a:spcPts val="0"/>
              </a:spcBef>
              <a:buNone/>
            </a:pPr>
            <a:r>
              <a:rPr lang="zh-CN" altLang="en-US" sz="2800" dirty="0" smtClean="0">
                <a:solidFill>
                  <a:schemeClr val="bg2"/>
                </a:solidFill>
                <a:latin typeface="黑体" panose="02010609060101010101" pitchFamily="2" charset="-122"/>
                <a:ea typeface="黑体" panose="02010609060101010101" pitchFamily="2" charset="-122"/>
              </a:rPr>
              <a:t>其中，</a:t>
            </a:r>
            <a:r>
              <a:rPr lang="zh-CN" altLang="en-US" sz="2800" dirty="0">
                <a:solidFill>
                  <a:schemeClr val="bg2"/>
                </a:solidFill>
                <a:ea typeface="黑体" panose="02010609060101010101" pitchFamily="2" charset="-122"/>
              </a:rPr>
              <a:t>“</a:t>
            </a:r>
            <a:r>
              <a:rPr lang="en-US" altLang="zh-CN" sz="2800" dirty="0">
                <a:solidFill>
                  <a:schemeClr val="bg2"/>
                </a:solidFill>
                <a:latin typeface="黑体" panose="02010609060101010101" pitchFamily="2" charset="-122"/>
                <a:ea typeface="黑体" panose="02010609060101010101" pitchFamily="2" charset="-122"/>
              </a:rPr>
              <a:t>word</a:t>
            </a:r>
            <a:r>
              <a:rPr lang="en-US" altLang="zh-CN" sz="2800" dirty="0">
                <a:solidFill>
                  <a:schemeClr val="bg2"/>
                </a:solidFill>
                <a:ea typeface="黑体" panose="02010609060101010101" pitchFamily="2" charset="-122"/>
              </a:rPr>
              <a:t>”</a:t>
            </a:r>
            <a:r>
              <a:rPr lang="zh-CN" altLang="en-US" sz="2800" dirty="0">
                <a:solidFill>
                  <a:schemeClr val="bg2"/>
                </a:solidFill>
                <a:latin typeface="黑体" panose="02010609060101010101" pitchFamily="2" charset="-122"/>
                <a:ea typeface="黑体" panose="02010609060101010101" pitchFamily="2" charset="-122"/>
              </a:rPr>
              <a:t>是一个</a:t>
            </a:r>
            <a:r>
              <a:rPr lang="zh-CN" altLang="en-US" sz="2800" dirty="0">
                <a:solidFill>
                  <a:srgbClr val="FF0000"/>
                </a:solidFill>
                <a:latin typeface="黑体" panose="02010609060101010101" pitchFamily="2" charset="-122"/>
                <a:ea typeface="黑体" panose="02010609060101010101" pitchFamily="2" charset="-122"/>
              </a:rPr>
              <a:t>变量</a:t>
            </a:r>
            <a:r>
              <a:rPr lang="zh-CN" altLang="en-US" sz="2800" dirty="0">
                <a:solidFill>
                  <a:schemeClr val="bg2"/>
                </a:solidFill>
                <a:latin typeface="黑体" panose="02010609060101010101" pitchFamily="2" charset="-122"/>
                <a:ea typeface="黑体" panose="02010609060101010101" pitchFamily="2" charset="-122"/>
              </a:rPr>
              <a:t>，初始值就是当前的单词。</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422910" y="-9906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idx="4294967295"/>
          </p:nvPr>
        </p:nvSpPr>
        <p:spPr>
          <a:xfrm>
            <a:off x="179705" y="1844675"/>
            <a:ext cx="8724900" cy="4420870"/>
          </a:xfrm>
        </p:spPr>
        <p:txBody>
          <a:bodyPr vert="horz" wrap="square" lIns="91440" tIns="45720" rIns="91440" bIns="45720" anchor="t" anchorCtr="0"/>
          <a:lstStyle/>
          <a:p>
            <a:pPr marL="0" indent="0" eaLnBrk="1" hangingPunct="1">
              <a:buNone/>
            </a:pPr>
            <a:r>
              <a:rPr lang="zh-CN" altLang="en-US" dirty="0">
                <a:latin typeface="黑体" panose="02010609060101010101" pitchFamily="2" charset="-122"/>
                <a:ea typeface="黑体" panose="02010609060101010101" pitchFamily="2" charset="-122"/>
              </a:rPr>
              <a:t>如，分析</a:t>
            </a:r>
            <a:r>
              <a:rPr lang="en-US" altLang="zh-CN" dirty="0">
                <a:latin typeface="黑体" panose="02010609060101010101" pitchFamily="2" charset="-122"/>
                <a:ea typeface="黑体" panose="02010609060101010101" pitchFamily="2" charset="-122"/>
              </a:rPr>
              <a:t>catches</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ladies</a:t>
            </a:r>
            <a:endParaRPr lang="zh-CN" altLang="en-US" dirty="0">
              <a:latin typeface="黑体" panose="02010609060101010101" pitchFamily="2" charset="-122"/>
              <a:ea typeface="黑体" panose="02010609060101010101" pitchFamily="2" charset="-122"/>
            </a:endParaRPr>
          </a:p>
          <a:p>
            <a:pPr eaLnBrk="1" hangingPunct="1">
              <a:buNone/>
            </a:pPr>
            <a:r>
              <a:rPr lang="zh-CN" altLang="en-US" sz="4000" dirty="0">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catches      ladies</a:t>
            </a:r>
            <a:r>
              <a:rPr lang="zh-CN" altLang="en-US" sz="2800" dirty="0">
                <a:solidFill>
                  <a:srgbClr val="C00000"/>
                </a:solidFill>
                <a:latin typeface="黑体" panose="02010609060101010101" pitchFamily="2" charset="-122"/>
                <a:ea typeface="黑体" panose="02010609060101010101" pitchFamily="2" charset="-122"/>
              </a:rPr>
              <a:t>，    词典中查不到</a:t>
            </a:r>
          </a:p>
          <a:p>
            <a:pPr eaLnBrk="1" hangingPunct="1">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catche       ladie      </a:t>
            </a:r>
            <a:r>
              <a:rPr lang="zh-CN" altLang="en-US" sz="2800" dirty="0">
                <a:latin typeface="黑体" panose="02010609060101010101" pitchFamily="2" charset="-122"/>
                <a:ea typeface="黑体" panose="02010609060101010101" pitchFamily="2" charset="-122"/>
              </a:rPr>
              <a:t>修改</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：去掉</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-s</a:t>
            </a:r>
            <a:r>
              <a:rPr lang="en-US" altLang="zh-CN" sz="2800" dirty="0">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eaLnBrk="1" hangingPunct="1">
              <a:buNone/>
            </a:pPr>
            <a:r>
              <a:rPr lang="en-US" altLang="zh-CN" sz="2800" dirty="0">
                <a:latin typeface="黑体" panose="02010609060101010101" pitchFamily="2" charset="-122"/>
                <a:ea typeface="黑体" panose="02010609060101010101" pitchFamily="2" charset="-122"/>
              </a:rPr>
              <a:t>  catch        ladi       </a:t>
            </a:r>
            <a:r>
              <a:rPr lang="zh-CN" altLang="en-US" sz="2800" dirty="0">
                <a:latin typeface="黑体" panose="02010609060101010101" pitchFamily="2" charset="-122"/>
                <a:ea typeface="黑体" panose="02010609060101010101" pitchFamily="2" charset="-122"/>
              </a:rPr>
              <a:t>修改</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：去掉</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-e</a:t>
            </a:r>
            <a:r>
              <a:rPr lang="en-US" altLang="zh-CN" sz="2800" dirty="0">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eaLnBrk="1" hangingPunct="1">
              <a:buNone/>
            </a:pPr>
            <a:r>
              <a:rPr lang="en-US" altLang="zh-CN" sz="2800" dirty="0">
                <a:latin typeface="黑体" panose="02010609060101010101" pitchFamily="2" charset="-122"/>
                <a:ea typeface="黑体" panose="02010609060101010101" pitchFamily="2" charset="-122"/>
              </a:rPr>
              <a:t>               lady       </a:t>
            </a:r>
            <a:r>
              <a:rPr lang="zh-CN" altLang="en-US" sz="2800" dirty="0">
                <a:latin typeface="黑体" panose="02010609060101010101" pitchFamily="2" charset="-122"/>
                <a:ea typeface="黑体" panose="02010609060101010101" pitchFamily="2" charset="-122"/>
              </a:rPr>
              <a:t>修改</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：把</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i</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变成</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y</a:t>
            </a:r>
            <a:r>
              <a:rPr lang="en-US" altLang="zh-CN" sz="2800" dirty="0">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lvl="1" eaLnBrk="1" hangingPunct="1"/>
            <a:endParaRPr lang="zh-CN" altLang="en-US" sz="2800" dirty="0">
              <a:latin typeface="黑体" panose="02010609060101010101" pitchFamily="2" charset="-122"/>
              <a:ea typeface="黑体" panose="02010609060101010101" pitchFamily="2" charset="-122"/>
            </a:endParaRPr>
          </a:p>
          <a:p>
            <a:pPr lvl="1" eaLnBrk="1" hangingPunct="1"/>
            <a:r>
              <a:rPr lang="zh-CN" altLang="en-US" sz="2800" dirty="0">
                <a:latin typeface="黑体" panose="02010609060101010101" pitchFamily="2" charset="-122"/>
                <a:ea typeface="黑体" panose="02010609060101010101" pitchFamily="2" charset="-122"/>
              </a:rPr>
              <a:t>在修改</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的时候，可以找到</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catch</a:t>
            </a:r>
            <a:r>
              <a:rPr lang="en-US" altLang="zh-CN" sz="2800" dirty="0" smtClean="0">
                <a:ea typeface="黑体" panose="02010609060101010101" pitchFamily="2" charset="-122"/>
              </a:rPr>
              <a:t>”</a:t>
            </a:r>
            <a:r>
              <a:rPr lang="zh-CN" altLang="en-US" sz="2800" dirty="0" smtClean="0">
                <a:ea typeface="黑体" panose="02010609060101010101" pitchFamily="2" charset="-122"/>
              </a:rPr>
              <a:t>；</a:t>
            </a:r>
            <a:endParaRPr lang="en-US" altLang="zh-CN" sz="2800" dirty="0" smtClean="0">
              <a:ea typeface="黑体" panose="02010609060101010101" pitchFamily="2" charset="-122"/>
            </a:endParaRPr>
          </a:p>
          <a:p>
            <a:pPr lvl="1" eaLnBrk="1" hangingPunct="1"/>
            <a:r>
              <a:rPr lang="zh-CN" altLang="en-US" sz="2800" dirty="0" smtClean="0">
                <a:latin typeface="黑体" panose="02010609060101010101" pitchFamily="2" charset="-122"/>
                <a:ea typeface="黑体" panose="02010609060101010101" pitchFamily="2" charset="-122"/>
              </a:rPr>
              <a:t>在</a:t>
            </a:r>
            <a:r>
              <a:rPr lang="zh-CN" altLang="en-US" sz="2800" dirty="0">
                <a:latin typeface="黑体" panose="02010609060101010101" pitchFamily="2" charset="-122"/>
                <a:ea typeface="黑体" panose="02010609060101010101" pitchFamily="2" charset="-122"/>
              </a:rPr>
              <a:t>修改</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的时候就可以找到</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lady</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　</a:t>
            </a:r>
            <a:r>
              <a:rPr lang="zh-CN" altLang="en-US" sz="3600" dirty="0">
                <a:latin typeface="黑体" panose="02010609060101010101" pitchFamily="2" charset="-122"/>
                <a:ea typeface="黑体" panose="02010609060101010101" pitchFamily="2" charset="-122"/>
              </a:rPr>
              <a:t>　　　　</a:t>
            </a:r>
          </a:p>
        </p:txBody>
      </p:sp>
      <p:sp>
        <p:nvSpPr>
          <p:cNvPr id="33796" name="Line 3"/>
          <p:cNvSpPr/>
          <p:nvPr/>
        </p:nvSpPr>
        <p:spPr>
          <a:xfrm>
            <a:off x="422593" y="3212783"/>
            <a:ext cx="7704137" cy="0"/>
          </a:xfrm>
          <a:prstGeom prst="line">
            <a:avLst/>
          </a:prstGeom>
          <a:ln w="22225" cap="flat" cmpd="sng">
            <a:solidFill>
              <a:srgbClr val="FFCC00"/>
            </a:solidFill>
            <a:prstDash val="solid"/>
            <a:headEnd type="none" w="med" len="med"/>
            <a:tailEnd type="none" w="med" len="med"/>
          </a:ln>
        </p:spPr>
      </p:sp>
      <p:sp>
        <p:nvSpPr>
          <p:cNvPr id="33797" name="Line 4"/>
          <p:cNvSpPr/>
          <p:nvPr/>
        </p:nvSpPr>
        <p:spPr>
          <a:xfrm>
            <a:off x="467043" y="3772535"/>
            <a:ext cx="7704137" cy="0"/>
          </a:xfrm>
          <a:prstGeom prst="line">
            <a:avLst/>
          </a:prstGeom>
          <a:ln w="22225" cap="flat" cmpd="sng">
            <a:solidFill>
              <a:srgbClr val="FFCC00"/>
            </a:solidFill>
            <a:prstDash val="solid"/>
            <a:headEnd type="none" w="med" len="med"/>
            <a:tailEnd type="none" w="med" len="med"/>
          </a:ln>
        </p:spPr>
      </p:sp>
      <p:sp>
        <p:nvSpPr>
          <p:cNvPr id="33798" name="Line 5"/>
          <p:cNvSpPr/>
          <p:nvPr/>
        </p:nvSpPr>
        <p:spPr>
          <a:xfrm>
            <a:off x="467043" y="4292918"/>
            <a:ext cx="7704137" cy="0"/>
          </a:xfrm>
          <a:prstGeom prst="line">
            <a:avLst/>
          </a:prstGeom>
          <a:ln w="22225" cap="flat" cmpd="sng">
            <a:solidFill>
              <a:srgbClr val="FFCC00"/>
            </a:solidFill>
            <a:prstDash val="solid"/>
            <a:headEnd type="none" w="med" len="med"/>
            <a:tailEnd type="none" w="med" len="med"/>
          </a:ln>
        </p:spPr>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11684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idx="4294967295"/>
          </p:nvPr>
        </p:nvSpPr>
        <p:spPr>
          <a:xfrm>
            <a:off x="323528" y="1052830"/>
            <a:ext cx="8538532" cy="5593080"/>
          </a:xfrm>
        </p:spPr>
        <p:txBody>
          <a:bodyPr vert="horz" wrap="square" lIns="91440" tIns="45720" rIns="91440" bIns="45720" anchor="t" anchorCtr="0"/>
          <a:lstStyle/>
          <a:p>
            <a:pPr marL="0" indent="0" latinLnBrk="0">
              <a:lnSpc>
                <a:spcPct val="120000"/>
              </a:lnSpc>
              <a:spcBef>
                <a:spcPts val="0"/>
              </a:spcBef>
              <a:buNone/>
            </a:pPr>
            <a:r>
              <a:rPr lang="zh-CN" altLang="en-US" sz="3200" dirty="0">
                <a:solidFill>
                  <a:srgbClr val="FF0000"/>
                </a:solidFill>
                <a:latin typeface="黑体" panose="02010609060101010101" pitchFamily="2" charset="-122"/>
                <a:ea typeface="黑体" panose="02010609060101010101" pitchFamily="2" charset="-122"/>
              </a:rPr>
              <a:t>词法分析</a:t>
            </a:r>
            <a:r>
              <a:rPr lang="zh-CN" altLang="en-US" sz="3200" dirty="0">
                <a:latin typeface="黑体" panose="02010609060101010101" pitchFamily="2" charset="-122"/>
                <a:ea typeface="黑体" panose="02010609060101010101" pitchFamily="2" charset="-122"/>
              </a:rPr>
              <a:t>难在</a:t>
            </a:r>
            <a:r>
              <a:rPr lang="zh-CN" altLang="en-US" sz="3200" dirty="0">
                <a:solidFill>
                  <a:srgbClr val="C00000"/>
                </a:solidFill>
                <a:latin typeface="黑体" panose="02010609060101010101" pitchFamily="2" charset="-122"/>
                <a:ea typeface="黑体" panose="02010609060101010101" pitchFamily="2" charset="-122"/>
              </a:rPr>
              <a:t>词义判断</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单词</a:t>
            </a:r>
            <a:r>
              <a:rPr lang="zh-CN" altLang="en-US" sz="3200" dirty="0">
                <a:latin typeface="黑体" panose="02010609060101010101" pitchFamily="2" charset="-122"/>
                <a:ea typeface="黑体" panose="02010609060101010101" pitchFamily="2" charset="-122"/>
              </a:rPr>
              <a:t>有</a:t>
            </a:r>
            <a:r>
              <a:rPr lang="zh-CN" altLang="en-US" sz="3200" dirty="0">
                <a:solidFill>
                  <a:srgbClr val="FF0000"/>
                </a:solidFill>
                <a:latin typeface="黑体" panose="02010609060101010101" pitchFamily="2" charset="-122"/>
                <a:ea typeface="黑体" panose="02010609060101010101" pitchFamily="2" charset="-122"/>
              </a:rPr>
              <a:t>多种解释</a:t>
            </a:r>
            <a:r>
              <a:rPr lang="zh-CN" altLang="en-US" sz="3200" dirty="0">
                <a:latin typeface="黑体" panose="02010609060101010101" pitchFamily="2" charset="-122"/>
                <a:ea typeface="黑体" panose="02010609060101010101" pitchFamily="2" charset="-122"/>
              </a:rPr>
              <a:t>。</a:t>
            </a:r>
          </a:p>
          <a:p>
            <a:pPr marL="0" indent="0" latinLnBrk="0">
              <a:lnSpc>
                <a:spcPct val="120000"/>
              </a:lnSpc>
              <a:spcBef>
                <a:spcPts val="0"/>
              </a:spcBef>
              <a:buNone/>
            </a:pPr>
            <a:r>
              <a:rPr lang="zh-CN" altLang="en-US" sz="3200" dirty="0">
                <a:latin typeface="黑体" panose="02010609060101010101" pitchFamily="2" charset="-122"/>
                <a:ea typeface="黑体" panose="02010609060101010101" pitchFamily="2" charset="-122"/>
              </a:rPr>
              <a:t>如</a:t>
            </a:r>
            <a:r>
              <a:rPr lang="zh-CN" altLang="en-US" sz="3200" dirty="0" smtClean="0">
                <a:latin typeface="黑体" panose="02010609060101010101" pitchFamily="2" charset="-122"/>
                <a:ea typeface="黑体" panose="02010609060101010101" pitchFamily="2" charset="-122"/>
              </a:rPr>
              <a:t>，</a:t>
            </a:r>
            <a:r>
              <a:rPr lang="zh-CN" altLang="en-US" sz="3200" dirty="0" smtClean="0">
                <a:ea typeface="黑体" panose="02010609060101010101" pitchFamily="2" charset="-122"/>
              </a:rPr>
              <a:t>“</a:t>
            </a:r>
            <a:r>
              <a:rPr lang="en-US" altLang="zh-CN" sz="3200" dirty="0" smtClean="0">
                <a:latin typeface="黑体" panose="02010609060101010101" pitchFamily="2" charset="-122"/>
                <a:ea typeface="黑体" panose="02010609060101010101" pitchFamily="2" charset="-122"/>
              </a:rPr>
              <a:t>diamond</a:t>
            </a:r>
            <a:r>
              <a:rPr lang="en-US" altLang="zh-CN" sz="3200" dirty="0" smtClean="0">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解释：</a:t>
            </a:r>
          </a:p>
          <a:p>
            <a:pPr marL="457200" lvl="1" indent="0" latinLnBrk="0">
              <a:lnSpc>
                <a:spcPct val="120000"/>
              </a:lnSpc>
              <a:spcBef>
                <a:spcPts val="0"/>
              </a:spcBef>
              <a:buClr>
                <a:srgbClr val="000070"/>
              </a:buClr>
              <a:buNone/>
            </a:pPr>
            <a:r>
              <a:rPr lang="zh-CN" altLang="en-US" dirty="0">
                <a:solidFill>
                  <a:srgbClr val="C00000"/>
                </a:solidFill>
                <a:latin typeface="黑体" panose="02010609060101010101" pitchFamily="2" charset="-122"/>
                <a:ea typeface="黑体" panose="02010609060101010101" pitchFamily="2" charset="-122"/>
              </a:rPr>
              <a:t>菱形，边长均相等的四边形；</a:t>
            </a:r>
          </a:p>
          <a:p>
            <a:pPr marL="457200" lvl="1" indent="0" latinLnBrk="0">
              <a:lnSpc>
                <a:spcPct val="120000"/>
              </a:lnSpc>
              <a:spcBef>
                <a:spcPts val="0"/>
              </a:spcBef>
              <a:buClr>
                <a:srgbClr val="000070"/>
              </a:buClr>
              <a:buNone/>
            </a:pPr>
            <a:r>
              <a:rPr lang="zh-CN" altLang="en-US" dirty="0">
                <a:solidFill>
                  <a:srgbClr val="C00000"/>
                </a:solidFill>
                <a:latin typeface="黑体" panose="02010609060101010101" pitchFamily="2" charset="-122"/>
                <a:ea typeface="黑体" panose="02010609060101010101" pitchFamily="2" charset="-122"/>
              </a:rPr>
              <a:t>棒球场；</a:t>
            </a:r>
          </a:p>
          <a:p>
            <a:pPr marL="457200" lvl="1" indent="0" latinLnBrk="0">
              <a:lnSpc>
                <a:spcPct val="120000"/>
              </a:lnSpc>
              <a:spcBef>
                <a:spcPts val="0"/>
              </a:spcBef>
              <a:buClr>
                <a:srgbClr val="000070"/>
              </a:buClr>
              <a:buNone/>
            </a:pPr>
            <a:r>
              <a:rPr lang="zh-CN" altLang="en-US" dirty="0">
                <a:solidFill>
                  <a:srgbClr val="C00000"/>
                </a:solidFill>
                <a:latin typeface="黑体" panose="02010609060101010101" pitchFamily="2" charset="-122"/>
                <a:ea typeface="黑体" panose="02010609060101010101" pitchFamily="2" charset="-122"/>
              </a:rPr>
              <a:t>钻石。</a:t>
            </a:r>
          </a:p>
          <a:p>
            <a:pPr marL="0" indent="0" latinLnBrk="0">
              <a:lnSpc>
                <a:spcPct val="120000"/>
              </a:lnSpc>
              <a:spcBef>
                <a:spcPts val="0"/>
              </a:spcBef>
              <a:buNone/>
            </a:pPr>
            <a:r>
              <a:rPr lang="zh-CN" altLang="en-US" sz="3200" dirty="0">
                <a:latin typeface="黑体" panose="02010609060101010101" pitchFamily="2" charset="-122"/>
                <a:ea typeface="黑体" panose="02010609060101010101" pitchFamily="2" charset="-122"/>
              </a:rPr>
              <a:t>依靠句子中其他</a:t>
            </a:r>
            <a:r>
              <a:rPr lang="zh-CN" altLang="en-US" sz="3200" dirty="0">
                <a:solidFill>
                  <a:srgbClr val="C00000"/>
                </a:solidFill>
                <a:latin typeface="黑体" panose="02010609060101010101" pitchFamily="2" charset="-122"/>
                <a:ea typeface="黑体" panose="02010609060101010101" pitchFamily="2" charset="-122"/>
              </a:rPr>
              <a:t>相关单词和词组</a:t>
            </a:r>
            <a:r>
              <a:rPr lang="zh-CN" altLang="en-US" sz="3200" dirty="0">
                <a:latin typeface="黑体" panose="02010609060101010101" pitchFamily="2" charset="-122"/>
                <a:ea typeface="黑体" panose="02010609060101010101" pitchFamily="2" charset="-122"/>
              </a:rPr>
              <a:t>的分析。如：</a:t>
            </a:r>
          </a:p>
          <a:p>
            <a:pPr marL="0" indent="0" latinLnBrk="0">
              <a:lnSpc>
                <a:spcPct val="120000"/>
              </a:lnSpc>
              <a:spcBef>
                <a:spcPts val="0"/>
              </a:spcBef>
              <a:buNone/>
            </a:pPr>
            <a:r>
              <a:rPr lang="en-US" altLang="zh-CN" sz="3200" dirty="0" smtClean="0">
                <a:solidFill>
                  <a:srgbClr val="C00000"/>
                </a:solidFill>
                <a:latin typeface="黑体" panose="02010609060101010101" pitchFamily="2" charset="-122"/>
                <a:ea typeface="黑体" panose="02010609060101010101" pitchFamily="2" charset="-122"/>
              </a:rPr>
              <a:t>  John </a:t>
            </a:r>
            <a:r>
              <a:rPr lang="en-US" altLang="zh-CN" sz="3200" dirty="0">
                <a:solidFill>
                  <a:srgbClr val="C00000"/>
                </a:solidFill>
                <a:latin typeface="黑体" panose="02010609060101010101" pitchFamily="2" charset="-122"/>
                <a:ea typeface="黑体" panose="02010609060101010101" pitchFamily="2" charset="-122"/>
              </a:rPr>
              <a:t>saw Susan's diamond shining from across the room.</a:t>
            </a:r>
            <a:endParaRPr lang="en-US" altLang="zh-CN" sz="3200" dirty="0">
              <a:solidFill>
                <a:schemeClr val="folHlink"/>
              </a:solidFill>
              <a:latin typeface="黑体" panose="02010609060101010101" pitchFamily="2" charset="-122"/>
              <a:ea typeface="黑体" panose="02010609060101010101" pitchFamily="2" charset="-122"/>
            </a:endParaRPr>
          </a:p>
          <a:p>
            <a:pPr marL="0" indent="0" latinLnBrk="0">
              <a:lnSpc>
                <a:spcPct val="120000"/>
              </a:lnSpc>
              <a:spcBef>
                <a:spcPts val="0"/>
              </a:spcBef>
              <a:buNone/>
            </a:pPr>
            <a:r>
              <a:rPr lang="zh-CN" altLang="en-US" sz="3200" dirty="0">
                <a:latin typeface="黑体" panose="02010609060101010101" pitchFamily="2" charset="-122"/>
                <a:ea typeface="黑体" panose="02010609060101010101" pitchFamily="2" charset="-122"/>
              </a:rPr>
              <a:t>中的</a:t>
            </a:r>
            <a:r>
              <a:rPr lang="zh-CN" altLang="en-US"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diamond</a:t>
            </a:r>
            <a:r>
              <a:rPr lang="en-US" altLang="zh-CN"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的词义必定是</a:t>
            </a:r>
            <a:r>
              <a:rPr lang="zh-CN" altLang="en-US" sz="3200" dirty="0">
                <a:solidFill>
                  <a:srgbClr val="C00000"/>
                </a:solidFill>
                <a:latin typeface="黑体" panose="02010609060101010101" pitchFamily="2" charset="-122"/>
                <a:ea typeface="黑体" panose="02010609060101010101" pitchFamily="2" charset="-122"/>
              </a:rPr>
              <a:t>钻石</a:t>
            </a:r>
            <a:r>
              <a:rPr lang="zh-CN" altLang="en-US" sz="3200"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2667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idx="4294967295"/>
          </p:nvPr>
        </p:nvSpPr>
        <p:spPr>
          <a:xfrm>
            <a:off x="395605" y="1341120"/>
            <a:ext cx="8385810" cy="5070475"/>
          </a:xfrm>
        </p:spPr>
        <p:txBody>
          <a:bodyPr vert="horz" wrap="square" lIns="91440" tIns="45720" rIns="91440" bIns="45720" anchor="t" anchorCtr="0"/>
          <a:lstStyle/>
          <a:p>
            <a:pPr marL="0" indent="0" latinLnBrk="0">
              <a:lnSpc>
                <a:spcPct val="120000"/>
              </a:lnSpc>
              <a:spcBef>
                <a:spcPts val="0"/>
              </a:spcBef>
              <a:buNone/>
            </a:pPr>
            <a:r>
              <a:rPr lang="en-US" altLang="zh-CN" dirty="0" smtClean="0">
                <a:latin typeface="黑体" panose="02010609060101010101" pitchFamily="2" charset="-122"/>
                <a:ea typeface="黑体" panose="02010609060101010101" pitchFamily="2" charset="-122"/>
              </a:rPr>
              <a:t>    </a:t>
            </a:r>
            <a:r>
              <a:rPr lang="zh-CN" altLang="en-US" dirty="0" smtClean="0">
                <a:latin typeface="黑体" panose="02010609060101010101" pitchFamily="2" charset="-122"/>
                <a:ea typeface="黑体" panose="02010609060101010101" pitchFamily="2" charset="-122"/>
              </a:rPr>
              <a:t>汉语中每个</a:t>
            </a:r>
            <a:r>
              <a:rPr lang="zh-CN" altLang="en-US" dirty="0" smtClean="0">
                <a:solidFill>
                  <a:srgbClr val="FF0000"/>
                </a:solidFill>
                <a:latin typeface="黑体" panose="02010609060101010101" pitchFamily="2" charset="-122"/>
                <a:ea typeface="黑体" panose="02010609060101010101" pitchFamily="2" charset="-122"/>
              </a:rPr>
              <a:t>字</a:t>
            </a:r>
            <a:r>
              <a:rPr lang="zh-CN" altLang="en-US" dirty="0" smtClean="0">
                <a:latin typeface="黑体" panose="02010609060101010101" pitchFamily="2" charset="-122"/>
                <a:ea typeface="黑体" panose="02010609060101010101" pitchFamily="2" charset="-122"/>
              </a:rPr>
              <a:t>就是一个</a:t>
            </a:r>
            <a:r>
              <a:rPr lang="zh-CN" altLang="en-US" dirty="0" smtClean="0">
                <a:solidFill>
                  <a:srgbClr val="FF0000"/>
                </a:solidFill>
                <a:latin typeface="黑体" panose="02010609060101010101" pitchFamily="2" charset="-122"/>
                <a:ea typeface="黑体" panose="02010609060101010101" pitchFamily="2" charset="-122"/>
              </a:rPr>
              <a:t>词素</a:t>
            </a:r>
            <a:r>
              <a:rPr lang="zh-CN" altLang="en-US" dirty="0" smtClean="0">
                <a:latin typeface="黑体" panose="02010609060101010101" pitchFamily="2" charset="-122"/>
                <a:ea typeface="黑体" panose="02010609060101010101" pitchFamily="2" charset="-122"/>
              </a:rPr>
              <a:t>，所以要找出各个词素相当容易，但要</a:t>
            </a:r>
            <a:r>
              <a:rPr lang="zh-CN" altLang="en-US" dirty="0" smtClean="0">
                <a:solidFill>
                  <a:srgbClr val="FF0000"/>
                </a:solidFill>
                <a:latin typeface="黑体" panose="02010609060101010101" pitchFamily="2" charset="-122"/>
                <a:ea typeface="黑体" panose="02010609060101010101" pitchFamily="2" charset="-122"/>
              </a:rPr>
              <a:t>切分出各个词</a:t>
            </a:r>
            <a:r>
              <a:rPr lang="zh-CN" altLang="en-US" dirty="0" smtClean="0">
                <a:latin typeface="黑体" panose="02010609060101010101" pitchFamily="2" charset="-122"/>
                <a:ea typeface="黑体" panose="02010609060101010101" pitchFamily="2" charset="-122"/>
              </a:rPr>
              <a:t>就非常困难。</a:t>
            </a:r>
            <a:endParaRPr lang="zh-CN" altLang="en-US" dirty="0">
              <a:latin typeface="黑体" panose="02010609060101010101" pitchFamily="2" charset="-122"/>
              <a:ea typeface="黑体" panose="02010609060101010101" pitchFamily="2" charset="-122"/>
            </a:endParaRPr>
          </a:p>
          <a:p>
            <a:pPr latinLnBrk="0">
              <a:lnSpc>
                <a:spcPct val="120000"/>
              </a:lnSpc>
              <a:spcBef>
                <a:spcPts val="0"/>
              </a:spcBef>
            </a:pPr>
            <a:endParaRPr lang="zh-CN" altLang="en-US" dirty="0">
              <a:latin typeface="黑体" panose="02010609060101010101" pitchFamily="2" charset="-122"/>
              <a:ea typeface="黑体" panose="02010609060101010101" pitchFamily="2" charset="-122"/>
            </a:endParaRPr>
          </a:p>
          <a:p>
            <a:pPr latinLnBrk="0">
              <a:lnSpc>
                <a:spcPct val="120000"/>
              </a:lnSpc>
              <a:spcBef>
                <a:spcPts val="0"/>
              </a:spcBef>
            </a:pPr>
            <a:r>
              <a:rPr lang="zh-CN" altLang="en-US" dirty="0">
                <a:latin typeface="黑体" panose="02010609060101010101" pitchFamily="2" charset="-122"/>
                <a:ea typeface="黑体" panose="02010609060101010101" pitchFamily="2" charset="-122"/>
              </a:rPr>
              <a:t>如</a:t>
            </a:r>
            <a:r>
              <a:rPr lang="zh-CN" altLang="en-US" dirty="0" smtClean="0">
                <a:ea typeface="黑体" panose="02010609060101010101" pitchFamily="2" charset="-122"/>
              </a:rPr>
              <a:t>“</a:t>
            </a:r>
            <a:r>
              <a:rPr lang="zh-CN" altLang="en-US" dirty="0" smtClean="0">
                <a:solidFill>
                  <a:srgbClr val="C00000"/>
                </a:solidFill>
                <a:latin typeface="黑体" panose="02010609060101010101" pitchFamily="2" charset="-122"/>
                <a:ea typeface="黑体" panose="02010609060101010101" pitchFamily="2" charset="-122"/>
              </a:rPr>
              <a:t>不是人才学人才学</a:t>
            </a:r>
            <a:r>
              <a:rPr lang="zh-CN" altLang="en-US" dirty="0" smtClean="0">
                <a:ea typeface="黑体" panose="02010609060101010101" pitchFamily="2" charset="-122"/>
              </a:rPr>
              <a:t>”。</a:t>
            </a:r>
            <a:endParaRPr lang="zh-CN" altLang="en-US" dirty="0">
              <a:latin typeface="黑体" panose="02010609060101010101" pitchFamily="2" charset="-122"/>
              <a:ea typeface="黑体" panose="02010609060101010101" pitchFamily="2" charset="-122"/>
            </a:endParaRPr>
          </a:p>
          <a:p>
            <a:pPr lvl="1" latinLnBrk="0">
              <a:lnSpc>
                <a:spcPct val="120000"/>
              </a:lnSpc>
              <a:spcBef>
                <a:spcPts val="0"/>
              </a:spcBef>
            </a:pP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不是人才</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学人才学</a:t>
            </a:r>
            <a:r>
              <a:rPr lang="zh-CN" altLang="en-US" dirty="0" smtClean="0">
                <a:ea typeface="黑体" panose="02010609060101010101" pitchFamily="2" charset="-122"/>
              </a:rPr>
              <a:t>”；</a:t>
            </a:r>
            <a:endParaRPr lang="zh-CN" altLang="en-US" dirty="0">
              <a:latin typeface="黑体" panose="02010609060101010101" pitchFamily="2" charset="-122"/>
              <a:ea typeface="黑体" panose="02010609060101010101" pitchFamily="2" charset="-122"/>
            </a:endParaRPr>
          </a:p>
          <a:p>
            <a:pPr lvl="1" latinLnBrk="0">
              <a:lnSpc>
                <a:spcPct val="120000"/>
              </a:lnSpc>
              <a:spcBef>
                <a:spcPts val="0"/>
              </a:spcBef>
            </a:pP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不是人</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才学人才学</a:t>
            </a:r>
            <a:r>
              <a:rPr lang="zh-CN" altLang="en-US" dirty="0" smtClean="0">
                <a:ea typeface="黑体" panose="02010609060101010101" pitchFamily="2" charset="-122"/>
              </a:rPr>
              <a:t>”。</a:t>
            </a:r>
          </a:p>
          <a:p>
            <a:pPr marL="457200" lvl="1" indent="0" eaLnBrk="1" hangingPunct="1">
              <a:buNone/>
            </a:pPr>
            <a:endParaRPr lang="zh-CN" altLang="en-US"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2667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4294967295"/>
          </p:nvPr>
        </p:nvSpPr>
        <p:spPr>
          <a:xfrm>
            <a:off x="179705" y="1557020"/>
            <a:ext cx="8629015" cy="4797425"/>
          </a:xfrm>
        </p:spPr>
        <p:txBody>
          <a:bodyPr vert="horz" wrap="square" lIns="91440" tIns="45720" rIns="91440" bIns="45720" anchor="t" anchorCtr="0"/>
          <a:lstStyle/>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zh-CN" sz="2800" dirty="0">
                <a:latin typeface="黑体" panose="02010609060101010101" pitchFamily="2" charset="-122"/>
                <a:ea typeface="黑体" panose="02010609060101010101" pitchFamily="2" charset="-122"/>
              </a:rPr>
              <a:t>已知的汉语</a:t>
            </a:r>
            <a:r>
              <a:rPr lang="zh-CN" altLang="zh-CN" sz="2800" dirty="0">
                <a:solidFill>
                  <a:srgbClr val="FF0000"/>
                </a:solidFill>
                <a:latin typeface="黑体" panose="02010609060101010101" pitchFamily="2" charset="-122"/>
                <a:ea typeface="黑体" panose="02010609060101010101" pitchFamily="2" charset="-122"/>
              </a:rPr>
              <a:t>切分难点问题</a:t>
            </a:r>
            <a:r>
              <a:rPr lang="zh-CN" altLang="zh-CN" sz="2800" dirty="0">
                <a:latin typeface="黑体" panose="02010609060101010101" pitchFamily="2" charset="-122"/>
                <a:ea typeface="黑体" panose="02010609060101010101" pitchFamily="2" charset="-122"/>
              </a:rPr>
              <a:t>主要存在于两个方面：</a:t>
            </a:r>
            <a:r>
              <a:rPr lang="zh-CN" altLang="zh-CN" sz="2800" dirty="0">
                <a:solidFill>
                  <a:srgbClr val="C00000"/>
                </a:solidFill>
                <a:latin typeface="黑体" panose="02010609060101010101" pitchFamily="2" charset="-122"/>
                <a:ea typeface="黑体" panose="02010609060101010101" pitchFamily="2" charset="-122"/>
              </a:rPr>
              <a:t>切分歧义</a:t>
            </a:r>
            <a:r>
              <a:rPr lang="zh-CN" altLang="zh-CN" sz="2800" dirty="0">
                <a:solidFill>
                  <a:schemeClr val="accent2">
                    <a:lumMod val="90000"/>
                    <a:lumOff val="10000"/>
                  </a:schemeClr>
                </a:solidFill>
                <a:latin typeface="黑体" panose="02010609060101010101" pitchFamily="2" charset="-122"/>
                <a:ea typeface="黑体" panose="02010609060101010101" pitchFamily="2" charset="-122"/>
              </a:rPr>
              <a:t>和</a:t>
            </a:r>
            <a:r>
              <a:rPr lang="zh-CN" altLang="zh-CN" sz="2800" dirty="0">
                <a:solidFill>
                  <a:srgbClr val="C00000"/>
                </a:solidFill>
                <a:latin typeface="黑体" panose="02010609060101010101" pitchFamily="2" charset="-122"/>
                <a:ea typeface="黑体" panose="02010609060101010101" pitchFamily="2" charset="-122"/>
              </a:rPr>
              <a:t>未登录词</a:t>
            </a:r>
            <a:r>
              <a:rPr lang="zh-CN" altLang="zh-CN" sz="2800" dirty="0">
                <a:latin typeface="黑体" panose="02010609060101010101" pitchFamily="2" charset="-122"/>
                <a:ea typeface="黑体" panose="02010609060101010101" pitchFamily="2" charset="-122"/>
              </a:rPr>
              <a:t>。</a:t>
            </a: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zh-CN" sz="2800" dirty="0">
                <a:solidFill>
                  <a:srgbClr val="C00000"/>
                </a:solidFill>
                <a:latin typeface="黑体" panose="02010609060101010101" pitchFamily="2" charset="-122"/>
                <a:ea typeface="黑体" panose="02010609060101010101" pitchFamily="2" charset="-122"/>
              </a:rPr>
              <a:t>切分歧义</a:t>
            </a:r>
            <a:r>
              <a:rPr lang="zh-CN" altLang="zh-CN" sz="2800" dirty="0">
                <a:latin typeface="黑体" panose="02010609060101010101" pitchFamily="2" charset="-122"/>
                <a:ea typeface="黑体" panose="02010609060101010101" pitchFamily="2" charset="-122"/>
              </a:rPr>
              <a:t>主要分为两类：</a:t>
            </a:r>
            <a:r>
              <a:rPr lang="zh-CN" altLang="zh-CN" sz="2800" dirty="0">
                <a:solidFill>
                  <a:srgbClr val="FF0000"/>
                </a:solidFill>
                <a:latin typeface="黑体" panose="02010609060101010101" pitchFamily="2" charset="-122"/>
                <a:ea typeface="黑体" panose="02010609060101010101" pitchFamily="2" charset="-122"/>
              </a:rPr>
              <a:t>交集歧义</a:t>
            </a:r>
            <a:r>
              <a:rPr lang="zh-CN" altLang="zh-CN" sz="2800" dirty="0">
                <a:latin typeface="黑体" panose="02010609060101010101" pitchFamily="2" charset="-122"/>
                <a:ea typeface="黑体" panose="02010609060101010101" pitchFamily="2" charset="-122"/>
              </a:rPr>
              <a:t>和</a:t>
            </a:r>
            <a:r>
              <a:rPr lang="zh-CN" altLang="zh-CN" sz="2800" dirty="0">
                <a:solidFill>
                  <a:srgbClr val="FF0000"/>
                </a:solidFill>
                <a:latin typeface="黑体" panose="02010609060101010101" pitchFamily="2" charset="-122"/>
                <a:ea typeface="黑体" panose="02010609060101010101" pitchFamily="2" charset="-122"/>
              </a:rPr>
              <a:t>组合歧义</a:t>
            </a:r>
            <a:r>
              <a:rPr lang="zh-CN" altLang="zh-CN" sz="2800" dirty="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zh-CN" sz="2800" dirty="0">
                <a:latin typeface="黑体" panose="02010609060101010101" pitchFamily="2" charset="-122"/>
                <a:ea typeface="黑体" panose="02010609060101010101" pitchFamily="2" charset="-122"/>
              </a:rPr>
              <a:t>在简单情况下，</a:t>
            </a:r>
            <a:r>
              <a:rPr lang="zh-CN" altLang="zh-CN" sz="2800" dirty="0">
                <a:solidFill>
                  <a:srgbClr val="C00000"/>
                </a:solidFill>
                <a:latin typeface="黑体" panose="02010609060101010101" pitchFamily="2" charset="-122"/>
                <a:ea typeface="黑体" panose="02010609060101010101" pitchFamily="2" charset="-122"/>
              </a:rPr>
              <a:t>交集歧义</a:t>
            </a:r>
            <a:r>
              <a:rPr lang="zh-CN" altLang="zh-CN" sz="2800" dirty="0">
                <a:latin typeface="黑体" panose="02010609060101010101" pitchFamily="2" charset="-122"/>
                <a:ea typeface="黑体" panose="02010609060101010101" pitchFamily="2" charset="-122"/>
              </a:rPr>
              <a:t>是指连续出现的三个字中，中间的字既可以和前面的字组成词，也可以和后面的字组成词，如</a:t>
            </a:r>
            <a:r>
              <a:rPr lang="zh-CN" altLang="en-US" sz="2800" dirty="0">
                <a:latin typeface="黑体" panose="02010609060101010101" pitchFamily="2" charset="-122"/>
                <a:ea typeface="黑体" panose="02010609060101010101" pitchFamily="2" charset="-122"/>
              </a:rPr>
              <a:t>下面</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个句子</a:t>
            </a:r>
            <a:r>
              <a:rPr lang="zh-CN" altLang="zh-CN" sz="2800" dirty="0">
                <a:latin typeface="黑体" panose="02010609060101010101" pitchFamily="2" charset="-122"/>
                <a:ea typeface="黑体" panose="02010609060101010101" pitchFamily="2" charset="-122"/>
              </a:rPr>
              <a:t>中的三个字“地面积”。</a:t>
            </a: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zh-CN" sz="2800" dirty="0">
                <a:latin typeface="黑体" panose="02010609060101010101" pitchFamily="2" charset="-122"/>
                <a:ea typeface="黑体" panose="02010609060101010101" pitchFamily="2" charset="-122"/>
              </a:rPr>
              <a:t>城区</a:t>
            </a:r>
            <a:r>
              <a:rPr lang="zh-CN" altLang="zh-CN" sz="2800" u="sng" dirty="0">
                <a:solidFill>
                  <a:srgbClr val="C00000"/>
                </a:solidFill>
                <a:latin typeface="黑体" panose="02010609060101010101" pitchFamily="2" charset="-122"/>
                <a:ea typeface="黑体" panose="02010609060101010101" pitchFamily="2" charset="-122"/>
              </a:rPr>
              <a:t>地面积</a:t>
            </a:r>
            <a:r>
              <a:rPr lang="zh-CN" altLang="zh-CN" sz="2800" dirty="0">
                <a:latin typeface="黑体" panose="02010609060101010101" pitchFamily="2" charset="-122"/>
                <a:ea typeface="黑体" panose="02010609060101010101" pitchFamily="2" charset="-122"/>
              </a:rPr>
              <a:t>水已消除。</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zh-CN" sz="2800" dirty="0">
                <a:latin typeface="黑体" panose="02010609060101010101" pitchFamily="2" charset="-122"/>
                <a:ea typeface="黑体" panose="02010609060101010101" pitchFamily="2" charset="-122"/>
              </a:rPr>
              <a:t>我国多数湿</a:t>
            </a:r>
            <a:r>
              <a:rPr lang="zh-CN" altLang="zh-CN" sz="2800" u="sng" dirty="0">
                <a:solidFill>
                  <a:srgbClr val="C00000"/>
                </a:solidFill>
                <a:latin typeface="黑体" panose="02010609060101010101" pitchFamily="2" charset="-122"/>
                <a:ea typeface="黑体" panose="02010609060101010101" pitchFamily="2" charset="-122"/>
              </a:rPr>
              <a:t>地面积</a:t>
            </a:r>
            <a:r>
              <a:rPr lang="zh-CN" altLang="zh-CN" sz="2800" dirty="0">
                <a:latin typeface="黑体" panose="02010609060101010101" pitchFamily="2" charset="-122"/>
                <a:ea typeface="黑体" panose="02010609060101010101" pitchFamily="2" charset="-122"/>
              </a:rPr>
              <a:t>无明显变化。</a:t>
            </a:r>
          </a:p>
          <a:p>
            <a:pPr marL="0" indent="0" algn="l" eaLnBrk="1" latinLnBrk="0" hangingPunct="1">
              <a:lnSpc>
                <a:spcPct val="120000"/>
              </a:lnSpc>
              <a:spcBef>
                <a:spcPts val="0"/>
              </a:spcBef>
              <a:buNone/>
            </a:pPr>
            <a:endParaRPr lang="zh-CN" altLang="en-US" sz="2400" dirty="0"/>
          </a:p>
        </p:txBody>
      </p:sp>
      <p:sp>
        <p:nvSpPr>
          <p:cNvPr id="36869" name="TextBox 4"/>
          <p:cNvSpPr txBox="1"/>
          <p:nvPr/>
        </p:nvSpPr>
        <p:spPr>
          <a:xfrm>
            <a:off x="8532813" y="4508500"/>
            <a:ext cx="503237" cy="460375"/>
          </a:xfrm>
          <a:prstGeom prst="rect">
            <a:avLst/>
          </a:prstGeom>
          <a:noFill/>
          <a:ln w="9525">
            <a:noFill/>
          </a:ln>
        </p:spPr>
        <p:txBody>
          <a:bodyPr>
            <a:spAutoFit/>
          </a:bodyPr>
          <a:lstStyle/>
          <a:p>
            <a:endParaRPr lang="zh-CN" altLang="en-US" sz="2400" dirty="0">
              <a:latin typeface="Times New Roman" panose="02020603050405020304" pitchFamily="18" charset="0"/>
            </a:endParaRPr>
          </a:p>
        </p:txBody>
      </p:sp>
      <p:sp>
        <p:nvSpPr>
          <p:cNvPr id="6" name="TextBox 5"/>
          <p:cNvSpPr txBox="1"/>
          <p:nvPr/>
        </p:nvSpPr>
        <p:spPr>
          <a:xfrm>
            <a:off x="7092315" y="5301298"/>
            <a:ext cx="900113" cy="829945"/>
          </a:xfrm>
          <a:prstGeom prst="rect">
            <a:avLst/>
          </a:prstGeom>
          <a:solidFill>
            <a:srgbClr val="C00000"/>
          </a:solidFill>
          <a:ln w="9525">
            <a:noFill/>
          </a:ln>
        </p:spPr>
        <p:txBody>
          <a:bodyPr>
            <a:spAutoFit/>
          </a:bodyPr>
          <a:lstStyle/>
          <a:p>
            <a:r>
              <a:rPr lang="zh-CN" altLang="zh-CN" sz="2400" dirty="0">
                <a:solidFill>
                  <a:srgbClr val="FFFF00"/>
                </a:solidFill>
                <a:latin typeface="黑体" panose="02010609060101010101" pitchFamily="2" charset="-122"/>
                <a:ea typeface="黑体" panose="02010609060101010101" pitchFamily="2" charset="-122"/>
              </a:rPr>
              <a:t>地面</a:t>
            </a:r>
            <a:endParaRPr lang="en-US" altLang="zh-CN" sz="2400" dirty="0">
              <a:solidFill>
                <a:srgbClr val="FFFF00"/>
              </a:solidFill>
              <a:latin typeface="黑体" panose="02010609060101010101" pitchFamily="2" charset="-122"/>
              <a:ea typeface="黑体" panose="02010609060101010101" pitchFamily="2" charset="-122"/>
            </a:endParaRPr>
          </a:p>
          <a:p>
            <a:r>
              <a:rPr lang="zh-CN" altLang="zh-CN" sz="2400" dirty="0">
                <a:solidFill>
                  <a:srgbClr val="FFFF00"/>
                </a:solidFill>
                <a:latin typeface="黑体" panose="02010609060101010101" pitchFamily="2" charset="-122"/>
                <a:ea typeface="黑体" panose="02010609060101010101" pitchFamily="2" charset="-122"/>
              </a:rPr>
              <a:t>面积</a:t>
            </a:r>
            <a:endParaRPr lang="zh-CN" altLang="en-US" sz="2400" dirty="0">
              <a:solidFill>
                <a:srgbClr val="FFFF00"/>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2667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内容占位符 2"/>
          <p:cNvSpPr>
            <a:spLocks noGrp="1"/>
          </p:cNvSpPr>
          <p:nvPr>
            <p:ph idx="4294967295"/>
          </p:nvPr>
        </p:nvSpPr>
        <p:spPr>
          <a:xfrm>
            <a:off x="71120" y="1442720"/>
            <a:ext cx="8941435" cy="3973195"/>
          </a:xfrm>
        </p:spPr>
        <p:txBody>
          <a:bodyPr vert="horz" wrap="square" lIns="91440" tIns="45720" rIns="91440" bIns="45720" anchor="t" anchorCtr="0"/>
          <a:lstStyle/>
          <a:p>
            <a:pPr indent="0" latinLnBrk="0">
              <a:lnSpc>
                <a:spcPct val="130000"/>
              </a:lnSpc>
              <a:spcBef>
                <a:spcPts val="0"/>
              </a:spcBef>
              <a:buFont typeface="Wingdings" panose="05000000000000000000" charset="0"/>
              <a:buNone/>
            </a:pPr>
            <a:r>
              <a:rPr lang="en-US" altLang="zh-CN" sz="2800" dirty="0">
                <a:solidFill>
                  <a:srgbClr val="C00000"/>
                </a:solidFill>
                <a:latin typeface="黑体" panose="02010609060101010101" pitchFamily="2" charset="-122"/>
                <a:ea typeface="黑体" panose="02010609060101010101" pitchFamily="2" charset="-122"/>
              </a:rPr>
              <a:t>    </a:t>
            </a:r>
            <a:r>
              <a:rPr lang="zh-CN" altLang="zh-CN" sz="2800" dirty="0">
                <a:solidFill>
                  <a:srgbClr val="C00000"/>
                </a:solidFill>
                <a:latin typeface="黑体" panose="02010609060101010101" pitchFamily="2" charset="-122"/>
                <a:ea typeface="黑体" panose="02010609060101010101" pitchFamily="2" charset="-122"/>
              </a:rPr>
              <a:t>组合歧义</a:t>
            </a:r>
            <a:r>
              <a:rPr lang="zh-CN" altLang="zh-CN" sz="2800" dirty="0">
                <a:latin typeface="黑体" panose="02010609060101010101" pitchFamily="2" charset="-122"/>
                <a:ea typeface="黑体" panose="02010609060101010101" pitchFamily="2" charset="-122"/>
              </a:rPr>
              <a:t>是指</a:t>
            </a:r>
            <a:r>
              <a:rPr lang="zh-CN" altLang="zh-CN" sz="2800" dirty="0">
                <a:solidFill>
                  <a:srgbClr val="FF0000"/>
                </a:solidFill>
                <a:latin typeface="黑体" panose="02010609060101010101" pitchFamily="2" charset="-122"/>
                <a:ea typeface="黑体" panose="02010609060101010101" pitchFamily="2" charset="-122"/>
              </a:rPr>
              <a:t>连续出现的两个字</a:t>
            </a:r>
            <a:r>
              <a:rPr lang="zh-CN" altLang="zh-CN" sz="2800" dirty="0">
                <a:latin typeface="黑体" panose="02010609060101010101" pitchFamily="2" charset="-122"/>
                <a:ea typeface="黑体" panose="02010609060101010101" pitchFamily="2" charset="-122"/>
              </a:rPr>
              <a:t>可能是</a:t>
            </a:r>
            <a:r>
              <a:rPr lang="zh-CN" altLang="zh-CN" sz="2800" dirty="0">
                <a:solidFill>
                  <a:srgbClr val="FF0000"/>
                </a:solidFill>
                <a:latin typeface="黑体" panose="02010609060101010101" pitchFamily="2" charset="-122"/>
                <a:ea typeface="黑体" panose="02010609060101010101" pitchFamily="2" charset="-122"/>
              </a:rPr>
              <a:t>两个词</a:t>
            </a:r>
            <a:r>
              <a:rPr lang="zh-CN" altLang="zh-CN" sz="2800" dirty="0">
                <a:latin typeface="黑体" panose="02010609060101010101" pitchFamily="2" charset="-122"/>
                <a:ea typeface="黑体" panose="02010609060101010101" pitchFamily="2" charset="-122"/>
              </a:rPr>
              <a:t>，也可能是</a:t>
            </a:r>
            <a:r>
              <a:rPr lang="zh-CN" altLang="zh-CN" sz="2800" dirty="0">
                <a:solidFill>
                  <a:srgbClr val="FF0000"/>
                </a:solidFill>
                <a:latin typeface="黑体" panose="02010609060101010101" pitchFamily="2" charset="-122"/>
                <a:ea typeface="黑体" panose="02010609060101010101" pitchFamily="2" charset="-122"/>
              </a:rPr>
              <a:t>一个词</a:t>
            </a:r>
            <a:r>
              <a:rPr lang="zh-CN" altLang="zh-CN" sz="2800" dirty="0">
                <a:latin typeface="黑体" panose="02010609060101010101" pitchFamily="2" charset="-122"/>
                <a:ea typeface="黑体" panose="02010609060101010101" pitchFamily="2" charset="-122"/>
              </a:rPr>
              <a:t>。</a:t>
            </a:r>
          </a:p>
          <a:p>
            <a:pPr indent="0" latinLnBrk="0">
              <a:lnSpc>
                <a:spcPct val="130000"/>
              </a:lnSpc>
              <a:spcBef>
                <a:spcPts val="0"/>
              </a:spcBef>
              <a:buFont typeface="Wingdings" panose="05000000000000000000" charset="0"/>
              <a:buNone/>
            </a:pPr>
            <a:endParaRPr lang="zh-CN" altLang="zh-CN" sz="2800" dirty="0">
              <a:latin typeface="黑体" panose="02010609060101010101" pitchFamily="2" charset="-122"/>
              <a:ea typeface="黑体" panose="02010609060101010101" pitchFamily="2" charset="-122"/>
            </a:endParaRPr>
          </a:p>
          <a:p>
            <a:pPr indent="0" latinLnBrk="0">
              <a:lnSpc>
                <a:spcPct val="130000"/>
              </a:lnSpc>
              <a:spcBef>
                <a:spcPts val="0"/>
              </a:spcBef>
              <a:buFont typeface="Wingdings" panose="05000000000000000000" charset="0"/>
              <a:buNone/>
            </a:pPr>
            <a:r>
              <a:rPr lang="zh-CN" altLang="zh-CN" sz="2800" dirty="0">
                <a:latin typeface="黑体" panose="02010609060101010101" pitchFamily="2" charset="-122"/>
                <a:ea typeface="黑体" panose="02010609060101010101" pitchFamily="2" charset="-122"/>
              </a:rPr>
              <a:t>如</a:t>
            </a:r>
            <a:r>
              <a:rPr lang="zh-CN" altLang="en-US" sz="2800" dirty="0">
                <a:latin typeface="黑体" panose="02010609060101010101" pitchFamily="2" charset="-122"/>
                <a:ea typeface="黑体" panose="02010609060101010101" pitchFamily="2" charset="-122"/>
              </a:rPr>
              <a:t>下面两句子</a:t>
            </a:r>
            <a:r>
              <a:rPr lang="zh-CN" altLang="zh-CN" sz="2800" dirty="0">
                <a:latin typeface="黑体" panose="02010609060101010101" pitchFamily="2" charset="-122"/>
                <a:ea typeface="黑体" panose="02010609060101010101" pitchFamily="2" charset="-122"/>
              </a:rPr>
              <a:t>中的“把手”。</a:t>
            </a:r>
            <a:r>
              <a:rPr lang="en-US" altLang="zh-CN" sz="2800" dirty="0">
                <a:latin typeface="黑体" panose="02010609060101010101" pitchFamily="2" charset="-122"/>
                <a:ea typeface="黑体" panose="02010609060101010101" pitchFamily="2" charset="-122"/>
              </a:rPr>
              <a:t> </a:t>
            </a:r>
          </a:p>
          <a:p>
            <a:pPr indent="0" latinLnBrk="0">
              <a:lnSpc>
                <a:spcPct val="130000"/>
              </a:lnSpc>
              <a:spcBef>
                <a:spcPts val="0"/>
              </a:spcBef>
              <a:buFont typeface="Wingdings" panose="05000000000000000000" charset="0"/>
              <a:buNone/>
            </a:pPr>
            <a:r>
              <a:rPr lang="en-US" altLang="zh-CN" sz="2800" dirty="0">
                <a:latin typeface="黑体" panose="02010609060101010101" pitchFamily="2" charset="-122"/>
                <a:ea typeface="黑体" panose="02010609060101010101" pitchFamily="2" charset="-122"/>
              </a:rPr>
              <a:t> </a:t>
            </a:r>
          </a:p>
          <a:p>
            <a:pPr indent="0" latinLnBrk="0">
              <a:lnSpc>
                <a:spcPct val="130000"/>
              </a:lnSpc>
              <a:spcBef>
                <a:spcPts val="0"/>
              </a:spcBef>
              <a:buFont typeface="Wingdings" panose="05000000000000000000" charset="0"/>
              <a:buNone/>
            </a:pPr>
            <a:r>
              <a:rPr lang="zh-CN" altLang="zh-CN" sz="2800" dirty="0">
                <a:latin typeface="黑体" panose="02010609060101010101" pitchFamily="2" charset="-122"/>
                <a:ea typeface="黑体" panose="02010609060101010101" pitchFamily="2" charset="-122"/>
              </a:rPr>
              <a:t>驯兽师</a:t>
            </a:r>
            <a:r>
              <a:rPr lang="zh-CN" altLang="zh-CN" sz="2800" u="sng" dirty="0">
                <a:solidFill>
                  <a:srgbClr val="C00000"/>
                </a:solidFill>
                <a:latin typeface="黑体" panose="02010609060101010101" pitchFamily="2" charset="-122"/>
                <a:ea typeface="黑体" panose="02010609060101010101" pitchFamily="2" charset="-122"/>
              </a:rPr>
              <a:t>把手</a:t>
            </a:r>
            <a:r>
              <a:rPr lang="zh-CN" altLang="zh-CN" sz="2800" dirty="0">
                <a:latin typeface="黑体" panose="02010609060101010101" pitchFamily="2" charset="-122"/>
                <a:ea typeface="黑体" panose="02010609060101010101" pitchFamily="2" charset="-122"/>
              </a:rPr>
              <a:t>伸进鳄鱼嘴里。</a:t>
            </a:r>
            <a:r>
              <a:rPr lang="en-US" altLang="zh-CN" sz="2800" dirty="0">
                <a:latin typeface="黑体" panose="02010609060101010101" pitchFamily="2" charset="-122"/>
                <a:ea typeface="黑体" panose="02010609060101010101" pitchFamily="2" charset="-122"/>
              </a:rPr>
              <a:t>    </a:t>
            </a:r>
          </a:p>
          <a:p>
            <a:pPr indent="0" latinLnBrk="0">
              <a:lnSpc>
                <a:spcPct val="130000"/>
              </a:lnSpc>
              <a:spcBef>
                <a:spcPts val="0"/>
              </a:spcBef>
              <a:buFont typeface="Wingdings" panose="05000000000000000000" charset="0"/>
              <a:buNone/>
            </a:pPr>
            <a:r>
              <a:rPr lang="zh-CN" altLang="zh-CN" sz="2800" dirty="0">
                <a:latin typeface="黑体" panose="02010609060101010101" pitchFamily="2" charset="-122"/>
                <a:ea typeface="黑体" panose="02010609060101010101" pitchFamily="2" charset="-122"/>
              </a:rPr>
              <a:t>为您找到最新的门</a:t>
            </a:r>
            <a:r>
              <a:rPr lang="zh-CN" altLang="zh-CN" sz="2800" u="sng" dirty="0">
                <a:solidFill>
                  <a:srgbClr val="C00000"/>
                </a:solidFill>
                <a:latin typeface="黑体" panose="02010609060101010101" pitchFamily="2" charset="-122"/>
                <a:ea typeface="黑体" panose="02010609060101010101" pitchFamily="2" charset="-122"/>
              </a:rPr>
              <a:t>把手</a:t>
            </a:r>
            <a:r>
              <a:rPr lang="zh-CN" altLang="zh-CN" sz="2800" dirty="0">
                <a:latin typeface="黑体" panose="02010609060101010101" pitchFamily="2" charset="-122"/>
                <a:ea typeface="黑体" panose="02010609060101010101" pitchFamily="2" charset="-122"/>
              </a:rPr>
              <a:t>报价。</a:t>
            </a:r>
          </a:p>
          <a:p>
            <a:pPr marL="0" indent="0" latinLnBrk="0">
              <a:lnSpc>
                <a:spcPct val="120000"/>
              </a:lnSpc>
              <a:spcBef>
                <a:spcPts val="0"/>
              </a:spcBef>
              <a:buNone/>
            </a:pPr>
            <a:endParaRPr lang="en-US" altLang="zh-CN" sz="2800" dirty="0"/>
          </a:p>
          <a:p>
            <a:pPr marL="0" indent="0">
              <a:buNone/>
            </a:pPr>
            <a:endParaRPr lang="zh-CN" altLang="en-US" sz="2800" dirty="0"/>
          </a:p>
        </p:txBody>
      </p:sp>
      <p:sp>
        <p:nvSpPr>
          <p:cNvPr id="5" name="TextBox 4"/>
          <p:cNvSpPr txBox="1"/>
          <p:nvPr/>
        </p:nvSpPr>
        <p:spPr>
          <a:xfrm>
            <a:off x="2267744" y="5433573"/>
            <a:ext cx="5327650" cy="953135"/>
          </a:xfrm>
          <a:prstGeom prst="rect">
            <a:avLst/>
          </a:prstGeom>
          <a:solidFill>
            <a:srgbClr val="C00000"/>
          </a:solidFill>
          <a:ln w="9525">
            <a:noFill/>
          </a:ln>
        </p:spPr>
        <p:txBody>
          <a:bodyPr>
            <a:spAutoFit/>
          </a:bodyPr>
          <a:lstStyle/>
          <a:p>
            <a:r>
              <a:rPr lang="zh-CN" altLang="zh-CN" sz="2800" b="1" dirty="0">
                <a:latin typeface="黑体" panose="02010609060101010101" pitchFamily="2" charset="-122"/>
                <a:ea typeface="黑体" panose="02010609060101010101" pitchFamily="2" charset="-122"/>
              </a:rPr>
              <a:t>“把手”两个字是两个</a:t>
            </a:r>
            <a:r>
              <a:rPr lang="zh-CN" altLang="zh-CN" sz="2800" b="1" dirty="0" smtClean="0">
                <a:latin typeface="黑体" panose="02010609060101010101" pitchFamily="2" charset="-122"/>
                <a:ea typeface="黑体" panose="02010609060101010101" pitchFamily="2" charset="-122"/>
              </a:rPr>
              <a:t>词</a:t>
            </a:r>
            <a:r>
              <a:rPr lang="zh-CN" altLang="en-US" sz="2800" b="1" dirty="0" smtClean="0">
                <a:latin typeface="黑体" panose="02010609060101010101" pitchFamily="2" charset="-122"/>
                <a:ea typeface="黑体" panose="02010609060101010101" pitchFamily="2" charset="-122"/>
              </a:rPr>
              <a:t>。</a:t>
            </a:r>
            <a:endParaRPr lang="en-US" altLang="zh-CN" sz="2800" b="1" dirty="0">
              <a:latin typeface="黑体" panose="02010609060101010101" pitchFamily="2" charset="-122"/>
              <a:ea typeface="黑体" panose="02010609060101010101" pitchFamily="2" charset="-122"/>
            </a:endParaRPr>
          </a:p>
          <a:p>
            <a:r>
              <a:rPr lang="zh-CN" altLang="zh-CN" sz="2800" b="1" dirty="0">
                <a:latin typeface="黑体" panose="02010609060101010101" pitchFamily="2" charset="-122"/>
                <a:ea typeface="黑体" panose="02010609060101010101" pitchFamily="2" charset="-122"/>
              </a:rPr>
              <a:t>“把手”两个字组成一个</a:t>
            </a:r>
            <a:r>
              <a:rPr lang="zh-CN" altLang="zh-CN" sz="2800" b="1" dirty="0" smtClean="0">
                <a:latin typeface="黑体" panose="02010609060101010101" pitchFamily="2" charset="-122"/>
                <a:ea typeface="黑体" panose="02010609060101010101" pitchFamily="2" charset="-122"/>
              </a:rPr>
              <a:t>词</a:t>
            </a:r>
            <a:r>
              <a:rPr lang="zh-CN" altLang="en-US" sz="2800" b="1" dirty="0" smtClean="0">
                <a:latin typeface="黑体" panose="02010609060101010101" pitchFamily="2" charset="-122"/>
                <a:ea typeface="黑体" panose="02010609060101010101" pitchFamily="2" charset="-122"/>
              </a:rPr>
              <a:t>。</a:t>
            </a:r>
            <a:endParaRPr lang="zh-CN" altLang="en-US" sz="2800" b="1"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2667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内容占位符 2"/>
          <p:cNvSpPr>
            <a:spLocks noGrp="1"/>
          </p:cNvSpPr>
          <p:nvPr>
            <p:ph idx="4294967295"/>
          </p:nvPr>
        </p:nvSpPr>
        <p:spPr>
          <a:xfrm>
            <a:off x="323528" y="1052736"/>
            <a:ext cx="8497004" cy="5741670"/>
          </a:xfrm>
        </p:spPr>
        <p:txBody>
          <a:bodyPr vert="horz" wrap="square" lIns="91440" tIns="45720" rIns="91440" bIns="45720" anchor="t" anchorCtr="0"/>
          <a:lstStyle/>
          <a:p>
            <a:pPr latinLnBrk="0">
              <a:lnSpc>
                <a:spcPct val="140000"/>
              </a:lnSpc>
              <a:spcBef>
                <a:spcPts val="0"/>
              </a:spcBef>
            </a:pPr>
            <a:r>
              <a:rPr lang="zh-CN" altLang="zh-CN" sz="2800" dirty="0">
                <a:solidFill>
                  <a:srgbClr val="C00000"/>
                </a:solidFill>
                <a:latin typeface="黑体" panose="02010609060101010101" pitchFamily="2" charset="-122"/>
                <a:ea typeface="黑体" panose="02010609060101010101" pitchFamily="2" charset="-122"/>
              </a:rPr>
              <a:t>未登录词</a:t>
            </a:r>
            <a:r>
              <a:rPr lang="zh-CN" altLang="zh-CN" sz="2800" dirty="0">
                <a:latin typeface="黑体" panose="02010609060101010101" pitchFamily="2" charset="-122"/>
                <a:ea typeface="黑体" panose="02010609060101010101" pitchFamily="2" charset="-122"/>
              </a:rPr>
              <a:t>指的是</a:t>
            </a:r>
            <a:r>
              <a:rPr lang="zh-CN" altLang="zh-CN" sz="2800" dirty="0">
                <a:solidFill>
                  <a:srgbClr val="FF0000"/>
                </a:solidFill>
                <a:latin typeface="黑体" panose="02010609060101010101" pitchFamily="2" charset="-122"/>
                <a:ea typeface="黑体" panose="02010609060101010101" pitchFamily="2" charset="-122"/>
              </a:rPr>
              <a:t>未在</a:t>
            </a:r>
            <a:r>
              <a:rPr lang="zh-CN" altLang="zh-CN" sz="2800" dirty="0">
                <a:latin typeface="黑体" panose="02010609060101010101" pitchFamily="2" charset="-122"/>
                <a:ea typeface="黑体" panose="02010609060101010101" pitchFamily="2" charset="-122"/>
              </a:rPr>
              <a:t>词典中出现过的词。</a:t>
            </a:r>
            <a:endParaRPr lang="en-US" altLang="zh-CN" sz="2800" dirty="0">
              <a:latin typeface="黑体" panose="02010609060101010101" pitchFamily="2" charset="-122"/>
              <a:ea typeface="黑体" panose="02010609060101010101" pitchFamily="2" charset="-122"/>
            </a:endParaRPr>
          </a:p>
          <a:p>
            <a:pPr marL="0" indent="0" latinLnBrk="0">
              <a:lnSpc>
                <a:spcPct val="140000"/>
              </a:lnSpc>
              <a:spcBef>
                <a:spcPts val="0"/>
              </a:spcBef>
              <a:buNone/>
            </a:pPr>
            <a:r>
              <a:rPr lang="en-US" altLang="zh-CN" sz="2800" dirty="0">
                <a:latin typeface="黑体" panose="02010609060101010101" pitchFamily="2" charset="-122"/>
                <a:ea typeface="黑体" panose="02010609060101010101" pitchFamily="2" charset="-122"/>
              </a:rPr>
              <a:t>   </a:t>
            </a:r>
            <a:r>
              <a:rPr lang="zh-CN" altLang="zh-CN" sz="2800" dirty="0">
                <a:latin typeface="黑体" panose="02010609060101010101" pitchFamily="2" charset="-122"/>
                <a:ea typeface="黑体" panose="02010609060101010101" pitchFamily="2" charset="-122"/>
              </a:rPr>
              <a:t>比如，随着新事物的不断出现，产生了“博客”、“微博”、“沪港通”等等原来</a:t>
            </a:r>
            <a:r>
              <a:rPr lang="zh-CN" altLang="zh-CN" sz="2800" dirty="0">
                <a:solidFill>
                  <a:srgbClr val="FF0000"/>
                </a:solidFill>
                <a:latin typeface="黑体" panose="02010609060101010101" pitchFamily="2" charset="-122"/>
                <a:ea typeface="黑体" panose="02010609060101010101" pitchFamily="2" charset="-122"/>
              </a:rPr>
              <a:t>并不存在</a:t>
            </a:r>
            <a:r>
              <a:rPr lang="zh-CN" altLang="zh-CN" sz="2800" dirty="0">
                <a:latin typeface="黑体" panose="02010609060101010101" pitchFamily="2" charset="-122"/>
                <a:ea typeface="黑体" panose="02010609060101010101" pitchFamily="2" charset="-122"/>
              </a:rPr>
              <a:t>的新词；</a:t>
            </a:r>
            <a:endParaRPr lang="en-US" altLang="zh-CN" sz="2800" dirty="0">
              <a:latin typeface="黑体" panose="02010609060101010101" pitchFamily="2" charset="-122"/>
              <a:ea typeface="黑体" panose="02010609060101010101" pitchFamily="2" charset="-122"/>
            </a:endParaRPr>
          </a:p>
          <a:p>
            <a:pPr marL="0" indent="0" latinLnBrk="0">
              <a:lnSpc>
                <a:spcPct val="140000"/>
              </a:lnSpc>
              <a:spcBef>
                <a:spcPts val="0"/>
              </a:spcBef>
              <a:buNone/>
            </a:pPr>
            <a:r>
              <a:rPr lang="en-US" altLang="zh-CN" sz="2800" dirty="0">
                <a:latin typeface="黑体" panose="02010609060101010101" pitchFamily="2" charset="-122"/>
                <a:ea typeface="黑体" panose="02010609060101010101" pitchFamily="2" charset="-122"/>
              </a:rPr>
              <a:t>  </a:t>
            </a:r>
            <a:r>
              <a:rPr lang="zh-CN" altLang="zh-CN" sz="2800" dirty="0">
                <a:latin typeface="黑体" panose="02010609060101010101" pitchFamily="2" charset="-122"/>
                <a:ea typeface="黑体" panose="02010609060101010101" pitchFamily="2" charset="-122"/>
              </a:rPr>
              <a:t>也由于人们在语言上的不断创造，出现了“给力”、“喜大普奔”、“人艰不拆”等网络流行语。</a:t>
            </a:r>
            <a:endParaRPr lang="en-US" altLang="zh-CN" sz="2800" dirty="0">
              <a:latin typeface="黑体" panose="02010609060101010101" pitchFamily="2" charset="-122"/>
              <a:ea typeface="黑体" panose="02010609060101010101" pitchFamily="2" charset="-122"/>
            </a:endParaRPr>
          </a:p>
          <a:p>
            <a:pPr marL="0" indent="0" latinLnBrk="0">
              <a:lnSpc>
                <a:spcPct val="140000"/>
              </a:lnSpc>
              <a:spcBef>
                <a:spcPts val="0"/>
              </a:spcBef>
              <a:buNone/>
            </a:pPr>
            <a:r>
              <a:rPr lang="en-US" altLang="zh-CN" sz="2800" dirty="0">
                <a:latin typeface="黑体" panose="02010609060101010101" pitchFamily="2" charset="-122"/>
                <a:ea typeface="黑体" panose="02010609060101010101" pitchFamily="2" charset="-122"/>
              </a:rPr>
              <a:t>  </a:t>
            </a:r>
            <a:r>
              <a:rPr lang="zh-CN" altLang="zh-CN" sz="2800" dirty="0">
                <a:latin typeface="黑体" panose="02010609060101010101" pitchFamily="2" charset="-122"/>
                <a:ea typeface="黑体" panose="02010609060101010101" pitchFamily="2" charset="-122"/>
              </a:rPr>
              <a:t>例如：“他沉浸在世博园满眼的绿色中</a:t>
            </a:r>
            <a:r>
              <a:rPr lang="zh-CN" altLang="zh-CN" sz="2800" dirty="0" smtClean="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pPr marL="0" indent="0" latinLnBrk="0">
              <a:lnSpc>
                <a:spcPct val="140000"/>
              </a:lnSpc>
              <a:spcBef>
                <a:spcPts val="0"/>
              </a:spcBef>
              <a:buNone/>
            </a:pPr>
            <a:r>
              <a:rPr lang="en-US" altLang="zh-CN" u="sng" dirty="0">
                <a:solidFill>
                  <a:srgbClr val="C00000"/>
                </a:solidFill>
              </a:rPr>
              <a:t> </a:t>
            </a:r>
            <a:r>
              <a:rPr lang="zh-CN" altLang="zh-CN" u="sng" dirty="0">
                <a:solidFill>
                  <a:srgbClr val="C00000"/>
                </a:solidFill>
              </a:rPr>
              <a:t>未登录词</a:t>
            </a:r>
            <a:r>
              <a:rPr lang="zh-CN" altLang="zh-CN" u="sng" dirty="0"/>
              <a:t>是当前</a:t>
            </a:r>
            <a:r>
              <a:rPr lang="zh-CN" altLang="zh-CN" u="sng" dirty="0">
                <a:solidFill>
                  <a:srgbClr val="C00000"/>
                </a:solidFill>
              </a:rPr>
              <a:t>切分技术</a:t>
            </a:r>
            <a:r>
              <a:rPr lang="zh-CN" altLang="zh-CN" u="sng" dirty="0"/>
              <a:t>中面临的更主要、更困难的挑战。</a:t>
            </a:r>
            <a:endParaRPr lang="zh-CN" altLang="en-US" u="sng" dirty="0"/>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2667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内容占位符 2"/>
          <p:cNvSpPr>
            <a:spLocks noGrp="1"/>
          </p:cNvSpPr>
          <p:nvPr>
            <p:ph idx="4294967295"/>
          </p:nvPr>
        </p:nvSpPr>
        <p:spPr>
          <a:xfrm>
            <a:off x="582295" y="2141220"/>
            <a:ext cx="7772400" cy="4114800"/>
          </a:xfrm>
        </p:spPr>
        <p:txBody>
          <a:bodyPr vert="horz" wrap="square" lIns="91440" tIns="45720" rIns="91440" bIns="45720" anchor="t" anchorCtr="0"/>
          <a:lstStyle/>
          <a:p>
            <a:r>
              <a:rPr lang="zh-CN" altLang="en-US" sz="2400" dirty="0">
                <a:solidFill>
                  <a:srgbClr val="C00000"/>
                </a:solidFill>
                <a:latin typeface="黑体" panose="02010609060101010101" pitchFamily="2" charset="-122"/>
                <a:ea typeface="黑体" panose="02010609060101010101" pitchFamily="2" charset="-122"/>
              </a:rPr>
              <a:t>冬天</a:t>
            </a:r>
            <a:r>
              <a:rPr lang="zh-CN" altLang="en-US" sz="2400" dirty="0">
                <a:latin typeface="黑体" panose="02010609060101010101" pitchFamily="2" charset="-122"/>
                <a:ea typeface="黑体" panose="02010609060101010101" pitchFamily="2" charset="-122"/>
              </a:rPr>
              <a:t>：能穿多少穿</a:t>
            </a:r>
            <a:r>
              <a:rPr lang="zh-CN" altLang="en-US" sz="2400" dirty="0" smtClean="0">
                <a:latin typeface="黑体" panose="02010609060101010101" pitchFamily="2" charset="-122"/>
                <a:ea typeface="黑体" panose="02010609060101010101" pitchFamily="2" charset="-122"/>
              </a:rPr>
              <a:t>多少；</a:t>
            </a:r>
            <a:endParaRPr lang="en-US" altLang="zh-CN" sz="2400" dirty="0">
              <a:latin typeface="黑体" panose="02010609060101010101" pitchFamily="2" charset="-122"/>
              <a:ea typeface="黑体" panose="02010609060101010101" pitchFamily="2" charset="-122"/>
            </a:endParaRPr>
          </a:p>
          <a:p>
            <a:r>
              <a:rPr lang="zh-CN" altLang="en-US" sz="2400" dirty="0">
                <a:solidFill>
                  <a:srgbClr val="C00000"/>
                </a:solidFill>
                <a:latin typeface="黑体" panose="02010609060101010101" pitchFamily="2" charset="-122"/>
                <a:ea typeface="黑体" panose="02010609060101010101" pitchFamily="2" charset="-122"/>
              </a:rPr>
              <a:t>夏天</a:t>
            </a:r>
            <a:r>
              <a:rPr lang="zh-CN" altLang="en-US" sz="2400" dirty="0">
                <a:latin typeface="黑体" panose="02010609060101010101" pitchFamily="2" charset="-122"/>
                <a:ea typeface="黑体" panose="02010609060101010101" pitchFamily="2" charset="-122"/>
              </a:rPr>
              <a:t>：能穿多少穿</a:t>
            </a:r>
            <a:r>
              <a:rPr lang="zh-CN" altLang="en-US" sz="2400" dirty="0" smtClean="0">
                <a:latin typeface="黑体" panose="02010609060101010101" pitchFamily="2" charset="-122"/>
                <a:ea typeface="黑体" panose="02010609060101010101" pitchFamily="2" charset="-122"/>
              </a:rPr>
              <a:t>多少。</a:t>
            </a:r>
            <a:endParaRPr lang="en-US" altLang="zh-CN" sz="2400" dirty="0"/>
          </a:p>
          <a:p>
            <a:endParaRPr lang="en-US" altLang="zh-CN" sz="2400" dirty="0"/>
          </a:p>
          <a:p>
            <a:pPr marL="0" indent="0">
              <a:buNone/>
            </a:pPr>
            <a:r>
              <a:rPr lang="zh-CN" altLang="en-US" sz="2400" dirty="0">
                <a:solidFill>
                  <a:srgbClr val="C00000"/>
                </a:solidFill>
                <a:latin typeface="黑体" panose="02010609060101010101" pitchFamily="2" charset="-122"/>
                <a:ea typeface="黑体" panose="02010609060101010101" pitchFamily="2" charset="-122"/>
              </a:rPr>
              <a:t>剩女产生的原因有</a:t>
            </a:r>
            <a:r>
              <a:rPr lang="en-US" altLang="zh-CN" sz="2400" dirty="0">
                <a:solidFill>
                  <a:srgbClr val="C00000"/>
                </a:solidFill>
                <a:latin typeface="黑体" panose="02010609060101010101" pitchFamily="2" charset="-122"/>
                <a:ea typeface="黑体" panose="02010609060101010101" pitchFamily="2" charset="-122"/>
              </a:rPr>
              <a:t>2</a:t>
            </a:r>
            <a:r>
              <a:rPr lang="zh-CN" altLang="en-US" sz="2400" dirty="0">
                <a:solidFill>
                  <a:srgbClr val="C00000"/>
                </a:solidFill>
                <a:latin typeface="黑体" panose="02010609060101010101" pitchFamily="2" charset="-122"/>
                <a:ea typeface="黑体" panose="02010609060101010101" pitchFamily="2" charset="-122"/>
              </a:rPr>
              <a:t>个：</a:t>
            </a:r>
            <a:endParaRPr lang="en-US" altLang="zh-CN" sz="2400" dirty="0">
              <a:solidFill>
                <a:srgbClr val="FFFF00"/>
              </a:solidFill>
              <a:latin typeface="黑体" panose="02010609060101010101" pitchFamily="2" charset="-122"/>
              <a:ea typeface="黑体" panose="02010609060101010101" pitchFamily="2" charset="-122"/>
            </a:endParaRPr>
          </a:p>
          <a:p>
            <a:r>
              <a:rPr lang="zh-CN" altLang="en-US" sz="2400" dirty="0">
                <a:latin typeface="黑体" panose="02010609060101010101" pitchFamily="2" charset="-122"/>
                <a:ea typeface="黑体" panose="02010609060101010101" pitchFamily="2" charset="-122"/>
              </a:rPr>
              <a:t>一是谁都</a:t>
            </a:r>
            <a:r>
              <a:rPr lang="zh-CN" altLang="en-US" sz="2400" dirty="0" smtClean="0">
                <a:latin typeface="黑体" panose="02010609060101010101" pitchFamily="2" charset="-122"/>
                <a:ea typeface="黑体" panose="02010609060101010101" pitchFamily="2" charset="-122"/>
              </a:rPr>
              <a:t>看不上；</a:t>
            </a:r>
            <a:endParaRPr lang="en-US" altLang="zh-CN" sz="2400" dirty="0">
              <a:latin typeface="黑体" panose="02010609060101010101" pitchFamily="2" charset="-122"/>
              <a:ea typeface="黑体" panose="02010609060101010101" pitchFamily="2" charset="-122"/>
            </a:endParaRPr>
          </a:p>
          <a:p>
            <a:r>
              <a:rPr lang="zh-CN" altLang="en-US" sz="2400" dirty="0">
                <a:latin typeface="黑体" panose="02010609060101010101" pitchFamily="2" charset="-122"/>
                <a:ea typeface="黑体" panose="02010609060101010101" pitchFamily="2" charset="-122"/>
              </a:rPr>
              <a:t>二是谁都看不上。</a:t>
            </a:r>
            <a:endParaRPr lang="en-US" altLang="zh-CN" sz="2400" dirty="0">
              <a:latin typeface="黑体" panose="02010609060101010101" pitchFamily="2" charset="-122"/>
              <a:ea typeface="黑体" panose="02010609060101010101" pitchFamily="2" charset="-122"/>
            </a:endParaRPr>
          </a:p>
          <a:p>
            <a:endParaRPr lang="en-US" altLang="zh-CN" dirty="0"/>
          </a:p>
          <a:p>
            <a:endParaRPr lang="zh-CN" altLang="en-US" dirty="0"/>
          </a:p>
        </p:txBody>
      </p:sp>
      <p:sp>
        <p:nvSpPr>
          <p:cNvPr id="5" name="内容占位符 2"/>
          <p:cNvSpPr txBox="1"/>
          <p:nvPr/>
        </p:nvSpPr>
        <p:spPr bwMode="auto">
          <a:xfrm>
            <a:off x="4644008" y="1628775"/>
            <a:ext cx="40322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mn-lt"/>
                <a:ea typeface="+mn-ea"/>
                <a:cs typeface="+mn-cs"/>
              </a:defRPr>
            </a:lvl1pPr>
            <a:lvl2pPr marL="742950" indent="-285750" algn="l" rtl="0" eaLnBrk="0" fontAlgn="base" hangingPunct="0">
              <a:spcBef>
                <a:spcPct val="20000"/>
              </a:spcBef>
              <a:spcAft>
                <a:spcPct val="0"/>
              </a:spcAft>
              <a:buClr>
                <a:srgbClr val="66FFFF"/>
              </a:buClr>
              <a:buFont typeface="Wingdings" panose="05000000000000000000" pitchFamily="2" charset="2"/>
              <a:buChar char="v"/>
              <a:defRPr kumimoji="1" sz="3200">
                <a:solidFill>
                  <a:schemeClr val="tx1"/>
                </a:solidFill>
                <a:latin typeface="+mn-lt"/>
                <a:ea typeface="+mn-ea"/>
              </a:defRPr>
            </a:lvl2pPr>
            <a:lvl3pPr marL="1143000" indent="-228600" algn="l" rtl="0" eaLnBrk="0" fontAlgn="base" hangingPunct="0">
              <a:spcBef>
                <a:spcPct val="20000"/>
              </a:spcBef>
              <a:spcAft>
                <a:spcPct val="0"/>
              </a:spcAft>
              <a:buClr>
                <a:srgbClr val="CCECFF"/>
              </a:buClr>
              <a:buFont typeface="Wingdings" panose="05000000000000000000" pitchFamily="2" charset="2"/>
              <a:buChar char="ü"/>
              <a:defRPr kumimoji="1" sz="2800">
                <a:solidFill>
                  <a:schemeClr val="tx1"/>
                </a:solidFill>
                <a:latin typeface="+mn-lt"/>
                <a:ea typeface="+mn-ea"/>
              </a:defRPr>
            </a:lvl3pPr>
            <a:lvl4pPr marL="1600200" indent="-228600" algn="l" rtl="0" eaLnBrk="0" fontAlgn="base" hangingPunct="0">
              <a:spcBef>
                <a:spcPct val="20000"/>
              </a:spcBef>
              <a:spcAft>
                <a:spcPct val="0"/>
              </a:spcAft>
              <a:buClr>
                <a:srgbClr val="CCECFF"/>
              </a:buClr>
              <a:buChar char="•"/>
              <a:defRPr kumimoji="1" sz="2400">
                <a:solidFill>
                  <a:schemeClr val="tx1"/>
                </a:solidFill>
                <a:latin typeface="+mn-lt"/>
                <a:ea typeface="+mn-ea"/>
              </a:defRPr>
            </a:lvl4pPr>
            <a:lvl5pPr marL="2057400" indent="-228600" algn="l" rtl="0" eaLnBrk="0" fontAlgn="base" hangingPunct="0">
              <a:spcBef>
                <a:spcPct val="20000"/>
              </a:spcBef>
              <a:spcAft>
                <a:spcPct val="0"/>
              </a:spcAft>
              <a:buClr>
                <a:srgbClr val="CCECFF"/>
              </a:buClr>
              <a:buChar char="»"/>
              <a:defRPr kumimoji="1" sz="2000">
                <a:solidFill>
                  <a:schemeClr val="tx1"/>
                </a:solidFill>
                <a:latin typeface="+mn-lt"/>
                <a:ea typeface="+mn-ea"/>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None/>
              <a:defRPr/>
            </a:pPr>
            <a:r>
              <a:rPr kumimoji="1" lang="zh-CN" altLang="en-US" sz="2400" b="1"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单身人的</a:t>
            </a:r>
            <a:r>
              <a:rPr kumimoji="1" lang="zh-CN" altLang="en-US" sz="2400" b="1"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理由：</a:t>
            </a:r>
            <a:r>
              <a:rPr kumimoji="1" lang="zh-CN" altLang="en-US" sz="2400" b="1" i="0" u="none" strike="noStrike" kern="1200" cap="none" spc="0" normalizeH="0" baseline="0" noProof="0" dirty="0" smtClean="0">
                <a:ln>
                  <a:noFill/>
                </a:ln>
                <a:solidFill>
                  <a:srgbClr val="FFFF00"/>
                </a:solidFill>
                <a:effectLst/>
                <a:uLnTx/>
                <a:uFillTx/>
                <a:latin typeface="黑体" panose="02010609060101010101" pitchFamily="2" charset="-122"/>
                <a:ea typeface="黑体" panose="02010609060101010101" pitchFamily="2" charset="-122"/>
                <a:cs typeface="+mn-cs"/>
              </a:rPr>
              <a:t>：</a:t>
            </a:r>
            <a:endParaRPr kumimoji="1" lang="en-US" altLang="zh-CN" sz="2400" b="1" i="0" u="none" strike="noStrike" kern="1200" cap="none" spc="0" normalizeH="0" baseline="0" noProof="0" dirty="0" smtClean="0">
              <a:ln>
                <a:noFill/>
              </a:ln>
              <a:solidFill>
                <a:srgbClr val="FFFF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en-US"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原来是喜欢一个人；</a:t>
            </a:r>
            <a:endParaRPr kumimoji="1" lang="en-US" altLang="zh-CN"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en-US"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现在是喜欢一个人。</a:t>
            </a:r>
            <a:endParaRPr kumimoji="1" lang="en-US" altLang="zh-CN"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endParaRPr kumimoji="1" lang="en-US" altLang="zh-CN"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None/>
              <a:defRPr/>
            </a:pPr>
            <a:r>
              <a:rPr kumimoji="1" lang="zh-CN" altLang="en-US" sz="2400" b="1" i="0" u="none" strike="noStrike" kern="120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两种人容易被甩：</a:t>
            </a:r>
            <a:endParaRPr kumimoji="1" lang="en-US" altLang="zh-CN" sz="2400" b="1" i="0" u="none" strike="noStrike" kern="1200" cap="none" spc="0" normalizeH="0" baseline="0" noProof="0" dirty="0" smtClean="0">
              <a:ln>
                <a:noFill/>
              </a:ln>
              <a:solidFill>
                <a:srgbClr val="FFFF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en-US"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一种不知道什么叫做爱；</a:t>
            </a:r>
            <a:endParaRPr kumimoji="1" lang="en-US" altLang="zh-CN"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en-US"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一种不知道什么叫做爱。</a:t>
            </a:r>
            <a:endParaRPr kumimoji="1" lang="en-US" altLang="zh-CN" sz="2400" b="1" i="0" u="none" strike="noStrike" kern="120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endParaRPr kumimoji="1" lang="en-US" altLang="zh-CN" sz="3600" b="1" i="0" u="none" strike="noStrike" kern="1200" cap="none" spc="0" normalizeH="0" baseline="0" noProof="0" dirty="0" smtClean="0">
              <a:ln>
                <a:noFill/>
              </a:ln>
              <a:solidFill>
                <a:schemeClr val="accent2">
                  <a:lumMod val="90000"/>
                  <a:lumOff val="10000"/>
                </a:schemeClr>
              </a:solidFill>
              <a:effectLst/>
              <a:uLnTx/>
              <a:uFillTx/>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endParaRPr kumimoji="1" lang="en-US" altLang="zh-CN" sz="3600" b="1" i="0" u="none" strike="noStrike" kern="1200" cap="none" spc="0" normalizeH="0" baseline="0" noProof="0" dirty="0" smtClean="0">
              <a:ln>
                <a:noFill/>
              </a:ln>
              <a:solidFill>
                <a:schemeClr val="accent2">
                  <a:lumMod val="90000"/>
                  <a:lumOff val="10000"/>
                </a:schemeClr>
              </a:solidFill>
              <a:effectLst/>
              <a:uLnTx/>
              <a:uFillTx/>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endParaRPr kumimoji="1" lang="en-US" altLang="zh-CN" sz="3600" b="1" i="0" u="none" strike="noStrike" kern="1200" cap="none" spc="0" normalizeH="0" baseline="0" noProof="0" dirty="0" smtClean="0">
              <a:ln>
                <a:noFill/>
              </a:ln>
              <a:solidFill>
                <a:schemeClr val="accent2">
                  <a:lumMod val="90000"/>
                  <a:lumOff val="10000"/>
                </a:schemeClr>
              </a:solidFill>
              <a:effectLst/>
              <a:uLnTx/>
              <a:uFillTx/>
              <a:cs typeface="+mn-cs"/>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2667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11505" y="1196023"/>
            <a:ext cx="7772400" cy="1143000"/>
          </a:xfrm>
        </p:spPr>
        <p:txBody>
          <a:bodyPr vert="horz" wrap="square" lIns="91440" tIns="45720" rIns="91440" bIns="45720" anchor="ctr" anchorCtr="0"/>
          <a:lstStyle/>
          <a:p>
            <a:pPr>
              <a:buNone/>
            </a:pPr>
            <a:r>
              <a:rPr lang="zh-CN" altLang="zh-CN" sz="3200" dirty="0"/>
              <a:t>最佩服的两支球队</a:t>
            </a:r>
          </a:p>
        </p:txBody>
      </p:sp>
      <p:sp>
        <p:nvSpPr>
          <p:cNvPr id="40963" name="内容占位符 2"/>
          <p:cNvSpPr>
            <a:spLocks noGrp="1"/>
          </p:cNvSpPr>
          <p:nvPr>
            <p:ph idx="1"/>
          </p:nvPr>
        </p:nvSpPr>
        <p:spPr>
          <a:xfrm>
            <a:off x="539115" y="2564765"/>
            <a:ext cx="8298180" cy="4114800"/>
          </a:xfrm>
        </p:spPr>
        <p:txBody>
          <a:bodyPr vert="horz" wrap="square" lIns="91440" tIns="45720" rIns="91440" bIns="45720" anchor="t" anchorCtr="0"/>
          <a:lstStyle/>
          <a:p>
            <a:pPr marL="0" indent="0">
              <a:buNone/>
            </a:pPr>
            <a:r>
              <a:rPr lang="zh-CN" altLang="zh-CN" sz="2400" dirty="0">
                <a:latin typeface="黑体" panose="02010609060101010101" pitchFamily="2" charset="-122"/>
                <a:ea typeface="黑体" panose="02010609060101010101" pitchFamily="2" charset="-122"/>
              </a:rPr>
              <a:t>中国有</a:t>
            </a:r>
            <a:r>
              <a:rPr lang="zh-CN" altLang="zh-CN" sz="2400" dirty="0">
                <a:solidFill>
                  <a:srgbClr val="FF0000"/>
                </a:solidFill>
                <a:latin typeface="黑体" panose="02010609060101010101" pitchFamily="2" charset="-122"/>
                <a:ea typeface="黑体" panose="02010609060101010101" pitchFamily="2" charset="-122"/>
              </a:rPr>
              <a:t>两个体育项目</a:t>
            </a:r>
            <a:r>
              <a:rPr lang="zh-CN" altLang="zh-CN" sz="2400" dirty="0">
                <a:latin typeface="黑体" panose="02010609060101010101" pitchFamily="2" charset="-122"/>
                <a:ea typeface="黑体" panose="02010609060101010101" pitchFamily="2" charset="-122"/>
              </a:rPr>
              <a:t>大家根本不用看，也不用担心。</a:t>
            </a:r>
          </a:p>
          <a:p>
            <a:r>
              <a:rPr lang="zh-CN" altLang="zh-CN" sz="2400" dirty="0">
                <a:latin typeface="黑体" panose="02010609060101010101" pitchFamily="2" charset="-122"/>
                <a:ea typeface="黑体" panose="02010609060101010101" pitchFamily="2" charset="-122"/>
              </a:rPr>
              <a:t>一个是</a:t>
            </a:r>
            <a:r>
              <a:rPr lang="zh-CN" altLang="zh-CN" sz="2400" dirty="0">
                <a:solidFill>
                  <a:srgbClr val="FF0000"/>
                </a:solidFill>
                <a:latin typeface="黑体" panose="02010609060101010101" pitchFamily="2" charset="-122"/>
                <a:ea typeface="黑体" panose="02010609060101010101" pitchFamily="2" charset="-122"/>
              </a:rPr>
              <a:t>乒乓球</a:t>
            </a:r>
            <a:r>
              <a:rPr lang="zh-CN" altLang="zh-CN" sz="2400" dirty="0">
                <a:latin typeface="黑体" panose="02010609060101010101" pitchFamily="2" charset="-122"/>
                <a:ea typeface="黑体" panose="02010609060101010101" pitchFamily="2" charset="-122"/>
              </a:rPr>
              <a:t>，一个是</a:t>
            </a:r>
            <a:r>
              <a:rPr lang="zh-CN" altLang="zh-CN" sz="2400" dirty="0">
                <a:solidFill>
                  <a:srgbClr val="FF0000"/>
                </a:solidFill>
                <a:latin typeface="黑体" panose="02010609060101010101" pitchFamily="2" charset="-122"/>
                <a:ea typeface="黑体" panose="02010609060101010101" pitchFamily="2" charset="-122"/>
              </a:rPr>
              <a:t>男足</a:t>
            </a:r>
            <a:r>
              <a:rPr lang="zh-CN" altLang="zh-CN" sz="2400" dirty="0">
                <a:latin typeface="黑体" panose="02010609060101010101" pitchFamily="2" charset="-122"/>
                <a:ea typeface="黑体" panose="02010609060101010101" pitchFamily="2" charset="-122"/>
              </a:rPr>
              <a:t>。</a:t>
            </a:r>
          </a:p>
          <a:p>
            <a:pPr>
              <a:buFont typeface="Arial" panose="020B0604020202020204" pitchFamily="34" charset="0"/>
              <a:buChar char="•"/>
            </a:pPr>
            <a:r>
              <a:rPr lang="zh-CN" altLang="zh-CN" sz="2400" dirty="0">
                <a:latin typeface="黑体" panose="02010609060101010101" pitchFamily="2" charset="-122"/>
                <a:ea typeface="黑体" panose="02010609060101010101" pitchFamily="2" charset="-122"/>
              </a:rPr>
              <a:t>前者是</a:t>
            </a:r>
            <a:r>
              <a:rPr lang="zh-CN" altLang="zh-CN" sz="2400" b="1" dirty="0">
                <a:latin typeface="黑体" panose="02010609060101010101" pitchFamily="2" charset="-122"/>
                <a:ea typeface="黑体" panose="02010609060101010101" pitchFamily="2" charset="-122"/>
              </a:rPr>
              <a:t>“谁也赢不了！</a:t>
            </a:r>
            <a:r>
              <a:rPr lang="zh-CN" altLang="zh-CN" sz="2400" b="1" dirty="0" smtClean="0">
                <a:latin typeface="黑体" panose="02010609060101010101" pitchFamily="2" charset="-122"/>
                <a:ea typeface="黑体" panose="02010609060101010101" pitchFamily="2" charset="-122"/>
              </a:rPr>
              <a:t>”</a:t>
            </a:r>
            <a:r>
              <a:rPr lang="zh-CN" altLang="en-US" sz="2400" b="1" dirty="0" smtClean="0">
                <a:latin typeface="黑体" panose="02010609060101010101" pitchFamily="2" charset="-122"/>
                <a:ea typeface="黑体" panose="02010609060101010101" pitchFamily="2" charset="-122"/>
              </a:rPr>
              <a:t>；</a:t>
            </a:r>
            <a:endParaRPr lang="zh-CN" altLang="zh-CN" sz="2400" dirty="0">
              <a:latin typeface="黑体" panose="02010609060101010101" pitchFamily="2" charset="-122"/>
              <a:ea typeface="黑体" panose="02010609060101010101" pitchFamily="2" charset="-122"/>
            </a:endParaRPr>
          </a:p>
          <a:p>
            <a:pPr>
              <a:buFont typeface="Arial" panose="020B0604020202020204" pitchFamily="34" charset="0"/>
              <a:buChar char="•"/>
            </a:pPr>
            <a:r>
              <a:rPr lang="zh-CN" altLang="zh-CN" sz="2400" dirty="0">
                <a:latin typeface="黑体" panose="02010609060101010101" pitchFamily="2" charset="-122"/>
                <a:ea typeface="黑体" panose="02010609060101010101" pitchFamily="2" charset="-122"/>
              </a:rPr>
              <a:t>后者是</a:t>
            </a:r>
            <a:r>
              <a:rPr lang="zh-CN" altLang="zh-CN" sz="2400" b="1" dirty="0">
                <a:latin typeface="黑体" panose="02010609060101010101" pitchFamily="2" charset="-122"/>
                <a:ea typeface="黑体" panose="02010609060101010101" pitchFamily="2" charset="-122"/>
              </a:rPr>
              <a:t>“谁也赢不了！</a:t>
            </a:r>
            <a:r>
              <a:rPr lang="zh-CN" altLang="zh-CN" sz="2400" b="1" dirty="0" smtClean="0">
                <a:latin typeface="黑体" panose="02010609060101010101" pitchFamily="2" charset="-122"/>
                <a:ea typeface="黑体" panose="02010609060101010101" pitchFamily="2" charset="-122"/>
              </a:rPr>
              <a:t>”</a:t>
            </a:r>
            <a:r>
              <a:rPr lang="zh-CN" altLang="en-US" sz="2400" b="1" dirty="0" smtClean="0">
                <a:latin typeface="黑体" panose="02010609060101010101" pitchFamily="2" charset="-122"/>
                <a:ea typeface="黑体" panose="02010609060101010101" pitchFamily="2" charset="-122"/>
              </a:rPr>
              <a:t>。</a:t>
            </a:r>
            <a:endParaRPr lang="zh-CN" altLang="zh-CN" sz="2400" dirty="0">
              <a:latin typeface="黑体" panose="02010609060101010101" pitchFamily="2" charset="-122"/>
              <a:ea typeface="黑体" panose="02010609060101010101" pitchFamily="2" charset="-122"/>
            </a:endParaRPr>
          </a:p>
          <a:p>
            <a:pPr marL="0" indent="0">
              <a:buNone/>
            </a:pPr>
            <a:endParaRPr lang="zh-CN" altLang="zh-CN" sz="2400" dirty="0">
              <a:latin typeface="黑体" panose="02010609060101010101" pitchFamily="2" charset="-122"/>
              <a:ea typeface="黑体" panose="02010609060101010101" pitchFamily="2" charset="-122"/>
            </a:endParaRPr>
          </a:p>
          <a:p>
            <a:r>
              <a:rPr lang="zh-CN" altLang="zh-CN" sz="2400" dirty="0">
                <a:latin typeface="黑体" panose="02010609060101010101" pitchFamily="2" charset="-122"/>
                <a:ea typeface="黑体" panose="02010609060101010101" pitchFamily="2" charset="-122"/>
              </a:rPr>
              <a:t>最佩服的也是这两支球队，乒乓球队和男足。</a:t>
            </a:r>
            <a:endParaRPr lang="en-US" altLang="zh-CN" sz="2400" dirty="0">
              <a:latin typeface="黑体" panose="02010609060101010101" pitchFamily="2" charset="-122"/>
              <a:ea typeface="黑体" panose="02010609060101010101" pitchFamily="2" charset="-122"/>
            </a:endParaRPr>
          </a:p>
          <a:p>
            <a:pPr>
              <a:buFont typeface="Arial" panose="020B0604020202020204" pitchFamily="34" charset="0"/>
              <a:buChar char="•"/>
            </a:pPr>
            <a:r>
              <a:rPr lang="zh-CN" altLang="zh-CN" sz="2400" dirty="0">
                <a:latin typeface="黑体" panose="02010609060101010101" pitchFamily="2" charset="-122"/>
                <a:ea typeface="黑体" panose="02010609060101010101" pitchFamily="2" charset="-122"/>
              </a:rPr>
              <a:t>一支是</a:t>
            </a:r>
            <a:r>
              <a:rPr lang="zh-CN" altLang="zh-CN" sz="2400" b="1" dirty="0">
                <a:latin typeface="黑体" panose="02010609060101010101" pitchFamily="2" charset="-122"/>
                <a:ea typeface="黑体" panose="02010609060101010101" pitchFamily="2" charset="-122"/>
              </a:rPr>
              <a:t>“谁也打不过</a:t>
            </a:r>
            <a:r>
              <a:rPr lang="zh-CN" altLang="zh-CN" sz="2400" b="1" dirty="0" smtClean="0">
                <a:latin typeface="黑体" panose="02010609060101010101" pitchFamily="2" charset="-122"/>
                <a:ea typeface="黑体" panose="02010609060101010101" pitchFamily="2" charset="-122"/>
              </a:rPr>
              <a:t>”</a:t>
            </a:r>
            <a:r>
              <a:rPr lang="zh-CN" altLang="en-US" sz="2400" b="1" dirty="0" smtClean="0">
                <a:latin typeface="黑体" panose="02010609060101010101" pitchFamily="2" charset="-122"/>
                <a:ea typeface="黑体" panose="02010609060101010101" pitchFamily="2" charset="-122"/>
              </a:rPr>
              <a:t>；</a:t>
            </a:r>
            <a:endParaRPr lang="en-US" altLang="zh-CN" sz="2400" dirty="0">
              <a:latin typeface="黑体" panose="02010609060101010101" pitchFamily="2" charset="-122"/>
              <a:ea typeface="黑体" panose="02010609060101010101" pitchFamily="2" charset="-122"/>
            </a:endParaRPr>
          </a:p>
          <a:p>
            <a:pPr>
              <a:buFont typeface="Arial" panose="020B0604020202020204" pitchFamily="34" charset="0"/>
              <a:buChar char="•"/>
            </a:pPr>
            <a:r>
              <a:rPr lang="zh-CN" altLang="zh-CN" sz="2400" dirty="0">
                <a:latin typeface="黑体" panose="02010609060101010101" pitchFamily="2" charset="-122"/>
                <a:ea typeface="黑体" panose="02010609060101010101" pitchFamily="2" charset="-122"/>
              </a:rPr>
              <a:t>另一支是</a:t>
            </a:r>
            <a:r>
              <a:rPr lang="zh-CN" altLang="zh-CN" sz="2400" b="1" dirty="0">
                <a:latin typeface="黑体" panose="02010609060101010101" pitchFamily="2" charset="-122"/>
                <a:ea typeface="黑体" panose="02010609060101010101" pitchFamily="2" charset="-122"/>
              </a:rPr>
              <a:t>“谁也打不过</a:t>
            </a:r>
            <a:r>
              <a:rPr lang="zh-CN" altLang="zh-CN" sz="2400" b="1" dirty="0" smtClean="0">
                <a:latin typeface="黑体" panose="02010609060101010101" pitchFamily="2" charset="-122"/>
                <a:ea typeface="黑体" panose="02010609060101010101" pitchFamily="2" charset="-122"/>
              </a:rPr>
              <a:t>”</a:t>
            </a:r>
            <a:r>
              <a:rPr lang="zh-CN" altLang="en-US" sz="2400" b="1" dirty="0" smtClean="0">
                <a:latin typeface="黑体" panose="02010609060101010101" pitchFamily="2" charset="-122"/>
                <a:ea typeface="黑体" panose="02010609060101010101" pitchFamily="2" charset="-122"/>
              </a:rPr>
              <a:t>。</a:t>
            </a:r>
            <a:endParaRPr lang="zh-CN" altLang="zh-CN" sz="2400" dirty="0">
              <a:latin typeface="黑体" panose="02010609060101010101" pitchFamily="2" charset="-122"/>
              <a:ea typeface="黑体" panose="02010609060101010101" pitchFamily="2" charset="-122"/>
            </a:endParaRPr>
          </a:p>
          <a:p>
            <a:endParaRPr lang="zh-CN" altLang="en-US" sz="2400" dirty="0"/>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9699" name="Rectangle 2"/>
          <p:cNvSpPr>
            <a:spLocks noGrp="1"/>
          </p:cNvSpPr>
          <p:nvPr>
            <p:custDataLst>
              <p:tags r:id="rId1"/>
            </p:custDataLst>
          </p:nvPr>
        </p:nvSpPr>
        <p:spPr>
          <a:xfrm>
            <a:off x="395605" y="-26670"/>
            <a:ext cx="8145780"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7.2 </a:t>
            </a:r>
            <a:r>
              <a:rPr lang="zh-CN" altLang="en-US" sz="4000" dirty="0">
                <a:latin typeface="黑体" panose="02010609060101010101" pitchFamily="2" charset="-122"/>
                <a:ea typeface="黑体" panose="02010609060101010101" pitchFamily="2" charset="-122"/>
              </a:rPr>
              <a:t>词法分析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nvPr>
        </p:nvSpPr>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6148" name="Rectangle 3"/>
          <p:cNvSpPr>
            <a:spLocks noGrp="1"/>
          </p:cNvSpPr>
          <p:nvPr>
            <p:ph idx="1"/>
          </p:nvPr>
        </p:nvSpPr>
        <p:spPr>
          <a:xfrm>
            <a:off x="685800" y="1484630"/>
            <a:ext cx="8110855" cy="5143500"/>
          </a:xfrm>
        </p:spPr>
        <p:txBody>
          <a:bodyPr vert="horz" wrap="square" lIns="91440" tIns="45720" rIns="91440" bIns="45720" anchor="t" anchorCtr="0"/>
          <a:lstStyle/>
          <a:p>
            <a:pPr eaLnBrk="1" hangingPunct="1">
              <a:lnSpc>
                <a:spcPct val="90000"/>
              </a:lnSpc>
              <a:buNone/>
            </a:pPr>
            <a:r>
              <a:rPr lang="en-US" altLang="zh-CN" sz="2800" dirty="0" smtClean="0">
                <a:solidFill>
                  <a:srgbClr val="C00000"/>
                </a:solidFill>
                <a:latin typeface="黑体" panose="02010609060101010101" pitchFamily="2" charset="-122"/>
                <a:ea typeface="黑体" panose="02010609060101010101" pitchFamily="2" charset="-122"/>
              </a:rPr>
              <a:t>7.1  </a:t>
            </a:r>
            <a:r>
              <a:rPr lang="zh-CN" altLang="en-US" sz="2800" dirty="0">
                <a:solidFill>
                  <a:srgbClr val="C00000"/>
                </a:solidFill>
                <a:latin typeface="黑体" panose="02010609060101010101" pitchFamily="2" charset="-122"/>
                <a:ea typeface="黑体" panose="02010609060101010101" pitchFamily="2" charset="-122"/>
              </a:rPr>
              <a:t>自然语言理解的一般问题</a:t>
            </a:r>
            <a:r>
              <a:rPr lang="zh-CN" altLang="en-US" sz="2800" dirty="0">
                <a:solidFill>
                  <a:srgbClr val="FFFF00"/>
                </a:solidFill>
                <a:latin typeface="黑体" panose="02010609060101010101" pitchFamily="2" charset="-122"/>
                <a:ea typeface="黑体" panose="02010609060101010101" pitchFamily="2" charset="-122"/>
              </a:rPr>
              <a:t>	</a:t>
            </a:r>
            <a:endParaRPr lang="en-US" altLang="zh-CN" sz="2800" dirty="0">
              <a:solidFill>
                <a:srgbClr val="FFFF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7.2  </a:t>
            </a:r>
            <a:r>
              <a:rPr lang="zh-CN" altLang="en-US" sz="2800" dirty="0">
                <a:latin typeface="黑体" panose="02010609060101010101" pitchFamily="2" charset="-122"/>
                <a:ea typeface="黑体" panose="02010609060101010101" pitchFamily="2" charset="-122"/>
              </a:rPr>
              <a:t>词法分析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7.3  </a:t>
            </a:r>
            <a:r>
              <a:rPr lang="zh-CN" altLang="en-US" sz="2800" dirty="0">
                <a:latin typeface="黑体" panose="02010609060101010101" pitchFamily="2" charset="-122"/>
                <a:ea typeface="黑体" panose="02010609060101010101" pitchFamily="2" charset="-122"/>
              </a:rPr>
              <a:t>句法分析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7.4  </a:t>
            </a:r>
            <a:r>
              <a:rPr lang="zh-CN" altLang="en-US" sz="2800" dirty="0">
                <a:latin typeface="黑体" panose="02010609060101010101" pitchFamily="2" charset="-122"/>
                <a:ea typeface="黑体" panose="02010609060101010101" pitchFamily="2" charset="-122"/>
              </a:rPr>
              <a:t>语义分析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7.5  </a:t>
            </a:r>
            <a:r>
              <a:rPr lang="zh-CN" altLang="en-US" sz="2800" dirty="0">
                <a:latin typeface="黑体" panose="02010609060101010101" pitchFamily="2" charset="-122"/>
                <a:ea typeface="黑体" panose="02010609060101010101" pitchFamily="2" charset="-122"/>
              </a:rPr>
              <a:t>大规模真实文本的处理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7.6  </a:t>
            </a:r>
            <a:r>
              <a:rPr lang="zh-CN" altLang="en-US" sz="2800" dirty="0">
                <a:latin typeface="黑体" panose="02010609060101010101" pitchFamily="2" charset="-122"/>
                <a:ea typeface="黑体" panose="02010609060101010101" pitchFamily="2" charset="-122"/>
              </a:rPr>
              <a:t>信息搜索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7.7  </a:t>
            </a:r>
            <a:r>
              <a:rPr lang="zh-CN" altLang="en-US" sz="2800" dirty="0">
                <a:latin typeface="黑体" panose="02010609060101010101" pitchFamily="2" charset="-122"/>
                <a:ea typeface="黑体" panose="02010609060101010101" pitchFamily="2" charset="-122"/>
              </a:rPr>
              <a:t>机器翻译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7.8  </a:t>
            </a:r>
            <a:r>
              <a:rPr lang="zh-CN" altLang="en-US" sz="2800" dirty="0">
                <a:latin typeface="黑体" panose="02010609060101010101" pitchFamily="2" charset="-122"/>
                <a:ea typeface="黑体" panose="02010609060101010101" pitchFamily="2" charset="-122"/>
              </a:rPr>
              <a:t>语音识别</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41988" name="Rectangle 3"/>
          <p:cNvSpPr>
            <a:spLocks noGrp="1"/>
          </p:cNvSpPr>
          <p:nvPr>
            <p:ph idx="1"/>
          </p:nvPr>
        </p:nvSpPr>
        <p:spPr>
          <a:xfrm>
            <a:off x="755650" y="1484630"/>
            <a:ext cx="7772400" cy="5108575"/>
          </a:xfrm>
        </p:spPr>
        <p:txBody>
          <a:bodyPr vert="horz" wrap="square" lIns="91440" tIns="45720" rIns="91440" bIns="45720" anchor="t" anchorCtr="0"/>
          <a:lstStyle/>
          <a:p>
            <a:pPr eaLnBrk="1" hangingPunct="1">
              <a:lnSpc>
                <a:spcPct val="90000"/>
              </a:lnSpc>
              <a:buNone/>
            </a:pPr>
            <a:r>
              <a:rPr lang="en-US" altLang="zh-CN" sz="2800" dirty="0" smtClean="0">
                <a:solidFill>
                  <a:srgbClr val="00B0F0"/>
                </a:solidFill>
                <a:latin typeface="黑体" panose="02010609060101010101" pitchFamily="2" charset="-122"/>
                <a:ea typeface="黑体" panose="02010609060101010101" pitchFamily="2" charset="-122"/>
              </a:rPr>
              <a:t>7.1  </a:t>
            </a:r>
            <a:r>
              <a:rPr lang="zh-CN" altLang="en-US" sz="2800" dirty="0">
                <a:solidFill>
                  <a:srgbClr val="00B0F0"/>
                </a:solidFill>
                <a:latin typeface="黑体" panose="02010609060101010101" pitchFamily="2" charset="-122"/>
                <a:ea typeface="黑体" panose="02010609060101010101" pitchFamily="2" charset="-122"/>
              </a:rPr>
              <a:t>自然语言理解的一般问题	</a:t>
            </a:r>
            <a:endParaRPr lang="en-US" altLang="zh-CN" sz="2800" dirty="0">
              <a:solidFill>
                <a:srgbClr val="00B0F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00B0F0"/>
                </a:solidFill>
                <a:latin typeface="黑体" panose="02010609060101010101" pitchFamily="2" charset="-122"/>
                <a:ea typeface="黑体" panose="02010609060101010101" pitchFamily="2" charset="-122"/>
              </a:rPr>
              <a:t>7.2  </a:t>
            </a:r>
            <a:r>
              <a:rPr lang="zh-CN" altLang="en-US" sz="2800" dirty="0">
                <a:solidFill>
                  <a:srgbClr val="00B0F0"/>
                </a:solidFill>
                <a:latin typeface="黑体" panose="02010609060101010101" pitchFamily="2" charset="-122"/>
                <a:ea typeface="黑体" panose="02010609060101010101" pitchFamily="2" charset="-122"/>
              </a:rPr>
              <a:t>词法分析</a:t>
            </a:r>
            <a:r>
              <a:rPr lang="zh-CN" altLang="en-US" sz="2800" dirty="0">
                <a:solidFill>
                  <a:srgbClr val="00FFFF"/>
                </a:solidFill>
                <a:latin typeface="黑体" panose="02010609060101010101" pitchFamily="2" charset="-122"/>
                <a:ea typeface="黑体" panose="02010609060101010101" pitchFamily="2" charset="-122"/>
              </a:rPr>
              <a:t>	</a:t>
            </a:r>
            <a:endParaRPr lang="en-US" altLang="zh-CN" sz="2800" dirty="0">
              <a:solidFill>
                <a:srgbClr val="00FFFF"/>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C00000"/>
                </a:solidFill>
                <a:latin typeface="黑体" panose="02010609060101010101" pitchFamily="2" charset="-122"/>
                <a:ea typeface="黑体" panose="02010609060101010101" pitchFamily="2" charset="-122"/>
              </a:rPr>
              <a:t>7.3  </a:t>
            </a:r>
            <a:r>
              <a:rPr lang="zh-CN" altLang="en-US" sz="2800" dirty="0">
                <a:solidFill>
                  <a:srgbClr val="C00000"/>
                </a:solidFill>
                <a:latin typeface="黑体" panose="02010609060101010101" pitchFamily="2" charset="-122"/>
                <a:ea typeface="黑体" panose="02010609060101010101" pitchFamily="2" charset="-122"/>
              </a:rPr>
              <a:t>句法分析	</a:t>
            </a:r>
            <a:endParaRPr lang="en-US" altLang="zh-CN" sz="2800" dirty="0">
              <a:solidFill>
                <a:srgbClr val="C000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7.4  </a:t>
            </a:r>
            <a:r>
              <a:rPr lang="zh-CN" altLang="en-US" sz="2800" dirty="0">
                <a:latin typeface="黑体" panose="02010609060101010101" pitchFamily="2" charset="-122"/>
                <a:ea typeface="黑体" panose="02010609060101010101" pitchFamily="2" charset="-122"/>
              </a:rPr>
              <a:t>语义分析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7.5  </a:t>
            </a:r>
            <a:r>
              <a:rPr lang="zh-CN" altLang="en-US" sz="2800" dirty="0">
                <a:latin typeface="黑体" panose="02010609060101010101" pitchFamily="2" charset="-122"/>
                <a:ea typeface="黑体" panose="02010609060101010101" pitchFamily="2" charset="-122"/>
              </a:rPr>
              <a:t>大规模真实文本的处理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7.6  </a:t>
            </a:r>
            <a:r>
              <a:rPr lang="zh-CN" altLang="en-US" sz="2800" dirty="0">
                <a:latin typeface="黑体" panose="02010609060101010101" pitchFamily="2" charset="-122"/>
                <a:ea typeface="黑体" panose="02010609060101010101" pitchFamily="2" charset="-122"/>
              </a:rPr>
              <a:t>信息搜索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7.7  </a:t>
            </a:r>
            <a:r>
              <a:rPr lang="zh-CN" altLang="en-US" sz="2800" dirty="0">
                <a:latin typeface="黑体" panose="02010609060101010101" pitchFamily="2" charset="-122"/>
                <a:ea typeface="黑体" panose="02010609060101010101" pitchFamily="2" charset="-122"/>
              </a:rPr>
              <a:t>机器翻译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7.8  </a:t>
            </a:r>
            <a:r>
              <a:rPr lang="zh-CN" altLang="en-US" sz="2800" dirty="0">
                <a:latin typeface="黑体" panose="02010609060101010101" pitchFamily="2" charset="-122"/>
                <a:ea typeface="黑体" panose="02010609060101010101" pitchFamily="2" charset="-122"/>
              </a:rPr>
              <a:t>语音识别</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p:cNvSpPr>
          <p:nvPr>
            <p:ph type="title"/>
          </p:nvPr>
        </p:nvSpPr>
        <p:spPr/>
        <p:txBody>
          <a:bodyPr vert="horz" wrap="square" lIns="91440" tIns="45720" rIns="91440" bIns="45720" anchor="ctr" anchorCtr="0"/>
          <a:lstStyle/>
          <a:p>
            <a:pPr eaLnBrk="1" hangingPunct="1">
              <a:buNone/>
            </a:pPr>
            <a:r>
              <a:rPr lang="en-US" altLang="zh-CN" dirty="0" smtClean="0"/>
              <a:t>7.3  </a:t>
            </a:r>
            <a:r>
              <a:rPr lang="zh-CN" altLang="en-US" dirty="0"/>
              <a:t>句法分析</a:t>
            </a:r>
          </a:p>
        </p:txBody>
      </p:sp>
      <p:sp>
        <p:nvSpPr>
          <p:cNvPr id="43012" name="Rectangle 3"/>
          <p:cNvSpPr>
            <a:spLocks noGrp="1"/>
          </p:cNvSpPr>
          <p:nvPr>
            <p:ph idx="1"/>
          </p:nvPr>
        </p:nvSpPr>
        <p:spPr>
          <a:xfrm>
            <a:off x="504190" y="2564765"/>
            <a:ext cx="8604885" cy="2196465"/>
          </a:xfrm>
        </p:spPr>
        <p:txBody>
          <a:bodyPr vert="horz" wrap="square" lIns="91440" tIns="45720" rIns="91440" bIns="45720" anchor="t" anchorCtr="0"/>
          <a:lstStyle/>
          <a:p>
            <a:pPr eaLnBrk="1" hangingPunct="1">
              <a:buNone/>
            </a:pPr>
            <a:r>
              <a:rPr lang="en-US" altLang="zh-CN" dirty="0" smtClean="0">
                <a:latin typeface="黑体" panose="02010609060101010101" pitchFamily="2" charset="-122"/>
                <a:ea typeface="黑体" panose="02010609060101010101" pitchFamily="2" charset="-122"/>
              </a:rPr>
              <a:t>7.3.1  </a:t>
            </a:r>
            <a:r>
              <a:rPr lang="zh-CN" altLang="en-US" dirty="0">
                <a:latin typeface="黑体" panose="02010609060101010101" pitchFamily="2" charset="-122"/>
                <a:ea typeface="黑体" panose="02010609060101010101" pitchFamily="2" charset="-122"/>
              </a:rPr>
              <a:t>短语结构文法和</a:t>
            </a:r>
            <a:r>
              <a:rPr lang="en-US" altLang="zh-CN" dirty="0">
                <a:latin typeface="黑体" panose="02010609060101010101" pitchFamily="2" charset="-122"/>
                <a:ea typeface="黑体" panose="02010609060101010101" pitchFamily="2" charset="-122"/>
              </a:rPr>
              <a:t>Chomsky</a:t>
            </a:r>
            <a:r>
              <a:rPr lang="zh-CN" altLang="en-US" dirty="0">
                <a:latin typeface="黑体" panose="02010609060101010101" pitchFamily="2" charset="-122"/>
                <a:ea typeface="黑体" panose="02010609060101010101" pitchFamily="2" charset="-122"/>
              </a:rPr>
              <a:t>文法体系</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7.3.2  </a:t>
            </a:r>
            <a:r>
              <a:rPr lang="zh-CN" altLang="en-US" dirty="0">
                <a:latin typeface="黑体" panose="02010609060101010101" pitchFamily="2" charset="-122"/>
                <a:ea typeface="黑体" panose="02010609060101010101" pitchFamily="2" charset="-122"/>
              </a:rPr>
              <a:t>句法分析树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7.3.3  </a:t>
            </a:r>
            <a:r>
              <a:rPr lang="zh-CN" altLang="en-US" dirty="0">
                <a:latin typeface="黑体" panose="02010609060101010101" pitchFamily="2" charset="-122"/>
                <a:ea typeface="黑体" panose="02010609060101010101" pitchFamily="2" charset="-122"/>
              </a:rPr>
              <a:t>转移网络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p:cNvSpPr>
          <p:nvPr>
            <p:ph type="title"/>
          </p:nvPr>
        </p:nvSpPr>
        <p:spPr>
          <a:xfrm>
            <a:off x="395605" y="-317"/>
            <a:ext cx="7772400" cy="1143000"/>
          </a:xfrm>
        </p:spPr>
        <p:txBody>
          <a:bodyPr vert="horz" wrap="square" lIns="91440" tIns="45720" rIns="91440" bIns="45720" anchor="ctr" anchorCtr="0"/>
          <a:lstStyle/>
          <a:p>
            <a:pPr eaLnBrk="1" hangingPunct="1">
              <a:buNone/>
            </a:pPr>
            <a:r>
              <a:rPr lang="en-US" altLang="zh-CN" dirty="0" smtClean="0"/>
              <a:t>7.3  </a:t>
            </a:r>
            <a:r>
              <a:rPr lang="zh-CN" altLang="en-US" dirty="0"/>
              <a:t>句法分析</a:t>
            </a:r>
          </a:p>
        </p:txBody>
      </p:sp>
      <p:sp>
        <p:nvSpPr>
          <p:cNvPr id="43013" name="Rectangle 3"/>
          <p:cNvSpPr txBox="1"/>
          <p:nvPr/>
        </p:nvSpPr>
        <p:spPr>
          <a:xfrm>
            <a:off x="251520" y="1329811"/>
            <a:ext cx="8642925" cy="5361940"/>
          </a:xfrm>
          <a:prstGeom prst="rect">
            <a:avLst/>
          </a:prstGeom>
          <a:noFill/>
          <a:ln w="9525">
            <a:noFill/>
          </a:ln>
        </p:spPr>
        <p:txBody>
          <a:bodyPr/>
          <a:lstStyle/>
          <a:p>
            <a:pPr indent="812800">
              <a:lnSpc>
                <a:spcPct val="130000"/>
              </a:lnSpc>
              <a:spcBef>
                <a:spcPts val="0"/>
              </a:spcBef>
              <a:buClr>
                <a:srgbClr val="66FFFF"/>
              </a:buClr>
              <a:buFont typeface="Wingdings" panose="05000000000000000000" pitchFamily="2" charset="2"/>
              <a:extLst>
                <a:ext uri="{35155182-B16C-46BC-9424-99874614C6A1}">
                  <wpsdc:indentchars xmlns="" xmlns:wpsdc="http://www.wps.cn/officeDocument/2017/drawingmlCustomData" val="200" checksum="3877492575"/>
                </a:ext>
              </a:extLst>
            </a:pPr>
            <a:r>
              <a:rPr lang="zh-CN" altLang="en-US" sz="3200" b="1" dirty="0">
                <a:solidFill>
                  <a:srgbClr val="FF0000"/>
                </a:solidFill>
                <a:latin typeface="黑体" panose="02010609060101010101" pitchFamily="2" charset="-122"/>
                <a:ea typeface="黑体" panose="02010609060101010101" pitchFamily="2" charset="-122"/>
              </a:rPr>
              <a:t>句法分析主要有两个作用：</a:t>
            </a:r>
            <a:endParaRPr lang="en-US" altLang="zh-CN" sz="3200" b="1" dirty="0">
              <a:solidFill>
                <a:srgbClr val="FF0000"/>
              </a:solidFill>
              <a:latin typeface="黑体" panose="02010609060101010101" pitchFamily="2" charset="-122"/>
              <a:ea typeface="黑体" panose="02010609060101010101" pitchFamily="2" charset="-122"/>
            </a:endParaRPr>
          </a:p>
          <a:p>
            <a:pPr indent="812800">
              <a:lnSpc>
                <a:spcPct val="130000"/>
              </a:lnSpc>
              <a:spcBef>
                <a:spcPts val="0"/>
              </a:spcBef>
              <a:buClr>
                <a:srgbClr val="66FFFF"/>
              </a:buClr>
              <a:buFont typeface="Wingdings" panose="05000000000000000000" pitchFamily="2" charset="2"/>
              <a:extLst>
                <a:ext uri="{35155182-B16C-46BC-9424-99874614C6A1}">
                  <wpsdc:indentchars xmlns="" xmlns:wpsdc="http://www.wps.cn/officeDocument/2017/drawingmlCustomData" val="200" checksum="3877492575"/>
                </a:ext>
              </a:extLst>
            </a:pPr>
            <a:r>
              <a:rPr lang="zh-CN" altLang="en-US" sz="3200" b="1" dirty="0">
                <a:solidFill>
                  <a:srgbClr val="C00000"/>
                </a:solidFill>
                <a:latin typeface="黑体" panose="02010609060101010101" pitchFamily="2" charset="-122"/>
                <a:ea typeface="黑体" panose="02010609060101010101" pitchFamily="2" charset="-122"/>
              </a:rPr>
              <a:t>一、对句子或短语结构进行分析</a:t>
            </a:r>
            <a:r>
              <a:rPr lang="zh-CN" altLang="en-US" sz="3200" b="1" dirty="0">
                <a:solidFill>
                  <a:srgbClr val="FF0000"/>
                </a:solidFill>
                <a:latin typeface="黑体" panose="02010609060101010101" pitchFamily="2" charset="-122"/>
                <a:ea typeface="黑体" panose="02010609060101010101" pitchFamily="2" charset="-122"/>
              </a:rPr>
              <a:t>，以确定构</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成句子的各个词、短语之间的关系以及各自在句子中的</a:t>
            </a:r>
            <a:r>
              <a:rPr lang="zh-CN" altLang="en-US" sz="3200" b="1" dirty="0">
                <a:solidFill>
                  <a:srgbClr val="C00000"/>
                </a:solidFill>
                <a:latin typeface="黑体" panose="02010609060101010101" pitchFamily="2" charset="-122"/>
                <a:ea typeface="黑体" panose="02010609060101010101" pitchFamily="2" charset="-122"/>
              </a:rPr>
              <a:t>作用</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等，并将这些</a:t>
            </a:r>
            <a:r>
              <a:rPr lang="zh-CN" altLang="en-US" sz="3200" b="1" dirty="0">
                <a:solidFill>
                  <a:srgbClr val="FF0000"/>
                </a:solidFill>
                <a:latin typeface="黑体" panose="02010609060101010101" pitchFamily="2" charset="-122"/>
                <a:ea typeface="黑体" panose="02010609060101010101" pitchFamily="2" charset="-122"/>
              </a:rPr>
              <a:t>关系</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用</a:t>
            </a:r>
            <a:r>
              <a:rPr lang="zh-CN" altLang="en-US" sz="3200" b="1" dirty="0">
                <a:solidFill>
                  <a:srgbClr val="FF0000"/>
                </a:solidFill>
                <a:latin typeface="黑体" panose="02010609060101010101" pitchFamily="2" charset="-122"/>
                <a:ea typeface="黑体" panose="02010609060101010101" pitchFamily="2" charset="-122"/>
              </a:rPr>
              <a:t>层次结构</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加以表达；</a:t>
            </a:r>
          </a:p>
          <a:p>
            <a:pPr indent="812800">
              <a:lnSpc>
                <a:spcPct val="130000"/>
              </a:lnSpc>
              <a:spcBef>
                <a:spcPts val="0"/>
              </a:spcBef>
              <a:buClr>
                <a:srgbClr val="66FFFF"/>
              </a:buClr>
              <a:buFont typeface="Wingdings" panose="05000000000000000000" pitchFamily="2" charset="2"/>
              <a:extLst>
                <a:ext uri="{35155182-B16C-46BC-9424-99874614C6A1}">
                  <wpsdc:indentchars xmlns="" xmlns:wpsdc="http://www.wps.cn/officeDocument/2017/drawingmlCustomData" val="200" checksum="3877492575"/>
                </a:ext>
              </a:extLst>
            </a:pPr>
            <a:r>
              <a:rPr lang="zh-CN" altLang="en-US" sz="3200" b="1" dirty="0">
                <a:solidFill>
                  <a:srgbClr val="C00000"/>
                </a:solidFill>
                <a:latin typeface="黑体" panose="02010609060101010101" pitchFamily="2" charset="-122"/>
                <a:ea typeface="黑体" panose="02010609060101010101" pitchFamily="2" charset="-122"/>
              </a:rPr>
              <a:t>二、对句法结构进行规范化</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。由专门设计的分析器进行，其过程就是构造</a:t>
            </a:r>
            <a:r>
              <a:rPr lang="zh-CN" altLang="en-US" sz="3200" b="1" dirty="0">
                <a:solidFill>
                  <a:srgbClr val="FF0000"/>
                </a:solidFill>
                <a:latin typeface="黑体" panose="02010609060101010101" pitchFamily="2" charset="-122"/>
                <a:ea typeface="黑体" panose="02010609060101010101" pitchFamily="2" charset="-122"/>
              </a:rPr>
              <a:t>句法树</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的过程，将每个输入的合法语句转换为一棵</a:t>
            </a:r>
            <a:r>
              <a:rPr lang="zh-CN" altLang="en-US" sz="3200" b="1" dirty="0">
                <a:solidFill>
                  <a:srgbClr val="FF0000"/>
                </a:solidFill>
                <a:latin typeface="黑体" panose="02010609060101010101" pitchFamily="2" charset="-122"/>
                <a:ea typeface="黑体" panose="02010609060101010101" pitchFamily="2" charset="-122"/>
              </a:rPr>
              <a:t>句法分析树</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type="title"/>
          </p:nvPr>
        </p:nvSpPr>
        <p:spPr>
          <a:xfrm>
            <a:off x="215265" y="45085"/>
            <a:ext cx="8642985" cy="1143000"/>
          </a:xfrm>
        </p:spPr>
        <p:txBody>
          <a:bodyPr vert="horz" wrap="square" lIns="91440" tIns="45720" rIns="91440" bIns="45720" anchor="ctr" anchorCtr="0"/>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
        <p:nvSpPr>
          <p:cNvPr id="44036" name="Rectangle 3"/>
          <p:cNvSpPr>
            <a:spLocks noGrp="1"/>
          </p:cNvSpPr>
          <p:nvPr>
            <p:ph idx="1"/>
          </p:nvPr>
        </p:nvSpPr>
        <p:spPr>
          <a:xfrm>
            <a:off x="323215" y="1772920"/>
            <a:ext cx="8672830" cy="4114800"/>
          </a:xfrm>
        </p:spPr>
        <p:txBody>
          <a:bodyPr vert="horz" wrap="square" lIns="91440" tIns="45720" rIns="91440" bIns="45720" anchor="t" anchorCtr="0"/>
          <a:lstStyle/>
          <a:p>
            <a:pPr eaLnBrk="1" hangingPunct="1">
              <a:buNone/>
            </a:pPr>
            <a:r>
              <a:rPr lang="en-US" altLang="zh-CN" dirty="0">
                <a:solidFill>
                  <a:srgbClr val="FF0000"/>
                </a:solidFill>
                <a:latin typeface="黑体" panose="02010609060101010101" pitchFamily="2" charset="-122"/>
                <a:ea typeface="黑体" panose="02010609060101010101" pitchFamily="2" charset="-122"/>
              </a:rPr>
              <a:t>1.</a:t>
            </a:r>
            <a:r>
              <a:rPr lang="zh-CN" altLang="en-US" dirty="0">
                <a:solidFill>
                  <a:srgbClr val="FF0000"/>
                </a:solidFill>
                <a:latin typeface="黑体" panose="02010609060101010101" pitchFamily="2" charset="-122"/>
                <a:ea typeface="黑体" panose="02010609060101010101" pitchFamily="2" charset="-122"/>
              </a:rPr>
              <a:t>短语结构文法</a:t>
            </a:r>
          </a:p>
          <a:p>
            <a:pPr eaLnBrk="1" hangingPunct="1">
              <a:buNone/>
            </a:pPr>
            <a:r>
              <a:rPr lang="en-US" altLang="zh-CN" sz="2800" dirty="0">
                <a:latin typeface="黑体" panose="02010609060101010101" pitchFamily="2" charset="-122"/>
                <a:ea typeface="黑体" panose="02010609060101010101" pitchFamily="2" charset="-122"/>
              </a:rPr>
              <a:t>G</a:t>
            </a:r>
            <a:r>
              <a:rPr lang="zh-CN" altLang="en-US" sz="2800" dirty="0">
                <a:latin typeface="黑体" panose="02010609060101010101" pitchFamily="2" charset="-122"/>
                <a:ea typeface="黑体" panose="02010609060101010101" pitchFamily="2" charset="-122"/>
              </a:rPr>
              <a:t>的定义：</a:t>
            </a:r>
          </a:p>
          <a:p>
            <a:pPr eaLnBrk="1" hangingPunct="1">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          </a:t>
            </a:r>
            <a:endParaRPr lang="en-US" altLang="zh-CN" sz="2800" b="1" i="1" dirty="0">
              <a:latin typeface="Cambria Math" panose="02040503050406030204" charset="0"/>
              <a:ea typeface="MS Mincho" charset="0"/>
              <a:cs typeface="Cambria Math" panose="02040503050406030204" charset="0"/>
            </a:endParaRPr>
          </a:p>
        </p:txBody>
      </p:sp>
      <p:sp>
        <p:nvSpPr>
          <p:cNvPr id="44037" name="AutoShape 6"/>
          <p:cNvSpPr/>
          <p:nvPr/>
        </p:nvSpPr>
        <p:spPr>
          <a:xfrm>
            <a:off x="6173470" y="5229225"/>
            <a:ext cx="2970530" cy="504190"/>
          </a:xfrm>
          <a:prstGeom prst="wedgeEllipseCallout">
            <a:avLst>
              <a:gd name="adj1" fmla="val -84437"/>
              <a:gd name="adj2" fmla="val -464105"/>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400" b="1" dirty="0">
                <a:solidFill>
                  <a:schemeClr val="accent6">
                    <a:lumMod val="50000"/>
                    <a:lumOff val="50000"/>
                  </a:schemeClr>
                </a:solidFill>
                <a:latin typeface="黑体" panose="02010609060101010101" pitchFamily="2" charset="-122"/>
                <a:ea typeface="黑体" panose="02010609060101010101" pitchFamily="2" charset="-122"/>
              </a:rPr>
              <a:t>产生式规则集</a:t>
            </a:r>
          </a:p>
        </p:txBody>
      </p:sp>
      <p:sp>
        <p:nvSpPr>
          <p:cNvPr id="44038" name="AutoShape 7"/>
          <p:cNvSpPr/>
          <p:nvPr/>
        </p:nvSpPr>
        <p:spPr>
          <a:xfrm>
            <a:off x="4787583" y="4979352"/>
            <a:ext cx="1514475" cy="538797"/>
          </a:xfrm>
          <a:prstGeom prst="wedgeEllipseCallout">
            <a:avLst>
              <a:gd name="adj1" fmla="val -62683"/>
              <a:gd name="adj2" fmla="val -392781"/>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400" b="1" dirty="0">
                <a:solidFill>
                  <a:schemeClr val="accent6">
                    <a:lumMod val="50000"/>
                    <a:lumOff val="50000"/>
                  </a:schemeClr>
                </a:solidFill>
                <a:latin typeface="黑体" panose="02010609060101010101" pitchFamily="2" charset="-122"/>
                <a:ea typeface="黑体" panose="02010609060101010101" pitchFamily="2" charset="-122"/>
              </a:rPr>
              <a:t>起始</a:t>
            </a:r>
            <a:r>
              <a:rPr lang="zh-CN" altLang="en-US" sz="2000" b="1" dirty="0">
                <a:solidFill>
                  <a:schemeClr val="accent6">
                    <a:lumMod val="50000"/>
                    <a:lumOff val="50000"/>
                  </a:schemeClr>
                </a:solidFill>
                <a:latin typeface="黑体" panose="02010609060101010101" pitchFamily="2" charset="-122"/>
                <a:ea typeface="黑体" panose="02010609060101010101" pitchFamily="2" charset="-122"/>
              </a:rPr>
              <a:t>符</a:t>
            </a:r>
          </a:p>
        </p:txBody>
      </p:sp>
      <p:sp>
        <p:nvSpPr>
          <p:cNvPr id="44039" name="AutoShape 8"/>
          <p:cNvSpPr/>
          <p:nvPr/>
        </p:nvSpPr>
        <p:spPr>
          <a:xfrm>
            <a:off x="2396490" y="5074920"/>
            <a:ext cx="2442210" cy="946150"/>
          </a:xfrm>
          <a:prstGeom prst="wedgeEllipseCallout">
            <a:avLst>
              <a:gd name="adj1" fmla="val 19664"/>
              <a:gd name="adj2" fmla="val -261006"/>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400" b="1" dirty="0">
                <a:solidFill>
                  <a:schemeClr val="accent6">
                    <a:lumMod val="50000"/>
                    <a:lumOff val="50000"/>
                  </a:schemeClr>
                </a:solidFill>
                <a:latin typeface="黑体" panose="02010609060101010101" pitchFamily="2" charset="-122"/>
                <a:ea typeface="黑体" panose="02010609060101010101" pitchFamily="2" charset="-122"/>
              </a:rPr>
              <a:t>非终结符号的集合</a:t>
            </a:r>
          </a:p>
        </p:txBody>
      </p:sp>
      <p:sp>
        <p:nvSpPr>
          <p:cNvPr id="44040" name="AutoShape 9"/>
          <p:cNvSpPr/>
          <p:nvPr/>
        </p:nvSpPr>
        <p:spPr>
          <a:xfrm>
            <a:off x="-12065" y="4653280"/>
            <a:ext cx="2971800" cy="541020"/>
          </a:xfrm>
          <a:prstGeom prst="wedgeEllipseCallout">
            <a:avLst>
              <a:gd name="adj1" fmla="val 70619"/>
              <a:gd name="adj2" fmla="val -328638"/>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400" b="1" dirty="0">
                <a:solidFill>
                  <a:schemeClr val="accent6">
                    <a:lumMod val="50000"/>
                    <a:lumOff val="50000"/>
                  </a:schemeClr>
                </a:solidFill>
                <a:latin typeface="黑体" panose="02010609060101010101" pitchFamily="2" charset="-122"/>
                <a:ea typeface="黑体" panose="02010609060101010101" pitchFamily="2" charset="-122"/>
              </a:rPr>
              <a:t>终结符的集合</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 name="文本框 1"/>
              <p:cNvSpPr txBox="1"/>
              <p:nvPr/>
            </p:nvSpPr>
            <p:spPr>
              <a:xfrm>
                <a:off x="323215" y="6021070"/>
                <a:ext cx="8535035" cy="645160"/>
              </a:xfrm>
              <a:prstGeom prst="rect">
                <a:avLst/>
              </a:prstGeom>
              <a:noFill/>
            </p:spPr>
            <p:txBody>
              <a:bodyPr wrap="square" rtlCol="0" anchor="t">
                <a:spAutoFit/>
              </a:bodyPr>
              <a:lstStyle/>
              <a:p>
                <a:pPr>
                  <a:buNone/>
                </a:pPr>
                <a:r>
                  <a:rPr lang="zh-CN" altLang="en-US" dirty="0">
                    <a:solidFill>
                      <a:schemeClr val="bg2"/>
                    </a:solidFill>
                    <a:latin typeface="黑体" panose="02010609060101010101" pitchFamily="2" charset="-122"/>
                    <a:ea typeface="黑体" panose="02010609060101010101" pitchFamily="2" charset="-122"/>
                    <a:sym typeface="+mn-ea"/>
                  </a:rPr>
                  <a:t>符号集</a:t>
                </a:r>
                <a:r>
                  <a:rPr lang="en-US" altLang="zh-CN" dirty="0">
                    <a:solidFill>
                      <a:schemeClr val="bg2"/>
                    </a:solidFill>
                    <a:latin typeface="黑体" panose="02010609060101010101" pitchFamily="2" charset="-122"/>
                    <a:ea typeface="黑体" panose="02010609060101010101" pitchFamily="2" charset="-122"/>
                    <a:sym typeface="+mn-ea"/>
                  </a:rPr>
                  <a:t>V</a:t>
                </a:r>
                <a:r>
                  <a:rPr lang="zh-CN" altLang="en-US" dirty="0">
                    <a:solidFill>
                      <a:schemeClr val="bg2"/>
                    </a:solidFill>
                    <a:latin typeface="黑体" panose="02010609060101010101" pitchFamily="2" charset="-122"/>
                    <a:ea typeface="黑体" panose="02010609060101010101" pitchFamily="2" charset="-122"/>
                    <a:sym typeface="+mn-ea"/>
                  </a:rPr>
                  <a:t>，</a:t>
                </a:r>
                <a14:m>
                  <m:oMath xmlns:m="http://schemas.openxmlformats.org/officeDocument/2006/math">
                    <m:r>
                      <a:rPr lang="en-US" altLang="zh-CN" i="1" dirty="0">
                        <a:solidFill>
                          <a:schemeClr val="bg2"/>
                        </a:solidFill>
                        <a:latin typeface="Cambria Math" panose="02040503050406030204" charset="0"/>
                        <a:ea typeface="黑体" panose="02010609060101010101" pitchFamily="2" charset="-122"/>
                        <a:cs typeface="Cambria Math" panose="02040503050406030204" charset="0"/>
                      </a:rPr>
                      <m:t>𝑉</m:t>
                    </m:r>
                    <m:r>
                      <a:rPr lang="en-US" altLang="zh-CN" b="1" i="1" dirty="0">
                        <a:solidFill>
                          <a:schemeClr val="bg2"/>
                        </a:solidFill>
                        <a:latin typeface="Cambria Math" panose="02040503050406030204" charset="0"/>
                        <a:ea typeface="MS Mincho" charset="0"/>
                        <a:cs typeface="Cambria Math" panose="02040503050406030204" charset="0"/>
                      </a:rPr>
                      <m:t>=</m:t>
                    </m:r>
                    <m:r>
                      <a:rPr lang="en-US" altLang="zh-CN" b="1" i="1" dirty="0">
                        <a:solidFill>
                          <a:schemeClr val="bg2"/>
                        </a:solidFill>
                        <a:latin typeface="Cambria Math" panose="02040503050406030204" charset="0"/>
                        <a:ea typeface="MS Mincho" charset="0"/>
                        <a:cs typeface="Cambria Math" panose="02040503050406030204" charset="0"/>
                      </a:rPr>
                      <m:t>𝑇</m:t>
                    </m:r>
                    <m:r>
                      <a:rPr lang="en-US" altLang="zh-CN" b="1" i="1" dirty="0">
                        <a:solidFill>
                          <a:schemeClr val="bg2"/>
                        </a:solidFill>
                        <a:latin typeface="Cambria Math" panose="02040503050406030204" charset="0"/>
                        <a:ea typeface="MS Mincho" charset="0"/>
                        <a:cs typeface="Cambria Math" panose="02040503050406030204" charset="0"/>
                      </a:rPr>
                      <m:t>∪</m:t>
                    </m:r>
                    <m:r>
                      <a:rPr lang="en-US" altLang="zh-CN" b="1" i="1" dirty="0">
                        <a:solidFill>
                          <a:schemeClr val="bg2"/>
                        </a:solidFill>
                        <a:latin typeface="Cambria Math" panose="02040503050406030204" charset="0"/>
                        <a:ea typeface="MS Mincho" charset="0"/>
                        <a:cs typeface="Cambria Math" panose="02040503050406030204" charset="0"/>
                      </a:rPr>
                      <m:t>𝑁</m:t>
                    </m:r>
                    <m:r>
                      <a:rPr lang="en-US" altLang="zh-CN" b="1" i="1" dirty="0">
                        <a:solidFill>
                          <a:schemeClr val="bg2"/>
                        </a:solidFill>
                        <a:latin typeface="Cambria Math" panose="02040503050406030204" charset="0"/>
                        <a:ea typeface="MS Mincho" charset="0"/>
                        <a:cs typeface="Cambria Math" panose="02040503050406030204" charset="0"/>
                      </a:rPr>
                      <m:t>，</m:t>
                    </m:r>
                    <m:r>
                      <a:rPr lang="en-US" altLang="zh-CN" b="1" i="1" dirty="0">
                        <a:solidFill>
                          <a:schemeClr val="bg2"/>
                        </a:solidFill>
                        <a:latin typeface="Cambria Math" panose="02040503050406030204" charset="0"/>
                        <a:ea typeface="MS Mincho" charset="0"/>
                        <a:cs typeface="Cambria Math" panose="02040503050406030204" charset="0"/>
                      </a:rPr>
                      <m:t>𝑇</m:t>
                    </m:r>
                    <m:r>
                      <a:rPr lang="en-US" altLang="zh-CN" b="1" i="1" dirty="0">
                        <a:solidFill>
                          <a:schemeClr val="bg2"/>
                        </a:solidFill>
                        <a:latin typeface="Cambria Math" panose="02040503050406030204" charset="0"/>
                        <a:ea typeface="MS Mincho" charset="0"/>
                        <a:cs typeface="Cambria Math" panose="02040503050406030204" charset="0"/>
                      </a:rPr>
                      <m:t>∩</m:t>
                    </m:r>
                    <m:r>
                      <a:rPr lang="en-US" altLang="zh-CN" b="1" i="1" dirty="0">
                        <a:solidFill>
                          <a:schemeClr val="bg2"/>
                        </a:solidFill>
                        <a:latin typeface="Cambria Math" panose="02040503050406030204" charset="0"/>
                        <a:ea typeface="MS Mincho" charset="0"/>
                        <a:cs typeface="Cambria Math" panose="02040503050406030204" charset="0"/>
                      </a:rPr>
                      <m:t>𝑁</m:t>
                    </m:r>
                    <m:r>
                      <a:rPr lang="en-US" altLang="zh-CN" b="1" i="1" dirty="0">
                        <a:solidFill>
                          <a:schemeClr val="bg2"/>
                        </a:solidFill>
                        <a:latin typeface="Cambria Math" panose="02040503050406030204" charset="0"/>
                        <a:ea typeface="MS Mincho" charset="0"/>
                        <a:cs typeface="Cambria Math" panose="02040503050406030204" charset="0"/>
                      </a:rPr>
                      <m:t>=∅</m:t>
                    </m:r>
                    <m:r>
                      <a:rPr lang="en-US" altLang="zh-CN" b="1" i="1" dirty="0">
                        <a:solidFill>
                          <a:schemeClr val="bg2"/>
                        </a:solidFill>
                        <a:latin typeface="Cambria Math" panose="02040503050406030204" charset="0"/>
                        <a:ea typeface="MS Mincho" charset="0"/>
                        <a:cs typeface="Cambria Math" panose="02040503050406030204" charset="0"/>
                      </a:rPr>
                      <m:t>，</m:t>
                    </m:r>
                    <m:r>
                      <a:rPr lang="en-US" altLang="zh-CN" b="1" i="1" dirty="0">
                        <a:solidFill>
                          <a:schemeClr val="bg2"/>
                        </a:solidFill>
                        <a:latin typeface="Cambria Math" panose="02040503050406030204" charset="0"/>
                        <a:ea typeface="MS Mincho" charset="0"/>
                        <a:cs typeface="Cambria Math" panose="02040503050406030204" charset="0"/>
                      </a:rPr>
                      <m:t>𝑆</m:t>
                    </m:r>
                    <m:r>
                      <a:rPr lang="en-US" altLang="zh-CN" b="1" i="1" dirty="0">
                        <a:solidFill>
                          <a:schemeClr val="bg2"/>
                        </a:solidFill>
                        <a:latin typeface="Cambria Math" panose="02040503050406030204" charset="0"/>
                        <a:ea typeface="MS Mincho" charset="0"/>
                        <a:cs typeface="Cambria Math" panose="02040503050406030204" charset="0"/>
                      </a:rPr>
                      <m:t>∈</m:t>
                    </m:r>
                    <m:r>
                      <a:rPr lang="en-US" altLang="zh-CN" b="1" i="1" dirty="0">
                        <a:solidFill>
                          <a:schemeClr val="bg2"/>
                        </a:solidFill>
                        <a:latin typeface="Cambria Math" panose="02040503050406030204" charset="0"/>
                        <a:ea typeface="MS Mincho" charset="0"/>
                        <a:cs typeface="Cambria Math" panose="02040503050406030204" charset="0"/>
                      </a:rPr>
                      <m:t>𝑁</m:t>
                    </m:r>
                  </m:oMath>
                </a14:m>
                <a:endParaRPr lang="en-US" altLang="zh-CN" b="1" i="1" dirty="0">
                  <a:solidFill>
                    <a:schemeClr val="bg2"/>
                  </a:solidFill>
                  <a:latin typeface="Cambria Math" panose="02040503050406030204" charset="0"/>
                  <a:ea typeface="MS Mincho" charset="0"/>
                  <a:cs typeface="Cambria Math" panose="0204050305040603020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23215" y="6021070"/>
                <a:ext cx="8535035" cy="645160"/>
              </a:xfrm>
              <a:prstGeom prst="rect">
                <a:avLst/>
              </a:prstGeom>
              <a:blipFill rotWithShape="1">
                <a:blip r:embed="rId5"/>
                <a:stretch>
                  <a:fillRect/>
                </a:stretch>
              </a:blipFill>
            </p:spPr>
            <p:txBody>
              <a:bodyPr/>
              <a:lstStyle/>
              <a:p>
                <a:r>
                  <a:rPr lang="zh-CN" altLang="en-US">
                    <a:noFill/>
                  </a:rPr>
                  <a:t> </a:t>
                </a:r>
              </a:p>
            </p:txBody>
          </p:sp>
        </mc:Fallback>
      </mc:AlternateContent>
      <p:graphicFrame>
        <p:nvGraphicFramePr>
          <p:cNvPr id="3" name="对象 -2147482624"/>
          <p:cNvGraphicFramePr>
            <a:graphicFrameLocks noChangeAspect="1"/>
          </p:cNvGraphicFramePr>
          <p:nvPr>
            <p:custDataLst>
              <p:tags r:id="rId2"/>
            </p:custDataLst>
          </p:nvPr>
        </p:nvGraphicFramePr>
        <p:xfrm>
          <a:off x="2339975" y="2637155"/>
          <a:ext cx="3189605" cy="594360"/>
        </p:xfrm>
        <a:graphic>
          <a:graphicData uri="http://schemas.openxmlformats.org/presentationml/2006/ole">
            <mc:AlternateContent xmlns:mc="http://schemas.openxmlformats.org/markup-compatibility/2006">
              <mc:Choice xmlns:v="urn:schemas-microsoft-com:vml" Requires="v">
                <p:oleObj spid="_x0000_s3084" r:id="rId6" imgW="927100" imgH="190500" progId="Equation.KSEE3">
                  <p:embed/>
                </p:oleObj>
              </mc:Choice>
              <mc:Fallback>
                <p:oleObj r:id="rId6" imgW="927100" imgH="190500" progId="Equation.KSEE3">
                  <p:embed/>
                  <p:pic>
                    <p:nvPicPr>
                      <p:cNvPr id="0" name="图片 3075"/>
                      <p:cNvPicPr/>
                      <p:nvPr/>
                    </p:nvPicPr>
                    <p:blipFill>
                      <a:blip r:embed="rId7"/>
                      <a:stretch>
                        <a:fillRect/>
                      </a:stretch>
                    </p:blipFill>
                    <p:spPr>
                      <a:xfrm>
                        <a:off x="2339975" y="2637155"/>
                        <a:ext cx="3189605" cy="59436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p:cNvSpPr>
          <p:nvPr>
            <p:ph idx="4294967295"/>
          </p:nvPr>
        </p:nvSpPr>
        <p:spPr>
          <a:xfrm>
            <a:off x="179070" y="1412875"/>
            <a:ext cx="8849995" cy="5275580"/>
          </a:xfrm>
        </p:spPr>
        <p:txBody>
          <a:bodyPr vert="horz" wrap="square" lIns="91440" tIns="45720" rIns="91440" bIns="45720" anchor="t" anchorCtr="0"/>
          <a:lstStyle/>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smtClean="0">
                <a:latin typeface="黑体" panose="02010609060101010101" pitchFamily="2" charset="-122"/>
                <a:ea typeface="黑体" panose="02010609060101010101" pitchFamily="2" charset="-122"/>
              </a:rPr>
              <a:t>每条</a:t>
            </a:r>
            <a:r>
              <a:rPr lang="zh-CN" altLang="en-US" sz="3200" dirty="0">
                <a:solidFill>
                  <a:srgbClr val="FF0000"/>
                </a:solidFill>
                <a:latin typeface="黑体" panose="02010609060101010101" pitchFamily="2" charset="-122"/>
                <a:ea typeface="黑体" panose="02010609060101010101" pitchFamily="2" charset="-122"/>
              </a:rPr>
              <a:t>产生式规则</a:t>
            </a:r>
            <a:r>
              <a:rPr lang="zh-CN" altLang="en-US" sz="3200" dirty="0" smtClean="0">
                <a:latin typeface="黑体" panose="02010609060101010101" pitchFamily="2" charset="-122"/>
                <a:ea typeface="黑体" panose="02010609060101010101" pitchFamily="2" charset="-122"/>
              </a:rPr>
              <a:t>都如</a:t>
            </a:r>
            <a:r>
              <a:rPr lang="zh-CN" altLang="en-US" sz="3200" dirty="0">
                <a:latin typeface="黑体" panose="02010609060101010101" pitchFamily="2" charset="-122"/>
                <a:ea typeface="黑体" panose="02010609060101010101" pitchFamily="2" charset="-122"/>
              </a:rPr>
              <a:t>：</a:t>
            </a:r>
          </a:p>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en-US" altLang="zh-CN" sz="3200" b="1" dirty="0">
                <a:latin typeface="黑体" panose="02010609060101010101" pitchFamily="2" charset="-122"/>
                <a:ea typeface="黑体" panose="02010609060101010101" pitchFamily="2" charset="-122"/>
              </a:rPr>
              <a:t> </a:t>
            </a:r>
            <a:r>
              <a:rPr lang="en-US" altLang="zh-CN" sz="3200" b="1" dirty="0" smtClean="0">
                <a:latin typeface="黑体" panose="02010609060101010101" pitchFamily="2" charset="-122"/>
                <a:ea typeface="黑体" panose="02010609060101010101" pitchFamily="2" charset="-122"/>
              </a:rPr>
              <a:t>           </a:t>
            </a:r>
            <a:r>
              <a:rPr lang="en-US" altLang="zh-CN" sz="3200" b="1" dirty="0" err="1" smtClean="0">
                <a:latin typeface="黑体" panose="02010609060101010101" pitchFamily="2" charset="-122"/>
                <a:ea typeface="黑体" panose="02010609060101010101" pitchFamily="2" charset="-122"/>
              </a:rPr>
              <a:t>a</a:t>
            </a:r>
            <a:r>
              <a:rPr lang="en-US" altLang="zh-CN" sz="3200" b="1" dirty="0" err="1">
                <a:latin typeface="黑体" panose="02010609060101010101" pitchFamily="2" charset="-122"/>
                <a:ea typeface="黑体" panose="02010609060101010101" pitchFamily="2" charset="-122"/>
              </a:rPr>
              <a:t>→b</a:t>
            </a:r>
            <a:r>
              <a:rPr lang="en-US" altLang="zh-CN" sz="3200" b="1" dirty="0">
                <a:latin typeface="黑体" panose="02010609060101010101" pitchFamily="2" charset="-122"/>
                <a:ea typeface="黑体" panose="02010609060101010101" pitchFamily="2" charset="-122"/>
              </a:rPr>
              <a:t> </a:t>
            </a:r>
          </a:p>
          <a:p>
            <a:pPr marL="0" indent="812800" algn="l"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smtClean="0">
                <a:latin typeface="黑体" panose="02010609060101010101" pitchFamily="2" charset="-122"/>
                <a:ea typeface="黑体" panose="02010609060101010101" pitchFamily="2" charset="-122"/>
              </a:rPr>
              <a:t>其中，</a:t>
            </a:r>
            <a:r>
              <a:rPr lang="en-US" altLang="zh-CN" sz="3200" dirty="0" err="1" smtClean="0">
                <a:latin typeface="黑体" panose="02010609060101010101" pitchFamily="2" charset="-122"/>
                <a:ea typeface="黑体" panose="02010609060101010101" pitchFamily="2" charset="-122"/>
              </a:rPr>
              <a:t>a∈V</a:t>
            </a:r>
            <a:r>
              <a:rPr lang="zh-CN" altLang="en-US" baseline="30000" dirty="0" smtClean="0">
                <a:latin typeface="黑体" panose="02010609060101010101" pitchFamily="2" charset="-122"/>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b∈V</a:t>
            </a:r>
            <a:r>
              <a:rPr lang="en-US" altLang="zh-CN" sz="3200" baseline="300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a:t>
            </a:r>
            <a:r>
              <a:rPr lang="en-US" altLang="zh-CN" sz="3200" dirty="0" err="1">
                <a:latin typeface="黑体" panose="02010609060101010101" pitchFamily="2" charset="-122"/>
                <a:ea typeface="黑体" panose="02010609060101010101" pitchFamily="2" charset="-122"/>
              </a:rPr>
              <a:t>a≠b</a:t>
            </a:r>
            <a:r>
              <a:rPr lang="zh-CN" altLang="en-US" sz="3200" dirty="0" smtClean="0">
                <a:latin typeface="黑体" panose="02010609060101010101" pitchFamily="2" charset="-122"/>
                <a:ea typeface="黑体" panose="02010609060101010101" pitchFamily="2" charset="-122"/>
              </a:rPr>
              <a:t>，</a:t>
            </a:r>
            <a:r>
              <a:rPr lang="en-US" altLang="zh-CN" sz="3200" dirty="0" smtClean="0">
                <a:solidFill>
                  <a:srgbClr val="C00000"/>
                </a:solidFill>
                <a:latin typeface="黑体" panose="02010609060101010101" pitchFamily="2" charset="-122"/>
                <a:ea typeface="黑体" panose="02010609060101010101" pitchFamily="2" charset="-122"/>
              </a:rPr>
              <a:t>V</a:t>
            </a:r>
            <a:r>
              <a:rPr lang="en-US" altLang="zh-CN" sz="3200" baseline="30000" dirty="0">
                <a:solidFill>
                  <a:srgbClr val="C00000"/>
                </a:solidFill>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表示由</a:t>
            </a:r>
            <a:r>
              <a:rPr lang="en-US" altLang="zh-CN" sz="3200" dirty="0">
                <a:latin typeface="黑体" panose="02010609060101010101" pitchFamily="2" charset="-122"/>
                <a:ea typeface="黑体" panose="02010609060101010101" pitchFamily="2" charset="-122"/>
              </a:rPr>
              <a:t>V</a:t>
            </a:r>
            <a:r>
              <a:rPr lang="zh-CN" altLang="en-US" sz="3200" dirty="0">
                <a:latin typeface="黑体" panose="02010609060101010101" pitchFamily="2" charset="-122"/>
                <a:ea typeface="黑体" panose="02010609060101010101" pitchFamily="2" charset="-122"/>
              </a:rPr>
              <a:t>中的符号所构成的</a:t>
            </a:r>
            <a:r>
              <a:rPr lang="zh-CN" altLang="en-US" sz="3200" dirty="0">
                <a:solidFill>
                  <a:srgbClr val="FF0000"/>
                </a:solidFill>
                <a:latin typeface="黑体" panose="02010609060101010101" pitchFamily="2" charset="-122"/>
                <a:ea typeface="黑体" panose="02010609060101010101" pitchFamily="2" charset="-122"/>
              </a:rPr>
              <a:t>全部符号串</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包括空符号串</a:t>
            </a:r>
            <a:r>
              <a:rPr lang="en-US" altLang="zh-CN" sz="3200" dirty="0">
                <a:latin typeface="黑体" panose="02010609060101010101" pitchFamily="2" charset="-122"/>
                <a:ea typeface="黑体" panose="02010609060101010101" pitchFamily="2" charset="-122"/>
              </a:rPr>
              <a:t>Ф)</a:t>
            </a:r>
            <a:r>
              <a:rPr lang="zh-CN" altLang="en-US" sz="3200" dirty="0">
                <a:latin typeface="黑体" panose="02010609060101010101" pitchFamily="2" charset="-122"/>
                <a:ea typeface="黑体" panose="02010609060101010101" pitchFamily="2" charset="-122"/>
              </a:rPr>
              <a:t>的集合</a:t>
            </a:r>
            <a:r>
              <a:rPr lang="zh-CN" altLang="en-US" sz="3200" dirty="0" smtClean="0">
                <a:latin typeface="黑体" panose="02010609060101010101" pitchFamily="2" charset="-122"/>
                <a:ea typeface="黑体" panose="02010609060101010101" pitchFamily="2" charset="-122"/>
              </a:rPr>
              <a:t>，</a:t>
            </a:r>
            <a:r>
              <a:rPr lang="en-US" altLang="zh-CN" sz="3200" dirty="0" smtClean="0">
                <a:solidFill>
                  <a:srgbClr val="C00000"/>
                </a:solidFill>
                <a:latin typeface="黑体" panose="02010609060101010101" pitchFamily="2" charset="-122"/>
                <a:ea typeface="黑体" panose="02010609060101010101" pitchFamily="2" charset="-122"/>
              </a:rPr>
              <a:t>V</a:t>
            </a:r>
            <a:r>
              <a:rPr lang="zh-CN" altLang="en-US" baseline="30000" dirty="0">
                <a:solidFill>
                  <a:srgbClr val="C00000"/>
                </a:solidFill>
                <a:latin typeface="黑体" panose="02010609060101010101" pitchFamily="2" charset="-122"/>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表示</a:t>
            </a:r>
            <a:r>
              <a:rPr lang="en-US" altLang="zh-CN" sz="3200" dirty="0">
                <a:latin typeface="黑体" panose="02010609060101010101" pitchFamily="2" charset="-122"/>
                <a:ea typeface="黑体" panose="02010609060101010101" pitchFamily="2" charset="-122"/>
              </a:rPr>
              <a:t>V</a:t>
            </a:r>
            <a:r>
              <a:rPr lang="en-US" altLang="zh-CN" sz="3200" baseline="30000" dirty="0">
                <a:latin typeface="黑体" panose="02010609060101010101" pitchFamily="2" charset="-122"/>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中</a:t>
            </a:r>
            <a:r>
              <a:rPr lang="zh-CN" altLang="en-US" sz="3200" dirty="0">
                <a:solidFill>
                  <a:srgbClr val="FF0000"/>
                </a:solidFill>
                <a:latin typeface="黑体" panose="02010609060101010101" pitchFamily="2" charset="-122"/>
                <a:ea typeface="黑体" panose="02010609060101010101" pitchFamily="2" charset="-122"/>
              </a:rPr>
              <a:t>除空符号串</a:t>
            </a:r>
            <a:r>
              <a:rPr lang="en-US" altLang="zh-CN" sz="3200" dirty="0">
                <a:solidFill>
                  <a:srgbClr val="FF0000"/>
                </a:solidFill>
                <a:latin typeface="黑体" panose="02010609060101010101" pitchFamily="2" charset="-122"/>
                <a:ea typeface="黑体" panose="02010609060101010101" pitchFamily="2" charset="-122"/>
              </a:rPr>
              <a:t>Ф</a:t>
            </a:r>
            <a:r>
              <a:rPr lang="zh-CN" altLang="en-US" sz="3200" dirty="0">
                <a:solidFill>
                  <a:srgbClr val="FF0000"/>
                </a:solidFill>
                <a:latin typeface="黑体" panose="02010609060101010101" pitchFamily="2" charset="-122"/>
                <a:ea typeface="黑体" panose="02010609060101010101" pitchFamily="2" charset="-122"/>
              </a:rPr>
              <a:t>之</a:t>
            </a:r>
            <a:r>
              <a:rPr lang="zh-CN" altLang="en-US" sz="3200" dirty="0">
                <a:latin typeface="黑体" panose="02010609060101010101" pitchFamily="2" charset="-122"/>
                <a:ea typeface="黑体" panose="02010609060101010101" pitchFamily="2" charset="-122"/>
              </a:rPr>
              <a:t>外的</a:t>
            </a:r>
            <a:r>
              <a:rPr lang="zh-CN" altLang="en-US" sz="3200" dirty="0">
                <a:solidFill>
                  <a:srgbClr val="FF0000"/>
                </a:solidFill>
                <a:latin typeface="黑体" panose="02010609060101010101" pitchFamily="2" charset="-122"/>
                <a:ea typeface="黑体" panose="02010609060101010101" pitchFamily="2" charset="-122"/>
              </a:rPr>
              <a:t>一切符号串的集合</a:t>
            </a:r>
            <a:r>
              <a:rPr lang="zh-CN" altLang="en-US" sz="3200" dirty="0">
                <a:latin typeface="黑体" panose="02010609060101010101" pitchFamily="2" charset="-122"/>
                <a:ea typeface="黑体" panose="02010609060101010101" pitchFamily="2" charset="-122"/>
              </a:rPr>
              <a:t>。</a:t>
            </a:r>
          </a:p>
          <a:p>
            <a:pPr marL="0" indent="914400" algn="l" latinLnBrk="0">
              <a:lnSpc>
                <a:spcPct val="130000"/>
              </a:lnSpc>
              <a:spcBef>
                <a:spcPts val="0"/>
              </a:spcBef>
              <a:buNone/>
            </a:pPr>
            <a:r>
              <a:rPr lang="zh-CN" altLang="en-US" sz="3200" dirty="0">
                <a:latin typeface="黑体" panose="02010609060101010101" pitchFamily="2" charset="-122"/>
                <a:ea typeface="黑体" panose="02010609060101010101" pitchFamily="2" charset="-122"/>
                <a:sym typeface="+mn-ea"/>
              </a:rPr>
              <a:t>在一部短语结构文法中，</a:t>
            </a:r>
            <a:r>
              <a:rPr lang="zh-CN" altLang="en-US" sz="3200" dirty="0">
                <a:solidFill>
                  <a:srgbClr val="C00000"/>
                </a:solidFill>
                <a:latin typeface="黑体" panose="02010609060101010101" pitchFamily="2" charset="-122"/>
                <a:ea typeface="黑体" panose="02010609060101010101" pitchFamily="2" charset="-122"/>
                <a:sym typeface="+mn-ea"/>
              </a:rPr>
              <a:t>基本运算</a:t>
            </a:r>
            <a:r>
              <a:rPr lang="zh-CN" altLang="en-US" sz="3200" dirty="0">
                <a:latin typeface="黑体" panose="02010609060101010101" pitchFamily="2" charset="-122"/>
                <a:ea typeface="黑体" panose="02010609060101010101" pitchFamily="2" charset="-122"/>
                <a:sym typeface="+mn-ea"/>
              </a:rPr>
              <a:t>就是把一个符号串</a:t>
            </a:r>
            <a:r>
              <a:rPr lang="zh-CN" altLang="en-US" sz="3200" dirty="0">
                <a:solidFill>
                  <a:srgbClr val="C00000"/>
                </a:solidFill>
                <a:latin typeface="黑体" panose="02010609060101010101" pitchFamily="2" charset="-122"/>
                <a:ea typeface="黑体" panose="02010609060101010101" pitchFamily="2" charset="-122"/>
                <a:sym typeface="+mn-ea"/>
              </a:rPr>
              <a:t>重写</a:t>
            </a:r>
            <a:r>
              <a:rPr lang="zh-CN" altLang="en-US" sz="3200" dirty="0">
                <a:latin typeface="黑体" panose="02010609060101010101" pitchFamily="2" charset="-122"/>
                <a:ea typeface="黑体" panose="02010609060101010101" pitchFamily="2" charset="-122"/>
                <a:sym typeface="+mn-ea"/>
              </a:rPr>
              <a:t>为另一符号串。</a:t>
            </a:r>
            <a:r>
              <a:rPr lang="zh-CN" altLang="en-US" sz="3200" dirty="0">
                <a:latin typeface="黑体" panose="02010609060101010101" pitchFamily="2" charset="-122"/>
                <a:ea typeface="黑体" panose="02010609060101010101" pitchFamily="2" charset="-122"/>
              </a:rPr>
              <a:t/>
            </a:r>
            <a:br>
              <a:rPr lang="zh-CN" altLang="en-US" sz="3200" dirty="0">
                <a:latin typeface="黑体" panose="02010609060101010101" pitchFamily="2" charset="-122"/>
                <a:ea typeface="黑体" panose="02010609060101010101" pitchFamily="2" charset="-122"/>
              </a:rPr>
            </a:br>
            <a:r>
              <a:rPr lang="zh-CN" altLang="en-US" sz="3200"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idx="4294967295"/>
          </p:nvPr>
        </p:nvSpPr>
        <p:spPr>
          <a:xfrm>
            <a:off x="251460" y="1484630"/>
            <a:ext cx="8545830" cy="5142230"/>
          </a:xfrm>
        </p:spPr>
        <p:txBody>
          <a:bodyPr vert="horz" wrap="square" lIns="91440" tIns="45720" rIns="91440" bIns="45720" anchor="t" anchorCtr="0"/>
          <a:lstStyle/>
          <a:p>
            <a:pPr latinLnBrk="0">
              <a:lnSpc>
                <a:spcPct val="130000"/>
              </a:lnSpc>
              <a:spcBef>
                <a:spcPts val="0"/>
              </a:spcBef>
              <a:buNone/>
            </a:pPr>
            <a:r>
              <a:rPr lang="zh-CN" altLang="en-US" sz="3200" dirty="0" smtClean="0">
                <a:latin typeface="黑体" panose="02010609060101010101" pitchFamily="2" charset="-122"/>
                <a:ea typeface="黑体" panose="02010609060101010101" pitchFamily="2" charset="-122"/>
              </a:rPr>
              <a:t>  </a:t>
            </a:r>
            <a:r>
              <a:rPr lang="en-US" altLang="zh-CN" sz="3200" dirty="0" smtClean="0">
                <a:latin typeface="黑体" panose="02010609060101010101" pitchFamily="2" charset="-122"/>
                <a:ea typeface="黑体" panose="02010609060101010101" pitchFamily="2" charset="-122"/>
              </a:rPr>
              <a:t>    </a:t>
            </a:r>
            <a:r>
              <a:rPr lang="zh-CN" altLang="en-US" sz="3200" dirty="0" smtClean="0">
                <a:latin typeface="黑体" panose="02010609060101010101" pitchFamily="2" charset="-122"/>
                <a:ea typeface="黑体" panose="02010609060101010101" pitchFamily="2" charset="-122"/>
              </a:rPr>
              <a:t>以</a:t>
            </a:r>
            <a:r>
              <a:rPr lang="zh-CN" altLang="en-US" sz="3200" dirty="0">
                <a:solidFill>
                  <a:srgbClr val="C00000"/>
                </a:solidFill>
                <a:latin typeface="黑体" panose="02010609060101010101" pitchFamily="2" charset="-122"/>
                <a:ea typeface="黑体" panose="02010609060101010101" pitchFamily="2" charset="-122"/>
              </a:rPr>
              <a:t>不同的顺序</a:t>
            </a:r>
            <a:r>
              <a:rPr lang="zh-CN" altLang="en-US" sz="3200" dirty="0">
                <a:latin typeface="黑体" panose="02010609060101010101" pitchFamily="2" charset="-122"/>
                <a:ea typeface="黑体" panose="02010609060101010101" pitchFamily="2" charset="-122"/>
              </a:rPr>
              <a:t>使用</a:t>
            </a:r>
            <a:r>
              <a:rPr lang="zh-CN" altLang="en-US" sz="3200" dirty="0">
                <a:solidFill>
                  <a:srgbClr val="FF0000"/>
                </a:solidFill>
                <a:latin typeface="黑体" panose="02010609060101010101" pitchFamily="2" charset="-122"/>
                <a:ea typeface="黑体" panose="02010609060101010101" pitchFamily="2" charset="-122"/>
              </a:rPr>
              <a:t>产生式规则</a:t>
            </a:r>
            <a:r>
              <a:rPr lang="zh-CN" altLang="en-US" sz="3200" dirty="0">
                <a:latin typeface="黑体" panose="02010609060101010101" pitchFamily="2" charset="-122"/>
                <a:ea typeface="黑体" panose="02010609060101010101" pitchFamily="2" charset="-122"/>
              </a:rPr>
              <a:t>，就可以从</a:t>
            </a:r>
            <a:r>
              <a:rPr lang="zh-CN" altLang="en-US" sz="3200" dirty="0">
                <a:solidFill>
                  <a:srgbClr val="FF0000"/>
                </a:solidFill>
                <a:latin typeface="黑体" panose="02010609060101010101" pitchFamily="2" charset="-122"/>
                <a:ea typeface="黑体" panose="02010609060101010101" pitchFamily="2" charset="-122"/>
              </a:rPr>
              <a:t>同一符号</a:t>
            </a:r>
            <a:r>
              <a:rPr lang="zh-CN" altLang="en-US" sz="3200" dirty="0">
                <a:latin typeface="黑体" panose="02010609060101010101" pitchFamily="2" charset="-122"/>
                <a:ea typeface="黑体" panose="02010609060101010101" pitchFamily="2" charset="-122"/>
              </a:rPr>
              <a:t>产生许多</a:t>
            </a:r>
            <a:r>
              <a:rPr lang="zh-CN" altLang="en-US" sz="3200" dirty="0">
                <a:solidFill>
                  <a:srgbClr val="FF0000"/>
                </a:solidFill>
                <a:latin typeface="黑体" panose="02010609060101010101" pitchFamily="2" charset="-122"/>
                <a:ea typeface="黑体" panose="02010609060101010101" pitchFamily="2" charset="-122"/>
              </a:rPr>
              <a:t>不同的串</a:t>
            </a:r>
            <a:r>
              <a:rPr lang="zh-CN" altLang="en-US" sz="3200" dirty="0">
                <a:latin typeface="黑体" panose="02010609060101010101" pitchFamily="2" charset="-122"/>
                <a:ea typeface="黑体" panose="02010609060101010101" pitchFamily="2" charset="-122"/>
              </a:rPr>
              <a:t>。</a:t>
            </a:r>
          </a:p>
          <a:p>
            <a:pPr latinLnBrk="0">
              <a:lnSpc>
                <a:spcPct val="130000"/>
              </a:lnSpc>
              <a:spcBef>
                <a:spcPts val="0"/>
              </a:spcBef>
            </a:pPr>
            <a:endParaRPr lang="zh-CN" altLang="en-US" sz="3200" dirty="0">
              <a:latin typeface="黑体" panose="02010609060101010101" pitchFamily="2" charset="-122"/>
              <a:ea typeface="黑体" panose="02010609060101010101" pitchFamily="2" charset="-122"/>
            </a:endParaRPr>
          </a:p>
          <a:p>
            <a:pPr marL="0" indent="0" latinLnBrk="0">
              <a:lnSpc>
                <a:spcPct val="130000"/>
              </a:lnSpc>
              <a:spcBef>
                <a:spcPts val="0"/>
              </a:spcBef>
              <a:buClr>
                <a:srgbClr val="000070"/>
              </a:buClr>
              <a:buNone/>
            </a:pPr>
            <a:r>
              <a:rPr lang="en-US" altLang="zh-CN" sz="3200" dirty="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由一部短语结构文法定义的语言</a:t>
            </a:r>
            <a:r>
              <a:rPr lang="en-US" altLang="zh-CN" sz="3200" dirty="0">
                <a:latin typeface="黑体" panose="02010609060101010101" pitchFamily="2" charset="-122"/>
                <a:ea typeface="黑体" panose="02010609060101010101" pitchFamily="2" charset="-122"/>
              </a:rPr>
              <a:t>L(G)</a:t>
            </a:r>
            <a:r>
              <a:rPr lang="zh-CN" altLang="en-US" sz="3200" dirty="0">
                <a:latin typeface="黑体" panose="02010609060101010101" pitchFamily="2" charset="-122"/>
                <a:ea typeface="黑体" panose="02010609060101010101" pitchFamily="2" charset="-122"/>
              </a:rPr>
              <a:t>就是可以从</a:t>
            </a:r>
            <a:r>
              <a:rPr lang="zh-CN" altLang="en-US" sz="3200" dirty="0">
                <a:solidFill>
                  <a:srgbClr val="C00000"/>
                </a:solidFill>
                <a:latin typeface="黑体" panose="02010609060101010101" pitchFamily="2" charset="-122"/>
                <a:ea typeface="黑体" panose="02010609060101010101" pitchFamily="2" charset="-122"/>
              </a:rPr>
              <a:t>起始符</a:t>
            </a:r>
            <a:r>
              <a:rPr lang="en-US" altLang="zh-CN" sz="3200" dirty="0">
                <a:solidFill>
                  <a:srgbClr val="C00000"/>
                </a:solidFill>
                <a:latin typeface="黑体" panose="02010609060101010101" pitchFamily="2" charset="-122"/>
                <a:ea typeface="黑体" panose="02010609060101010101" pitchFamily="2" charset="-122"/>
              </a:rPr>
              <a:t>S</a:t>
            </a:r>
            <a:r>
              <a:rPr lang="zh-CN" altLang="en-US" sz="3200" dirty="0">
                <a:latin typeface="黑体" panose="02010609060101010101" pitchFamily="2" charset="-122"/>
                <a:ea typeface="黑体" panose="02010609060101010101" pitchFamily="2" charset="-122"/>
              </a:rPr>
              <a:t>推导出</a:t>
            </a:r>
            <a:r>
              <a:rPr lang="zh-CN" altLang="en-US" sz="3200" dirty="0">
                <a:solidFill>
                  <a:srgbClr val="FF0000"/>
                </a:solidFill>
                <a:latin typeface="黑体" panose="02010609060101010101" pitchFamily="2" charset="-122"/>
                <a:ea typeface="黑体" panose="02010609060101010101" pitchFamily="2" charset="-122"/>
              </a:rPr>
              <a:t>符号串</a:t>
            </a:r>
            <a:r>
              <a:rPr lang="en-US" altLang="zh-CN" sz="3200" dirty="0">
                <a:solidFill>
                  <a:srgbClr val="FF0000"/>
                </a:solidFill>
                <a:latin typeface="黑体" panose="02010609060101010101" pitchFamily="2" charset="-122"/>
                <a:ea typeface="黑体" panose="02010609060101010101" pitchFamily="2" charset="-122"/>
              </a:rPr>
              <a:t>W</a:t>
            </a:r>
            <a:r>
              <a:rPr lang="zh-CN" altLang="en-US" sz="3200" dirty="0">
                <a:latin typeface="黑体" panose="02010609060101010101" pitchFamily="2" charset="-122"/>
                <a:ea typeface="黑体" panose="02010609060101010101" pitchFamily="2" charset="-122"/>
              </a:rPr>
              <a:t>的集合。</a:t>
            </a:r>
          </a:p>
          <a:p>
            <a:pPr marL="0" indent="0" latinLnBrk="0">
              <a:lnSpc>
                <a:spcPct val="130000"/>
              </a:lnSpc>
              <a:spcBef>
                <a:spcPts val="0"/>
              </a:spcBef>
              <a:buClr>
                <a:srgbClr val="000070"/>
              </a:buClr>
              <a:buNone/>
            </a:pPr>
            <a:r>
              <a:rPr lang="en-US" altLang="zh-CN" sz="3200" dirty="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即一个符号串要属于</a:t>
            </a:r>
            <a:r>
              <a:rPr lang="en-US" altLang="zh-CN" sz="3200" dirty="0">
                <a:latin typeface="黑体" panose="02010609060101010101" pitchFamily="2" charset="-122"/>
                <a:ea typeface="黑体" panose="02010609060101010101" pitchFamily="2" charset="-122"/>
              </a:rPr>
              <a:t>L(G)</a:t>
            </a:r>
            <a:r>
              <a:rPr lang="zh-CN" altLang="en-US" sz="3200" dirty="0">
                <a:latin typeface="黑体" panose="02010609060101010101" pitchFamily="2" charset="-122"/>
                <a:ea typeface="黑体" panose="02010609060101010101" pitchFamily="2" charset="-122"/>
              </a:rPr>
              <a:t>必须满足：</a:t>
            </a:r>
          </a:p>
          <a:p>
            <a:pPr lvl="1" latinLnBrk="0">
              <a:lnSpc>
                <a:spcPct val="130000"/>
              </a:lnSpc>
              <a:spcBef>
                <a:spcPts val="0"/>
              </a:spcBef>
              <a:buNone/>
            </a:pPr>
            <a:r>
              <a:rPr lang="en-US" altLang="zh-CN" sz="2800" dirty="0">
                <a:solidFill>
                  <a:srgbClr val="C00000"/>
                </a:solidFill>
                <a:latin typeface="黑体" panose="02010609060101010101" pitchFamily="2" charset="-122"/>
                <a:ea typeface="黑体" panose="02010609060101010101" pitchFamily="2" charset="-122"/>
              </a:rPr>
              <a:t>    (1)</a:t>
            </a:r>
            <a:r>
              <a:rPr lang="zh-CN" altLang="en-US" sz="2800" dirty="0">
                <a:solidFill>
                  <a:srgbClr val="C00000"/>
                </a:solidFill>
                <a:latin typeface="黑体" panose="02010609060101010101" pitchFamily="2" charset="-122"/>
                <a:ea typeface="黑体" panose="02010609060101010101" pitchFamily="2" charset="-122"/>
              </a:rPr>
              <a:t>该符号串只包含终结符；</a:t>
            </a:r>
          </a:p>
          <a:p>
            <a:pPr lvl="1" latinLnBrk="0">
              <a:lnSpc>
                <a:spcPct val="130000"/>
              </a:lnSpc>
              <a:spcBef>
                <a:spcPts val="0"/>
              </a:spcBef>
              <a:buNone/>
            </a:pPr>
            <a:r>
              <a:rPr lang="en-US" altLang="zh-CN" sz="2800" dirty="0">
                <a:solidFill>
                  <a:srgbClr val="C00000"/>
                </a:solidFill>
                <a:latin typeface="黑体" panose="02010609060101010101" pitchFamily="2" charset="-122"/>
                <a:ea typeface="黑体" panose="02010609060101010101" pitchFamily="2" charset="-122"/>
              </a:rPr>
              <a:t>    (2)</a:t>
            </a:r>
            <a:r>
              <a:rPr lang="zh-CN" altLang="en-US" sz="2800" dirty="0">
                <a:solidFill>
                  <a:srgbClr val="C00000"/>
                </a:solidFill>
                <a:latin typeface="黑体" panose="02010609060101010101" pitchFamily="2" charset="-122"/>
                <a:ea typeface="黑体" panose="02010609060101010101" pitchFamily="2" charset="-122"/>
              </a:rPr>
              <a:t>该符号串能根据文法</a:t>
            </a:r>
            <a:r>
              <a:rPr lang="en-US" altLang="zh-CN" sz="2800" dirty="0">
                <a:solidFill>
                  <a:srgbClr val="C00000"/>
                </a:solidFill>
                <a:latin typeface="黑体" panose="02010609060101010101" pitchFamily="2" charset="-122"/>
                <a:ea typeface="黑体" panose="02010609060101010101" pitchFamily="2" charset="-122"/>
              </a:rPr>
              <a:t>G</a:t>
            </a:r>
            <a:r>
              <a:rPr lang="zh-CN" altLang="en-US" sz="2800" dirty="0">
                <a:solidFill>
                  <a:srgbClr val="C00000"/>
                </a:solidFill>
                <a:latin typeface="黑体" panose="02010609060101010101" pitchFamily="2" charset="-122"/>
                <a:ea typeface="黑体" panose="02010609060101010101" pitchFamily="2" charset="-122"/>
              </a:rPr>
              <a:t>从起始符</a:t>
            </a:r>
            <a:r>
              <a:rPr lang="en-US" altLang="zh-CN" sz="2800" dirty="0">
                <a:solidFill>
                  <a:srgbClr val="C00000"/>
                </a:solidFill>
                <a:latin typeface="黑体" panose="02010609060101010101" pitchFamily="2" charset="-122"/>
                <a:ea typeface="黑体" panose="02010609060101010101" pitchFamily="2" charset="-122"/>
              </a:rPr>
              <a:t>S</a:t>
            </a:r>
            <a:r>
              <a:rPr lang="zh-CN" altLang="en-US" sz="2800" dirty="0">
                <a:solidFill>
                  <a:srgbClr val="C00000"/>
                </a:solidFill>
                <a:latin typeface="黑体" panose="02010609060101010101" pitchFamily="2" charset="-122"/>
                <a:ea typeface="黑体" panose="02010609060101010101" pitchFamily="2" charset="-122"/>
              </a:rPr>
              <a:t>推导出来。</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p:cNvSpPr>
          <p:nvPr>
            <p:ph type="title"/>
          </p:nvPr>
        </p:nvSpPr>
        <p:spPr>
          <a:xfrm>
            <a:off x="251460" y="981075"/>
            <a:ext cx="8766810" cy="1223645"/>
          </a:xfrm>
        </p:spPr>
        <p:txBody>
          <a:bodyPr vert="horz" wrap="square" lIns="91440" tIns="45720" rIns="91440" bIns="45720" anchor="ctr" anchorCtr="0"/>
          <a:lstStyle/>
          <a:p>
            <a:pPr indent="0" algn="just" eaLnBrk="1" hangingPunct="1">
              <a:buNone/>
            </a:pP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    </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采用</a:t>
            </a:r>
            <a:r>
              <a:rPr lang="zh-CN" altLang="en-US" sz="2800" dirty="0">
                <a:solidFill>
                  <a:srgbClr val="FF0000"/>
                </a:solidFill>
                <a:latin typeface="黑体" panose="02010609060101010101" pitchFamily="2" charset="-122"/>
                <a:ea typeface="黑体" panose="02010609060101010101" pitchFamily="2" charset="-122"/>
              </a:rPr>
              <a:t>短语结构文法</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所定义的某种语言是由</a:t>
            </a:r>
            <a:r>
              <a:rPr lang="zh-CN" altLang="en-US" sz="2800" dirty="0">
                <a:latin typeface="黑体" panose="02010609060101010101" pitchFamily="2" charset="-122"/>
                <a:ea typeface="黑体" panose="02010609060101010101" pitchFamily="2" charset="-122"/>
              </a:rPr>
              <a:t>一系列产生式</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组成的。</a:t>
            </a:r>
          </a:p>
        </p:txBody>
      </p:sp>
      <p:sp>
        <p:nvSpPr>
          <p:cNvPr id="47108" name="Rectangle 3"/>
          <p:cNvSpPr>
            <a:spLocks noGrp="1"/>
          </p:cNvSpPr>
          <p:nvPr>
            <p:ph idx="1"/>
          </p:nvPr>
        </p:nvSpPr>
        <p:spPr>
          <a:xfrm>
            <a:off x="899795" y="2061210"/>
            <a:ext cx="7108190" cy="4634230"/>
          </a:xfrm>
        </p:spPr>
        <p:txBody>
          <a:bodyPr vert="horz" wrap="square" lIns="91440" tIns="45720" rIns="91440" bIns="45720" anchor="t" anchorCtr="0"/>
          <a:lstStyle/>
          <a:p>
            <a:pPr eaLnBrk="1" hangingPunct="1">
              <a:lnSpc>
                <a:spcPct val="80000"/>
              </a:lnSpc>
              <a:buNone/>
            </a:pPr>
            <a:r>
              <a:rPr lang="zh-CN" altLang="en-US" sz="2400" dirty="0" smtClean="0">
                <a:latin typeface="黑体" panose="02010609060101010101" pitchFamily="2" charset="-122"/>
                <a:ea typeface="黑体" panose="02010609060101010101" pitchFamily="2" charset="-122"/>
              </a:rPr>
              <a:t>例</a:t>
            </a:r>
            <a:r>
              <a:rPr lang="en-US" altLang="zh-CN" sz="2400" dirty="0" smtClean="0">
                <a:latin typeface="黑体" panose="02010609060101010101" pitchFamily="2" charset="-122"/>
                <a:ea typeface="黑体" panose="02010609060101010101" pitchFamily="2" charset="-122"/>
              </a:rPr>
              <a:t>7.1  </a:t>
            </a:r>
            <a:r>
              <a:rPr lang="en-US" altLang="zh-CN" sz="2800" dirty="0">
                <a:latin typeface="黑体" panose="02010609060101010101" pitchFamily="2" charset="-122"/>
                <a:ea typeface="黑体" panose="02010609060101010101" pitchFamily="2" charset="-122"/>
              </a:rPr>
              <a:t>G=(T</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N</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S</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P)</a:t>
            </a:r>
          </a:p>
          <a:p>
            <a:pPr eaLnBrk="1" hangingPunct="1">
              <a:lnSpc>
                <a:spcPct val="80000"/>
              </a:lnSpc>
              <a:buNone/>
            </a:pPr>
            <a:r>
              <a:rPr lang="en-US" altLang="zh-CN" sz="2800" dirty="0">
                <a:latin typeface="黑体" panose="02010609060101010101" pitchFamily="2" charset="-122"/>
                <a:ea typeface="黑体" panose="02010609060101010101" pitchFamily="2" charset="-122"/>
              </a:rPr>
              <a:t>     T={the,man,killed,a,deer,likes}</a:t>
            </a:r>
          </a:p>
          <a:p>
            <a:pPr eaLnBrk="1" hangingPunct="1">
              <a:lnSpc>
                <a:spcPct val="80000"/>
              </a:lnSpc>
              <a:buNone/>
            </a:pPr>
            <a:r>
              <a:rPr lang="en-US" altLang="zh-CN" sz="2800" dirty="0">
                <a:latin typeface="黑体" panose="02010609060101010101" pitchFamily="2" charset="-122"/>
                <a:ea typeface="黑体" panose="02010609060101010101" pitchFamily="2" charset="-122"/>
              </a:rPr>
              <a:t>     N={S</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NP</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VP</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N</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ART</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V</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Prep</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PP}</a:t>
            </a:r>
          </a:p>
          <a:p>
            <a:pPr eaLnBrk="1" hangingPunct="1">
              <a:lnSpc>
                <a:spcPct val="80000"/>
              </a:lnSpc>
              <a:buNone/>
            </a:pPr>
            <a:r>
              <a:rPr lang="en-US" altLang="zh-CN" sz="2800" dirty="0">
                <a:latin typeface="黑体" panose="02010609060101010101" pitchFamily="2" charset="-122"/>
                <a:ea typeface="黑体" panose="02010609060101010101" pitchFamily="2" charset="-122"/>
              </a:rPr>
              <a:t>     S=S</a:t>
            </a:r>
          </a:p>
          <a:p>
            <a:pPr eaLnBrk="1" hangingPunct="1">
              <a:lnSpc>
                <a:spcPct val="80000"/>
              </a:lnSpc>
              <a:buNone/>
            </a:pPr>
            <a:r>
              <a:rPr lang="en-US" altLang="zh-CN" sz="2400" dirty="0">
                <a:latin typeface="黑体" panose="02010609060101010101" pitchFamily="2" charset="-122"/>
                <a:ea typeface="黑体" panose="02010609060101010101" pitchFamily="2" charset="-122"/>
              </a:rPr>
              <a:t>      P</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	</a:t>
            </a:r>
            <a:r>
              <a:rPr lang="en-US" altLang="zh-CN" sz="2400" dirty="0">
                <a:solidFill>
                  <a:srgbClr val="C00000"/>
                </a:solidFill>
                <a:latin typeface="黑体" panose="02010609060101010101" pitchFamily="2" charset="-122"/>
                <a:ea typeface="黑体" panose="02010609060101010101" pitchFamily="2" charset="-122"/>
              </a:rPr>
              <a:t>(l)S→NP+VP</a:t>
            </a: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       	(2)NP→N</a:t>
            </a: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      	(3)NP→ART+N</a:t>
            </a: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       	(4)VP→V</a:t>
            </a: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       	(5)VP→V+NP</a:t>
            </a: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       	(6)ART→the|a</a:t>
            </a: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       	(7)N→man|deer</a:t>
            </a: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       	(8)V→killed|likes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p:cNvSpPr>
          <p:nvPr>
            <p:ph type="title"/>
          </p:nvPr>
        </p:nvSpPr>
        <p:spPr>
          <a:xfrm>
            <a:off x="539115" y="1628458"/>
            <a:ext cx="7772400" cy="1143000"/>
          </a:xfrm>
        </p:spPr>
        <p:txBody>
          <a:bodyPr vert="horz" wrap="square" lIns="91440" tIns="45720" rIns="91440" bIns="45720" anchor="ctr" anchorCtr="0"/>
          <a:lstStyle/>
          <a:p>
            <a:pPr eaLnBrk="1" hangingPunct="1">
              <a:buNone/>
            </a:pPr>
            <a:r>
              <a:rPr lang="en-US" altLang="zh-CN" sz="3600" dirty="0">
                <a:latin typeface="黑体" panose="02010609060101010101" pitchFamily="2" charset="-122"/>
                <a:ea typeface="黑体" panose="02010609060101010101" pitchFamily="2" charset="-122"/>
              </a:rPr>
              <a:t>2</a:t>
            </a:r>
            <a:r>
              <a:rPr lang="zh-CN" altLang="en-US" sz="3600" dirty="0">
                <a:latin typeface="黑体" panose="02010609060101010101" pitchFamily="2" charset="-122"/>
                <a:ea typeface="黑体" panose="02010609060101010101" pitchFamily="2" charset="-122"/>
              </a:rPr>
              <a:t>．</a:t>
            </a:r>
            <a:r>
              <a:rPr lang="en-US" altLang="zh-CN" sz="3600" b="0" dirty="0">
                <a:solidFill>
                  <a:srgbClr val="C00000"/>
                </a:solidFill>
                <a:latin typeface="黑体" panose="02010609060101010101" pitchFamily="2" charset="-122"/>
                <a:ea typeface="黑体" panose="02010609060101010101" pitchFamily="2" charset="-122"/>
              </a:rPr>
              <a:t>Chomsky</a:t>
            </a:r>
            <a:r>
              <a:rPr lang="zh-CN" altLang="en-US" sz="3600" b="0" dirty="0">
                <a:solidFill>
                  <a:srgbClr val="C00000"/>
                </a:solidFill>
                <a:latin typeface="黑体" panose="02010609060101010101" pitchFamily="2" charset="-122"/>
                <a:ea typeface="黑体" panose="02010609060101010101" pitchFamily="2" charset="-122"/>
              </a:rPr>
              <a:t>定义的四种形式文法</a:t>
            </a:r>
          </a:p>
        </p:txBody>
      </p:sp>
      <p:sp>
        <p:nvSpPr>
          <p:cNvPr id="48132" name="Rectangle 3"/>
          <p:cNvSpPr>
            <a:spLocks noGrp="1"/>
          </p:cNvSpPr>
          <p:nvPr>
            <p:ph idx="1"/>
          </p:nvPr>
        </p:nvSpPr>
        <p:spPr>
          <a:xfrm>
            <a:off x="899160" y="3140710"/>
            <a:ext cx="7772400" cy="3202940"/>
          </a:xfrm>
        </p:spPr>
        <p:txBody>
          <a:bodyPr vert="horz" wrap="square" lIns="91440" tIns="45720" rIns="91440" bIns="45720" anchor="t" anchorCtr="0"/>
          <a:lstStyle/>
          <a:p>
            <a:pPr marL="0" indent="0" latinLnBrk="0">
              <a:lnSpc>
                <a:spcPct val="130000"/>
              </a:lnSpc>
              <a:spcBef>
                <a:spcPts val="0"/>
              </a:spcBef>
              <a:buNone/>
            </a:pPr>
            <a:r>
              <a:rPr lang="en-US" altLang="zh-CN" sz="3200" dirty="0">
                <a:latin typeface="黑体" panose="02010609060101010101" pitchFamily="2" charset="-122"/>
                <a:ea typeface="黑体" panose="02010609060101010101" pitchFamily="2" charset="-122"/>
              </a:rPr>
              <a:t>Chomsky</a:t>
            </a:r>
            <a:r>
              <a:rPr lang="zh-CN" altLang="en-US" sz="3200" dirty="0">
                <a:latin typeface="黑体" panose="02010609060101010101" pitchFamily="2" charset="-122"/>
                <a:ea typeface="黑体" panose="02010609060101010101" pitchFamily="2" charset="-122"/>
              </a:rPr>
              <a:t>文法定义：</a:t>
            </a:r>
          </a:p>
          <a:p>
            <a:pPr marL="457200" lvl="1" indent="0" latinLnBrk="0">
              <a:lnSpc>
                <a:spcPct val="130000"/>
              </a:lnSpc>
              <a:spcBef>
                <a:spcPts val="0"/>
              </a:spcBef>
              <a:buNone/>
            </a:pPr>
            <a:r>
              <a:rPr lang="zh-CN" altLang="en-US" sz="2800" dirty="0">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(1)</a:t>
            </a:r>
            <a:r>
              <a:rPr lang="zh-CN" altLang="en-US" sz="2800" dirty="0">
                <a:solidFill>
                  <a:srgbClr val="C00000"/>
                </a:solidFill>
                <a:latin typeface="黑体" panose="02010609060101010101" pitchFamily="2" charset="-122"/>
                <a:ea typeface="黑体" panose="02010609060101010101" pitchFamily="2" charset="-122"/>
              </a:rPr>
              <a:t>无约束短语结构文法</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a:t>
            </a:r>
            <a:r>
              <a:rPr lang="zh-CN" altLang="en-US" sz="2800" dirty="0">
                <a:latin typeface="黑体" panose="02010609060101010101" pitchFamily="2" charset="-122"/>
                <a:ea typeface="黑体" panose="02010609060101010101" pitchFamily="2" charset="-122"/>
              </a:rPr>
              <a:t>型文法）</a:t>
            </a:r>
          </a:p>
          <a:p>
            <a:pPr marL="457200" lvl="1" indent="0" latinLnBrk="0">
              <a:lnSpc>
                <a:spcPct val="130000"/>
              </a:lnSpc>
              <a:spcBef>
                <a:spcPts val="0"/>
              </a:spcBef>
              <a:buNone/>
            </a:pPr>
            <a:r>
              <a:rPr lang="zh-CN" altLang="en-US" sz="2800" dirty="0">
                <a:solidFill>
                  <a:schemeClr val="folHlink"/>
                </a:solidFill>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(2)</a:t>
            </a:r>
            <a:r>
              <a:rPr lang="zh-CN" altLang="en-US" sz="2800" dirty="0">
                <a:solidFill>
                  <a:srgbClr val="C00000"/>
                </a:solidFill>
                <a:latin typeface="黑体" panose="02010609060101010101" pitchFamily="2" charset="-122"/>
                <a:ea typeface="黑体" panose="02010609060101010101" pitchFamily="2" charset="-122"/>
              </a:rPr>
              <a:t>上下文有关文法</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型文法）</a:t>
            </a:r>
          </a:p>
          <a:p>
            <a:pPr marL="457200" lvl="1" indent="0" latinLnBrk="0">
              <a:lnSpc>
                <a:spcPct val="130000"/>
              </a:lnSpc>
              <a:spcBef>
                <a:spcPts val="0"/>
              </a:spcBef>
              <a:buNone/>
            </a:pPr>
            <a:r>
              <a:rPr lang="zh-CN" altLang="en-US" sz="2800" dirty="0">
                <a:solidFill>
                  <a:schemeClr val="folHlink"/>
                </a:solidFill>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(3)</a:t>
            </a:r>
            <a:r>
              <a:rPr lang="zh-CN" altLang="en-US" sz="2800" dirty="0">
                <a:solidFill>
                  <a:srgbClr val="C00000"/>
                </a:solidFill>
                <a:latin typeface="黑体" panose="02010609060101010101" pitchFamily="2" charset="-122"/>
                <a:ea typeface="黑体" panose="02010609060101010101" pitchFamily="2" charset="-122"/>
              </a:rPr>
              <a:t>上下文无关文法</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型文法）</a:t>
            </a:r>
          </a:p>
          <a:p>
            <a:pPr marL="457200" lvl="1" indent="0" latinLnBrk="0">
              <a:lnSpc>
                <a:spcPct val="130000"/>
              </a:lnSpc>
              <a:spcBef>
                <a:spcPts val="0"/>
              </a:spcBef>
              <a:buNone/>
            </a:pPr>
            <a:r>
              <a:rPr lang="zh-CN" altLang="en-US" sz="2800" dirty="0">
                <a:solidFill>
                  <a:schemeClr val="folHlink"/>
                </a:solidFill>
                <a:latin typeface="黑体" panose="02010609060101010101" pitchFamily="2" charset="-122"/>
                <a:ea typeface="黑体" panose="02010609060101010101" pitchFamily="2" charset="-122"/>
              </a:rPr>
              <a:t> </a:t>
            </a:r>
            <a:r>
              <a:rPr lang="en-US" altLang="zh-CN" sz="2800" dirty="0">
                <a:solidFill>
                  <a:srgbClr val="C00000"/>
                </a:solidFill>
                <a:latin typeface="黑体" panose="02010609060101010101" pitchFamily="2" charset="-122"/>
                <a:ea typeface="黑体" panose="02010609060101010101" pitchFamily="2" charset="-122"/>
              </a:rPr>
              <a:t>(4)</a:t>
            </a:r>
            <a:r>
              <a:rPr lang="zh-CN" altLang="en-US" sz="2800" dirty="0">
                <a:solidFill>
                  <a:srgbClr val="C00000"/>
                </a:solidFill>
                <a:latin typeface="黑体" panose="02010609060101010101" pitchFamily="2" charset="-122"/>
                <a:ea typeface="黑体" panose="02010609060101010101" pitchFamily="2" charset="-122"/>
              </a:rPr>
              <a:t>正则文法</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型文法）</a:t>
            </a:r>
            <a:endParaRPr lang="zh-CN" altLang="en-US" dirty="0">
              <a:latin typeface="黑体" panose="02010609060101010101" pitchFamily="2" charset="-122"/>
              <a:ea typeface="黑体" panose="02010609060101010101" pitchFamily="2" charset="-122"/>
            </a:endParaRPr>
          </a:p>
          <a:p>
            <a:pPr marL="0" indent="0" latinLnBrk="0">
              <a:lnSpc>
                <a:spcPct val="120000"/>
              </a:lnSpc>
              <a:spcBef>
                <a:spcPts val="0"/>
              </a:spcBef>
              <a:buNone/>
            </a:pPr>
            <a:r>
              <a:rPr lang="zh-CN" altLang="en-US"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p:cNvSpPr>
          <p:nvPr>
            <p:ph idx="4294967295"/>
          </p:nvPr>
        </p:nvSpPr>
        <p:spPr>
          <a:xfrm>
            <a:off x="1259205" y="2420620"/>
            <a:ext cx="7266305" cy="4189730"/>
          </a:xfrm>
        </p:spPr>
        <p:txBody>
          <a:bodyPr vert="horz" wrap="square" lIns="91440" tIns="45720" rIns="91440" bIns="45720" anchor="t" anchorCtr="0"/>
          <a:lstStyle/>
          <a:p>
            <a:pPr eaLnBrk="1" hangingPunct="1"/>
            <a:r>
              <a:rPr lang="zh-CN" altLang="en-US" sz="2800" dirty="0">
                <a:latin typeface="黑体" panose="02010609060101010101" pitchFamily="2" charset="-122"/>
                <a:ea typeface="黑体" panose="02010609060101010101" pitchFamily="2" charset="-122"/>
              </a:rPr>
              <a:t>正则文法（</a:t>
            </a:r>
            <a:r>
              <a:rPr lang="zh-CN" altLang="en-US" sz="2800" dirty="0">
                <a:solidFill>
                  <a:srgbClr val="C00000"/>
                </a:solidFill>
                <a:latin typeface="黑体" panose="02010609060101010101" pitchFamily="2" charset="-122"/>
                <a:ea typeface="黑体" panose="02010609060101010101" pitchFamily="2" charset="-122"/>
              </a:rPr>
              <a:t>有限状态文法</a:t>
            </a:r>
            <a:r>
              <a:rPr lang="zh-CN" altLang="en-US" sz="2800" dirty="0">
                <a:latin typeface="黑体" panose="02010609060101010101" pitchFamily="2" charset="-122"/>
                <a:ea typeface="黑体" panose="02010609060101010101" pitchFamily="2" charset="-122"/>
              </a:rPr>
              <a:t>）：</a:t>
            </a:r>
          </a:p>
          <a:p>
            <a:pPr lvl="1" eaLnBrk="1" hangingPunct="1"/>
            <a:r>
              <a:rPr lang="zh-CN" altLang="en-US" sz="2400" dirty="0">
                <a:solidFill>
                  <a:srgbClr val="C00000"/>
                </a:solidFill>
                <a:latin typeface="黑体" panose="02010609060101010101" pitchFamily="2" charset="-122"/>
                <a:ea typeface="黑体" panose="02010609060101010101" pitchFamily="2" charset="-122"/>
              </a:rPr>
              <a:t>左线性文法</a:t>
            </a:r>
          </a:p>
          <a:p>
            <a:pPr lvl="1" eaLnBrk="1" hangingPunct="1"/>
            <a:r>
              <a:rPr lang="zh-CN" altLang="en-US" sz="2400" dirty="0">
                <a:solidFill>
                  <a:srgbClr val="C00000"/>
                </a:solidFill>
                <a:latin typeface="黑体" panose="02010609060101010101" pitchFamily="2" charset="-122"/>
                <a:ea typeface="黑体" panose="02010609060101010101" pitchFamily="2" charset="-122"/>
              </a:rPr>
              <a:t>右线性文法</a:t>
            </a:r>
          </a:p>
          <a:p>
            <a:pPr eaLnBrk="1" hangingPunct="1"/>
            <a:r>
              <a:rPr lang="zh-CN" altLang="en-US" sz="2800" dirty="0">
                <a:latin typeface="黑体" panose="02010609060101010101" pitchFamily="2" charset="-122"/>
                <a:ea typeface="黑体" panose="02010609060101010101" pitchFamily="2" charset="-122"/>
              </a:rPr>
              <a:t>左线性文法中，规则：        </a:t>
            </a:r>
          </a:p>
          <a:p>
            <a:pPr eaLnBrk="1" hangingPunct="1">
              <a:buNone/>
            </a:pPr>
            <a:r>
              <a:rPr lang="en-US" altLang="zh-CN" sz="2800" dirty="0">
                <a:latin typeface="黑体" panose="02010609060101010101" pitchFamily="2" charset="-122"/>
                <a:ea typeface="黑体" panose="02010609060101010101" pitchFamily="2" charset="-122"/>
              </a:rPr>
              <a:t>   A→Bt      </a:t>
            </a:r>
            <a:r>
              <a:rPr lang="zh-CN" altLang="en-US" sz="2800" dirty="0">
                <a:latin typeface="黑体" panose="02010609060101010101" pitchFamily="2" charset="-122"/>
                <a:ea typeface="黑体" panose="02010609060101010101" pitchFamily="2" charset="-122"/>
              </a:rPr>
              <a:t>或    </a:t>
            </a:r>
            <a:r>
              <a:rPr lang="en-US" altLang="zh-CN" sz="2800" dirty="0">
                <a:latin typeface="黑体" panose="02010609060101010101" pitchFamily="2" charset="-122"/>
                <a:ea typeface="黑体" panose="02010609060101010101" pitchFamily="2" charset="-122"/>
              </a:rPr>
              <a:t>A→t</a:t>
            </a:r>
            <a:endParaRPr lang="zh-CN" altLang="en-US" sz="2800" dirty="0">
              <a:latin typeface="黑体" panose="02010609060101010101" pitchFamily="2" charset="-122"/>
              <a:ea typeface="黑体" panose="02010609060101010101" pitchFamily="2" charset="-122"/>
            </a:endParaRPr>
          </a:p>
          <a:p>
            <a:pPr eaLnBrk="1" hangingPunct="1">
              <a:buNone/>
            </a:pP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其中：</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B</a:t>
            </a:r>
            <a:r>
              <a:rPr lang="en-US" altLang="zh-CN" sz="3200" b="1"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N</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t</a:t>
            </a:r>
            <a:r>
              <a:rPr lang="en-US" altLang="en-US" sz="32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T</a:t>
            </a:r>
            <a:r>
              <a:rPr lang="zh-CN" altLang="en-US" sz="2800" dirty="0">
                <a:latin typeface="黑体" panose="02010609060101010101" pitchFamily="2" charset="-122"/>
                <a:ea typeface="黑体" panose="02010609060101010101" pitchFamily="2" charset="-122"/>
              </a:rPr>
              <a:t>。</a:t>
            </a:r>
          </a:p>
          <a:p>
            <a:pPr eaLnBrk="1" hangingPunct="1"/>
            <a:r>
              <a:rPr lang="zh-CN" altLang="en-US" sz="2800" dirty="0">
                <a:latin typeface="黑体" panose="02010609060101010101" pitchFamily="2" charset="-122"/>
                <a:ea typeface="黑体" panose="02010609060101010101" pitchFamily="2" charset="-122"/>
              </a:rPr>
              <a:t>右线性文法中，规则：        </a:t>
            </a:r>
          </a:p>
          <a:p>
            <a:pPr eaLnBrk="1" hangingPunct="1">
              <a:buNone/>
            </a:pP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A→tB      </a:t>
            </a:r>
            <a:r>
              <a:rPr lang="zh-CN" altLang="en-US" sz="2800" dirty="0">
                <a:latin typeface="黑体" panose="02010609060101010101" pitchFamily="2" charset="-122"/>
                <a:ea typeface="黑体" panose="02010609060101010101" pitchFamily="2" charset="-122"/>
              </a:rPr>
              <a:t>或    </a:t>
            </a:r>
            <a:r>
              <a:rPr lang="en-US" altLang="zh-CN" sz="2800" dirty="0">
                <a:latin typeface="黑体" panose="02010609060101010101" pitchFamily="2" charset="-122"/>
                <a:ea typeface="黑体" panose="02010609060101010101" pitchFamily="2" charset="-122"/>
              </a:rPr>
              <a:t>A→t</a:t>
            </a:r>
          </a:p>
        </p:txBody>
      </p:sp>
      <p:sp>
        <p:nvSpPr>
          <p:cNvPr id="49156" name="Rectangle 3"/>
          <p:cNvSpPr/>
          <p:nvPr/>
        </p:nvSpPr>
        <p:spPr>
          <a:xfrm>
            <a:off x="179070" y="1188085"/>
            <a:ext cx="8399780" cy="989330"/>
          </a:xfrm>
          <a:prstGeom prst="rect">
            <a:avLst/>
          </a:prstGeom>
          <a:noFill/>
          <a:ln w="9525">
            <a:noFill/>
          </a:ln>
        </p:spPr>
        <p:txBody>
          <a:bodyPr/>
          <a:lstStyle/>
          <a:p>
            <a:pPr marL="342900" indent="-342900">
              <a:spcBef>
                <a:spcPct val="20000"/>
              </a:spcBef>
              <a:buClr>
                <a:srgbClr val="66FFFF"/>
              </a:buClr>
              <a:buFont typeface="Wingdings" panose="05000000000000000000" pitchFamily="2" charset="2"/>
            </a:pPr>
            <a:r>
              <a:rPr lang="zh-CN" altLang="en-US" sz="4400" b="1" dirty="0">
                <a:latin typeface="黑体" panose="02010609060101010101" pitchFamily="2" charset="-122"/>
                <a:ea typeface="黑体" panose="02010609060101010101" pitchFamily="2" charset="-122"/>
              </a:rPr>
              <a:t> </a:t>
            </a:r>
            <a:r>
              <a:rPr lang="zh-CN" altLang="en-US" b="1" dirty="0">
                <a:solidFill>
                  <a:srgbClr val="FF0000"/>
                </a:solidFill>
                <a:latin typeface="黑体" panose="02010609060101010101" pitchFamily="2" charset="-122"/>
                <a:ea typeface="黑体" panose="02010609060101010101" pitchFamily="2" charset="-122"/>
              </a:rPr>
              <a:t>正则文法</a:t>
            </a:r>
            <a:r>
              <a:rPr lang="zh-CN" altLang="en-US" sz="3200" b="1" dirty="0">
                <a:solidFill>
                  <a:srgbClr val="FF0000"/>
                </a:solidFill>
                <a:latin typeface="黑体" panose="02010609060101010101" pitchFamily="2" charset="-122"/>
                <a:ea typeface="黑体" panose="02010609060101010101" pitchFamily="2" charset="-122"/>
              </a:rPr>
              <a:t> </a:t>
            </a:r>
            <a:r>
              <a:rPr lang="zh-CN" altLang="en-US" sz="3200" b="1" dirty="0">
                <a:solidFill>
                  <a:srgbClr val="C00000"/>
                </a:solidFill>
                <a:latin typeface="黑体" panose="02010609060101010101" pitchFamily="2" charset="-122"/>
                <a:ea typeface="黑体" panose="02010609060101010101" pitchFamily="2" charset="-122"/>
              </a:rPr>
              <a:t>  </a:t>
            </a:r>
            <a:r>
              <a:rPr lang="zh-CN" altLang="en-US" sz="3200" b="1"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idx="4294967295"/>
          </p:nvPr>
        </p:nvSpPr>
        <p:spPr>
          <a:xfrm>
            <a:off x="434975" y="2493010"/>
            <a:ext cx="8534400" cy="3888105"/>
          </a:xfrm>
        </p:spPr>
        <p:txBody>
          <a:bodyPr vert="horz" wrap="square" lIns="91440" tIns="45720" rIns="91440" bIns="45720" anchor="t" anchorCtr="0"/>
          <a:lstStyle/>
          <a:p>
            <a:pPr marL="0" indent="711200"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en-US" sz="2800" dirty="0">
                <a:solidFill>
                  <a:srgbClr val="FF0000"/>
                </a:solidFill>
                <a:latin typeface="Times New Roman" panose="02020603050405020304" pitchFamily="18" charset="0"/>
                <a:ea typeface="黑体" panose="02010609060101010101" pitchFamily="2" charset="-122"/>
              </a:rPr>
              <a:t>规则：</a:t>
            </a:r>
          </a:p>
          <a:p>
            <a:pPr marL="0" indent="711200" latinLnBrk="0">
              <a:lnSpc>
                <a:spcPct val="130000"/>
              </a:lnSpc>
              <a:spcBef>
                <a:spcPts val="0"/>
              </a:spcBef>
              <a:buNone/>
              <a:extLst>
                <a:ext uri="{35155182-B16C-46BC-9424-99874614C6A1}">
                  <wpsdc:indentchars xmlns="" xmlns:wpsdc="http://www.wps.cn/officeDocument/2017/drawingmlCustomData" val="200" checksum="3773799597"/>
                </a:ext>
              </a:extLst>
            </a:pPr>
            <a:r>
              <a:rPr lang="en-US" altLang="zh-CN" sz="2800" dirty="0">
                <a:latin typeface="Times New Roman" panose="02020603050405020304" pitchFamily="18" charset="0"/>
                <a:ea typeface="黑体" panose="02010609060101010101" pitchFamily="2" charset="-122"/>
              </a:rPr>
              <a:t>          A→x</a:t>
            </a:r>
            <a:endParaRPr lang="zh-CN" altLang="en-US" sz="2800" dirty="0">
              <a:latin typeface="Times New Roman" panose="02020603050405020304" pitchFamily="18" charset="0"/>
              <a:ea typeface="黑体" panose="02010609060101010101" pitchFamily="2" charset="-122"/>
            </a:endParaRPr>
          </a:p>
          <a:p>
            <a:pPr marL="0" indent="711200"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en-US" sz="2800" dirty="0">
                <a:latin typeface="Times New Roman" panose="02020603050405020304" pitchFamily="18" charset="0"/>
                <a:ea typeface="黑体" panose="02010609060101010101" pitchFamily="2" charset="-122"/>
              </a:rPr>
              <a:t>其中，</a:t>
            </a:r>
            <a:r>
              <a:rPr lang="en-US" altLang="zh-CN" sz="2800" dirty="0">
                <a:latin typeface="Times New Roman" panose="02020603050405020304" pitchFamily="18" charset="0"/>
                <a:ea typeface="黑体" panose="02010609060101010101" pitchFamily="2" charset="-122"/>
              </a:rPr>
              <a:t>A</a:t>
            </a:r>
            <a:r>
              <a:rPr lang="en-US" altLang="en-US" sz="3200" dirty="0">
                <a:latin typeface="Times New Roman" panose="02020603050405020304" pitchFamily="18" charset="0"/>
                <a:ea typeface="黑体" panose="02010609060101010101" pitchFamily="2" charset="-122"/>
              </a:rPr>
              <a:t>∈</a:t>
            </a:r>
            <a:r>
              <a:rPr lang="en-US" altLang="zh-CN" sz="2800" dirty="0">
                <a:latin typeface="Times New Roman" panose="02020603050405020304" pitchFamily="18" charset="0"/>
                <a:ea typeface="黑体" panose="02010609060101010101" pitchFamily="2" charset="-122"/>
              </a:rPr>
              <a:t>N</a:t>
            </a:r>
            <a:r>
              <a:rPr lang="zh-CN" altLang="en-US" sz="2800" dirty="0">
                <a:latin typeface="Times New Roman" panose="02020603050405020304" pitchFamily="18" charset="0"/>
                <a:ea typeface="黑体" panose="02010609060101010101" pitchFamily="2" charset="-122"/>
              </a:rPr>
              <a:t>，</a:t>
            </a:r>
            <a:r>
              <a:rPr lang="en-US" altLang="zh-CN" sz="2800" dirty="0">
                <a:latin typeface="Times New Roman" panose="02020603050405020304" pitchFamily="18" charset="0"/>
                <a:ea typeface="黑体" panose="02010609060101010101" pitchFamily="2" charset="-122"/>
              </a:rPr>
              <a:t>x</a:t>
            </a:r>
            <a:r>
              <a:rPr lang="zh-CN" altLang="en-US" sz="3200" b="1" dirty="0">
                <a:latin typeface="Times New Roman" panose="02020603050405020304" pitchFamily="18" charset="0"/>
                <a:ea typeface="黑体" panose="02010609060101010101" pitchFamily="2" charset="-122"/>
              </a:rPr>
              <a:t>∈ </a:t>
            </a:r>
            <a:r>
              <a:rPr lang="en-US" altLang="zh-CN" sz="3200" b="1" dirty="0">
                <a:latin typeface="Times New Roman" panose="02020603050405020304" pitchFamily="18" charset="0"/>
                <a:ea typeface="黑体" panose="02010609060101010101" pitchFamily="2" charset="-122"/>
              </a:rPr>
              <a:t>V</a:t>
            </a:r>
            <a:r>
              <a:rPr lang="en-US" altLang="zh-CN" sz="3200" b="1" baseline="30000" dirty="0">
                <a:latin typeface="Times New Roman" panose="02020603050405020304" pitchFamily="18" charset="0"/>
                <a:ea typeface="黑体" panose="02010609060101010101" pitchFamily="2" charset="-122"/>
              </a:rPr>
              <a:t>﹡</a:t>
            </a:r>
            <a:r>
              <a:rPr lang="zh-CN" altLang="en-US" sz="3200" b="1" dirty="0">
                <a:latin typeface="Times New Roman" panose="02020603050405020304" pitchFamily="18" charset="0"/>
                <a:ea typeface="黑体" panose="02010609060101010101" pitchFamily="2" charset="-122"/>
              </a:rPr>
              <a:t> ，即</a:t>
            </a:r>
            <a:r>
              <a:rPr lang="zh-CN" altLang="en-US" sz="3200" b="1" dirty="0">
                <a:solidFill>
                  <a:srgbClr val="FF0000"/>
                </a:solidFill>
                <a:latin typeface="Times New Roman" panose="02020603050405020304" pitchFamily="18" charset="0"/>
                <a:ea typeface="黑体" panose="02010609060101010101" pitchFamily="2" charset="-122"/>
              </a:rPr>
              <a:t>每条产生式</a:t>
            </a:r>
            <a:r>
              <a:rPr lang="zh-CN" altLang="en-US" sz="3200" b="1" dirty="0">
                <a:latin typeface="Times New Roman" panose="02020603050405020304" pitchFamily="18" charset="0"/>
                <a:ea typeface="黑体" panose="02010609060101010101" pitchFamily="2" charset="-122"/>
              </a:rPr>
              <a:t>规则的</a:t>
            </a:r>
            <a:r>
              <a:rPr lang="zh-CN" altLang="en-US" sz="3200" b="1" dirty="0">
                <a:solidFill>
                  <a:srgbClr val="FF0000"/>
                </a:solidFill>
                <a:latin typeface="Times New Roman" panose="02020603050405020304" pitchFamily="18" charset="0"/>
                <a:ea typeface="黑体" panose="02010609060101010101" pitchFamily="2" charset="-122"/>
              </a:rPr>
              <a:t>左侧</a:t>
            </a:r>
            <a:r>
              <a:rPr lang="zh-CN" altLang="en-US" sz="3200" b="1" dirty="0">
                <a:latin typeface="Times New Roman" panose="02020603050405020304" pitchFamily="18" charset="0"/>
                <a:ea typeface="黑体" panose="02010609060101010101" pitchFamily="2" charset="-122"/>
              </a:rPr>
              <a:t>必须是一个</a:t>
            </a:r>
            <a:r>
              <a:rPr lang="zh-CN" altLang="en-US" sz="3200" b="1" dirty="0">
                <a:solidFill>
                  <a:srgbClr val="FF0000"/>
                </a:solidFill>
                <a:latin typeface="Times New Roman" panose="02020603050405020304" pitchFamily="18" charset="0"/>
                <a:ea typeface="黑体" panose="02010609060101010101" pitchFamily="2" charset="-122"/>
              </a:rPr>
              <a:t>单独</a:t>
            </a:r>
            <a:r>
              <a:rPr lang="zh-CN" altLang="en-US" sz="3200" b="1" dirty="0">
                <a:latin typeface="Times New Roman" panose="02020603050405020304" pitchFamily="18" charset="0"/>
                <a:ea typeface="黑体" panose="02010609060101010101" pitchFamily="2" charset="-122"/>
              </a:rPr>
              <a:t>的</a:t>
            </a:r>
            <a:r>
              <a:rPr lang="zh-CN" altLang="en-US" sz="3200" b="1" dirty="0">
                <a:solidFill>
                  <a:srgbClr val="FF0000"/>
                </a:solidFill>
                <a:latin typeface="Times New Roman" panose="02020603050405020304" pitchFamily="18" charset="0"/>
                <a:ea typeface="黑体" panose="02010609060101010101" pitchFamily="2" charset="-122"/>
              </a:rPr>
              <a:t>非终结符</a:t>
            </a:r>
            <a:r>
              <a:rPr lang="zh-CN" altLang="en-US" sz="3200" b="1" dirty="0">
                <a:latin typeface="Times New Roman" panose="02020603050405020304" pitchFamily="18" charset="0"/>
                <a:ea typeface="黑体" panose="02010609060101010101" pitchFamily="2" charset="-122"/>
              </a:rPr>
              <a:t>。</a:t>
            </a:r>
          </a:p>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b="1" dirty="0">
                <a:latin typeface="Times New Roman" panose="02020603050405020304" pitchFamily="18" charset="0"/>
                <a:ea typeface="黑体" panose="02010609060101010101" pitchFamily="2" charset="-122"/>
              </a:rPr>
              <a:t>在这种体系中，</a:t>
            </a:r>
            <a:r>
              <a:rPr lang="zh-CN" altLang="en-US" sz="2800" dirty="0">
                <a:solidFill>
                  <a:srgbClr val="FF0000"/>
                </a:solidFill>
                <a:latin typeface="Times New Roman" panose="02020603050405020304" pitchFamily="18" charset="0"/>
                <a:ea typeface="黑体" panose="02010609060101010101" pitchFamily="2" charset="-122"/>
              </a:rPr>
              <a:t>规则</a:t>
            </a:r>
            <a:r>
              <a:rPr lang="zh-CN" altLang="en-US" sz="2800" dirty="0">
                <a:latin typeface="Times New Roman" panose="02020603050405020304" pitchFamily="18" charset="0"/>
                <a:ea typeface="黑体" panose="02010609060101010101" pitchFamily="2" charset="-122"/>
              </a:rPr>
              <a:t>被应用时</a:t>
            </a:r>
            <a:r>
              <a:rPr lang="zh-CN" altLang="en-US" sz="2800" dirty="0">
                <a:solidFill>
                  <a:srgbClr val="FF0000"/>
                </a:solidFill>
                <a:latin typeface="Times New Roman" panose="02020603050405020304" pitchFamily="18" charset="0"/>
                <a:ea typeface="黑体" panose="02010609060101010101" pitchFamily="2" charset="-122"/>
              </a:rPr>
              <a:t>不依赖于</a:t>
            </a:r>
            <a:r>
              <a:rPr lang="zh-CN" altLang="en-US" sz="2800" dirty="0">
                <a:latin typeface="Times New Roman" panose="02020603050405020304" pitchFamily="18" charset="0"/>
                <a:ea typeface="黑体" panose="02010609060101010101" pitchFamily="2" charset="-122"/>
              </a:rPr>
              <a:t>符号</a:t>
            </a:r>
            <a:r>
              <a:rPr lang="en-US" altLang="zh-CN" sz="2800" dirty="0">
                <a:latin typeface="Times New Roman" panose="02020603050405020304" pitchFamily="18" charset="0"/>
                <a:ea typeface="黑体" panose="02010609060101010101" pitchFamily="2" charset="-122"/>
              </a:rPr>
              <a:t>A</a:t>
            </a:r>
            <a:r>
              <a:rPr lang="zh-CN" altLang="en-US" sz="2800" dirty="0">
                <a:latin typeface="Times New Roman" panose="02020603050405020304" pitchFamily="18" charset="0"/>
                <a:ea typeface="黑体" panose="02010609060101010101" pitchFamily="2" charset="-122"/>
              </a:rPr>
              <a:t>所处的</a:t>
            </a:r>
            <a:r>
              <a:rPr lang="zh-CN" altLang="en-US" sz="2800" dirty="0">
                <a:solidFill>
                  <a:srgbClr val="FF0000"/>
                </a:solidFill>
                <a:latin typeface="Times New Roman" panose="02020603050405020304" pitchFamily="18" charset="0"/>
                <a:ea typeface="黑体" panose="02010609060101010101" pitchFamily="2" charset="-122"/>
              </a:rPr>
              <a:t>上下文</a:t>
            </a:r>
            <a:r>
              <a:rPr lang="zh-CN" altLang="en-US" sz="2800" dirty="0">
                <a:latin typeface="Times New Roman" panose="02020603050405020304" pitchFamily="18" charset="0"/>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7" name="Rectangle 3"/>
          <p:cNvSpPr/>
          <p:nvPr/>
        </p:nvSpPr>
        <p:spPr>
          <a:xfrm>
            <a:off x="251460" y="1557020"/>
            <a:ext cx="7414260" cy="716915"/>
          </a:xfrm>
          <a:prstGeom prst="rect">
            <a:avLst/>
          </a:prstGeom>
          <a:noFill/>
          <a:ln w="9525">
            <a:noFill/>
          </a:ln>
        </p:spPr>
        <p:txBody>
          <a:bodyPr/>
          <a:lstStyle/>
          <a:p>
            <a:pPr marL="342900" indent="-342900">
              <a:spcBef>
                <a:spcPct val="20000"/>
              </a:spcBef>
              <a:buClr>
                <a:srgbClr val="66FFFF"/>
              </a:buClr>
              <a:buFont typeface="Wingdings" panose="05000000000000000000" pitchFamily="2" charset="2"/>
            </a:pPr>
            <a:r>
              <a:rPr lang="zh-CN" altLang="en-US" b="1" dirty="0">
                <a:solidFill>
                  <a:srgbClr val="FF0000"/>
                </a:solidFill>
                <a:latin typeface="黑体" panose="02010609060101010101" pitchFamily="2" charset="-122"/>
                <a:ea typeface="黑体" panose="02010609060101010101" pitchFamily="2" charset="-122"/>
              </a:rPr>
              <a:t>上下文无关文法</a:t>
            </a:r>
          </a:p>
          <a:p>
            <a:pPr marL="342900" indent="-342900">
              <a:spcBef>
                <a:spcPct val="20000"/>
              </a:spcBef>
              <a:buClr>
                <a:srgbClr val="66FFFF"/>
              </a:buClr>
              <a:buFont typeface="Wingdings" panose="05000000000000000000" pitchFamily="2" charset="2"/>
            </a:pPr>
            <a:r>
              <a:rPr lang="zh-CN" altLang="en-US" b="1" dirty="0">
                <a:solidFill>
                  <a:schemeClr val="accent1"/>
                </a:solidFill>
                <a:latin typeface="黑体" panose="02010609060101010101" pitchFamily="2" charset="-122"/>
                <a:ea typeface="黑体" panose="02010609060101010101" pitchFamily="2" charset="-122"/>
              </a:rPr>
              <a:t>   </a:t>
            </a: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idx="4294967295"/>
          </p:nvPr>
        </p:nvSpPr>
        <p:spPr>
          <a:xfrm>
            <a:off x="611505" y="1556385"/>
            <a:ext cx="7900670" cy="4114800"/>
          </a:xfrm>
        </p:spPr>
        <p:txBody>
          <a:bodyPr vert="horz" wrap="square" lIns="91440" tIns="45720" rIns="91440" bIns="45720" anchor="t" anchorCtr="0"/>
          <a:lstStyle/>
          <a:p>
            <a:pPr marL="929005" lvl="1" indent="-457200" eaLnBrk="1" hangingPunct="1">
              <a:lnSpc>
                <a:spcPct val="80000"/>
              </a:lnSpc>
              <a:buClr>
                <a:srgbClr val="000066"/>
              </a:buClr>
              <a:buFont typeface="Wingdings" panose="05000000000000000000" charset="0"/>
              <a:buChar char="Ø"/>
            </a:pPr>
            <a:r>
              <a:rPr lang="zh-CN" altLang="en-US" dirty="0">
                <a:latin typeface="黑体" panose="02010609060101010101" pitchFamily="2" charset="-122"/>
                <a:ea typeface="黑体" panose="02010609060101010101" pitchFamily="2" charset="-122"/>
              </a:rPr>
              <a:t>从自然语言的</a:t>
            </a:r>
            <a:r>
              <a:rPr lang="zh-CN" altLang="en-US" dirty="0">
                <a:solidFill>
                  <a:srgbClr val="FF0000"/>
                </a:solidFill>
                <a:latin typeface="黑体" panose="02010609060101010101" pitchFamily="2" charset="-122"/>
                <a:ea typeface="黑体" panose="02010609060101010101" pitchFamily="2" charset="-122"/>
              </a:rPr>
              <a:t>词法</a:t>
            </a:r>
            <a:r>
              <a:rPr lang="zh-CN" altLang="en-US" dirty="0">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句法</a:t>
            </a:r>
            <a:r>
              <a:rPr lang="zh-CN" altLang="en-US" dirty="0">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语义分析</a:t>
            </a:r>
            <a:r>
              <a:rPr lang="zh-CN" altLang="en-US" dirty="0">
                <a:latin typeface="黑体" panose="02010609060101010101" pitchFamily="2" charset="-122"/>
                <a:ea typeface="黑体" panose="02010609060101010101" pitchFamily="2" charset="-122"/>
              </a:rPr>
              <a:t>的角度介绍了自然语言理解所涉及的主要</a:t>
            </a:r>
            <a:r>
              <a:rPr lang="zh-CN" altLang="en-US" dirty="0" smtClean="0">
                <a:latin typeface="黑体" panose="02010609060101010101" pitchFamily="2" charset="-122"/>
                <a:ea typeface="黑体" panose="02010609060101010101" pitchFamily="2" charset="-122"/>
              </a:rPr>
              <a:t>方面；</a:t>
            </a:r>
            <a:endParaRPr lang="zh-CN" altLang="en-US" dirty="0">
              <a:latin typeface="黑体" panose="02010609060101010101" pitchFamily="2" charset="-122"/>
              <a:ea typeface="黑体" panose="02010609060101010101" pitchFamily="2" charset="-122"/>
            </a:endParaRPr>
          </a:p>
          <a:p>
            <a:pPr marL="929005" lvl="1" indent="-457200" eaLnBrk="1" hangingPunct="1">
              <a:lnSpc>
                <a:spcPct val="80000"/>
              </a:lnSpc>
              <a:buClr>
                <a:srgbClr val="000066"/>
              </a:buClr>
              <a:buFont typeface="Wingdings" panose="05000000000000000000" charset="0"/>
              <a:buChar char="Ø"/>
            </a:pPr>
            <a:endParaRPr lang="zh-CN" altLang="en-US" dirty="0">
              <a:latin typeface="黑体" panose="02010609060101010101" pitchFamily="2" charset="-122"/>
              <a:ea typeface="黑体" panose="02010609060101010101" pitchFamily="2" charset="-122"/>
            </a:endParaRPr>
          </a:p>
          <a:p>
            <a:pPr marL="929005" lvl="1" indent="-457200" eaLnBrk="1" hangingPunct="1">
              <a:lnSpc>
                <a:spcPct val="80000"/>
              </a:lnSpc>
              <a:buClr>
                <a:srgbClr val="000066"/>
              </a:buClr>
              <a:buFont typeface="Wingdings" panose="05000000000000000000" charset="0"/>
              <a:buChar char="Ø"/>
            </a:pPr>
            <a:r>
              <a:rPr lang="zh-CN" altLang="en-US" dirty="0">
                <a:latin typeface="黑体" panose="02010609060101010101" pitchFamily="2" charset="-122"/>
                <a:ea typeface="黑体" panose="02010609060101010101" pitchFamily="2" charset="-122"/>
              </a:rPr>
              <a:t>介绍了</a:t>
            </a:r>
            <a:r>
              <a:rPr lang="zh-CN" altLang="en-US" dirty="0">
                <a:solidFill>
                  <a:srgbClr val="FF0000"/>
                </a:solidFill>
                <a:latin typeface="黑体" panose="02010609060101010101" pitchFamily="2" charset="-122"/>
                <a:ea typeface="黑体" panose="02010609060101010101" pitchFamily="2" charset="-122"/>
              </a:rPr>
              <a:t>真实文本处理</a:t>
            </a:r>
            <a:r>
              <a:rPr lang="zh-CN" altLang="en-US" dirty="0">
                <a:latin typeface="黑体" panose="02010609060101010101" pitchFamily="2" charset="-122"/>
                <a:ea typeface="黑体" panose="02010609060101010101" pitchFamily="2" charset="-122"/>
              </a:rPr>
              <a:t>和</a:t>
            </a:r>
            <a:r>
              <a:rPr lang="zh-CN" altLang="en-US" dirty="0">
                <a:solidFill>
                  <a:srgbClr val="FF0000"/>
                </a:solidFill>
                <a:latin typeface="黑体" panose="02010609060101010101" pitchFamily="2" charset="-122"/>
                <a:ea typeface="黑体" panose="02010609060101010101" pitchFamily="2" charset="-122"/>
              </a:rPr>
              <a:t>对话分析</a:t>
            </a:r>
            <a:r>
              <a:rPr lang="zh-CN" altLang="en-US" dirty="0" smtClean="0">
                <a:latin typeface="黑体" panose="02010609060101010101" pitchFamily="2" charset="-122"/>
                <a:ea typeface="黑体" panose="02010609060101010101" pitchFamily="2" charset="-122"/>
              </a:rPr>
              <a:t>问题；</a:t>
            </a:r>
            <a:endParaRPr lang="zh-CN" altLang="en-US" dirty="0">
              <a:latin typeface="黑体" panose="02010609060101010101" pitchFamily="2" charset="-122"/>
              <a:ea typeface="黑体" panose="02010609060101010101" pitchFamily="2" charset="-122"/>
            </a:endParaRPr>
          </a:p>
          <a:p>
            <a:pPr marL="929005" lvl="1" indent="-457200" eaLnBrk="1" hangingPunct="1">
              <a:lnSpc>
                <a:spcPct val="80000"/>
              </a:lnSpc>
              <a:buClr>
                <a:srgbClr val="000066"/>
              </a:buClr>
              <a:buFont typeface="Wingdings" panose="05000000000000000000" charset="0"/>
              <a:buChar char="Ø"/>
            </a:pPr>
            <a:endParaRPr lang="zh-CN" altLang="en-US" dirty="0">
              <a:latin typeface="黑体" panose="02010609060101010101" pitchFamily="2" charset="-122"/>
              <a:ea typeface="黑体" panose="02010609060101010101" pitchFamily="2" charset="-122"/>
            </a:endParaRPr>
          </a:p>
          <a:p>
            <a:pPr marL="929005" lvl="1" indent="-457200" eaLnBrk="1" hangingPunct="1">
              <a:lnSpc>
                <a:spcPct val="80000"/>
              </a:lnSpc>
              <a:buClr>
                <a:srgbClr val="000066"/>
              </a:buClr>
              <a:buFont typeface="Wingdings" panose="05000000000000000000" charset="0"/>
              <a:buChar char="Ø"/>
            </a:pPr>
            <a:r>
              <a:rPr lang="zh-CN" altLang="en-US" dirty="0">
                <a:latin typeface="黑体" panose="02010609060101010101" pitchFamily="2" charset="-122"/>
                <a:ea typeface="黑体" panose="02010609060101010101" pitchFamily="2" charset="-122"/>
              </a:rPr>
              <a:t>从应用角度阐述了</a:t>
            </a:r>
            <a:r>
              <a:rPr lang="zh-CN" altLang="en-US" dirty="0">
                <a:solidFill>
                  <a:srgbClr val="FF0000"/>
                </a:solidFill>
                <a:latin typeface="黑体" panose="02010609060101010101" pitchFamily="2" charset="-122"/>
                <a:ea typeface="黑体" panose="02010609060101010101" pitchFamily="2" charset="-122"/>
              </a:rPr>
              <a:t>信息检索</a:t>
            </a:r>
            <a:r>
              <a:rPr lang="zh-CN" altLang="en-US" dirty="0">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机器翻译</a:t>
            </a:r>
            <a:r>
              <a:rPr lang="zh-CN" altLang="en-US" dirty="0">
                <a:latin typeface="黑体" panose="02010609060101010101" pitchFamily="2" charset="-122"/>
                <a:ea typeface="黑体" panose="02010609060101010101" pitchFamily="2" charset="-122"/>
              </a:rPr>
              <a:t>和</a:t>
            </a:r>
            <a:r>
              <a:rPr lang="zh-CN" altLang="en-US" dirty="0">
                <a:solidFill>
                  <a:srgbClr val="FF0000"/>
                </a:solidFill>
                <a:latin typeface="黑体" panose="02010609060101010101" pitchFamily="2" charset="-122"/>
                <a:ea typeface="黑体" panose="02010609060101010101" pitchFamily="2" charset="-122"/>
              </a:rPr>
              <a:t>语音识别</a:t>
            </a:r>
            <a:r>
              <a:rPr lang="zh-CN" altLang="en-US" dirty="0">
                <a:latin typeface="黑体" panose="02010609060101010101" pitchFamily="2" charset="-122"/>
                <a:ea typeface="黑体" panose="02010609060101010101" pitchFamily="2" charset="-122"/>
              </a:rPr>
              <a:t>技术。</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p:cNvSpPr>
          <p:nvPr>
            <p:ph idx="1"/>
          </p:nvPr>
        </p:nvSpPr>
        <p:spPr>
          <a:xfrm>
            <a:off x="394970" y="2636520"/>
            <a:ext cx="8463280" cy="4114800"/>
          </a:xfrm>
        </p:spPr>
        <p:txBody>
          <a:bodyPr vert="horz" wrap="square" lIns="91440" tIns="45720" rIns="91440" bIns="45720" anchor="t" anchorCtr="0"/>
          <a:lstStyle/>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latin typeface="黑体" panose="02010609060101010101" pitchFamily="2" charset="-122"/>
                <a:ea typeface="黑体" panose="02010609060101010101" pitchFamily="2" charset="-122"/>
              </a:rPr>
              <a:t>对于每一条形式</a:t>
            </a:r>
            <a:r>
              <a:rPr lang="zh-CN" altLang="en-US" sz="3200" dirty="0" smtClean="0">
                <a:latin typeface="黑体" panose="02010609060101010101" pitchFamily="2" charset="-122"/>
                <a:ea typeface="黑体" panose="02010609060101010101" pitchFamily="2" charset="-122"/>
              </a:rPr>
              <a:t>为</a:t>
            </a:r>
            <a:r>
              <a:rPr lang="zh-CN" altLang="en-US" sz="3200" dirty="0">
                <a:latin typeface="黑体" panose="02010609060101010101" pitchFamily="2" charset="-122"/>
                <a:ea typeface="黑体" panose="02010609060101010101" pitchFamily="2" charset="-122"/>
              </a:rPr>
              <a:t>：  </a:t>
            </a:r>
            <a:r>
              <a:rPr lang="zh-CN" altLang="en-US" sz="3200" dirty="0">
                <a:solidFill>
                  <a:srgbClr val="FF0000"/>
                </a:solidFill>
                <a:latin typeface="黑体" panose="02010609060101010101" pitchFamily="2" charset="-122"/>
                <a:ea typeface="黑体" panose="02010609060101010101" pitchFamily="2" charset="-122"/>
              </a:rPr>
              <a:t> </a:t>
            </a:r>
            <a:r>
              <a:rPr lang="en-US" altLang="zh-CN" sz="3200" dirty="0">
                <a:solidFill>
                  <a:srgbClr val="FF0000"/>
                </a:solidFill>
                <a:latin typeface="黑体" panose="02010609060101010101" pitchFamily="2" charset="-122"/>
                <a:ea typeface="黑体" panose="02010609060101010101" pitchFamily="2" charset="-122"/>
              </a:rPr>
              <a:t>x→y </a:t>
            </a:r>
            <a:r>
              <a:rPr lang="en-US" altLang="zh-CN" sz="3200" dirty="0">
                <a:latin typeface="黑体" panose="02010609060101010101" pitchFamily="2" charset="-122"/>
                <a:ea typeface="黑体" panose="02010609060101010101" pitchFamily="2" charset="-122"/>
              </a:rPr>
              <a:t> </a:t>
            </a:r>
          </a:p>
          <a:p>
            <a:pPr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产生式</a:t>
            </a:r>
            <a:r>
              <a:rPr lang="zh-CN" altLang="en-US" sz="3200" dirty="0">
                <a:latin typeface="黑体" panose="02010609060101010101" pitchFamily="2" charset="-122"/>
                <a:ea typeface="黑体" panose="02010609060101010101" pitchFamily="2" charset="-122"/>
              </a:rPr>
              <a:t>，y的长度</a:t>
            </a:r>
            <a:r>
              <a:rPr lang="zh-CN" altLang="en-US" sz="3200" dirty="0">
                <a:solidFill>
                  <a:srgbClr val="FF0000"/>
                </a:solidFill>
                <a:latin typeface="黑体" panose="02010609060101010101" pitchFamily="2" charset="-122"/>
                <a:ea typeface="黑体" panose="02010609060101010101" pitchFamily="2" charset="-122"/>
              </a:rPr>
              <a:t>总是大于或等于</a:t>
            </a:r>
            <a:r>
              <a:rPr lang="zh-CN" altLang="en-US" sz="3200" dirty="0">
                <a:latin typeface="黑体" panose="02010609060101010101" pitchFamily="2" charset="-122"/>
                <a:ea typeface="黑体" panose="02010609060101010101" pitchFamily="2" charset="-122"/>
              </a:rPr>
              <a:t>x的长度，且</a:t>
            </a:r>
            <a:r>
              <a:rPr lang="en-US" altLang="zh-CN" sz="3200" dirty="0" err="1" smtClean="0">
                <a:latin typeface="黑体" panose="02010609060101010101" pitchFamily="2" charset="-122"/>
                <a:ea typeface="黑体" panose="02010609060101010101" pitchFamily="2" charset="-122"/>
              </a:rPr>
              <a:t>x,y</a:t>
            </a:r>
            <a:r>
              <a:rPr lang="zh-CN" altLang="en-US" sz="3200" b="1" dirty="0">
                <a:latin typeface="黑体" panose="02010609060101010101" pitchFamily="2" charset="-122"/>
                <a:ea typeface="黑体" panose="02010609060101010101" pitchFamily="2" charset="-122"/>
              </a:rPr>
              <a:t>∈</a:t>
            </a:r>
            <a:r>
              <a:rPr lang="en-US" altLang="zh-CN" sz="3200" b="1" dirty="0">
                <a:latin typeface="黑体" panose="02010609060101010101" pitchFamily="2" charset="-122"/>
                <a:ea typeface="黑体" panose="02010609060101010101" pitchFamily="2" charset="-122"/>
              </a:rPr>
              <a:t>V</a:t>
            </a:r>
            <a:r>
              <a:rPr lang="en-US" altLang="zh-CN" sz="3200" b="1" baseline="300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  </a:t>
            </a:r>
          </a:p>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endParaRPr lang="zh-CN" altLang="en-US" sz="3200" dirty="0">
              <a:latin typeface="黑体" panose="02010609060101010101" pitchFamily="2" charset="-122"/>
              <a:ea typeface="黑体" panose="02010609060101010101" pitchFamily="2" charset="-122"/>
            </a:endParaRPr>
          </a:p>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latin typeface="黑体" panose="02010609060101010101" pitchFamily="2" charset="-122"/>
                <a:ea typeface="黑体" panose="02010609060101010101" pitchFamily="2" charset="-122"/>
              </a:rPr>
              <a:t>例如：</a:t>
            </a:r>
            <a:r>
              <a:rPr lang="en-US" altLang="zh-CN" sz="3200" dirty="0">
                <a:latin typeface="黑体" panose="02010609060101010101" pitchFamily="2" charset="-122"/>
                <a:ea typeface="黑体" panose="02010609060101010101" pitchFamily="2" charset="-122"/>
              </a:rPr>
              <a:t>AB→CDE</a:t>
            </a:r>
            <a:r>
              <a:rPr lang="zh-CN" altLang="en-US" sz="3200" dirty="0">
                <a:latin typeface="黑体" panose="02010609060101010101" pitchFamily="2" charset="-122"/>
                <a:ea typeface="黑体" panose="02010609060101010101" pitchFamily="2" charset="-122"/>
              </a:rPr>
              <a:t>是</a:t>
            </a:r>
            <a:r>
              <a:rPr lang="zh-CN" altLang="en-US" sz="3200" dirty="0">
                <a:solidFill>
                  <a:srgbClr val="FF0000"/>
                </a:solidFill>
                <a:latin typeface="黑体" panose="02010609060101010101" pitchFamily="2" charset="-122"/>
                <a:ea typeface="黑体" panose="02010609060101010101" pitchFamily="2" charset="-122"/>
              </a:rPr>
              <a:t>合法产生式</a:t>
            </a:r>
            <a:r>
              <a:rPr lang="zh-CN" altLang="en-US" sz="3200" dirty="0">
                <a:latin typeface="黑体" panose="02010609060101010101" pitchFamily="2" charset="-122"/>
                <a:ea typeface="黑体" panose="02010609060101010101" pitchFamily="2" charset="-122"/>
              </a:rPr>
              <a:t>，但 </a:t>
            </a:r>
            <a:r>
              <a:rPr lang="en-US" altLang="zh-CN" sz="3200" dirty="0">
                <a:latin typeface="黑体" panose="02010609060101010101" pitchFamily="2" charset="-122"/>
                <a:ea typeface="黑体" panose="02010609060101010101" pitchFamily="2" charset="-122"/>
              </a:rPr>
              <a:t>ABC→DE</a:t>
            </a:r>
            <a:r>
              <a:rPr lang="zh-CN" altLang="en-US" sz="3200" dirty="0">
                <a:solidFill>
                  <a:srgbClr val="FF0000"/>
                </a:solidFill>
                <a:latin typeface="黑体" panose="02010609060101010101" pitchFamily="2" charset="-122"/>
                <a:ea typeface="黑体" panose="02010609060101010101" pitchFamily="2" charset="-122"/>
              </a:rPr>
              <a:t>不是</a:t>
            </a:r>
            <a:r>
              <a:rPr lang="zh-CN" altLang="en-US" sz="3200"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8" name="Rectangle 3"/>
          <p:cNvSpPr/>
          <p:nvPr/>
        </p:nvSpPr>
        <p:spPr>
          <a:xfrm>
            <a:off x="215265" y="1484630"/>
            <a:ext cx="6436995" cy="1014730"/>
          </a:xfrm>
          <a:prstGeom prst="rect">
            <a:avLst/>
          </a:prstGeom>
          <a:noFill/>
          <a:ln w="9525">
            <a:noFill/>
          </a:ln>
        </p:spPr>
        <p:txBody>
          <a:bodyPr/>
          <a:lstStyle/>
          <a:p>
            <a:pPr marL="342900" indent="-342900">
              <a:lnSpc>
                <a:spcPct val="120000"/>
              </a:lnSpc>
              <a:spcBef>
                <a:spcPts val="0"/>
              </a:spcBef>
              <a:buClr>
                <a:srgbClr val="66FFFF"/>
              </a:buClr>
              <a:buFont typeface="Wingdings" panose="05000000000000000000" pitchFamily="2" charset="2"/>
            </a:pPr>
            <a:r>
              <a:rPr lang="zh-CN" altLang="en-US" sz="4000" b="1" dirty="0">
                <a:solidFill>
                  <a:srgbClr val="FF0000"/>
                </a:solidFill>
                <a:latin typeface="黑体" panose="02010609060101010101" pitchFamily="2" charset="-122"/>
                <a:ea typeface="黑体" panose="02010609060101010101" pitchFamily="2" charset="-122"/>
              </a:rPr>
              <a:t>上下文有关文法</a:t>
            </a:r>
            <a:endParaRPr lang="zh-CN" altLang="en-US" sz="4000" b="1" dirty="0">
              <a:solidFill>
                <a:srgbClr val="C00000"/>
              </a:solidFill>
              <a:latin typeface="黑体" panose="02010609060101010101" pitchFamily="2" charset="-122"/>
              <a:ea typeface="黑体" panose="02010609060101010101" pitchFamily="2" charset="-122"/>
            </a:endParaRPr>
          </a:p>
          <a:p>
            <a:pPr marL="342900" indent="-342900">
              <a:lnSpc>
                <a:spcPct val="120000"/>
              </a:lnSpc>
              <a:spcBef>
                <a:spcPts val="0"/>
              </a:spcBef>
              <a:buClr>
                <a:srgbClr val="66FFFF"/>
              </a:buClr>
            </a:pPr>
            <a:r>
              <a:rPr lang="zh-CN" altLang="en-US" sz="4000" b="1" dirty="0">
                <a:solidFill>
                  <a:schemeClr val="accent1"/>
                </a:solidFill>
                <a:latin typeface="黑体" panose="02010609060101010101" pitchFamily="2" charset="-122"/>
                <a:ea typeface="黑体" panose="02010609060101010101" pitchFamily="2" charset="-122"/>
              </a:rPr>
              <a:t>    </a:t>
            </a: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p:cNvSpPr>
          <p:nvPr>
            <p:ph idx="4294967295"/>
          </p:nvPr>
        </p:nvSpPr>
        <p:spPr>
          <a:xfrm>
            <a:off x="323215" y="1268730"/>
            <a:ext cx="8517255" cy="4965700"/>
          </a:xfrm>
        </p:spPr>
        <p:txBody>
          <a:bodyPr vert="horz" wrap="square" lIns="91440" tIns="45720" rIns="91440" bIns="45720" anchor="t" anchorCtr="0"/>
          <a:lstStyle/>
          <a:p>
            <a:pPr marL="0" indent="812800" algn="l"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solidFill>
                  <a:srgbClr val="FF0000"/>
                </a:solidFill>
                <a:latin typeface="黑体" panose="02010609060101010101" pitchFamily="2" charset="-122"/>
                <a:ea typeface="黑体" panose="02010609060101010101" pitchFamily="2" charset="-122"/>
              </a:rPr>
              <a:t>自然语言</a:t>
            </a:r>
            <a:r>
              <a:rPr lang="zh-CN" altLang="en-US" sz="3200" dirty="0">
                <a:latin typeface="黑体" panose="02010609060101010101" pitchFamily="2" charset="-122"/>
                <a:ea typeface="黑体" panose="02010609060101010101" pitchFamily="2" charset="-122"/>
              </a:rPr>
              <a:t>是一种与</a:t>
            </a:r>
            <a:r>
              <a:rPr lang="zh-CN" altLang="en-US" sz="3200" dirty="0">
                <a:solidFill>
                  <a:srgbClr val="FF0000"/>
                </a:solidFill>
                <a:latin typeface="黑体" panose="02010609060101010101" pitchFamily="2" charset="-122"/>
                <a:ea typeface="黑体" panose="02010609060101010101" pitchFamily="2" charset="-122"/>
              </a:rPr>
              <a:t>上下文有关的语言，</a:t>
            </a:r>
            <a:r>
              <a:rPr lang="zh-CN" altLang="en-US" sz="3200" dirty="0">
                <a:latin typeface="黑体" panose="02010609060101010101" pitchFamily="2" charset="-122"/>
                <a:ea typeface="黑体" panose="02010609060101010101" pitchFamily="2" charset="-122"/>
              </a:rPr>
              <a:t>需要用</a:t>
            </a: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型文法</a:t>
            </a:r>
            <a:r>
              <a:rPr lang="zh-CN" altLang="en-US" sz="3200" dirty="0">
                <a:latin typeface="黑体" panose="02010609060101010101" pitchFamily="2" charset="-122"/>
                <a:ea typeface="黑体" panose="02010609060101010101" pitchFamily="2" charset="-122"/>
              </a:rPr>
              <a:t>描述。</a:t>
            </a:r>
          </a:p>
          <a:p>
            <a:pPr marL="0" indent="812800" algn="l"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solidFill>
                  <a:srgbClr val="FF0000"/>
                </a:solidFill>
                <a:latin typeface="黑体" panose="02010609060101010101" pitchFamily="2" charset="-122"/>
                <a:ea typeface="黑体" panose="02010609060101010101" pitchFamily="2" charset="-122"/>
              </a:rPr>
              <a:t>文法规则</a:t>
            </a:r>
            <a:r>
              <a:rPr lang="zh-CN" altLang="en-US" sz="3200" dirty="0">
                <a:latin typeface="黑体" panose="02010609060101010101" pitchFamily="2" charset="-122"/>
                <a:ea typeface="黑体" panose="02010609060101010101" pitchFamily="2" charset="-122"/>
              </a:rPr>
              <a:t>允许其</a:t>
            </a:r>
            <a:r>
              <a:rPr lang="zh-CN" altLang="en-US" sz="3200" dirty="0">
                <a:solidFill>
                  <a:srgbClr val="FF0000"/>
                </a:solidFill>
                <a:latin typeface="黑体" panose="02010609060101010101" pitchFamily="2" charset="-122"/>
                <a:ea typeface="黑体" panose="02010609060101010101" pitchFamily="2" charset="-122"/>
              </a:rPr>
              <a:t>左部</a:t>
            </a:r>
            <a:r>
              <a:rPr lang="zh-CN" altLang="en-US" sz="3200" dirty="0">
                <a:latin typeface="黑体" panose="02010609060101010101" pitchFamily="2" charset="-122"/>
                <a:ea typeface="黑体" panose="02010609060101010101" pitchFamily="2" charset="-122"/>
              </a:rPr>
              <a:t>有</a:t>
            </a:r>
            <a:r>
              <a:rPr lang="zh-CN" altLang="en-US" sz="3200" dirty="0">
                <a:solidFill>
                  <a:srgbClr val="FF0000"/>
                </a:solidFill>
                <a:latin typeface="黑体" panose="02010609060101010101" pitchFamily="2" charset="-122"/>
                <a:ea typeface="黑体" panose="02010609060101010101" pitchFamily="2" charset="-122"/>
              </a:rPr>
              <a:t>多个符号</a:t>
            </a:r>
            <a:r>
              <a:rPr lang="zh-CN" altLang="en-US" sz="3200" dirty="0">
                <a:latin typeface="黑体" panose="02010609060101010101" pitchFamily="2" charset="-122"/>
                <a:ea typeface="黑体" panose="02010609060101010101" pitchFamily="2" charset="-122"/>
              </a:rPr>
              <a:t> </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至少包括一个非终结符</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，以指示上下文相关性。</a:t>
            </a:r>
          </a:p>
          <a:p>
            <a:pPr marL="0" indent="812800" algn="l"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latin typeface="黑体" panose="02010609060101010101" pitchFamily="2" charset="-122"/>
                <a:ea typeface="黑体" panose="02010609060101010101" pitchFamily="2" charset="-122"/>
              </a:rPr>
              <a:t>对于</a:t>
            </a:r>
            <a:r>
              <a:rPr lang="zh-CN" altLang="en-US" sz="3200" dirty="0">
                <a:solidFill>
                  <a:srgbClr val="FF0000"/>
                </a:solidFill>
                <a:latin typeface="黑体" panose="02010609060101010101" pitchFamily="2" charset="-122"/>
                <a:ea typeface="黑体" panose="02010609060101010101" pitchFamily="2" charset="-122"/>
              </a:rPr>
              <a:t>产生式</a:t>
            </a:r>
            <a:r>
              <a:rPr lang="zh-CN" altLang="en-US" sz="3200" dirty="0">
                <a:latin typeface="黑体" panose="02010609060101010101" pitchFamily="2" charset="-122"/>
                <a:ea typeface="黑体" panose="02010609060101010101" pitchFamily="2" charset="-122"/>
              </a:rPr>
              <a:t>：</a:t>
            </a:r>
          </a:p>
          <a:p>
            <a:pPr marL="0" indent="812800" algn="l"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latin typeface="黑体" panose="02010609060101010101" pitchFamily="2" charset="-122"/>
                <a:ea typeface="黑体" panose="02010609060101010101" pitchFamily="2" charset="-122"/>
              </a:rPr>
              <a:t>      </a:t>
            </a:r>
            <a:r>
              <a:rPr lang="en-US" altLang="zh-CN" sz="3200" dirty="0">
                <a:latin typeface="黑体" panose="02010609060101010101" pitchFamily="2" charset="-122"/>
                <a:ea typeface="黑体" panose="02010609060101010101" pitchFamily="2" charset="-122"/>
              </a:rPr>
              <a:t>aAb→ayb</a:t>
            </a:r>
            <a:endParaRPr lang="zh-CN" altLang="en-US" sz="3200" dirty="0">
              <a:latin typeface="黑体" panose="02010609060101010101" pitchFamily="2" charset="-122"/>
              <a:ea typeface="黑体" panose="02010609060101010101" pitchFamily="2" charset="-122"/>
            </a:endParaRPr>
          </a:p>
          <a:p>
            <a:pPr marL="0" indent="812800" algn="l" latinLnBrk="0">
              <a:lnSpc>
                <a:spcPct val="130000"/>
              </a:lnSpc>
              <a:spcBef>
                <a:spcPts val="0"/>
              </a:spcBef>
              <a:buNone/>
              <a:extLst>
                <a:ext uri="{35155182-B16C-46BC-9424-99874614C6A1}">
                  <wpsdc:indentchars xmlns="" xmlns:wpsdc="http://www.wps.cn/officeDocument/2017/drawingmlCustomData" val="200" checksum="3877492575"/>
                </a:ext>
              </a:extLst>
            </a:pPr>
            <a:r>
              <a:rPr lang="en-US" altLang="zh-CN" sz="3200" dirty="0">
                <a:latin typeface="黑体" panose="02010609060101010101" pitchFamily="2" charset="-122"/>
                <a:ea typeface="黑体" panose="02010609060101010101" pitchFamily="2" charset="-122"/>
              </a:rPr>
              <a:t> (A</a:t>
            </a:r>
            <a:r>
              <a:rPr lang="en-US" altLang="zh-CN" b="1"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N</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y≠Ф,a</a:t>
            </a:r>
            <a:r>
              <a:rPr lang="zh-CN" altLang="en-US" sz="3200" dirty="0">
                <a:latin typeface="黑体" panose="02010609060101010101" pitchFamily="2" charset="-122"/>
                <a:ea typeface="黑体" panose="02010609060101010101" pitchFamily="2" charset="-122"/>
              </a:rPr>
              <a:t>和</a:t>
            </a:r>
            <a:r>
              <a:rPr lang="en-US" altLang="zh-CN" sz="3200" dirty="0">
                <a:latin typeface="黑体" panose="02010609060101010101" pitchFamily="2" charset="-122"/>
                <a:ea typeface="黑体" panose="02010609060101010101" pitchFamily="2" charset="-122"/>
              </a:rPr>
              <a:t>b</a:t>
            </a:r>
            <a:r>
              <a:rPr lang="zh-CN" altLang="en-US" sz="3200" dirty="0">
                <a:latin typeface="黑体" panose="02010609060101010101" pitchFamily="2" charset="-122"/>
                <a:ea typeface="黑体" panose="02010609060101010101" pitchFamily="2" charset="-122"/>
              </a:rPr>
              <a:t>不能同时为</a:t>
            </a:r>
            <a:r>
              <a:rPr lang="en-US" altLang="zh-CN" sz="3200" dirty="0">
                <a:latin typeface="黑体" panose="02010609060101010101" pitchFamily="2" charset="-122"/>
                <a:ea typeface="黑体" panose="02010609060101010101" pitchFamily="2" charset="-122"/>
              </a:rPr>
              <a:t>Ф)</a:t>
            </a:r>
          </a:p>
        </p:txBody>
      </p:sp>
      <p:sp>
        <p:nvSpPr>
          <p:cNvPr id="144387" name="Rectangle 3"/>
          <p:cNvSpPr/>
          <p:nvPr/>
        </p:nvSpPr>
        <p:spPr>
          <a:xfrm>
            <a:off x="313690" y="4076700"/>
            <a:ext cx="8435975" cy="2216785"/>
          </a:xfrm>
          <a:prstGeom prst="rect">
            <a:avLst/>
          </a:prstGeom>
          <a:noFill/>
          <a:ln w="9525">
            <a:noFill/>
          </a:ln>
        </p:spPr>
        <p:txBody>
          <a:bodyPr/>
          <a:lstStyle/>
          <a:p>
            <a:pPr>
              <a:spcBef>
                <a:spcPct val="20000"/>
              </a:spcBef>
              <a:buClr>
                <a:srgbClr val="0000B3"/>
              </a:buClr>
            </a:pPr>
            <a:r>
              <a:rPr lang="en-US" altLang="zh-CN" sz="3200" b="1" dirty="0">
                <a:solidFill>
                  <a:schemeClr val="accent2">
                    <a:lumMod val="90000"/>
                    <a:lumOff val="10000"/>
                  </a:schemeClr>
                </a:solidFill>
                <a:latin typeface="黑体" panose="02010609060101010101" pitchFamily="2" charset="-122"/>
                <a:ea typeface="黑体" panose="02010609060101010101" pitchFamily="2" charset="-122"/>
              </a:rPr>
              <a:t>   </a:t>
            </a:r>
            <a:endParaRPr lang="zh-CN" altLang="en-US" sz="3200" b="1"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44035" name="Rectangle 2"/>
          <p:cNvSpPr>
            <a:spLocks noGrp="1"/>
          </p:cNvSpPr>
          <p:nvPr>
            <p:custDataLst>
              <p:tags r:id="rId1"/>
            </p:custDataLst>
          </p:nvPr>
        </p:nvSpPr>
        <p:spPr>
          <a:xfrm>
            <a:off x="215265" y="45085"/>
            <a:ext cx="8642985"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 calcmode="lin" valueType="num">
                                      <p:cBhvr additive="base">
                                        <p:cTn id="7" dur="500" fill="hold"/>
                                        <p:tgtEl>
                                          <p:spTgt spid="144387"/>
                                        </p:tgtEl>
                                        <p:attrNameLst>
                                          <p:attrName>ppt_x</p:attrName>
                                        </p:attrNameLst>
                                      </p:cBhvr>
                                      <p:tavLst>
                                        <p:tav tm="0">
                                          <p:val>
                                            <p:strVal val="#ppt_x"/>
                                          </p:val>
                                        </p:tav>
                                        <p:tav tm="100000">
                                          <p:val>
                                            <p:strVal val="#ppt_x"/>
                                          </p:val>
                                        </p:tav>
                                      </p:tavLst>
                                    </p:anim>
                                    <p:anim calcmode="lin" valueType="num">
                                      <p:cBhvr additive="base">
                                        <p:cTn id="8" dur="500" fill="hold"/>
                                        <p:tgtEl>
                                          <p:spTgt spid="144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p:cNvSpPr>
          <p:nvPr>
            <p:ph idx="1"/>
          </p:nvPr>
        </p:nvSpPr>
        <p:spPr>
          <a:xfrm>
            <a:off x="395605" y="1701165"/>
            <a:ext cx="8044815" cy="4920615"/>
          </a:xfr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anchor="t" anchorCtr="0"/>
          <a:lstStyle/>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a:latin typeface="黑体" panose="02010609060101010101" pitchFamily="2" charset="-122"/>
                <a:ea typeface="黑体" panose="02010609060101010101" pitchFamily="2" charset="-122"/>
              </a:rPr>
              <a:t>对文法的</a:t>
            </a:r>
            <a:r>
              <a:rPr lang="zh-CN" altLang="en-US" sz="3200" dirty="0">
                <a:solidFill>
                  <a:srgbClr val="FF0000"/>
                </a:solidFill>
                <a:latin typeface="黑体" panose="02010609060101010101" pitchFamily="2" charset="-122"/>
                <a:ea typeface="黑体" panose="02010609060101010101" pitchFamily="2" charset="-122"/>
              </a:rPr>
              <a:t>产生式规则</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两边</a:t>
            </a:r>
            <a:r>
              <a:rPr lang="zh-CN" altLang="en-US" sz="3200" dirty="0">
                <a:latin typeface="黑体" panose="02010609060101010101" pitchFamily="2" charset="-122"/>
                <a:ea typeface="黑体" panose="02010609060101010101" pitchFamily="2" charset="-122"/>
              </a:rPr>
              <a:t>不做更多限制，仅要求</a:t>
            </a:r>
            <a:r>
              <a:rPr lang="en-US" altLang="zh-CN" sz="3200" dirty="0">
                <a:solidFill>
                  <a:srgbClr val="FF0000"/>
                </a:solidFill>
                <a:latin typeface="黑体" panose="02010609060101010101" pitchFamily="2" charset="-122"/>
                <a:ea typeface="黑体" panose="02010609060101010101" pitchFamily="2" charset="-122"/>
              </a:rPr>
              <a:t>x</a:t>
            </a:r>
            <a:r>
              <a:rPr lang="zh-CN" altLang="en-US" sz="3200" dirty="0">
                <a:solidFill>
                  <a:srgbClr val="FF0000"/>
                </a:solidFill>
                <a:latin typeface="黑体" panose="02010609060101010101" pitchFamily="2" charset="-122"/>
                <a:ea typeface="黑体" panose="02010609060101010101" pitchFamily="2" charset="-122"/>
              </a:rPr>
              <a:t>中至少</a:t>
            </a:r>
            <a:r>
              <a:rPr lang="zh-CN" altLang="en-US" sz="3200" dirty="0">
                <a:latin typeface="黑体" panose="02010609060101010101" pitchFamily="2" charset="-122"/>
                <a:ea typeface="黑体" panose="02010609060101010101" pitchFamily="2" charset="-122"/>
              </a:rPr>
              <a:t>含有</a:t>
            </a:r>
            <a:r>
              <a:rPr lang="zh-CN" altLang="en-US" sz="3200" dirty="0">
                <a:solidFill>
                  <a:srgbClr val="FF0000"/>
                </a:solidFill>
                <a:latin typeface="黑体" panose="02010609060101010101" pitchFamily="2" charset="-122"/>
                <a:ea typeface="黑体" panose="02010609060101010101" pitchFamily="2" charset="-122"/>
              </a:rPr>
              <a:t>一个</a:t>
            </a:r>
            <a:r>
              <a:rPr lang="zh-CN" altLang="en-US" sz="3200" dirty="0">
                <a:latin typeface="黑体" panose="02010609060101010101" pitchFamily="2" charset="-122"/>
                <a:ea typeface="黑体" panose="02010609060101010101" pitchFamily="2" charset="-122"/>
              </a:rPr>
              <a:t>非终结符</a:t>
            </a:r>
            <a:r>
              <a:rPr lang="zh-CN" altLang="en-US" sz="3200" dirty="0">
                <a:solidFill>
                  <a:srgbClr val="FF0000"/>
                </a:solidFill>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它是乔姆斯基体系中</a:t>
            </a:r>
            <a:r>
              <a:rPr lang="zh-CN" altLang="en-US" sz="3200" dirty="0">
                <a:solidFill>
                  <a:srgbClr val="FF0000"/>
                </a:solidFill>
                <a:latin typeface="黑体" panose="02010609060101010101" pitchFamily="2" charset="-122"/>
                <a:ea typeface="黑体" panose="02010609060101010101" pitchFamily="2" charset="-122"/>
              </a:rPr>
              <a:t>生成能力最强</a:t>
            </a:r>
            <a:r>
              <a:rPr lang="zh-CN" altLang="en-US" sz="3200" dirty="0">
                <a:latin typeface="黑体" panose="02010609060101010101" pitchFamily="2" charset="-122"/>
                <a:ea typeface="黑体" panose="02010609060101010101" pitchFamily="2" charset="-122"/>
              </a:rPr>
              <a:t>的文法。</a:t>
            </a:r>
          </a:p>
          <a:p>
            <a:pPr marL="0" indent="812800" latinLnBrk="0">
              <a:lnSpc>
                <a:spcPct val="130000"/>
              </a:lnSpc>
              <a:spcBef>
                <a:spcPts val="0"/>
              </a:spcBef>
              <a:buNone/>
              <a:extLst>
                <a:ext uri="{35155182-B16C-46BC-9424-99874614C6A1}">
                  <wpsdc:indentchars xmlns="" xmlns:wpsdc="http://www.wps.cn/officeDocument/2017/drawingmlCustomData" val="200" checksum="3877492575"/>
                </a:ext>
              </a:extLst>
            </a:pPr>
            <a:r>
              <a:rPr lang="en-US" altLang="zh-CN" sz="3200" dirty="0">
                <a:solidFill>
                  <a:srgbClr val="C00000"/>
                </a:solidFill>
                <a:latin typeface="黑体" panose="02010609060101010101" pitchFamily="2" charset="-122"/>
                <a:ea typeface="黑体" panose="02010609060101010101" pitchFamily="2" charset="-122"/>
              </a:rPr>
              <a:t>     x→y</a:t>
            </a:r>
            <a:r>
              <a:rPr lang="en-US" altLang="zh-CN" sz="3200" dirty="0">
                <a:latin typeface="黑体" panose="02010609060101010101" pitchFamily="2" charset="-122"/>
                <a:ea typeface="黑体" panose="02010609060101010101" pitchFamily="2" charset="-122"/>
              </a:rPr>
              <a:t>(x</a:t>
            </a:r>
            <a:r>
              <a:rPr lang="zh-CN"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 </a:t>
            </a:r>
            <a:r>
              <a:rPr lang="en-US" altLang="zh-CN" sz="3200" b="1" dirty="0">
                <a:latin typeface="黑体" panose="02010609060101010101" pitchFamily="2" charset="-122"/>
                <a:ea typeface="黑体" panose="02010609060101010101" pitchFamily="2" charset="-122"/>
              </a:rPr>
              <a:t>V</a:t>
            </a:r>
            <a:r>
              <a:rPr lang="zh-CN" altLang="zh-CN" sz="3200" baseline="300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y∈</a:t>
            </a:r>
            <a:r>
              <a:rPr lang="en-US" altLang="zh-CN" sz="3200" b="1" dirty="0">
                <a:latin typeface="黑体" panose="02010609060101010101" pitchFamily="2" charset="-122"/>
                <a:ea typeface="黑体" panose="02010609060101010101" pitchFamily="2" charset="-122"/>
              </a:rPr>
              <a:t>V</a:t>
            </a:r>
            <a:r>
              <a:rPr lang="en-US" altLang="zh-CN" sz="3200" b="1" baseline="300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a:t>
            </a:r>
          </a:p>
          <a:p>
            <a:pPr marL="457200" lvl="1" indent="711200" latinLnBrk="0">
              <a:lnSpc>
                <a:spcPct val="130000"/>
              </a:lnSpc>
              <a:spcBef>
                <a:spcPts val="0"/>
              </a:spcBef>
              <a:buNone/>
              <a:extLst>
                <a:ext uri="{35155182-B16C-46BC-9424-99874614C6A1}">
                  <wpsdc:indentchars xmlns="" xmlns:wpsdc="http://www.wps.cn/officeDocument/2017/drawingmlCustomData" val="200" checksum="3773799597"/>
                </a:ext>
              </a:extLst>
            </a:pPr>
            <a:r>
              <a:rPr lang="en-US" altLang="zh-CN" sz="2800" dirty="0">
                <a:latin typeface="黑体" panose="02010609060101010101" pitchFamily="2" charset="-122"/>
                <a:ea typeface="黑体" panose="02010609060101010101" pitchFamily="2" charset="-122"/>
              </a:rPr>
              <a:t>0</a:t>
            </a:r>
            <a:r>
              <a:rPr lang="zh-CN" altLang="en-US" sz="2800" dirty="0">
                <a:latin typeface="黑体" panose="02010609060101010101" pitchFamily="2" charset="-122"/>
                <a:ea typeface="黑体" panose="02010609060101010101" pitchFamily="2" charset="-122"/>
              </a:rPr>
              <a:t>型文法</a:t>
            </a:r>
            <a:r>
              <a:rPr lang="zh-CN" altLang="en-US" sz="2800" dirty="0">
                <a:solidFill>
                  <a:srgbClr val="FF0000"/>
                </a:solidFill>
                <a:latin typeface="黑体" panose="02010609060101010101" pitchFamily="2" charset="-122"/>
                <a:ea typeface="黑体" panose="02010609060101010101" pitchFamily="2" charset="-122"/>
              </a:rPr>
              <a:t>无法</a:t>
            </a:r>
            <a:r>
              <a:rPr lang="zh-CN" altLang="en-US" sz="2800" dirty="0">
                <a:latin typeface="黑体" panose="02010609060101010101" pitchFamily="2" charset="-122"/>
                <a:ea typeface="黑体" panose="02010609060101010101" pitchFamily="2" charset="-122"/>
              </a:rPr>
              <a:t>在读入一个字符串后，最终判断出这个字符串是或不是由这种文法所定义的语言中的一个句子。</a:t>
            </a:r>
          </a:p>
          <a:p>
            <a:pPr marL="457200" lvl="1" indent="711200" latinLnBrk="0">
              <a:lnSpc>
                <a:spcPct val="130000"/>
              </a:lnSpc>
              <a:spcBef>
                <a:spcPts val="0"/>
              </a:spcBef>
              <a:buNone/>
              <a:extLst>
                <a:ext uri="{35155182-B16C-46BC-9424-99874614C6A1}">
                  <wpsdc:indentchars xmlns="" xmlns:wpsdc="http://www.wps.cn/officeDocument/2017/drawingmlCustomData" val="200" checksum="3773799597"/>
                </a:ext>
              </a:extLst>
            </a:pPr>
            <a:r>
              <a:rPr lang="zh-CN" altLang="en-US" sz="2800" dirty="0">
                <a:solidFill>
                  <a:srgbClr val="00B050"/>
                </a:solidFill>
                <a:latin typeface="黑体" panose="02010609060101010101" pitchFamily="2" charset="-122"/>
                <a:ea typeface="黑体" panose="02010609060101010101" pitchFamily="2" charset="-122"/>
              </a:rPr>
              <a:t>因此，</a:t>
            </a:r>
            <a:r>
              <a:rPr lang="en-US" altLang="zh-CN" sz="2800" dirty="0">
                <a:solidFill>
                  <a:srgbClr val="00B050"/>
                </a:solidFill>
                <a:latin typeface="黑体" panose="02010609060101010101" pitchFamily="2" charset="-122"/>
                <a:ea typeface="黑体" panose="02010609060101010101" pitchFamily="2" charset="-122"/>
              </a:rPr>
              <a:t>0</a:t>
            </a:r>
            <a:r>
              <a:rPr lang="zh-CN" altLang="en-US" sz="2800" dirty="0">
                <a:solidFill>
                  <a:srgbClr val="00B050"/>
                </a:solidFill>
                <a:latin typeface="黑体" panose="02010609060101010101" pitchFamily="2" charset="-122"/>
                <a:ea typeface="黑体" panose="02010609060101010101" pitchFamily="2" charset="-122"/>
              </a:rPr>
              <a:t>型文法</a:t>
            </a:r>
            <a:r>
              <a:rPr lang="zh-CN" altLang="en-US" sz="2800" dirty="0">
                <a:solidFill>
                  <a:srgbClr val="FF0000"/>
                </a:solidFill>
                <a:latin typeface="黑体" panose="02010609060101010101" pitchFamily="2" charset="-122"/>
                <a:ea typeface="黑体" panose="02010609060101010101" pitchFamily="2" charset="-122"/>
              </a:rPr>
              <a:t>很少</a:t>
            </a:r>
            <a:r>
              <a:rPr lang="zh-CN" altLang="en-US" sz="2800" dirty="0">
                <a:solidFill>
                  <a:srgbClr val="00B050"/>
                </a:solidFill>
                <a:latin typeface="黑体" panose="02010609060101010101" pitchFamily="2" charset="-122"/>
                <a:ea typeface="黑体" panose="02010609060101010101" pitchFamily="2" charset="-122"/>
              </a:rPr>
              <a:t>用于自然语言处理。</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8" name="Rectangle 3"/>
          <p:cNvSpPr/>
          <p:nvPr/>
        </p:nvSpPr>
        <p:spPr>
          <a:xfrm>
            <a:off x="323215" y="908685"/>
            <a:ext cx="7245985" cy="688975"/>
          </a:xfrm>
          <a:prstGeom prst="rect">
            <a:avLst/>
          </a:prstGeom>
          <a:noFill/>
          <a:ln w="9525">
            <a:noFill/>
          </a:ln>
        </p:spPr>
        <p:txBody>
          <a:bodyPr/>
          <a:lstStyle/>
          <a:p>
            <a:pPr marL="342900" indent="-342900">
              <a:spcBef>
                <a:spcPct val="20000"/>
              </a:spcBef>
              <a:buClr>
                <a:srgbClr val="66FFFF"/>
              </a:buClr>
              <a:buFont typeface="Wingdings" panose="05000000000000000000" pitchFamily="2" charset="2"/>
            </a:pPr>
            <a:r>
              <a:rPr lang="zh-CN" altLang="en-US" sz="3200" b="1" dirty="0">
                <a:solidFill>
                  <a:srgbClr val="FF0000"/>
                </a:solidFill>
                <a:latin typeface="黑体" panose="02010609060101010101" pitchFamily="2" charset="-122"/>
                <a:ea typeface="黑体" panose="02010609060101010101" pitchFamily="2" charset="-122"/>
              </a:rPr>
              <a:t>无约束短语结构文法</a:t>
            </a:r>
          </a:p>
        </p:txBody>
      </p:sp>
      <p:sp>
        <p:nvSpPr>
          <p:cNvPr id="44035" name="Rectangle 2"/>
          <p:cNvSpPr>
            <a:spLocks noGrp="1"/>
          </p:cNvSpPr>
          <p:nvPr>
            <p:custDataLst>
              <p:tags r:id="rId1"/>
            </p:custDataLst>
          </p:nvPr>
        </p:nvSpPr>
        <p:spPr>
          <a:xfrm>
            <a:off x="215265" y="45085"/>
            <a:ext cx="8642985" cy="91186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7.3.1 </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短语结构文法和 </a:t>
            </a:r>
            <a:r>
              <a:rPr lang="en-US" altLang="zh-CN" sz="3600" dirty="0">
                <a:solidFill>
                  <a:schemeClr val="accent2">
                    <a:lumMod val="90000"/>
                    <a:lumOff val="10000"/>
                  </a:schemeClr>
                </a:solidFill>
                <a:latin typeface="黑体" panose="02010609060101010101" pitchFamily="2" charset="-122"/>
                <a:ea typeface="黑体" panose="02010609060101010101" pitchFamily="2" charset="-122"/>
              </a:rPr>
              <a:t>Chomsky</a:t>
            </a:r>
            <a:r>
              <a:rPr lang="zh-CN" altLang="en-US" sz="3600" dirty="0">
                <a:solidFill>
                  <a:schemeClr val="accent2">
                    <a:lumMod val="90000"/>
                    <a:lumOff val="10000"/>
                  </a:schemeClr>
                </a:solidFill>
                <a:latin typeface="黑体" panose="02010609060101010101" pitchFamily="2" charset="-122"/>
                <a:ea typeface="黑体" panose="02010609060101010101" pitchFamily="2" charset="-122"/>
              </a:rPr>
              <a:t>文法体系</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p:cNvSpPr>
          <p:nvPr>
            <p:ph type="title"/>
          </p:nvPr>
        </p:nvSpPr>
        <p:spPr>
          <a:xfrm>
            <a:off x="251460" y="116840"/>
            <a:ext cx="7772400" cy="858520"/>
          </a:xfrm>
        </p:spPr>
        <p:txBody>
          <a:bodyPr vert="horz" wrap="square" lIns="91440" tIns="45720" rIns="91440" bIns="45720" anchor="ctr" anchorCtr="0"/>
          <a:lstStyle/>
          <a:p>
            <a:pPr eaLnBrk="1" hangingPunct="1">
              <a:buNone/>
            </a:pPr>
            <a:r>
              <a:rPr lang="en-US" altLang="zh-CN" sz="4000" dirty="0" smtClean="0">
                <a:latin typeface="黑体" panose="02010609060101010101" pitchFamily="2" charset="-122"/>
                <a:ea typeface="黑体" panose="02010609060101010101" pitchFamily="2" charset="-122"/>
              </a:rPr>
              <a:t>7.3.2 </a:t>
            </a:r>
            <a:r>
              <a:rPr lang="zh-CN" altLang="en-US" sz="4000" dirty="0">
                <a:latin typeface="黑体" panose="02010609060101010101" pitchFamily="2" charset="-122"/>
                <a:ea typeface="黑体" panose="02010609060101010101" pitchFamily="2" charset="-122"/>
              </a:rPr>
              <a:t>句法分析树</a:t>
            </a:r>
          </a:p>
        </p:txBody>
      </p:sp>
      <p:sp>
        <p:nvSpPr>
          <p:cNvPr id="54276" name="Rectangle 3"/>
          <p:cNvSpPr>
            <a:spLocks noGrp="1"/>
          </p:cNvSpPr>
          <p:nvPr>
            <p:ph idx="1"/>
          </p:nvPr>
        </p:nvSpPr>
        <p:spPr>
          <a:xfrm>
            <a:off x="2675890" y="1371600"/>
            <a:ext cx="6163945" cy="5334000"/>
          </a:xfrm>
        </p:spPr>
        <p:txBody>
          <a:bodyPr vert="horz" wrap="square" lIns="91440" tIns="45720" rIns="91440" bIns="45720" anchor="t" anchorCtr="0"/>
          <a:lstStyle/>
          <a:p>
            <a:pPr eaLnBrk="1" hangingPunct="1">
              <a:lnSpc>
                <a:spcPct val="80000"/>
              </a:lnSpc>
            </a:pPr>
            <a:r>
              <a:rPr lang="zh-CN" altLang="en-US" sz="3200" dirty="0">
                <a:latin typeface="黑体" panose="02010609060101010101" pitchFamily="2" charset="-122"/>
                <a:ea typeface="黑体" panose="02010609060101010101" pitchFamily="2" charset="-122"/>
              </a:rPr>
              <a:t>对于</a:t>
            </a:r>
            <a:r>
              <a:rPr lang="zh-CN" altLang="en-US" sz="3200" dirty="0" smtClean="0">
                <a:latin typeface="黑体" panose="02010609060101010101" pitchFamily="2" charset="-122"/>
                <a:ea typeface="黑体" panose="02010609060101010101" pitchFamily="2" charset="-122"/>
              </a:rPr>
              <a:t>例</a:t>
            </a:r>
            <a:r>
              <a:rPr lang="en-US" altLang="zh-CN" sz="3200" dirty="0" smtClean="0">
                <a:latin typeface="黑体" panose="02010609060101010101" pitchFamily="2" charset="-122"/>
                <a:ea typeface="黑体" panose="02010609060101010101" pitchFamily="2" charset="-122"/>
              </a:rPr>
              <a:t>7.1</a:t>
            </a:r>
            <a:r>
              <a:rPr lang="zh-CN" altLang="en-US" sz="3200" dirty="0">
                <a:latin typeface="黑体" panose="02010609060101010101" pitchFamily="2" charset="-122"/>
                <a:ea typeface="黑体" panose="02010609060101010101" pitchFamily="2" charset="-122"/>
              </a:rPr>
              <a:t>的文法结构，该文法属于</a:t>
            </a:r>
            <a:r>
              <a:rPr lang="zh-CN" altLang="en-US" sz="3200" dirty="0">
                <a:solidFill>
                  <a:srgbClr val="C00000"/>
                </a:solidFill>
                <a:latin typeface="黑体" panose="02010609060101010101" pitchFamily="2" charset="-122"/>
                <a:ea typeface="黑体" panose="02010609060101010101" pitchFamily="2" charset="-122"/>
              </a:rPr>
              <a:t>上下文无关文法</a:t>
            </a:r>
            <a:r>
              <a:rPr lang="zh-CN" altLang="en-US" sz="3200" dirty="0">
                <a:latin typeface="黑体" panose="02010609060101010101" pitchFamily="2" charset="-122"/>
                <a:ea typeface="黑体" panose="02010609060101010101" pitchFamily="2" charset="-122"/>
              </a:rPr>
              <a:t>，利用该文法分析：</a:t>
            </a:r>
          </a:p>
          <a:p>
            <a:pPr eaLnBrk="1" hangingPunct="1">
              <a:lnSpc>
                <a:spcPct val="80000"/>
              </a:lnSpc>
              <a:buNone/>
            </a:pPr>
            <a:r>
              <a:rPr lang="en-US" altLang="zh-CN" sz="3200" dirty="0">
                <a:solidFill>
                  <a:srgbClr val="FF0000"/>
                </a:solidFill>
                <a:latin typeface="黑体" panose="02010609060101010101" pitchFamily="2" charset="-122"/>
                <a:ea typeface="黑体" panose="02010609060101010101" pitchFamily="2" charset="-122"/>
              </a:rPr>
              <a:t>The man killed a deer.</a:t>
            </a:r>
            <a:endParaRPr lang="en-US" altLang="zh-CN" sz="3200" dirty="0">
              <a:solidFill>
                <a:schemeClr val="accent1"/>
              </a:solidFill>
              <a:latin typeface="黑体" panose="02010609060101010101" pitchFamily="2" charset="-122"/>
              <a:ea typeface="黑体" panose="02010609060101010101" pitchFamily="2" charset="-122"/>
            </a:endParaRPr>
          </a:p>
          <a:p>
            <a:pPr eaLnBrk="1" hangingPunct="1">
              <a:lnSpc>
                <a:spcPct val="80000"/>
              </a:lnSpc>
              <a:buNone/>
            </a:pPr>
            <a:r>
              <a:rPr lang="zh-CN" altLang="en-US" sz="3200" dirty="0">
                <a:latin typeface="黑体" panose="02010609060101010101" pitchFamily="2" charset="-122"/>
                <a:ea typeface="黑体" panose="02010609060101010101" pitchFamily="2" charset="-122"/>
              </a:rPr>
              <a:t>分析过程：</a:t>
            </a:r>
          </a:p>
          <a:p>
            <a:pPr lvl="1" eaLnBrk="1" hangingPunct="1">
              <a:lnSpc>
                <a:spcPct val="80000"/>
              </a:lnSpc>
              <a:buNone/>
            </a:pPr>
            <a:r>
              <a:rPr lang="zh-CN" altLang="en-US" sz="2800" dirty="0">
                <a:latin typeface="黑体" panose="02010609060101010101" pitchFamily="2" charset="-122"/>
                <a:ea typeface="黑体" panose="02010609060101010101" pitchFamily="2" charset="-122"/>
              </a:rPr>
              <a:t>  </a:t>
            </a:r>
            <a:r>
              <a:rPr lang="zh-CN" altLang="en-US" sz="2800" dirty="0">
                <a:solidFill>
                  <a:srgbClr val="FF0000"/>
                </a:solidFill>
                <a:latin typeface="黑体" panose="02010609060101010101" pitchFamily="2" charset="-122"/>
                <a:ea typeface="黑体" panose="02010609060101010101" pitchFamily="2" charset="-122"/>
              </a:rPr>
              <a:t> </a:t>
            </a:r>
            <a:r>
              <a:rPr lang="en-US" altLang="zh-CN" sz="2800" dirty="0">
                <a:solidFill>
                  <a:srgbClr val="FF0000"/>
                </a:solidFill>
                <a:latin typeface="黑体" panose="02010609060101010101" pitchFamily="2" charset="-122"/>
                <a:ea typeface="黑体" panose="02010609060101010101" pitchFamily="2" charset="-122"/>
              </a:rPr>
              <a:t>S→NP + VP</a:t>
            </a:r>
          </a:p>
          <a:p>
            <a:pPr lvl="1" eaLnBrk="1" hangingPunct="1">
              <a:lnSpc>
                <a:spcPct val="80000"/>
              </a:lnSpc>
              <a:buNone/>
            </a:pPr>
            <a:r>
              <a:rPr lang="en-US" altLang="zh-CN" sz="2800" dirty="0">
                <a:solidFill>
                  <a:srgbClr val="FF0000"/>
                </a:solidFill>
                <a:latin typeface="黑体" panose="02010609060101010101" pitchFamily="2" charset="-122"/>
                <a:ea typeface="黑体" panose="02010609060101010101" pitchFamily="2" charset="-122"/>
              </a:rPr>
              <a:t>    →ART + N+ VP</a:t>
            </a:r>
          </a:p>
          <a:p>
            <a:pPr lvl="1" eaLnBrk="1" hangingPunct="1">
              <a:lnSpc>
                <a:spcPct val="80000"/>
              </a:lnSpc>
              <a:buNone/>
            </a:pPr>
            <a:r>
              <a:rPr lang="en-US" altLang="zh-CN" sz="2800" dirty="0">
                <a:solidFill>
                  <a:srgbClr val="FF0000"/>
                </a:solidFill>
                <a:latin typeface="黑体" panose="02010609060101010101" pitchFamily="2" charset="-122"/>
                <a:ea typeface="黑体" panose="02010609060101010101" pitchFamily="2" charset="-122"/>
              </a:rPr>
              <a:t>    →The man + VP</a:t>
            </a:r>
          </a:p>
          <a:p>
            <a:pPr lvl="1" eaLnBrk="1" hangingPunct="1">
              <a:lnSpc>
                <a:spcPct val="80000"/>
              </a:lnSpc>
              <a:buNone/>
            </a:pPr>
            <a:r>
              <a:rPr lang="en-US" altLang="zh-CN" sz="2800" dirty="0">
                <a:solidFill>
                  <a:srgbClr val="FF0000"/>
                </a:solidFill>
                <a:latin typeface="黑体" panose="02010609060101010101" pitchFamily="2" charset="-122"/>
                <a:ea typeface="黑体" panose="02010609060101010101" pitchFamily="2" charset="-122"/>
              </a:rPr>
              <a:t>    →The man + V + NP</a:t>
            </a:r>
          </a:p>
          <a:p>
            <a:pPr lvl="1" eaLnBrk="1" hangingPunct="1">
              <a:lnSpc>
                <a:spcPct val="80000"/>
              </a:lnSpc>
              <a:buNone/>
            </a:pPr>
            <a:r>
              <a:rPr lang="en-US" altLang="zh-CN" sz="2800" dirty="0">
                <a:solidFill>
                  <a:srgbClr val="FF0000"/>
                </a:solidFill>
                <a:latin typeface="黑体" panose="02010609060101010101" pitchFamily="2" charset="-122"/>
                <a:ea typeface="黑体" panose="02010609060101010101" pitchFamily="2" charset="-122"/>
              </a:rPr>
              <a:t>    →The man killed + NP</a:t>
            </a:r>
          </a:p>
          <a:p>
            <a:pPr lvl="1" eaLnBrk="1" hangingPunct="1">
              <a:lnSpc>
                <a:spcPct val="90000"/>
              </a:lnSpc>
              <a:buNone/>
            </a:pPr>
            <a:r>
              <a:rPr lang="en-US" altLang="zh-CN" sz="2800" dirty="0">
                <a:solidFill>
                  <a:srgbClr val="FF0000"/>
                </a:solidFill>
                <a:latin typeface="黑体" panose="02010609060101010101" pitchFamily="2" charset="-122"/>
                <a:ea typeface="黑体" panose="02010609060101010101" pitchFamily="2" charset="-122"/>
              </a:rPr>
              <a:t>    →The man killed + ART + N</a:t>
            </a:r>
          </a:p>
          <a:p>
            <a:pPr lvl="1" eaLnBrk="1" hangingPunct="1">
              <a:lnSpc>
                <a:spcPct val="90000"/>
              </a:lnSpc>
              <a:buNone/>
            </a:pPr>
            <a:r>
              <a:rPr lang="en-US" altLang="zh-CN" sz="2800" dirty="0">
                <a:solidFill>
                  <a:srgbClr val="FF0000"/>
                </a:solidFill>
                <a:latin typeface="黑体" panose="02010609060101010101" pitchFamily="2" charset="-122"/>
                <a:ea typeface="黑体" panose="02010609060101010101" pitchFamily="2" charset="-122"/>
              </a:rPr>
              <a:t>    →The man killed a deer </a:t>
            </a:r>
            <a:r>
              <a:rPr lang="en-US" altLang="zh-CN" sz="2800" dirty="0">
                <a:latin typeface="黑体" panose="02010609060101010101" pitchFamily="2" charset="-122"/>
                <a:ea typeface="黑体" panose="02010609060101010101" pitchFamily="2" charset="-122"/>
              </a:rPr>
              <a:t>            </a:t>
            </a:r>
            <a:endParaRPr lang="zh-CN" altLang="en-US" sz="2800" dirty="0">
              <a:latin typeface="黑体" panose="02010609060101010101" pitchFamily="2" charset="-122"/>
              <a:ea typeface="黑体" panose="02010609060101010101" pitchFamily="2" charset="-122"/>
            </a:endParaRPr>
          </a:p>
        </p:txBody>
      </p:sp>
      <p:sp>
        <p:nvSpPr>
          <p:cNvPr id="54277" name="Text Box 4"/>
          <p:cNvSpPr txBox="1"/>
          <p:nvPr/>
        </p:nvSpPr>
        <p:spPr>
          <a:xfrm>
            <a:off x="395605" y="3644583"/>
            <a:ext cx="2449513" cy="2530475"/>
          </a:xfrm>
          <a:prstGeom prst="rect">
            <a:avLst/>
          </a:prstGeom>
          <a:noFill/>
          <a:ln w="9525">
            <a:noFill/>
          </a:ln>
        </p:spPr>
        <p:txBody>
          <a:bodyPr>
            <a:spAutoFit/>
          </a:bodyPr>
          <a:lstStyle/>
          <a:p>
            <a:r>
              <a:rPr lang="en-US" altLang="zh-CN" sz="2000" dirty="0">
                <a:solidFill>
                  <a:srgbClr val="FF0000"/>
                </a:solidFill>
                <a:latin typeface="Times New Roman" panose="02020603050405020304" pitchFamily="18" charset="0"/>
              </a:rPr>
              <a:t>(l)S→NP+VP</a:t>
            </a:r>
          </a:p>
          <a:p>
            <a:r>
              <a:rPr lang="en-US" altLang="zh-CN" sz="2000" dirty="0">
                <a:solidFill>
                  <a:srgbClr val="FF0000"/>
                </a:solidFill>
                <a:latin typeface="Times New Roman" panose="02020603050405020304" pitchFamily="18" charset="0"/>
              </a:rPr>
              <a:t>(2)NP→N</a:t>
            </a:r>
          </a:p>
          <a:p>
            <a:r>
              <a:rPr lang="en-US" altLang="zh-CN" sz="2000" dirty="0">
                <a:solidFill>
                  <a:srgbClr val="FF0000"/>
                </a:solidFill>
                <a:latin typeface="Times New Roman" panose="02020603050405020304" pitchFamily="18" charset="0"/>
              </a:rPr>
              <a:t>(3)NP→ART+N (4)VP→V</a:t>
            </a:r>
          </a:p>
          <a:p>
            <a:r>
              <a:rPr lang="en-US" altLang="zh-CN" sz="2000" dirty="0">
                <a:solidFill>
                  <a:srgbClr val="FF0000"/>
                </a:solidFill>
                <a:latin typeface="Times New Roman" panose="02020603050405020304" pitchFamily="18" charset="0"/>
              </a:rPr>
              <a:t>(5)VP→V+NP</a:t>
            </a:r>
          </a:p>
          <a:p>
            <a:r>
              <a:rPr lang="en-US" altLang="zh-CN" sz="2000" dirty="0">
                <a:solidFill>
                  <a:srgbClr val="FF0000"/>
                </a:solidFill>
                <a:latin typeface="Times New Roman" panose="02020603050405020304" pitchFamily="18" charset="0"/>
              </a:rPr>
              <a:t>(6)ART→the|a</a:t>
            </a:r>
          </a:p>
          <a:p>
            <a:r>
              <a:rPr lang="en-US" altLang="zh-CN" sz="2000" dirty="0">
                <a:solidFill>
                  <a:srgbClr val="FF0000"/>
                </a:solidFill>
                <a:latin typeface="Times New Roman" panose="02020603050405020304" pitchFamily="18" charset="0"/>
              </a:rPr>
              <a:t>(7)N→man|deer</a:t>
            </a:r>
          </a:p>
          <a:p>
            <a:r>
              <a:rPr lang="en-US" altLang="zh-CN" sz="2000" dirty="0">
                <a:solidFill>
                  <a:srgbClr val="FF0000"/>
                </a:solidFill>
                <a:latin typeface="Times New Roman" panose="02020603050405020304" pitchFamily="18" charset="0"/>
              </a:rPr>
              <a:t>(8)V→killed|likes</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p:nvPr/>
        </p:nvSpPr>
        <p:spPr>
          <a:xfrm>
            <a:off x="0" y="-322580"/>
            <a:ext cx="309880" cy="64516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55301" name="Object 4"/>
          <p:cNvGraphicFramePr>
            <a:graphicFrameLocks noGrp="1" noChangeAspect="1"/>
          </p:cNvGraphicFramePr>
          <p:nvPr>
            <p:ph idx="4294967295"/>
          </p:nvPr>
        </p:nvGraphicFramePr>
        <p:xfrm>
          <a:off x="1188085" y="1772920"/>
          <a:ext cx="6629400" cy="3837940"/>
        </p:xfrm>
        <a:graphic>
          <a:graphicData uri="http://schemas.openxmlformats.org/presentationml/2006/ole">
            <mc:AlternateContent xmlns:mc="http://schemas.openxmlformats.org/markup-compatibility/2006">
              <mc:Choice xmlns:v="urn:schemas-microsoft-com:vml" Requires="v">
                <p:oleObj spid="_x0000_s4103" r:id="rId5" imgW="6739255" imgH="3364230" progId="Visio.Drawing.11">
                  <p:embed/>
                </p:oleObj>
              </mc:Choice>
              <mc:Fallback>
                <p:oleObj r:id="rId5" imgW="6739255" imgH="3364230" progId="Visio.Drawing.11">
                  <p:embed/>
                  <p:pic>
                    <p:nvPicPr>
                      <p:cNvPr id="0" name="图片 3078"/>
                      <p:cNvPicPr/>
                      <p:nvPr/>
                    </p:nvPicPr>
                    <p:blipFill>
                      <a:blip r:embed="rId6"/>
                      <a:srcRect/>
                      <a:stretch>
                        <a:fillRect/>
                      </a:stretch>
                    </p:blipFill>
                    <p:spPr>
                      <a:xfrm>
                        <a:off x="1188085" y="1772920"/>
                        <a:ext cx="6629400" cy="3837940"/>
                      </a:xfrm>
                      <a:prstGeom prst="rect">
                        <a:avLst/>
                      </a:prstGeom>
                      <a:solidFill>
                        <a:srgbClr val="CCFFFF">
                          <a:alpha val="100000"/>
                        </a:srgbClr>
                      </a:solidFill>
                      <a:ln w="38100">
                        <a:miter/>
                      </a:ln>
                    </p:spPr>
                  </p:pic>
                </p:oleObj>
              </mc:Fallback>
            </mc:AlternateContent>
          </a:graphicData>
        </a:graphic>
      </p:graphicFrame>
      <p:sp>
        <p:nvSpPr>
          <p:cNvPr id="55303" name="Rectangle 6"/>
          <p:cNvSpPr/>
          <p:nvPr/>
        </p:nvSpPr>
        <p:spPr>
          <a:xfrm>
            <a:off x="2593975" y="5733415"/>
            <a:ext cx="3087370" cy="438150"/>
          </a:xfrm>
          <a:prstGeom prst="rect">
            <a:avLst/>
          </a:prstGeom>
          <a:noFill/>
          <a:ln w="9525" cap="flat" cmpd="sng">
            <a:noFill/>
            <a:prstDash val="solid"/>
            <a:miter/>
            <a:headEnd type="none" w="med" len="med"/>
            <a:tailEnd type="none" w="med" len="med"/>
          </a:ln>
        </p:spPr>
        <p:txBody>
          <a:bodyPr wrap="square" anchor="ctr" anchorCtr="0">
            <a:noAutofit/>
          </a:bodyPr>
          <a:lstStyle/>
          <a:p>
            <a:pPr algn="ctr" defTabSz="914400">
              <a:tabLst>
                <a:tab pos="1371600" algn="l"/>
                <a:tab pos="3390900" algn="r"/>
              </a:tabLst>
            </a:pPr>
            <a:r>
              <a:rPr lang="en-US" altLang="zh-CN" b="1" dirty="0">
                <a:solidFill>
                  <a:schemeClr val="accent2">
                    <a:lumMod val="90000"/>
                    <a:lumOff val="10000"/>
                  </a:schemeClr>
                </a:solidFill>
                <a:latin typeface="Times New Roman" panose="02020603050405020304" pitchFamily="18" charset="0"/>
              </a:rPr>
              <a:t>                         </a:t>
            </a:r>
            <a:r>
              <a:rPr lang="zh-CN" altLang="en-US" sz="2000" b="1" dirty="0">
                <a:solidFill>
                  <a:schemeClr val="accent2">
                    <a:lumMod val="90000"/>
                    <a:lumOff val="10000"/>
                  </a:schemeClr>
                </a:solidFill>
                <a:latin typeface="Times New Roman" panose="02020603050405020304" pitchFamily="18" charset="0"/>
              </a:rPr>
              <a:t>图</a:t>
            </a:r>
            <a:r>
              <a:rPr lang="en-US" altLang="zh-CN" sz="2000" b="1" dirty="0">
                <a:solidFill>
                  <a:schemeClr val="accent2">
                    <a:lumMod val="90000"/>
                    <a:lumOff val="10000"/>
                  </a:schemeClr>
                </a:solidFill>
                <a:latin typeface="Times New Roman" panose="02020603050405020304" pitchFamily="18" charset="0"/>
              </a:rPr>
              <a:t>7-</a:t>
            </a:r>
            <a:r>
              <a:rPr lang="en-US" sz="2000" b="1" dirty="0">
                <a:solidFill>
                  <a:schemeClr val="accent2">
                    <a:lumMod val="90000"/>
                    <a:lumOff val="10000"/>
                  </a:schemeClr>
                </a:solidFill>
                <a:latin typeface="Times New Roman" panose="02020603050405020304" pitchFamily="18" charset="0"/>
              </a:rPr>
              <a:t>2</a:t>
            </a:r>
            <a:r>
              <a:rPr lang="en-US" altLang="zh-CN" sz="2000" b="1" dirty="0">
                <a:solidFill>
                  <a:schemeClr val="accent2">
                    <a:lumMod val="90000"/>
                    <a:lumOff val="10000"/>
                  </a:schemeClr>
                </a:solidFill>
                <a:latin typeface="Times New Roman" panose="02020603050405020304" pitchFamily="18" charset="0"/>
              </a:rPr>
              <a:t>    </a:t>
            </a:r>
            <a:r>
              <a:rPr lang="zh-CN" altLang="en-US" sz="2000" b="1" dirty="0">
                <a:solidFill>
                  <a:schemeClr val="accent2">
                    <a:lumMod val="90000"/>
                    <a:lumOff val="10000"/>
                  </a:schemeClr>
                </a:solidFill>
                <a:latin typeface="Times New Roman" panose="02020603050405020304" pitchFamily="18" charset="0"/>
              </a:rPr>
              <a:t>句法分析树</a:t>
            </a:r>
          </a:p>
          <a:p>
            <a:pPr algn="ctr" defTabSz="914400">
              <a:tabLst>
                <a:tab pos="1371600" algn="l"/>
                <a:tab pos="3390900" algn="r"/>
              </a:tabLst>
            </a:pPr>
            <a:r>
              <a:rPr lang="zh-CN" altLang="en-US" b="1" dirty="0">
                <a:solidFill>
                  <a:schemeClr val="accent2">
                    <a:lumMod val="90000"/>
                    <a:lumOff val="10000"/>
                  </a:schemeClr>
                </a:solidFill>
                <a:latin typeface="Times New Roman" panose="02020603050405020304" pitchFamily="18" charset="0"/>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54275" name="Rectangle 2"/>
          <p:cNvSpPr>
            <a:spLocks noGrp="1"/>
          </p:cNvSpPr>
          <p:nvPr>
            <p:custDataLst>
              <p:tags r:id="rId2"/>
            </p:custDataLst>
          </p:nvPr>
        </p:nvSpPr>
        <p:spPr>
          <a:xfrm>
            <a:off x="251460" y="116840"/>
            <a:ext cx="7772400" cy="85852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4000" dirty="0" smtClean="0">
                <a:latin typeface="黑体" panose="02010609060101010101" pitchFamily="2" charset="-122"/>
                <a:ea typeface="黑体" panose="02010609060101010101" pitchFamily="2" charset="-122"/>
              </a:rPr>
              <a:t>7.3.2 </a:t>
            </a:r>
            <a:r>
              <a:rPr lang="zh-CN" altLang="en-US" sz="4000" dirty="0">
                <a:latin typeface="黑体" panose="02010609060101010101" pitchFamily="2" charset="-122"/>
                <a:ea typeface="黑体" panose="02010609060101010101" pitchFamily="2" charset="-122"/>
              </a:rPr>
              <a:t>句法分析树</a:t>
            </a:r>
          </a:p>
        </p:txBody>
      </p:sp>
      <p:sp>
        <p:nvSpPr>
          <p:cNvPr id="2" name="Rectangle 5"/>
          <p:cNvSpPr/>
          <p:nvPr>
            <p:custDataLst>
              <p:tags r:id="rId3"/>
            </p:custDataLst>
          </p:nvPr>
        </p:nvSpPr>
        <p:spPr>
          <a:xfrm>
            <a:off x="828040" y="1039495"/>
            <a:ext cx="6448425" cy="669290"/>
          </a:xfrm>
          <a:prstGeom prst="rect">
            <a:avLst/>
          </a:prstGeom>
          <a:noFill/>
          <a:ln w="9525" cap="flat" cmpd="sng">
            <a:noFill/>
            <a:prstDash val="solid"/>
            <a:miter/>
            <a:headEnd type="none" w="med" len="med"/>
            <a:tailEnd type="none" w="med" len="med"/>
          </a:ln>
        </p:spPr>
        <p:txBody>
          <a:bodyPr anchor="ctr" anchorCtr="0">
            <a:noAutofit/>
          </a:bodyPr>
          <a:lstStyle/>
          <a:p>
            <a:pPr defTabSz="914400">
              <a:spcBef>
                <a:spcPct val="20000"/>
              </a:spcBef>
              <a:buClr>
                <a:schemeClr val="accent2">
                  <a:lumMod val="90000"/>
                  <a:lumOff val="10000"/>
                </a:schemeClr>
              </a:buClr>
              <a:buFont typeface="Wingdings" panose="05000000000000000000" pitchFamily="2" charset="2"/>
              <a:tabLst>
                <a:tab pos="1371600" algn="l"/>
                <a:tab pos="3390900" algn="r"/>
              </a:tabLst>
            </a:pPr>
            <a:r>
              <a:rPr lang="zh-CN" altLang="en-US" b="1" dirty="0">
                <a:solidFill>
                  <a:schemeClr val="accent2">
                    <a:lumMod val="90000"/>
                    <a:lumOff val="10000"/>
                  </a:schemeClr>
                </a:solidFill>
                <a:latin typeface="黑体" panose="02010609060101010101" pitchFamily="2" charset="-122"/>
                <a:ea typeface="黑体" panose="02010609060101010101" pitchFamily="2" charset="-122"/>
              </a:rPr>
              <a:t>对应的</a:t>
            </a:r>
            <a:r>
              <a:rPr lang="zh-CN" altLang="en-US" b="1" dirty="0">
                <a:solidFill>
                  <a:srgbClr val="FF0000"/>
                </a:solidFill>
                <a:latin typeface="黑体" panose="02010609060101010101" pitchFamily="2" charset="-122"/>
                <a:ea typeface="黑体" panose="02010609060101010101" pitchFamily="2" charset="-122"/>
              </a:rPr>
              <a:t>句法分析树</a:t>
            </a:r>
            <a:r>
              <a:rPr lang="zh-CN" altLang="en-US" b="1" dirty="0">
                <a:solidFill>
                  <a:schemeClr val="accent2">
                    <a:lumMod val="90000"/>
                    <a:lumOff val="10000"/>
                  </a:schemeClr>
                </a:solidFill>
                <a:latin typeface="黑体" panose="02010609060101010101" pitchFamily="2" charset="-122"/>
                <a:ea typeface="黑体" panose="02010609060101010101" pitchFamily="2" charset="-122"/>
              </a:rPr>
              <a:t>如图</a:t>
            </a:r>
            <a:r>
              <a:rPr lang="en-US" altLang="zh-CN" b="1" dirty="0">
                <a:solidFill>
                  <a:schemeClr val="accent2">
                    <a:lumMod val="90000"/>
                    <a:lumOff val="10000"/>
                  </a:schemeClr>
                </a:solidFill>
                <a:latin typeface="黑体" panose="02010609060101010101" pitchFamily="2" charset="-122"/>
                <a:ea typeface="黑体" panose="02010609060101010101" pitchFamily="2" charset="-122"/>
              </a:rPr>
              <a:t>7-2</a:t>
            </a:r>
            <a:r>
              <a:rPr lang="zh-CN" altLang="en-US" b="1" dirty="0">
                <a:solidFill>
                  <a:schemeClr val="accent2">
                    <a:lumMod val="90000"/>
                    <a:lumOff val="10000"/>
                  </a:schemeClr>
                </a:solidFill>
                <a:latin typeface="黑体" panose="02010609060101010101" pitchFamily="2" charset="-122"/>
                <a:ea typeface="黑体" panose="02010609060101010101" pitchFamily="2" charset="-122"/>
              </a:rPr>
              <a:t>所</a:t>
            </a:r>
            <a:r>
              <a:rPr lang="zh-CN" altLang="en-US" b="1" dirty="0" smtClean="0">
                <a:solidFill>
                  <a:schemeClr val="accent2">
                    <a:lumMod val="90000"/>
                    <a:lumOff val="10000"/>
                  </a:schemeClr>
                </a:solidFill>
                <a:latin typeface="黑体" panose="02010609060101010101" pitchFamily="2" charset="-122"/>
                <a:ea typeface="黑体" panose="02010609060101010101" pitchFamily="2" charset="-122"/>
              </a:rPr>
              <a:t>示。</a:t>
            </a:r>
            <a:endParaRPr lang="zh-CN" altLang="en-US" b="1" dirty="0">
              <a:solidFill>
                <a:schemeClr val="accent2">
                  <a:lumMod val="90000"/>
                  <a:lumOff val="1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p:nvPr>
        </p:nvSpPr>
        <p:spPr>
          <a:xfrm>
            <a:off x="971550" y="116840"/>
            <a:ext cx="7091680" cy="967105"/>
          </a:xfrm>
        </p:spPr>
        <p:txBody>
          <a:bodyPr vert="horz" wrap="square" lIns="91440" tIns="45720" rIns="91440" bIns="45720" anchor="ctr" anchorCtr="0"/>
          <a:lstStyle/>
          <a:p>
            <a:pPr eaLnBrk="1" hangingPunct="1">
              <a:buNone/>
            </a:pPr>
            <a:r>
              <a:rPr lang="en-US" altLang="zh-CN" sz="3600" dirty="0" smtClean="0">
                <a:latin typeface="黑体" panose="02010609060101010101" pitchFamily="2" charset="-122"/>
                <a:ea typeface="黑体" panose="02010609060101010101" pitchFamily="2" charset="-122"/>
              </a:rPr>
              <a:t>7.3.3 </a:t>
            </a:r>
            <a:r>
              <a:rPr lang="zh-CN" altLang="en-US" sz="3600" dirty="0">
                <a:latin typeface="黑体" panose="02010609060101010101" pitchFamily="2" charset="-122"/>
                <a:ea typeface="黑体" panose="02010609060101010101" pitchFamily="2" charset="-122"/>
              </a:rPr>
              <a:t>转移网络</a:t>
            </a:r>
          </a:p>
        </p:txBody>
      </p:sp>
      <p:sp>
        <p:nvSpPr>
          <p:cNvPr id="56324" name="Rectangle 3"/>
          <p:cNvSpPr>
            <a:spLocks noGrp="1"/>
          </p:cNvSpPr>
          <p:nvPr>
            <p:ph idx="1"/>
          </p:nvPr>
        </p:nvSpPr>
        <p:spPr>
          <a:xfrm>
            <a:off x="323850" y="1340768"/>
            <a:ext cx="8568055" cy="5376897"/>
          </a:xfrm>
        </p:spPr>
        <p:txBody>
          <a:bodyPr vert="horz" wrap="square" lIns="91440" tIns="45720" rIns="91440" bIns="45720" anchor="t" anchorCtr="0"/>
          <a:lstStyle/>
          <a:p>
            <a:pPr marL="0" indent="914400" latinLnBrk="0">
              <a:lnSpc>
                <a:spcPct val="130000"/>
              </a:lnSpc>
              <a:spcBef>
                <a:spcPts val="0"/>
              </a:spcBef>
              <a:buNone/>
              <a:extLst>
                <a:ext uri="{35155182-B16C-46BC-9424-99874614C6A1}">
                  <wpsdc:indentchars xmlns="" xmlns:wpsdc="http://www.wps.cn/officeDocument/2017/drawingmlCustomData" val="200" checksum="797548545"/>
                </a:ext>
              </a:extLst>
            </a:pPr>
            <a:r>
              <a:rPr lang="zh-CN" altLang="en-US" dirty="0">
                <a:solidFill>
                  <a:srgbClr val="FF0000"/>
                </a:solidFill>
                <a:latin typeface="黑体" panose="02010609060101010101" pitchFamily="2" charset="-122"/>
                <a:ea typeface="黑体" panose="02010609060101010101" pitchFamily="2" charset="-122"/>
              </a:rPr>
              <a:t>句法分析</a:t>
            </a:r>
            <a:r>
              <a:rPr lang="zh-CN" altLang="en-US" dirty="0">
                <a:latin typeface="黑体" panose="02010609060101010101" pitchFamily="2" charset="-122"/>
                <a:ea typeface="黑体" panose="02010609060101010101" pitchFamily="2" charset="-122"/>
              </a:rPr>
              <a:t>中的</a:t>
            </a:r>
            <a:r>
              <a:rPr lang="zh-CN" altLang="en-US" dirty="0">
                <a:solidFill>
                  <a:srgbClr val="FF0000"/>
                </a:solidFill>
                <a:latin typeface="黑体" panose="02010609060101010101" pitchFamily="2" charset="-122"/>
                <a:ea typeface="黑体" panose="02010609060101010101" pitchFamily="2" charset="-122"/>
              </a:rPr>
              <a:t>转移网络</a:t>
            </a:r>
            <a:r>
              <a:rPr lang="zh-CN" altLang="en-US" dirty="0">
                <a:latin typeface="黑体" panose="02010609060101010101" pitchFamily="2" charset="-122"/>
                <a:ea typeface="黑体" panose="02010609060101010101" pitchFamily="2" charset="-122"/>
              </a:rPr>
              <a:t>由</a:t>
            </a:r>
            <a:r>
              <a:rPr lang="zh-CN" altLang="en-US" dirty="0">
                <a:solidFill>
                  <a:srgbClr val="FF0000"/>
                </a:solidFill>
                <a:latin typeface="黑体" panose="02010609060101010101" pitchFamily="2" charset="-122"/>
                <a:ea typeface="黑体" panose="02010609060101010101" pitchFamily="2" charset="-122"/>
              </a:rPr>
              <a:t>结点</a:t>
            </a:r>
            <a:r>
              <a:rPr lang="zh-CN" altLang="en-US" dirty="0">
                <a:latin typeface="黑体" panose="02010609060101010101" pitchFamily="2" charset="-122"/>
                <a:ea typeface="黑体" panose="02010609060101010101" pitchFamily="2" charset="-122"/>
              </a:rPr>
              <a:t>和</a:t>
            </a:r>
            <a:r>
              <a:rPr lang="zh-CN" altLang="en-US" dirty="0">
                <a:solidFill>
                  <a:srgbClr val="FF0000"/>
                </a:solidFill>
                <a:latin typeface="黑体" panose="02010609060101010101" pitchFamily="2" charset="-122"/>
                <a:ea typeface="黑体" panose="02010609060101010101" pitchFamily="2" charset="-122"/>
              </a:rPr>
              <a:t>带有标记的弧</a:t>
            </a:r>
            <a:r>
              <a:rPr lang="zh-CN" altLang="en-US" dirty="0">
                <a:latin typeface="黑体" panose="02010609060101010101" pitchFamily="2" charset="-122"/>
                <a:ea typeface="黑体" panose="02010609060101010101" pitchFamily="2" charset="-122"/>
              </a:rPr>
              <a:t>组成，</a:t>
            </a:r>
            <a:r>
              <a:rPr lang="zh-CN" altLang="en-US" dirty="0">
                <a:solidFill>
                  <a:schemeClr val="accent1"/>
                </a:solidFill>
                <a:latin typeface="黑体" panose="02010609060101010101" pitchFamily="2" charset="-122"/>
                <a:ea typeface="黑体" panose="02010609060101010101" pitchFamily="2" charset="-122"/>
              </a:rPr>
              <a:t>结点</a:t>
            </a:r>
            <a:r>
              <a:rPr lang="zh-CN" altLang="en-US" dirty="0">
                <a:latin typeface="黑体" panose="02010609060101010101" pitchFamily="2" charset="-122"/>
                <a:ea typeface="黑体" panose="02010609060101010101" pitchFamily="2" charset="-122"/>
              </a:rPr>
              <a:t>表示</a:t>
            </a:r>
            <a:r>
              <a:rPr lang="zh-CN" altLang="en-US" dirty="0">
                <a:solidFill>
                  <a:srgbClr val="FF0000"/>
                </a:solidFill>
                <a:latin typeface="黑体" panose="02010609060101010101" pitchFamily="2" charset="-122"/>
                <a:ea typeface="黑体" panose="02010609060101010101" pitchFamily="2" charset="-122"/>
              </a:rPr>
              <a:t>状态</a:t>
            </a:r>
            <a:r>
              <a:rPr lang="zh-CN" altLang="en-US" dirty="0">
                <a:latin typeface="黑体" panose="02010609060101010101" pitchFamily="2" charset="-122"/>
                <a:ea typeface="黑体" panose="02010609060101010101" pitchFamily="2" charset="-122"/>
              </a:rPr>
              <a:t>，</a:t>
            </a:r>
            <a:r>
              <a:rPr lang="zh-CN" altLang="en-US" dirty="0">
                <a:solidFill>
                  <a:schemeClr val="accent1"/>
                </a:solidFill>
                <a:latin typeface="黑体" panose="02010609060101010101" pitchFamily="2" charset="-122"/>
                <a:ea typeface="黑体" panose="02010609060101010101" pitchFamily="2" charset="-122"/>
              </a:rPr>
              <a:t>弧</a:t>
            </a:r>
            <a:r>
              <a:rPr lang="zh-CN" altLang="en-US" dirty="0">
                <a:latin typeface="黑体" panose="02010609060101010101" pitchFamily="2" charset="-122"/>
                <a:ea typeface="黑体" panose="02010609060101010101" pitchFamily="2" charset="-122"/>
              </a:rPr>
              <a:t>对应于</a:t>
            </a:r>
            <a:r>
              <a:rPr lang="zh-CN" altLang="en-US" dirty="0">
                <a:solidFill>
                  <a:srgbClr val="FF0000"/>
                </a:solidFill>
                <a:latin typeface="黑体" panose="02010609060101010101" pitchFamily="2" charset="-122"/>
                <a:ea typeface="黑体" panose="02010609060101010101" pitchFamily="2" charset="-122"/>
              </a:rPr>
              <a:t>符号</a:t>
            </a:r>
            <a:r>
              <a:rPr lang="zh-CN" altLang="en-US" dirty="0">
                <a:latin typeface="黑体" panose="02010609060101010101" pitchFamily="2" charset="-122"/>
                <a:ea typeface="黑体" panose="02010609060101010101" pitchFamily="2" charset="-122"/>
              </a:rPr>
              <a:t>，基于该符号，可以实现从一个给定的状态</a:t>
            </a:r>
            <a:r>
              <a:rPr lang="zh-CN" altLang="en-US" dirty="0">
                <a:solidFill>
                  <a:srgbClr val="C00000"/>
                </a:solidFill>
                <a:latin typeface="黑体" panose="02010609060101010101" pitchFamily="2" charset="-122"/>
                <a:ea typeface="黑体" panose="02010609060101010101" pitchFamily="2" charset="-122"/>
              </a:rPr>
              <a:t>转移</a:t>
            </a:r>
            <a:r>
              <a:rPr lang="zh-CN" altLang="en-US" dirty="0">
                <a:latin typeface="黑体" panose="02010609060101010101" pitchFamily="2" charset="-122"/>
                <a:ea typeface="黑体" panose="02010609060101010101" pitchFamily="2" charset="-122"/>
              </a:rPr>
              <a:t>到另一个状态。</a:t>
            </a:r>
          </a:p>
          <a:p>
            <a:pPr marL="0" indent="914400" latinLnBrk="0">
              <a:lnSpc>
                <a:spcPct val="130000"/>
              </a:lnSpc>
              <a:spcBef>
                <a:spcPts val="0"/>
              </a:spcBef>
              <a:buNone/>
              <a:extLst>
                <a:ext uri="{35155182-B16C-46BC-9424-99874614C6A1}">
                  <wpsdc:indentchars xmlns="" xmlns:wpsdc="http://www.wps.cn/officeDocument/2017/drawingmlCustomData" val="200" checksum="797548545"/>
                </a:ext>
              </a:extLst>
            </a:pPr>
            <a:endParaRPr lang="zh-CN" altLang="en-US" dirty="0">
              <a:latin typeface="黑体" panose="02010609060101010101" pitchFamily="2" charset="-122"/>
              <a:ea typeface="黑体" panose="02010609060101010101" pitchFamily="2" charset="-122"/>
            </a:endParaRPr>
          </a:p>
          <a:p>
            <a:pPr marL="0" indent="914400" latinLnBrk="0">
              <a:lnSpc>
                <a:spcPct val="130000"/>
              </a:lnSpc>
              <a:spcBef>
                <a:spcPts val="0"/>
              </a:spcBef>
              <a:buNone/>
              <a:extLst>
                <a:ext uri="{35155182-B16C-46BC-9424-99874614C6A1}">
                  <wpsdc:indentchars xmlns="" xmlns:wpsdc="http://www.wps.cn/officeDocument/2017/drawingmlCustomData" val="200" checksum="797548545"/>
                </a:ext>
              </a:extLst>
            </a:pPr>
            <a:r>
              <a:rPr lang="zh-CN" altLang="en-US" dirty="0">
                <a:solidFill>
                  <a:srgbClr val="FF0000"/>
                </a:solidFill>
                <a:latin typeface="黑体" panose="02010609060101010101" pitchFamily="2" charset="-122"/>
                <a:ea typeface="黑体" panose="02010609060101010101" pitchFamily="2" charset="-122"/>
              </a:rPr>
              <a:t>重写规则</a:t>
            </a:r>
            <a:r>
              <a:rPr lang="zh-CN" altLang="en-US" dirty="0">
                <a:latin typeface="黑体" panose="02010609060101010101" pitchFamily="2" charset="-122"/>
                <a:ea typeface="黑体" panose="02010609060101010101" pitchFamily="2" charset="-122"/>
              </a:rPr>
              <a:t>和相应的</a:t>
            </a:r>
            <a:r>
              <a:rPr lang="zh-CN" altLang="en-US" dirty="0">
                <a:solidFill>
                  <a:srgbClr val="FF0000"/>
                </a:solidFill>
                <a:latin typeface="黑体" panose="02010609060101010101" pitchFamily="2" charset="-122"/>
                <a:ea typeface="黑体" panose="02010609060101010101" pitchFamily="2" charset="-122"/>
              </a:rPr>
              <a:t>转移网络</a:t>
            </a:r>
            <a:r>
              <a:rPr lang="zh-CN" altLang="en-US" dirty="0">
                <a:latin typeface="黑体" panose="02010609060101010101" pitchFamily="2" charset="-122"/>
                <a:ea typeface="黑体" panose="02010609060101010101" pitchFamily="2" charset="-122"/>
              </a:rPr>
              <a:t>可表示如下 </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见图</a:t>
            </a:r>
            <a:r>
              <a:rPr lang="en-US" altLang="zh-CN" dirty="0">
                <a:latin typeface="黑体" panose="02010609060101010101" pitchFamily="2" charset="-122"/>
                <a:ea typeface="黑体" panose="02010609060101010101" pitchFamily="2" charset="-122"/>
              </a:rPr>
              <a:t>7-3)</a:t>
            </a:r>
            <a:r>
              <a:rPr lang="zh-CN" altLang="en-US"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p:cNvSpPr/>
          <p:nvPr/>
        </p:nvSpPr>
        <p:spPr>
          <a:xfrm>
            <a:off x="0" y="0"/>
            <a:ext cx="9144000" cy="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57349" name="Object 4"/>
          <p:cNvGraphicFramePr>
            <a:graphicFrameLocks noChangeAspect="1"/>
          </p:cNvGraphicFramePr>
          <p:nvPr/>
        </p:nvGraphicFramePr>
        <p:xfrm>
          <a:off x="1341120" y="981075"/>
          <a:ext cx="7117080" cy="1149350"/>
        </p:xfrm>
        <a:graphic>
          <a:graphicData uri="http://schemas.openxmlformats.org/presentationml/2006/ole">
            <mc:AlternateContent xmlns:mc="http://schemas.openxmlformats.org/markup-compatibility/2006">
              <mc:Choice xmlns:v="urn:schemas-microsoft-com:vml" Requires="v">
                <p:oleObj spid="_x0000_s5139" r:id="rId4" imgW="6322060" imgH="824230" progId="Visio.Drawing.11">
                  <p:embed/>
                </p:oleObj>
              </mc:Choice>
              <mc:Fallback>
                <p:oleObj r:id="rId4" imgW="6322060" imgH="824230" progId="Visio.Drawing.11">
                  <p:embed/>
                  <p:pic>
                    <p:nvPicPr>
                      <p:cNvPr id="0" name="图片 3083"/>
                      <p:cNvPicPr/>
                      <p:nvPr/>
                    </p:nvPicPr>
                    <p:blipFill>
                      <a:blip r:embed="rId5"/>
                      <a:stretch>
                        <a:fillRect/>
                      </a:stretch>
                    </p:blipFill>
                    <p:spPr>
                      <a:xfrm>
                        <a:off x="1341120" y="981075"/>
                        <a:ext cx="7117080" cy="1149350"/>
                      </a:xfrm>
                      <a:prstGeom prst="rect">
                        <a:avLst/>
                      </a:prstGeom>
                      <a:solidFill>
                        <a:srgbClr val="CC99FF"/>
                      </a:solidFill>
                      <a:ln w="38100">
                        <a:noFill/>
                        <a:miter/>
                      </a:ln>
                    </p:spPr>
                  </p:pic>
                </p:oleObj>
              </mc:Fallback>
            </mc:AlternateContent>
          </a:graphicData>
        </a:graphic>
      </p:graphicFrame>
      <p:graphicFrame>
        <p:nvGraphicFramePr>
          <p:cNvPr id="57350" name="Object 6"/>
          <p:cNvGraphicFramePr>
            <a:graphicFrameLocks noChangeAspect="1"/>
          </p:cNvGraphicFramePr>
          <p:nvPr/>
        </p:nvGraphicFramePr>
        <p:xfrm>
          <a:off x="1259840" y="2738120"/>
          <a:ext cx="7010400" cy="1524000"/>
        </p:xfrm>
        <a:graphic>
          <a:graphicData uri="http://schemas.openxmlformats.org/presentationml/2006/ole">
            <mc:AlternateContent xmlns:mc="http://schemas.openxmlformats.org/markup-compatibility/2006">
              <mc:Choice xmlns:v="urn:schemas-microsoft-com:vml" Requires="v">
                <p:oleObj spid="_x0000_s5140" r:id="rId6" imgW="6322060" imgH="1805940" progId="Visio.Drawing.11">
                  <p:embed/>
                </p:oleObj>
              </mc:Choice>
              <mc:Fallback>
                <p:oleObj r:id="rId6" imgW="6322060" imgH="1805940" progId="Visio.Drawing.11">
                  <p:embed/>
                  <p:pic>
                    <p:nvPicPr>
                      <p:cNvPr id="0" name="图片 3080"/>
                      <p:cNvPicPr/>
                      <p:nvPr/>
                    </p:nvPicPr>
                    <p:blipFill>
                      <a:blip r:embed="rId7"/>
                      <a:stretch>
                        <a:fillRect/>
                      </a:stretch>
                    </p:blipFill>
                    <p:spPr>
                      <a:xfrm>
                        <a:off x="1259840" y="2738120"/>
                        <a:ext cx="7010400" cy="1524000"/>
                      </a:xfrm>
                      <a:prstGeom prst="rect">
                        <a:avLst/>
                      </a:prstGeom>
                      <a:solidFill>
                        <a:srgbClr val="FFFF99"/>
                      </a:solidFill>
                      <a:ln w="38100">
                        <a:noFill/>
                        <a:miter/>
                      </a:ln>
                    </p:spPr>
                  </p:pic>
                </p:oleObj>
              </mc:Fallback>
            </mc:AlternateContent>
          </a:graphicData>
        </a:graphic>
      </p:graphicFrame>
      <p:sp>
        <p:nvSpPr>
          <p:cNvPr id="57351" name="Rectangle 7"/>
          <p:cNvSpPr/>
          <p:nvPr/>
        </p:nvSpPr>
        <p:spPr>
          <a:xfrm>
            <a:off x="323850" y="4293077"/>
            <a:ext cx="9144000" cy="521970"/>
          </a:xfrm>
          <a:prstGeom prst="rect">
            <a:avLst/>
          </a:prstGeom>
          <a:noFill/>
          <a:ln w="9525">
            <a:noFill/>
          </a:ln>
        </p:spPr>
        <p:txBody>
          <a:bodyPr anchor="ctr" anchorCtr="0">
            <a:spAutoFit/>
          </a:bodyPr>
          <a:lstStyle/>
          <a:p>
            <a:pPr indent="457200" algn="ct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图</a:t>
            </a:r>
            <a:r>
              <a:rPr lang="en-US" altLang="zh-CN"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7-3(b) </a:t>
            </a:r>
            <a:r>
              <a:rPr lang="en-US" altLang="zh-CN" sz="2800" b="1" dirty="0">
                <a:solidFill>
                  <a:schemeClr val="accent6">
                    <a:lumMod val="75000"/>
                    <a:lumOff val="25000"/>
                  </a:schemeClr>
                </a:solidFill>
                <a:highlight>
                  <a:srgbClr val="FFFF00"/>
                </a:highlight>
                <a:latin typeface="黑体" panose="02010609060101010101" pitchFamily="2" charset="-122"/>
                <a:ea typeface="黑体" panose="02010609060101010101" pitchFamily="2" charset="-122"/>
                <a:cs typeface="Courier New" panose="02070309020205020404" pitchFamily="49" charset="0"/>
              </a:rPr>
              <a:t>NP→ART+N</a:t>
            </a: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和</a:t>
            </a:r>
            <a:r>
              <a:rPr lang="en-US" altLang="zh-CN" sz="2800" b="1" dirty="0">
                <a:solidFill>
                  <a:schemeClr val="accent6">
                    <a:lumMod val="75000"/>
                    <a:lumOff val="25000"/>
                  </a:schemeClr>
                </a:solidFill>
                <a:highlight>
                  <a:srgbClr val="FFFF00"/>
                </a:highlight>
                <a:latin typeface="黑体" panose="02010609060101010101" pitchFamily="2" charset="-122"/>
                <a:ea typeface="黑体" panose="02010609060101010101" pitchFamily="2" charset="-122"/>
                <a:cs typeface="Courier New" panose="02070309020205020404" pitchFamily="49" charset="0"/>
              </a:rPr>
              <a:t>NP→N</a:t>
            </a: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的转移网络</a:t>
            </a:r>
          </a:p>
        </p:txBody>
      </p:sp>
      <p:sp>
        <p:nvSpPr>
          <p:cNvPr id="57352" name="Text Box 8"/>
          <p:cNvSpPr txBox="1"/>
          <p:nvPr/>
        </p:nvSpPr>
        <p:spPr>
          <a:xfrm>
            <a:off x="1524000" y="2148840"/>
            <a:ext cx="6781800" cy="521970"/>
          </a:xfrm>
          <a:prstGeom prst="rect">
            <a:avLst/>
          </a:prstGeom>
          <a:noFill/>
          <a:ln w="9525">
            <a:noFill/>
          </a:ln>
        </p:spPr>
        <p:txBody>
          <a:bodyPr>
            <a:spAutoFit/>
          </a:bodyPr>
          <a:lstStyle/>
          <a:p>
            <a:pPr algn="ctr">
              <a:spcBef>
                <a:spcPct val="50000"/>
              </a:spcBef>
            </a:pP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图</a:t>
            </a:r>
            <a:r>
              <a:rPr lang="en-US" altLang="zh-CN"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7-3(a) </a:t>
            </a:r>
            <a:r>
              <a:rPr lang="en-US" altLang="zh-CN" sz="2800" b="1" dirty="0">
                <a:solidFill>
                  <a:schemeClr val="accent6">
                    <a:lumMod val="75000"/>
                    <a:lumOff val="25000"/>
                  </a:schemeClr>
                </a:solidFill>
                <a:highlight>
                  <a:srgbClr val="FF00FF"/>
                </a:highlight>
                <a:latin typeface="黑体" panose="02010609060101010101" pitchFamily="2" charset="-122"/>
                <a:ea typeface="黑体" panose="02010609060101010101" pitchFamily="2" charset="-122"/>
                <a:cs typeface="Courier New" panose="02070309020205020404" pitchFamily="49" charset="0"/>
              </a:rPr>
              <a:t>S→NP+VP</a:t>
            </a: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的转移网络</a:t>
            </a:r>
          </a:p>
        </p:txBody>
      </p:sp>
      <p:graphicFrame>
        <p:nvGraphicFramePr>
          <p:cNvPr id="57353" name="Object 9"/>
          <p:cNvGraphicFramePr>
            <a:graphicFrameLocks noChangeAspect="1"/>
          </p:cNvGraphicFramePr>
          <p:nvPr/>
        </p:nvGraphicFramePr>
        <p:xfrm>
          <a:off x="1295400" y="4869180"/>
          <a:ext cx="7010400" cy="1402715"/>
        </p:xfrm>
        <a:graphic>
          <a:graphicData uri="http://schemas.openxmlformats.org/presentationml/2006/ole">
            <mc:AlternateContent xmlns:mc="http://schemas.openxmlformats.org/markup-compatibility/2006">
              <mc:Choice xmlns:v="urn:schemas-microsoft-com:vml" Requires="v">
                <p:oleObj spid="_x0000_s5141" r:id="rId8" imgW="6322060" imgH="1805940" progId="Visio.Drawing.11">
                  <p:embed/>
                </p:oleObj>
              </mc:Choice>
              <mc:Fallback>
                <p:oleObj r:id="rId8" imgW="6322060" imgH="1805940" progId="Visio.Drawing.11">
                  <p:embed/>
                  <p:pic>
                    <p:nvPicPr>
                      <p:cNvPr id="0" name="图片 3081"/>
                      <p:cNvPicPr/>
                      <p:nvPr/>
                    </p:nvPicPr>
                    <p:blipFill>
                      <a:blip r:embed="rId9"/>
                      <a:stretch>
                        <a:fillRect/>
                      </a:stretch>
                    </p:blipFill>
                    <p:spPr>
                      <a:xfrm>
                        <a:off x="1295400" y="4869180"/>
                        <a:ext cx="7010400" cy="1402715"/>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sp>
        <p:nvSpPr>
          <p:cNvPr id="57354" name="Rectangle 10"/>
          <p:cNvSpPr/>
          <p:nvPr/>
        </p:nvSpPr>
        <p:spPr>
          <a:xfrm>
            <a:off x="611505" y="6381750"/>
            <a:ext cx="8552180" cy="508000"/>
          </a:xfrm>
          <a:prstGeom prst="rect">
            <a:avLst/>
          </a:prstGeom>
          <a:noFill/>
          <a:ln w="9525">
            <a:noFill/>
          </a:ln>
        </p:spPr>
        <p:txBody>
          <a:bodyPr/>
          <a:lstStyle/>
          <a:p>
            <a:pPr marL="342900" indent="-342900" algn="ctr">
              <a:lnSpc>
                <a:spcPct val="90000"/>
              </a:lnSpc>
              <a:spcBef>
                <a:spcPct val="20000"/>
              </a:spcBef>
              <a:buClr>
                <a:srgbClr val="66FFFF"/>
              </a:buClr>
              <a:buFont typeface="Wingdings" panose="05000000000000000000" pitchFamily="2" charset="2"/>
            </a:pP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图</a:t>
            </a:r>
            <a:r>
              <a:rPr lang="en-US" altLang="zh-CN"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7-3(c) </a:t>
            </a:r>
            <a:r>
              <a:rPr lang="en-US" altLang="zh-CN" sz="2800" b="1" dirty="0">
                <a:solidFill>
                  <a:schemeClr val="accent6">
                    <a:lumMod val="75000"/>
                    <a:lumOff val="25000"/>
                  </a:schemeClr>
                </a:solidFill>
                <a:highlight>
                  <a:srgbClr val="00FFFF"/>
                </a:highlight>
                <a:latin typeface="黑体" panose="02010609060101010101" pitchFamily="2" charset="-122"/>
                <a:ea typeface="黑体" panose="02010609060101010101" pitchFamily="2" charset="-122"/>
                <a:cs typeface="Courier New" panose="02070309020205020404" pitchFamily="49" charset="0"/>
              </a:rPr>
              <a:t>VP→V+NP</a:t>
            </a: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和</a:t>
            </a:r>
            <a:r>
              <a:rPr lang="en-US" altLang="zh-CN" sz="2800" b="1" dirty="0">
                <a:solidFill>
                  <a:schemeClr val="accent6">
                    <a:lumMod val="75000"/>
                    <a:lumOff val="25000"/>
                  </a:schemeClr>
                </a:solidFill>
                <a:highlight>
                  <a:srgbClr val="00FFFF"/>
                </a:highlight>
                <a:latin typeface="黑体" panose="02010609060101010101" pitchFamily="2" charset="-122"/>
                <a:ea typeface="黑体" panose="02010609060101010101" pitchFamily="2" charset="-122"/>
                <a:cs typeface="Courier New" panose="02070309020205020404" pitchFamily="49" charset="0"/>
              </a:rPr>
              <a:t>VP→V</a:t>
            </a:r>
            <a:r>
              <a:rPr lang="zh-CN" altLang="en-US" sz="2800" b="1" dirty="0">
                <a:solidFill>
                  <a:schemeClr val="accent6">
                    <a:lumMod val="75000"/>
                    <a:lumOff val="25000"/>
                  </a:schemeClr>
                </a:solidFill>
                <a:latin typeface="黑体" panose="02010609060101010101" pitchFamily="2" charset="-122"/>
                <a:ea typeface="黑体" panose="02010609060101010101" pitchFamily="2" charset="-122"/>
                <a:cs typeface="Courier New" panose="02070309020205020404" pitchFamily="49" charset="0"/>
              </a:rPr>
              <a:t>的转移网络</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56323" name="Rectangle 2"/>
          <p:cNvSpPr>
            <a:spLocks noGrp="1"/>
          </p:cNvSpPr>
          <p:nvPr>
            <p:ph type="title"/>
            <p:custDataLst>
              <p:tags r:id="rId2"/>
            </p:custDataLst>
          </p:nvPr>
        </p:nvSpPr>
        <p:spPr>
          <a:xfrm>
            <a:off x="838200" y="116840"/>
            <a:ext cx="7091680" cy="967105"/>
          </a:xfrm>
        </p:spPr>
        <p:txBody>
          <a:bodyPr vert="horz" wrap="square" lIns="91440" tIns="45720" rIns="91440" bIns="45720" anchor="ctr" anchorCtr="0"/>
          <a:lstStyle/>
          <a:p>
            <a:pPr eaLnBrk="1" hangingPunct="1">
              <a:buNone/>
            </a:pPr>
            <a:r>
              <a:rPr lang="en-US" altLang="zh-CN" sz="3600" dirty="0" smtClean="0">
                <a:latin typeface="黑体" panose="02010609060101010101" pitchFamily="2" charset="-122"/>
                <a:ea typeface="黑体" panose="02010609060101010101" pitchFamily="2" charset="-122"/>
              </a:rPr>
              <a:t>7.3.3 </a:t>
            </a:r>
            <a:r>
              <a:rPr lang="zh-CN" altLang="en-US" sz="3600" dirty="0">
                <a:latin typeface="黑体" panose="02010609060101010101" pitchFamily="2" charset="-122"/>
                <a:ea typeface="黑体" panose="02010609060101010101" pitchFamily="2" charset="-122"/>
              </a:rPr>
              <a:t>转移网络</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p:nvPr/>
        </p:nvSpPr>
        <p:spPr>
          <a:xfrm>
            <a:off x="0" y="-322580"/>
            <a:ext cx="309880" cy="64516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sp>
        <p:nvSpPr>
          <p:cNvPr id="58372" name="Rectangle 5"/>
          <p:cNvSpPr/>
          <p:nvPr/>
        </p:nvSpPr>
        <p:spPr>
          <a:xfrm>
            <a:off x="499110" y="1340803"/>
            <a:ext cx="8145780" cy="5117465"/>
          </a:xfrm>
          <a:prstGeom prst="rect">
            <a:avLst/>
          </a:prstGeom>
          <a:noFill/>
          <a:ln w="9525">
            <a:noFill/>
          </a:ln>
        </p:spPr>
        <p:txBody>
          <a:bodyPr wrap="square" anchor="ctr" anchorCtr="0">
            <a:spAutoFit/>
          </a:bodyPr>
          <a:lstStyle/>
          <a:p>
            <a:pPr>
              <a:spcBef>
                <a:spcPts val="600"/>
              </a:spcBef>
              <a:spcAft>
                <a:spcPts val="600"/>
              </a:spcAft>
              <a:buClr>
                <a:schemeClr val="accent2">
                  <a:lumMod val="90000"/>
                  <a:lumOff val="10000"/>
                </a:schemeClr>
              </a:buClr>
              <a:buFont typeface="Wingdings" panose="05000000000000000000" pitchFamily="2" charset="2"/>
            </a:pPr>
            <a:r>
              <a:rPr lang="zh-CN" altLang="en-US" sz="3200" dirty="0">
                <a:solidFill>
                  <a:schemeClr val="accent2">
                    <a:lumMod val="90000"/>
                    <a:lumOff val="10000"/>
                  </a:schemeClr>
                </a:solidFill>
                <a:latin typeface="黑体" panose="02010609060101010101" pitchFamily="2" charset="-122"/>
                <a:ea typeface="黑体" panose="02010609060101010101" pitchFamily="2" charset="-122"/>
              </a:rPr>
              <a:t>用</a:t>
            </a:r>
            <a:r>
              <a:rPr lang="zh-CN" altLang="en-US" sz="3200" dirty="0">
                <a:solidFill>
                  <a:srgbClr val="FF0000"/>
                </a:solidFill>
                <a:latin typeface="黑体" panose="02010609060101010101" pitchFamily="2" charset="-122"/>
                <a:ea typeface="黑体" panose="02010609060101010101" pitchFamily="2" charset="-122"/>
              </a:rPr>
              <a:t>转移网络</a:t>
            </a:r>
            <a:r>
              <a:rPr lang="zh-CN" altLang="en-US" sz="3200" dirty="0">
                <a:solidFill>
                  <a:schemeClr val="accent2">
                    <a:lumMod val="90000"/>
                    <a:lumOff val="10000"/>
                  </a:schemeClr>
                </a:solidFill>
                <a:latin typeface="黑体" panose="02010609060101010101" pitchFamily="2" charset="-122"/>
                <a:ea typeface="黑体" panose="02010609060101010101" pitchFamily="2" charset="-122"/>
              </a:rPr>
              <a:t>分析一个</a:t>
            </a:r>
            <a:r>
              <a:rPr lang="zh-CN" altLang="en-US" sz="3200" dirty="0">
                <a:solidFill>
                  <a:srgbClr val="FF0000"/>
                </a:solidFill>
                <a:latin typeface="黑体" panose="02010609060101010101" pitchFamily="2" charset="-122"/>
                <a:ea typeface="黑体" panose="02010609060101010101" pitchFamily="2" charset="-122"/>
              </a:rPr>
              <a:t>句子</a:t>
            </a:r>
            <a:r>
              <a:rPr lang="zh-CN" altLang="en-US" sz="3200" dirty="0">
                <a:solidFill>
                  <a:schemeClr val="accent2">
                    <a:lumMod val="90000"/>
                    <a:lumOff val="10000"/>
                  </a:schemeClr>
                </a:solidFill>
                <a:latin typeface="黑体" panose="02010609060101010101" pitchFamily="2" charset="-122"/>
                <a:ea typeface="黑体" panose="02010609060101010101" pitchFamily="2" charset="-122"/>
              </a:rPr>
              <a:t>：</a:t>
            </a:r>
          </a:p>
          <a:p>
            <a:pPr indent="711200">
              <a:lnSpc>
                <a:spcPct val="130000"/>
              </a:lnSpc>
              <a:spcBef>
                <a:spcPts val="600"/>
              </a:spcBef>
              <a:spcAft>
                <a:spcPts val="600"/>
              </a:spcAft>
              <a:buClr>
                <a:schemeClr val="accent2">
                  <a:lumMod val="90000"/>
                  <a:lumOff val="10000"/>
                </a:schemeClr>
              </a:buClr>
              <a:buFont typeface="Wingdings" panose="05000000000000000000" pitchFamily="2" charset="2"/>
              <a:extLst>
                <a:ext uri="{35155182-B16C-46BC-9424-99874614C6A1}">
                  <wpsdc:indentchars xmlns="" xmlns:wpsdc="http://www.wps.cn/officeDocument/2017/drawingmlCustomData" val="200" checksum="3773799597"/>
                </a:ext>
              </a:extLst>
            </a:pP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首先从</a:t>
            </a:r>
            <a:r>
              <a:rPr lang="zh-CN" altLang="en-US" sz="2800" dirty="0">
                <a:solidFill>
                  <a:srgbClr val="FF0000"/>
                </a:solidFill>
                <a:latin typeface="黑体" panose="02010609060101010101" pitchFamily="2" charset="-122"/>
                <a:ea typeface="黑体" panose="02010609060101010101" pitchFamily="2" charset="-122"/>
              </a:rPr>
              <a:t>句子</a:t>
            </a:r>
            <a:r>
              <a:rPr lang="en-US" altLang="zh-CN" sz="2800" dirty="0">
                <a:solidFill>
                  <a:srgbClr val="FF0000"/>
                </a:solidFill>
                <a:latin typeface="黑体" panose="02010609060101010101" pitchFamily="2" charset="-122"/>
                <a:ea typeface="黑体" panose="02010609060101010101" pitchFamily="2" charset="-122"/>
              </a:rPr>
              <a:t>S</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开始</a:t>
            </a:r>
            <a:r>
              <a:rPr lang="zh-CN" altLang="en-US" sz="2800" dirty="0">
                <a:solidFill>
                  <a:srgbClr val="C00000"/>
                </a:solidFill>
                <a:latin typeface="黑体" panose="02010609060101010101" pitchFamily="2" charset="-122"/>
                <a:ea typeface="黑体" panose="02010609060101010101" pitchFamily="2" charset="-122"/>
              </a:rPr>
              <a:t>启动</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转移网络。</a:t>
            </a:r>
          </a:p>
          <a:p>
            <a:pPr indent="711200">
              <a:lnSpc>
                <a:spcPct val="130000"/>
              </a:lnSpc>
              <a:spcBef>
                <a:spcPts val="600"/>
              </a:spcBef>
              <a:spcAft>
                <a:spcPts val="600"/>
              </a:spcAft>
              <a:buClr>
                <a:schemeClr val="accent2">
                  <a:lumMod val="90000"/>
                  <a:lumOff val="10000"/>
                </a:schemeClr>
              </a:buClr>
              <a:buFont typeface="Wingdings" panose="05000000000000000000" pitchFamily="2" charset="2"/>
              <a:extLst>
                <a:ext uri="{35155182-B16C-46BC-9424-99874614C6A1}">
                  <wpsdc:indentchars xmlns="" xmlns:wpsdc="http://www.wps.cn/officeDocument/2017/drawingmlCustomData" val="200" checksum="3773799597"/>
                </a:ext>
              </a:extLst>
            </a:pP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若句子的</a:t>
            </a:r>
            <a:r>
              <a:rPr lang="zh-CN" altLang="en-US" sz="2800" dirty="0">
                <a:solidFill>
                  <a:srgbClr val="FF0000"/>
                </a:solidFill>
                <a:latin typeface="黑体" panose="02010609060101010101" pitchFamily="2" charset="-122"/>
                <a:ea typeface="黑体" panose="02010609060101010101" pitchFamily="2" charset="-122"/>
              </a:rPr>
              <a:t>表示形式</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和</a:t>
            </a:r>
            <a:r>
              <a:rPr lang="zh-CN" altLang="en-US" sz="2800" dirty="0">
                <a:solidFill>
                  <a:srgbClr val="FF0000"/>
                </a:solidFill>
                <a:latin typeface="黑体" panose="02010609060101010101" pitchFamily="2" charset="-122"/>
                <a:ea typeface="黑体" panose="02010609060101010101" pitchFamily="2" charset="-122"/>
              </a:rPr>
              <a:t>转移网络</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部分结构</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(NP)</a:t>
            </a:r>
            <a:r>
              <a:rPr lang="zh-CN" altLang="en-US" sz="2800" dirty="0">
                <a:solidFill>
                  <a:srgbClr val="C00000"/>
                </a:solidFill>
                <a:latin typeface="黑体" panose="02010609060101010101" pitchFamily="2" charset="-122"/>
                <a:ea typeface="黑体" panose="02010609060101010101" pitchFamily="2" charset="-122"/>
              </a:rPr>
              <a:t>匹配</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，那么控制会</a:t>
            </a:r>
            <a:r>
              <a:rPr lang="zh-CN" altLang="en-US" sz="2800" dirty="0">
                <a:solidFill>
                  <a:srgbClr val="C00000"/>
                </a:solidFill>
                <a:latin typeface="黑体" panose="02010609060101010101" pitchFamily="2" charset="-122"/>
                <a:ea typeface="黑体" panose="02010609060101010101" pitchFamily="2" charset="-122"/>
              </a:rPr>
              <a:t>转移</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到和</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NP</a:t>
            </a:r>
            <a:r>
              <a:rPr lang="zh-CN" altLang="en-US" sz="2800" dirty="0">
                <a:solidFill>
                  <a:srgbClr val="FF0000"/>
                </a:solidFill>
                <a:latin typeface="黑体" panose="02010609060101010101" pitchFamily="2" charset="-122"/>
                <a:ea typeface="黑体" panose="02010609060101010101" pitchFamily="2" charset="-122"/>
              </a:rPr>
              <a:t>相关</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的网络部分。</a:t>
            </a:r>
          </a:p>
          <a:p>
            <a:pPr indent="711200">
              <a:lnSpc>
                <a:spcPct val="130000"/>
              </a:lnSpc>
              <a:spcBef>
                <a:spcPts val="600"/>
              </a:spcBef>
              <a:spcAft>
                <a:spcPts val="600"/>
              </a:spcAft>
              <a:buClr>
                <a:schemeClr val="accent2">
                  <a:lumMod val="90000"/>
                  <a:lumOff val="10000"/>
                </a:schemeClr>
              </a:buClr>
              <a:buFont typeface="Wingdings" panose="05000000000000000000" pitchFamily="2" charset="2"/>
              <a:extLst>
                <a:ext uri="{35155182-B16C-46BC-9424-99874614C6A1}">
                  <wpsdc:indentchars xmlns="" xmlns:wpsdc="http://www.wps.cn/officeDocument/2017/drawingmlCustomData" val="200" checksum="3773799597"/>
                </a:ext>
              </a:extLst>
            </a:pP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这样，转移网络进入</a:t>
            </a:r>
            <a:r>
              <a:rPr lang="zh-CN" altLang="en-US" sz="2800" dirty="0">
                <a:solidFill>
                  <a:srgbClr val="C00000"/>
                </a:solidFill>
                <a:latin typeface="黑体" panose="02010609060101010101" pitchFamily="2" charset="-122"/>
                <a:ea typeface="黑体" panose="02010609060101010101" pitchFamily="2" charset="-122"/>
              </a:rPr>
              <a:t>中间状态</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，然后接着</a:t>
            </a:r>
            <a:r>
              <a:rPr lang="zh-CN" altLang="en-US" sz="2800" dirty="0">
                <a:solidFill>
                  <a:srgbClr val="C00000"/>
                </a:solidFill>
                <a:latin typeface="黑体" panose="02010609060101010101" pitchFamily="2" charset="-122"/>
                <a:ea typeface="黑体" panose="02010609060101010101" pitchFamily="2" charset="-122"/>
              </a:rPr>
              <a:t>检查</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VP</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短语。</a:t>
            </a:r>
          </a:p>
          <a:p>
            <a:pPr indent="711200">
              <a:lnSpc>
                <a:spcPct val="130000"/>
              </a:lnSpc>
              <a:spcBef>
                <a:spcPts val="600"/>
              </a:spcBef>
              <a:spcAft>
                <a:spcPts val="600"/>
              </a:spcAft>
              <a:buClr>
                <a:schemeClr val="accent2">
                  <a:lumMod val="90000"/>
                  <a:lumOff val="10000"/>
                </a:schemeClr>
              </a:buClr>
              <a:buFont typeface="Wingdings" panose="05000000000000000000" pitchFamily="2" charset="2"/>
              <a:extLst>
                <a:ext uri="{35155182-B16C-46BC-9424-99874614C6A1}">
                  <wpsdc:indentchars xmlns="" xmlns:wpsdc="http://www.wps.cn/officeDocument/2017/drawingmlCustomData" val="200" checksum="3773799597"/>
                </a:ext>
              </a:extLst>
            </a:pP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在</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VP</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转移网络</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中，</a:t>
            </a:r>
            <a:r>
              <a:rPr lang="zh-CN" altLang="en-US" sz="2800" dirty="0">
                <a:solidFill>
                  <a:srgbClr val="FF0000"/>
                </a:solidFill>
                <a:latin typeface="黑体" panose="02010609060101010101" pitchFamily="2" charset="-122"/>
                <a:ea typeface="黑体" panose="02010609060101010101" pitchFamily="2" charset="-122"/>
              </a:rPr>
              <a:t>假设</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整个</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VP</a:t>
            </a:r>
            <a:r>
              <a:rPr lang="zh-CN" altLang="en-US" sz="2800" dirty="0">
                <a:solidFill>
                  <a:srgbClr val="C00000"/>
                </a:solidFill>
                <a:latin typeface="黑体" panose="02010609060101010101" pitchFamily="2" charset="-122"/>
                <a:ea typeface="黑体" panose="02010609060101010101" pitchFamily="2" charset="-122"/>
              </a:rPr>
              <a:t>匹配成功</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，控制会转移到</a:t>
            </a:r>
            <a:r>
              <a:rPr lang="zh-CN" altLang="en-US" sz="2800" dirty="0">
                <a:solidFill>
                  <a:srgbClr val="C00000"/>
                </a:solidFill>
                <a:latin typeface="黑体" panose="02010609060101010101" pitchFamily="2" charset="-122"/>
                <a:ea typeface="黑体" panose="02010609060101010101" pitchFamily="2" charset="-122"/>
              </a:rPr>
              <a:t>终止状态</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，并结束</a:t>
            </a:r>
            <a:r>
              <a:rPr lang="zh-CN" altLang="en-US" sz="2800" dirty="0">
                <a:solidFill>
                  <a:schemeClr val="accent2">
                    <a:lumMod val="90000"/>
                    <a:lumOff val="10000"/>
                  </a:schemeClr>
                </a:solidFill>
                <a:latin typeface="Times New Roman" panose="02020603050405020304" pitchFamily="18" charset="0"/>
              </a:rPr>
              <a:t>。 </a:t>
            </a:r>
          </a:p>
        </p:txBody>
      </p:sp>
      <p:sp>
        <p:nvSpPr>
          <p:cNvPr id="3" name="灯片编号占位符 2"/>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56323" name="Rectangle 2"/>
          <p:cNvSpPr>
            <a:spLocks noGrp="1"/>
          </p:cNvSpPr>
          <p:nvPr>
            <p:custDataLst>
              <p:tags r:id="rId1"/>
            </p:custDataLst>
          </p:nvPr>
        </p:nvSpPr>
        <p:spPr>
          <a:xfrm>
            <a:off x="838200" y="45085"/>
            <a:ext cx="7091680" cy="96710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7.3.3 </a:t>
            </a:r>
            <a:r>
              <a:rPr lang="zh-CN" altLang="en-US" sz="3600" dirty="0">
                <a:latin typeface="黑体" panose="02010609060101010101" pitchFamily="2" charset="-122"/>
                <a:ea typeface="黑体" panose="02010609060101010101" pitchFamily="2" charset="-122"/>
              </a:rPr>
              <a:t>转移网络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6" name="Object 3"/>
          <p:cNvGraphicFramePr>
            <a:graphicFrameLocks noChangeAspect="1"/>
          </p:cNvGraphicFramePr>
          <p:nvPr/>
        </p:nvGraphicFramePr>
        <p:xfrm>
          <a:off x="609283" y="1266508"/>
          <a:ext cx="7848600" cy="4968875"/>
        </p:xfrm>
        <a:graphic>
          <a:graphicData uri="http://schemas.openxmlformats.org/presentationml/2006/ole">
            <mc:AlternateContent xmlns:mc="http://schemas.openxmlformats.org/markup-compatibility/2006">
              <mc:Choice xmlns:v="urn:schemas-microsoft-com:vml" Requires="v">
                <p:oleObj spid="_x0000_s6151" r:id="rId4" imgW="5612130" imgH="4079240" progId="Visio.Drawing.11">
                  <p:embed/>
                </p:oleObj>
              </mc:Choice>
              <mc:Fallback>
                <p:oleObj r:id="rId4" imgW="5612130" imgH="4079240" progId="Visio.Drawing.11">
                  <p:embed/>
                  <p:pic>
                    <p:nvPicPr>
                      <p:cNvPr id="0" name="图片 3082"/>
                      <p:cNvPicPr/>
                      <p:nvPr/>
                    </p:nvPicPr>
                    <p:blipFill>
                      <a:blip r:embed="rId5"/>
                      <a:stretch>
                        <a:fillRect/>
                      </a:stretch>
                    </p:blipFill>
                    <p:spPr>
                      <a:xfrm>
                        <a:off x="609283" y="1266508"/>
                        <a:ext cx="7848600" cy="4968875"/>
                      </a:xfrm>
                      <a:prstGeom prst="rect">
                        <a:avLst/>
                      </a:prstGeom>
                      <a:solidFill>
                        <a:srgbClr val="CCFFCC"/>
                      </a:solidFill>
                      <a:ln w="9525" cap="flat" cmpd="sng">
                        <a:solidFill>
                          <a:schemeClr val="tx1"/>
                        </a:solidFill>
                        <a:prstDash val="solid"/>
                        <a:miter/>
                        <a:headEnd type="none" w="med" len="med"/>
                        <a:tailEnd type="none" w="med" len="med"/>
                      </a:ln>
                    </p:spPr>
                  </p:pic>
                </p:oleObj>
              </mc:Fallback>
            </mc:AlternateContent>
          </a:graphicData>
        </a:graphic>
      </p:graphicFrame>
      <p:sp>
        <p:nvSpPr>
          <p:cNvPr id="59397" name="Rectangle 4"/>
          <p:cNvSpPr/>
          <p:nvPr/>
        </p:nvSpPr>
        <p:spPr>
          <a:xfrm>
            <a:off x="1184275" y="6303963"/>
            <a:ext cx="6775450" cy="460375"/>
          </a:xfrm>
          <a:prstGeom prst="rect">
            <a:avLst/>
          </a:prstGeom>
          <a:noFill/>
          <a:ln w="9525">
            <a:noFill/>
          </a:ln>
        </p:spPr>
        <p:txBody>
          <a:bodyPr wrap="none" anchor="ctr" anchorCtr="0">
            <a:spAutoFit/>
          </a:bodyPr>
          <a:lstStyle/>
          <a:p>
            <a:pPr algn="ctr"/>
            <a:r>
              <a:rPr lang="zh-CN" altLang="en-US" sz="2400" b="1" dirty="0">
                <a:solidFill>
                  <a:schemeClr val="accent6">
                    <a:lumMod val="75000"/>
                    <a:lumOff val="25000"/>
                  </a:schemeClr>
                </a:solidFill>
                <a:latin typeface="黑体" panose="02010609060101010101" pitchFamily="2" charset="-122"/>
                <a:ea typeface="黑体" panose="02010609060101010101" pitchFamily="2" charset="-122"/>
              </a:rPr>
              <a:t>图</a:t>
            </a:r>
            <a:r>
              <a:rPr lang="en-US" altLang="zh-CN" sz="2400" b="1" dirty="0">
                <a:solidFill>
                  <a:schemeClr val="accent6">
                    <a:lumMod val="75000"/>
                    <a:lumOff val="25000"/>
                  </a:schemeClr>
                </a:solidFill>
                <a:latin typeface="黑体" panose="02010609060101010101" pitchFamily="2" charset="-122"/>
                <a:ea typeface="黑体" panose="02010609060101010101" pitchFamily="2" charset="-122"/>
              </a:rPr>
              <a:t>7-4 </a:t>
            </a:r>
            <a:r>
              <a:rPr lang="zh-CN" altLang="en-US" sz="2400" b="1" dirty="0">
                <a:solidFill>
                  <a:schemeClr val="accent6">
                    <a:lumMod val="75000"/>
                    <a:lumOff val="25000"/>
                  </a:schemeClr>
                </a:solidFill>
                <a:latin typeface="黑体" panose="02010609060101010101" pitchFamily="2" charset="-122"/>
                <a:ea typeface="黑体" panose="02010609060101010101" pitchFamily="2" charset="-122"/>
              </a:rPr>
              <a:t>句子</a:t>
            </a:r>
            <a:r>
              <a:rPr lang="en-US" altLang="zh-CN" sz="2400" b="1" dirty="0">
                <a:solidFill>
                  <a:schemeClr val="accent6">
                    <a:lumMod val="75000"/>
                    <a:lumOff val="25000"/>
                  </a:schemeClr>
                </a:solidFill>
                <a:latin typeface="黑体" panose="02010609060101010101" pitchFamily="2" charset="-122"/>
                <a:ea typeface="黑体" panose="02010609060101010101" pitchFamily="2" charset="-122"/>
              </a:rPr>
              <a:t>“</a:t>
            </a:r>
            <a:r>
              <a:rPr lang="en-US" altLang="zh-CN" sz="2400" b="1" dirty="0">
                <a:solidFill>
                  <a:schemeClr val="accent6">
                    <a:lumMod val="75000"/>
                    <a:lumOff val="25000"/>
                  </a:schemeClr>
                </a:solidFill>
                <a:latin typeface="黑体" panose="02010609060101010101" pitchFamily="2" charset="-122"/>
                <a:ea typeface="黑体" panose="02010609060101010101" pitchFamily="2" charset="-122"/>
                <a:sym typeface="+mn-ea"/>
              </a:rPr>
              <a:t>The man laughed</a:t>
            </a:r>
            <a:r>
              <a:rPr lang="en-US" altLang="zh-CN" sz="2400" b="1" dirty="0">
                <a:solidFill>
                  <a:schemeClr val="accent6">
                    <a:lumMod val="75000"/>
                    <a:lumOff val="25000"/>
                  </a:schemeClr>
                </a:solidFill>
                <a:latin typeface="黑体" panose="02010609060101010101" pitchFamily="2" charset="-122"/>
                <a:ea typeface="黑体" panose="02010609060101010101" pitchFamily="2" charset="-122"/>
              </a:rPr>
              <a:t>”</a:t>
            </a:r>
            <a:r>
              <a:rPr lang="zh-CN" altLang="en-US" sz="2400" b="1" dirty="0">
                <a:solidFill>
                  <a:schemeClr val="accent6">
                    <a:lumMod val="75000"/>
                    <a:lumOff val="25000"/>
                  </a:schemeClr>
                </a:solidFill>
                <a:latin typeface="黑体" panose="02010609060101010101" pitchFamily="2" charset="-122"/>
                <a:ea typeface="黑体" panose="02010609060101010101" pitchFamily="2" charset="-122"/>
              </a:rPr>
              <a:t>的状态转移网络</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56323" name="Rectangle 2"/>
          <p:cNvSpPr>
            <a:spLocks noGrp="1"/>
          </p:cNvSpPr>
          <p:nvPr>
            <p:custDataLst>
              <p:tags r:id="rId2"/>
            </p:custDataLst>
          </p:nvPr>
        </p:nvSpPr>
        <p:spPr>
          <a:xfrm>
            <a:off x="838200" y="45085"/>
            <a:ext cx="7091680" cy="96710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7.3.3 </a:t>
            </a:r>
            <a:r>
              <a:rPr lang="zh-CN" altLang="en-US" sz="3600" dirty="0">
                <a:latin typeface="黑体" panose="02010609060101010101" pitchFamily="2" charset="-122"/>
                <a:ea typeface="黑体" panose="02010609060101010101" pitchFamily="2" charset="-122"/>
              </a:rPr>
              <a:t>转移网络</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p:cNvSpPr>
          <p:nvPr>
            <p:ph type="title"/>
          </p:nvPr>
        </p:nvSpPr>
        <p:spPr>
          <a:xfrm>
            <a:off x="685800" y="210503"/>
            <a:ext cx="7772400" cy="1143000"/>
          </a:xfrm>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61444" name="Rectangle 3"/>
          <p:cNvSpPr>
            <a:spLocks noGrp="1"/>
          </p:cNvSpPr>
          <p:nvPr>
            <p:ph idx="1"/>
          </p:nvPr>
        </p:nvSpPr>
        <p:spPr>
          <a:xfrm>
            <a:off x="770255" y="1191260"/>
            <a:ext cx="7772400" cy="5299710"/>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a:t>
            </a:r>
            <a:r>
              <a:rPr lang="zh-CN" altLang="en-US" sz="2800" dirty="0">
                <a:solidFill>
                  <a:srgbClr val="00FFFF"/>
                </a:solidFill>
                <a:latin typeface="黑体" panose="02010609060101010101" pitchFamily="2" charset="-122"/>
                <a:ea typeface="黑体" panose="02010609060101010101" pitchFamily="2" charset="-122"/>
              </a:rPr>
              <a:t>	</a:t>
            </a:r>
            <a:endParaRPr lang="en-US" altLang="zh-CN" sz="2800" dirty="0">
              <a:solidFill>
                <a:srgbClr val="00FFFF"/>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FF0000"/>
                </a:solidFill>
                <a:latin typeface="黑体" panose="02010609060101010101" pitchFamily="2" charset="-122"/>
                <a:ea typeface="黑体" panose="02010609060101010101" pitchFamily="2" charset="-122"/>
              </a:rPr>
              <a:t>7.4  </a:t>
            </a:r>
            <a:r>
              <a:rPr lang="zh-CN" altLang="en-US" sz="2800" dirty="0">
                <a:solidFill>
                  <a:srgbClr val="FF0000"/>
                </a:solidFill>
                <a:latin typeface="黑体" panose="02010609060101010101" pitchFamily="2" charset="-122"/>
                <a:ea typeface="黑体" panose="02010609060101010101" pitchFamily="2" charset="-122"/>
              </a:rPr>
              <a:t>语义分析</a:t>
            </a:r>
            <a:r>
              <a:rPr lang="zh-CN" altLang="en-US" sz="2800" dirty="0">
                <a:solidFill>
                  <a:srgbClr val="FFFF00"/>
                </a:solidFill>
                <a:latin typeface="黑体" panose="02010609060101010101" pitchFamily="2" charset="-122"/>
                <a:ea typeface="黑体" panose="02010609060101010101" pitchFamily="2" charset="-122"/>
              </a:rPr>
              <a:t>	</a:t>
            </a:r>
            <a:endParaRPr lang="en-US" altLang="zh-CN" sz="2800" dirty="0">
              <a:solidFill>
                <a:srgbClr val="FFFF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7.5  </a:t>
            </a:r>
            <a:r>
              <a:rPr lang="zh-CN" altLang="en-US" sz="2800" dirty="0">
                <a:latin typeface="黑体" panose="02010609060101010101" pitchFamily="2" charset="-122"/>
                <a:ea typeface="黑体" panose="02010609060101010101" pitchFamily="2" charset="-122"/>
              </a:rPr>
              <a:t>大规模真实文本的处理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7.6  </a:t>
            </a:r>
            <a:r>
              <a:rPr lang="zh-CN" altLang="en-US" sz="2800" dirty="0">
                <a:latin typeface="黑体" panose="02010609060101010101" pitchFamily="2" charset="-122"/>
                <a:ea typeface="黑体" panose="02010609060101010101" pitchFamily="2" charset="-122"/>
              </a:rPr>
              <a:t>信息搜索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7.7  </a:t>
            </a:r>
            <a:r>
              <a:rPr lang="zh-CN" altLang="en-US" sz="2800" dirty="0">
                <a:latin typeface="黑体" panose="02010609060101010101" pitchFamily="2" charset="-122"/>
                <a:ea typeface="黑体" panose="02010609060101010101" pitchFamily="2" charset="-122"/>
              </a:rPr>
              <a:t>机器翻译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7.8  </a:t>
            </a:r>
            <a:r>
              <a:rPr lang="zh-CN" altLang="en-US" sz="2800" dirty="0">
                <a:latin typeface="黑体" panose="02010609060101010101" pitchFamily="2" charset="-122"/>
                <a:ea typeface="黑体" panose="02010609060101010101" pitchFamily="2" charset="-122"/>
              </a:rPr>
              <a:t>语音识别</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a:xfrm>
            <a:off x="395605" y="44133"/>
            <a:ext cx="7772400" cy="1143000"/>
          </a:xfrm>
        </p:spPr>
        <p:txBody>
          <a:bodyPr vert="horz" wrap="square" lIns="91440" tIns="45720" rIns="91440" bIns="45720" anchor="ctr" anchorCtr="0"/>
          <a:lstStyle/>
          <a:p>
            <a:pPr eaLnBrk="1" hangingPunct="1">
              <a:buNone/>
            </a:pPr>
            <a:r>
              <a:rPr lang="zh-CN" altLang="en-US" dirty="0"/>
              <a:t>航空旅游信息系统</a:t>
            </a:r>
          </a:p>
        </p:txBody>
      </p:sp>
      <p:sp>
        <p:nvSpPr>
          <p:cNvPr id="8196" name="Rectangle 3"/>
          <p:cNvSpPr>
            <a:spLocks noGrp="1" noChangeArrowheads="1"/>
          </p:cNvSpPr>
          <p:nvPr>
            <p:ph idx="1"/>
          </p:nvPr>
        </p:nvSpPr>
        <p:spPr>
          <a:xfrm>
            <a:off x="179705" y="1187133"/>
            <a:ext cx="8686800" cy="5282247"/>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ts val="600"/>
              </a:spcBef>
              <a:spcAft>
                <a:spcPct val="0"/>
              </a:spcAft>
              <a:buClr>
                <a:srgbClr val="66FFFF"/>
              </a:buClr>
              <a:buSzTx/>
              <a:buFont typeface="Wingdings" panose="05000000000000000000" pitchFamily="2" charset="2"/>
              <a:buNone/>
              <a:defRPr/>
            </a:pP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mn-lt"/>
                <a:ea typeface="+mn-ea"/>
                <a:cs typeface="+mn-cs"/>
              </a:rPr>
              <a:t>        </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航空旅游信息系统（</a:t>
            </a:r>
            <a:r>
              <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mj-lt"/>
                <a:ea typeface="黑体" panose="02010609060101010101" pitchFamily="2" charset="-122"/>
                <a:cs typeface="+mn-cs"/>
              </a:rPr>
              <a:t>Air Travel Information Systems, ATIS</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）是利用</a:t>
            </a:r>
            <a:r>
              <a:rPr kumimoji="1" lang="zh-CN" altLang="en-US" sz="2800" i="0" u="none" strike="noStrike" kern="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自然语言</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对</a:t>
            </a:r>
            <a:r>
              <a:rPr kumimoji="1" lang="zh-CN" altLang="en-US" sz="2800" i="0" u="none" strike="noStrike" kern="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飞机航班信息</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进行</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查询</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的系统，它能对遍布美国</a:t>
            </a:r>
            <a:r>
              <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50</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个城市的航班情况进行查询。</a:t>
            </a:r>
          </a:p>
          <a:p>
            <a:pPr marL="342900" marR="0" lvl="0" indent="-342900" algn="just" defTabSz="914400" rtl="0" eaLnBrk="1" fontAlgn="base" latinLnBrk="0" hangingPunct="1">
              <a:lnSpc>
                <a:spcPct val="90000"/>
              </a:lnSpc>
              <a:spcBef>
                <a:spcPts val="600"/>
              </a:spcBef>
              <a:spcAft>
                <a:spcPct val="0"/>
              </a:spcAft>
              <a:buClr>
                <a:srgbClr val="66FFFF"/>
              </a:buClr>
              <a:buSzTx/>
              <a:buFont typeface="Wingdings" panose="05000000000000000000" pitchFamily="2" charset="2"/>
              <a:buNone/>
              <a:defRPr/>
            </a:pP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    每年在世界范围内不同地方都会对此类系统进行功能评估。</a:t>
            </a:r>
          </a:p>
          <a:p>
            <a:pPr marL="342900" marR="0" lvl="0" indent="-342900" algn="just" defTabSz="914400" rtl="0" eaLnBrk="1" fontAlgn="base" latinLnBrk="0" hangingPunct="1">
              <a:lnSpc>
                <a:spcPct val="90000"/>
              </a:lnSpc>
              <a:spcBef>
                <a:spcPts val="600"/>
              </a:spcBef>
              <a:spcAft>
                <a:spcPct val="0"/>
              </a:spcAft>
              <a:buClr>
                <a:srgbClr val="66FFFF"/>
              </a:buClr>
              <a:buSzTx/>
              <a:buFont typeface="Wingdings" panose="05000000000000000000" pitchFamily="2" charset="2"/>
              <a:buNone/>
              <a:defRPr/>
            </a:pP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    </a:t>
            </a:r>
            <a:r>
              <a:rPr kumimoji="1" lang="zh-CN" altLang="en-US" sz="2800" i="0" u="none" strike="noStrike" kern="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评估</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是利用一套</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从未使用过的查询数据</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对系统进行</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测试</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，主要</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考察</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系统</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对单词的识别率</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以及</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对问题的正确回答能力</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p>
          <a:p>
            <a:pPr marL="342900" marR="0" lvl="0" indent="-342900" algn="just" defTabSz="914400" rtl="0" eaLnBrk="1" fontAlgn="base" latinLnBrk="0" hangingPunct="1">
              <a:lnSpc>
                <a:spcPct val="90000"/>
              </a:lnSpc>
              <a:spcBef>
                <a:spcPts val="600"/>
              </a:spcBef>
              <a:spcAft>
                <a:spcPct val="0"/>
              </a:spcAft>
              <a:buClr>
                <a:srgbClr val="66FFFF"/>
              </a:buClr>
              <a:buSzTx/>
              <a:buFont typeface="Wingdings" panose="05000000000000000000" pitchFamily="2" charset="2"/>
              <a:buNone/>
              <a:defRPr/>
            </a:pP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    </a:t>
            </a:r>
            <a:r>
              <a:rPr kumimoji="1" lang="zh-CN" altLang="en-US" sz="2800" i="0" u="none" strike="noStrike" kern="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测试数据</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是由</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非研究人员</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使用高质量的</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麦克风</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在与系统进行</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交互</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的过程中</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录音</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形成的。对测试人员的</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性别</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和</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使用的语言</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没有明确的限制但是</a:t>
            </a:r>
            <a:r>
              <a:rPr kumimoji="1" lang="zh-CN" altLang="en-US"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查询的问题必须与此领域有关</a:t>
            </a:r>
            <a:r>
              <a:rPr kumimoji="1" lang="zh-CN" altLang="en-US"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p:cNvSpPr>
          <p:nvPr>
            <p:ph idx="1"/>
          </p:nvPr>
        </p:nvSpPr>
        <p:spPr>
          <a:xfrm>
            <a:off x="267335" y="1628775"/>
            <a:ext cx="8472170" cy="5632450"/>
          </a:xfrm>
        </p:spPr>
        <p:txBody>
          <a:bodyPr vert="horz" wrap="square" lIns="91440" tIns="45720" rIns="91440" bIns="45720" anchor="t" anchorCtr="0"/>
          <a:lstStyle/>
          <a:p>
            <a:pPr marL="0" indent="914400" algn="l" latinLnBrk="0">
              <a:lnSpc>
                <a:spcPct val="130000"/>
              </a:lnSpc>
              <a:spcBef>
                <a:spcPts val="0"/>
              </a:spcBef>
              <a:buNone/>
              <a:extLst>
                <a:ext uri="{35155182-B16C-46BC-9424-99874614C6A1}">
                  <wpsdc:indentchars xmlns="" xmlns:wpsdc="http://www.wps.cn/officeDocument/2017/drawingmlCustomData" val="200" checksum="797548545"/>
                </a:ext>
              </a:extLst>
            </a:pPr>
            <a:r>
              <a:rPr lang="zh-CN" altLang="en-US" dirty="0">
                <a:solidFill>
                  <a:srgbClr val="C00000"/>
                </a:solidFill>
                <a:latin typeface="Times New Roman" panose="02020603050405020304" pitchFamily="18" charset="0"/>
                <a:ea typeface="黑体" panose="02010609060101010101" pitchFamily="2" charset="-122"/>
              </a:rPr>
              <a:t>语义分析</a:t>
            </a:r>
            <a:r>
              <a:rPr lang="en-US" altLang="zh-CN" dirty="0">
                <a:latin typeface="Times New Roman" panose="02020603050405020304" pitchFamily="18" charset="0"/>
                <a:ea typeface="黑体" panose="02010609060101010101" pitchFamily="2" charset="-122"/>
              </a:rPr>
              <a:t>——</a:t>
            </a:r>
            <a:r>
              <a:rPr lang="zh-CN" altLang="en-US" dirty="0">
                <a:latin typeface="Times New Roman" panose="02020603050405020304" pitchFamily="18" charset="0"/>
                <a:ea typeface="黑体" panose="02010609060101010101" pitchFamily="2" charset="-122"/>
              </a:rPr>
              <a:t>把分析得到的</a:t>
            </a:r>
            <a:r>
              <a:rPr lang="zh-CN" altLang="en-US" dirty="0">
                <a:solidFill>
                  <a:srgbClr val="FF0000"/>
                </a:solidFill>
                <a:latin typeface="Times New Roman" panose="02020603050405020304" pitchFamily="18" charset="0"/>
                <a:ea typeface="黑体" panose="02010609060101010101" pitchFamily="2" charset="-122"/>
              </a:rPr>
              <a:t>句法成分</a:t>
            </a:r>
            <a:r>
              <a:rPr lang="zh-CN" altLang="en-US" dirty="0">
                <a:latin typeface="Times New Roman" panose="02020603050405020304" pitchFamily="18" charset="0"/>
                <a:ea typeface="黑体" panose="02010609060101010101" pitchFamily="2" charset="-122"/>
              </a:rPr>
              <a:t>与应用领域中的</a:t>
            </a:r>
            <a:r>
              <a:rPr lang="zh-CN" altLang="en-US" dirty="0">
                <a:solidFill>
                  <a:srgbClr val="FF0000"/>
                </a:solidFill>
                <a:latin typeface="Times New Roman" panose="02020603050405020304" pitchFamily="18" charset="0"/>
                <a:ea typeface="黑体" panose="02010609060101010101" pitchFamily="2" charset="-122"/>
              </a:rPr>
              <a:t>目标表示</a:t>
            </a:r>
            <a:r>
              <a:rPr lang="zh-CN" altLang="en-US" dirty="0">
                <a:latin typeface="Times New Roman" panose="02020603050405020304" pitchFamily="18" charset="0"/>
                <a:ea typeface="黑体" panose="02010609060101010101" pitchFamily="2" charset="-122"/>
              </a:rPr>
              <a:t>相关联，才能产生</a:t>
            </a:r>
            <a:r>
              <a:rPr lang="zh-CN" altLang="en-US" dirty="0">
                <a:solidFill>
                  <a:srgbClr val="FF0000"/>
                </a:solidFill>
                <a:latin typeface="Times New Roman" panose="02020603050405020304" pitchFamily="18" charset="0"/>
                <a:ea typeface="黑体" panose="02010609060101010101" pitchFamily="2" charset="-122"/>
              </a:rPr>
              <a:t>正确唯一</a:t>
            </a:r>
            <a:r>
              <a:rPr lang="zh-CN" altLang="en-US" dirty="0">
                <a:latin typeface="Times New Roman" panose="02020603050405020304" pitchFamily="18" charset="0"/>
                <a:ea typeface="黑体" panose="02010609060101010101" pitchFamily="2" charset="-122"/>
              </a:rPr>
              <a:t>的</a:t>
            </a:r>
            <a:r>
              <a:rPr lang="zh-CN" altLang="en-US" dirty="0">
                <a:solidFill>
                  <a:srgbClr val="FF0000"/>
                </a:solidFill>
                <a:latin typeface="Times New Roman" panose="02020603050405020304" pitchFamily="18" charset="0"/>
                <a:ea typeface="黑体" panose="02010609060101010101" pitchFamily="2" charset="-122"/>
              </a:rPr>
              <a:t>理解</a:t>
            </a:r>
            <a:r>
              <a:rPr lang="zh-CN" altLang="en-US" dirty="0">
                <a:latin typeface="Times New Roman" panose="02020603050405020304" pitchFamily="18" charset="0"/>
                <a:ea typeface="黑体" panose="02010609060101010101" pitchFamily="2" charset="-122"/>
              </a:rPr>
              <a:t>。</a:t>
            </a:r>
          </a:p>
          <a:p>
            <a:pPr marL="0" indent="914400" algn="l" latinLnBrk="0">
              <a:lnSpc>
                <a:spcPct val="130000"/>
              </a:lnSpc>
              <a:spcBef>
                <a:spcPts val="0"/>
              </a:spcBef>
              <a:buNone/>
              <a:extLst>
                <a:ext uri="{35155182-B16C-46BC-9424-99874614C6A1}">
                  <wpsdc:indentchars xmlns="" xmlns:wpsdc="http://www.wps.cn/officeDocument/2017/drawingmlCustomData" val="200" checksum="797548545"/>
                </a:ext>
              </a:extLst>
            </a:pPr>
            <a:r>
              <a:rPr lang="zh-CN" altLang="en-US" dirty="0">
                <a:latin typeface="Times New Roman" panose="02020603050405020304" pitchFamily="18" charset="0"/>
                <a:ea typeface="黑体" panose="02010609060101010101" pitchFamily="2" charset="-122"/>
              </a:rPr>
              <a:t>做法：依次使用独立的</a:t>
            </a:r>
            <a:r>
              <a:rPr lang="zh-CN" altLang="en-US" dirty="0">
                <a:solidFill>
                  <a:srgbClr val="C00000"/>
                </a:solidFill>
                <a:latin typeface="Times New Roman" panose="02020603050405020304" pitchFamily="18" charset="0"/>
                <a:ea typeface="黑体" panose="02010609060101010101" pitchFamily="2" charset="-122"/>
              </a:rPr>
              <a:t>句法分析程序</a:t>
            </a:r>
            <a:r>
              <a:rPr lang="zh-CN" altLang="en-US" dirty="0">
                <a:latin typeface="Times New Roman" panose="02020603050405020304" pitchFamily="18" charset="0"/>
                <a:ea typeface="黑体" panose="02010609060101010101" pitchFamily="2" charset="-122"/>
              </a:rPr>
              <a:t>和</a:t>
            </a:r>
            <a:r>
              <a:rPr lang="zh-CN" altLang="en-US" dirty="0">
                <a:solidFill>
                  <a:srgbClr val="C00000"/>
                </a:solidFill>
                <a:latin typeface="Times New Roman" panose="02020603050405020304" pitchFamily="18" charset="0"/>
                <a:ea typeface="黑体" panose="02010609060101010101" pitchFamily="2" charset="-122"/>
              </a:rPr>
              <a:t>语义解释程序</a:t>
            </a:r>
            <a:r>
              <a:rPr lang="zh-CN" altLang="en-US" dirty="0">
                <a:latin typeface="Times New Roman" panose="02020603050405020304" pitchFamily="18" charset="0"/>
                <a:ea typeface="黑体" panose="02010609060101010101" pitchFamily="2" charset="-122"/>
              </a:rPr>
              <a:t>。</a:t>
            </a:r>
          </a:p>
          <a:p>
            <a:pPr lvl="1" indent="812800" algn="l" latinLnBrk="0">
              <a:lnSpc>
                <a:spcPct val="130000"/>
              </a:lnSpc>
              <a:spcBef>
                <a:spcPts val="0"/>
              </a:spcBef>
              <a:buSzTx/>
              <a:extLst>
                <a:ext uri="{35155182-B16C-46BC-9424-99874614C6A1}">
                  <wpsdc:indentchars xmlns="" xmlns:wpsdc="http://www.wps.cn/officeDocument/2017/drawingmlCustomData" val="200" checksum="3877492575"/>
                </a:ext>
              </a:extLst>
            </a:pPr>
            <a:r>
              <a:rPr lang="zh-CN" altLang="en-US" dirty="0">
                <a:solidFill>
                  <a:schemeClr val="accent6">
                    <a:lumMod val="75000"/>
                    <a:lumOff val="25000"/>
                  </a:schemeClr>
                </a:solidFill>
                <a:latin typeface="Times New Roman" panose="02020603050405020304" pitchFamily="18" charset="0"/>
                <a:ea typeface="黑体" panose="02010609060101010101" pitchFamily="2" charset="-122"/>
                <a:cs typeface="+mn-ea"/>
              </a:rPr>
              <a:t>语义文法</a:t>
            </a:r>
          </a:p>
          <a:p>
            <a:pPr lvl="1" indent="812800" algn="l" latinLnBrk="0">
              <a:lnSpc>
                <a:spcPct val="130000"/>
              </a:lnSpc>
              <a:spcBef>
                <a:spcPts val="0"/>
              </a:spcBef>
              <a:extLst>
                <a:ext uri="{35155182-B16C-46BC-9424-99874614C6A1}">
                  <wpsdc:indentchars xmlns="" xmlns:wpsdc="http://www.wps.cn/officeDocument/2017/drawingmlCustomData" val="200" checksum="3877492575"/>
                </a:ext>
              </a:extLst>
            </a:pPr>
            <a:r>
              <a:rPr lang="zh-CN" altLang="en-US" dirty="0">
                <a:solidFill>
                  <a:schemeClr val="accent6">
                    <a:lumMod val="75000"/>
                    <a:lumOff val="25000"/>
                  </a:schemeClr>
                </a:solidFill>
                <a:latin typeface="Times New Roman" panose="02020603050405020304" pitchFamily="18" charset="0"/>
                <a:ea typeface="黑体" panose="02010609060101010101" pitchFamily="2" charset="-122"/>
              </a:rPr>
              <a:t>格文法</a:t>
            </a:r>
          </a:p>
        </p:txBody>
      </p:sp>
      <p:sp>
        <p:nvSpPr>
          <p:cNvPr id="62468" name="Rectangle 5"/>
          <p:cNvSpPr>
            <a:spLocks noGrp="1"/>
          </p:cNvSpPr>
          <p:nvPr>
            <p:ph type="title"/>
          </p:nvPr>
        </p:nvSpPr>
        <p:spPr>
          <a:xfrm>
            <a:off x="251460" y="116523"/>
            <a:ext cx="7772400" cy="1143000"/>
          </a:xfrm>
        </p:spPr>
        <p:txBody>
          <a:bodyPr vert="horz" wrap="square" lIns="91440" tIns="45720" rIns="91440" bIns="45720" anchor="ctr" anchorCtr="0"/>
          <a:lstStyle/>
          <a:p>
            <a:pPr eaLnBrk="1" hangingPunct="1">
              <a:buNone/>
            </a:pPr>
            <a:r>
              <a:rPr lang="en-US" altLang="zh-CN" sz="3600" dirty="0" smtClean="0"/>
              <a:t>7.4  </a:t>
            </a:r>
            <a:r>
              <a:rPr lang="zh-CN" altLang="en-US" sz="3600" dirty="0"/>
              <a:t>语义分析</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360" y="44450"/>
            <a:ext cx="7772400" cy="861060"/>
          </a:xfrm>
        </p:spPr>
        <p:txBody>
          <a:bodyPr/>
          <a:lstStyle/>
          <a:p>
            <a:pPr indent="0">
              <a:buNone/>
            </a:pPr>
            <a:r>
              <a:rPr lang="en-US" altLang="zh-CN" sz="3600" dirty="0" smtClean="0">
                <a:solidFill>
                  <a:srgbClr val="C00000"/>
                </a:solidFill>
                <a:latin typeface="黑体" panose="02010609060101010101" pitchFamily="2" charset="-122"/>
                <a:ea typeface="黑体" panose="02010609060101010101" pitchFamily="2" charset="-122"/>
                <a:sym typeface="+mn-ea"/>
              </a:rPr>
              <a:t>7.4.1 </a:t>
            </a:r>
            <a:r>
              <a:rPr lang="zh-CN" altLang="en-US" sz="3600" dirty="0">
                <a:solidFill>
                  <a:srgbClr val="C00000"/>
                </a:solidFill>
                <a:latin typeface="黑体" panose="02010609060101010101" pitchFamily="2" charset="-122"/>
                <a:ea typeface="黑体" panose="02010609060101010101" pitchFamily="2" charset="-122"/>
                <a:sym typeface="+mn-ea"/>
              </a:rPr>
              <a:t>语义文法</a:t>
            </a:r>
          </a:p>
        </p:txBody>
      </p:sp>
      <p:sp>
        <p:nvSpPr>
          <p:cNvPr id="63491" name="Rectangle 2"/>
          <p:cNvSpPr>
            <a:spLocks noGrp="1"/>
          </p:cNvSpPr>
          <p:nvPr>
            <p:ph idx="1"/>
          </p:nvPr>
        </p:nvSpPr>
        <p:spPr>
          <a:xfrm>
            <a:off x="180975" y="2637155"/>
            <a:ext cx="8956040" cy="4114800"/>
          </a:xfrm>
        </p:spPr>
        <p:txBody>
          <a:bodyPr vert="horz" wrap="square" lIns="91440" tIns="45720" rIns="91440" bIns="45720" anchor="t" anchorCtr="0"/>
          <a:lstStyle/>
          <a:p>
            <a:pPr marL="0" indent="0" eaLnBrk="1" hangingPunct="1">
              <a:lnSpc>
                <a:spcPct val="80000"/>
              </a:lnSpc>
              <a:buNone/>
            </a:pPr>
            <a:r>
              <a:rPr lang="zh-CN" altLang="en-US" sz="3200" dirty="0">
                <a:latin typeface="黑体" panose="02010609060101010101" pitchFamily="2" charset="-122"/>
                <a:ea typeface="黑体" panose="02010609060101010101" pitchFamily="2" charset="-122"/>
              </a:rPr>
              <a:t>舰船信息的例子： </a:t>
            </a:r>
          </a:p>
          <a:p>
            <a:pPr marL="0" indent="609600" algn="l" latinLnBrk="0">
              <a:lnSpc>
                <a:spcPct val="130000"/>
              </a:lnSpc>
              <a:spcBef>
                <a:spcPts val="0"/>
              </a:spcBef>
              <a:buNone/>
              <a:extLst>
                <a:ext uri="{35155182-B16C-46BC-9424-99874614C6A1}">
                  <wpsdc:indentchars xmlns="" xmlns:wpsdc="http://www.wps.cn/officeDocument/2017/drawingmlCustomData" val="200" checksum="4158780845"/>
                </a:ext>
              </a:extLst>
            </a:pPr>
            <a:r>
              <a:rPr lang="en-US" altLang="zh-CN" sz="2400" dirty="0">
                <a:solidFill>
                  <a:schemeClr val="accent1"/>
                </a:solidFill>
                <a:latin typeface="黑体" panose="02010609060101010101" pitchFamily="2" charset="-122"/>
                <a:ea typeface="黑体" panose="02010609060101010101" pitchFamily="2" charset="-122"/>
              </a:rPr>
              <a:t>    </a:t>
            </a:r>
            <a:r>
              <a:rPr lang="en-US" altLang="zh-CN" sz="2800" dirty="0">
                <a:solidFill>
                  <a:schemeClr val="accent1"/>
                </a:solidFill>
                <a:latin typeface="黑体" panose="02010609060101010101" pitchFamily="2" charset="-122"/>
                <a:ea typeface="黑体" panose="02010609060101010101" pitchFamily="2" charset="-122"/>
              </a:rPr>
              <a:t>S→</a:t>
            </a:r>
            <a:r>
              <a:rPr lang="en-US" altLang="zh-CN" sz="2800" dirty="0">
                <a:solidFill>
                  <a:srgbClr val="FF0000"/>
                </a:solidFill>
                <a:latin typeface="黑体" panose="02010609060101010101" pitchFamily="2" charset="-122"/>
                <a:ea typeface="黑体" panose="02010609060101010101" pitchFamily="2" charset="-122"/>
              </a:rPr>
              <a:t>PRESENT the ATTRIBUTE of SHIP</a:t>
            </a: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en-US" altLang="zh-CN" sz="2800" dirty="0">
                <a:solidFill>
                  <a:schemeClr val="folHlink"/>
                </a:solidFill>
                <a:latin typeface="黑体" panose="02010609060101010101" pitchFamily="2" charset="-122"/>
                <a:ea typeface="黑体" panose="02010609060101010101" pitchFamily="2" charset="-122"/>
              </a:rPr>
              <a:t>   </a:t>
            </a:r>
            <a:r>
              <a:rPr lang="en-US" altLang="zh-CN" sz="2800" dirty="0">
                <a:solidFill>
                  <a:schemeClr val="accent1"/>
                </a:solidFill>
                <a:latin typeface="黑体" panose="02010609060101010101" pitchFamily="2" charset="-122"/>
                <a:ea typeface="黑体" panose="02010609060101010101" pitchFamily="2" charset="-122"/>
              </a:rPr>
              <a:t>PRESENT→</a:t>
            </a:r>
            <a:r>
              <a:rPr lang="en-US" altLang="zh-CN" sz="2800" dirty="0">
                <a:solidFill>
                  <a:srgbClr val="FF0000"/>
                </a:solidFill>
                <a:latin typeface="黑体" panose="02010609060101010101" pitchFamily="2" charset="-122"/>
                <a:ea typeface="黑体" panose="02010609060101010101" pitchFamily="2" charset="-122"/>
              </a:rPr>
              <a:t>what is |can you tell me</a:t>
            </a: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en-US" altLang="zh-CN" sz="2800" dirty="0">
                <a:solidFill>
                  <a:schemeClr val="folHlink"/>
                </a:solidFill>
                <a:latin typeface="黑体" panose="02010609060101010101" pitchFamily="2" charset="-122"/>
                <a:ea typeface="黑体" panose="02010609060101010101" pitchFamily="2" charset="-122"/>
              </a:rPr>
              <a:t>   </a:t>
            </a:r>
            <a:r>
              <a:rPr lang="en-US" altLang="zh-CN" sz="2800" dirty="0">
                <a:solidFill>
                  <a:schemeClr val="accent1"/>
                </a:solidFill>
                <a:latin typeface="黑体" panose="02010609060101010101" pitchFamily="2" charset="-122"/>
                <a:ea typeface="黑体" panose="02010609060101010101" pitchFamily="2" charset="-122"/>
              </a:rPr>
              <a:t>ATTRIBUTE→</a:t>
            </a:r>
            <a:r>
              <a:rPr lang="en-US" altLang="zh-CN" sz="2800" dirty="0">
                <a:solidFill>
                  <a:srgbClr val="FF0000"/>
                </a:solidFill>
                <a:latin typeface="黑体" panose="02010609060101010101" pitchFamily="2" charset="-122"/>
                <a:ea typeface="黑体" panose="02010609060101010101" pitchFamily="2" charset="-122"/>
              </a:rPr>
              <a:t>length | class</a:t>
            </a: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en-US" altLang="zh-CN" sz="2800" dirty="0">
                <a:solidFill>
                  <a:schemeClr val="folHlink"/>
                </a:solidFill>
                <a:latin typeface="黑体" panose="02010609060101010101" pitchFamily="2" charset="-122"/>
                <a:ea typeface="黑体" panose="02010609060101010101" pitchFamily="2" charset="-122"/>
              </a:rPr>
              <a:t>   </a:t>
            </a:r>
            <a:r>
              <a:rPr lang="en-US" altLang="zh-CN" sz="2800" dirty="0">
                <a:solidFill>
                  <a:schemeClr val="accent1"/>
                </a:solidFill>
                <a:latin typeface="黑体" panose="02010609060101010101" pitchFamily="2" charset="-122"/>
                <a:ea typeface="黑体" panose="02010609060101010101" pitchFamily="2" charset="-122"/>
              </a:rPr>
              <a:t>SHIP→</a:t>
            </a:r>
            <a:r>
              <a:rPr lang="en-US" altLang="zh-CN" sz="2800" dirty="0">
                <a:solidFill>
                  <a:srgbClr val="FF0000"/>
                </a:solidFill>
                <a:latin typeface="黑体" panose="02010609060101010101" pitchFamily="2" charset="-122"/>
                <a:ea typeface="黑体" panose="02010609060101010101" pitchFamily="2" charset="-122"/>
              </a:rPr>
              <a:t>the SHIPNAME | CLASSNAME class ship</a:t>
            </a:r>
            <a:endParaRPr lang="en-US" altLang="zh-CN" sz="2800" dirty="0">
              <a:solidFill>
                <a:schemeClr val="folHlink"/>
              </a:solidFill>
              <a:latin typeface="黑体" panose="02010609060101010101" pitchFamily="2" charset="-122"/>
              <a:ea typeface="黑体" panose="02010609060101010101" pitchFamily="2" charset="-122"/>
            </a:endParaRP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en-US" altLang="zh-CN" sz="2800" dirty="0">
                <a:solidFill>
                  <a:schemeClr val="folHlink"/>
                </a:solidFill>
                <a:latin typeface="黑体" panose="02010609060101010101" pitchFamily="2" charset="-122"/>
                <a:ea typeface="黑体" panose="02010609060101010101" pitchFamily="2" charset="-122"/>
              </a:rPr>
              <a:t>   </a:t>
            </a:r>
            <a:r>
              <a:rPr lang="en-US" altLang="zh-CN" sz="2800" dirty="0">
                <a:solidFill>
                  <a:schemeClr val="accent1"/>
                </a:solidFill>
                <a:latin typeface="黑体" panose="02010609060101010101" pitchFamily="2" charset="-122"/>
                <a:ea typeface="黑体" panose="02010609060101010101" pitchFamily="2" charset="-122"/>
              </a:rPr>
              <a:t>SHIPNAME→</a:t>
            </a:r>
            <a:r>
              <a:rPr lang="en-US" altLang="zh-CN" sz="2800" dirty="0">
                <a:solidFill>
                  <a:srgbClr val="FF0000"/>
                </a:solidFill>
                <a:latin typeface="黑体" panose="02010609060101010101" pitchFamily="2" charset="-122"/>
                <a:ea typeface="黑体" panose="02010609060101010101" pitchFamily="2" charset="-122"/>
              </a:rPr>
              <a:t>Huanghe | Changjiang</a:t>
            </a:r>
          </a:p>
          <a:p>
            <a:pPr marL="0" indent="711200" algn="l" latinLnBrk="0">
              <a:lnSpc>
                <a:spcPct val="130000"/>
              </a:lnSpc>
              <a:spcBef>
                <a:spcPts val="0"/>
              </a:spcBef>
              <a:buNone/>
              <a:extLst>
                <a:ext uri="{35155182-B16C-46BC-9424-99874614C6A1}">
                  <wpsdc:indentchars xmlns="" xmlns:wpsdc="http://www.wps.cn/officeDocument/2017/drawingmlCustomData" val="200" checksum="3773799597"/>
                </a:ext>
              </a:extLst>
            </a:pPr>
            <a:r>
              <a:rPr lang="en-US" altLang="zh-CN" sz="2800" dirty="0">
                <a:solidFill>
                  <a:schemeClr val="folHlink"/>
                </a:solidFill>
                <a:latin typeface="黑体" panose="02010609060101010101" pitchFamily="2" charset="-122"/>
                <a:ea typeface="黑体" panose="02010609060101010101" pitchFamily="2" charset="-122"/>
              </a:rPr>
              <a:t>   </a:t>
            </a:r>
            <a:r>
              <a:rPr lang="en-US" altLang="zh-CN" sz="2800" dirty="0">
                <a:solidFill>
                  <a:schemeClr val="accent1"/>
                </a:solidFill>
                <a:latin typeface="黑体" panose="02010609060101010101" pitchFamily="2" charset="-122"/>
                <a:ea typeface="黑体" panose="02010609060101010101" pitchFamily="2" charset="-122"/>
              </a:rPr>
              <a:t>CLASSNAME→</a:t>
            </a:r>
            <a:r>
              <a:rPr lang="en-US" altLang="zh-CN" sz="2800" dirty="0">
                <a:solidFill>
                  <a:srgbClr val="FF0000"/>
                </a:solidFill>
                <a:latin typeface="黑体" panose="02010609060101010101" pitchFamily="2" charset="-122"/>
                <a:ea typeface="黑体" panose="02010609060101010101" pitchFamily="2" charset="-122"/>
              </a:rPr>
              <a:t>carrier | submarine</a:t>
            </a:r>
          </a:p>
          <a:p>
            <a:pPr eaLnBrk="1" hangingPunct="1">
              <a:lnSpc>
                <a:spcPct val="80000"/>
              </a:lnSpc>
              <a:buNone/>
            </a:pPr>
            <a:r>
              <a:rPr lang="en-US" altLang="zh-CN" sz="3200" dirty="0">
                <a:latin typeface="黑体" panose="02010609060101010101" pitchFamily="2" charset="-122"/>
                <a:ea typeface="黑体" panose="02010609060101010101" pitchFamily="2" charset="-122"/>
              </a:rPr>
              <a:t>   </a:t>
            </a:r>
          </a:p>
          <a:p>
            <a:pPr lvl="2" eaLnBrk="1" hangingPunct="1">
              <a:lnSpc>
                <a:spcPct val="80000"/>
              </a:lnSpc>
            </a:pPr>
            <a:endParaRPr lang="zh-CN" altLang="en-US" sz="2400" dirty="0">
              <a:latin typeface="黑体" panose="02010609060101010101" pitchFamily="2" charset="-122"/>
              <a:ea typeface="黑体" panose="02010609060101010101" pitchFamily="2" charset="-122"/>
            </a:endParaRPr>
          </a:p>
        </p:txBody>
      </p:sp>
      <p:sp>
        <p:nvSpPr>
          <p:cNvPr id="63493" name="Rectangle 3"/>
          <p:cNvSpPr txBox="1"/>
          <p:nvPr/>
        </p:nvSpPr>
        <p:spPr>
          <a:xfrm>
            <a:off x="180975" y="1209040"/>
            <a:ext cx="8702675" cy="1052195"/>
          </a:xfrm>
          <a:prstGeom prst="rect">
            <a:avLst/>
          </a:prstGeom>
          <a:noFill/>
          <a:ln w="9525">
            <a:noFill/>
          </a:ln>
        </p:spPr>
        <p:txBody>
          <a:bodyPr/>
          <a:lstStyle/>
          <a:p>
            <a:pPr marL="342900" indent="812800">
              <a:spcBef>
                <a:spcPts val="0"/>
              </a:spcBef>
              <a:buClr>
                <a:srgbClr val="66FFFF"/>
              </a:buClr>
              <a:buFont typeface="Wingdings" panose="05000000000000000000" pitchFamily="2" charset="2"/>
              <a:extLst>
                <a:ext uri="{35155182-B16C-46BC-9424-99874614C6A1}">
                  <wpsdc:indentchars xmlns="" xmlns:wpsdc="http://www.wps.cn/officeDocument/2017/drawingmlCustomData" val="200" checksum="3877492575"/>
                </a:ext>
              </a:extLst>
            </a:pPr>
            <a:r>
              <a:rPr lang="zh-CN" altLang="en-US" sz="3200" b="1" dirty="0" smtClean="0">
                <a:solidFill>
                  <a:schemeClr val="accent2">
                    <a:lumMod val="75000"/>
                    <a:lumOff val="25000"/>
                  </a:schemeClr>
                </a:solidFill>
                <a:latin typeface="黑体" panose="02010609060101010101" pitchFamily="2" charset="-122"/>
                <a:ea typeface="黑体" panose="02010609060101010101" pitchFamily="2" charset="-122"/>
              </a:rPr>
              <a:t>语义</a:t>
            </a:r>
            <a:r>
              <a:rPr lang="zh-CN" altLang="en-US" sz="3200" b="1" dirty="0">
                <a:solidFill>
                  <a:schemeClr val="accent2">
                    <a:lumMod val="75000"/>
                    <a:lumOff val="25000"/>
                  </a:schemeClr>
                </a:solidFill>
                <a:latin typeface="黑体" panose="02010609060101010101" pitchFamily="2" charset="-122"/>
                <a:ea typeface="黑体" panose="02010609060101010101" pitchFamily="2" charset="-122"/>
              </a:rPr>
              <a:t>文法</a:t>
            </a:r>
            <a:r>
              <a:rPr lang="en-US" altLang="zh-CN" sz="3200" b="1" dirty="0">
                <a:solidFill>
                  <a:schemeClr val="accent2">
                    <a:lumMod val="75000"/>
                    <a:lumOff val="25000"/>
                  </a:schemeClr>
                </a:solidFill>
                <a:latin typeface="Times New Roman" panose="02020603050405020304" pitchFamily="18" charset="0"/>
                <a:ea typeface="黑体" panose="02010609060101010101" pitchFamily="2" charset="-122"/>
              </a:rPr>
              <a:t>——</a:t>
            </a:r>
            <a:r>
              <a:rPr lang="zh-CN" altLang="en-US" sz="3200" b="1" dirty="0">
                <a:solidFill>
                  <a:schemeClr val="accent2">
                    <a:lumMod val="75000"/>
                    <a:lumOff val="25000"/>
                  </a:schemeClr>
                </a:solidFill>
                <a:latin typeface="黑体" panose="02010609060101010101" pitchFamily="2" charset="-122"/>
                <a:ea typeface="黑体" panose="02010609060101010101" pitchFamily="2" charset="-122"/>
              </a:rPr>
              <a:t>将</a:t>
            </a:r>
            <a:r>
              <a:rPr lang="zh-CN" altLang="en-US" sz="3200" b="1" dirty="0">
                <a:solidFill>
                  <a:srgbClr val="FF0000"/>
                </a:solidFill>
                <a:latin typeface="黑体" panose="02010609060101010101" pitchFamily="2" charset="-122"/>
                <a:ea typeface="黑体" panose="02010609060101010101" pitchFamily="2" charset="-122"/>
              </a:rPr>
              <a:t>文法知识</a:t>
            </a:r>
            <a:r>
              <a:rPr lang="zh-CN" altLang="en-US" sz="3200" b="1" dirty="0">
                <a:solidFill>
                  <a:schemeClr val="accent2">
                    <a:lumMod val="75000"/>
                    <a:lumOff val="25000"/>
                  </a:schemeClr>
                </a:solidFill>
                <a:latin typeface="黑体" panose="02010609060101010101" pitchFamily="2" charset="-122"/>
                <a:ea typeface="黑体" panose="02010609060101010101" pitchFamily="2" charset="-122"/>
              </a:rPr>
              <a:t>和</a:t>
            </a:r>
            <a:r>
              <a:rPr lang="zh-CN" altLang="en-US" sz="3200" b="1" dirty="0">
                <a:solidFill>
                  <a:srgbClr val="FF0000"/>
                </a:solidFill>
                <a:latin typeface="黑体" panose="02010609060101010101" pitchFamily="2" charset="-122"/>
                <a:ea typeface="黑体" panose="02010609060101010101" pitchFamily="2" charset="-122"/>
              </a:rPr>
              <a:t>语义知识</a:t>
            </a:r>
            <a:r>
              <a:rPr lang="zh-CN" altLang="en-US" sz="3200" b="1" dirty="0">
                <a:solidFill>
                  <a:schemeClr val="accent2">
                    <a:lumMod val="75000"/>
                    <a:lumOff val="25000"/>
                  </a:schemeClr>
                </a:solidFill>
                <a:latin typeface="黑体" panose="02010609060101010101" pitchFamily="2" charset="-122"/>
                <a:ea typeface="黑体" panose="02010609060101010101" pitchFamily="2" charset="-122"/>
              </a:rPr>
              <a:t>组合起来，以统一的方式定义为</a:t>
            </a:r>
            <a:r>
              <a:rPr lang="zh-CN" altLang="en-US" sz="3200" b="1" dirty="0">
                <a:solidFill>
                  <a:srgbClr val="C00000"/>
                </a:solidFill>
                <a:latin typeface="黑体" panose="02010609060101010101" pitchFamily="2" charset="-122"/>
                <a:ea typeface="黑体" panose="02010609060101010101" pitchFamily="2" charset="-122"/>
              </a:rPr>
              <a:t>文法规则集</a:t>
            </a:r>
            <a:r>
              <a:rPr lang="zh-CN" altLang="en-US" sz="3200" b="1" dirty="0">
                <a:solidFill>
                  <a:schemeClr val="accent2">
                    <a:lumMod val="75000"/>
                    <a:lumOff val="25000"/>
                  </a:schemeClr>
                </a:solidFill>
                <a:latin typeface="黑体" panose="02010609060101010101" pitchFamily="2" charset="-122"/>
                <a:ea typeface="黑体" panose="02010609060101010101" pitchFamily="2" charset="-122"/>
              </a:rPr>
              <a:t>。</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p:cNvSpPr>
          <p:nvPr>
            <p:ph type="title"/>
          </p:nvPr>
        </p:nvSpPr>
        <p:spPr>
          <a:xfrm>
            <a:off x="564515" y="0"/>
            <a:ext cx="7772400" cy="868045"/>
          </a:xfrm>
        </p:spPr>
        <p:txBody>
          <a:bodyPr vert="horz" wrap="square" lIns="91440" tIns="45720" rIns="91440" bIns="45720" anchor="ctr" anchorCtr="0"/>
          <a:lstStyle/>
          <a:p>
            <a:pPr eaLnBrk="1" hangingPunct="1">
              <a:buNone/>
            </a:pPr>
            <a:r>
              <a:rPr lang="en-US" altLang="zh-CN" sz="3600" dirty="0" smtClean="0">
                <a:latin typeface="黑体" panose="02010609060101010101" pitchFamily="2" charset="-122"/>
                <a:ea typeface="黑体" panose="02010609060101010101" pitchFamily="2" charset="-122"/>
              </a:rPr>
              <a:t>7.4.2 </a:t>
            </a:r>
            <a:r>
              <a:rPr lang="zh-CN" altLang="en-US" sz="3600" dirty="0">
                <a:latin typeface="黑体" panose="02010609060101010101" pitchFamily="2" charset="-122"/>
                <a:ea typeface="黑体" panose="02010609060101010101" pitchFamily="2" charset="-122"/>
              </a:rPr>
              <a:t>格文法</a:t>
            </a:r>
          </a:p>
        </p:txBody>
      </p:sp>
      <p:sp>
        <p:nvSpPr>
          <p:cNvPr id="64516" name="Rectangle 3"/>
          <p:cNvSpPr>
            <a:spLocks noGrp="1"/>
          </p:cNvSpPr>
          <p:nvPr>
            <p:ph idx="1"/>
          </p:nvPr>
        </p:nvSpPr>
        <p:spPr>
          <a:xfrm>
            <a:off x="107315" y="981075"/>
            <a:ext cx="8731250" cy="1964055"/>
          </a:xfrm>
        </p:spPr>
        <p:txBody>
          <a:bodyPr vert="horz" wrap="square" lIns="91440" tIns="45720" rIns="91440" bIns="45720" anchor="t" anchorCtr="0"/>
          <a:lstStyle/>
          <a:p>
            <a:pPr marL="0" indent="812800" algn="l" latinLnBrk="0">
              <a:lnSpc>
                <a:spcPct val="130000"/>
              </a:lnSpc>
              <a:spcBef>
                <a:spcPts val="0"/>
              </a:spcBef>
              <a:buNone/>
              <a:extLst>
                <a:ext uri="{35155182-B16C-46BC-9424-99874614C6A1}">
                  <wpsdc:indentchars xmlns="" xmlns:wpsdc="http://www.wps.cn/officeDocument/2017/drawingmlCustomData" val="200" checksum="3877492575"/>
                </a:ext>
              </a:extLst>
            </a:pPr>
            <a:r>
              <a:rPr lang="zh-CN" altLang="en-US" sz="3200" dirty="0" smtClean="0">
                <a:solidFill>
                  <a:srgbClr val="C00000"/>
                </a:solidFill>
                <a:latin typeface="黑体" panose="02010609060101010101" pitchFamily="2" charset="-122"/>
                <a:ea typeface="黑体" panose="02010609060101010101" pitchFamily="2" charset="-122"/>
              </a:rPr>
              <a:t>格文法</a:t>
            </a:r>
            <a:r>
              <a:rPr lang="zh-CN" altLang="en-US" sz="3200" dirty="0">
                <a:latin typeface="黑体" panose="02010609060101010101" pitchFamily="2" charset="-122"/>
                <a:ea typeface="黑体" panose="02010609060101010101" pitchFamily="2" charset="-122"/>
              </a:rPr>
              <a:t>为了找出</a:t>
            </a:r>
            <a:r>
              <a:rPr lang="zh-CN" altLang="en-US" sz="3200" dirty="0">
                <a:solidFill>
                  <a:srgbClr val="FF0000"/>
                </a:solidFill>
                <a:latin typeface="黑体" panose="02010609060101010101" pitchFamily="2" charset="-122"/>
                <a:ea typeface="黑体" panose="02010609060101010101" pitchFamily="2" charset="-122"/>
              </a:rPr>
              <a:t>动词</a:t>
            </a:r>
            <a:r>
              <a:rPr lang="zh-CN" altLang="en-US" sz="3200" dirty="0">
                <a:latin typeface="黑体" panose="02010609060101010101" pitchFamily="2" charset="-122"/>
                <a:ea typeface="黑体" panose="02010609060101010101" pitchFamily="2" charset="-122"/>
              </a:rPr>
              <a:t>和跟它处在结构关系中的</a:t>
            </a:r>
            <a:r>
              <a:rPr lang="zh-CN" altLang="en-US" sz="3200" dirty="0">
                <a:solidFill>
                  <a:srgbClr val="FF0000"/>
                </a:solidFill>
                <a:latin typeface="黑体" panose="02010609060101010101" pitchFamily="2" charset="-122"/>
                <a:ea typeface="黑体" panose="02010609060101010101" pitchFamily="2" charset="-122"/>
              </a:rPr>
              <a:t>名词</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语义关系</a:t>
            </a:r>
            <a:r>
              <a:rPr lang="zh-CN" altLang="en-US" sz="3200" dirty="0">
                <a:latin typeface="黑体" panose="02010609060101010101" pitchFamily="2" charset="-122"/>
                <a:ea typeface="黑体" panose="02010609060101010101" pitchFamily="2" charset="-122"/>
              </a:rPr>
              <a:t>，同时也涉及</a:t>
            </a:r>
            <a:r>
              <a:rPr lang="zh-CN" altLang="en-US" sz="3200" dirty="0">
                <a:solidFill>
                  <a:srgbClr val="FF0000"/>
                </a:solidFill>
                <a:latin typeface="黑体" panose="02010609060101010101" pitchFamily="2" charset="-122"/>
                <a:ea typeface="黑体" panose="02010609060101010101" pitchFamily="2" charset="-122"/>
              </a:rPr>
              <a:t>动词</a:t>
            </a:r>
            <a:r>
              <a:rPr lang="zh-CN" altLang="en-US" sz="3200" dirty="0">
                <a:latin typeface="黑体" panose="02010609060101010101" pitchFamily="2" charset="-122"/>
                <a:ea typeface="黑体" panose="02010609060101010101" pitchFamily="2" charset="-122"/>
              </a:rPr>
              <a:t>或</a:t>
            </a:r>
            <a:r>
              <a:rPr lang="zh-CN" altLang="en-US" sz="3200" dirty="0">
                <a:solidFill>
                  <a:srgbClr val="FF0000"/>
                </a:solidFill>
                <a:latin typeface="黑体" panose="02010609060101010101" pitchFamily="2" charset="-122"/>
                <a:ea typeface="黑体" panose="02010609060101010101" pitchFamily="2" charset="-122"/>
              </a:rPr>
              <a:t>动词短语</a:t>
            </a:r>
            <a:r>
              <a:rPr lang="zh-CN" altLang="en-US" sz="3200" dirty="0">
                <a:latin typeface="黑体" panose="02010609060101010101" pitchFamily="2" charset="-122"/>
                <a:ea typeface="黑体" panose="02010609060101010101" pitchFamily="2" charset="-122"/>
              </a:rPr>
              <a:t>与其他的各种</a:t>
            </a:r>
            <a:r>
              <a:rPr lang="zh-CN" altLang="en-US" sz="3200" dirty="0">
                <a:solidFill>
                  <a:srgbClr val="FF0000"/>
                </a:solidFill>
                <a:latin typeface="黑体" panose="02010609060101010101" pitchFamily="2" charset="-122"/>
                <a:ea typeface="黑体" panose="02010609060101010101" pitchFamily="2" charset="-122"/>
              </a:rPr>
              <a:t>名词短语</a:t>
            </a:r>
            <a:r>
              <a:rPr lang="zh-CN" altLang="en-US" sz="3200" dirty="0">
                <a:latin typeface="黑体" panose="02010609060101010101" pitchFamily="2" charset="-122"/>
                <a:ea typeface="黑体" panose="02010609060101010101" pitchFamily="2" charset="-122"/>
              </a:rPr>
              <a:t>之间的关系。</a:t>
            </a:r>
          </a:p>
          <a:p>
            <a:pPr eaLnBrk="1" hangingPunct="1">
              <a:lnSpc>
                <a:spcPct val="90000"/>
              </a:lnSpc>
              <a:buNone/>
            </a:pPr>
            <a:r>
              <a:rPr lang="zh-CN" altLang="en-US" sz="2800" dirty="0">
                <a:latin typeface="黑体" panose="02010609060101010101" pitchFamily="2" charset="-122"/>
                <a:ea typeface="黑体" panose="02010609060101010101" pitchFamily="2" charset="-122"/>
              </a:rPr>
              <a:t> </a:t>
            </a:r>
          </a:p>
        </p:txBody>
      </p:sp>
      <p:sp>
        <p:nvSpPr>
          <p:cNvPr id="64517" name="Rectangle 2"/>
          <p:cNvSpPr txBox="1"/>
          <p:nvPr/>
        </p:nvSpPr>
        <p:spPr>
          <a:xfrm>
            <a:off x="-36195" y="5650230"/>
            <a:ext cx="8946515" cy="850900"/>
          </a:xfrm>
          <a:prstGeom prst="rect">
            <a:avLst/>
          </a:prstGeom>
          <a:noFill/>
          <a:ln w="9525">
            <a:noFill/>
          </a:ln>
        </p:spPr>
        <p:txBody>
          <a:bodyPr/>
          <a:lstStyle/>
          <a:p>
            <a:pPr marL="342900" indent="-342900">
              <a:spcBef>
                <a:spcPct val="20000"/>
              </a:spcBef>
              <a:buClr>
                <a:schemeClr val="accent2">
                  <a:lumMod val="90000"/>
                  <a:lumOff val="10000"/>
                </a:schemeClr>
              </a:buClr>
              <a:buFont typeface="Wingdings" panose="05000000000000000000" pitchFamily="2" charset="2"/>
              <a:buChar char="Ø"/>
            </a:pPr>
            <a:endParaRPr lang="zh-CN" altLang="en-US" sz="2400" b="1"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 name="Rectangle 3"/>
          <p:cNvSpPr>
            <a:spLocks noGrp="1"/>
          </p:cNvSpPr>
          <p:nvPr>
            <p:custDataLst>
              <p:tags r:id="rId1"/>
            </p:custDataLst>
          </p:nvPr>
        </p:nvSpPr>
        <p:spPr>
          <a:xfrm>
            <a:off x="539750" y="4076700"/>
            <a:ext cx="8731250" cy="1969770"/>
          </a:xfrm>
          <a:prstGeom prst="rect">
            <a:avLst/>
          </a:prstGeom>
          <a:noFill/>
          <a:ln w="9525">
            <a:noFill/>
          </a:ln>
        </p:spPr>
        <p:txBody>
          <a:bodyPr vert="horz" wrap="square" lIns="91440" tIns="45720" rIns="91440" bIns="45720" anchor="t" anchorCtr="0"/>
          <a:lstStyle>
            <a:lvl1pPr marL="342900" indent="-342900" algn="just" rtl="0" eaLnBrk="1" fontAlgn="base" hangingPunct="1">
              <a:spcBef>
                <a:spcPct val="20000"/>
              </a:spcBef>
              <a:spcAft>
                <a:spcPct val="0"/>
              </a:spcAft>
              <a:buClr>
                <a:srgbClr val="000070"/>
              </a:buClr>
              <a:buFont typeface="Wingdings" panose="05000000000000000000" charset="0"/>
              <a:buChar char="Ø"/>
              <a:defRPr kumimoji="1" sz="3600" b="1">
                <a:solidFill>
                  <a:schemeClr val="accent2">
                    <a:lumMod val="90000"/>
                    <a:lumOff val="10000"/>
                  </a:schemeClr>
                </a:solidFill>
                <a:latin typeface="隶书" panose="02010509060101010101" pitchFamily="49" charset="-122"/>
                <a:ea typeface="隶书" panose="02010509060101010101" pitchFamily="49" charset="-122"/>
                <a:cs typeface="+mn-cs"/>
              </a:defRPr>
            </a:lvl1pPr>
            <a:lvl2pPr marL="742950" indent="-285750" algn="just" rtl="0" eaLnBrk="1" fontAlgn="base" hangingPunct="1">
              <a:spcBef>
                <a:spcPct val="20000"/>
              </a:spcBef>
              <a:spcAft>
                <a:spcPct val="0"/>
              </a:spcAft>
              <a:buClr>
                <a:srgbClr val="0000B3"/>
              </a:buClr>
              <a:buFont typeface="Wingdings" panose="05000000000000000000" charset="0"/>
              <a:buChar char="Ø"/>
              <a:defRPr kumimoji="1" sz="3200" b="1">
                <a:solidFill>
                  <a:schemeClr val="accent2">
                    <a:lumMod val="75000"/>
                    <a:lumOff val="25000"/>
                  </a:schemeClr>
                </a:solidFill>
                <a:latin typeface="微软雅黑" panose="020B0503020204020204" charset="-122"/>
                <a:ea typeface="微软雅黑" panose="020B0503020204020204" charset="-122"/>
              </a:defRPr>
            </a:lvl2pPr>
            <a:lvl3pPr marL="1143000" indent="-228600" algn="just" rtl="0" eaLnBrk="1" fontAlgn="base" hangingPunct="1">
              <a:spcBef>
                <a:spcPct val="20000"/>
              </a:spcBef>
              <a:spcAft>
                <a:spcPct val="0"/>
              </a:spcAft>
              <a:buClr>
                <a:srgbClr val="2222FF"/>
              </a:buClr>
              <a:buFont typeface="Wingdings" panose="05000000000000000000" charset="0"/>
              <a:buChar char="Ø"/>
              <a:defRPr kumimoji="1" sz="2800" b="1">
                <a:solidFill>
                  <a:schemeClr val="accent2">
                    <a:lumMod val="50000"/>
                    <a:lumOff val="50000"/>
                  </a:schemeClr>
                </a:solidFill>
                <a:latin typeface="华文新魏" panose="02010800040101010101" pitchFamily="2" charset="-122"/>
                <a:ea typeface="华文新魏" panose="02010800040101010101" pitchFamily="2" charset="-122"/>
              </a:defRPr>
            </a:lvl3pPr>
            <a:lvl4pPr marL="1600200" indent="-228600" algn="just" rtl="0" eaLnBrk="1" fontAlgn="base" hangingPunct="1">
              <a:spcBef>
                <a:spcPct val="20000"/>
              </a:spcBef>
              <a:spcAft>
                <a:spcPct val="0"/>
              </a:spcAft>
              <a:buClr>
                <a:srgbClr val="9191FF"/>
              </a:buClr>
              <a:buFont typeface="Wingdings" panose="05000000000000000000" charset="0"/>
              <a:buChar char="Ø"/>
              <a:defRPr kumimoji="1" sz="2400" b="1">
                <a:solidFill>
                  <a:schemeClr val="accent2">
                    <a:lumMod val="50000"/>
                    <a:lumOff val="50000"/>
                  </a:schemeClr>
                </a:solidFill>
                <a:latin typeface="华文新魏" panose="02010800040101010101" pitchFamily="2" charset="-122"/>
                <a:ea typeface="华文新魏" panose="02010800040101010101" pitchFamily="2" charset="-122"/>
              </a:defRPr>
            </a:lvl4pPr>
            <a:lvl5pPr marL="2057400" indent="-228600" algn="just" rtl="0" eaLnBrk="1" fontAlgn="base" hangingPunct="1">
              <a:spcBef>
                <a:spcPct val="20000"/>
              </a:spcBef>
              <a:spcAft>
                <a:spcPct val="0"/>
              </a:spcAft>
              <a:buClr>
                <a:srgbClr val="9191FF"/>
              </a:buClr>
              <a:buFont typeface="Wingdings" panose="05000000000000000000" charset="0"/>
              <a:buChar char="Ø"/>
              <a:defRPr kumimoji="1" sz="2000" b="1">
                <a:solidFill>
                  <a:schemeClr val="accent2">
                    <a:lumMod val="50000"/>
                    <a:lumOff val="50000"/>
                  </a:schemeClr>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a:lstStyle>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a:t>
            </a:r>
            <a:r>
              <a:rPr lang="zh-CN" altLang="en-US" sz="2800" dirty="0">
                <a:solidFill>
                  <a:srgbClr val="FF0000"/>
                </a:solidFill>
                <a:latin typeface="黑体" panose="02010609060101010101" pitchFamily="2" charset="-122"/>
                <a:ea typeface="黑体" panose="02010609060101010101" pitchFamily="2" charset="-122"/>
              </a:rPr>
              <a:t>格文法</a:t>
            </a:r>
            <a:r>
              <a:rPr lang="en-US" altLang="zh-CN" sz="2800" dirty="0">
                <a:solidFill>
                  <a:srgbClr val="FF0000"/>
                </a:solidFill>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以动词为中心构造分析结果</a:t>
            </a:r>
            <a:r>
              <a:rPr lang="zh-CN" altLang="en-US" sz="2800" dirty="0">
                <a:latin typeface="黑体" panose="02010609060101010101" pitchFamily="2" charset="-122"/>
                <a:ea typeface="黑体" panose="02010609060101010101" pitchFamily="2" charset="-122"/>
              </a:rPr>
              <a:t>。</a:t>
            </a:r>
          </a:p>
          <a:p>
            <a:pPr eaLnBrk="1" hangingPunct="1">
              <a:lnSpc>
                <a:spcPct val="90000"/>
              </a:lnSpc>
              <a:buNone/>
            </a:pPr>
            <a:r>
              <a:rPr lang="zh-CN" altLang="en-US" sz="2800" dirty="0">
                <a:latin typeface="黑体" panose="02010609060101010101" pitchFamily="2" charset="-122"/>
                <a:ea typeface="黑体" panose="02010609060101010101" pitchFamily="2" charset="-122"/>
              </a:rPr>
              <a:t>如句子： </a:t>
            </a:r>
            <a:r>
              <a:rPr lang="zh-CN" altLang="en-US" sz="2800" dirty="0" smtClean="0">
                <a:solidFill>
                  <a:srgbClr val="FF0000"/>
                </a:solidFill>
                <a:latin typeface="黑体" panose="02010609060101010101" pitchFamily="2" charset="-122"/>
                <a:ea typeface="黑体" panose="02010609060101010101" pitchFamily="2" charset="-122"/>
              </a:rPr>
              <a:t> </a:t>
            </a:r>
            <a:r>
              <a:rPr lang="en-US" altLang="zh-CN" sz="2800" dirty="0">
                <a:solidFill>
                  <a:srgbClr val="FF0000"/>
                </a:solidFill>
                <a:latin typeface="黑体" panose="02010609060101010101" pitchFamily="2" charset="-122"/>
                <a:ea typeface="黑体" panose="02010609060101010101" pitchFamily="2" charset="-122"/>
              </a:rPr>
              <a:t>Mary hit Bill</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的</a:t>
            </a:r>
            <a:r>
              <a:rPr lang="zh-CN" altLang="en-US" sz="2800" dirty="0" smtClean="0">
                <a:latin typeface="黑体" panose="02010609060101010101" pitchFamily="2" charset="-122"/>
                <a:ea typeface="黑体" panose="02010609060101010101" pitchFamily="2" charset="-122"/>
              </a:rPr>
              <a:t>格文法：</a:t>
            </a:r>
            <a:endParaRPr lang="en-US" altLang="zh-CN" sz="2800" dirty="0" smtClean="0">
              <a:latin typeface="黑体" panose="02010609060101010101" pitchFamily="2" charset="-122"/>
              <a:ea typeface="黑体" panose="02010609060101010101" pitchFamily="2" charset="-122"/>
            </a:endParaRP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a:t>
            </a:r>
            <a:r>
              <a:rPr lang="en-US" altLang="zh-CN" sz="2800" dirty="0" smtClean="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(hit (Agent Mary)(Dative Bill))</a:t>
            </a:r>
          </a:p>
          <a:p>
            <a:pPr eaLnBrk="1" hangingPunct="1">
              <a:lnSpc>
                <a:spcPct val="90000"/>
              </a:lnSpc>
              <a:buNone/>
            </a:pPr>
            <a:r>
              <a:rPr lang="zh-CN" altLang="en-US" sz="2800" dirty="0">
                <a:latin typeface="黑体" panose="02010609060101010101" pitchFamily="2" charset="-122"/>
                <a:ea typeface="黑体" panose="02010609060101010101" pitchFamily="2" charset="-12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p:cNvSpPr>
          <p:nvPr>
            <p:ph idx="4294967295"/>
          </p:nvPr>
        </p:nvSpPr>
        <p:spPr>
          <a:xfrm>
            <a:off x="611505" y="1258570"/>
            <a:ext cx="8125460" cy="1251585"/>
          </a:xfrm>
        </p:spPr>
        <p:txBody>
          <a:bodyPr vert="horz" wrap="square" lIns="91440" tIns="45720" rIns="91440" bIns="45720" anchor="t" anchorCtr="0"/>
          <a:lstStyle/>
          <a:p>
            <a:pPr eaLnBrk="1" hangingPunct="1"/>
            <a:r>
              <a:rPr lang="zh-CN" altLang="en-US" sz="2400" dirty="0">
                <a:latin typeface="黑体" panose="02010609060101010101" pitchFamily="2" charset="-122"/>
                <a:ea typeface="黑体" panose="02010609060101010101" pitchFamily="2" charset="-122"/>
              </a:rPr>
              <a:t>如： </a:t>
            </a:r>
            <a:r>
              <a:rPr lang="zh-CN" altLang="en-US" sz="2400" dirty="0">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Bill was hit by Mary</a:t>
            </a:r>
            <a:r>
              <a:rPr lang="en-US" altLang="zh-CN"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与上述</a:t>
            </a:r>
            <a:r>
              <a:rPr lang="zh-CN" altLang="en-US" sz="2400" dirty="0">
                <a:solidFill>
                  <a:srgbClr val="FF0000"/>
                </a:solidFill>
                <a:latin typeface="黑体" panose="02010609060101010101" pitchFamily="2" charset="-122"/>
                <a:ea typeface="黑体" panose="02010609060101010101" pitchFamily="2" charset="-122"/>
              </a:rPr>
              <a:t>主动句</a:t>
            </a:r>
            <a:r>
              <a:rPr lang="zh-CN" altLang="en-US" sz="2400" dirty="0">
                <a:latin typeface="黑体" panose="02010609060101010101" pitchFamily="2" charset="-122"/>
                <a:ea typeface="黑体" panose="02010609060101010101" pitchFamily="2" charset="-122"/>
              </a:rPr>
              <a:t>具有不同的句法分析树 </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如图</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，但</a:t>
            </a:r>
            <a:r>
              <a:rPr lang="zh-CN" altLang="en-US" sz="2400" dirty="0">
                <a:solidFill>
                  <a:srgbClr val="FF0000"/>
                </a:solidFill>
                <a:latin typeface="黑体" panose="02010609060101010101" pitchFamily="2" charset="-122"/>
                <a:ea typeface="黑体" panose="02010609060101010101" pitchFamily="2" charset="-122"/>
              </a:rPr>
              <a:t>格</a:t>
            </a:r>
            <a:r>
              <a:rPr lang="zh-CN" altLang="en-US" sz="2400" dirty="0">
                <a:latin typeface="黑体" panose="02010609060101010101" pitchFamily="2" charset="-122"/>
                <a:ea typeface="黑体" panose="02010609060101010101" pitchFamily="2" charset="-122"/>
              </a:rPr>
              <a:t>表示</a:t>
            </a:r>
            <a:r>
              <a:rPr lang="zh-CN" altLang="en-US" sz="2400" dirty="0">
                <a:solidFill>
                  <a:srgbClr val="FF0000"/>
                </a:solidFill>
                <a:latin typeface="黑体" panose="02010609060101010101" pitchFamily="2" charset="-122"/>
                <a:ea typeface="黑体" panose="02010609060101010101" pitchFamily="2" charset="-122"/>
              </a:rPr>
              <a:t>完全相同</a:t>
            </a:r>
            <a:r>
              <a:rPr lang="zh-CN" altLang="en-US" sz="2400" dirty="0">
                <a:latin typeface="黑体" panose="02010609060101010101" pitchFamily="2" charset="-122"/>
                <a:ea typeface="黑体" panose="02010609060101010101" pitchFamily="2" charset="-122"/>
              </a:rPr>
              <a:t>，这说明这两个句子的</a:t>
            </a:r>
            <a:r>
              <a:rPr lang="zh-CN" altLang="en-US" sz="2400" dirty="0">
                <a:solidFill>
                  <a:srgbClr val="FF0000"/>
                </a:solidFill>
                <a:latin typeface="黑体" panose="02010609060101010101" pitchFamily="2" charset="-122"/>
                <a:ea typeface="黑体" panose="02010609060101010101" pitchFamily="2" charset="-122"/>
              </a:rPr>
              <a:t>语义相同</a:t>
            </a:r>
            <a:r>
              <a:rPr lang="zh-CN" altLang="en-US" sz="2400" dirty="0">
                <a:latin typeface="黑体" panose="02010609060101010101" pitchFamily="2" charset="-122"/>
                <a:ea typeface="黑体" panose="02010609060101010101" pitchFamily="2" charset="-122"/>
              </a:rPr>
              <a:t>。 </a:t>
            </a:r>
          </a:p>
          <a:p>
            <a:pPr eaLnBrk="1" hangingPunct="1">
              <a:buNone/>
            </a:pPr>
            <a:endParaRPr lang="zh-CN" altLang="en-US" sz="3200" dirty="0">
              <a:latin typeface="黑体" panose="02010609060101010101" pitchFamily="2" charset="-122"/>
              <a:ea typeface="黑体" panose="02010609060101010101" pitchFamily="2" charset="-122"/>
            </a:endParaRPr>
          </a:p>
        </p:txBody>
      </p:sp>
      <p:sp>
        <p:nvSpPr>
          <p:cNvPr id="65540" name="Rectangle 3"/>
          <p:cNvSpPr/>
          <p:nvPr/>
        </p:nvSpPr>
        <p:spPr>
          <a:xfrm>
            <a:off x="0" y="-322580"/>
            <a:ext cx="309880" cy="64516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65541" name="Object 4"/>
          <p:cNvGraphicFramePr>
            <a:graphicFrameLocks noChangeAspect="1"/>
          </p:cNvGraphicFramePr>
          <p:nvPr/>
        </p:nvGraphicFramePr>
        <p:xfrm>
          <a:off x="381000" y="2620645"/>
          <a:ext cx="3879850" cy="3316605"/>
        </p:xfrm>
        <a:graphic>
          <a:graphicData uri="http://schemas.openxmlformats.org/presentationml/2006/ole">
            <mc:AlternateContent xmlns:mc="http://schemas.openxmlformats.org/markup-compatibility/2006">
              <mc:Choice xmlns:v="urn:schemas-microsoft-com:vml" Requires="v">
                <p:oleObj spid="_x0000_s7181" r:id="rId5" imgW="5328285" imgH="3149600" progId="Visio.Drawing.11">
                  <p:embed/>
                </p:oleObj>
              </mc:Choice>
              <mc:Fallback>
                <p:oleObj r:id="rId5" imgW="5328285" imgH="3149600" progId="Visio.Drawing.11">
                  <p:embed/>
                  <p:pic>
                    <p:nvPicPr>
                      <p:cNvPr id="0" name="图片 3077"/>
                      <p:cNvPicPr/>
                      <p:nvPr/>
                    </p:nvPicPr>
                    <p:blipFill>
                      <a:blip r:embed="rId6"/>
                      <a:stretch>
                        <a:fillRect/>
                      </a:stretch>
                    </p:blipFill>
                    <p:spPr>
                      <a:xfrm>
                        <a:off x="381000" y="2620645"/>
                        <a:ext cx="3879850" cy="3316605"/>
                      </a:xfrm>
                      <a:prstGeom prst="rect">
                        <a:avLst/>
                      </a:prstGeom>
                      <a:solidFill>
                        <a:srgbClr val="CCFFFF"/>
                      </a:solidFill>
                      <a:ln w="9525" cap="flat" cmpd="sng">
                        <a:solidFill>
                          <a:schemeClr val="tx1"/>
                        </a:solidFill>
                        <a:prstDash val="solid"/>
                        <a:miter/>
                        <a:headEnd type="none" w="med" len="med"/>
                        <a:tailEnd type="none" w="med" len="med"/>
                      </a:ln>
                    </p:spPr>
                  </p:pic>
                </p:oleObj>
              </mc:Fallback>
            </mc:AlternateContent>
          </a:graphicData>
        </a:graphic>
      </p:graphicFrame>
      <p:sp>
        <p:nvSpPr>
          <p:cNvPr id="65542" name="Rectangle 5"/>
          <p:cNvSpPr/>
          <p:nvPr/>
        </p:nvSpPr>
        <p:spPr>
          <a:xfrm>
            <a:off x="0" y="2330133"/>
            <a:ext cx="309880" cy="64516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65543" name="Object 6"/>
          <p:cNvGraphicFramePr>
            <a:graphicFrameLocks noChangeAspect="1"/>
          </p:cNvGraphicFramePr>
          <p:nvPr/>
        </p:nvGraphicFramePr>
        <p:xfrm>
          <a:off x="4495800" y="2707005"/>
          <a:ext cx="4288155" cy="3171825"/>
        </p:xfrm>
        <a:graphic>
          <a:graphicData uri="http://schemas.openxmlformats.org/presentationml/2006/ole">
            <mc:AlternateContent xmlns:mc="http://schemas.openxmlformats.org/markup-compatibility/2006">
              <mc:Choice xmlns:v="urn:schemas-microsoft-com:vml" Requires="v">
                <p:oleObj spid="_x0000_s7182" r:id="rId7" imgW="6050915" imgH="3149600" progId="Visio.Drawing.11">
                  <p:embed/>
                </p:oleObj>
              </mc:Choice>
              <mc:Fallback>
                <p:oleObj r:id="rId7" imgW="6050915" imgH="3149600" progId="Visio.Drawing.11">
                  <p:embed/>
                  <p:pic>
                    <p:nvPicPr>
                      <p:cNvPr id="0" name="图片 3076"/>
                      <p:cNvPicPr/>
                      <p:nvPr/>
                    </p:nvPicPr>
                    <p:blipFill>
                      <a:blip r:embed="rId8"/>
                      <a:stretch>
                        <a:fillRect/>
                      </a:stretch>
                    </p:blipFill>
                    <p:spPr>
                      <a:xfrm>
                        <a:off x="4495800" y="2707005"/>
                        <a:ext cx="4288155" cy="3171825"/>
                      </a:xfrm>
                      <a:prstGeom prst="rect">
                        <a:avLst/>
                      </a:prstGeom>
                      <a:solidFill>
                        <a:srgbClr val="FFFF99"/>
                      </a:solidFill>
                      <a:ln w="9525" cap="flat" cmpd="sng">
                        <a:solidFill>
                          <a:schemeClr val="tx1"/>
                        </a:solidFill>
                        <a:prstDash val="solid"/>
                        <a:miter/>
                        <a:headEnd type="none" w="med" len="med"/>
                        <a:tailEnd type="none" w="med" len="med"/>
                      </a:ln>
                    </p:spPr>
                  </p:pic>
                </p:oleObj>
              </mc:Fallback>
            </mc:AlternateContent>
          </a:graphicData>
        </a:graphic>
      </p:graphicFrame>
      <p:sp>
        <p:nvSpPr>
          <p:cNvPr id="65544" name="Rectangle 7"/>
          <p:cNvSpPr/>
          <p:nvPr/>
        </p:nvSpPr>
        <p:spPr>
          <a:xfrm>
            <a:off x="2325231" y="6047423"/>
            <a:ext cx="5728970" cy="521970"/>
          </a:xfrm>
          <a:prstGeom prst="rect">
            <a:avLst/>
          </a:prstGeom>
          <a:noFill/>
          <a:ln w="9525">
            <a:noFill/>
          </a:ln>
        </p:spPr>
        <p:txBody>
          <a:bodyPr wrap="none">
            <a:spAutoFit/>
          </a:bodyPr>
          <a:lstStyle/>
          <a:p>
            <a:pPr>
              <a:spcBef>
                <a:spcPct val="20000"/>
              </a:spcBef>
              <a:buClr>
                <a:srgbClr val="66FFFF"/>
              </a:buClr>
              <a:buFont typeface="Wingdings" panose="05000000000000000000" pitchFamily="2" charset="2"/>
            </a:pPr>
            <a:r>
              <a:rPr lang="zh-CN" altLang="en-US" sz="2800" b="1" dirty="0">
                <a:solidFill>
                  <a:schemeClr val="accent6">
                    <a:lumMod val="90000"/>
                    <a:lumOff val="10000"/>
                  </a:schemeClr>
                </a:solidFill>
                <a:latin typeface="黑体" panose="02010609060101010101" pitchFamily="2" charset="-122"/>
                <a:ea typeface="黑体" panose="02010609060101010101" pitchFamily="2" charset="-122"/>
              </a:rPr>
              <a:t>图</a:t>
            </a:r>
            <a:r>
              <a:rPr lang="en-US" altLang="zh-CN" sz="2800" b="1" dirty="0">
                <a:solidFill>
                  <a:schemeClr val="accent6">
                    <a:lumMod val="90000"/>
                    <a:lumOff val="10000"/>
                  </a:schemeClr>
                </a:solidFill>
                <a:latin typeface="黑体" panose="02010609060101010101" pitchFamily="2" charset="-122"/>
                <a:ea typeface="黑体" panose="02010609060101010101" pitchFamily="2" charset="-122"/>
              </a:rPr>
              <a:t>7-5  </a:t>
            </a:r>
            <a:r>
              <a:rPr lang="zh-CN" altLang="en-US" sz="2800" b="1" dirty="0">
                <a:solidFill>
                  <a:schemeClr val="accent6">
                    <a:lumMod val="90000"/>
                    <a:lumOff val="10000"/>
                  </a:schemeClr>
                </a:solidFill>
                <a:latin typeface="黑体" panose="02010609060101010101" pitchFamily="2" charset="-122"/>
                <a:ea typeface="黑体" panose="02010609060101010101" pitchFamily="2" charset="-122"/>
              </a:rPr>
              <a:t>主动句和被动句的句法分析</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64515" name="Rectangle 2"/>
          <p:cNvSpPr>
            <a:spLocks noGrp="1"/>
          </p:cNvSpPr>
          <p:nvPr>
            <p:custDataLst>
              <p:tags r:id="rId2"/>
            </p:custDataLst>
          </p:nvPr>
        </p:nvSpPr>
        <p:spPr>
          <a:xfrm>
            <a:off x="564515" y="0"/>
            <a:ext cx="7772400" cy="86804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7.4.2 </a:t>
            </a:r>
            <a:r>
              <a:rPr lang="zh-CN" altLang="en-US" sz="3600" dirty="0">
                <a:latin typeface="黑体" panose="02010609060101010101" pitchFamily="2" charset="-122"/>
                <a:ea typeface="黑体" panose="02010609060101010101" pitchFamily="2" charset="-122"/>
              </a:rPr>
              <a:t>格文法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idx="4294967295"/>
          </p:nvPr>
        </p:nvSpPr>
        <p:spPr>
          <a:xfrm>
            <a:off x="539115" y="1052830"/>
            <a:ext cx="7772400" cy="1025525"/>
          </a:xfrm>
        </p:spPr>
        <p:txBody>
          <a:bodyPr vert="horz" wrap="square" lIns="91440" tIns="45720" rIns="91440" bIns="45720" anchor="t" anchorCtr="0"/>
          <a:lstStyle/>
          <a:p>
            <a:pPr marL="0" indent="0" eaLnBrk="1" hangingPunct="1">
              <a:buNone/>
            </a:pP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动词</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laugh</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可通过</a:t>
            </a:r>
            <a:r>
              <a:rPr lang="zh-CN" altLang="en-US" sz="2800" dirty="0">
                <a:solidFill>
                  <a:srgbClr val="FF0000"/>
                </a:solidFill>
                <a:latin typeface="黑体" panose="02010609060101010101" pitchFamily="2" charset="-122"/>
                <a:ea typeface="黑体" panose="02010609060101010101" pitchFamily="2" charset="-122"/>
              </a:rPr>
              <a:t>动作主体</a:t>
            </a:r>
            <a:r>
              <a:rPr lang="zh-CN" altLang="en-US" sz="2800" dirty="0">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嘴唇</a:t>
            </a:r>
            <a:r>
              <a:rPr lang="zh-CN" altLang="en-US" sz="2800" dirty="0">
                <a:latin typeface="黑体" panose="02010609060101010101" pitchFamily="2" charset="-122"/>
                <a:ea typeface="黑体" panose="02010609060101010101" pitchFamily="2" charset="-122"/>
              </a:rPr>
              <a:t>来描述的一个动作，它可以</a:t>
            </a:r>
            <a:r>
              <a:rPr lang="zh-CN" altLang="en-US" sz="2800" dirty="0">
                <a:solidFill>
                  <a:srgbClr val="FF0000"/>
                </a:solidFill>
                <a:latin typeface="黑体" panose="02010609060101010101" pitchFamily="2" charset="-122"/>
                <a:ea typeface="黑体" panose="02010609060101010101" pitchFamily="2" charset="-122"/>
              </a:rPr>
              <a:t>带来乐趣</a:t>
            </a:r>
            <a:r>
              <a:rPr lang="zh-CN" altLang="en-US" sz="2800" dirty="0">
                <a:latin typeface="黑体" panose="02010609060101010101" pitchFamily="2" charset="-122"/>
                <a:ea typeface="黑体" panose="02010609060101010101" pitchFamily="2" charset="-122"/>
              </a:rPr>
              <a:t>。</a:t>
            </a:r>
          </a:p>
          <a:p>
            <a:pPr marL="0" indent="0" eaLnBrk="1" hangingPunct="1">
              <a:buNone/>
            </a:pPr>
            <a:r>
              <a:rPr lang="zh-CN" altLang="en-US" sz="2800" dirty="0">
                <a:latin typeface="黑体" panose="02010609060101010101" pitchFamily="2" charset="-122"/>
                <a:ea typeface="黑体" panose="02010609060101010101" pitchFamily="2" charset="-122"/>
              </a:rPr>
              <a:t> </a:t>
            </a:r>
          </a:p>
        </p:txBody>
      </p:sp>
      <p:graphicFrame>
        <p:nvGraphicFramePr>
          <p:cNvPr id="66565" name="Object 5"/>
          <p:cNvGraphicFramePr>
            <a:graphicFrameLocks noChangeAspect="1"/>
          </p:cNvGraphicFramePr>
          <p:nvPr/>
        </p:nvGraphicFramePr>
        <p:xfrm>
          <a:off x="1198245" y="2348865"/>
          <a:ext cx="6481445" cy="3333115"/>
        </p:xfrm>
        <a:graphic>
          <a:graphicData uri="http://schemas.openxmlformats.org/presentationml/2006/ole">
            <mc:AlternateContent xmlns:mc="http://schemas.openxmlformats.org/markup-compatibility/2006">
              <mc:Choice xmlns:v="urn:schemas-microsoft-com:vml" Requires="v">
                <p:oleObj spid="_x0000_s8199" r:id="rId6" imgW="5599430" imgH="2190115" progId="Visio.Drawing.11">
                  <p:embed/>
                </p:oleObj>
              </mc:Choice>
              <mc:Fallback>
                <p:oleObj r:id="rId6" imgW="5599430" imgH="2190115" progId="Visio.Drawing.11">
                  <p:embed/>
                  <p:pic>
                    <p:nvPicPr>
                      <p:cNvPr id="0" name="图片 3075"/>
                      <p:cNvPicPr/>
                      <p:nvPr/>
                    </p:nvPicPr>
                    <p:blipFill>
                      <a:blip r:embed="rId7"/>
                      <a:stretch>
                        <a:fillRect/>
                      </a:stretch>
                    </p:blipFill>
                    <p:spPr>
                      <a:xfrm>
                        <a:off x="1198245" y="2348865"/>
                        <a:ext cx="6481445" cy="3333115"/>
                      </a:xfrm>
                      <a:prstGeom prst="rect">
                        <a:avLst/>
                      </a:prstGeom>
                      <a:solidFill>
                        <a:srgbClr val="CC99FF"/>
                      </a:solidFill>
                      <a:ln w="9525" cap="flat" cmpd="sng">
                        <a:solidFill>
                          <a:schemeClr val="tx1"/>
                        </a:solidFill>
                        <a:prstDash val="solid"/>
                        <a:miter/>
                        <a:headEnd type="none" w="med" len="med"/>
                        <a:tailEnd type="none" w="med" len="med"/>
                      </a:ln>
                    </p:spPr>
                  </p:pic>
                </p:oleObj>
              </mc:Fallback>
            </mc:AlternateContent>
          </a:graphicData>
        </a:graphic>
      </p:graphicFrame>
      <p:sp>
        <p:nvSpPr>
          <p:cNvPr id="164870" name="AutoShape 6"/>
          <p:cNvSpPr/>
          <p:nvPr/>
        </p:nvSpPr>
        <p:spPr>
          <a:xfrm>
            <a:off x="323850" y="3956685"/>
            <a:ext cx="649605" cy="2352635"/>
          </a:xfrm>
          <a:prstGeom prst="wedgeRoundRectCallout">
            <a:avLst>
              <a:gd name="adj1" fmla="val 79338"/>
              <a:gd name="adj2" fmla="val -90495"/>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1600" b="1" dirty="0">
                <a:latin typeface="Times New Roman" panose="02020603050405020304" pitchFamily="18" charset="0"/>
              </a:rPr>
              <a:t>矩形表示世界的描述</a:t>
            </a:r>
          </a:p>
        </p:txBody>
      </p:sp>
      <p:sp>
        <p:nvSpPr>
          <p:cNvPr id="164871" name="AutoShape 7"/>
          <p:cNvSpPr/>
          <p:nvPr/>
        </p:nvSpPr>
        <p:spPr>
          <a:xfrm>
            <a:off x="7995920" y="4613275"/>
            <a:ext cx="647700" cy="1622425"/>
          </a:xfrm>
          <a:prstGeom prst="wedgeRoundRectCallout">
            <a:avLst>
              <a:gd name="adj1" fmla="val -139705"/>
              <a:gd name="adj2" fmla="val -74521"/>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1600" b="1" dirty="0">
                <a:latin typeface="Times New Roman" panose="02020603050405020304" pitchFamily="18" charset="0"/>
              </a:rPr>
              <a:t>椭圆表示关系</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 name="Rectangle 3"/>
          <p:cNvSpPr>
            <a:spLocks noGrp="1"/>
          </p:cNvSpPr>
          <p:nvPr>
            <p:custDataLst>
              <p:tags r:id="rId2"/>
            </p:custDataLst>
          </p:nvPr>
        </p:nvSpPr>
        <p:spPr>
          <a:xfrm>
            <a:off x="1115695" y="6165215"/>
            <a:ext cx="7772400" cy="485775"/>
          </a:xfrm>
          <a:prstGeom prst="rect">
            <a:avLst/>
          </a:prstGeom>
          <a:noFill/>
          <a:ln w="9525">
            <a:noFill/>
          </a:ln>
        </p:spPr>
        <p:txBody>
          <a:bodyPr vert="horz" wrap="square" lIns="91440" tIns="45720" rIns="91440" bIns="45720" anchor="t" anchorCtr="0"/>
          <a:lstStyle>
            <a:lvl1pPr marL="342900" indent="-342900" algn="just" rtl="0" eaLnBrk="1" fontAlgn="base" hangingPunct="1">
              <a:spcBef>
                <a:spcPct val="20000"/>
              </a:spcBef>
              <a:spcAft>
                <a:spcPct val="0"/>
              </a:spcAft>
              <a:buClr>
                <a:srgbClr val="000070"/>
              </a:buClr>
              <a:buFont typeface="Wingdings" panose="05000000000000000000" pitchFamily="2" charset="2"/>
              <a:buChar char="Ø"/>
              <a:defRPr kumimoji="1" sz="3600" b="1">
                <a:solidFill>
                  <a:schemeClr val="accent2">
                    <a:lumMod val="90000"/>
                    <a:lumOff val="10000"/>
                  </a:schemeClr>
                </a:solidFill>
                <a:latin typeface="隶书" panose="02010509060101010101" pitchFamily="49" charset="-122"/>
                <a:ea typeface="隶书" panose="02010509060101010101" pitchFamily="49" charset="-122"/>
                <a:cs typeface="+mn-cs"/>
              </a:defRPr>
            </a:lvl1pPr>
            <a:lvl2pPr marL="742950" indent="-285750" algn="just" rtl="0" eaLnBrk="1" fontAlgn="base" hangingPunct="1">
              <a:spcBef>
                <a:spcPct val="20000"/>
              </a:spcBef>
              <a:spcAft>
                <a:spcPct val="0"/>
              </a:spcAft>
              <a:buClr>
                <a:srgbClr val="000070"/>
              </a:buClr>
              <a:buFont typeface="Wingdings" panose="05000000000000000000" pitchFamily="2" charset="2"/>
              <a:buChar char="v"/>
              <a:defRPr kumimoji="1" sz="3200" b="1">
                <a:solidFill>
                  <a:schemeClr val="accent2">
                    <a:lumMod val="75000"/>
                    <a:lumOff val="25000"/>
                  </a:schemeClr>
                </a:solidFill>
                <a:latin typeface="微软雅黑" panose="020B0503020204020204" charset="-122"/>
                <a:ea typeface="微软雅黑" panose="020B0503020204020204" charset="-122"/>
              </a:defRPr>
            </a:lvl2pPr>
            <a:lvl3pPr marL="1143000" indent="-228600" algn="just" rtl="0" eaLnBrk="1" fontAlgn="base" hangingPunct="1">
              <a:spcBef>
                <a:spcPct val="20000"/>
              </a:spcBef>
              <a:spcAft>
                <a:spcPct val="0"/>
              </a:spcAft>
              <a:buClr>
                <a:srgbClr val="0000B3"/>
              </a:buClr>
              <a:buFont typeface="Wingdings" panose="05000000000000000000" pitchFamily="2" charset="2"/>
              <a:buChar char="ü"/>
              <a:defRPr kumimoji="1" sz="2800" b="1">
                <a:solidFill>
                  <a:schemeClr val="accent2">
                    <a:lumMod val="50000"/>
                    <a:lumOff val="50000"/>
                  </a:schemeClr>
                </a:solidFill>
                <a:latin typeface="华文新魏" panose="02010800040101010101" pitchFamily="2" charset="-122"/>
                <a:ea typeface="华文新魏" panose="02010800040101010101" pitchFamily="2" charset="-122"/>
              </a:defRPr>
            </a:lvl3pPr>
            <a:lvl4pPr marL="1600200" indent="-228600" algn="just" rtl="0" eaLnBrk="1" fontAlgn="base" hangingPunct="1">
              <a:spcBef>
                <a:spcPct val="20000"/>
              </a:spcBef>
              <a:spcAft>
                <a:spcPct val="0"/>
              </a:spcAft>
              <a:buClr>
                <a:srgbClr val="CCECFF"/>
              </a:buClr>
              <a:buChar char="•"/>
              <a:defRPr kumimoji="1" sz="2400" b="1">
                <a:solidFill>
                  <a:schemeClr val="accent2">
                    <a:lumMod val="50000"/>
                    <a:lumOff val="50000"/>
                  </a:schemeClr>
                </a:solidFill>
                <a:latin typeface="华文新魏" panose="02010800040101010101" pitchFamily="2" charset="-122"/>
                <a:ea typeface="华文新魏" panose="02010800040101010101" pitchFamily="2" charset="-122"/>
              </a:defRPr>
            </a:lvl4pPr>
            <a:lvl5pPr marL="2057400" indent="-228600" algn="just" rtl="0" eaLnBrk="1" fontAlgn="base" hangingPunct="1">
              <a:spcBef>
                <a:spcPct val="20000"/>
              </a:spcBef>
              <a:spcAft>
                <a:spcPct val="0"/>
              </a:spcAft>
              <a:buClr>
                <a:srgbClr val="CCECFF"/>
              </a:buClr>
              <a:buChar char="»"/>
              <a:defRPr kumimoji="1" sz="2000" b="1">
                <a:solidFill>
                  <a:schemeClr val="accent2">
                    <a:lumMod val="50000"/>
                    <a:lumOff val="50000"/>
                  </a:schemeClr>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a:lstStyle>
          <a:p>
            <a:pPr marL="0" indent="0" eaLnBrk="1" hangingPunct="1">
              <a:buNone/>
            </a:pP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图</a:t>
            </a:r>
            <a:r>
              <a:rPr lang="en-US" altLang="zh-CN" sz="2800" dirty="0">
                <a:latin typeface="黑体" panose="02010609060101010101" pitchFamily="2" charset="-122"/>
                <a:ea typeface="黑体" panose="02010609060101010101" pitchFamily="2" charset="-122"/>
              </a:rPr>
              <a:t>7-6 </a:t>
            </a:r>
            <a:r>
              <a:rPr lang="zh-CN" altLang="en-US" sz="2800" dirty="0">
                <a:latin typeface="黑体" panose="02010609060101010101" pitchFamily="2" charset="-122"/>
                <a:ea typeface="黑体" panose="02010609060101010101" pitchFamily="2" charset="-122"/>
              </a:rPr>
              <a:t>动词laugh的格框架 </a:t>
            </a:r>
          </a:p>
        </p:txBody>
      </p:sp>
      <p:sp>
        <p:nvSpPr>
          <p:cNvPr id="64515" name="Rectangle 2"/>
          <p:cNvSpPr>
            <a:spLocks noGrp="1"/>
          </p:cNvSpPr>
          <p:nvPr>
            <p:custDataLst>
              <p:tags r:id="rId3"/>
            </p:custDataLst>
          </p:nvPr>
        </p:nvSpPr>
        <p:spPr>
          <a:xfrm>
            <a:off x="564515" y="0"/>
            <a:ext cx="7772400" cy="86804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7.4.2 </a:t>
            </a:r>
            <a:r>
              <a:rPr lang="zh-CN" altLang="en-US" sz="3600" dirty="0">
                <a:latin typeface="黑体" panose="02010609060101010101" pitchFamily="2" charset="-122"/>
                <a:ea typeface="黑体" panose="02010609060101010101" pitchFamily="2" charset="-122"/>
              </a:rPr>
              <a:t>格文法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 calcmode="lin" valueType="num">
                                      <p:cBhvr additive="base">
                                        <p:cTn id="7" dur="500" fill="hold"/>
                                        <p:tgtEl>
                                          <p:spTgt spid="164870"/>
                                        </p:tgtEl>
                                        <p:attrNameLst>
                                          <p:attrName>ppt_x</p:attrName>
                                        </p:attrNameLst>
                                      </p:cBhvr>
                                      <p:tavLst>
                                        <p:tav tm="0">
                                          <p:val>
                                            <p:strVal val="#ppt_x"/>
                                          </p:val>
                                        </p:tav>
                                        <p:tav tm="100000">
                                          <p:val>
                                            <p:strVal val="#ppt_x"/>
                                          </p:val>
                                        </p:tav>
                                      </p:tavLst>
                                    </p:anim>
                                    <p:anim calcmode="lin" valueType="num">
                                      <p:cBhvr additive="base">
                                        <p:cTn id="8" dur="500" fill="hold"/>
                                        <p:tgtEl>
                                          <p:spTgt spid="1648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871"/>
                                        </p:tgtEl>
                                        <p:attrNameLst>
                                          <p:attrName>style.visibility</p:attrName>
                                        </p:attrNameLst>
                                      </p:cBhvr>
                                      <p:to>
                                        <p:strVal val="visible"/>
                                      </p:to>
                                    </p:set>
                                    <p:anim calcmode="lin" valueType="num">
                                      <p:cBhvr additive="base">
                                        <p:cTn id="13" dur="500" fill="hold"/>
                                        <p:tgtEl>
                                          <p:spTgt spid="164871"/>
                                        </p:tgtEl>
                                        <p:attrNameLst>
                                          <p:attrName>ppt_x</p:attrName>
                                        </p:attrNameLst>
                                      </p:cBhvr>
                                      <p:tavLst>
                                        <p:tav tm="0">
                                          <p:val>
                                            <p:strVal val="#ppt_x"/>
                                          </p:val>
                                        </p:tav>
                                        <p:tav tm="100000">
                                          <p:val>
                                            <p:strVal val="#ppt_x"/>
                                          </p:val>
                                        </p:tav>
                                      </p:tavLst>
                                    </p:anim>
                                    <p:anim calcmode="lin" valueType="num">
                                      <p:cBhvr additive="base">
                                        <p:cTn id="14" dur="500" fill="hold"/>
                                        <p:tgtEl>
                                          <p:spTgt spid="164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bldLvl="0" animBg="1"/>
      <p:bldP spid="164871"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p:cNvSpPr>
          <p:nvPr>
            <p:ph type="title"/>
          </p:nvPr>
        </p:nvSpPr>
        <p:spPr>
          <a:xfrm>
            <a:off x="683895" y="1052830"/>
            <a:ext cx="7772400" cy="798195"/>
          </a:xfrm>
        </p:spPr>
        <p:txBody>
          <a:bodyPr vert="horz" wrap="square" lIns="91440" tIns="45720" rIns="91440" bIns="45720" anchor="ctr" anchorCtr="0"/>
          <a:lstStyle/>
          <a:p>
            <a:pPr eaLnBrk="1" hangingPunct="1">
              <a:buNone/>
            </a:pPr>
            <a:r>
              <a:rPr lang="zh-CN" altLang="en-US" sz="3200" dirty="0">
                <a:solidFill>
                  <a:schemeClr val="accent6">
                    <a:lumMod val="90000"/>
                    <a:lumOff val="10000"/>
                  </a:schemeClr>
                </a:solidFill>
                <a:latin typeface="黑体" panose="02010609060101010101" pitchFamily="2" charset="-122"/>
                <a:ea typeface="黑体" panose="02010609060101010101" pitchFamily="2" charset="-122"/>
              </a:rPr>
              <a:t>为了进行</a:t>
            </a:r>
            <a:r>
              <a:rPr lang="zh-CN" altLang="en-US" sz="3200" dirty="0">
                <a:latin typeface="黑体" panose="02010609060101010101" pitchFamily="2" charset="-122"/>
                <a:ea typeface="黑体" panose="02010609060101010101" pitchFamily="2" charset="-122"/>
              </a:rPr>
              <a:t>语义解释</a:t>
            </a:r>
            <a:r>
              <a:rPr lang="zh-CN" altLang="en-US" sz="2800" dirty="0">
                <a:solidFill>
                  <a:schemeClr val="accent6">
                    <a:lumMod val="90000"/>
                    <a:lumOff val="10000"/>
                  </a:schemeClr>
                </a:solidFill>
                <a:latin typeface="黑体" panose="02010609060101010101" pitchFamily="2" charset="-122"/>
                <a:ea typeface="黑体" panose="02010609060101010101" pitchFamily="2" charset="-122"/>
              </a:rPr>
              <a:t>，需要指出：</a:t>
            </a:r>
          </a:p>
        </p:txBody>
      </p:sp>
      <p:sp>
        <p:nvSpPr>
          <p:cNvPr id="67588" name="Rectangle 3"/>
          <p:cNvSpPr>
            <a:spLocks noGrp="1"/>
          </p:cNvSpPr>
          <p:nvPr>
            <p:ph idx="1"/>
          </p:nvPr>
        </p:nvSpPr>
        <p:spPr>
          <a:xfrm>
            <a:off x="179705" y="1916430"/>
            <a:ext cx="8756650" cy="4286250"/>
          </a:xfrm>
        </p:spPr>
        <p:txBody>
          <a:bodyPr vert="horz" wrap="square" lIns="91440" tIns="45720" rIns="91440" bIns="45720" anchor="t" anchorCtr="0"/>
          <a:lstStyle/>
          <a:p>
            <a:pPr marL="0" indent="609600" algn="l" latinLnBrk="0">
              <a:lnSpc>
                <a:spcPct val="130000"/>
              </a:lnSpc>
              <a:spcBef>
                <a:spcPts val="0"/>
              </a:spcBef>
              <a:buNone/>
              <a:extLst>
                <a:ext uri="{35155182-B16C-46BC-9424-99874614C6A1}">
                  <wpsdc:indentchars xmlns="" xmlns:wpsdc="http://www.wps.cn/officeDocument/2017/drawingmlCustomData" val="200" checksum="4158780845"/>
                </a:ext>
              </a:extLst>
            </a:pPr>
            <a:r>
              <a:rPr lang="en-US" altLang="zh-CN" sz="2400" dirty="0">
                <a:latin typeface="黑体" panose="02010609060101010101" pitchFamily="2" charset="-122"/>
                <a:ea typeface="黑体" panose="02010609060101010101" pitchFamily="2" charset="-122"/>
              </a:rPr>
              <a:t>(l</a:t>
            </a:r>
            <a:r>
              <a:rPr lang="en-US" altLang="zh-CN" sz="2400" dirty="0" smtClean="0">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开始</a:t>
            </a:r>
            <a:r>
              <a:rPr lang="zh-CN" altLang="en-US" sz="2400" dirty="0">
                <a:latin typeface="黑体" panose="02010609060101010101" pitchFamily="2" charset="-122"/>
                <a:ea typeface="黑体" panose="02010609060101010101" pitchFamily="2" charset="-122"/>
              </a:rPr>
              <a:t>分析时，要确定</a:t>
            </a:r>
            <a:r>
              <a:rPr lang="zh-CN" altLang="en-US" sz="2400" dirty="0">
                <a:solidFill>
                  <a:srgbClr val="FF0000"/>
                </a:solidFill>
                <a:latin typeface="黑体" panose="02010609060101010101" pitchFamily="2" charset="-122"/>
                <a:ea typeface="黑体" panose="02010609060101010101" pitchFamily="2" charset="-122"/>
              </a:rPr>
              <a:t>名词短语</a:t>
            </a:r>
            <a:r>
              <a:rPr lang="zh-CN" altLang="en-US" sz="2400" dirty="0">
                <a:latin typeface="黑体" panose="02010609060101010101" pitchFamily="2" charset="-122"/>
                <a:ea typeface="黑体" panose="02010609060101010101" pitchFamily="2" charset="-122"/>
              </a:rPr>
              <a:t>和</a:t>
            </a:r>
            <a:r>
              <a:rPr lang="zh-CN" altLang="en-US" sz="2400" dirty="0">
                <a:solidFill>
                  <a:srgbClr val="FF0000"/>
                </a:solidFill>
                <a:latin typeface="黑体" panose="02010609060101010101" pitchFamily="2" charset="-122"/>
                <a:ea typeface="黑体" panose="02010609060101010101" pitchFamily="2" charset="-122"/>
              </a:rPr>
              <a:t>动词短语</a:t>
            </a:r>
            <a:r>
              <a:rPr lang="zh-CN" altLang="en-US" sz="2400" dirty="0">
                <a:latin typeface="黑体" panose="02010609060101010101" pitchFamily="2" charset="-122"/>
                <a:ea typeface="黑体" panose="02010609060101010101" pitchFamily="2" charset="-122"/>
              </a:rPr>
              <a:t>以得到</a:t>
            </a:r>
            <a:r>
              <a:rPr lang="zh-CN" altLang="en-US" sz="2400" dirty="0">
                <a:solidFill>
                  <a:srgbClr val="FF0000"/>
                </a:solidFill>
                <a:latin typeface="黑体" panose="02010609060101010101" pitchFamily="2" charset="-122"/>
                <a:ea typeface="黑体" panose="02010609060101010101" pitchFamily="2" charset="-122"/>
              </a:rPr>
              <a:t>名词和动词</a:t>
            </a:r>
            <a:r>
              <a:rPr lang="zh-CN" altLang="en-US" sz="2400" dirty="0">
                <a:latin typeface="黑体" panose="02010609060101010101" pitchFamily="2" charset="-122"/>
                <a:ea typeface="黑体" panose="02010609060101010101" pitchFamily="2" charset="-122"/>
              </a:rPr>
              <a:t>的</a:t>
            </a:r>
            <a:r>
              <a:rPr lang="zh-CN" altLang="en-US" sz="2400" dirty="0">
                <a:solidFill>
                  <a:srgbClr val="FF0000"/>
                </a:solidFill>
                <a:latin typeface="黑体" panose="02010609060101010101" pitchFamily="2" charset="-122"/>
                <a:ea typeface="黑体" panose="02010609060101010101" pitchFamily="2" charset="-122"/>
              </a:rPr>
              <a:t>格框架</a:t>
            </a:r>
            <a:r>
              <a:rPr lang="zh-CN" altLang="en-US" sz="2400" dirty="0">
                <a:latin typeface="黑体" panose="02010609060101010101" pitchFamily="2" charset="-122"/>
                <a:ea typeface="黑体" panose="02010609060101010101" pitchFamily="2" charset="-122"/>
              </a:rPr>
              <a:t>表示。将</a:t>
            </a:r>
            <a:r>
              <a:rPr lang="zh-CN" altLang="en-US" sz="2400" dirty="0">
                <a:solidFill>
                  <a:srgbClr val="FF0000"/>
                </a:solidFill>
                <a:latin typeface="黑体" panose="02010609060101010101" pitchFamily="2" charset="-122"/>
                <a:ea typeface="黑体" panose="02010609060101010101" pitchFamily="2" charset="-122"/>
              </a:rPr>
              <a:t>名词</a:t>
            </a:r>
            <a:r>
              <a:rPr lang="zh-CN" altLang="en-US" sz="2400" dirty="0">
                <a:latin typeface="黑体" panose="02010609060101010101" pitchFamily="2" charset="-122"/>
                <a:ea typeface="黑体" panose="02010609060101010101" pitchFamily="2" charset="-122"/>
              </a:rPr>
              <a:t>和对应格框架中的</a:t>
            </a:r>
            <a:r>
              <a:rPr lang="zh-CN" altLang="en-US" sz="2400" dirty="0">
                <a:solidFill>
                  <a:srgbClr val="FF0000"/>
                </a:solidFill>
                <a:latin typeface="黑体" panose="02010609060101010101" pitchFamily="2" charset="-122"/>
                <a:ea typeface="黑体" panose="02010609060101010101" pitchFamily="2" charset="-122"/>
              </a:rPr>
              <a:t>主语</a:t>
            </a:r>
            <a:r>
              <a:rPr lang="zh-CN" altLang="en-US" sz="2400" dirty="0">
                <a:latin typeface="黑体" panose="02010609060101010101" pitchFamily="2" charset="-122"/>
                <a:ea typeface="黑体" panose="02010609060101010101" pitchFamily="2" charset="-122"/>
              </a:rPr>
              <a:t>关联在一起；</a:t>
            </a:r>
          </a:p>
          <a:p>
            <a:pPr marL="0" indent="609600" algn="l" latinLnBrk="0">
              <a:lnSpc>
                <a:spcPct val="130000"/>
              </a:lnSpc>
              <a:spcBef>
                <a:spcPts val="0"/>
              </a:spcBef>
              <a:buNone/>
              <a:extLst>
                <a:ext uri="{35155182-B16C-46BC-9424-99874614C6A1}">
                  <wpsdc:indentchars xmlns="" xmlns:wpsdc="http://www.wps.cn/officeDocument/2017/drawingmlCustomData" val="200" checksum="4158780845"/>
                </a:ext>
              </a:extLst>
            </a:pP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处理</a:t>
            </a:r>
            <a:r>
              <a:rPr lang="zh-CN" altLang="en-US" sz="2400" dirty="0">
                <a:solidFill>
                  <a:srgbClr val="FF0000"/>
                </a:solidFill>
                <a:latin typeface="黑体" panose="02010609060101010101" pitchFamily="2" charset="-122"/>
                <a:ea typeface="黑体" panose="02010609060101010101" pitchFamily="2" charset="-122"/>
              </a:rPr>
              <a:t>名词短语</a:t>
            </a:r>
            <a:r>
              <a:rPr lang="zh-CN" altLang="en-US" sz="2400" dirty="0">
                <a:latin typeface="黑体" panose="02010609060101010101" pitchFamily="2" charset="-122"/>
                <a:ea typeface="黑体" panose="02010609060101010101" pitchFamily="2" charset="-122"/>
              </a:rPr>
              <a:t>时，要确定</a:t>
            </a:r>
            <a:r>
              <a:rPr lang="zh-CN" altLang="en-US" sz="2400" dirty="0">
                <a:solidFill>
                  <a:srgbClr val="FF0000"/>
                </a:solidFill>
                <a:latin typeface="黑体" panose="02010609060101010101" pitchFamily="2" charset="-122"/>
                <a:ea typeface="黑体" panose="02010609060101010101" pitchFamily="2" charset="-122"/>
              </a:rPr>
              <a:t>名词</a:t>
            </a:r>
            <a:r>
              <a:rPr lang="zh-CN" altLang="en-US" sz="2400" dirty="0">
                <a:latin typeface="黑体" panose="02010609060101010101" pitchFamily="2" charset="-122"/>
                <a:ea typeface="黑体" panose="02010609060101010101" pitchFamily="2" charset="-122"/>
              </a:rPr>
              <a:t>，确定</a:t>
            </a:r>
            <a:r>
              <a:rPr lang="zh-CN" altLang="en-US" sz="2400" dirty="0">
                <a:solidFill>
                  <a:srgbClr val="FF0000"/>
                </a:solidFill>
                <a:latin typeface="黑体" panose="02010609060101010101" pitchFamily="2" charset="-122"/>
                <a:ea typeface="黑体" panose="02010609060101010101" pitchFamily="2" charset="-122"/>
              </a:rPr>
              <a:t>冠词的数特征</a:t>
            </a:r>
            <a:r>
              <a:rPr lang="zh-CN" altLang="en-US" sz="2400" dirty="0">
                <a:latin typeface="黑体" panose="02010609060101010101" pitchFamily="2" charset="-122"/>
                <a:ea typeface="黑体" panose="02010609060101010101" pitchFamily="2" charset="-122"/>
              </a:rPr>
              <a:t>，并将动作的</a:t>
            </a:r>
            <a:r>
              <a:rPr lang="zh-CN" altLang="en-US" sz="2400" dirty="0">
                <a:solidFill>
                  <a:srgbClr val="FF0000"/>
                </a:solidFill>
                <a:latin typeface="黑体" panose="02010609060101010101" pitchFamily="2" charset="-122"/>
                <a:ea typeface="黑体" panose="02010609060101010101" pitchFamily="2" charset="-122"/>
              </a:rPr>
              <a:t>制造者</a:t>
            </a:r>
            <a:r>
              <a:rPr lang="zh-CN" altLang="en-US" sz="2400" dirty="0">
                <a:latin typeface="黑体" panose="02010609060101010101" pitchFamily="2" charset="-122"/>
                <a:ea typeface="黑体" panose="02010609060101010101" pitchFamily="2" charset="-122"/>
              </a:rPr>
              <a:t>和</a:t>
            </a:r>
            <a:r>
              <a:rPr lang="zh-CN" altLang="en-US" sz="2400" dirty="0">
                <a:solidFill>
                  <a:srgbClr val="FF0000"/>
                </a:solidFill>
                <a:latin typeface="黑体" panose="02010609060101010101" pitchFamily="2" charset="-122"/>
                <a:ea typeface="黑体" panose="02010609060101010101" pitchFamily="2" charset="-122"/>
              </a:rPr>
              <a:t>名词</a:t>
            </a:r>
            <a:r>
              <a:rPr lang="zh-CN" altLang="en-US" sz="2400" dirty="0">
                <a:latin typeface="黑体" panose="02010609060101010101" pitchFamily="2" charset="-122"/>
                <a:ea typeface="黑体" panose="02010609060101010101" pitchFamily="2" charset="-122"/>
              </a:rPr>
              <a:t>相关联；</a:t>
            </a:r>
          </a:p>
          <a:p>
            <a:pPr marL="0" indent="609600" algn="l" latinLnBrk="0">
              <a:lnSpc>
                <a:spcPct val="130000"/>
              </a:lnSpc>
              <a:spcBef>
                <a:spcPts val="0"/>
              </a:spcBef>
              <a:buNone/>
              <a:extLst>
                <a:ext uri="{35155182-B16C-46BC-9424-99874614C6A1}">
                  <wpsdc:indentchars xmlns="" xmlns:wpsdc="http://www.wps.cn/officeDocument/2017/drawingmlCustomData" val="200" checksum="4158780845"/>
                </a:ext>
              </a:extLst>
            </a:pPr>
            <a:r>
              <a:rPr lang="en-US" altLang="zh-CN" sz="2400" dirty="0">
                <a:latin typeface="黑体" panose="02010609060101010101" pitchFamily="2" charset="-122"/>
                <a:ea typeface="黑体" panose="02010609060101010101" pitchFamily="2" charset="-122"/>
              </a:rPr>
              <a:t>(3)</a:t>
            </a:r>
            <a:r>
              <a:rPr lang="zh-CN" altLang="en-US" sz="2400" dirty="0">
                <a:latin typeface="黑体" panose="02010609060101010101" pitchFamily="2" charset="-122"/>
                <a:ea typeface="黑体" panose="02010609060101010101" pitchFamily="2" charset="-122"/>
              </a:rPr>
              <a:t>处理</a:t>
            </a:r>
            <a:r>
              <a:rPr lang="zh-CN" altLang="en-US" sz="2400" dirty="0">
                <a:solidFill>
                  <a:srgbClr val="FF0000"/>
                </a:solidFill>
                <a:latin typeface="黑体" panose="02010609060101010101" pitchFamily="2" charset="-122"/>
                <a:ea typeface="黑体" panose="02010609060101010101" pitchFamily="2" charset="-122"/>
              </a:rPr>
              <a:t>动词短语</a:t>
            </a:r>
            <a:r>
              <a:rPr lang="zh-CN" altLang="en-US" sz="2400" dirty="0">
                <a:latin typeface="黑体" panose="02010609060101010101" pitchFamily="2" charset="-122"/>
                <a:ea typeface="黑体" panose="02010609060101010101" pitchFamily="2" charset="-122"/>
              </a:rPr>
              <a:t>时，要确定</a:t>
            </a:r>
            <a:r>
              <a:rPr lang="zh-CN" altLang="en-US" sz="2400" dirty="0">
                <a:solidFill>
                  <a:srgbClr val="FF0000"/>
                </a:solidFill>
                <a:latin typeface="黑体" panose="02010609060101010101" pitchFamily="2" charset="-122"/>
                <a:ea typeface="黑体" panose="02010609060101010101" pitchFamily="2" charset="-122"/>
              </a:rPr>
              <a:t>动词</a:t>
            </a:r>
            <a:r>
              <a:rPr lang="zh-CN" altLang="en-US" sz="2400" dirty="0">
                <a:latin typeface="黑体" panose="02010609060101010101" pitchFamily="2" charset="-122"/>
                <a:ea typeface="黑体" panose="02010609060101010101" pitchFamily="2" charset="-122"/>
              </a:rPr>
              <a:t>。如果动词是</a:t>
            </a:r>
            <a:r>
              <a:rPr lang="zh-CN" altLang="en-US" sz="2400" dirty="0">
                <a:solidFill>
                  <a:srgbClr val="FF0000"/>
                </a:solidFill>
                <a:latin typeface="黑体" panose="02010609060101010101" pitchFamily="2" charset="-122"/>
                <a:ea typeface="黑体" panose="02010609060101010101" pitchFamily="2" charset="-122"/>
              </a:rPr>
              <a:t>及物的</a:t>
            </a:r>
            <a:r>
              <a:rPr lang="zh-CN" altLang="en-US" sz="2400" dirty="0">
                <a:latin typeface="黑体" panose="02010609060101010101" pitchFamily="2" charset="-122"/>
                <a:ea typeface="黑体" panose="02010609060101010101" pitchFamily="2" charset="-122"/>
              </a:rPr>
              <a:t>，则找到其对应的</a:t>
            </a:r>
            <a:r>
              <a:rPr lang="zh-CN" altLang="en-US" sz="2400" dirty="0">
                <a:solidFill>
                  <a:srgbClr val="FF0000"/>
                </a:solidFill>
                <a:latin typeface="黑体" panose="02010609060101010101" pitchFamily="2" charset="-122"/>
                <a:ea typeface="黑体" panose="02010609060101010101" pitchFamily="2" charset="-122"/>
              </a:rPr>
              <a:t>名词短语</a:t>
            </a:r>
            <a:r>
              <a:rPr lang="zh-CN" altLang="en-US" sz="2400" dirty="0">
                <a:latin typeface="黑体" panose="02010609060101010101" pitchFamily="2" charset="-122"/>
                <a:ea typeface="黑体" panose="02010609060101010101" pitchFamily="2" charset="-122"/>
              </a:rPr>
              <a:t>，并说明</a:t>
            </a:r>
            <a:r>
              <a:rPr lang="zh-CN" altLang="en-US" sz="2400" dirty="0">
                <a:solidFill>
                  <a:srgbClr val="FF0000"/>
                </a:solidFill>
                <a:latin typeface="黑体" panose="02010609060101010101" pitchFamily="2" charset="-122"/>
                <a:ea typeface="黑体" panose="02010609060101010101" pitchFamily="2" charset="-122"/>
              </a:rPr>
              <a:t>它</a:t>
            </a:r>
            <a:r>
              <a:rPr lang="zh-CN" altLang="en-US" sz="2400" dirty="0">
                <a:latin typeface="黑体" panose="02010609060101010101" pitchFamily="2" charset="-122"/>
                <a:ea typeface="黑体" panose="02010609060101010101" pitchFamily="2" charset="-122"/>
              </a:rPr>
              <a:t>为动词的</a:t>
            </a:r>
            <a:r>
              <a:rPr lang="zh-CN" altLang="en-US" sz="2400" dirty="0">
                <a:solidFill>
                  <a:srgbClr val="FF0000"/>
                </a:solidFill>
                <a:latin typeface="黑体" panose="02010609060101010101" pitchFamily="2" charset="-122"/>
                <a:ea typeface="黑体" panose="02010609060101010101" pitchFamily="2" charset="-122"/>
              </a:rPr>
              <a:t>施加对象</a:t>
            </a:r>
            <a:r>
              <a:rPr lang="zh-CN" altLang="en-US" sz="2400" dirty="0">
                <a:latin typeface="黑体" panose="02010609060101010101" pitchFamily="2" charset="-122"/>
                <a:ea typeface="黑体" panose="02010609060101010101" pitchFamily="2" charset="-122"/>
              </a:rPr>
              <a:t>；</a:t>
            </a:r>
          </a:p>
          <a:p>
            <a:pPr marL="0" indent="609600" algn="l" latinLnBrk="0">
              <a:lnSpc>
                <a:spcPct val="130000"/>
              </a:lnSpc>
              <a:spcBef>
                <a:spcPts val="0"/>
              </a:spcBef>
              <a:buNone/>
              <a:extLst>
                <a:ext uri="{35155182-B16C-46BC-9424-99874614C6A1}">
                  <wpsdc:indentchars xmlns="" xmlns:wpsdc="http://www.wps.cn/officeDocument/2017/drawingmlCustomData" val="200" checksum="4158780845"/>
                </a:ext>
              </a:extLst>
            </a:pPr>
            <a:r>
              <a:rPr lang="en-US" altLang="zh-CN" sz="2400" dirty="0">
                <a:latin typeface="黑体" panose="02010609060101010101" pitchFamily="2" charset="-122"/>
                <a:ea typeface="黑体" panose="02010609060101010101" pitchFamily="2" charset="-122"/>
              </a:rPr>
              <a:t>(4)</a:t>
            </a:r>
            <a:r>
              <a:rPr lang="zh-CN" altLang="en-US" sz="2400" dirty="0">
                <a:latin typeface="黑体" panose="02010609060101010101" pitchFamily="2" charset="-122"/>
                <a:ea typeface="黑体" panose="02010609060101010101" pitchFamily="2" charset="-122"/>
              </a:rPr>
              <a:t>当处理</a:t>
            </a:r>
            <a:r>
              <a:rPr lang="zh-CN" altLang="en-US" sz="2400" dirty="0">
                <a:solidFill>
                  <a:srgbClr val="FF0000"/>
                </a:solidFill>
                <a:latin typeface="黑体" panose="02010609060101010101" pitchFamily="2" charset="-122"/>
                <a:ea typeface="黑体" panose="02010609060101010101" pitchFamily="2" charset="-122"/>
              </a:rPr>
              <a:t>动词</a:t>
            </a:r>
            <a:r>
              <a:rPr lang="zh-CN" altLang="en-US" sz="2400" dirty="0">
                <a:latin typeface="黑体" panose="02010609060101010101" pitchFamily="2" charset="-122"/>
                <a:ea typeface="黑体" panose="02010609060101010101" pitchFamily="2" charset="-122"/>
              </a:rPr>
              <a:t>时，检索它的</a:t>
            </a:r>
            <a:r>
              <a:rPr lang="zh-CN" altLang="en-US" sz="2400" dirty="0">
                <a:solidFill>
                  <a:srgbClr val="FF0000"/>
                </a:solidFill>
                <a:latin typeface="黑体" panose="02010609060101010101" pitchFamily="2" charset="-122"/>
                <a:ea typeface="黑体" panose="02010609060101010101" pitchFamily="2" charset="-122"/>
              </a:rPr>
              <a:t>格框架</a:t>
            </a:r>
            <a:r>
              <a:rPr lang="zh-CN" altLang="en-US" sz="2400" dirty="0">
                <a:latin typeface="黑体" panose="02010609060101010101" pitchFamily="2" charset="-122"/>
                <a:ea typeface="黑体" panose="02010609060101010101" pitchFamily="2" charset="-122"/>
              </a:rPr>
              <a:t>；</a:t>
            </a:r>
          </a:p>
          <a:p>
            <a:pPr marL="0" indent="609600" algn="l" latinLnBrk="0">
              <a:lnSpc>
                <a:spcPct val="130000"/>
              </a:lnSpc>
              <a:spcBef>
                <a:spcPts val="0"/>
              </a:spcBef>
              <a:buNone/>
              <a:extLst>
                <a:ext uri="{35155182-B16C-46BC-9424-99874614C6A1}">
                  <wpsdc:indentchars xmlns="" xmlns:wpsdc="http://www.wps.cn/officeDocument/2017/drawingmlCustomData" val="200" checksum="4158780845"/>
                </a:ext>
              </a:extLst>
            </a:pPr>
            <a:r>
              <a:rPr lang="en-US" altLang="zh-CN" sz="2400" dirty="0">
                <a:latin typeface="黑体" panose="02010609060101010101" pitchFamily="2" charset="-122"/>
                <a:ea typeface="黑体" panose="02010609060101010101" pitchFamily="2" charset="-122"/>
              </a:rPr>
              <a:t>(5)</a:t>
            </a:r>
            <a:r>
              <a:rPr lang="zh-CN" altLang="en-US" sz="2400" dirty="0">
                <a:latin typeface="黑体" panose="02010609060101010101" pitchFamily="2" charset="-122"/>
                <a:ea typeface="黑体" panose="02010609060101010101" pitchFamily="2" charset="-122"/>
              </a:rPr>
              <a:t>当处理</a:t>
            </a:r>
            <a:r>
              <a:rPr lang="zh-CN" altLang="en-US" sz="2400" dirty="0">
                <a:solidFill>
                  <a:srgbClr val="FF0000"/>
                </a:solidFill>
                <a:latin typeface="黑体" panose="02010609060101010101" pitchFamily="2" charset="-122"/>
                <a:ea typeface="黑体" panose="02010609060101010101" pitchFamily="2" charset="-122"/>
              </a:rPr>
              <a:t>名词</a:t>
            </a:r>
            <a:r>
              <a:rPr lang="zh-CN" altLang="en-US" sz="2400" dirty="0">
                <a:latin typeface="黑体" panose="02010609060101010101" pitchFamily="2" charset="-122"/>
                <a:ea typeface="黑体" panose="02010609060101010101" pitchFamily="2" charset="-122"/>
              </a:rPr>
              <a:t>时，检索它的</a:t>
            </a:r>
            <a:r>
              <a:rPr lang="zh-CN" altLang="en-US" sz="2400" dirty="0">
                <a:solidFill>
                  <a:srgbClr val="FF0000"/>
                </a:solidFill>
                <a:latin typeface="黑体" panose="02010609060101010101" pitchFamily="2" charset="-122"/>
                <a:ea typeface="黑体" panose="02010609060101010101" pitchFamily="2" charset="-122"/>
              </a:rPr>
              <a:t>格</a:t>
            </a:r>
            <a:r>
              <a:rPr lang="zh-CN" altLang="en-US" sz="2400" dirty="0" smtClean="0">
                <a:solidFill>
                  <a:srgbClr val="FF0000"/>
                </a:solidFill>
                <a:latin typeface="黑体" panose="02010609060101010101" pitchFamily="2" charset="-122"/>
                <a:ea typeface="黑体" panose="02010609060101010101" pitchFamily="2" charset="-122"/>
              </a:rPr>
              <a:t>框架</a:t>
            </a:r>
            <a:r>
              <a:rPr lang="zh-CN" altLang="en-US" sz="2400" dirty="0" smtClean="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64515" name="Rectangle 2"/>
          <p:cNvSpPr>
            <a:spLocks noGrp="1"/>
          </p:cNvSpPr>
          <p:nvPr>
            <p:custDataLst>
              <p:tags r:id="rId1"/>
            </p:custDataLst>
          </p:nvPr>
        </p:nvSpPr>
        <p:spPr>
          <a:xfrm>
            <a:off x="564515" y="0"/>
            <a:ext cx="7772400" cy="868045"/>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a:lstStyle>
          <a:p>
            <a:pPr eaLnBrk="1" hangingPunct="1">
              <a:buNone/>
            </a:pPr>
            <a:r>
              <a:rPr lang="en-US" altLang="zh-CN" sz="3600" dirty="0" smtClean="0">
                <a:latin typeface="黑体" panose="02010609060101010101" pitchFamily="2" charset="-122"/>
                <a:ea typeface="黑体" panose="02010609060101010101" pitchFamily="2" charset="-122"/>
              </a:rPr>
              <a:t>7.4.2 </a:t>
            </a:r>
            <a:r>
              <a:rPr lang="zh-CN" altLang="en-US" sz="3600" dirty="0">
                <a:latin typeface="黑体" panose="02010609060101010101" pitchFamily="2" charset="-122"/>
                <a:ea typeface="黑体" panose="02010609060101010101" pitchFamily="2" charset="-122"/>
              </a:rPr>
              <a:t>格文法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p:cNvSpPr>
          <p:nvPr>
            <p:ph idx="4294967295"/>
          </p:nvPr>
        </p:nvSpPr>
        <p:spPr>
          <a:xfrm>
            <a:off x="251460" y="332740"/>
            <a:ext cx="8284845" cy="6273165"/>
          </a:xfrm>
        </p:spPr>
        <p:txBody>
          <a:bodyPr vert="horz" wrap="square" lIns="91440" tIns="45720" rIns="91440" bIns="45720" anchor="t" anchorCtr="0"/>
          <a:lstStyle/>
          <a:p>
            <a:pPr algn="l" latinLnBrk="0">
              <a:lnSpc>
                <a:spcPct val="120000"/>
              </a:lnSpc>
              <a:buNone/>
            </a:pPr>
            <a:r>
              <a:rPr lang="zh-CN" altLang="en-US" sz="2800" dirty="0"/>
              <a:t>在</a:t>
            </a:r>
            <a:r>
              <a:rPr lang="zh-CN" altLang="en-US" sz="2800" dirty="0">
                <a:solidFill>
                  <a:srgbClr val="FF0000"/>
                </a:solidFill>
              </a:rPr>
              <a:t>测试</a:t>
            </a:r>
            <a:r>
              <a:rPr lang="zh-CN" altLang="en-US" sz="2800" dirty="0"/>
              <a:t>中经常遇到下列问题：</a:t>
            </a:r>
          </a:p>
          <a:p>
            <a:pPr algn="l" latinLnBrk="0">
              <a:lnSpc>
                <a:spcPct val="120000"/>
              </a:lnSpc>
              <a:buNone/>
            </a:pPr>
            <a:r>
              <a:rPr lang="en-US" altLang="zh-CN" sz="2800" dirty="0">
                <a:solidFill>
                  <a:srgbClr val="C00000"/>
                </a:solidFill>
                <a:latin typeface="Arial" panose="020B0604020202020204" pitchFamily="34" charset="0"/>
              </a:rPr>
              <a:t>Show me the flights from Atlanta to Boston on </a:t>
            </a:r>
            <a:r>
              <a:rPr lang="en-US" altLang="zh-CN" sz="2800" dirty="0" smtClean="0">
                <a:solidFill>
                  <a:srgbClr val="C00000"/>
                </a:solidFill>
                <a:latin typeface="Arial" panose="020B0604020202020204" pitchFamily="34" charset="0"/>
              </a:rPr>
              <a:t>Friday.</a:t>
            </a:r>
            <a:endParaRPr lang="en-US" altLang="zh-CN" sz="2800" dirty="0">
              <a:solidFill>
                <a:srgbClr val="C00000"/>
              </a:solidFill>
              <a:latin typeface="Arial" panose="020B0604020202020204" pitchFamily="34" charset="0"/>
            </a:endParaRPr>
          </a:p>
          <a:p>
            <a:pPr algn="l" latinLnBrk="0">
              <a:lnSpc>
                <a:spcPct val="120000"/>
              </a:lnSpc>
              <a:buNone/>
            </a:pPr>
            <a:r>
              <a:rPr lang="en-US" altLang="zh-CN" sz="2800" dirty="0">
                <a:solidFill>
                  <a:srgbClr val="C00000"/>
                </a:solidFill>
                <a:latin typeface="Arial" panose="020B0604020202020204" pitchFamily="34" charset="0"/>
              </a:rPr>
              <a:t>Do any of those flights serve a meal</a:t>
            </a:r>
            <a:r>
              <a:rPr lang="zh-CN" altLang="en-US" sz="2800" dirty="0">
                <a:solidFill>
                  <a:srgbClr val="C00000"/>
                </a:solidFill>
                <a:latin typeface="Arial" panose="020B0604020202020204" pitchFamily="34" charset="0"/>
              </a:rPr>
              <a:t>？</a:t>
            </a:r>
          </a:p>
          <a:p>
            <a:pPr algn="l" latinLnBrk="0">
              <a:lnSpc>
                <a:spcPct val="120000"/>
              </a:lnSpc>
              <a:buNone/>
            </a:pPr>
            <a:r>
              <a:rPr lang="en-US" altLang="zh-CN" sz="2800" dirty="0">
                <a:solidFill>
                  <a:srgbClr val="C00000"/>
                </a:solidFill>
                <a:latin typeface="Arial" panose="020B0604020202020204" pitchFamily="34" charset="0"/>
              </a:rPr>
              <a:t>What is the cheapest fare?</a:t>
            </a:r>
          </a:p>
          <a:p>
            <a:pPr indent="342265" algn="l" latinLnBrk="0">
              <a:lnSpc>
                <a:spcPct val="120000"/>
              </a:lnSpc>
              <a:spcBef>
                <a:spcPts val="0"/>
              </a:spcBef>
              <a:buNone/>
            </a:pPr>
            <a:r>
              <a:rPr lang="zh-CN" altLang="en-US" sz="2800" dirty="0"/>
              <a:t>各种各样的问题都包括，甚至包括说话者自己讲错了又纠正自己错误的查询，就像：</a:t>
            </a:r>
          </a:p>
          <a:p>
            <a:pPr algn="l" latinLnBrk="0">
              <a:lnSpc>
                <a:spcPct val="120000"/>
              </a:lnSpc>
              <a:buNone/>
            </a:pPr>
            <a:r>
              <a:rPr lang="en-US" altLang="zh-CN" sz="2800" dirty="0">
                <a:solidFill>
                  <a:srgbClr val="C00000"/>
                </a:solidFill>
                <a:latin typeface="Arial" panose="020B0604020202020204" pitchFamily="34" charset="0"/>
              </a:rPr>
              <a:t>Show me the flights from Boston- ah no -from Chicago to </a:t>
            </a:r>
            <a:r>
              <a:rPr lang="en-US" altLang="zh-CN" sz="2800" dirty="0" smtClean="0">
                <a:solidFill>
                  <a:srgbClr val="C00000"/>
                </a:solidFill>
                <a:latin typeface="Arial" panose="020B0604020202020204" pitchFamily="34" charset="0"/>
              </a:rPr>
              <a:t>Boston.</a:t>
            </a:r>
            <a:endParaRPr lang="en-US" altLang="zh-CN" sz="2800" dirty="0">
              <a:solidFill>
                <a:srgbClr val="C00000"/>
              </a:solidFill>
              <a:latin typeface="Arial" panose="020B0604020202020204" pitchFamily="34" charset="0"/>
            </a:endParaRPr>
          </a:p>
          <a:p>
            <a:pPr indent="342265" algn="l" latinLnBrk="0">
              <a:lnSpc>
                <a:spcPct val="120000"/>
              </a:lnSpc>
              <a:spcBef>
                <a:spcPts val="0"/>
              </a:spcBef>
              <a:buNone/>
            </a:pPr>
            <a:r>
              <a:rPr lang="zh-CN" altLang="en-US" sz="2800" dirty="0"/>
              <a:t>等等的查询系统都要进行测试。测试结果表明一个性能良好的查询系统至少要包括1500个单词。</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title"/>
          </p:nvPr>
        </p:nvSpPr>
        <p:spPr/>
        <p:txBody>
          <a:bodyPr vert="horz" wrap="square" lIns="91440" tIns="45720" rIns="91440" bIns="45720" anchor="ctr" anchorCtr="0"/>
          <a:lstStyle/>
          <a:p>
            <a:pPr eaLnBrk="1" hangingPunct="1">
              <a:buNone/>
            </a:pPr>
            <a:r>
              <a:rPr lang="en-US" altLang="zh-CN" dirty="0" smtClean="0"/>
              <a:t>7.1  </a:t>
            </a:r>
            <a:r>
              <a:rPr lang="zh-CN" altLang="en-US" dirty="0"/>
              <a:t>自然语言理解的一般问题</a:t>
            </a:r>
          </a:p>
        </p:txBody>
      </p:sp>
      <p:sp>
        <p:nvSpPr>
          <p:cNvPr id="10244" name="Rectangle 3"/>
          <p:cNvSpPr>
            <a:spLocks noGrp="1"/>
          </p:cNvSpPr>
          <p:nvPr>
            <p:ph idx="1"/>
          </p:nvPr>
        </p:nvSpPr>
        <p:spPr/>
        <p:txBody>
          <a:bodyPr vert="horz" wrap="square" lIns="91440" tIns="45720" rIns="91440" bIns="45720" anchor="t" anchorCtr="0"/>
          <a:lstStyle/>
          <a:p>
            <a:pPr eaLnBrk="1" hangingPunct="1">
              <a:buNone/>
            </a:pPr>
            <a:r>
              <a:rPr lang="zh-CN" altLang="en-US" dirty="0"/>
              <a:t>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7.1.1  </a:t>
            </a:r>
            <a:r>
              <a:rPr lang="zh-CN" altLang="en-US" dirty="0">
                <a:latin typeface="黑体" panose="02010609060101010101" pitchFamily="2" charset="-122"/>
                <a:ea typeface="黑体" panose="02010609060101010101" pitchFamily="2" charset="-122"/>
              </a:rPr>
              <a:t>概念及意义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7.1.2  </a:t>
            </a:r>
            <a:r>
              <a:rPr lang="zh-CN" altLang="en-US" dirty="0">
                <a:latin typeface="黑体" panose="02010609060101010101" pitchFamily="2" charset="-122"/>
                <a:ea typeface="黑体" panose="02010609060101010101" pitchFamily="2" charset="-122"/>
              </a:rPr>
              <a:t>进展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7.1.3  </a:t>
            </a:r>
            <a:r>
              <a:rPr lang="zh-CN" altLang="en-US" dirty="0">
                <a:latin typeface="黑体" panose="02010609060101010101" pitchFamily="2" charset="-122"/>
                <a:ea typeface="黑体" panose="02010609060101010101" pitchFamily="2" charset="-122"/>
              </a:rPr>
              <a:t>层次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611505" y="620078"/>
            <a:ext cx="7772400" cy="1143000"/>
          </a:xfrm>
        </p:spPr>
        <p:txBody>
          <a:bodyPr vert="horz" wrap="square" lIns="91440" tIns="45720" rIns="91440" bIns="45720" anchor="ctr" anchorCtr="0"/>
          <a:lstStyle/>
          <a:p>
            <a:pPr eaLnBrk="1" hangingPunct="1">
              <a:buNone/>
            </a:pPr>
            <a:r>
              <a:rPr lang="zh-CN" altLang="en-US" sz="3600" dirty="0"/>
              <a:t>例</a:t>
            </a:r>
            <a:r>
              <a:rPr lang="en-US" altLang="zh-CN" sz="3600" dirty="0"/>
              <a:t>1</a:t>
            </a:r>
            <a:r>
              <a:rPr lang="zh-CN" altLang="en-US" sz="3600" dirty="0"/>
              <a:t>：考虑下面从莎士比亚的</a:t>
            </a:r>
            <a:r>
              <a:rPr lang="en-US" altLang="zh-CN" sz="3600" dirty="0"/>
              <a:t>《</a:t>
            </a:r>
            <a:r>
              <a:rPr lang="zh-CN" altLang="en-US" sz="3600" dirty="0"/>
              <a:t>十四行词第</a:t>
            </a:r>
            <a:r>
              <a:rPr lang="en-US" altLang="zh-CN" sz="3600" dirty="0"/>
              <a:t>18</a:t>
            </a:r>
            <a:r>
              <a:rPr lang="zh-CN" altLang="en-US" sz="3600" dirty="0"/>
              <a:t>首</a:t>
            </a:r>
            <a:r>
              <a:rPr lang="en-US" altLang="zh-CN" sz="3600" dirty="0"/>
              <a:t>》</a:t>
            </a:r>
            <a:r>
              <a:rPr lang="zh-CN" altLang="en-US" sz="3600" dirty="0"/>
              <a:t>中选出的几行：</a:t>
            </a:r>
          </a:p>
        </p:txBody>
      </p:sp>
      <p:sp>
        <p:nvSpPr>
          <p:cNvPr id="11268" name="Rectangle 3"/>
          <p:cNvSpPr>
            <a:spLocks noGrp="1"/>
          </p:cNvSpPr>
          <p:nvPr>
            <p:ph idx="1"/>
          </p:nvPr>
        </p:nvSpPr>
        <p:spPr>
          <a:xfrm>
            <a:off x="685800" y="2132965"/>
            <a:ext cx="7772400" cy="4114800"/>
          </a:xfrm>
        </p:spPr>
        <p:txBody>
          <a:bodyPr vert="horz" wrap="square" lIns="91440" tIns="45720" rIns="91440" bIns="45720" anchor="t" anchorCtr="0"/>
          <a:lstStyle/>
          <a:p>
            <a:pPr eaLnBrk="1" hangingPunct="1">
              <a:buNone/>
            </a:pPr>
            <a:r>
              <a:rPr lang="zh-CN" altLang="en-US" dirty="0" smtClean="0">
                <a:solidFill>
                  <a:srgbClr val="018A95"/>
                </a:solidFill>
                <a:latin typeface="黑体" panose="02010609060101010101" pitchFamily="2" charset="-122"/>
                <a:ea typeface="黑体" panose="02010609060101010101" pitchFamily="2" charset="-122"/>
              </a:rPr>
              <a:t>  我</a:t>
            </a:r>
            <a:r>
              <a:rPr lang="zh-CN" altLang="en-US" dirty="0">
                <a:solidFill>
                  <a:srgbClr val="018A95"/>
                </a:solidFill>
                <a:latin typeface="黑体" panose="02010609060101010101" pitchFamily="2" charset="-122"/>
                <a:ea typeface="黑体" panose="02010609060101010101" pitchFamily="2" charset="-122"/>
              </a:rPr>
              <a:t>该把你比拟做夏日吗？</a:t>
            </a:r>
          </a:p>
          <a:p>
            <a:pPr eaLnBrk="1" hangingPunct="1">
              <a:buNone/>
            </a:pPr>
            <a:r>
              <a:rPr lang="zh-CN" altLang="en-US" dirty="0" smtClean="0">
                <a:solidFill>
                  <a:srgbClr val="018A95"/>
                </a:solidFill>
                <a:latin typeface="黑体" panose="02010609060101010101" pitchFamily="2" charset="-122"/>
                <a:ea typeface="黑体" panose="02010609060101010101" pitchFamily="2" charset="-122"/>
              </a:rPr>
              <a:t>  你</a:t>
            </a:r>
            <a:r>
              <a:rPr lang="zh-CN" altLang="en-US" dirty="0">
                <a:solidFill>
                  <a:srgbClr val="018A95"/>
                </a:solidFill>
                <a:latin typeface="黑体" panose="02010609060101010101" pitchFamily="2" charset="-122"/>
                <a:ea typeface="黑体" panose="02010609060101010101" pitchFamily="2" charset="-122"/>
              </a:rPr>
              <a:t>比夏日更可爱，更温婉；</a:t>
            </a:r>
          </a:p>
          <a:p>
            <a:pPr eaLnBrk="1" hangingPunct="1">
              <a:buNone/>
            </a:pPr>
            <a:r>
              <a:rPr lang="zh-CN" altLang="en-US" dirty="0" smtClean="0">
                <a:solidFill>
                  <a:srgbClr val="018A95"/>
                </a:solidFill>
                <a:latin typeface="黑体" panose="02010609060101010101" pitchFamily="2" charset="-122"/>
                <a:ea typeface="黑体" panose="02010609060101010101" pitchFamily="2" charset="-122"/>
              </a:rPr>
              <a:t>  狂风</a:t>
            </a:r>
            <a:r>
              <a:rPr lang="zh-CN" altLang="en-US" dirty="0">
                <a:solidFill>
                  <a:srgbClr val="018A95"/>
                </a:solidFill>
                <a:latin typeface="黑体" panose="02010609060101010101" pitchFamily="2" charset="-122"/>
                <a:ea typeface="黑体" panose="02010609060101010101" pitchFamily="2" charset="-122"/>
              </a:rPr>
              <a:t>会把五月的娇蕊吹落，</a:t>
            </a:r>
          </a:p>
          <a:p>
            <a:pPr eaLnBrk="1" hangingPunct="1">
              <a:buNone/>
            </a:pPr>
            <a:r>
              <a:rPr lang="zh-CN" altLang="en-US" dirty="0" smtClean="0">
                <a:solidFill>
                  <a:srgbClr val="018A95"/>
                </a:solidFill>
                <a:latin typeface="黑体" panose="02010609060101010101" pitchFamily="2" charset="-122"/>
                <a:ea typeface="黑体" panose="02010609060101010101" pitchFamily="2" charset="-122"/>
              </a:rPr>
              <a:t>  夏天</a:t>
            </a:r>
            <a:r>
              <a:rPr lang="zh-CN" altLang="en-US" dirty="0">
                <a:solidFill>
                  <a:srgbClr val="018A95"/>
                </a:solidFill>
                <a:latin typeface="黑体" panose="02010609060101010101" pitchFamily="2" charset="-122"/>
                <a:ea typeface="黑体" panose="02010609060101010101" pitchFamily="2" charset="-122"/>
              </a:rPr>
              <a:t>出租的期限又太短暂；</a:t>
            </a:r>
            <a:endParaRPr lang="zh-CN" altLang="en-US" dirty="0">
              <a:solidFill>
                <a:srgbClr val="FFFF00"/>
              </a:solidFill>
              <a:latin typeface="黑体" panose="02010609060101010101" pitchFamily="2" charset="-122"/>
              <a:ea typeface="黑体" panose="02010609060101010101" pitchFamily="2" charset="-122"/>
            </a:endParaRPr>
          </a:p>
          <a:p>
            <a:pPr eaLnBrk="1" hangingPunct="1">
              <a:buNone/>
            </a:pPr>
            <a:r>
              <a:rPr lang="zh-CN" altLang="en-US" dirty="0" smtClean="0"/>
              <a:t>  我们</a:t>
            </a:r>
            <a:r>
              <a:rPr lang="zh-CN" altLang="en-US" dirty="0"/>
              <a:t>无法单纯从字面意思上来理解这几行。我们必须提出</a:t>
            </a:r>
            <a:r>
              <a:rPr lang="zh-CN" altLang="en-US" dirty="0">
                <a:solidFill>
                  <a:srgbClr val="FF0000"/>
                </a:solidFill>
              </a:rPr>
              <a:t>以下问题</a:t>
            </a:r>
            <a:r>
              <a:rPr lang="zh-CN" altLang="en-US" dirty="0"/>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e39c235-725d-4895-9510-6f76d55d3dcf"/>
  <p:tag name="COMMONDATA" val="eyJoZGlkIjoiZjAxNjZhZWI3Y2MxMDY3Y2NkOTk1ZmZkMDA1NTk2YW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Designs\Pulse.pot</Template>
  <TotalTime>10</TotalTime>
  <Words>5108</Words>
  <Application>Microsoft Office PowerPoint</Application>
  <PresentationFormat>全屏显示(4:3)</PresentationFormat>
  <Paragraphs>565</Paragraphs>
  <Slides>65</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79" baseType="lpstr">
      <vt:lpstr>MS Mincho</vt:lpstr>
      <vt:lpstr>黑体</vt:lpstr>
      <vt:lpstr>华文新魏</vt:lpstr>
      <vt:lpstr>隶书</vt:lpstr>
      <vt:lpstr>宋体</vt:lpstr>
      <vt:lpstr>微软雅黑</vt:lpstr>
      <vt:lpstr>Arial</vt:lpstr>
      <vt:lpstr>Cambria Math</vt:lpstr>
      <vt:lpstr>Courier New</vt:lpstr>
      <vt:lpstr>Times New Roman</vt:lpstr>
      <vt:lpstr>Wingdings</vt:lpstr>
      <vt:lpstr>1_Pulse</vt:lpstr>
      <vt:lpstr>Equation.KSEE3</vt:lpstr>
      <vt:lpstr>Visio.Drawing.11</vt:lpstr>
      <vt:lpstr>PowerPoint 演示文稿</vt:lpstr>
      <vt:lpstr>PowerPoint 演示文稿</vt:lpstr>
      <vt:lpstr>PowerPoint 演示文稿</vt:lpstr>
      <vt:lpstr>第7章  自然语言处理技术</vt:lpstr>
      <vt:lpstr>PowerPoint 演示文稿</vt:lpstr>
      <vt:lpstr>航空旅游信息系统</vt:lpstr>
      <vt:lpstr>PowerPoint 演示文稿</vt:lpstr>
      <vt:lpstr>7.1  自然语言理解的一般问题</vt:lpstr>
      <vt:lpstr>例1：考虑下面从莎士比亚的《十四行词第18首》中选出的几行：</vt:lpstr>
      <vt:lpstr>PowerPoint 演示文稿</vt:lpstr>
      <vt:lpstr>PowerPoint 演示文稿</vt:lpstr>
      <vt:lpstr>例2   关于某计算机科学系在网上招聘的广告内容，下面给出了一部分内容。</vt:lpstr>
      <vt:lpstr>PowerPoint 演示文稿</vt:lpstr>
      <vt:lpstr>PowerPoint 演示文稿</vt:lpstr>
      <vt:lpstr>7.1.1 概念及意义 </vt:lpstr>
      <vt:lpstr>PowerPoint 演示文稿</vt:lpstr>
      <vt:lpstr>7.1.2 研究进展</vt:lpstr>
      <vt:lpstr>PowerPoint 演示文稿</vt:lpstr>
      <vt:lpstr>PowerPoint 演示文稿</vt:lpstr>
      <vt:lpstr>大规模真实文本处理时期</vt:lpstr>
      <vt:lpstr>PowerPoint 演示文稿</vt:lpstr>
      <vt:lpstr>7.1.3 自然语言理解的层次</vt:lpstr>
      <vt:lpstr>PowerPoint 演示文稿</vt:lpstr>
      <vt:lpstr>PowerPoint 演示文稿</vt:lpstr>
      <vt:lpstr>PowerPoint 演示文稿</vt:lpstr>
      <vt:lpstr>PowerPoint 演示文稿</vt:lpstr>
      <vt:lpstr>第7章  自然语言处理技术</vt:lpstr>
      <vt:lpstr>7.2 词法分析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最佩服的两支球队</vt:lpstr>
      <vt:lpstr>第7章  自然语言处理技术</vt:lpstr>
      <vt:lpstr>7.3  句法分析</vt:lpstr>
      <vt:lpstr>7.3  句法分析</vt:lpstr>
      <vt:lpstr>7.3.1 短语结构文法和 Chomsky文法体系</vt:lpstr>
      <vt:lpstr>PowerPoint 演示文稿</vt:lpstr>
      <vt:lpstr>PowerPoint 演示文稿</vt:lpstr>
      <vt:lpstr>    采用短语结构文法所定义的某种语言是由一系列产生式组成的。</vt:lpstr>
      <vt:lpstr>2．Chomsky定义的四种形式文法</vt:lpstr>
      <vt:lpstr>PowerPoint 演示文稿</vt:lpstr>
      <vt:lpstr>PowerPoint 演示文稿</vt:lpstr>
      <vt:lpstr>PowerPoint 演示文稿</vt:lpstr>
      <vt:lpstr>PowerPoint 演示文稿</vt:lpstr>
      <vt:lpstr>PowerPoint 演示文稿</vt:lpstr>
      <vt:lpstr>7.3.2 句法分析树</vt:lpstr>
      <vt:lpstr>PowerPoint 演示文稿</vt:lpstr>
      <vt:lpstr>7.3.3 转移网络</vt:lpstr>
      <vt:lpstr>7.3.3 转移网络</vt:lpstr>
      <vt:lpstr>PowerPoint 演示文稿</vt:lpstr>
      <vt:lpstr>PowerPoint 演示文稿</vt:lpstr>
      <vt:lpstr>第7章  自然语言处理技术</vt:lpstr>
      <vt:lpstr>7.4  语义分析</vt:lpstr>
      <vt:lpstr>7.4.1 语义文法</vt:lpstr>
      <vt:lpstr>7.4.2 格文法</vt:lpstr>
      <vt:lpstr>PowerPoint 演示文稿</vt:lpstr>
      <vt:lpstr>PowerPoint 演示文稿</vt:lpstr>
      <vt:lpstr>为了进行语义解释，需要指出：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人工智能(骨干教师)</dc:title>
  <dc:creator>殷建平</dc:creator>
  <cp:lastModifiedBy>ZHL</cp:lastModifiedBy>
  <cp:revision>228</cp:revision>
  <dcterms:created xsi:type="dcterms:W3CDTF">2000-11-09T11:19:00Z</dcterms:created>
  <dcterms:modified xsi:type="dcterms:W3CDTF">2023-10-26T17:14:48Z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AA7E1564839C491E8F39235CE58BCCFE_13</vt:lpwstr>
  </property>
  <property fmtid="{D5CDD505-2E9C-101B-9397-08002B2CF9AE}" pid="3" name="KSOProductBuildVer">
    <vt:lpwstr>2052-12.1.0.15120</vt:lpwstr>
  </property>
</Properties>
</file>