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5"/>
  </p:notesMasterIdLst>
  <p:sldIdLst>
    <p:sldId id="284" r:id="rId2"/>
    <p:sldId id="587" r:id="rId3"/>
    <p:sldId id="390" r:id="rId4"/>
    <p:sldId id="391" r:id="rId5"/>
    <p:sldId id="392" r:id="rId6"/>
    <p:sldId id="393" r:id="rId7"/>
    <p:sldId id="394" r:id="rId8"/>
    <p:sldId id="395" r:id="rId9"/>
    <p:sldId id="396" r:id="rId10"/>
    <p:sldId id="398" r:id="rId11"/>
    <p:sldId id="399" r:id="rId12"/>
    <p:sldId id="400" r:id="rId13"/>
    <p:sldId id="401" r:id="rId14"/>
    <p:sldId id="402" r:id="rId15"/>
    <p:sldId id="404" r:id="rId16"/>
    <p:sldId id="405" r:id="rId17"/>
    <p:sldId id="407" r:id="rId18"/>
    <p:sldId id="409" r:id="rId19"/>
    <p:sldId id="411" r:id="rId20"/>
    <p:sldId id="594" r:id="rId21"/>
    <p:sldId id="595" r:id="rId22"/>
    <p:sldId id="596" r:id="rId23"/>
    <p:sldId id="588" r:id="rId24"/>
    <p:sldId id="413" r:id="rId25"/>
    <p:sldId id="415" r:id="rId26"/>
    <p:sldId id="416" r:id="rId27"/>
    <p:sldId id="417" r:id="rId28"/>
    <p:sldId id="418" r:id="rId29"/>
    <p:sldId id="419" r:id="rId30"/>
    <p:sldId id="420" r:id="rId31"/>
    <p:sldId id="421" r:id="rId32"/>
    <p:sldId id="422" r:id="rId33"/>
    <p:sldId id="424" r:id="rId34"/>
    <p:sldId id="426" r:id="rId35"/>
    <p:sldId id="427" r:id="rId36"/>
    <p:sldId id="428" r:id="rId37"/>
    <p:sldId id="429" r:id="rId38"/>
    <p:sldId id="430" r:id="rId39"/>
    <p:sldId id="431" r:id="rId40"/>
    <p:sldId id="432" r:id="rId41"/>
    <p:sldId id="433" r:id="rId42"/>
    <p:sldId id="434" r:id="rId43"/>
    <p:sldId id="435" r:id="rId44"/>
    <p:sldId id="436" r:id="rId45"/>
    <p:sldId id="437" r:id="rId46"/>
    <p:sldId id="438" r:id="rId47"/>
    <p:sldId id="439" r:id="rId48"/>
    <p:sldId id="440" r:id="rId49"/>
    <p:sldId id="441" r:id="rId50"/>
    <p:sldId id="442" r:id="rId51"/>
    <p:sldId id="443" r:id="rId52"/>
    <p:sldId id="444" r:id="rId53"/>
    <p:sldId id="445" r:id="rId54"/>
    <p:sldId id="446" r:id="rId55"/>
    <p:sldId id="447" r:id="rId56"/>
    <p:sldId id="448" r:id="rId57"/>
    <p:sldId id="450" r:id="rId58"/>
    <p:sldId id="452" r:id="rId59"/>
    <p:sldId id="453" r:id="rId60"/>
    <p:sldId id="455" r:id="rId61"/>
    <p:sldId id="456" r:id="rId62"/>
    <p:sldId id="457" r:id="rId63"/>
    <p:sldId id="458" r:id="rId64"/>
    <p:sldId id="459" r:id="rId65"/>
    <p:sldId id="589" r:id="rId66"/>
    <p:sldId id="460" r:id="rId67"/>
    <p:sldId id="461" r:id="rId68"/>
    <p:sldId id="462" r:id="rId69"/>
    <p:sldId id="463" r:id="rId70"/>
    <p:sldId id="465" r:id="rId71"/>
    <p:sldId id="466" r:id="rId72"/>
    <p:sldId id="467" r:id="rId73"/>
    <p:sldId id="468" r:id="rId74"/>
    <p:sldId id="469" r:id="rId75"/>
    <p:sldId id="470" r:id="rId76"/>
    <p:sldId id="471" r:id="rId77"/>
    <p:sldId id="472" r:id="rId78"/>
    <p:sldId id="473" r:id="rId79"/>
    <p:sldId id="474" r:id="rId80"/>
    <p:sldId id="475" r:id="rId81"/>
    <p:sldId id="476" r:id="rId82"/>
    <p:sldId id="477" r:id="rId83"/>
    <p:sldId id="478" r:id="rId84"/>
    <p:sldId id="479" r:id="rId85"/>
    <p:sldId id="480" r:id="rId86"/>
    <p:sldId id="482" r:id="rId87"/>
    <p:sldId id="483" r:id="rId88"/>
    <p:sldId id="484" r:id="rId89"/>
    <p:sldId id="485" r:id="rId90"/>
    <p:sldId id="486" r:id="rId91"/>
    <p:sldId id="487" r:id="rId92"/>
    <p:sldId id="488" r:id="rId93"/>
    <p:sldId id="489" r:id="rId94"/>
    <p:sldId id="490" r:id="rId95"/>
    <p:sldId id="491" r:id="rId96"/>
    <p:sldId id="492" r:id="rId97"/>
    <p:sldId id="493" r:id="rId98"/>
    <p:sldId id="494" r:id="rId99"/>
    <p:sldId id="495" r:id="rId100"/>
    <p:sldId id="597" r:id="rId101"/>
    <p:sldId id="598" r:id="rId102"/>
    <p:sldId id="599" r:id="rId103"/>
    <p:sldId id="496" r:id="rId104"/>
    <p:sldId id="497" r:id="rId105"/>
    <p:sldId id="498" r:id="rId106"/>
    <p:sldId id="499" r:id="rId107"/>
    <p:sldId id="500" r:id="rId108"/>
    <p:sldId id="501" r:id="rId109"/>
    <p:sldId id="502" r:id="rId110"/>
    <p:sldId id="503" r:id="rId111"/>
    <p:sldId id="504" r:id="rId112"/>
    <p:sldId id="505" r:id="rId113"/>
    <p:sldId id="506" r:id="rId114"/>
    <p:sldId id="590" r:id="rId115"/>
    <p:sldId id="507" r:id="rId116"/>
    <p:sldId id="508" r:id="rId117"/>
    <p:sldId id="509" r:id="rId118"/>
    <p:sldId id="510" r:id="rId119"/>
    <p:sldId id="600" r:id="rId120"/>
    <p:sldId id="511" r:id="rId121"/>
    <p:sldId id="512" r:id="rId122"/>
    <p:sldId id="513" r:id="rId123"/>
    <p:sldId id="514" r:id="rId124"/>
    <p:sldId id="515" r:id="rId125"/>
    <p:sldId id="516" r:id="rId126"/>
    <p:sldId id="517" r:id="rId127"/>
    <p:sldId id="518" r:id="rId128"/>
    <p:sldId id="519" r:id="rId129"/>
    <p:sldId id="520" r:id="rId130"/>
    <p:sldId id="521" r:id="rId131"/>
    <p:sldId id="522" r:id="rId132"/>
    <p:sldId id="523" r:id="rId133"/>
    <p:sldId id="524" r:id="rId134"/>
    <p:sldId id="601" r:id="rId135"/>
    <p:sldId id="526" r:id="rId136"/>
    <p:sldId id="591" r:id="rId137"/>
    <p:sldId id="527" r:id="rId138"/>
    <p:sldId id="528" r:id="rId139"/>
    <p:sldId id="529" r:id="rId140"/>
    <p:sldId id="530" r:id="rId141"/>
    <p:sldId id="531" r:id="rId142"/>
    <p:sldId id="532" r:id="rId143"/>
    <p:sldId id="533" r:id="rId144"/>
    <p:sldId id="534" r:id="rId145"/>
    <p:sldId id="535" r:id="rId146"/>
    <p:sldId id="536" r:id="rId147"/>
    <p:sldId id="537" r:id="rId148"/>
    <p:sldId id="538" r:id="rId149"/>
    <p:sldId id="539" r:id="rId150"/>
    <p:sldId id="592" r:id="rId151"/>
    <p:sldId id="542" r:id="rId152"/>
    <p:sldId id="543" r:id="rId153"/>
    <p:sldId id="544" r:id="rId154"/>
    <p:sldId id="546" r:id="rId155"/>
    <p:sldId id="547" r:id="rId156"/>
    <p:sldId id="549" r:id="rId157"/>
    <p:sldId id="550" r:id="rId158"/>
    <p:sldId id="551" r:id="rId159"/>
    <p:sldId id="552" r:id="rId160"/>
    <p:sldId id="553" r:id="rId161"/>
    <p:sldId id="593" r:id="rId162"/>
    <p:sldId id="554" r:id="rId163"/>
    <p:sldId id="555" r:id="rId164"/>
    <p:sldId id="556" r:id="rId165"/>
    <p:sldId id="557" r:id="rId166"/>
    <p:sldId id="558" r:id="rId167"/>
    <p:sldId id="559" r:id="rId168"/>
    <p:sldId id="560" r:id="rId169"/>
    <p:sldId id="561" r:id="rId170"/>
    <p:sldId id="562" r:id="rId171"/>
    <p:sldId id="563" r:id="rId172"/>
    <p:sldId id="564" r:id="rId173"/>
    <p:sldId id="581" r:id="rId17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70"/>
    <a:srgbClr val="018A95"/>
    <a:srgbClr val="00FFFF"/>
    <a:srgbClr val="00CC00"/>
    <a:srgbClr val="0033CC"/>
    <a:srgbClr val="CCE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1"/>
    <p:restoredTop sz="94636"/>
  </p:normalViewPr>
  <p:slideViewPr>
    <p:cSldViewPr showGuides="1">
      <p:cViewPr varScale="1">
        <p:scale>
          <a:sx n="51" d="100"/>
          <a:sy n="51" d="100"/>
        </p:scale>
        <p:origin x="1181" y="43"/>
      </p:cViewPr>
      <p:guideLst>
        <p:guide orient="horz" pos="221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986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54715048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81264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幻灯片图像占位符 1"/>
          <p:cNvSpPr>
            <a:spLocks noGrp="1" noRot="1" noChangeAspect="1" noTextEdit="1"/>
          </p:cNvSpPr>
          <p:nvPr>
            <p:ph type="sldImg"/>
          </p:nvPr>
        </p:nvSpPr>
        <p:spPr/>
      </p:sp>
      <p:sp>
        <p:nvSpPr>
          <p:cNvPr id="269315" name="备注占位符 2"/>
          <p:cNvSpPr>
            <a:spLocks noGrp="1"/>
          </p:cNvSpPr>
          <p:nvPr>
            <p:ph type="body" idx="1"/>
          </p:nvPr>
        </p:nvSpPr>
        <p:spPr/>
        <p:txBody>
          <a:bodyPr wrap="square" lIns="91440" tIns="45720" rIns="91440" bIns="45720" anchor="t" anchorCtr="0"/>
          <a:lstStyle/>
          <a:p>
            <a:pPr lvl="0"/>
            <a:r>
              <a:rPr lang="zh-CN" altLang="zh-CN" dirty="0"/>
              <a:t>机器翻译系统的开发和调优实际上是非常复杂的，从目前国际机器翻译技术评测研究报告上看，通常采用增加训练数据、训练更强大的语言模型、扩大解码搜索空间和使用更加复杂的模型及参数等四种方法，来改善统计机器翻译系统性能。</a:t>
            </a:r>
            <a:endParaRPr lang="zh-CN" altLang="en-US" dirty="0"/>
          </a:p>
        </p:txBody>
      </p:sp>
      <p:sp>
        <p:nvSpPr>
          <p:cNvPr id="26931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95</a:t>
            </a:fld>
            <a:endParaRPr lang="zh-CN" altLang="en-US" sz="1200" dirty="0"/>
          </a:p>
        </p:txBody>
      </p:sp>
    </p:spTree>
    <p:extLst>
      <p:ext uri="{BB962C8B-B14F-4D97-AF65-F5344CB8AC3E}">
        <p14:creationId xmlns:p14="http://schemas.microsoft.com/office/powerpoint/2010/main" val="360282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幻灯片图像占位符 1"/>
          <p:cNvSpPr>
            <a:spLocks noGrp="1" noRot="1" noChangeAspect="1" noTextEdit="1"/>
          </p:cNvSpPr>
          <p:nvPr>
            <p:ph type="sldImg"/>
          </p:nvPr>
        </p:nvSpPr>
        <p:spPr/>
      </p:sp>
      <p:sp>
        <p:nvSpPr>
          <p:cNvPr id="270339" name="备注占位符 2"/>
          <p:cNvSpPr>
            <a:spLocks noGrp="1"/>
          </p:cNvSpPr>
          <p:nvPr>
            <p:ph type="body" idx="1"/>
          </p:nvPr>
        </p:nvSpPr>
        <p:spPr/>
        <p:txBody>
          <a:bodyPr wrap="square" lIns="91440" tIns="45720" rIns="91440" bIns="45720" anchor="t" anchorCtr="0"/>
          <a:lstStyle/>
          <a:p>
            <a:pPr lvl="0"/>
            <a:r>
              <a:rPr lang="zh-CN" altLang="en-US" dirty="0"/>
              <a:t>棹</a:t>
            </a:r>
            <a:r>
              <a:rPr lang="en-US" altLang="zh-CN" dirty="0"/>
              <a:t>zhao</a:t>
            </a:r>
            <a:endParaRPr lang="zh-CN" altLang="en-US" dirty="0"/>
          </a:p>
        </p:txBody>
      </p:sp>
      <p:sp>
        <p:nvSpPr>
          <p:cNvPr id="27034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112</a:t>
            </a:fld>
            <a:endParaRPr lang="zh-CN" altLang="en-US" sz="1200" dirty="0"/>
          </a:p>
        </p:txBody>
      </p:sp>
    </p:spTree>
    <p:extLst>
      <p:ext uri="{BB962C8B-B14F-4D97-AF65-F5344CB8AC3E}">
        <p14:creationId xmlns:p14="http://schemas.microsoft.com/office/powerpoint/2010/main" val="1021389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幻灯片图像占位符 1"/>
          <p:cNvSpPr>
            <a:spLocks noGrp="1" noRot="1" noChangeAspect="1" noTextEdit="1"/>
          </p:cNvSpPr>
          <p:nvPr>
            <p:ph type="sldImg"/>
          </p:nvPr>
        </p:nvSpPr>
        <p:spPr/>
      </p:sp>
      <p:sp>
        <p:nvSpPr>
          <p:cNvPr id="271363"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27136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135</a:t>
            </a:fld>
            <a:endParaRPr lang="zh-CN" altLang="en-US" sz="1200" dirty="0"/>
          </a:p>
        </p:txBody>
      </p:sp>
    </p:spTree>
    <p:extLst>
      <p:ext uri="{BB962C8B-B14F-4D97-AF65-F5344CB8AC3E}">
        <p14:creationId xmlns:p14="http://schemas.microsoft.com/office/powerpoint/2010/main" val="45856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4</a:t>
            </a:fld>
            <a:endParaRPr lang="zh-CN" altLang="en-US" sz="1200" dirty="0"/>
          </a:p>
        </p:txBody>
      </p:sp>
      <p:sp>
        <p:nvSpPr>
          <p:cNvPr id="261123" name="Rectangle 2"/>
          <p:cNvSpPr>
            <a:spLocks noGrp="1" noRot="1" noChangeAspect="1" noTextEdit="1"/>
          </p:cNvSpPr>
          <p:nvPr>
            <p:ph type="sldImg"/>
          </p:nvPr>
        </p:nvSpPr>
        <p:spPr/>
      </p:sp>
      <p:sp>
        <p:nvSpPr>
          <p:cNvPr id="261124" name="Rectangle 3"/>
          <p:cNvSpPr>
            <a:spLocks noGrp="1"/>
          </p:cNvSpPr>
          <p:nvPr>
            <p:ph type="body" idx="1"/>
          </p:nvPr>
        </p:nvSpPr>
        <p:spPr>
          <a:xfrm>
            <a:off x="685800" y="4343400"/>
            <a:ext cx="5486400" cy="4114800"/>
          </a:xfrm>
        </p:spPr>
        <p:txBody>
          <a:bodyPr wrap="square" lIns="91440" tIns="45720" rIns="91440" bIns="45720" anchor="t" anchorCtr="0"/>
          <a:lstStyle/>
          <a:p>
            <a:pPr lvl="0" eaLnBrk="1" hangingPunct="1"/>
            <a:r>
              <a:rPr lang="zh-CN" altLang="en-US" dirty="0"/>
              <a:t>人们不断提升的需求是推动软件服务能力增强的原动力。从最初的查询到智能查询，再到利用软件发现知识，希望软件能够按照需求提供服务也就是按需回答。那如何才能做到按需回答呢，首要问题是需求能够被形式化描述。随着计算机描述语言的发展，从早期的数据字典、关系模型到扩展标记语言</a:t>
            </a:r>
            <a:r>
              <a:rPr lang="en-US" altLang="zh-CN" dirty="0"/>
              <a:t>XML</a:t>
            </a:r>
            <a:r>
              <a:rPr lang="zh-CN" altLang="en-US" dirty="0"/>
              <a:t>，实现了数据层的互操作；通过类型的划分，元数据的抽取，做到了语法层的互操作；通过元模型如统一建模语言</a:t>
            </a:r>
            <a:r>
              <a:rPr lang="en-US" altLang="zh-CN" dirty="0"/>
              <a:t>UML</a:t>
            </a:r>
            <a:r>
              <a:rPr lang="zh-CN" altLang="en-US" dirty="0"/>
              <a:t>，可以实现概念的互操作。本体是对领域共性的概念化建模，</a:t>
            </a:r>
          </a:p>
          <a:p>
            <a:pPr lvl="0" eaLnBrk="1" hangingPunct="1"/>
            <a:r>
              <a:rPr lang="zh-CN" altLang="en-US" dirty="0"/>
              <a:t>我们认为本体元建模技术可以解决语义互操作问题，在这一思想的指导下，我们展开针对大众的面向服务的需求语言</a:t>
            </a:r>
            <a:r>
              <a:rPr lang="en-US" altLang="zh-CN" dirty="0"/>
              <a:t>SORL</a:t>
            </a:r>
            <a:r>
              <a:rPr lang="zh-CN" altLang="en-US" dirty="0"/>
              <a:t>的研究。</a:t>
            </a:r>
          </a:p>
        </p:txBody>
      </p:sp>
    </p:spTree>
    <p:extLst>
      <p:ext uri="{BB962C8B-B14F-4D97-AF65-F5344CB8AC3E}">
        <p14:creationId xmlns:p14="http://schemas.microsoft.com/office/powerpoint/2010/main" val="2312401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幻灯片图像占位符 1"/>
          <p:cNvSpPr>
            <a:spLocks noGrp="1" noRot="1" noChangeAspect="1" noTextEdit="1"/>
          </p:cNvSpPr>
          <p:nvPr>
            <p:ph type="sldImg"/>
          </p:nvPr>
        </p:nvSpPr>
        <p:spPr/>
      </p:sp>
      <p:sp>
        <p:nvSpPr>
          <p:cNvPr id="262147" name="备注占位符 2"/>
          <p:cNvSpPr>
            <a:spLocks noGrp="1"/>
          </p:cNvSpPr>
          <p:nvPr>
            <p:ph type="body" idx="1"/>
          </p:nvPr>
        </p:nvSpPr>
        <p:spPr/>
        <p:txBody>
          <a:bodyPr wrap="square" lIns="91440" tIns="45720" rIns="91440" bIns="45720" anchor="t" anchorCtr="0"/>
          <a:lstStyle/>
          <a:p>
            <a:pPr lvl="0" algn="ctr"/>
            <a:r>
              <a:rPr lang="zh-CN" altLang="en-US" dirty="0">
                <a:latin typeface="黑体" panose="02010609060101010101" pitchFamily="2" charset="-122"/>
                <a:ea typeface="黑体" panose="02010609060101010101" pitchFamily="2" charset="-122"/>
              </a:rPr>
              <a:t>中外人名、</a:t>
            </a:r>
          </a:p>
          <a:p>
            <a:pPr lvl="0" algn="ctr"/>
            <a:r>
              <a:rPr lang="zh-CN" altLang="en-US" dirty="0">
                <a:latin typeface="黑体" panose="02010609060101010101" pitchFamily="2" charset="-122"/>
                <a:ea typeface="黑体" panose="02010609060101010101" pitchFamily="2" charset="-122"/>
              </a:rPr>
              <a:t>中外地名、</a:t>
            </a:r>
          </a:p>
          <a:p>
            <a:pPr lvl="0" algn="ctr"/>
            <a:r>
              <a:rPr lang="zh-CN" altLang="en-US" dirty="0">
                <a:latin typeface="黑体" panose="02010609060101010101" pitchFamily="2" charset="-122"/>
                <a:ea typeface="黑体" panose="02010609060101010101" pitchFamily="2" charset="-122"/>
              </a:rPr>
              <a:t>机构组织名、事件名、</a:t>
            </a:r>
          </a:p>
          <a:p>
            <a:pPr lvl="0" algn="ctr"/>
            <a:r>
              <a:rPr lang="zh-CN" altLang="en-US" dirty="0">
                <a:latin typeface="黑体" panose="02010609060101010101" pitchFamily="2" charset="-122"/>
                <a:ea typeface="黑体" panose="02010609060101010101" pitchFamily="2" charset="-122"/>
              </a:rPr>
              <a:t>缩略语、</a:t>
            </a:r>
          </a:p>
          <a:p>
            <a:pPr lvl="0" algn="ctr"/>
            <a:r>
              <a:rPr lang="zh-CN" altLang="en-US" dirty="0">
                <a:latin typeface="黑体" panose="02010609060101010101" pitchFamily="2" charset="-122"/>
                <a:ea typeface="黑体" panose="02010609060101010101" pitchFamily="2" charset="-122"/>
              </a:rPr>
              <a:t>派生词、</a:t>
            </a:r>
          </a:p>
          <a:p>
            <a:pPr lvl="0" algn="ctr"/>
            <a:r>
              <a:rPr lang="zh-CN" altLang="en-US" dirty="0">
                <a:latin typeface="黑体" panose="02010609060101010101" pitchFamily="2" charset="-122"/>
                <a:ea typeface="黑体" panose="02010609060101010101" pitchFamily="2" charset="-122"/>
              </a:rPr>
              <a:t>各种专业术语以及在不断发展和约定俗成的一些新词语</a:t>
            </a:r>
            <a:r>
              <a:rPr lang="zh-CN" altLang="en-US" dirty="0"/>
              <a:t>。</a:t>
            </a:r>
          </a:p>
          <a:p>
            <a:pPr lvl="0"/>
            <a:endParaRPr lang="zh-CN" altLang="en-US" dirty="0"/>
          </a:p>
        </p:txBody>
      </p:sp>
      <p:sp>
        <p:nvSpPr>
          <p:cNvPr id="26214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buNone/>
            </a:pPr>
            <a:fld id="{9A0DB2DC-4C9A-4742-B13C-FB6460FD3503}" type="slidenum">
              <a:rPr lang="zh-CN" altLang="en-US" sz="1200" dirty="0"/>
              <a:t>17</a:t>
            </a:fld>
            <a:endParaRPr lang="zh-CN" altLang="en-US" sz="1200" dirty="0"/>
          </a:p>
        </p:txBody>
      </p:sp>
    </p:spTree>
    <p:extLst>
      <p:ext uri="{BB962C8B-B14F-4D97-AF65-F5344CB8AC3E}">
        <p14:creationId xmlns:p14="http://schemas.microsoft.com/office/powerpoint/2010/main" val="182898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幻灯片图像占位符 1"/>
          <p:cNvSpPr>
            <a:spLocks noGrp="1" noRot="1" noChangeAspect="1" noTextEdit="1"/>
          </p:cNvSpPr>
          <p:nvPr>
            <p:ph type="sldImg"/>
          </p:nvPr>
        </p:nvSpPr>
        <p:spPr/>
      </p:sp>
      <p:sp>
        <p:nvSpPr>
          <p:cNvPr id="263171" name="备注占位符 2"/>
          <p:cNvSpPr>
            <a:spLocks noGrp="1"/>
          </p:cNvSpPr>
          <p:nvPr>
            <p:ph type="body" idx="1"/>
          </p:nvPr>
        </p:nvSpPr>
        <p:spPr/>
        <p:txBody>
          <a:bodyPr wrap="square" lIns="91440" tIns="45720" rIns="91440" bIns="45720" anchor="t" anchorCtr="0"/>
          <a:lstStyle/>
          <a:p>
            <a:pPr lvl="0"/>
            <a:r>
              <a:rPr lang="zh-CN" altLang="en-US" dirty="0"/>
              <a:t>是指那些具有两个或两个以上词性的词。</a:t>
            </a:r>
          </a:p>
          <a:p>
            <a:pPr lvl="0"/>
            <a:r>
              <a:rPr lang="zh-CN" altLang="en-US" dirty="0"/>
              <a:t>汉语中，词的类别不能直接由词的形态来判断，</a:t>
            </a:r>
          </a:p>
          <a:p>
            <a:pPr lvl="0"/>
            <a:endParaRPr lang="zh-CN" altLang="en-US" dirty="0"/>
          </a:p>
        </p:txBody>
      </p:sp>
      <p:sp>
        <p:nvSpPr>
          <p:cNvPr id="26317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buNone/>
            </a:pPr>
            <a:fld id="{9A0DB2DC-4C9A-4742-B13C-FB6460FD3503}" type="slidenum">
              <a:rPr lang="zh-CN" altLang="en-US" sz="1200" dirty="0"/>
              <a:t>18</a:t>
            </a:fld>
            <a:endParaRPr lang="zh-CN" altLang="en-US" sz="1200" dirty="0"/>
          </a:p>
        </p:txBody>
      </p:sp>
    </p:spTree>
    <p:extLst>
      <p:ext uri="{BB962C8B-B14F-4D97-AF65-F5344CB8AC3E}">
        <p14:creationId xmlns:p14="http://schemas.microsoft.com/office/powerpoint/2010/main" val="4140654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幻灯片图像占位符 1"/>
          <p:cNvSpPr>
            <a:spLocks noGrp="1" noRot="1" noChangeAspect="1" noTextEdit="1"/>
          </p:cNvSpPr>
          <p:nvPr>
            <p:ph type="sldImg"/>
          </p:nvPr>
        </p:nvSpPr>
        <p:spPr/>
      </p:sp>
      <p:sp>
        <p:nvSpPr>
          <p:cNvPr id="264195" name="备注占位符 2"/>
          <p:cNvSpPr>
            <a:spLocks noGrp="1"/>
          </p:cNvSpPr>
          <p:nvPr>
            <p:ph type="body" idx="1"/>
          </p:nvPr>
        </p:nvSpPr>
        <p:spPr/>
        <p:txBody>
          <a:bodyPr wrap="square" lIns="91440" tIns="45720" rIns="91440" bIns="45720" anchor="t" anchorCtr="0"/>
          <a:lstStyle/>
          <a:p>
            <a:pPr lvl="0" eaLnBrk="1" hangingPunct="1"/>
            <a:r>
              <a:rPr lang="zh-CN" altLang="en-US" dirty="0">
                <a:latin typeface="黑体" panose="02010609060101010101" pitchFamily="2" charset="-122"/>
                <a:ea typeface="黑体" panose="02010609060101010101" pitchFamily="2" charset="-122"/>
              </a:rPr>
              <a:t>对称搜索技术使对称信息匹配的准确度空前提高；</a:t>
            </a:r>
          </a:p>
          <a:p>
            <a:pPr lvl="0" eaLnBrk="1" hangingPunct="1"/>
            <a:r>
              <a:rPr lang="zh-CN" altLang="en-US" dirty="0">
                <a:latin typeface="黑体" panose="02010609060101010101" pitchFamily="2" charset="-122"/>
                <a:ea typeface="黑体" panose="02010609060101010101" pitchFamily="2" charset="-122"/>
              </a:rPr>
              <a:t>一次性搜索可多次享用不同时间的搜索结果，使用户搜索操作简便；</a:t>
            </a:r>
          </a:p>
          <a:p>
            <a:pPr lvl="0" eaLnBrk="1" hangingPunct="1"/>
            <a:r>
              <a:rPr lang="zh-CN" altLang="en-US" dirty="0">
                <a:latin typeface="黑体" panose="02010609060101010101" pitchFamily="2" charset="-122"/>
                <a:ea typeface="黑体" panose="02010609060101010101" pitchFamily="2" charset="-122"/>
              </a:rPr>
              <a:t>摘要数据库与全文数据库相比，不会无限膨胀；</a:t>
            </a:r>
          </a:p>
          <a:p>
            <a:pPr lvl="0" eaLnBrk="1" hangingPunct="1"/>
            <a:r>
              <a:rPr lang="zh-CN" altLang="en-US" dirty="0">
                <a:latin typeface="黑体" panose="02010609060101010101" pitchFamily="2" charset="-122"/>
                <a:ea typeface="黑体" panose="02010609060101010101" pitchFamily="2" charset="-122"/>
              </a:rPr>
              <a:t>由发布信息方自行提供摘要信息和保留时间，加上摘要数据库空间占用收费，使垃圾信息大幅度减少。</a:t>
            </a:r>
          </a:p>
          <a:p>
            <a:pPr lvl="0"/>
            <a:endParaRPr lang="zh-CN" altLang="en-US" dirty="0"/>
          </a:p>
        </p:txBody>
      </p:sp>
      <p:sp>
        <p:nvSpPr>
          <p:cNvPr id="26419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buNone/>
            </a:pPr>
            <a:fld id="{9A0DB2DC-4C9A-4742-B13C-FB6460FD3503}" type="slidenum">
              <a:rPr lang="zh-CN" altLang="en-US" sz="1200" dirty="0"/>
              <a:t>56</a:t>
            </a:fld>
            <a:endParaRPr lang="zh-CN" altLang="en-US" sz="1200" dirty="0"/>
          </a:p>
        </p:txBody>
      </p:sp>
    </p:spTree>
    <p:extLst>
      <p:ext uri="{BB962C8B-B14F-4D97-AF65-F5344CB8AC3E}">
        <p14:creationId xmlns:p14="http://schemas.microsoft.com/office/powerpoint/2010/main" val="303865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幻灯片图像占位符 1"/>
          <p:cNvSpPr>
            <a:spLocks noGrp="1" noRot="1" noChangeAspect="1" noTextEdit="1"/>
          </p:cNvSpPr>
          <p:nvPr>
            <p:ph type="sldImg"/>
          </p:nvPr>
        </p:nvSpPr>
        <p:spPr/>
      </p:sp>
      <p:sp>
        <p:nvSpPr>
          <p:cNvPr id="265219" name="备注占位符 2"/>
          <p:cNvSpPr>
            <a:spLocks noGrp="1"/>
          </p:cNvSpPr>
          <p:nvPr>
            <p:ph type="body" idx="1"/>
          </p:nvPr>
        </p:nvSpPr>
        <p:spPr/>
        <p:txBody>
          <a:bodyPr wrap="square" lIns="91440" tIns="45720" rIns="91440" bIns="45720" anchor="t" anchorCtr="0"/>
          <a:lstStyle/>
          <a:p>
            <a:pPr lvl="0" eaLnBrk="1" hangingPunct="1">
              <a:lnSpc>
                <a:spcPct val="80000"/>
              </a:lnSpc>
              <a:buFont typeface="Wingdings" panose="05000000000000000000" pitchFamily="2" charset="2"/>
              <a:buChar char="•"/>
            </a:pPr>
            <a:r>
              <a:rPr lang="zh-CN" altLang="en-US" dirty="0">
                <a:latin typeface="黑体" panose="02010609060101010101" pitchFamily="2" charset="-122"/>
                <a:ea typeface="黑体" panose="02010609060101010101" pitchFamily="2" charset="-122"/>
              </a:rPr>
              <a:t>由于所有文件都以</a:t>
            </a:r>
            <a:r>
              <a:rPr lang="en-US" altLang="zh-CN" dirty="0">
                <a:latin typeface="黑体" panose="02010609060101010101" pitchFamily="2" charset="-122"/>
                <a:ea typeface="黑体" panose="02010609060101010101" pitchFamily="2" charset="-122"/>
              </a:rPr>
              <a:t>XML</a:t>
            </a:r>
            <a:r>
              <a:rPr lang="zh-CN" altLang="en-US" dirty="0">
                <a:latin typeface="黑体" panose="02010609060101010101" pitchFamily="2" charset="-122"/>
                <a:ea typeface="黑体" panose="02010609060101010101" pitchFamily="2" charset="-122"/>
              </a:rPr>
              <a:t>格式存在，所有的用户都可以方便地查找和使用其中的信息，任何规模的文化机构都可以使用相同的工具与资源。</a:t>
            </a:r>
          </a:p>
          <a:p>
            <a:pPr lvl="0" eaLnBrk="1" hangingPunct="1">
              <a:lnSpc>
                <a:spcPct val="80000"/>
              </a:lnSpc>
              <a:buFont typeface="Wingdings" panose="05000000000000000000" pitchFamily="2" charset="2"/>
              <a:buChar char="•"/>
            </a:pPr>
            <a:r>
              <a:rPr lang="zh-CN" altLang="en-US" dirty="0">
                <a:latin typeface="黑体" panose="02010609060101010101" pitchFamily="2" charset="-122"/>
                <a:ea typeface="黑体" panose="02010609060101010101" pitchFamily="2" charset="-122"/>
              </a:rPr>
              <a:t>内容供应者、合作伙伴和信息内容消费者可以高效地沟通和共享信息，这样就创造出了一种全新的协同工作模式。</a:t>
            </a:r>
          </a:p>
          <a:p>
            <a:pPr lvl="0">
              <a:buChar char="•"/>
            </a:pPr>
            <a:endParaRPr lang="zh-CN" altLang="en-US" dirty="0"/>
          </a:p>
        </p:txBody>
      </p:sp>
      <p:sp>
        <p:nvSpPr>
          <p:cNvPr id="26522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buNone/>
            </a:pPr>
            <a:fld id="{9A0DB2DC-4C9A-4742-B13C-FB6460FD3503}" type="slidenum">
              <a:rPr lang="zh-CN" altLang="en-US" sz="1200" dirty="0"/>
              <a:t>57</a:t>
            </a:fld>
            <a:endParaRPr lang="zh-CN" altLang="en-US" sz="1200" dirty="0"/>
          </a:p>
        </p:txBody>
      </p:sp>
    </p:spTree>
    <p:extLst>
      <p:ext uri="{BB962C8B-B14F-4D97-AF65-F5344CB8AC3E}">
        <p14:creationId xmlns:p14="http://schemas.microsoft.com/office/powerpoint/2010/main" val="3895613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58</a:t>
            </a:fld>
            <a:endParaRPr lang="zh-CN" altLang="en-US" sz="1200" dirty="0"/>
          </a:p>
        </p:txBody>
      </p:sp>
      <p:sp>
        <p:nvSpPr>
          <p:cNvPr id="266243" name="Rectangle 2"/>
          <p:cNvSpPr>
            <a:spLocks noGrp="1" noRot="1" noChangeAspect="1" noTextEdit="1"/>
          </p:cNvSpPr>
          <p:nvPr>
            <p:ph type="sldImg"/>
          </p:nvPr>
        </p:nvSpPr>
        <p:spPr/>
      </p:sp>
      <p:sp>
        <p:nvSpPr>
          <p:cNvPr id="266244" name="Rectangle 3"/>
          <p:cNvSpPr>
            <a:spLocks noGrp="1"/>
          </p:cNvSpPr>
          <p:nvPr>
            <p:ph type="body" idx="1"/>
          </p:nvPr>
        </p:nvSpPr>
        <p:spPr/>
        <p:txBody>
          <a:bodyPr wrap="square" lIns="91440" tIns="45720" rIns="91440" bIns="45720" anchor="t" anchorCtr="0"/>
          <a:lstStyle/>
          <a:p>
            <a:pPr lvl="0" eaLnBrk="1" hangingPunct="1"/>
            <a:r>
              <a:rPr lang="en-US" altLang="zh-CN" dirty="0"/>
              <a:t>Slurp </a:t>
            </a:r>
            <a:r>
              <a:rPr lang="zh-CN" altLang="en-US" dirty="0"/>
              <a:t>出声的吃或喝</a:t>
            </a:r>
          </a:p>
        </p:txBody>
      </p:sp>
    </p:spTree>
    <p:extLst>
      <p:ext uri="{BB962C8B-B14F-4D97-AF65-F5344CB8AC3E}">
        <p14:creationId xmlns:p14="http://schemas.microsoft.com/office/powerpoint/2010/main" val="2222587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幻灯片图像占位符 1"/>
          <p:cNvSpPr>
            <a:spLocks noGrp="1" noRot="1" noChangeAspect="1" noTextEdit="1"/>
          </p:cNvSpPr>
          <p:nvPr>
            <p:ph type="sldImg"/>
          </p:nvPr>
        </p:nvSpPr>
        <p:spPr/>
      </p:sp>
      <p:sp>
        <p:nvSpPr>
          <p:cNvPr id="267267" name="备注占位符 2"/>
          <p:cNvSpPr>
            <a:spLocks noGrp="1"/>
          </p:cNvSpPr>
          <p:nvPr>
            <p:ph type="body" idx="1"/>
          </p:nvPr>
        </p:nvSpPr>
        <p:spPr/>
        <p:txBody>
          <a:bodyPr wrap="square" lIns="91440" tIns="45720" rIns="91440" bIns="45720" anchor="t" anchorCtr="0"/>
          <a:lstStyle/>
          <a:p>
            <a:pPr lvl="0"/>
            <a:r>
              <a:rPr lang="en-US" altLang="zh-CN" dirty="0"/>
              <a:t>The house is inferior to what I expected. </a:t>
            </a:r>
            <a:r>
              <a:rPr lang="zh-CN" altLang="en-US" dirty="0"/>
              <a:t>那房子比我所期望的差。</a:t>
            </a:r>
            <a:endParaRPr lang="en-US" altLang="zh-CN" dirty="0"/>
          </a:p>
          <a:p>
            <a:pPr lvl="0"/>
            <a:r>
              <a:rPr lang="zh-CN" altLang="en-US" dirty="0"/>
              <a:t>低等的</a:t>
            </a:r>
            <a:r>
              <a:rPr lang="en-US" altLang="zh-CN" dirty="0"/>
              <a:t>, </a:t>
            </a:r>
            <a:r>
              <a:rPr lang="zh-CN" altLang="en-US" dirty="0"/>
              <a:t>下级的 </a:t>
            </a:r>
            <a:r>
              <a:rPr lang="en-US" altLang="zh-CN" dirty="0"/>
              <a:t>The rank of captain is inferior. </a:t>
            </a:r>
            <a:r>
              <a:rPr lang="zh-CN" altLang="en-US" dirty="0"/>
              <a:t>上尉的军衔很低。</a:t>
            </a:r>
          </a:p>
        </p:txBody>
      </p:sp>
      <p:sp>
        <p:nvSpPr>
          <p:cNvPr id="26726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68</a:t>
            </a:fld>
            <a:endParaRPr lang="zh-CN" altLang="en-US" sz="1200" dirty="0"/>
          </a:p>
        </p:txBody>
      </p:sp>
    </p:spTree>
    <p:extLst>
      <p:ext uri="{BB962C8B-B14F-4D97-AF65-F5344CB8AC3E}">
        <p14:creationId xmlns:p14="http://schemas.microsoft.com/office/powerpoint/2010/main" val="2987218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73</a:t>
            </a:fld>
            <a:endParaRPr lang="zh-CN" altLang="en-US" sz="1200" dirty="0"/>
          </a:p>
        </p:txBody>
      </p:sp>
      <p:sp>
        <p:nvSpPr>
          <p:cNvPr id="268291" name="Rectangle 2"/>
          <p:cNvSpPr>
            <a:spLocks noGrp="1" noRot="1" noChangeAspect="1" noTextEdit="1"/>
          </p:cNvSpPr>
          <p:nvPr>
            <p:ph type="sldImg"/>
          </p:nvPr>
        </p:nvSpPr>
        <p:spPr/>
      </p:sp>
      <p:sp>
        <p:nvSpPr>
          <p:cNvPr id="268292" name="Rectangle 3"/>
          <p:cNvSpPr>
            <a:spLocks noGrp="1"/>
          </p:cNvSpPr>
          <p:nvPr>
            <p:ph type="body" idx="1"/>
          </p:nvPr>
        </p:nvSpPr>
        <p:spPr/>
        <p:txBody>
          <a:bodyPr wrap="square" lIns="91440" tIns="45720" rIns="91440" bIns="45720" anchor="t" anchorCtr="0"/>
          <a:lstStyle/>
          <a:p>
            <a:pPr lvl="0" eaLnBrk="1" hangingPunct="1"/>
            <a:r>
              <a:rPr lang="en-US" altLang="zh-CN" dirty="0">
                <a:latin typeface="黑体" panose="02010609060101010101" pitchFamily="2" charset="-122"/>
                <a:ea typeface="黑体" panose="02010609060101010101" pitchFamily="2" charset="-122"/>
              </a:rPr>
              <a:t>Gerorgetown</a:t>
            </a:r>
            <a:r>
              <a:rPr lang="zh-CN" altLang="en-US" dirty="0">
                <a:latin typeface="黑体" panose="02010609060101010101" pitchFamily="2" charset="-122"/>
                <a:ea typeface="黑体" panose="02010609060101010101" pitchFamily="2" charset="-122"/>
              </a:rPr>
              <a:t>系统的实际负责人是资深翻译工作者</a:t>
            </a:r>
            <a:r>
              <a:rPr lang="en-US" altLang="zh-CN" dirty="0">
                <a:latin typeface="黑体" panose="02010609060101010101" pitchFamily="2" charset="-122"/>
                <a:ea typeface="黑体" panose="02010609060101010101" pitchFamily="2" charset="-122"/>
              </a:rPr>
              <a:t>Leon Doster</a:t>
            </a:r>
            <a:r>
              <a:rPr lang="zh-CN" altLang="en-US" dirty="0">
                <a:latin typeface="黑体" panose="02010609060101010101" pitchFamily="2" charset="-122"/>
                <a:ea typeface="黑体" panose="02010609060101010101" pitchFamily="2" charset="-122"/>
              </a:rPr>
              <a:t>。在第二次世界大战期间，他曾经是艾森豪威尔将军的个人翻译，也在纽伦堡战犯法庭的审判中首次引入同声传译系统。</a:t>
            </a:r>
            <a:r>
              <a:rPr lang="en-US" altLang="zh-CN" dirty="0">
                <a:latin typeface="黑体" panose="02010609060101010101" pitchFamily="2" charset="-122"/>
                <a:ea typeface="黑体" panose="02010609060101010101" pitchFamily="2" charset="-122"/>
              </a:rPr>
              <a:t>1949</a:t>
            </a:r>
            <a:r>
              <a:rPr lang="zh-CN" altLang="en-US" dirty="0">
                <a:latin typeface="黑体" panose="02010609060101010101" pitchFamily="2" charset="-122"/>
                <a:ea typeface="黑体" panose="02010609060101010101" pitchFamily="2" charset="-122"/>
              </a:rPr>
              <a:t>年，</a:t>
            </a:r>
            <a:r>
              <a:rPr lang="en-US" altLang="zh-CN" dirty="0">
                <a:latin typeface="黑体" panose="02010609060101010101" pitchFamily="2" charset="-122"/>
                <a:ea typeface="黑体" panose="02010609060101010101" pitchFamily="2" charset="-122"/>
              </a:rPr>
              <a:t>Doster</a:t>
            </a:r>
            <a:r>
              <a:rPr lang="zh-CN" altLang="en-US" dirty="0">
                <a:latin typeface="黑体" panose="02010609060101010101" pitchFamily="2" charset="-122"/>
                <a:ea typeface="黑体" panose="02010609060101010101" pitchFamily="2" charset="-122"/>
              </a:rPr>
              <a:t>应母校邀请，在</a:t>
            </a:r>
            <a:r>
              <a:rPr lang="en-US" altLang="zh-CN" dirty="0">
                <a:latin typeface="黑体" panose="02010609060101010101" pitchFamily="2" charset="-122"/>
                <a:ea typeface="黑体" panose="02010609060101010101" pitchFamily="2" charset="-122"/>
              </a:rPr>
              <a:t>Gerorgetown</a:t>
            </a:r>
            <a:r>
              <a:rPr lang="zh-CN" altLang="en-US" dirty="0">
                <a:latin typeface="黑体" panose="02010609060101010101" pitchFamily="2" charset="-122"/>
                <a:ea typeface="黑体" panose="02010609060101010101" pitchFamily="2" charset="-122"/>
              </a:rPr>
              <a:t>大学的外语服务学院创建了语言和语言学研究所。</a:t>
            </a:r>
            <a:r>
              <a:rPr lang="en-US" altLang="zh-CN" dirty="0">
                <a:latin typeface="黑体" panose="02010609060101010101" pitchFamily="2" charset="-122"/>
                <a:ea typeface="黑体" panose="02010609060101010101" pitchFamily="2" charset="-122"/>
              </a:rPr>
              <a:t>Doster</a:t>
            </a:r>
            <a:r>
              <a:rPr lang="zh-CN" altLang="en-US" dirty="0">
                <a:latin typeface="黑体" panose="02010609060101010101" pitchFamily="2" charset="-122"/>
                <a:ea typeface="黑体" panose="02010609060101010101" pitchFamily="2" charset="-122"/>
              </a:rPr>
              <a:t>对机器翻译研究的看法一开始就比较现实，他认为，最好不要试图从理论上解决机器翻译的整个问题，做范围受限但意义广泛的实际实验会更加富有成效</a:t>
            </a:r>
            <a:r>
              <a:rPr lang="zh-CN" altLang="en-US" sz="1000" dirty="0"/>
              <a:t>。</a:t>
            </a:r>
          </a:p>
        </p:txBody>
      </p:sp>
    </p:spTree>
    <p:extLst>
      <p:ext uri="{BB962C8B-B14F-4D97-AF65-F5344CB8AC3E}">
        <p14:creationId xmlns:p14="http://schemas.microsoft.com/office/powerpoint/2010/main" val="3214910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buNone/>
              <a:defRPr>
                <a:solidFill>
                  <a:srgbClr val="C00000"/>
                </a:solidFill>
              </a:defRPr>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a:buClr>
                <a:srgbClr val="000070"/>
              </a:buClr>
              <a:buFont typeface="Wingdings" panose="05000000000000000000" charset="0"/>
              <a:buChar char="Ø"/>
              <a:defRPr b="1">
                <a:solidFill>
                  <a:schemeClr val="accent2">
                    <a:lumMod val="90000"/>
                    <a:lumOff val="10000"/>
                  </a:schemeClr>
                </a:solidFill>
              </a:defRPr>
            </a:lvl1pPr>
            <a:lvl2pPr>
              <a:buClr>
                <a:srgbClr val="0000B3"/>
              </a:buClr>
              <a:buFont typeface="Wingdings" panose="05000000000000000000" charset="0"/>
              <a:buChar char="Ø"/>
              <a:defRPr b="1">
                <a:solidFill>
                  <a:schemeClr val="accent2">
                    <a:lumMod val="75000"/>
                    <a:lumOff val="25000"/>
                  </a:schemeClr>
                </a:solidFill>
              </a:defRPr>
            </a:lvl2pPr>
            <a:lvl3pPr>
              <a:buClr>
                <a:srgbClr val="2222FF"/>
              </a:buClr>
              <a:buFont typeface="Wingdings" panose="05000000000000000000" charset="0"/>
              <a:buChar char="Ø"/>
              <a:defRPr b="1">
                <a:solidFill>
                  <a:schemeClr val="accent2">
                    <a:lumMod val="50000"/>
                    <a:lumOff val="50000"/>
                  </a:schemeClr>
                </a:solidFill>
              </a:defRPr>
            </a:lvl3pPr>
            <a:lvl4pPr>
              <a:buClr>
                <a:srgbClr val="9191FF"/>
              </a:buClr>
              <a:buFont typeface="Wingdings" panose="05000000000000000000" charset="0"/>
              <a:buChar char="Ø"/>
              <a:defRPr b="1"/>
            </a:lvl4pPr>
            <a:lvl5pPr>
              <a:buClr>
                <a:srgbClr val="9191FF"/>
              </a:buClr>
              <a:buFont typeface="Wingdings" panose="05000000000000000000" charset="0"/>
              <a:buChar char="Ø"/>
              <a:defRPr b="1"/>
            </a:lvl5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pic>
        <p:nvPicPr>
          <p:cNvPr id="205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8"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p:txBody>
          <a:bodyPr/>
          <a:lstStyle/>
          <a:p>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国防科技大学计算机学院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
        <p:nvSpPr>
          <p:cNvPr id="4" name="日期占位符 3"/>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rgbClr val="C00000"/>
                </a:solidFill>
                <a:latin typeface="微软雅黑" panose="020B0503020204020204" charset="-122"/>
                <a:ea typeface="微软雅黑" panose="020B0503020204020204" charset="-122"/>
              </a:defRPr>
            </a:lvl1p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pic>
        <p:nvPicPr>
          <p:cNvPr id="205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85800" y="6235700"/>
            <a:ext cx="1905000" cy="457200"/>
          </a:xfrm>
          <a:prstGeom prst="rect">
            <a:avLst/>
          </a:prstGeom>
          <a:noFill/>
          <a:ln>
            <a:noFill/>
          </a:ln>
          <a:effectLst/>
        </p:spPr>
        <p:txBody>
          <a:bodyPr vert="horz" wrap="square" lIns="91440" tIns="45720" rIns="91440" bIns="45720" numCol="1" anchor="b" anchorCtr="0" compatLnSpc="1"/>
          <a:lstStyle>
            <a:lvl1pPr>
              <a:defRPr b="1">
                <a:solidFill>
                  <a:schemeClr val="accent2">
                    <a:lumMod val="50000"/>
                    <a:lumOff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a:xfrm>
            <a:off x="3124200" y="6235700"/>
            <a:ext cx="2895600" cy="457200"/>
          </a:xfrm>
          <a:prstGeom prst="rect">
            <a:avLst/>
          </a:prstGeom>
          <a:noFill/>
          <a:ln>
            <a:noFill/>
          </a:ln>
          <a:effectLst/>
        </p:spPr>
        <p:txBody>
          <a:bodyPr vert="horz" wrap="square" lIns="91440" tIns="45720" rIns="91440" bIns="45720" numCol="1" anchor="b" anchorCtr="0" compatLnSpc="1"/>
          <a:lstStyle>
            <a:lvl1pPr>
              <a:defRPr b="1">
                <a:solidFill>
                  <a:schemeClr val="accent2">
                    <a:lumMod val="50000"/>
                    <a:lumOff val="50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pic>
        <p:nvPicPr>
          <p:cNvPr id="205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6"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8"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endParaRPr kumimoji="1"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
        <p:nvSpPr>
          <p:cNvPr id="5" name="日期占位符 4"/>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8"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676900" cy="5486400"/>
          </a:xfr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sp>
        <p:nvSpPr>
          <p:cNvPr id="7"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lvl1pPr>
              <a:defRPr>
                <a:solidFill>
                  <a:srgbClr val="C00000"/>
                </a:solidFill>
                <a:latin typeface="微软雅黑" panose="020B0503020204020204" charset="-122"/>
                <a:ea typeface="微软雅黑" panose="020B0503020204020204" charset="-122"/>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85800" y="1981200"/>
            <a:ext cx="3810000" cy="41148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685800" y="6248400"/>
            <a:ext cx="1905000" cy="457200"/>
          </a:xfrm>
          <a:prstGeom prst="rect">
            <a:avLst/>
          </a:prstGeom>
          <a:noFill/>
          <a:ln>
            <a:noFill/>
          </a:ln>
          <a:effectLst/>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a:xfrm>
            <a:off x="3124200" y="6248400"/>
            <a:ext cx="2895600" cy="457200"/>
          </a:xfrm>
          <a:prstGeom prst="rect">
            <a:avLst/>
          </a:prstGeom>
          <a:noFill/>
          <a:ln>
            <a:noFill/>
          </a:ln>
          <a:effectLst/>
        </p:spPr>
        <p:txBody>
          <a:bodyPr vert="horz" wrap="square" lIns="91440" tIns="45720" rIns="91440" bIns="45720"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国防科技大学计算机学院</a:t>
            </a:r>
          </a:p>
        </p:txBody>
      </p:sp>
      <p:pic>
        <p:nvPicPr>
          <p:cNvPr id="205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9"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1026" name="Rectangle 19"/>
          <p:cNvSpPr>
            <a:spLocks noGrp="1"/>
          </p:cNvSpPr>
          <p:nvPr>
            <p:ph type="title"/>
          </p:nvPr>
        </p:nvSpPr>
        <p:spPr>
          <a:xfrm>
            <a:off x="685800" y="379413"/>
            <a:ext cx="7772400" cy="1143000"/>
          </a:xfrm>
          <a:prstGeom prst="rect">
            <a:avLst/>
          </a:prstGeom>
          <a:noFill/>
          <a:ln w="9525">
            <a:noFill/>
          </a:ln>
        </p:spPr>
        <p:txBody>
          <a:bodyPr anchor="ctr" anchorCtr="0"/>
          <a:lstStyle/>
          <a:p>
            <a:pPr lvl="0"/>
            <a:r>
              <a:rPr lang="zh-CN" altLang="en-US" dirty="0"/>
              <a:t>单击此处编辑母版标题样式</a:t>
            </a:r>
          </a:p>
        </p:txBody>
      </p:sp>
      <p:sp>
        <p:nvSpPr>
          <p:cNvPr id="1027" name="Rectangle 20"/>
          <p:cNvSpPr>
            <a:spLocks noGrp="1"/>
          </p:cNvSpPr>
          <p:nvPr>
            <p:ph type="body"/>
          </p:nvPr>
        </p:nvSpPr>
        <p:spPr>
          <a:xfrm>
            <a:off x="685800" y="1981200"/>
            <a:ext cx="7772400" cy="4114800"/>
          </a:xfrm>
          <a:prstGeom prst="rect">
            <a:avLst/>
          </a:prstGeom>
          <a:noFill/>
          <a:ln w="9525">
            <a:noFill/>
          </a:ln>
        </p:spPr>
        <p:txBody>
          <a:bodyPr anchor="t" anchorCtr="0"/>
          <a:lstStyle/>
          <a:p>
            <a:pPr lvl="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endParaRPr lang="zh-CN" altLang="en-US" dirty="0"/>
          </a:p>
        </p:txBody>
      </p:sp>
      <p:sp>
        <p:nvSpPr>
          <p:cNvPr id="2069" name="Rectangle 21"/>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kumimoji="0" sz="1400" b="1">
                <a:solidFill>
                  <a:schemeClr val="accent2">
                    <a:lumMod val="50000"/>
                    <a:lumOff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70" name="Rectangle 2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kumimoji="0" sz="1400" b="1">
                <a:solidFill>
                  <a:schemeClr val="accent2">
                    <a:lumMod val="50000"/>
                    <a:lumOff val="50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国防科技大学计算机学院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2050" name="图片 11"/>
          <p:cNvPicPr>
            <a:picLocks noChangeAspect="1"/>
          </p:cNvPicPr>
          <p:nvPr userDrawn="1"/>
        </p:nvPicPr>
        <p:blipFill>
          <a:blip r:embed="rId13"/>
          <a:srcRect l="19495" r="18718" b="34750"/>
          <a:stretch>
            <a:fillRect/>
          </a:stretch>
        </p:blipFill>
        <p:spPr>
          <a:xfrm>
            <a:off x="8410575" y="61913"/>
            <a:ext cx="700088" cy="649287"/>
          </a:xfrm>
          <a:prstGeom prst="rect">
            <a:avLst/>
          </a:prstGeom>
          <a:noFill/>
          <a:ln w="9525">
            <a:noFill/>
          </a:ln>
        </p:spPr>
      </p:pic>
      <p:sp>
        <p:nvSpPr>
          <p:cNvPr id="8"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rtl="0" eaLnBrk="0" fontAlgn="base" hangingPunct="0">
        <a:spcBef>
          <a:spcPct val="0"/>
        </a:spcBef>
        <a:spcAft>
          <a:spcPct val="0"/>
        </a:spcAft>
        <a:buClr>
          <a:schemeClr val="folHlink"/>
        </a:buClr>
        <a:buFont typeface="Wingdings" panose="05000000000000000000" pitchFamily="2" charset="2"/>
        <a:buNone/>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p:titleStyle>
    <p:bodyStyle>
      <a:lvl1pPr marL="342900" indent="-342900" algn="just" rtl="0" eaLnBrk="1" fontAlgn="base" hangingPunct="1">
        <a:spcBef>
          <a:spcPct val="20000"/>
        </a:spcBef>
        <a:spcAft>
          <a:spcPct val="0"/>
        </a:spcAft>
        <a:buClr>
          <a:srgbClr val="000070"/>
        </a:buClr>
        <a:buFont typeface="Wingdings" panose="05000000000000000000" pitchFamily="2" charset="2"/>
        <a:buChar char="Ø"/>
        <a:defRPr kumimoji="1" sz="3600" b="1">
          <a:solidFill>
            <a:schemeClr val="accent2">
              <a:lumMod val="90000"/>
              <a:lumOff val="10000"/>
            </a:schemeClr>
          </a:solidFill>
          <a:latin typeface="隶书" panose="02010509060101010101" pitchFamily="49" charset="-122"/>
          <a:ea typeface="隶书" panose="02010509060101010101" pitchFamily="49" charset="-122"/>
          <a:cs typeface="+mn-cs"/>
        </a:defRPr>
      </a:lvl1pPr>
      <a:lvl2pPr marL="742950" indent="-285750" algn="just" rtl="0" eaLnBrk="1" fontAlgn="base" hangingPunct="1">
        <a:spcBef>
          <a:spcPct val="20000"/>
        </a:spcBef>
        <a:spcAft>
          <a:spcPct val="0"/>
        </a:spcAft>
        <a:buClr>
          <a:srgbClr val="000070"/>
        </a:buClr>
        <a:buFont typeface="Wingdings" panose="05000000000000000000" pitchFamily="2" charset="2"/>
        <a:buChar char="v"/>
        <a:defRPr kumimoji="1" sz="3200" b="1">
          <a:solidFill>
            <a:schemeClr val="accent2">
              <a:lumMod val="75000"/>
              <a:lumOff val="25000"/>
            </a:schemeClr>
          </a:solidFill>
          <a:latin typeface="微软雅黑" panose="020B0503020204020204" charset="-122"/>
          <a:ea typeface="微软雅黑" panose="020B0503020204020204" charset="-122"/>
        </a:defRPr>
      </a:lvl2pPr>
      <a:lvl3pPr marL="1143000" indent="-228600" algn="just" rtl="0" eaLnBrk="1" fontAlgn="base" hangingPunct="1">
        <a:spcBef>
          <a:spcPct val="20000"/>
        </a:spcBef>
        <a:spcAft>
          <a:spcPct val="0"/>
        </a:spcAft>
        <a:buClr>
          <a:srgbClr val="0000B3"/>
        </a:buClr>
        <a:buFont typeface="Wingdings" panose="05000000000000000000" pitchFamily="2" charset="2"/>
        <a:buChar char="ü"/>
        <a:defRPr kumimoji="1" sz="2800" b="1">
          <a:solidFill>
            <a:schemeClr val="accent2">
              <a:lumMod val="50000"/>
              <a:lumOff val="50000"/>
            </a:schemeClr>
          </a:solidFill>
          <a:latin typeface="华文新魏" panose="02010800040101010101" pitchFamily="2" charset="-122"/>
          <a:ea typeface="华文新魏" panose="02010800040101010101" pitchFamily="2" charset="-122"/>
        </a:defRPr>
      </a:lvl3pPr>
      <a:lvl4pPr marL="1600200" indent="-228600" algn="just" rtl="0" eaLnBrk="1" fontAlgn="base" hangingPunct="1">
        <a:spcBef>
          <a:spcPct val="20000"/>
        </a:spcBef>
        <a:spcAft>
          <a:spcPct val="0"/>
        </a:spcAft>
        <a:buClr>
          <a:srgbClr val="CCECFF"/>
        </a:buClr>
        <a:buChar char="•"/>
        <a:defRPr kumimoji="1" sz="2400" b="1">
          <a:solidFill>
            <a:schemeClr val="accent2">
              <a:lumMod val="50000"/>
              <a:lumOff val="50000"/>
            </a:schemeClr>
          </a:solidFill>
          <a:latin typeface="华文新魏" panose="02010800040101010101" pitchFamily="2" charset="-122"/>
          <a:ea typeface="华文新魏" panose="02010800040101010101" pitchFamily="2" charset="-122"/>
        </a:defRPr>
      </a:lvl4pPr>
      <a:lvl5pPr marL="2057400" indent="-228600" algn="just" rtl="0" eaLnBrk="1" fontAlgn="base" hangingPunct="1">
        <a:spcBef>
          <a:spcPct val="20000"/>
        </a:spcBef>
        <a:spcAft>
          <a:spcPct val="0"/>
        </a:spcAft>
        <a:buClr>
          <a:srgbClr val="CCECFF"/>
        </a:buClr>
        <a:buChar char="»"/>
        <a:defRPr kumimoji="1" sz="2000" b="1">
          <a:solidFill>
            <a:schemeClr val="accent2">
              <a:lumMod val="50000"/>
              <a:lumOff val="50000"/>
            </a:schemeClr>
          </a:solidFill>
          <a:latin typeface="华文新魏" panose="02010800040101010101" pitchFamily="2" charset="-122"/>
          <a:ea typeface="华文新魏" panose="02010800040101010101" pitchFamily="2" charset="-122"/>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33.jpeg"/></Relationships>
</file>

<file path=ppt/slides/_rels/slide1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36.emf"/></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hyperlink" Target="http://sh.diao.googlepages.com/yahoo_small.JPG/yahoo_small-full.jp"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h.diao.googlepages.com/google_small.JPG/google_small-full.jp"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6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22.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030"/>
          <p:cNvSpPr/>
          <p:nvPr/>
        </p:nvSpPr>
        <p:spPr>
          <a:xfrm>
            <a:off x="495300" y="1196340"/>
            <a:ext cx="8153400" cy="1143000"/>
          </a:xfrm>
          <a:prstGeom prst="rect">
            <a:avLst/>
          </a:prstGeom>
          <a:noFill/>
          <a:ln w="9525">
            <a:noFill/>
          </a:ln>
        </p:spPr>
        <p:txBody>
          <a:bodyPr anchor="ctr" anchorCtr="0"/>
          <a:lstStyle/>
          <a:p>
            <a:pPr algn="ctr">
              <a:buClr>
                <a:schemeClr val="folHlink"/>
              </a:buClr>
              <a:buFont typeface="Wingdings" panose="05000000000000000000" pitchFamily="2" charset="2"/>
            </a:pPr>
            <a:r>
              <a:rPr lang="zh-CN" altLang="en-US" sz="7200" b="1" dirty="0">
                <a:solidFill>
                  <a:srgbClr val="FF0000"/>
                </a:solidFill>
                <a:latin typeface="Times New Roman" panose="02020603050405020304" pitchFamily="18" charset="0"/>
                <a:ea typeface="黑体" panose="02010609060101010101" pitchFamily="2" charset="-122"/>
              </a:rPr>
              <a:t>人工智能</a:t>
            </a:r>
          </a:p>
        </p:txBody>
      </p:sp>
      <p:sp>
        <p:nvSpPr>
          <p:cNvPr id="3076" name="Rectangle 1031"/>
          <p:cNvSpPr/>
          <p:nvPr/>
        </p:nvSpPr>
        <p:spPr>
          <a:xfrm>
            <a:off x="1371600" y="3886200"/>
            <a:ext cx="6400800" cy="1752600"/>
          </a:xfrm>
          <a:prstGeom prst="rect">
            <a:avLst/>
          </a:prstGeom>
          <a:noFill/>
          <a:ln w="9525">
            <a:noFill/>
          </a:ln>
        </p:spPr>
        <p:txBody>
          <a:bodyPr/>
          <a:lstStyle/>
          <a:p>
            <a:pPr marL="342900" indent="-342900" algn="ctr">
              <a:spcBef>
                <a:spcPct val="20000"/>
              </a:spcBef>
              <a:buClr>
                <a:srgbClr val="66FFFF"/>
              </a:buClr>
              <a:buFont typeface="Wingdings" panose="05000000000000000000" pitchFamily="2" charset="2"/>
            </a:pPr>
            <a:endParaRPr lang="zh-CN" altLang="en-US" sz="4800" dirty="0">
              <a:latin typeface="Times New Roman" panose="02020603050405020304" pitchFamily="18" charset="0"/>
            </a:endParaRPr>
          </a:p>
        </p:txBody>
      </p:sp>
      <p:sp>
        <p:nvSpPr>
          <p:cNvPr id="3077" name="Rectangle 1032"/>
          <p:cNvSpPr/>
          <p:nvPr/>
        </p:nvSpPr>
        <p:spPr>
          <a:xfrm>
            <a:off x="1475423" y="2780665"/>
            <a:ext cx="6400800" cy="1752600"/>
          </a:xfrm>
          <a:prstGeom prst="rect">
            <a:avLst/>
          </a:prstGeom>
          <a:noFill/>
          <a:ln w="9525">
            <a:noFill/>
          </a:ln>
        </p:spPr>
        <p:txBody>
          <a:bodyPr/>
          <a:lstStyle/>
          <a:p>
            <a:pPr marL="342900" indent="-342900" algn="ctr">
              <a:spcBef>
                <a:spcPct val="20000"/>
              </a:spcBef>
              <a:buClr>
                <a:srgbClr val="66FFFF"/>
              </a:buClr>
              <a:buFont typeface="Wingdings" panose="05000000000000000000" pitchFamily="2" charset="2"/>
            </a:pPr>
            <a:r>
              <a:rPr lang="zh-CN" altLang="en-US" sz="4400" dirty="0" smtClean="0">
                <a:solidFill>
                  <a:schemeClr val="accent2">
                    <a:lumMod val="90000"/>
                    <a:lumOff val="10000"/>
                  </a:schemeClr>
                </a:solidFill>
                <a:latin typeface="黑体" panose="02010609060101010101" pitchFamily="2" charset="-122"/>
                <a:ea typeface="黑体" panose="02010609060101010101" pitchFamily="2" charset="-122"/>
              </a:rPr>
              <a:t>第</a:t>
            </a:r>
            <a:r>
              <a:rPr lang="en-US" altLang="zh-CN" sz="4400" dirty="0" smtClean="0">
                <a:solidFill>
                  <a:schemeClr val="accent2">
                    <a:lumMod val="90000"/>
                    <a:lumOff val="10000"/>
                  </a:schemeClr>
                </a:solidFill>
                <a:latin typeface="黑体" panose="02010609060101010101" pitchFamily="2" charset="-122"/>
                <a:ea typeface="黑体" panose="02010609060101010101" pitchFamily="2" charset="-122"/>
              </a:rPr>
              <a:t>7</a:t>
            </a:r>
            <a:r>
              <a:rPr lang="zh-CN" altLang="en-US" sz="4400" dirty="0" smtClean="0">
                <a:solidFill>
                  <a:schemeClr val="accent2">
                    <a:lumMod val="90000"/>
                    <a:lumOff val="10000"/>
                  </a:schemeClr>
                </a:solidFill>
                <a:latin typeface="黑体" panose="02010609060101010101" pitchFamily="2" charset="-122"/>
                <a:ea typeface="黑体" panose="02010609060101010101" pitchFamily="2" charset="-122"/>
              </a:rPr>
              <a:t>章 </a:t>
            </a:r>
            <a:r>
              <a:rPr lang="zh-CN" altLang="en-US" sz="4400" b="1" dirty="0">
                <a:solidFill>
                  <a:schemeClr val="accent2">
                    <a:lumMod val="90000"/>
                    <a:lumOff val="10000"/>
                  </a:schemeClr>
                </a:solidFill>
                <a:latin typeface="黑体" panose="02010609060101010101" pitchFamily="2" charset="-122"/>
                <a:ea typeface="黑体" panose="02010609060101010101" pitchFamily="2" charset="-122"/>
              </a:rPr>
              <a:t>自然语言处理技术</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p:cNvSpPr>
          <p:nvPr>
            <p:ph idx="4294967295"/>
          </p:nvPr>
        </p:nvSpPr>
        <p:spPr>
          <a:xfrm>
            <a:off x="666750" y="3114675"/>
            <a:ext cx="7772400" cy="3578225"/>
          </a:xfrm>
        </p:spPr>
        <p:txBody>
          <a:bodyPr vert="horz" wrap="square" lIns="91440" tIns="45720" rIns="91440" bIns="45720" anchor="t" anchorCtr="0"/>
          <a:lstStyle/>
          <a:p>
            <a:pPr eaLnBrk="1" hangingPunct="1">
              <a:lnSpc>
                <a:spcPct val="90000"/>
              </a:lnSpc>
            </a:pPr>
            <a:r>
              <a:rPr lang="zh-CN" altLang="en-US" sz="3200" dirty="0">
                <a:latin typeface="黑体" panose="02010609060101010101" pitchFamily="2" charset="-122"/>
                <a:ea typeface="黑体" panose="02010609060101010101" pitchFamily="2" charset="-122"/>
              </a:rPr>
              <a:t>规模几十万的词，含有丰富的信息 </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如包含词的搭配信息、文法信息等</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的计算机可用</a:t>
            </a:r>
            <a:r>
              <a:rPr lang="zh-CN" altLang="en-US" sz="3200" dirty="0">
                <a:solidFill>
                  <a:srgbClr val="FF0000"/>
                </a:solidFill>
                <a:latin typeface="黑体" panose="02010609060101010101" pitchFamily="2" charset="-122"/>
                <a:ea typeface="黑体" panose="02010609060101010101" pitchFamily="2" charset="-122"/>
              </a:rPr>
              <a:t>词典</a:t>
            </a:r>
            <a:r>
              <a:rPr lang="zh-CN" altLang="en-US" sz="3200" dirty="0">
                <a:latin typeface="黑体" panose="02010609060101010101" pitchFamily="2" charset="-122"/>
                <a:ea typeface="黑体" panose="02010609060101010101" pitchFamily="2" charset="-122"/>
              </a:rPr>
              <a:t>。</a:t>
            </a:r>
          </a:p>
          <a:p>
            <a:pPr lvl="1" eaLnBrk="1" hangingPunct="1">
              <a:lnSpc>
                <a:spcPct val="90000"/>
              </a:lnSpc>
            </a:pPr>
            <a:r>
              <a:rPr lang="zh-CN" altLang="en-US" sz="2800" dirty="0">
                <a:latin typeface="黑体" panose="02010609060101010101" pitchFamily="2" charset="-122"/>
                <a:ea typeface="黑体" panose="02010609060101010101" pitchFamily="2" charset="-122"/>
              </a:rPr>
              <a:t>采用什么样的词典结构？</a:t>
            </a:r>
          </a:p>
          <a:p>
            <a:pPr lvl="1" eaLnBrk="1" hangingPunct="1">
              <a:lnSpc>
                <a:spcPct val="90000"/>
              </a:lnSpc>
            </a:pPr>
            <a:r>
              <a:rPr lang="zh-CN" altLang="en-US" sz="2800" dirty="0">
                <a:latin typeface="黑体" panose="02010609060101010101" pitchFamily="2" charset="-122"/>
                <a:ea typeface="黑体" panose="02010609060101010101" pitchFamily="2" charset="-122"/>
              </a:rPr>
              <a:t>包含词的哪些信息？</a:t>
            </a:r>
          </a:p>
          <a:p>
            <a:pPr lvl="1" eaLnBrk="1" hangingPunct="1">
              <a:lnSpc>
                <a:spcPct val="90000"/>
              </a:lnSpc>
            </a:pPr>
            <a:r>
              <a:rPr lang="zh-CN" altLang="en-US" sz="2800" dirty="0">
                <a:latin typeface="黑体" panose="02010609060101010101" pitchFamily="2" charset="-122"/>
                <a:ea typeface="黑体" panose="02010609060101010101" pitchFamily="2" charset="-122"/>
              </a:rPr>
              <a:t>如何对词进行选择？</a:t>
            </a:r>
          </a:p>
          <a:p>
            <a:pPr lvl="1" eaLnBrk="1" hangingPunct="1">
              <a:lnSpc>
                <a:spcPct val="90000"/>
              </a:lnSpc>
            </a:pPr>
            <a:r>
              <a:rPr lang="zh-CN" altLang="en-US" sz="2800" dirty="0">
                <a:latin typeface="黑体" panose="02010609060101010101" pitchFamily="2" charset="-122"/>
                <a:ea typeface="黑体" panose="02010609060101010101" pitchFamily="2" charset="-122"/>
              </a:rPr>
              <a:t>如何以大规模语料为资料建立词典？    </a:t>
            </a:r>
          </a:p>
        </p:txBody>
      </p:sp>
      <p:sp>
        <p:nvSpPr>
          <p:cNvPr id="80900" name="Rectangle 1026"/>
          <p:cNvSpPr txBox="1"/>
          <p:nvPr/>
        </p:nvSpPr>
        <p:spPr>
          <a:xfrm>
            <a:off x="666750" y="334328"/>
            <a:ext cx="7772400" cy="2663825"/>
          </a:xfrm>
          <a:prstGeom prst="rect">
            <a:avLst/>
          </a:prstGeom>
          <a:noFill/>
          <a:ln w="9525">
            <a:noFill/>
          </a:ln>
        </p:spPr>
        <p:txBody>
          <a:bodyPr/>
          <a:lstStyle/>
          <a:p>
            <a:pPr marL="342900" indent="-342900">
              <a:spcBef>
                <a:spcPct val="20000"/>
              </a:spcBef>
              <a:buClr>
                <a:srgbClr val="000070"/>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大规模真实语料库的建设？</a:t>
            </a:r>
          </a:p>
          <a:p>
            <a:pPr marL="342900" indent="-342900">
              <a:spcBef>
                <a:spcPct val="20000"/>
              </a:spcBef>
              <a:buClr>
                <a:srgbClr val="000070"/>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大规模、信息丰富的机读词典的编制方法？</a:t>
            </a:r>
          </a:p>
          <a:p>
            <a:pPr marL="342900" indent="-342900">
              <a:spcBef>
                <a:spcPct val="20000"/>
              </a:spcBef>
              <a:buClr>
                <a:srgbClr val="000070"/>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数学方法</a:t>
            </a:r>
            <a:r>
              <a:rPr lang="en-US" altLang="zh-CN" sz="2400" b="1" dirty="0">
                <a:solidFill>
                  <a:schemeClr val="accent2">
                    <a:lumMod val="90000"/>
                    <a:lumOff val="10000"/>
                  </a:schemeClr>
                </a:solidFill>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统计方法。</a:t>
            </a:r>
          </a:p>
          <a:p>
            <a:pPr marL="342900" indent="-342900">
              <a:spcBef>
                <a:spcPct val="20000"/>
              </a:spcBef>
              <a:buClr>
                <a:srgbClr val="000070"/>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如何设计语料库？</a:t>
            </a:r>
          </a:p>
          <a:p>
            <a:pPr marL="342900" indent="-342900">
              <a:spcBef>
                <a:spcPct val="20000"/>
              </a:spcBef>
              <a:buClr>
                <a:srgbClr val="000070"/>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如何对生语料进行不同深度的加工？</a:t>
            </a:r>
          </a:p>
          <a:p>
            <a:pPr marL="342900" indent="-342900">
              <a:spcBef>
                <a:spcPct val="20000"/>
              </a:spcBef>
              <a:buClr>
                <a:srgbClr val="000070"/>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加工语料的方法？</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1"/>
          <p:cNvSpPr>
            <a:spLocks noGrp="1"/>
          </p:cNvSpPr>
          <p:nvPr>
            <p:ph type="title"/>
          </p:nvPr>
        </p:nvSpPr>
        <p:spPr/>
        <p:txBody>
          <a:bodyPr vert="horz" wrap="square" lIns="91440" tIns="45720" rIns="91440" bIns="45720" anchor="ctr" anchorCtr="0"/>
          <a:lstStyle/>
          <a:p>
            <a:pPr>
              <a:buNone/>
            </a:pPr>
            <a:r>
              <a:rPr lang="en-US" altLang="zh-CN" dirty="0" smtClean="0"/>
              <a:t>7.7.3 </a:t>
            </a:r>
            <a:r>
              <a:rPr lang="zh-CN" altLang="zh-CN" dirty="0"/>
              <a:t>统计机器翻译</a:t>
            </a:r>
            <a:endParaRPr lang="zh-CN" altLang="en-US" dirty="0"/>
          </a:p>
        </p:txBody>
      </p:sp>
      <p:sp>
        <p:nvSpPr>
          <p:cNvPr id="3" name="内容占位符 2"/>
          <p:cNvSpPr>
            <a:spLocks noGrp="1"/>
          </p:cNvSpPr>
          <p:nvPr>
            <p:ph idx="1"/>
          </p:nvPr>
        </p:nvSpPr>
        <p:spPr>
          <a:xfrm>
            <a:off x="395605" y="1859915"/>
            <a:ext cx="4625975" cy="511175"/>
          </a:xfr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mn-lt"/>
                <a:ea typeface="+mn-ea"/>
                <a:cs typeface="+mn-cs"/>
              </a:rPr>
              <a:t>1</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mn-lt"/>
                <a:ea typeface="+mn-ea"/>
                <a:cs typeface="+mn-cs"/>
              </a:rPr>
              <a:t>．基于词的统计机器翻译模型</a:t>
            </a:r>
          </a:p>
          <a:p>
            <a:pPr marL="342900" marR="0" lvl="0" indent="-34290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400" i="0" u="none" strike="noStrike" kern="0" cap="none" spc="0" normalizeH="0" baseline="0" noProof="0" dirty="0">
              <a:ln>
                <a:noFill/>
              </a:ln>
              <a:solidFill>
                <a:schemeClr val="accent2">
                  <a:lumMod val="90000"/>
                  <a:lumOff val="10000"/>
                </a:schemeClr>
              </a:solidFill>
              <a:effectLst/>
              <a:uLnTx/>
              <a:uFillTx/>
              <a:latin typeface="+mn-lt"/>
              <a:ea typeface="+mn-ea"/>
              <a:cs typeface="+mn-cs"/>
            </a:endParaRPr>
          </a:p>
        </p:txBody>
      </p:sp>
      <p:pic>
        <p:nvPicPr>
          <p:cNvPr id="173061" name="Picture 2"/>
          <p:cNvPicPr>
            <a:picLocks noChangeAspect="1"/>
          </p:cNvPicPr>
          <p:nvPr/>
        </p:nvPicPr>
        <p:blipFill>
          <a:blip r:embed="rId2"/>
          <a:stretch>
            <a:fillRect/>
          </a:stretch>
        </p:blipFill>
        <p:spPr>
          <a:xfrm>
            <a:off x="395288" y="2492375"/>
            <a:ext cx="3600450" cy="3552825"/>
          </a:xfrm>
          <a:prstGeom prst="rect">
            <a:avLst/>
          </a:prstGeom>
          <a:noFill/>
          <a:ln w="9525">
            <a:noFill/>
          </a:ln>
        </p:spPr>
      </p:pic>
      <p:sp>
        <p:nvSpPr>
          <p:cNvPr id="173062" name="矩形 4"/>
          <p:cNvSpPr/>
          <p:nvPr/>
        </p:nvSpPr>
        <p:spPr>
          <a:xfrm>
            <a:off x="4338638" y="2835275"/>
            <a:ext cx="4572000" cy="461963"/>
          </a:xfrm>
          <a:prstGeom prst="rect">
            <a:avLst/>
          </a:prstGeom>
          <a:noFill/>
          <a:ln w="9525">
            <a:noFill/>
          </a:ln>
        </p:spPr>
        <p:txBody>
          <a:bodyPr>
            <a:spAutoFit/>
          </a:bodyPr>
          <a:lstStyle/>
          <a:p>
            <a:r>
              <a:rPr lang="en-US" altLang="zh-CN" sz="2400" b="1" dirty="0">
                <a:solidFill>
                  <a:schemeClr val="accent2">
                    <a:lumMod val="90000"/>
                    <a:lumOff val="10000"/>
                  </a:schemeClr>
                </a:solidFill>
                <a:latin typeface="Times New Roman" panose="02020603050405020304" pitchFamily="18" charset="0"/>
              </a:rPr>
              <a:t>2</a:t>
            </a:r>
            <a:r>
              <a:rPr lang="zh-CN" altLang="zh-CN" sz="2400" b="1" dirty="0">
                <a:solidFill>
                  <a:schemeClr val="accent2">
                    <a:lumMod val="90000"/>
                    <a:lumOff val="10000"/>
                  </a:schemeClr>
                </a:solidFill>
                <a:latin typeface="Times New Roman" panose="02020603050405020304" pitchFamily="18" charset="0"/>
              </a:rPr>
              <a:t>．基于短语的统计机器翻译</a:t>
            </a:r>
          </a:p>
        </p:txBody>
      </p:sp>
      <p:pic>
        <p:nvPicPr>
          <p:cNvPr id="173063" name="Picture 3"/>
          <p:cNvPicPr>
            <a:picLocks noChangeAspect="1"/>
          </p:cNvPicPr>
          <p:nvPr/>
        </p:nvPicPr>
        <p:blipFill>
          <a:blip r:embed="rId3"/>
          <a:stretch>
            <a:fillRect/>
          </a:stretch>
        </p:blipFill>
        <p:spPr>
          <a:xfrm>
            <a:off x="4716463" y="3500438"/>
            <a:ext cx="3816350" cy="1011237"/>
          </a:xfrm>
          <a:prstGeom prst="rect">
            <a:avLst/>
          </a:prstGeom>
          <a:noFill/>
          <a:ln w="9525">
            <a:noFill/>
          </a:ln>
        </p:spPr>
      </p:pic>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标题 1"/>
          <p:cNvSpPr>
            <a:spLocks noGrp="1"/>
          </p:cNvSpPr>
          <p:nvPr>
            <p:ph type="title"/>
          </p:nvPr>
        </p:nvSpPr>
        <p:spPr/>
        <p:txBody>
          <a:bodyPr vert="horz" wrap="square" lIns="91440" tIns="45720" rIns="91440" bIns="45720" anchor="ctr" anchorCtr="0"/>
          <a:lstStyle/>
          <a:p>
            <a:pPr>
              <a:buNone/>
            </a:pPr>
            <a:r>
              <a:rPr lang="en-US" altLang="zh-CN" sz="3600" dirty="0" smtClean="0"/>
              <a:t>7.7.4</a:t>
            </a:r>
            <a:r>
              <a:rPr lang="zh-CN" altLang="zh-CN" sz="3600" dirty="0"/>
              <a:t>利用深度学习改进统计机器翻译</a:t>
            </a:r>
            <a:endParaRPr lang="zh-CN" altLang="en-US" sz="3600" dirty="0"/>
          </a:p>
        </p:txBody>
      </p:sp>
      <p:sp>
        <p:nvSpPr>
          <p:cNvPr id="174083" name="内容占位符 2"/>
          <p:cNvSpPr>
            <a:spLocks noGrp="1"/>
          </p:cNvSpPr>
          <p:nvPr>
            <p:ph idx="1"/>
          </p:nvPr>
        </p:nvSpPr>
        <p:spPr/>
        <p:txBody>
          <a:bodyPr vert="horz" wrap="square" lIns="91440" tIns="45720" rIns="91440" bIns="45720" anchor="t" anchorCtr="0"/>
          <a:lstStyle/>
          <a:p>
            <a:r>
              <a:rPr lang="zh-CN" altLang="zh-CN" sz="2400" dirty="0">
                <a:latin typeface="黑体" panose="02010609060101010101" pitchFamily="49" charset="-122"/>
                <a:ea typeface="黑体" panose="02010609060101010101" pitchFamily="49" charset="-122"/>
              </a:rPr>
              <a:t>利用深度学习改进统计机器翻译的核心思想是以统计机器翻译为主体，使用深度学习改进其中的关键模块，如语言模型、翻译模型、调序模型、词语对齐等。</a:t>
            </a:r>
          </a:p>
          <a:p>
            <a:r>
              <a:rPr lang="zh-CN" altLang="zh-CN" sz="2400" dirty="0">
                <a:latin typeface="黑体" panose="02010609060101010101" pitchFamily="49" charset="-122"/>
                <a:ea typeface="黑体" panose="02010609060101010101" pitchFamily="49" charset="-122"/>
              </a:rPr>
              <a:t>深度学习能够帮助机器翻译缓解数据稀疏问题。以语言模型为例。语言模型能够量化译文的流利度，对译文的质量产生直接的重要影响，是机器翻译中的核心模块。</a:t>
            </a:r>
            <a:endParaRPr lang="zh-CN" altLang="en-US" sz="2400" dirty="0">
              <a:latin typeface="黑体" panose="02010609060101010101" pitchFamily="49" charset="-122"/>
              <a:ea typeface="黑体" panose="02010609060101010101" pitchFamily="49" charset="-122"/>
            </a:endParaRPr>
          </a:p>
        </p:txBody>
      </p:sp>
      <p:pic>
        <p:nvPicPr>
          <p:cNvPr id="174085" name="图片 1"/>
          <p:cNvPicPr>
            <a:picLocks noChangeAspect="1"/>
          </p:cNvPicPr>
          <p:nvPr/>
        </p:nvPicPr>
        <p:blipFill>
          <a:blip r:embed="rId2"/>
          <a:stretch>
            <a:fillRect/>
          </a:stretch>
        </p:blipFill>
        <p:spPr>
          <a:xfrm>
            <a:off x="1935163" y="4941888"/>
            <a:ext cx="3868737" cy="1392237"/>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标题 1"/>
          <p:cNvSpPr>
            <a:spLocks noGrp="1"/>
          </p:cNvSpPr>
          <p:nvPr>
            <p:ph type="title"/>
          </p:nvPr>
        </p:nvSpPr>
        <p:spPr/>
        <p:txBody>
          <a:bodyPr vert="horz" wrap="square" lIns="91440" tIns="45720" rIns="91440" bIns="45720" anchor="ctr" anchorCtr="0"/>
          <a:lstStyle/>
          <a:p>
            <a:pPr>
              <a:buNone/>
            </a:pPr>
            <a:r>
              <a:rPr lang="en-US" altLang="zh-CN" dirty="0" smtClean="0"/>
              <a:t>7.7.5</a:t>
            </a:r>
            <a:r>
              <a:rPr lang="zh-CN" altLang="zh-CN" dirty="0"/>
              <a:t>端到端神经机器翻译</a:t>
            </a:r>
            <a:endParaRPr lang="zh-CN" altLang="en-US" dirty="0"/>
          </a:p>
        </p:txBody>
      </p:sp>
      <p:sp>
        <p:nvSpPr>
          <p:cNvPr id="175107" name="内容占位符 2"/>
          <p:cNvSpPr>
            <a:spLocks noGrp="1"/>
          </p:cNvSpPr>
          <p:nvPr>
            <p:ph idx="1"/>
          </p:nvPr>
        </p:nvSpPr>
        <p:spPr/>
        <p:txBody>
          <a:bodyPr vert="horz" wrap="square" lIns="91440" tIns="45720" rIns="91440" bIns="45720" anchor="t" anchorCtr="0"/>
          <a:lstStyle/>
          <a:p>
            <a:r>
              <a:rPr lang="zh-CN" altLang="zh-CN" sz="2400" dirty="0">
                <a:latin typeface="黑体" panose="02010609060101010101" pitchFamily="49" charset="-122"/>
                <a:ea typeface="黑体" panose="02010609060101010101" pitchFamily="49" charset="-122"/>
              </a:rPr>
              <a:t>端到端神经机器翻译（</a:t>
            </a:r>
            <a:r>
              <a:rPr lang="en-US" altLang="zh-CN" sz="2400" dirty="0">
                <a:latin typeface="黑体" panose="02010609060101010101" pitchFamily="49" charset="-122"/>
                <a:ea typeface="黑体" panose="02010609060101010101" pitchFamily="49" charset="-122"/>
              </a:rPr>
              <a:t>End-to-End Neural Machine Translation</a:t>
            </a:r>
            <a:r>
              <a:rPr lang="zh-CN" altLang="zh-CN" sz="2400" dirty="0">
                <a:latin typeface="黑体" panose="02010609060101010101" pitchFamily="49" charset="-122"/>
                <a:ea typeface="黑体" panose="02010609060101010101" pitchFamily="49" charset="-122"/>
              </a:rPr>
              <a:t>）是从</a:t>
            </a:r>
            <a:r>
              <a:rPr lang="en-US" altLang="zh-CN" sz="2400" dirty="0">
                <a:latin typeface="黑体" panose="02010609060101010101" pitchFamily="49" charset="-122"/>
                <a:ea typeface="黑体" panose="02010609060101010101" pitchFamily="49" charset="-122"/>
              </a:rPr>
              <a:t> 2013 </a:t>
            </a:r>
            <a:r>
              <a:rPr lang="zh-CN" altLang="zh-CN" sz="2400" dirty="0">
                <a:latin typeface="黑体" panose="02010609060101010101" pitchFamily="49" charset="-122"/>
                <a:ea typeface="黑体" panose="02010609060101010101" pitchFamily="49" charset="-122"/>
              </a:rPr>
              <a:t>年兴起的一种全新机器翻译方法，其基本思想是使用神经网络直接将源语言文本映射成目标语言文本。</a:t>
            </a:r>
            <a:endParaRPr lang="zh-CN" altLang="en-US" sz="2400" dirty="0">
              <a:latin typeface="黑体" panose="02010609060101010101" pitchFamily="49" charset="-122"/>
              <a:ea typeface="黑体" panose="02010609060101010101" pitchFamily="49" charset="-122"/>
            </a:endParaRPr>
          </a:p>
        </p:txBody>
      </p:sp>
      <p:pic>
        <p:nvPicPr>
          <p:cNvPr id="175109" name="图片 2"/>
          <p:cNvPicPr>
            <a:picLocks noChangeAspect="1"/>
          </p:cNvPicPr>
          <p:nvPr/>
        </p:nvPicPr>
        <p:blipFill>
          <a:blip r:embed="rId2"/>
          <a:stretch>
            <a:fillRect/>
          </a:stretch>
        </p:blipFill>
        <p:spPr>
          <a:xfrm>
            <a:off x="900113" y="3933825"/>
            <a:ext cx="7666037" cy="1798638"/>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p:cNvSpPr>
          <p:nvPr>
            <p:ph type="title"/>
          </p:nvPr>
        </p:nvSpPr>
        <p:spPr/>
        <p:txBody>
          <a:bodyPr vert="horz" wrap="square" lIns="91440" tIns="45720" rIns="91440" bIns="45720" anchor="ctr" anchorCtr="0"/>
          <a:lstStyle/>
          <a:p>
            <a:pPr eaLnBrk="1" hangingPunct="1">
              <a:buNone/>
            </a:pPr>
            <a:r>
              <a:rPr lang="en-US" altLang="zh-CN" dirty="0" smtClean="0"/>
              <a:t>7.7.6 </a:t>
            </a:r>
            <a:r>
              <a:rPr lang="zh-CN" altLang="en-US" dirty="0"/>
              <a:t>未来展望</a:t>
            </a:r>
          </a:p>
        </p:txBody>
      </p:sp>
      <p:sp>
        <p:nvSpPr>
          <p:cNvPr id="176132" name="Rectangle 3"/>
          <p:cNvSpPr>
            <a:spLocks noGrp="1"/>
          </p:cNvSpPr>
          <p:nvPr>
            <p:ph idx="1"/>
          </p:nvPr>
        </p:nvSpPr>
        <p:spPr/>
        <p:txBody>
          <a:bodyPr vert="horz" wrap="square" lIns="91440" tIns="45720" rIns="91440" bIns="45720" anchor="t" anchorCtr="0"/>
          <a:lstStyle/>
          <a:p>
            <a:pPr eaLnBrk="1" hangingPunct="1">
              <a:lnSpc>
                <a:spcPct val="80000"/>
              </a:lnSpc>
            </a:pPr>
            <a:r>
              <a:rPr lang="en-US" altLang="zh-CN" sz="3200" dirty="0">
                <a:latin typeface="黑体" panose="02010609060101010101" pitchFamily="2" charset="-122"/>
                <a:ea typeface="黑体" panose="02010609060101010101" pitchFamily="2" charset="-122"/>
              </a:rPr>
              <a:t>2007</a:t>
            </a:r>
            <a:r>
              <a:rPr lang="zh-CN" altLang="en-US" sz="3200" dirty="0">
                <a:latin typeface="黑体" panose="02010609060101010101" pitchFamily="2" charset="-122"/>
                <a:ea typeface="黑体" panose="02010609060101010101" pitchFamily="2" charset="-122"/>
              </a:rPr>
              <a:t>年，</a:t>
            </a:r>
            <a:r>
              <a:rPr lang="en-US" altLang="zh-CN" sz="3200" dirty="0">
                <a:latin typeface="黑体" panose="02010609060101010101" pitchFamily="2" charset="-122"/>
                <a:ea typeface="黑体" panose="02010609060101010101" pitchFamily="2" charset="-122"/>
              </a:rPr>
              <a:t>Google</a:t>
            </a:r>
            <a:r>
              <a:rPr lang="zh-CN" altLang="en-US" sz="3200" dirty="0">
                <a:latin typeface="黑体" panose="02010609060101010101" pitchFamily="2" charset="-122"/>
                <a:ea typeface="黑体" panose="02010609060101010101" pitchFamily="2" charset="-122"/>
              </a:rPr>
              <a:t>公司在其搜索引擎中开始使用自己的翻译技术提供服务，任何用户都可以很方便地使用</a:t>
            </a:r>
            <a:r>
              <a:rPr lang="en-US" altLang="zh-CN" sz="3200" dirty="0">
                <a:latin typeface="黑体" panose="02010609060101010101" pitchFamily="2" charset="-122"/>
                <a:ea typeface="黑体" panose="02010609060101010101" pitchFamily="2" charset="-122"/>
              </a:rPr>
              <a:t>Google</a:t>
            </a:r>
            <a:r>
              <a:rPr lang="zh-CN" altLang="en-US" sz="3200" dirty="0">
                <a:latin typeface="黑体" panose="02010609060101010101" pitchFamily="2" charset="-122"/>
                <a:ea typeface="黑体" panose="02010609060101010101" pitchFamily="2" charset="-122"/>
              </a:rPr>
              <a:t>公司的机器翻译服务。</a:t>
            </a:r>
          </a:p>
          <a:p>
            <a:pPr eaLnBrk="1" hangingPunct="1">
              <a:lnSpc>
                <a:spcPct val="80000"/>
              </a:lnSpc>
            </a:pPr>
            <a:r>
              <a:rPr lang="en-US" altLang="zh-CN" sz="3200" dirty="0">
                <a:latin typeface="黑体" panose="02010609060101010101" pitchFamily="2" charset="-122"/>
                <a:ea typeface="黑体" panose="02010609060101010101" pitchFamily="2" charset="-122"/>
              </a:rPr>
              <a:t>2009</a:t>
            </a:r>
            <a:r>
              <a:rPr lang="zh-CN" altLang="en-US" sz="3200" dirty="0">
                <a:latin typeface="黑体" panose="02010609060101010101" pitchFamily="2" charset="-122"/>
                <a:ea typeface="黑体" panose="02010609060101010101" pitchFamily="2" charset="-122"/>
              </a:rPr>
              <a:t>年，</a:t>
            </a:r>
            <a:r>
              <a:rPr lang="en-US" altLang="zh-CN" sz="3200" dirty="0">
                <a:latin typeface="黑体" panose="02010609060101010101" pitchFamily="2" charset="-122"/>
                <a:ea typeface="黑体" panose="02010609060101010101" pitchFamily="2" charset="-122"/>
              </a:rPr>
              <a:t>Google</a:t>
            </a:r>
            <a:r>
              <a:rPr lang="zh-CN" altLang="en-US" sz="3200" dirty="0">
                <a:latin typeface="黑体" panose="02010609060101010101" pitchFamily="2" charset="-122"/>
                <a:ea typeface="黑体" panose="02010609060101010101" pitchFamily="2" charset="-122"/>
              </a:rPr>
              <a:t>公司甚至发布了</a:t>
            </a:r>
            <a:r>
              <a:rPr lang="en-US" altLang="zh-CN" sz="3200" dirty="0">
                <a:latin typeface="黑体" panose="02010609060101010101" pitchFamily="2" charset="-122"/>
                <a:ea typeface="黑体" panose="02010609060101010101" pitchFamily="2" charset="-122"/>
              </a:rPr>
              <a:t>Google Translate API</a:t>
            </a:r>
            <a:r>
              <a:rPr lang="zh-CN" altLang="en-US" sz="3200" dirty="0">
                <a:latin typeface="黑体" panose="02010609060101010101" pitchFamily="2" charset="-122"/>
                <a:ea typeface="黑体" panose="02010609060101010101" pitchFamily="2" charset="-122"/>
              </a:rPr>
              <a:t>。利用</a:t>
            </a:r>
            <a:r>
              <a:rPr lang="en-US" altLang="zh-CN" sz="3200" dirty="0">
                <a:latin typeface="黑体" panose="02010609060101010101" pitchFamily="2" charset="-122"/>
                <a:ea typeface="黑体" panose="02010609060101010101" pitchFamily="2" charset="-122"/>
              </a:rPr>
              <a:t>API</a:t>
            </a:r>
            <a:r>
              <a:rPr lang="zh-CN" altLang="en-US" sz="3200" dirty="0">
                <a:latin typeface="黑体" panose="02010609060101010101" pitchFamily="2" charset="-122"/>
                <a:ea typeface="黑体" panose="02010609060101010101" pitchFamily="2" charset="-122"/>
              </a:rPr>
              <a:t>，人们可以很容易地为各自的网站添加翻译服务。</a:t>
            </a:r>
          </a:p>
          <a:p>
            <a:pPr eaLnBrk="1" hangingPunct="1">
              <a:lnSpc>
                <a:spcPct val="80000"/>
              </a:lnSpc>
            </a:pPr>
            <a:r>
              <a:rPr lang="en-US" altLang="zh-CN" sz="3200" dirty="0">
                <a:latin typeface="黑体" panose="02010609060101010101" pitchFamily="2" charset="-122"/>
                <a:ea typeface="黑体" panose="02010609060101010101" pitchFamily="2" charset="-122"/>
              </a:rPr>
              <a:t>Google Translate</a:t>
            </a:r>
            <a:r>
              <a:rPr lang="zh-CN" altLang="en-US" sz="3200" dirty="0">
                <a:latin typeface="黑体" panose="02010609060101010101" pitchFamily="2" charset="-122"/>
                <a:ea typeface="黑体" panose="02010609060101010101" pitchFamily="2" charset="-122"/>
              </a:rPr>
              <a:t>代表了目前实用的统计机器翻译系统的最高水平。</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6" name="Rectangle 3"/>
          <p:cNvSpPr>
            <a:spLocks noGrp="1"/>
          </p:cNvSpPr>
          <p:nvPr>
            <p:ph idx="4294967295"/>
          </p:nvPr>
        </p:nvSpPr>
        <p:spPr>
          <a:xfrm>
            <a:off x="685800" y="1120140"/>
            <a:ext cx="7772400" cy="4114800"/>
          </a:xfrm>
        </p:spPr>
        <p:txBody>
          <a:bodyPr vert="horz" wrap="square" lIns="91440" tIns="45720" rIns="91440" bIns="45720" anchor="t" anchorCtr="0"/>
          <a:lstStyle/>
          <a:p>
            <a:pPr eaLnBrk="1" hangingPunct="1">
              <a:lnSpc>
                <a:spcPct val="80000"/>
              </a:lnSpc>
            </a:pPr>
            <a:r>
              <a:rPr lang="zh-CN" altLang="en-US" sz="2800" dirty="0">
                <a:latin typeface="黑体" panose="02010609060101010101" pitchFamily="2" charset="-122"/>
                <a:ea typeface="黑体" panose="02010609060101010101" pitchFamily="2" charset="-122"/>
              </a:rPr>
              <a:t>如今功能较强、方便易用的在线翻译工具有谷歌翻译、必应翻译、脸谱翻译、宝贝鱼翻译、巴比伦翻译等，其中后起之秀的谷歌翻译（</a:t>
            </a:r>
            <a:r>
              <a:rPr lang="en-US" altLang="zh-CN" sz="2800" dirty="0">
                <a:latin typeface="黑体" panose="02010609060101010101" pitchFamily="2" charset="-122"/>
                <a:ea typeface="黑体" panose="02010609060101010101" pitchFamily="2" charset="-122"/>
              </a:rPr>
              <a:t>Google Translate</a:t>
            </a:r>
            <a:r>
              <a:rPr lang="zh-CN" altLang="en-US" sz="2800" dirty="0">
                <a:latin typeface="黑体" panose="02010609060101010101" pitchFamily="2" charset="-122"/>
                <a:ea typeface="黑体" panose="02010609060101010101" pitchFamily="2" charset="-122"/>
              </a:rPr>
              <a:t>）最具特色，同时最具代表性。</a:t>
            </a:r>
          </a:p>
          <a:p>
            <a:pPr eaLnBrk="1" hangingPunct="1">
              <a:lnSpc>
                <a:spcPct val="80000"/>
              </a:lnSpc>
            </a:pPr>
            <a:r>
              <a:rPr lang="zh-CN" altLang="en-US" sz="2800" dirty="0">
                <a:latin typeface="黑体" panose="02010609060101010101" pitchFamily="2" charset="-122"/>
                <a:ea typeface="黑体" panose="02010609060101010101" pitchFamily="2" charset="-122"/>
              </a:rPr>
              <a:t>谷歌翻译目前可提供</a:t>
            </a:r>
            <a:r>
              <a:rPr lang="en-US" altLang="zh-CN" sz="2800" dirty="0">
                <a:latin typeface="黑体" panose="02010609060101010101" pitchFamily="2" charset="-122"/>
                <a:ea typeface="黑体" panose="02010609060101010101" pitchFamily="2" charset="-122"/>
              </a:rPr>
              <a:t>63</a:t>
            </a:r>
            <a:r>
              <a:rPr lang="zh-CN" altLang="en-US" sz="2800" dirty="0">
                <a:latin typeface="黑体" panose="02010609060101010101" pitchFamily="2" charset="-122"/>
                <a:ea typeface="黑体" panose="02010609060101010101" pitchFamily="2" charset="-122"/>
              </a:rPr>
              <a:t>种主要语言之间的实时翻译；它可以提供所支持的任意两种语言之间的互译，包括字词、句子、文本和网页翻译。</a:t>
            </a:r>
          </a:p>
          <a:p>
            <a:pPr eaLnBrk="1" hangingPunct="1">
              <a:lnSpc>
                <a:spcPct val="80000"/>
              </a:lnSpc>
            </a:pPr>
            <a:r>
              <a:rPr lang="zh-CN" altLang="en-US" sz="2800" dirty="0">
                <a:latin typeface="黑体" panose="02010609060101010101" pitchFamily="2" charset="-122"/>
                <a:ea typeface="黑体" panose="02010609060101010101" pitchFamily="2" charset="-122"/>
              </a:rPr>
              <a:t>另外它还可以帮助用户阅读搜索结果、网页、电子邮件、</a:t>
            </a:r>
            <a:r>
              <a:rPr lang="en-US" altLang="zh-CN" sz="2800" dirty="0">
                <a:latin typeface="黑体" panose="02010609060101010101" pitchFamily="2" charset="-122"/>
                <a:ea typeface="黑体" panose="02010609060101010101" pitchFamily="2" charset="-122"/>
              </a:rPr>
              <a:t>YouTube</a:t>
            </a:r>
            <a:r>
              <a:rPr lang="zh-CN" altLang="en-US" sz="2800" dirty="0">
                <a:latin typeface="黑体" panose="02010609060101010101" pitchFamily="2" charset="-122"/>
                <a:ea typeface="黑体" panose="02010609060101010101" pitchFamily="2" charset="-122"/>
              </a:rPr>
              <a:t>视频字幕以及其他信息，用户甚至还能在</a:t>
            </a:r>
            <a:r>
              <a:rPr lang="en-US" altLang="zh-CN" sz="2800" dirty="0">
                <a:latin typeface="黑体" panose="02010609060101010101" pitchFamily="2" charset="-122"/>
                <a:ea typeface="黑体" panose="02010609060101010101" pitchFamily="2" charset="-122"/>
              </a:rPr>
              <a:t>Gmail</a:t>
            </a:r>
            <a:r>
              <a:rPr lang="zh-CN" altLang="en-US" sz="2800" dirty="0">
                <a:latin typeface="黑体" panose="02010609060101010101" pitchFamily="2" charset="-122"/>
                <a:ea typeface="黑体" panose="02010609060101010101" pitchFamily="2" charset="-122"/>
              </a:rPr>
              <a:t>内进行实时的多语言对话。</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0" name="Rectangle 3"/>
          <p:cNvSpPr>
            <a:spLocks noGrp="1"/>
          </p:cNvSpPr>
          <p:nvPr>
            <p:ph idx="4294967295"/>
          </p:nvPr>
        </p:nvSpPr>
        <p:spPr>
          <a:xfrm>
            <a:off x="790575" y="1371600"/>
            <a:ext cx="7772400" cy="4114800"/>
          </a:xfrm>
        </p:spPr>
        <p:txBody>
          <a:bodyPr vert="horz" wrap="square" lIns="91440" tIns="45720" rIns="91440" bIns="45720" anchor="t" anchorCtr="0"/>
          <a:lstStyle/>
          <a:p>
            <a:pPr eaLnBrk="1" hangingPunct="1">
              <a:lnSpc>
                <a:spcPct val="90000"/>
              </a:lnSpc>
            </a:pPr>
            <a:r>
              <a:rPr lang="zh-CN" altLang="en-US" sz="2800" dirty="0">
                <a:latin typeface="黑体" panose="02010609060101010101" pitchFamily="2" charset="-122"/>
                <a:ea typeface="黑体" panose="02010609060101010101" pitchFamily="2" charset="-122"/>
              </a:rPr>
              <a:t>机译更激动人心的应用，在于日常对话中的实时翻译。这一领域同样是谷歌领先；它拥有较强的语音识别技术，可以通过声音实现自动检索，再将语音识别和机译结合在一起。</a:t>
            </a:r>
          </a:p>
          <a:p>
            <a:pPr eaLnBrk="1" hangingPunct="1">
              <a:lnSpc>
                <a:spcPct val="90000"/>
              </a:lnSpc>
            </a:pPr>
            <a:r>
              <a:rPr lang="en-US" altLang="zh-CN" sz="2800" dirty="0">
                <a:latin typeface="黑体" panose="02010609060101010101" pitchFamily="2" charset="-122"/>
                <a:ea typeface="黑体" panose="02010609060101010101" pitchFamily="2" charset="-122"/>
              </a:rPr>
              <a:t>2011</a:t>
            </a:r>
            <a:r>
              <a:rPr lang="zh-CN" altLang="en-US" sz="2800" dirty="0">
                <a:latin typeface="黑体" panose="02010609060101010101" pitchFamily="2" charset="-122"/>
                <a:ea typeface="黑体" panose="02010609060101010101" pitchFamily="2" charset="-122"/>
              </a:rPr>
              <a:t>年</a:t>
            </a:r>
            <a:r>
              <a:rPr lang="en-US" altLang="zh-CN" sz="2800" dirty="0">
                <a:latin typeface="黑体" panose="02010609060101010101" pitchFamily="2" charset="-122"/>
                <a:ea typeface="黑体" panose="02010609060101010101" pitchFamily="2" charset="-122"/>
              </a:rPr>
              <a:t>11</a:t>
            </a:r>
            <a:r>
              <a:rPr lang="zh-CN" altLang="en-US" sz="2800" dirty="0">
                <a:latin typeface="黑体" panose="02010609060101010101" pitchFamily="2" charset="-122"/>
                <a:ea typeface="黑体" panose="02010609060101010101" pitchFamily="2" charset="-122"/>
              </a:rPr>
              <a:t>月，谷歌最新推出了一款手机翻译软件；该软件支持包括汉语普通话在内的</a:t>
            </a:r>
            <a:r>
              <a:rPr lang="en-US" altLang="zh-CN" sz="2800" dirty="0">
                <a:latin typeface="黑体" panose="02010609060101010101" pitchFamily="2" charset="-122"/>
                <a:ea typeface="黑体" panose="02010609060101010101" pitchFamily="2" charset="-122"/>
              </a:rPr>
              <a:t>14</a:t>
            </a:r>
            <a:r>
              <a:rPr lang="zh-CN" altLang="en-US" sz="2800" dirty="0">
                <a:latin typeface="黑体" panose="02010609060101010101" pitchFamily="2" charset="-122"/>
                <a:ea typeface="黑体" panose="02010609060101010101" pitchFamily="2" charset="-122"/>
              </a:rPr>
              <a:t>个语种。对着谷歌</a:t>
            </a:r>
            <a:r>
              <a:rPr lang="en-US" altLang="zh-CN" sz="2800" dirty="0">
                <a:latin typeface="黑体" panose="02010609060101010101" pitchFamily="2" charset="-122"/>
                <a:ea typeface="黑体" panose="02010609060101010101" pitchFamily="2" charset="-122"/>
              </a:rPr>
              <a:t>Android</a:t>
            </a:r>
            <a:r>
              <a:rPr lang="zh-CN" altLang="en-US" sz="2800" dirty="0">
                <a:latin typeface="黑体" panose="02010609060101010101" pitchFamily="2" charset="-122"/>
                <a:ea typeface="黑体" panose="02010609060101010101" pitchFamily="2" charset="-122"/>
              </a:rPr>
              <a:t>智能手机讲话的用户，几乎能实时听到他们的源语言被翻译成目标语言；而通话对方的语言也会被翻译成该用户的母语。</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Rectangle 3"/>
          <p:cNvSpPr>
            <a:spLocks noGrp="1"/>
          </p:cNvSpPr>
          <p:nvPr>
            <p:ph idx="4294967295"/>
          </p:nvPr>
        </p:nvSpPr>
        <p:spPr>
          <a:xfrm>
            <a:off x="1113790" y="5022850"/>
            <a:ext cx="7772400" cy="788035"/>
          </a:xfrm>
        </p:spPr>
        <p:txBody>
          <a:bodyPr vert="horz" wrap="square" lIns="91440" tIns="45720" rIns="91440" bIns="45720" anchor="t" anchorCtr="0"/>
          <a:lstStyle/>
          <a:p>
            <a:pPr marL="0" indent="0" eaLnBrk="1" hangingPunct="1">
              <a:buNone/>
            </a:pPr>
            <a:r>
              <a:rPr lang="zh-CN" altLang="en-US" dirty="0"/>
              <a:t>机器翻译未来发展方向之一</a:t>
            </a:r>
          </a:p>
        </p:txBody>
      </p:sp>
      <p:pic>
        <p:nvPicPr>
          <p:cNvPr id="179205" name="Picture 4"/>
          <p:cNvPicPr>
            <a:picLocks noChangeAspect="1"/>
          </p:cNvPicPr>
          <p:nvPr/>
        </p:nvPicPr>
        <p:blipFill>
          <a:blip r:embed="rId2"/>
          <a:stretch>
            <a:fillRect/>
          </a:stretch>
        </p:blipFill>
        <p:spPr>
          <a:xfrm>
            <a:off x="767715" y="1305560"/>
            <a:ext cx="7608888" cy="3162300"/>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内容占位符 2"/>
          <p:cNvSpPr>
            <a:spLocks noGrp="1"/>
          </p:cNvSpPr>
          <p:nvPr>
            <p:ph idx="4294967295"/>
          </p:nvPr>
        </p:nvSpPr>
        <p:spPr>
          <a:xfrm>
            <a:off x="521970" y="1007745"/>
            <a:ext cx="7772400" cy="4848860"/>
          </a:xfrm>
        </p:spPr>
        <p:txBody>
          <a:bodyPr vert="horz" wrap="square" lIns="91440" tIns="45720" rIns="91440" bIns="45720" anchor="t" anchorCtr="0"/>
          <a:lstStyle/>
          <a:p>
            <a:r>
              <a:rPr lang="zh-CN" altLang="zh-CN" sz="2800" dirty="0">
                <a:latin typeface="黑体" panose="02010609060101010101" pitchFamily="49" charset="-122"/>
                <a:ea typeface="黑体" panose="02010609060101010101" pitchFamily="49" charset="-122"/>
              </a:rPr>
              <a:t>《中国语言服务业发展报告》显示，</a:t>
            </a:r>
            <a:r>
              <a:rPr lang="en-US" altLang="zh-CN" sz="2800" dirty="0">
                <a:solidFill>
                  <a:srgbClr val="FF0000"/>
                </a:solidFill>
                <a:latin typeface="黑体" panose="02010609060101010101" pitchFamily="49" charset="-122"/>
                <a:ea typeface="黑体" panose="02010609060101010101" pitchFamily="49" charset="-122"/>
              </a:rPr>
              <a:t>2015 </a:t>
            </a:r>
            <a:r>
              <a:rPr lang="zh-CN" altLang="zh-CN" sz="2800" dirty="0">
                <a:solidFill>
                  <a:srgbClr val="FF0000"/>
                </a:solidFill>
                <a:latin typeface="黑体" panose="02010609060101010101" pitchFamily="49" charset="-122"/>
                <a:ea typeface="黑体" panose="02010609060101010101" pitchFamily="49" charset="-122"/>
              </a:rPr>
              <a:t>年翻译服务企业年产值</a:t>
            </a:r>
            <a:r>
              <a:rPr lang="zh-CN" altLang="en-US" sz="2800" dirty="0">
                <a:solidFill>
                  <a:srgbClr val="FF0000"/>
                </a:solidFill>
                <a:latin typeface="黑体" panose="02010609060101010101" pitchFamily="49" charset="-122"/>
                <a:ea typeface="黑体" panose="02010609060101010101" pitchFamily="49" charset="-122"/>
              </a:rPr>
              <a:t>约</a:t>
            </a:r>
            <a:r>
              <a:rPr lang="en-US" altLang="zh-CN" sz="2800" dirty="0">
                <a:solidFill>
                  <a:srgbClr val="FF0000"/>
                </a:solidFill>
                <a:latin typeface="黑体" panose="02010609060101010101" pitchFamily="49" charset="-122"/>
                <a:ea typeface="黑体" panose="02010609060101010101" pitchFamily="49" charset="-122"/>
              </a:rPr>
              <a:t>2600</a:t>
            </a:r>
            <a:r>
              <a:rPr lang="zh-CN" altLang="zh-CN" sz="2800" dirty="0">
                <a:solidFill>
                  <a:srgbClr val="FF0000"/>
                </a:solidFill>
                <a:latin typeface="黑体" panose="02010609060101010101" pitchFamily="49" charset="-122"/>
                <a:ea typeface="黑体" panose="02010609060101010101" pitchFamily="49" charset="-122"/>
              </a:rPr>
              <a:t>亿元人民币</a:t>
            </a:r>
            <a:r>
              <a:rPr lang="zh-CN" altLang="zh-CN" sz="2800" dirty="0">
                <a:latin typeface="黑体" panose="02010609060101010101" pitchFamily="49" charset="-122"/>
                <a:ea typeface="黑体" panose="02010609060101010101" pitchFamily="49" charset="-122"/>
              </a:rPr>
              <a:t>。语言服务行业对机器翻译需求越来越强烈，国内目前至少已有上万家传统翻译公司和几百万专业译员。由于传统人工翻译成本越来越高，客户不断压价，传统辅助翻译工具解决能力有限，使得人们开始寄希望于机器翻译技术来帮助译员提高翻译效率，从而降低人工翻译代价。</a:t>
            </a:r>
            <a:endParaRPr lang="en-US" altLang="zh-CN" sz="2800" dirty="0">
              <a:latin typeface="黑体" panose="02010609060101010101" pitchFamily="49" charset="-122"/>
              <a:ea typeface="黑体" panose="02010609060101010101" pitchFamily="49" charset="-122"/>
            </a:endParaRPr>
          </a:p>
          <a:p>
            <a:r>
              <a:rPr lang="zh-CN" altLang="zh-CN" sz="2800" dirty="0">
                <a:solidFill>
                  <a:srgbClr val="FF0000"/>
                </a:solidFill>
                <a:latin typeface="黑体" panose="02010609060101010101" pitchFamily="49" charset="-122"/>
                <a:ea typeface="黑体" panose="02010609060101010101" pitchFamily="49" charset="-122"/>
              </a:rPr>
              <a:t>实际上机器翻译与人工翻译的有机结合属于双赢的合作局面</a:t>
            </a:r>
            <a:r>
              <a:rPr lang="zh-CN" altLang="zh-CN"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内容占位符 2"/>
          <p:cNvSpPr>
            <a:spLocks noGrp="1"/>
          </p:cNvSpPr>
          <p:nvPr>
            <p:ph idx="4294967295"/>
          </p:nvPr>
        </p:nvSpPr>
        <p:spPr>
          <a:xfrm>
            <a:off x="366395" y="461645"/>
            <a:ext cx="7772400" cy="5934075"/>
          </a:xfrm>
        </p:spPr>
        <p:txBody>
          <a:bodyPr vert="horz" wrap="square" lIns="91440" tIns="45720" rIns="91440" bIns="45720" anchor="t" anchorCtr="0"/>
          <a:lstStyle/>
          <a:p>
            <a:r>
              <a:rPr lang="zh-CN" altLang="zh-CN" sz="2800" dirty="0">
                <a:latin typeface="黑体" panose="02010609060101010101" pitchFamily="49" charset="-122"/>
                <a:ea typeface="黑体" panose="02010609060101010101" pitchFamily="49" charset="-122"/>
              </a:rPr>
              <a:t>《中华人民共和国民族区域自治法》明确规定，各少数民族有使用和发展自己语言文字的自由。面向少数民族语言的多语言智能翻译系统可以进一步推进少数民族语文在双语教学、成人扫盲、新闻出版、互联网等领域的运用，对和谐社会构建具有深远的意义。</a:t>
            </a:r>
            <a:endParaRPr lang="en-US"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国家为此正在投入大量人力财力来支持面向少数民族语言的多语言智能翻译和处理系统，可以说已经上升到国家战略发展层面。</a:t>
            </a:r>
            <a:endParaRPr lang="en-US" altLang="zh-CN" sz="2800" dirty="0">
              <a:latin typeface="黑体" panose="02010609060101010101" pitchFamily="49" charset="-122"/>
              <a:ea typeface="黑体" panose="02010609060101010101" pitchFamily="49" charset="-122"/>
            </a:endParaRPr>
          </a:p>
          <a:p>
            <a:r>
              <a:rPr lang="zh-CN" altLang="zh-CN" sz="2800" dirty="0">
                <a:solidFill>
                  <a:srgbClr val="FF0000"/>
                </a:solidFill>
                <a:latin typeface="黑体" panose="02010609060101010101" pitchFamily="49" charset="-122"/>
                <a:ea typeface="黑体" panose="02010609060101010101" pitchFamily="49" charset="-122"/>
              </a:rPr>
              <a:t>研发的国内首套汉文与民族文智能翻译系统已经正式上线试运行，实现了汉文与蒙古、藏、维吾尔、哈萨克和朝鲜五种民族文的双向翻译</a:t>
            </a:r>
            <a:r>
              <a:rPr lang="zh-CN" altLang="en-US" sz="2800" dirty="0">
                <a:latin typeface="黑体" panose="02010609060101010101" pitchFamily="49" charset="-122"/>
                <a:ea typeface="黑体" panose="02010609060101010101" pitchFamily="49"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标题 1"/>
          <p:cNvSpPr>
            <a:spLocks noGrp="1"/>
          </p:cNvSpPr>
          <p:nvPr>
            <p:ph type="title"/>
          </p:nvPr>
        </p:nvSpPr>
        <p:spPr>
          <a:xfrm>
            <a:off x="117475" y="168275"/>
            <a:ext cx="8457565" cy="1143000"/>
          </a:xfrm>
        </p:spPr>
        <p:txBody>
          <a:bodyPr vert="horz" wrap="square" lIns="91440" tIns="45720" rIns="91440" bIns="45720" anchor="ctr" anchorCtr="0"/>
          <a:lstStyle/>
          <a:p>
            <a:pPr eaLnBrk="1" hangingPunct="1">
              <a:buNone/>
            </a:pPr>
            <a:r>
              <a:rPr lang="zh-CN" altLang="zh-CN" sz="3600" dirty="0"/>
              <a:t>当巧妇遇到</a:t>
            </a:r>
            <a:r>
              <a:rPr lang="en-US" altLang="zh-CN" sz="3600" dirty="0"/>
              <a:t>“</a:t>
            </a:r>
            <a:r>
              <a:rPr lang="zh-CN" altLang="zh-CN" sz="3600" dirty="0"/>
              <a:t>大米</a:t>
            </a:r>
            <a:r>
              <a:rPr lang="en-US" altLang="zh-CN" sz="3600" dirty="0"/>
              <a:t>”--</a:t>
            </a:r>
            <a:r>
              <a:rPr lang="zh-CN" altLang="zh-CN" sz="3600" dirty="0"/>
              <a:t>机器翻译启示录</a:t>
            </a:r>
            <a:r>
              <a:rPr lang="zh-CN" altLang="en-US" sz="3600" dirty="0"/>
              <a:t>，</a:t>
            </a:r>
            <a:r>
              <a:rPr lang="zh-CN" altLang="zh-CN" sz="1800" dirty="0"/>
              <a:t>中国人工智能学会 学会通讯</a:t>
            </a:r>
            <a:r>
              <a:rPr lang="en-US" altLang="zh-CN" sz="1800" dirty="0"/>
              <a:t>2017</a:t>
            </a:r>
            <a:r>
              <a:rPr lang="zh-CN" altLang="zh-CN" sz="1800" dirty="0"/>
              <a:t>第</a:t>
            </a:r>
            <a:r>
              <a:rPr lang="en-US" altLang="zh-CN" sz="1800" dirty="0"/>
              <a:t>02</a:t>
            </a:r>
            <a:r>
              <a:rPr lang="zh-CN" altLang="zh-CN" sz="1800" dirty="0"/>
              <a:t>期</a:t>
            </a:r>
            <a:r>
              <a:rPr lang="zh-CN" altLang="en-US" sz="1800" dirty="0"/>
              <a:t>，</a:t>
            </a:r>
            <a:r>
              <a:rPr lang="zh-CN" altLang="zh-CN" sz="1800" dirty="0"/>
              <a:t>孙茂松</a:t>
            </a:r>
            <a:r>
              <a:rPr lang="zh-CN" altLang="en-US" sz="1800" dirty="0"/>
              <a:t>（</a:t>
            </a:r>
            <a:r>
              <a:rPr lang="zh-CN" altLang="zh-CN" sz="1800" dirty="0"/>
              <a:t>本演讲内容选自中国人工智能学会主办的</a:t>
            </a:r>
            <a:r>
              <a:rPr lang="en-US" altLang="zh-CN" sz="1800" dirty="0"/>
              <a:t>2016MIFS </a:t>
            </a:r>
            <a:r>
              <a:rPr lang="zh-CN" altLang="zh-CN" sz="1800" dirty="0"/>
              <a:t>机器智能前沿论坛</a:t>
            </a:r>
            <a:r>
              <a:rPr lang="zh-CN" altLang="en-US" sz="1800" dirty="0"/>
              <a:t>）</a:t>
            </a:r>
            <a:r>
              <a:rPr lang="zh-CN" altLang="zh-CN" sz="1800" dirty="0"/>
              <a:t/>
            </a:r>
            <a:br>
              <a:rPr lang="zh-CN" altLang="zh-CN" sz="1800" dirty="0"/>
            </a:br>
            <a:endParaRPr lang="zh-CN" altLang="en-US" sz="1800" dirty="0"/>
          </a:p>
        </p:txBody>
      </p:sp>
      <p:sp>
        <p:nvSpPr>
          <p:cNvPr id="182275" name="内容占位符 2"/>
          <p:cNvSpPr>
            <a:spLocks noGrp="1"/>
          </p:cNvSpPr>
          <p:nvPr>
            <p:ph idx="1"/>
          </p:nvPr>
        </p:nvSpPr>
        <p:spPr>
          <a:xfrm>
            <a:off x="117475" y="4930140"/>
            <a:ext cx="8844280" cy="1645285"/>
          </a:xfrm>
        </p:spPr>
        <p:txBody>
          <a:bodyPr vert="horz" wrap="square" lIns="91440" tIns="45720" rIns="91440" bIns="45720" anchor="t" anchorCtr="0"/>
          <a:lstStyle/>
          <a:p>
            <a:pPr eaLnBrk="1" hangingPunct="1"/>
            <a:r>
              <a:rPr lang="zh-CN" altLang="zh-CN" sz="2000" dirty="0">
                <a:latin typeface="黑体" panose="02010609060101010101" pitchFamily="2" charset="-122"/>
                <a:ea typeface="黑体" panose="02010609060101010101" pitchFamily="2" charset="-122"/>
              </a:rPr>
              <a:t>这是几个月前谷歌发布的机器翻译系统，这个系统实际上是完全基于神经网络的一个深度神经网络系统。</a:t>
            </a:r>
            <a:endParaRPr lang="en-US" altLang="zh-CN" sz="2000" dirty="0">
              <a:latin typeface="黑体" panose="02010609060101010101" pitchFamily="2" charset="-122"/>
              <a:ea typeface="黑体" panose="02010609060101010101" pitchFamily="2" charset="-122"/>
            </a:endParaRPr>
          </a:p>
          <a:p>
            <a:pPr eaLnBrk="1" hangingPunct="1"/>
            <a:r>
              <a:rPr lang="zh-CN" altLang="zh-CN" sz="2000" dirty="0">
                <a:latin typeface="黑体" panose="02010609060101010101" pitchFamily="2" charset="-122"/>
                <a:ea typeface="黑体" panose="02010609060101010101" pitchFamily="2" charset="-122"/>
              </a:rPr>
              <a:t>最上面</a:t>
            </a:r>
            <a:r>
              <a:rPr lang="en-US" altLang="zh-CN" sz="2000" dirty="0">
                <a:latin typeface="黑体" panose="02010609060101010101" pitchFamily="2" charset="-122"/>
                <a:ea typeface="黑体" panose="02010609060101010101" pitchFamily="2" charset="-122"/>
              </a:rPr>
              <a:t>perfect</a:t>
            </a:r>
            <a:r>
              <a:rPr lang="zh-CN" altLang="zh-CN" sz="2000" dirty="0">
                <a:latin typeface="黑体" panose="02010609060101010101" pitchFamily="2" charset="-122"/>
                <a:ea typeface="黑体" panose="02010609060101010101" pitchFamily="2" charset="-122"/>
              </a:rPr>
              <a:t>是最佳境界，但这个即使是人也做不到完美。谷歌翻译是绿色的，从</a:t>
            </a:r>
            <a:r>
              <a:rPr lang="en-US" altLang="zh-CN" sz="2000" dirty="0">
                <a:latin typeface="黑体" panose="02010609060101010101" pitchFamily="2" charset="-122"/>
                <a:ea typeface="黑体" panose="02010609060101010101" pitchFamily="2" charset="-122"/>
              </a:rPr>
              <a:t>Spanish</a:t>
            </a:r>
            <a:r>
              <a:rPr lang="zh-CN" altLang="zh-CN" sz="2000" dirty="0">
                <a:latin typeface="黑体" panose="02010609060101010101" pitchFamily="2" charset="-122"/>
                <a:ea typeface="黑体" panose="02010609060101010101" pitchFamily="2" charset="-122"/>
              </a:rPr>
              <a:t>到</a:t>
            </a:r>
            <a:r>
              <a:rPr lang="en-US" altLang="zh-CN" sz="2000" dirty="0">
                <a:latin typeface="黑体" panose="02010609060101010101" pitchFamily="2" charset="-122"/>
                <a:ea typeface="黑体" panose="02010609060101010101" pitchFamily="2" charset="-122"/>
              </a:rPr>
              <a:t>English</a:t>
            </a:r>
            <a:r>
              <a:rPr lang="zh-CN" altLang="zh-CN" sz="2000" dirty="0">
                <a:latin typeface="黑体" panose="02010609060101010101" pitchFamily="2" charset="-122"/>
                <a:ea typeface="黑体" panose="02010609060101010101" pitchFamily="2" charset="-122"/>
              </a:rPr>
              <a:t>和人做得差不多，但中文到英文和英文到中文差别比较大。</a:t>
            </a:r>
            <a:endParaRPr lang="zh-CN" altLang="en-US" sz="2000" dirty="0">
              <a:latin typeface="黑体" panose="02010609060101010101" pitchFamily="2" charset="-122"/>
              <a:ea typeface="黑体" panose="02010609060101010101" pitchFamily="2" charset="-122"/>
            </a:endParaRPr>
          </a:p>
        </p:txBody>
      </p:sp>
      <p:pic>
        <p:nvPicPr>
          <p:cNvPr id="182277" name="图片 4" descr="http://img.mp.itc.cn/upload/20170220/db8e4a0a1ca2445c8a062a6afd979bf6_th.jpeg"/>
          <p:cNvPicPr>
            <a:picLocks noChangeAspect="1"/>
          </p:cNvPicPr>
          <p:nvPr/>
        </p:nvPicPr>
        <p:blipFill>
          <a:blip r:embed="rId2"/>
          <a:stretch>
            <a:fillRect/>
          </a:stretch>
        </p:blipFill>
        <p:spPr>
          <a:xfrm>
            <a:off x="1475105" y="1310958"/>
            <a:ext cx="6192838" cy="3384550"/>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109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p:cNvSpPr>
          <p:nvPr>
            <p:ph idx="4294967295"/>
          </p:nvPr>
        </p:nvSpPr>
        <p:spPr>
          <a:xfrm>
            <a:off x="107504" y="908685"/>
            <a:ext cx="8796466" cy="5327015"/>
          </a:xfrm>
        </p:spPr>
        <p:txBody>
          <a:bodyPr vert="horz" wrap="square" lIns="91440" tIns="45720" rIns="91440" bIns="45720" anchor="t" anchorCtr="0"/>
          <a:lstStyle/>
          <a:p>
            <a:pPr eaLnBrk="1" latinLnBrk="0" hangingPunct="1">
              <a:lnSpc>
                <a:spcPct val="90000"/>
              </a:lnSpc>
              <a:spcBef>
                <a:spcPts val="600"/>
              </a:spcBef>
              <a:spcAft>
                <a:spcPts val="600"/>
              </a:spcAft>
            </a:pPr>
            <a:r>
              <a:rPr lang="zh-CN" altLang="en-US" sz="2800" dirty="0">
                <a:latin typeface="黑体" panose="02010609060101010101" pitchFamily="2" charset="-122"/>
                <a:ea typeface="黑体" panose="02010609060101010101" pitchFamily="2" charset="-122"/>
              </a:rPr>
              <a:t>语料库语言学特点：</a:t>
            </a:r>
          </a:p>
          <a:p>
            <a:pPr eaLnBrk="1" latinLnBrk="0" hangingPunct="1">
              <a:lnSpc>
                <a:spcPct val="90000"/>
              </a:lnSpc>
              <a:spcBef>
                <a:spcPts val="600"/>
              </a:spcBef>
              <a:spcAft>
                <a:spcPts val="600"/>
              </a:spcAft>
              <a:buNone/>
            </a:pPr>
            <a:r>
              <a:rPr lang="en-US" altLang="zh-CN" sz="2800" dirty="0">
                <a:latin typeface="黑体" panose="02010609060101010101" pitchFamily="2" charset="-122"/>
                <a:ea typeface="黑体" panose="02010609060101010101" pitchFamily="2" charset="-122"/>
              </a:rPr>
              <a:t>(1)</a:t>
            </a:r>
            <a:r>
              <a:rPr lang="zh-CN" altLang="en-US" sz="2800" dirty="0">
                <a:solidFill>
                  <a:srgbClr val="FF0000"/>
                </a:solidFill>
                <a:latin typeface="黑体" panose="02010609060101010101" pitchFamily="2" charset="-122"/>
                <a:ea typeface="黑体" panose="02010609060101010101" pitchFamily="2" charset="-122"/>
              </a:rPr>
              <a:t>试验规模的不同</a:t>
            </a:r>
            <a:r>
              <a:rPr lang="zh-CN" altLang="en-US" sz="2800" dirty="0">
                <a:latin typeface="黑体" panose="02010609060101010101" pitchFamily="2" charset="-122"/>
                <a:ea typeface="黑体" panose="02010609060101010101" pitchFamily="2" charset="-122"/>
              </a:rPr>
              <a:t>。</a:t>
            </a:r>
          </a:p>
          <a:p>
            <a:pPr eaLnBrk="1" latinLnBrk="0" hangingPunct="1">
              <a:lnSpc>
                <a:spcPct val="90000"/>
              </a:lnSpc>
              <a:spcBef>
                <a:spcPts val="600"/>
              </a:spcBef>
              <a:spcAft>
                <a:spcPts val="600"/>
              </a:spcAft>
              <a:buNone/>
            </a:pPr>
            <a:r>
              <a:rPr lang="zh-CN" altLang="en-US" sz="2800" dirty="0" smtClean="0">
                <a:latin typeface="黑体" panose="02010609060101010101" pitchFamily="2" charset="-122"/>
                <a:ea typeface="黑体" panose="02010609060101010101" pitchFamily="2" charset="-122"/>
              </a:rPr>
              <a:t>  要</a:t>
            </a:r>
            <a:r>
              <a:rPr lang="zh-CN" altLang="en-US" sz="2800" dirty="0">
                <a:latin typeface="黑体" panose="02010609060101010101" pitchFamily="2" charset="-122"/>
                <a:ea typeface="黑体" panose="02010609060101010101" pitchFamily="2" charset="-122"/>
              </a:rPr>
              <a:t>处理从多种出版物上收录的数以百万计的真实文本。</a:t>
            </a:r>
          </a:p>
          <a:p>
            <a:pPr eaLnBrk="1" latinLnBrk="0" hangingPunct="1">
              <a:lnSpc>
                <a:spcPct val="90000"/>
              </a:lnSpc>
              <a:spcBef>
                <a:spcPts val="600"/>
              </a:spcBef>
              <a:spcAft>
                <a:spcPts val="600"/>
              </a:spcAft>
              <a:buNone/>
            </a:pPr>
            <a:r>
              <a:rPr lang="en-US" altLang="zh-CN" sz="2800" dirty="0">
                <a:latin typeface="黑体" panose="02010609060101010101" pitchFamily="2" charset="-122"/>
                <a:ea typeface="黑体" panose="02010609060101010101" pitchFamily="2" charset="-122"/>
              </a:rPr>
              <a:t>(2)</a:t>
            </a:r>
            <a:r>
              <a:rPr lang="zh-CN" altLang="en-US" sz="2800" dirty="0">
                <a:solidFill>
                  <a:srgbClr val="FF0000"/>
                </a:solidFill>
                <a:latin typeface="黑体" panose="02010609060101010101" pitchFamily="2" charset="-122"/>
                <a:ea typeface="黑体" panose="02010609060101010101" pitchFamily="2" charset="-122"/>
              </a:rPr>
              <a:t>文法分析的范围要求不同</a:t>
            </a:r>
            <a:r>
              <a:rPr lang="zh-CN" altLang="en-US" sz="2800" dirty="0">
                <a:latin typeface="黑体" panose="02010609060101010101" pitchFamily="2" charset="-122"/>
                <a:ea typeface="黑体" panose="02010609060101010101" pitchFamily="2" charset="-122"/>
              </a:rPr>
              <a:t>。</a:t>
            </a:r>
          </a:p>
          <a:p>
            <a:pPr eaLnBrk="1" latinLnBrk="0" hangingPunct="1">
              <a:lnSpc>
                <a:spcPct val="90000"/>
              </a:lnSpc>
              <a:spcBef>
                <a:spcPts val="600"/>
              </a:spcBef>
              <a:spcAft>
                <a:spcPts val="600"/>
              </a:spcAft>
              <a:buNone/>
            </a:pPr>
            <a:r>
              <a:rPr lang="zh-CN" altLang="en-US" sz="2800" dirty="0" smtClean="0">
                <a:latin typeface="黑体" panose="02010609060101010101" pitchFamily="2" charset="-122"/>
                <a:ea typeface="黑体" panose="02010609060101010101" pitchFamily="2" charset="-122"/>
              </a:rPr>
              <a:t>  目前</a:t>
            </a:r>
            <a:r>
              <a:rPr lang="zh-CN" altLang="en-US" sz="2800" dirty="0">
                <a:latin typeface="黑体" panose="02010609060101010101" pitchFamily="2" charset="-122"/>
                <a:ea typeface="黑体" panose="02010609060101010101" pitchFamily="2" charset="-122"/>
              </a:rPr>
              <a:t>的多数系统往往不要求完全的分析，而只要求对必要的部分进行分析。</a:t>
            </a:r>
          </a:p>
          <a:p>
            <a:pPr eaLnBrk="1" latinLnBrk="0" hangingPunct="1">
              <a:lnSpc>
                <a:spcPct val="90000"/>
              </a:lnSpc>
              <a:spcBef>
                <a:spcPts val="600"/>
              </a:spcBef>
              <a:spcAft>
                <a:spcPts val="600"/>
              </a:spcAft>
              <a:buNone/>
            </a:pPr>
            <a:r>
              <a:rPr lang="en-US" altLang="zh-CN" sz="2800" dirty="0">
                <a:latin typeface="黑体" panose="02010609060101010101" pitchFamily="2" charset="-122"/>
                <a:ea typeface="黑体" panose="02010609060101010101" pitchFamily="2" charset="-122"/>
              </a:rPr>
              <a:t>(3)</a:t>
            </a:r>
            <a:r>
              <a:rPr lang="zh-CN" altLang="en-US" sz="2800" dirty="0">
                <a:solidFill>
                  <a:srgbClr val="FF0000"/>
                </a:solidFill>
                <a:latin typeface="黑体" panose="02010609060101010101" pitchFamily="2" charset="-122"/>
                <a:ea typeface="黑体" panose="02010609060101010101" pitchFamily="2" charset="-122"/>
              </a:rPr>
              <a:t>处理方法的不同</a:t>
            </a:r>
            <a:r>
              <a:rPr lang="zh-CN" altLang="en-US" sz="2800" dirty="0">
                <a:latin typeface="黑体" panose="02010609060101010101" pitchFamily="2" charset="-122"/>
                <a:ea typeface="黑体" panose="02010609060101010101" pitchFamily="2" charset="-122"/>
              </a:rPr>
              <a:t>。</a:t>
            </a:r>
          </a:p>
          <a:p>
            <a:pPr eaLnBrk="1" latinLnBrk="0" hangingPunct="1">
              <a:lnSpc>
                <a:spcPct val="90000"/>
              </a:lnSpc>
              <a:spcBef>
                <a:spcPts val="600"/>
              </a:spcBef>
              <a:spcAft>
                <a:spcPts val="600"/>
              </a:spcAft>
              <a:buNone/>
            </a:pPr>
            <a:r>
              <a:rPr lang="zh-CN" altLang="en-US" sz="2800" dirty="0" smtClean="0">
                <a:latin typeface="黑体" panose="02010609060101010101" pitchFamily="2" charset="-122"/>
                <a:ea typeface="黑体" panose="02010609060101010101" pitchFamily="2" charset="-122"/>
              </a:rPr>
              <a:t>  基于</a:t>
            </a:r>
            <a:r>
              <a:rPr lang="zh-CN" altLang="en-US" sz="2800" dirty="0">
                <a:latin typeface="黑体" panose="02010609060101010101" pitchFamily="2" charset="-122"/>
                <a:ea typeface="黑体" panose="02010609060101010101" pitchFamily="2" charset="-122"/>
              </a:rPr>
              <a:t>规则的</a:t>
            </a:r>
            <a:r>
              <a:rPr lang="zh-CN" altLang="en-US" sz="2800" dirty="0" smtClean="0">
                <a:latin typeface="黑体" panose="02010609060101010101" pitchFamily="2" charset="-122"/>
                <a:ea typeface="黑体" panose="02010609060101010101" pitchFamily="2" charset="-122"/>
              </a:rPr>
              <a:t>方法 </a:t>
            </a:r>
            <a:r>
              <a:rPr lang="en-US" altLang="zh-CN" sz="2800" dirty="0" smtClean="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对大量文本的统计性质分析。</a:t>
            </a:r>
          </a:p>
          <a:p>
            <a:pPr eaLnBrk="1" latinLnBrk="0" hangingPunct="1">
              <a:lnSpc>
                <a:spcPct val="90000"/>
              </a:lnSpc>
              <a:spcBef>
                <a:spcPts val="600"/>
              </a:spcBef>
              <a:spcAft>
                <a:spcPts val="600"/>
              </a:spcAft>
              <a:buNone/>
            </a:pPr>
            <a:r>
              <a:rPr lang="en-US" altLang="zh-CN" sz="2800" dirty="0">
                <a:latin typeface="黑体" panose="02010609060101010101" pitchFamily="2" charset="-122"/>
                <a:ea typeface="黑体" panose="02010609060101010101" pitchFamily="2" charset="-122"/>
              </a:rPr>
              <a:t>(4)</a:t>
            </a:r>
            <a:r>
              <a:rPr lang="zh-CN" altLang="en-US" sz="2800" dirty="0">
                <a:solidFill>
                  <a:srgbClr val="FF0000"/>
                </a:solidFill>
                <a:latin typeface="黑体" panose="02010609060101010101" pitchFamily="2" charset="-122"/>
                <a:ea typeface="黑体" panose="02010609060101010101" pitchFamily="2" charset="-122"/>
              </a:rPr>
              <a:t>所处理的文本涉及的领域不同</a:t>
            </a:r>
            <a:r>
              <a:rPr lang="zh-CN" altLang="en-US" sz="2800" dirty="0">
                <a:latin typeface="黑体" panose="02010609060101010101" pitchFamily="2" charset="-122"/>
                <a:ea typeface="黑体" panose="02010609060101010101" pitchFamily="2" charset="-122"/>
              </a:rPr>
              <a:t>。</a:t>
            </a:r>
          </a:p>
          <a:p>
            <a:pPr eaLnBrk="1" latinLnBrk="0" hangingPunct="1">
              <a:lnSpc>
                <a:spcPct val="90000"/>
              </a:lnSpc>
              <a:spcBef>
                <a:spcPts val="600"/>
              </a:spcBef>
              <a:spcAft>
                <a:spcPts val="600"/>
              </a:spcAft>
              <a:buNone/>
            </a:pPr>
            <a:r>
              <a:rPr lang="zh-CN" altLang="en-US" sz="2800" dirty="0" smtClean="0">
                <a:latin typeface="黑体" panose="02010609060101010101" pitchFamily="2" charset="-122"/>
                <a:ea typeface="黑体" panose="02010609060101010101" pitchFamily="2" charset="-122"/>
              </a:rPr>
              <a:t>  现在</a:t>
            </a:r>
            <a:r>
              <a:rPr lang="zh-CN" altLang="en-US" sz="2800" dirty="0">
                <a:latin typeface="黑体" panose="02010609060101010101" pitchFamily="2" charset="-122"/>
                <a:ea typeface="黑体" panose="02010609060101010101" pitchFamily="2" charset="-122"/>
              </a:rPr>
              <a:t>的系统则适合较宽的领域，甚至是与领域无关的。</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9" name="内容占位符 2"/>
          <p:cNvSpPr>
            <a:spLocks noGrp="1"/>
          </p:cNvSpPr>
          <p:nvPr>
            <p:ph idx="4294967295"/>
          </p:nvPr>
        </p:nvSpPr>
        <p:spPr>
          <a:xfrm>
            <a:off x="685800" y="1371600"/>
            <a:ext cx="7772400" cy="4114800"/>
          </a:xfrm>
        </p:spPr>
        <p:txBody>
          <a:bodyPr vert="horz" wrap="square" lIns="91440" tIns="45720" rIns="91440" bIns="45720" anchor="t" anchorCtr="0"/>
          <a:lstStyle/>
          <a:p>
            <a:pPr eaLnBrk="1" hangingPunct="1"/>
            <a:r>
              <a:rPr lang="zh-CN" altLang="zh-CN" sz="2800" dirty="0">
                <a:latin typeface="黑体" panose="02010609060101010101" pitchFamily="49" charset="-122"/>
                <a:ea typeface="黑体" panose="02010609060101010101" pitchFamily="49" charset="-122"/>
              </a:rPr>
              <a:t>大概</a:t>
            </a:r>
            <a:r>
              <a:rPr lang="en-US" altLang="zh-CN" sz="2800" dirty="0">
                <a:latin typeface="黑体" panose="02010609060101010101" pitchFamily="49" charset="-122"/>
                <a:ea typeface="黑体" panose="02010609060101010101" pitchFamily="49" charset="-122"/>
              </a:rPr>
              <a:t>2014</a:t>
            </a:r>
            <a:r>
              <a:rPr lang="zh-CN" altLang="zh-CN" sz="2800" dirty="0">
                <a:latin typeface="黑体" panose="02010609060101010101" pitchFamily="49" charset="-122"/>
                <a:ea typeface="黑体" panose="02010609060101010101" pitchFamily="49" charset="-122"/>
              </a:rPr>
              <a:t>年左右推出了神经机器翻译，就把刚才的终结者一终结了。终结者一统计机器翻译就像下围棋大概入段，而神经机器翻译一下子就九段，把那个终结了。</a:t>
            </a:r>
            <a:endParaRPr lang="en-US" altLang="zh-CN" sz="2800" dirty="0">
              <a:latin typeface="黑体" panose="02010609060101010101" pitchFamily="49" charset="-122"/>
              <a:ea typeface="黑体" panose="02010609060101010101" pitchFamily="49" charset="-122"/>
            </a:endParaRPr>
          </a:p>
          <a:p>
            <a:pPr eaLnBrk="1" hangingPunct="1"/>
            <a:r>
              <a:rPr lang="zh-CN" altLang="zh-CN" sz="2800" dirty="0">
                <a:latin typeface="黑体" panose="02010609060101010101" pitchFamily="49" charset="-122"/>
                <a:ea typeface="黑体" panose="02010609060101010101" pitchFamily="49" charset="-122"/>
              </a:rPr>
              <a:t>像谷歌、百度现在已经用神经统计机器翻译系统替代纯粹的统计翻译系统，所以其实发展到这就是好多神经网络算法，有大数据，还有</a:t>
            </a:r>
            <a:r>
              <a:rPr lang="en-US" altLang="zh-CN" sz="2800" dirty="0">
                <a:latin typeface="黑体" panose="02010609060101010101" pitchFamily="49" charset="-122"/>
                <a:ea typeface="黑体" panose="02010609060101010101" pitchFamily="49" charset="-122"/>
              </a:rPr>
              <a:t>GPU</a:t>
            </a:r>
            <a:r>
              <a:rPr lang="zh-CN" altLang="zh-CN" sz="2800" dirty="0">
                <a:latin typeface="黑体" panose="02010609060101010101" pitchFamily="49" charset="-122"/>
                <a:ea typeface="黑体" panose="02010609060101010101" pitchFamily="49" charset="-122"/>
              </a:rPr>
              <a:t>，就做出这件事来了，这是一个发展的历程。</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内容占位符 2"/>
          <p:cNvSpPr>
            <a:spLocks noGrp="1"/>
          </p:cNvSpPr>
          <p:nvPr>
            <p:ph idx="4294967295"/>
          </p:nvPr>
        </p:nvSpPr>
        <p:spPr>
          <a:xfrm>
            <a:off x="539552" y="4725144"/>
            <a:ext cx="8209915" cy="1518920"/>
          </a:xfrm>
        </p:spPr>
        <p:txBody>
          <a:bodyPr vert="horz" wrap="square" lIns="91440" tIns="45720" rIns="91440" bIns="45720" anchor="t" anchorCtr="0"/>
          <a:lstStyle/>
          <a:p>
            <a:pPr eaLnBrk="1" hangingPunct="1"/>
            <a:r>
              <a:rPr lang="zh-CN" altLang="zh-CN" sz="2400" dirty="0">
                <a:latin typeface="黑体" panose="02010609060101010101" pitchFamily="2" charset="-122"/>
                <a:ea typeface="黑体" panose="02010609060101010101" pitchFamily="2" charset="-122"/>
              </a:rPr>
              <a:t>比如我说阎肃是个好同志，阎肃是一个作家，它就完了。</a:t>
            </a:r>
            <a:endParaRPr lang="en-US" altLang="zh-CN" sz="2400" dirty="0">
              <a:latin typeface="黑体" panose="02010609060101010101" pitchFamily="2" charset="-122"/>
              <a:ea typeface="黑体" panose="02010609060101010101" pitchFamily="2" charset="-122"/>
            </a:endParaRPr>
          </a:p>
          <a:p>
            <a:pPr eaLnBrk="1" hangingPunct="1"/>
            <a:r>
              <a:rPr lang="zh-CN" altLang="zh-CN" sz="2400" dirty="0">
                <a:latin typeface="黑体" panose="02010609060101010101" pitchFamily="2" charset="-122"/>
                <a:ea typeface="黑体" panose="02010609060101010101" pitchFamily="2" charset="-122"/>
              </a:rPr>
              <a:t>你再看翻译泰戈尔的《飞鸟集》，他在吟诵泰戈尔的《飞鸟集》，他在翻译《飞鸟集》都是不对</a:t>
            </a:r>
            <a:r>
              <a:rPr lang="zh-CN" altLang="zh-CN" sz="2400" dirty="0" smtClean="0">
                <a:latin typeface="黑体" panose="02010609060101010101" pitchFamily="2" charset="-122"/>
                <a:ea typeface="黑体" panose="02010609060101010101" pitchFamily="2" charset="-122"/>
              </a:rPr>
              <a:t>的</a:t>
            </a:r>
            <a:r>
              <a:rPr lang="zh-CN" altLang="en-US" sz="2400" dirty="0" smtClean="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p:txBody>
      </p:sp>
      <p:pic>
        <p:nvPicPr>
          <p:cNvPr id="184325" name="图片 4" descr="http://img.mp.itc.cn/upload/20170220/fb2133c223d44b0b835ef4534ced657f_th.jpeg"/>
          <p:cNvPicPr>
            <a:picLocks noChangeAspect="1"/>
          </p:cNvPicPr>
          <p:nvPr/>
        </p:nvPicPr>
        <p:blipFill>
          <a:blip r:embed="rId2"/>
          <a:stretch>
            <a:fillRect/>
          </a:stretch>
        </p:blipFill>
        <p:spPr>
          <a:xfrm>
            <a:off x="113665" y="601980"/>
            <a:ext cx="4445635" cy="3404870"/>
          </a:xfrm>
          <a:prstGeom prst="rect">
            <a:avLst/>
          </a:prstGeom>
          <a:noFill/>
          <a:ln w="9525">
            <a:noFill/>
          </a:ln>
        </p:spPr>
      </p:pic>
      <p:pic>
        <p:nvPicPr>
          <p:cNvPr id="184326" name="图片 5" descr="http://img.mp.itc.cn/upload/20170220/5c8b87ccad804dff8902e550ab02f60b_th.jpeg"/>
          <p:cNvPicPr>
            <a:picLocks noChangeAspect="1"/>
          </p:cNvPicPr>
          <p:nvPr/>
        </p:nvPicPr>
        <p:blipFill>
          <a:blip r:embed="rId3"/>
          <a:stretch>
            <a:fillRect/>
          </a:stretch>
        </p:blipFill>
        <p:spPr>
          <a:xfrm>
            <a:off x="4559300" y="601980"/>
            <a:ext cx="4584700" cy="3377565"/>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内容占位符 2"/>
          <p:cNvSpPr>
            <a:spLocks noGrp="1"/>
          </p:cNvSpPr>
          <p:nvPr>
            <p:ph idx="4294967295"/>
          </p:nvPr>
        </p:nvSpPr>
        <p:spPr>
          <a:xfrm>
            <a:off x="623888" y="3716876"/>
            <a:ext cx="7772400" cy="2802255"/>
          </a:xfrm>
        </p:spPr>
        <p:txBody>
          <a:bodyPr vert="horz" wrap="square" lIns="91440" tIns="45720" rIns="91440" bIns="45720" anchor="t" anchorCtr="0"/>
          <a:lstStyle/>
          <a:p>
            <a:pPr eaLnBrk="1" hangingPunct="1"/>
            <a:r>
              <a:rPr lang="zh-CN" altLang="zh-CN" sz="2400" dirty="0">
                <a:latin typeface="黑体" panose="02010609060101010101" pitchFamily="2" charset="-122"/>
                <a:ea typeface="黑体" panose="02010609060101010101" pitchFamily="2" charset="-122"/>
              </a:rPr>
              <a:t>你送给系统上句叫</a:t>
            </a:r>
            <a:r>
              <a:rPr lang="en-US" altLang="zh-CN" sz="2400" dirty="0">
                <a:solidFill>
                  <a:srgbClr val="FF0000"/>
                </a:solidFill>
                <a:latin typeface="黑体" panose="02010609060101010101" pitchFamily="2" charset="-122"/>
                <a:ea typeface="黑体" panose="02010609060101010101" pitchFamily="2" charset="-122"/>
              </a:rPr>
              <a:t>“</a:t>
            </a:r>
            <a:r>
              <a:rPr lang="zh-CN" altLang="zh-CN" sz="2400" dirty="0">
                <a:solidFill>
                  <a:srgbClr val="FF0000"/>
                </a:solidFill>
                <a:latin typeface="黑体" panose="02010609060101010101" pitchFamily="2" charset="-122"/>
                <a:ea typeface="黑体" panose="02010609060101010101" pitchFamily="2" charset="-122"/>
              </a:rPr>
              <a:t>江上西风一棹</a:t>
            </a:r>
            <a:r>
              <a:rPr lang="en-US" altLang="zh-CN" sz="2400" dirty="0">
                <a:solidFill>
                  <a:srgbClr val="FF0000"/>
                </a:solidFill>
                <a:latin typeface="黑体" panose="02010609060101010101" pitchFamily="2" charset="-122"/>
                <a:ea typeface="黑体" panose="02010609060101010101" pitchFamily="2" charset="-122"/>
              </a:rPr>
              <a:t>(zhao)</a:t>
            </a:r>
            <a:r>
              <a:rPr lang="zh-CN" altLang="zh-CN" sz="2400" dirty="0">
                <a:solidFill>
                  <a:srgbClr val="FF0000"/>
                </a:solidFill>
                <a:latin typeface="黑体" panose="02010609060101010101" pitchFamily="2" charset="-122"/>
                <a:ea typeface="黑体" panose="02010609060101010101" pitchFamily="2" charset="-122"/>
              </a:rPr>
              <a:t>归</a:t>
            </a:r>
            <a:r>
              <a:rPr lang="en-US" altLang="zh-CN" sz="2400" dirty="0">
                <a:solidFill>
                  <a:srgbClr val="FF0000"/>
                </a:solidFill>
                <a:latin typeface="黑体" panose="02010609060101010101" pitchFamily="2" charset="-122"/>
                <a:ea typeface="黑体" panose="02010609060101010101" pitchFamily="2" charset="-122"/>
              </a:rPr>
              <a:t>”</a:t>
            </a:r>
            <a:r>
              <a:rPr lang="zh-CN" altLang="zh-CN" sz="2400" dirty="0">
                <a:latin typeface="黑体" panose="02010609060101010101" pitchFamily="2" charset="-122"/>
                <a:ea typeface="黑体" panose="02010609060101010101" pitchFamily="2" charset="-122"/>
              </a:rPr>
              <a:t>，下句是自动生成的，</a:t>
            </a:r>
            <a:r>
              <a:rPr lang="en-US" altLang="zh-CN" sz="2400" dirty="0">
                <a:solidFill>
                  <a:srgbClr val="FF0000"/>
                </a:solidFill>
                <a:latin typeface="黑体" panose="02010609060101010101" pitchFamily="2" charset="-122"/>
                <a:ea typeface="黑体" panose="02010609060101010101" pitchFamily="2" charset="-122"/>
              </a:rPr>
              <a:t>“</a:t>
            </a:r>
            <a:r>
              <a:rPr lang="zh-CN" altLang="zh-CN" sz="2400" dirty="0">
                <a:solidFill>
                  <a:srgbClr val="FF0000"/>
                </a:solidFill>
                <a:latin typeface="黑体" panose="02010609060101010101" pitchFamily="2" charset="-122"/>
                <a:ea typeface="黑体" panose="02010609060101010101" pitchFamily="2" charset="-122"/>
              </a:rPr>
              <a:t>夕阳不见客舟归</a:t>
            </a:r>
            <a:r>
              <a:rPr lang="en-US" altLang="zh-CN" sz="2400" dirty="0">
                <a:solidFill>
                  <a:srgbClr val="FF0000"/>
                </a:solidFill>
                <a:latin typeface="黑体" panose="02010609060101010101" pitchFamily="2" charset="-122"/>
                <a:ea typeface="黑体" panose="02010609060101010101" pitchFamily="2" charset="-122"/>
              </a:rPr>
              <a:t>”</a:t>
            </a:r>
            <a:r>
              <a:rPr lang="zh-CN" altLang="zh-CN" sz="2400" dirty="0">
                <a:latin typeface="黑体" panose="02010609060101010101" pitchFamily="2" charset="-122"/>
                <a:ea typeface="黑体" panose="02010609060101010101" pitchFamily="2" charset="-122"/>
              </a:rPr>
              <a:t>。江上的风浪不小，船到下面看不到夕阳了，感觉意境还是不错的。</a:t>
            </a:r>
            <a:endParaRPr lang="en-US" altLang="zh-CN" sz="2400" dirty="0">
              <a:latin typeface="黑体" panose="02010609060101010101" pitchFamily="2" charset="-122"/>
              <a:ea typeface="黑体" panose="02010609060101010101" pitchFamily="2" charset="-122"/>
            </a:endParaRPr>
          </a:p>
          <a:p>
            <a:pPr eaLnBrk="1" hangingPunct="1"/>
            <a:r>
              <a:rPr lang="zh-CN" altLang="zh-CN" sz="2400" dirty="0">
                <a:latin typeface="黑体" panose="02010609060101010101" pitchFamily="2" charset="-122"/>
                <a:ea typeface="黑体" panose="02010609060101010101" pitchFamily="2" charset="-122"/>
              </a:rPr>
              <a:t>再比如，</a:t>
            </a:r>
            <a:r>
              <a:rPr lang="en-US" altLang="zh-CN" sz="2400" dirty="0">
                <a:solidFill>
                  <a:srgbClr val="FF0000"/>
                </a:solidFill>
                <a:latin typeface="黑体" panose="02010609060101010101" pitchFamily="2" charset="-122"/>
                <a:ea typeface="黑体" panose="02010609060101010101" pitchFamily="2" charset="-122"/>
              </a:rPr>
              <a:t>“</a:t>
            </a:r>
            <a:r>
              <a:rPr lang="zh-CN" altLang="zh-CN" sz="2400" dirty="0">
                <a:solidFill>
                  <a:srgbClr val="FF0000"/>
                </a:solidFill>
                <a:latin typeface="黑体" panose="02010609060101010101" pitchFamily="2" charset="-122"/>
                <a:ea typeface="黑体" panose="02010609060101010101" pitchFamily="2" charset="-122"/>
              </a:rPr>
              <a:t>又听西风堕叶声</a:t>
            </a:r>
            <a:r>
              <a:rPr lang="en-US" altLang="zh-CN" sz="2400" dirty="0">
                <a:solidFill>
                  <a:srgbClr val="FF0000"/>
                </a:solidFill>
                <a:latin typeface="黑体" panose="02010609060101010101" pitchFamily="2" charset="-122"/>
                <a:ea typeface="黑体" panose="02010609060101010101" pitchFamily="2" charset="-122"/>
              </a:rPr>
              <a:t>”</a:t>
            </a:r>
            <a:r>
              <a:rPr lang="zh-CN" altLang="zh-CN" sz="2400" dirty="0">
                <a:latin typeface="黑体" panose="02010609060101010101" pitchFamily="2" charset="-122"/>
                <a:ea typeface="黑体" panose="02010609060101010101" pitchFamily="2" charset="-122"/>
              </a:rPr>
              <a:t>，下面是计算机产生的</a:t>
            </a:r>
            <a:r>
              <a:rPr lang="en-US" altLang="zh-CN" sz="2400" dirty="0">
                <a:solidFill>
                  <a:srgbClr val="FF0000"/>
                </a:solidFill>
                <a:latin typeface="黑体" panose="02010609060101010101" pitchFamily="2" charset="-122"/>
                <a:ea typeface="黑体" panose="02010609060101010101" pitchFamily="2" charset="-122"/>
              </a:rPr>
              <a:t>“</a:t>
            </a:r>
            <a:r>
              <a:rPr lang="zh-CN" altLang="zh-CN" sz="2400" dirty="0">
                <a:solidFill>
                  <a:srgbClr val="FF0000"/>
                </a:solidFill>
                <a:latin typeface="黑体" panose="02010609060101010101" pitchFamily="2" charset="-122"/>
                <a:ea typeface="黑体" panose="02010609060101010101" pitchFamily="2" charset="-122"/>
              </a:rPr>
              <a:t>万事尽随天籁起</a:t>
            </a:r>
            <a:r>
              <a:rPr lang="en-US" altLang="zh-CN" sz="2400" dirty="0">
                <a:solidFill>
                  <a:srgbClr val="FF0000"/>
                </a:solidFill>
                <a:latin typeface="黑体" panose="02010609060101010101" pitchFamily="2" charset="-122"/>
                <a:ea typeface="黑体" panose="02010609060101010101" pitchFamily="2" charset="-122"/>
              </a:rPr>
              <a:t>”</a:t>
            </a:r>
            <a:r>
              <a:rPr lang="zh-CN" altLang="zh-CN" sz="2400" dirty="0">
                <a:latin typeface="黑体" panose="02010609060101010101" pitchFamily="2" charset="-122"/>
                <a:ea typeface="黑体" panose="02010609060101010101" pitchFamily="2" charset="-122"/>
              </a:rPr>
              <a:t>，这两句诗你查古人没有想过，是计算机创作出来的。</a:t>
            </a:r>
            <a:endParaRPr lang="zh-CN" altLang="en-US" sz="2400" dirty="0">
              <a:latin typeface="黑体" panose="02010609060101010101" pitchFamily="2" charset="-122"/>
              <a:ea typeface="黑体" panose="02010609060101010101" pitchFamily="2" charset="-122"/>
            </a:endParaRPr>
          </a:p>
        </p:txBody>
      </p:sp>
      <p:pic>
        <p:nvPicPr>
          <p:cNvPr id="185349" name="图片 4" descr="http://img.mp.itc.cn/upload/20170220/c0886ecb4b0d43cbab221ecc5b87c756_th.jpeg"/>
          <p:cNvPicPr>
            <a:picLocks noChangeAspect="1"/>
          </p:cNvPicPr>
          <p:nvPr/>
        </p:nvPicPr>
        <p:blipFill>
          <a:blip r:embed="rId3"/>
          <a:stretch>
            <a:fillRect/>
          </a:stretch>
        </p:blipFill>
        <p:spPr>
          <a:xfrm>
            <a:off x="395288" y="498475"/>
            <a:ext cx="4114800" cy="2846388"/>
          </a:xfrm>
          <a:prstGeom prst="rect">
            <a:avLst/>
          </a:prstGeom>
          <a:noFill/>
          <a:ln w="9525">
            <a:noFill/>
          </a:ln>
        </p:spPr>
      </p:pic>
      <p:pic>
        <p:nvPicPr>
          <p:cNvPr id="185350" name="图片 5" descr="http://img.mp.itc.cn/upload/20170220/45b6e2318bbd458eb62662459d385ec2_th.jpeg"/>
          <p:cNvPicPr>
            <a:picLocks noChangeAspect="1"/>
          </p:cNvPicPr>
          <p:nvPr/>
        </p:nvPicPr>
        <p:blipFill>
          <a:blip r:embed="rId4"/>
          <a:stretch>
            <a:fillRect/>
          </a:stretch>
        </p:blipFill>
        <p:spPr>
          <a:xfrm>
            <a:off x="4672013" y="581025"/>
            <a:ext cx="4176712" cy="2763838"/>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1" name="内容占位符 2"/>
          <p:cNvSpPr>
            <a:spLocks noGrp="1"/>
          </p:cNvSpPr>
          <p:nvPr>
            <p:ph idx="4294967295"/>
          </p:nvPr>
        </p:nvSpPr>
        <p:spPr>
          <a:xfrm>
            <a:off x="163830" y="4728845"/>
            <a:ext cx="8590280" cy="1090295"/>
          </a:xfrm>
        </p:spPr>
        <p:txBody>
          <a:bodyPr vert="horz" wrap="square" lIns="91440" tIns="45720" rIns="91440" bIns="45720" anchor="t" anchorCtr="0"/>
          <a:lstStyle/>
          <a:p>
            <a:pPr eaLnBrk="1" hangingPunct="1"/>
            <a:r>
              <a:rPr lang="zh-CN" altLang="zh-CN" sz="3200" dirty="0"/>
              <a:t>计算机做的</a:t>
            </a:r>
            <a:r>
              <a:rPr lang="en-US" altLang="zh-CN" sz="3200" dirty="0">
                <a:solidFill>
                  <a:srgbClr val="FF0000"/>
                </a:solidFill>
              </a:rPr>
              <a:t>“</a:t>
            </a:r>
            <a:r>
              <a:rPr lang="zh-CN" altLang="zh-CN" sz="3200" dirty="0">
                <a:solidFill>
                  <a:srgbClr val="FF0000"/>
                </a:solidFill>
              </a:rPr>
              <a:t>撒手离亭送别情，贝叶无梦到孤城，宁知梅岭遥相望，酷似清风入夜生</a:t>
            </a:r>
            <a:r>
              <a:rPr lang="en-US" altLang="zh-CN" sz="3200" dirty="0">
                <a:solidFill>
                  <a:srgbClr val="FF0000"/>
                </a:solidFill>
              </a:rPr>
              <a:t>”</a:t>
            </a:r>
          </a:p>
        </p:txBody>
      </p:sp>
      <p:pic>
        <p:nvPicPr>
          <p:cNvPr id="186373" name="图片 4" descr="http://img.mp.itc.cn/upload/20170220/81d273b6dd9b430d82919cd837d318af_th.jpeg"/>
          <p:cNvPicPr>
            <a:picLocks noChangeAspect="1"/>
          </p:cNvPicPr>
          <p:nvPr/>
        </p:nvPicPr>
        <p:blipFill>
          <a:blip r:embed="rId2"/>
          <a:stretch>
            <a:fillRect/>
          </a:stretch>
        </p:blipFill>
        <p:spPr>
          <a:xfrm>
            <a:off x="1268095" y="351790"/>
            <a:ext cx="5646420" cy="3960495"/>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5" name="Rectangle 2"/>
          <p:cNvSpPr>
            <a:spLocks noGrp="1"/>
          </p:cNvSpPr>
          <p:nvPr>
            <p:ph type="title"/>
          </p:nvPr>
        </p:nvSpPr>
        <p:spPr>
          <a:xfrm>
            <a:off x="685800" y="308928"/>
            <a:ext cx="7772400" cy="1143000"/>
          </a:xfrm>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187396" name="Rectangle 3"/>
          <p:cNvSpPr>
            <a:spLocks noGrp="1"/>
          </p:cNvSpPr>
          <p:nvPr>
            <p:ph idx="1"/>
          </p:nvPr>
        </p:nvSpPr>
        <p:spPr>
          <a:xfrm>
            <a:off x="685800" y="1452245"/>
            <a:ext cx="7772400" cy="5252720"/>
          </a:xfrm>
        </p:spPr>
        <p:txBody>
          <a:bodyPr vert="horz" wrap="square" lIns="91440" tIns="45720" rIns="91440" bIns="45720" anchor="t" anchorCtr="0"/>
          <a:lstStyle/>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7.1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自然语言理解的一般问题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7.2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词法分析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7.3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句法分析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7.4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语义分析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7.5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大规模真实文本的处理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7.6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信息搜索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7.7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机器翻译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C00000"/>
                </a:solidFill>
                <a:latin typeface="黑体" panose="02010609060101010101" pitchFamily="2" charset="-122"/>
                <a:ea typeface="黑体" panose="02010609060101010101" pitchFamily="2" charset="-122"/>
              </a:rPr>
              <a:t>7.8  </a:t>
            </a:r>
            <a:r>
              <a:rPr lang="zh-CN" altLang="en-US" sz="2800" dirty="0">
                <a:solidFill>
                  <a:srgbClr val="C00000"/>
                </a:solidFill>
                <a:latin typeface="黑体" panose="02010609060101010101" pitchFamily="2" charset="-122"/>
                <a:ea typeface="黑体" panose="02010609060101010101" pitchFamily="2" charset="-122"/>
              </a:rPr>
              <a:t>语音识别</a:t>
            </a:r>
            <a:endParaRPr lang="en-US" altLang="zh-CN" sz="2800" dirty="0">
              <a:solidFill>
                <a:srgbClr val="C0000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7.9  </a:t>
            </a:r>
            <a:r>
              <a:rPr lang="zh-CN" altLang="zh-CN" sz="2800" dirty="0">
                <a:latin typeface="黑体" panose="02010609060101010101" pitchFamily="2" charset="-122"/>
                <a:ea typeface="黑体" panose="02010609060101010101" pitchFamily="2" charset="-122"/>
              </a:rPr>
              <a:t>机器阅读理解</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7.10 </a:t>
            </a:r>
            <a:r>
              <a:rPr lang="zh-CN" altLang="zh-CN" sz="2800" dirty="0">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2"/>
          <p:cNvSpPr>
            <a:spLocks noGrp="1"/>
          </p:cNvSpPr>
          <p:nvPr>
            <p:ph type="title"/>
          </p:nvPr>
        </p:nvSpPr>
        <p:spPr/>
        <p:txBody>
          <a:bodyPr vert="horz" wrap="square" lIns="91440" tIns="45720" rIns="91440" bIns="45720" anchor="ctr" anchorCtr="0"/>
          <a:lstStyle/>
          <a:p>
            <a:pPr eaLnBrk="1" hangingPunct="1">
              <a:buNone/>
            </a:pPr>
            <a:r>
              <a:rPr lang="en-US" altLang="zh-CN" dirty="0" smtClean="0"/>
              <a:t>7.8  </a:t>
            </a:r>
            <a:r>
              <a:rPr lang="zh-CN" altLang="en-US" dirty="0"/>
              <a:t>语音识别</a:t>
            </a:r>
          </a:p>
        </p:txBody>
      </p:sp>
      <p:sp>
        <p:nvSpPr>
          <p:cNvPr id="188420" name="Rectangle 3"/>
          <p:cNvSpPr>
            <a:spLocks noGrp="1"/>
          </p:cNvSpPr>
          <p:nvPr>
            <p:ph idx="1"/>
          </p:nvPr>
        </p:nvSpPr>
        <p:spPr/>
        <p:txBody>
          <a:bodyPr vert="horz" wrap="square" lIns="91440" tIns="45720" rIns="91440" bIns="45720" anchor="t" anchorCtr="0"/>
          <a:lstStyle/>
          <a:p>
            <a:pPr eaLnBrk="1" hangingPunct="1">
              <a:buNone/>
            </a:pPr>
            <a:r>
              <a:rPr lang="en-US" altLang="zh-CN" sz="2800" dirty="0" smtClean="0">
                <a:latin typeface="黑体" panose="02010609060101010101" pitchFamily="2" charset="-122"/>
                <a:ea typeface="黑体" panose="02010609060101010101" pitchFamily="2" charset="-122"/>
              </a:rPr>
              <a:t>7.8.1 </a:t>
            </a:r>
            <a:r>
              <a:rPr lang="zh-CN" altLang="zh-CN" sz="2800" dirty="0">
                <a:latin typeface="黑体" panose="02010609060101010101" pitchFamily="2" charset="-122"/>
                <a:ea typeface="黑体" panose="02010609060101010101" pitchFamily="2" charset="-122"/>
              </a:rPr>
              <a:t>智能语音技术概述</a:t>
            </a:r>
          </a:p>
          <a:p>
            <a:pPr eaLnBrk="1" hangingPunct="1">
              <a:buNone/>
            </a:pPr>
            <a:r>
              <a:rPr lang="en-US" altLang="zh-CN" sz="2800" dirty="0" smtClean="0">
                <a:latin typeface="黑体" panose="02010609060101010101" pitchFamily="2" charset="-122"/>
                <a:ea typeface="黑体" panose="02010609060101010101" pitchFamily="2" charset="-122"/>
              </a:rPr>
              <a:t>7.8.2 </a:t>
            </a:r>
            <a:r>
              <a:rPr lang="zh-CN" altLang="zh-CN" sz="2800" dirty="0">
                <a:latin typeface="黑体" panose="02010609060101010101" pitchFamily="2" charset="-122"/>
                <a:ea typeface="黑体" panose="02010609060101010101" pitchFamily="2" charset="-122"/>
              </a:rPr>
              <a:t>组成单词读音的基本单元</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buNone/>
            </a:pPr>
            <a:r>
              <a:rPr lang="en-US" altLang="zh-CN" sz="2800" dirty="0" smtClean="0">
                <a:latin typeface="黑体" panose="02010609060101010101" pitchFamily="2" charset="-122"/>
                <a:ea typeface="黑体" panose="02010609060101010101" pitchFamily="2" charset="-122"/>
              </a:rPr>
              <a:t>7.8.3 </a:t>
            </a:r>
            <a:r>
              <a:rPr lang="zh-CN" altLang="zh-CN" sz="2800" dirty="0">
                <a:latin typeface="黑体" panose="02010609060101010101" pitchFamily="2" charset="-122"/>
                <a:ea typeface="黑体" panose="02010609060101010101" pitchFamily="2" charset="-122"/>
              </a:rPr>
              <a:t>信号处理</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buNone/>
            </a:pPr>
            <a:r>
              <a:rPr lang="en-US" altLang="zh-CN" sz="2800" dirty="0" smtClean="0">
                <a:latin typeface="黑体" panose="02010609060101010101" pitchFamily="2" charset="-122"/>
                <a:ea typeface="黑体" panose="02010609060101010101" pitchFamily="2" charset="-122"/>
              </a:rPr>
              <a:t>7.8.4 </a:t>
            </a:r>
            <a:r>
              <a:rPr lang="zh-CN" altLang="zh-CN" sz="2800" dirty="0">
                <a:latin typeface="黑体" panose="02010609060101010101" pitchFamily="2" charset="-122"/>
                <a:ea typeface="黑体" panose="02010609060101010101" pitchFamily="2" charset="-122"/>
              </a:rPr>
              <a:t>单个单词的识别</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buNone/>
            </a:pPr>
            <a:r>
              <a:rPr lang="en-US" altLang="zh-CN" sz="2800" dirty="0" smtClean="0">
                <a:latin typeface="黑体" panose="02010609060101010101" pitchFamily="2" charset="-122"/>
                <a:ea typeface="黑体" panose="02010609060101010101" pitchFamily="2" charset="-122"/>
              </a:rPr>
              <a:t>7.8.5 </a:t>
            </a:r>
            <a:r>
              <a:rPr lang="zh-CN" altLang="zh-CN" sz="2800" dirty="0">
                <a:latin typeface="黑体" panose="02010609060101010101" pitchFamily="2" charset="-122"/>
                <a:ea typeface="黑体" panose="02010609060101010101" pitchFamily="2" charset="-122"/>
              </a:rPr>
              <a:t>隐马尔可夫模型</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buNone/>
            </a:pPr>
            <a:r>
              <a:rPr lang="en-US" altLang="zh-CN" sz="2800" dirty="0" smtClean="0">
                <a:latin typeface="黑体" panose="02010609060101010101" pitchFamily="2" charset="-122"/>
                <a:ea typeface="黑体" panose="02010609060101010101" pitchFamily="2" charset="-122"/>
              </a:rPr>
              <a:t>7.8.6 </a:t>
            </a:r>
            <a:r>
              <a:rPr lang="zh-CN" altLang="zh-CN" sz="2800" dirty="0">
                <a:latin typeface="黑体" panose="02010609060101010101" pitchFamily="2" charset="-122"/>
                <a:ea typeface="黑体" panose="02010609060101010101" pitchFamily="2" charset="-122"/>
              </a:rPr>
              <a:t>深度学习在语音识别中的应用</a:t>
            </a:r>
          </a:p>
          <a:p>
            <a:pPr eaLnBrk="1" hangingPunct="1">
              <a:buNone/>
            </a:pPr>
            <a:r>
              <a:rPr lang="zh-CN" altLang="en-US"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p:cNvSpPr>
          <p:nvPr>
            <p:ph idx="4294967295"/>
          </p:nvPr>
        </p:nvSpPr>
        <p:spPr>
          <a:xfrm>
            <a:off x="629285" y="584200"/>
            <a:ext cx="7919085" cy="5525135"/>
          </a:xfrm>
        </p:spPr>
        <p:txBody>
          <a:bodyPr vert="horz" wrap="square" lIns="91440" tIns="45720" rIns="91440" bIns="45720" anchor="t" anchorCtr="0"/>
          <a:lstStyle/>
          <a:p>
            <a:pPr eaLnBrk="1" hangingPunct="1">
              <a:lnSpc>
                <a:spcPct val="90000"/>
              </a:lnSpc>
            </a:pPr>
            <a:r>
              <a:rPr lang="zh-CN" altLang="en-US" sz="3200" dirty="0">
                <a:latin typeface="黑体" panose="02010609060101010101" pitchFamily="2" charset="-122"/>
                <a:ea typeface="黑体" panose="02010609060101010101" pitchFamily="2" charset="-122"/>
              </a:rPr>
              <a:t>将语音直接转换为文档。</a:t>
            </a:r>
          </a:p>
          <a:p>
            <a:pPr eaLnBrk="1" hangingPunct="1">
              <a:lnSpc>
                <a:spcPct val="90000"/>
              </a:lnSpc>
            </a:pPr>
            <a:r>
              <a:rPr lang="zh-CN" altLang="en-US" sz="3200" dirty="0">
                <a:latin typeface="黑体" panose="02010609060101010101" pitchFamily="2" charset="-122"/>
                <a:ea typeface="黑体" panose="02010609060101010101" pitchFamily="2" charset="-122"/>
              </a:rPr>
              <a:t>需要使用者训练</a:t>
            </a:r>
            <a:r>
              <a:rPr lang="zh-CN" altLang="en-US" sz="3200" dirty="0">
                <a:solidFill>
                  <a:srgbClr val="C00000"/>
                </a:solidFill>
                <a:latin typeface="黑体" panose="02010609060101010101" pitchFamily="2" charset="-122"/>
                <a:ea typeface="黑体" panose="02010609060101010101" pitchFamily="2" charset="-122"/>
              </a:rPr>
              <a:t>识别器</a:t>
            </a:r>
            <a:r>
              <a:rPr lang="zh-CN" altLang="en-US" sz="3200" dirty="0">
                <a:latin typeface="黑体" panose="02010609060101010101" pitchFamily="2" charset="-122"/>
                <a:ea typeface="黑体" panose="02010609060101010101" pitchFamily="2" charset="-122"/>
              </a:rPr>
              <a:t>。</a:t>
            </a:r>
          </a:p>
          <a:p>
            <a:pPr eaLnBrk="1" hangingPunct="1">
              <a:lnSpc>
                <a:spcPct val="90000"/>
              </a:lnSpc>
            </a:pPr>
            <a:r>
              <a:rPr lang="zh-CN" altLang="en-US" sz="3200" dirty="0">
                <a:latin typeface="黑体" panose="02010609060101010101" pitchFamily="2" charset="-122"/>
                <a:ea typeface="黑体" panose="02010609060101010101" pitchFamily="2" charset="-122"/>
              </a:rPr>
              <a:t>某些现代航空器使用有限的词汇，允许飞行员使用语音发出命令。</a:t>
            </a:r>
          </a:p>
          <a:p>
            <a:pPr eaLnBrk="1" hangingPunct="1">
              <a:lnSpc>
                <a:spcPct val="90000"/>
              </a:lnSpc>
            </a:pPr>
            <a:r>
              <a:rPr lang="zh-CN" altLang="en-US" sz="3200" dirty="0">
                <a:latin typeface="黑体" panose="02010609060101010101" pitchFamily="2" charset="-122"/>
                <a:ea typeface="黑体" panose="02010609060101010101" pitchFamily="2" charset="-122"/>
              </a:rPr>
              <a:t>计算机上的软件包也能对语音命令产生反应。</a:t>
            </a:r>
          </a:p>
          <a:p>
            <a:pPr eaLnBrk="1" hangingPunct="1">
              <a:lnSpc>
                <a:spcPct val="90000"/>
              </a:lnSpc>
              <a:buNone/>
            </a:pPr>
            <a:r>
              <a:rPr lang="zh-CN" altLang="en-US" sz="3200" dirty="0">
                <a:latin typeface="黑体" panose="02010609060101010101" pitchFamily="2" charset="-122"/>
                <a:ea typeface="黑体" panose="02010609060101010101" pitchFamily="2" charset="-122"/>
              </a:rPr>
              <a:t>目前无法处理下面句子</a:t>
            </a:r>
            <a:r>
              <a:rPr lang="en-US" altLang="zh-CN" sz="3200" dirty="0">
                <a:latin typeface="黑体" panose="02010609060101010101" pitchFamily="2" charset="-122"/>
                <a:ea typeface="黑体" panose="02010609060101010101" pitchFamily="2" charset="-122"/>
              </a:rPr>
              <a:t>:</a:t>
            </a:r>
          </a:p>
          <a:p>
            <a:pPr eaLnBrk="1" hangingPunct="1">
              <a:lnSpc>
                <a:spcPct val="90000"/>
              </a:lnSpc>
            </a:pPr>
            <a:r>
              <a:rPr lang="en-US" altLang="zh-CN" sz="3200" dirty="0"/>
              <a:t>Back up all the program files for the projects I have worked on today.</a:t>
            </a:r>
            <a:endParaRPr lang="zh-CN" altLang="en-US" sz="3200" dirty="0"/>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2"/>
          <p:cNvSpPr>
            <a:spLocks noGrp="1"/>
          </p:cNvSpPr>
          <p:nvPr>
            <p:ph idx="4294967295"/>
          </p:nvPr>
        </p:nvSpPr>
        <p:spPr>
          <a:xfrm>
            <a:off x="381000" y="428625"/>
            <a:ext cx="8077200" cy="5003800"/>
          </a:xfrm>
        </p:spPr>
        <p:txBody>
          <a:bodyPr vert="horz" wrap="square" lIns="91440" tIns="45720" rIns="91440" bIns="45720" anchor="t" anchorCtr="0"/>
          <a:lstStyle/>
          <a:p>
            <a:pPr eaLnBrk="1" hangingPunct="1">
              <a:lnSpc>
                <a:spcPct val="90000"/>
              </a:lnSpc>
            </a:pPr>
            <a:r>
              <a:rPr lang="zh-CN" altLang="en-US" sz="3200" dirty="0">
                <a:ea typeface="黑体" panose="02010609060101010101" pitchFamily="2" charset="-122"/>
              </a:rPr>
              <a:t>这样的命令需要自然语言理解。如果理解系统的输入是语音，那么复杂度就要大得多。</a:t>
            </a:r>
          </a:p>
          <a:p>
            <a:pPr eaLnBrk="1" hangingPunct="1">
              <a:lnSpc>
                <a:spcPct val="90000"/>
              </a:lnSpc>
            </a:pPr>
            <a:r>
              <a:rPr lang="zh-CN" altLang="en-US" sz="3200" dirty="0">
                <a:ea typeface="黑体" panose="02010609060101010101" pitchFamily="2" charset="-122"/>
              </a:rPr>
              <a:t>当对单个单词进行识别时，口语有很多的不确定性。</a:t>
            </a:r>
          </a:p>
          <a:p>
            <a:pPr lvl="1" eaLnBrk="1" hangingPunct="1">
              <a:lnSpc>
                <a:spcPct val="90000"/>
              </a:lnSpc>
            </a:pPr>
            <a:r>
              <a:rPr lang="zh-CN" altLang="en-US" sz="2800" dirty="0">
                <a:ea typeface="黑体" panose="02010609060101010101" pitchFamily="2" charset="-122"/>
              </a:rPr>
              <a:t>可以猜测</a:t>
            </a:r>
            <a:r>
              <a:rPr lang="en-US" altLang="zh-CN" sz="2800" dirty="0">
                <a:ea typeface="黑体" panose="02010609060101010101" pitchFamily="2" charset="-122"/>
              </a:rPr>
              <a:t>——</a:t>
            </a:r>
            <a:r>
              <a:rPr lang="zh-CN" altLang="en-US" sz="2800" dirty="0">
                <a:ea typeface="黑体" panose="02010609060101010101" pitchFamily="2" charset="-122"/>
              </a:rPr>
              <a:t>根据上下文提供的信息。</a:t>
            </a:r>
          </a:p>
          <a:p>
            <a:pPr lvl="1" eaLnBrk="1" hangingPunct="1">
              <a:lnSpc>
                <a:spcPct val="90000"/>
              </a:lnSpc>
            </a:pPr>
            <a:r>
              <a:rPr lang="zh-CN" altLang="en-US" sz="2800" dirty="0">
                <a:ea typeface="黑体" panose="02010609060101010101" pitchFamily="2" charset="-122"/>
              </a:rPr>
              <a:t>说话者可以使用音调、面部表情和手势</a:t>
            </a:r>
          </a:p>
          <a:p>
            <a:pPr lvl="1" eaLnBrk="1" hangingPunct="1">
              <a:lnSpc>
                <a:spcPct val="90000"/>
              </a:lnSpc>
            </a:pPr>
            <a:r>
              <a:rPr lang="zh-CN" altLang="en-US" sz="2800" dirty="0">
                <a:ea typeface="黑体" panose="02010609060101010101" pitchFamily="2" charset="-122"/>
              </a:rPr>
              <a:t>更正他所说过的话，使用不同的词来重复某些信息。</a:t>
            </a:r>
          </a:p>
          <a:p>
            <a:pPr lvl="1" eaLnBrk="1" hangingPunct="1">
              <a:lnSpc>
                <a:spcPct val="90000"/>
              </a:lnSpc>
            </a:pPr>
            <a:r>
              <a:rPr lang="zh-CN" altLang="en-US" sz="2800" dirty="0">
                <a:ea typeface="黑体" panose="02010609060101010101" pitchFamily="2" charset="-122"/>
              </a:rPr>
              <a:t>因为不同的词可能发音相同，这将使问题变得更复杂。</a:t>
            </a:r>
          </a:p>
          <a:p>
            <a:pPr eaLnBrk="1" hangingPunct="1">
              <a:lnSpc>
                <a:spcPct val="90000"/>
              </a:lnSpc>
            </a:pPr>
            <a:r>
              <a:rPr lang="zh-CN" altLang="en-US" sz="3200" dirty="0">
                <a:ea typeface="黑体" panose="02010609060101010101" pitchFamily="2" charset="-122"/>
              </a:rPr>
              <a:t>如：</a:t>
            </a:r>
            <a:r>
              <a:rPr lang="en-US" altLang="zh-CN" sz="3200" dirty="0">
                <a:solidFill>
                  <a:srgbClr val="FF0000"/>
                </a:solidFill>
              </a:rPr>
              <a:t>fare</a:t>
            </a:r>
            <a:r>
              <a:rPr lang="zh-CN" altLang="en-US" sz="3200" dirty="0">
                <a:solidFill>
                  <a:srgbClr val="FF0000"/>
                </a:solidFill>
              </a:rPr>
              <a:t>和</a:t>
            </a:r>
            <a:r>
              <a:rPr lang="en-US" altLang="zh-CN" sz="3200" dirty="0">
                <a:solidFill>
                  <a:srgbClr val="FF0000"/>
                </a:solidFill>
              </a:rPr>
              <a:t>fair</a:t>
            </a:r>
            <a:r>
              <a:rPr lang="zh-CN" altLang="en-US" sz="3200" dirty="0"/>
              <a:t>，</a:t>
            </a:r>
            <a:r>
              <a:rPr lang="en-US" altLang="zh-CN" sz="3200" dirty="0">
                <a:solidFill>
                  <a:srgbClr val="00B050"/>
                </a:solidFill>
              </a:rPr>
              <a:t>mail</a:t>
            </a:r>
            <a:r>
              <a:rPr lang="zh-CN" altLang="en-US" sz="3200" dirty="0">
                <a:solidFill>
                  <a:srgbClr val="00B050"/>
                </a:solidFill>
              </a:rPr>
              <a:t>和</a:t>
            </a:r>
            <a:r>
              <a:rPr lang="en-US" altLang="zh-CN" sz="3200" dirty="0">
                <a:solidFill>
                  <a:srgbClr val="00B050"/>
                </a:solidFill>
              </a:rPr>
              <a:t>male</a:t>
            </a:r>
            <a:r>
              <a:rPr lang="zh-CN" altLang="en-US" sz="3200" dirty="0"/>
              <a:t>等。</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3"/>
          <p:cNvSpPr>
            <a:spLocks noGrp="1"/>
          </p:cNvSpPr>
          <p:nvPr>
            <p:ph idx="4294967295"/>
          </p:nvPr>
        </p:nvSpPr>
        <p:spPr>
          <a:xfrm>
            <a:off x="855345" y="1501140"/>
            <a:ext cx="7772400" cy="4114800"/>
          </a:xfrm>
        </p:spPr>
        <p:txBody>
          <a:bodyPr vert="horz" wrap="square" lIns="91440" tIns="45720" rIns="91440" bIns="45720" anchor="t" anchorCtr="0"/>
          <a:lstStyle/>
          <a:p>
            <a:pPr eaLnBrk="1" hangingPunct="1"/>
            <a:r>
              <a:rPr lang="zh-CN" altLang="en-US" dirty="0">
                <a:ea typeface="黑体" panose="02010609060101010101" pitchFamily="2" charset="-122"/>
              </a:rPr>
              <a:t>首先从</a:t>
            </a:r>
            <a:r>
              <a:rPr lang="zh-CN" altLang="en-US" dirty="0">
                <a:solidFill>
                  <a:srgbClr val="FF0000"/>
                </a:solidFill>
                <a:ea typeface="黑体" panose="02010609060101010101" pitchFamily="2" charset="-122"/>
              </a:rPr>
              <a:t>声波分析</a:t>
            </a:r>
            <a:r>
              <a:rPr lang="zh-CN" altLang="en-US" dirty="0">
                <a:ea typeface="黑体" panose="02010609060101010101" pitchFamily="2" charset="-122"/>
              </a:rPr>
              <a:t>开始，</a:t>
            </a:r>
            <a:r>
              <a:rPr lang="zh-CN" altLang="en-US" dirty="0">
                <a:solidFill>
                  <a:srgbClr val="FF0000"/>
                </a:solidFill>
                <a:ea typeface="黑体" panose="02010609060101010101" pitchFamily="2" charset="-122"/>
              </a:rPr>
              <a:t>抽取</a:t>
            </a:r>
            <a:r>
              <a:rPr lang="zh-CN" altLang="en-US" dirty="0">
                <a:ea typeface="黑体" panose="02010609060101010101" pitchFamily="2" charset="-122"/>
              </a:rPr>
              <a:t>与构成单词的发音单元相关的</a:t>
            </a:r>
            <a:r>
              <a:rPr lang="zh-CN" altLang="en-US" dirty="0">
                <a:solidFill>
                  <a:srgbClr val="FF0000"/>
                </a:solidFill>
                <a:ea typeface="黑体" panose="02010609060101010101" pitchFamily="2" charset="-122"/>
              </a:rPr>
              <a:t>特征</a:t>
            </a:r>
            <a:r>
              <a:rPr lang="zh-CN" altLang="en-US" dirty="0">
                <a:ea typeface="黑体" panose="02010609060101010101" pitchFamily="2" charset="-122"/>
              </a:rPr>
              <a:t>。</a:t>
            </a:r>
          </a:p>
          <a:p>
            <a:pPr eaLnBrk="1" hangingPunct="1"/>
            <a:r>
              <a:rPr lang="zh-CN" altLang="en-US" dirty="0">
                <a:ea typeface="黑体" panose="02010609060101010101" pitchFamily="2" charset="-122"/>
              </a:rPr>
              <a:t>发音单元的清晰特性是不确定的，在最终的单词识别阶段，采用一个模型，将已提炼出的</a:t>
            </a:r>
            <a:r>
              <a:rPr lang="zh-CN" altLang="en-US" dirty="0">
                <a:solidFill>
                  <a:srgbClr val="FF0000"/>
                </a:solidFill>
                <a:ea typeface="黑体" panose="02010609060101010101" pitchFamily="2" charset="-122"/>
              </a:rPr>
              <a:t>发音单元序列</a:t>
            </a:r>
            <a:r>
              <a:rPr lang="zh-CN" altLang="en-US" dirty="0">
                <a:ea typeface="黑体" panose="02010609060101010101" pitchFamily="2" charset="-122"/>
              </a:rPr>
              <a:t>与</a:t>
            </a:r>
            <a:r>
              <a:rPr lang="zh-CN" altLang="en-US" dirty="0">
                <a:solidFill>
                  <a:srgbClr val="FF0000"/>
                </a:solidFill>
                <a:ea typeface="黑体" panose="02010609060101010101" pitchFamily="2" charset="-122"/>
              </a:rPr>
              <a:t>单词序列</a:t>
            </a:r>
            <a:r>
              <a:rPr lang="zh-CN" altLang="en-US" dirty="0">
                <a:ea typeface="黑体" panose="02010609060101010101" pitchFamily="2" charset="-122"/>
              </a:rPr>
              <a:t>进行</a:t>
            </a:r>
            <a:r>
              <a:rPr lang="zh-CN" altLang="en-US" dirty="0">
                <a:solidFill>
                  <a:srgbClr val="FF0000"/>
                </a:solidFill>
                <a:ea typeface="黑体" panose="02010609060101010101" pitchFamily="2" charset="-122"/>
              </a:rPr>
              <a:t>匹配</a:t>
            </a:r>
            <a:r>
              <a:rPr lang="zh-CN" altLang="en-US" dirty="0">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标题 1"/>
          <p:cNvSpPr>
            <a:spLocks noGrp="1"/>
          </p:cNvSpPr>
          <p:nvPr>
            <p:ph type="title"/>
          </p:nvPr>
        </p:nvSpPr>
        <p:spPr/>
        <p:txBody>
          <a:bodyPr vert="horz" wrap="square" lIns="91440" tIns="45720" rIns="91440" bIns="45720" anchor="ctr" anchorCtr="0"/>
          <a:lstStyle/>
          <a:p>
            <a:pPr>
              <a:buNone/>
            </a:pPr>
            <a:r>
              <a:rPr lang="en-US" altLang="zh-CN" dirty="0" smtClean="0"/>
              <a:t>7.8.1</a:t>
            </a:r>
            <a:r>
              <a:rPr lang="zh-CN" altLang="en-US" dirty="0"/>
              <a:t>智能语音技术概述</a:t>
            </a:r>
          </a:p>
        </p:txBody>
      </p:sp>
      <p:sp>
        <p:nvSpPr>
          <p:cNvPr id="3" name="内容占位符 2"/>
          <p:cNvSpPr>
            <a:spLocks noGrp="1"/>
          </p:cNvSpPr>
          <p:nvPr>
            <p:ph idx="1"/>
          </p:nvPr>
        </p:nvSpPr>
        <p:spPr>
          <a:xfrm>
            <a:off x="685800" y="1522730"/>
            <a:ext cx="7772400" cy="305879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智能语音技术已经形成了相对完备的技术体系，如图所示，主要包含</a:t>
            </a: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5</a:t>
            </a: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个方面。</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1</a:t>
            </a: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）语音降噪与增强技术。</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2</a:t>
            </a: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）高性能低功耗语音唤醒技术。</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3</a:t>
            </a: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）高精度语音识别技术。</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4</a:t>
            </a: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）高自然度和个性化情感语音合成技术。</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5</a:t>
            </a: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）口语理解、对话管理和生成技术。</a:t>
            </a:r>
          </a:p>
          <a:p>
            <a:pPr marL="342900" marR="0" lvl="0" indent="-34290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pic>
        <p:nvPicPr>
          <p:cNvPr id="192517" name="图片 1"/>
          <p:cNvPicPr>
            <a:picLocks noChangeAspect="1"/>
          </p:cNvPicPr>
          <p:nvPr/>
        </p:nvPicPr>
        <p:blipFill>
          <a:blip r:embed="rId2"/>
          <a:stretch>
            <a:fillRect/>
          </a:stretch>
        </p:blipFill>
        <p:spPr>
          <a:xfrm>
            <a:off x="1207135" y="4680585"/>
            <a:ext cx="6297613" cy="1871663"/>
          </a:xfrm>
          <a:prstGeom prst="rect">
            <a:avLst/>
          </a:prstGeom>
          <a:noFill/>
          <a:ln w="9525">
            <a:noFill/>
          </a:ln>
        </p:spPr>
      </p:pic>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119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idx="4294967295"/>
          </p:nvPr>
        </p:nvSpPr>
        <p:spPr>
          <a:xfrm>
            <a:off x="790575" y="1371600"/>
            <a:ext cx="7772400" cy="4114800"/>
          </a:xfrm>
        </p:spPr>
        <p:txBody>
          <a:bodyPr vert="horz" wrap="square" lIns="91440" tIns="45720" rIns="91440" bIns="45720" anchor="t" anchorCtr="0"/>
          <a:lstStyle/>
          <a:p>
            <a:pPr eaLnBrk="1" hangingPunct="1">
              <a:lnSpc>
                <a:spcPct val="90000"/>
              </a:lnSpc>
              <a:buNone/>
            </a:pPr>
            <a:r>
              <a:rPr lang="en-US" altLang="zh-CN" sz="2800" dirty="0">
                <a:latin typeface="黑体" panose="02010609060101010101" pitchFamily="2" charset="-122"/>
                <a:ea typeface="黑体" panose="02010609060101010101" pitchFamily="2" charset="-122"/>
              </a:rPr>
              <a:t>(5)</a:t>
            </a:r>
            <a:r>
              <a:rPr lang="zh-CN" altLang="en-US" sz="2800" dirty="0">
                <a:solidFill>
                  <a:srgbClr val="FF0000"/>
                </a:solidFill>
                <a:latin typeface="黑体" panose="02010609060101010101" pitchFamily="2" charset="-122"/>
                <a:ea typeface="黑体" panose="02010609060101010101" pitchFamily="2" charset="-122"/>
              </a:rPr>
              <a:t>对系统评价方式的不同</a:t>
            </a:r>
            <a:r>
              <a:rPr lang="zh-CN" altLang="en-US" sz="2800" dirty="0">
                <a:latin typeface="黑体" panose="02010609060101010101" pitchFamily="2" charset="-122"/>
                <a:ea typeface="黑体" panose="02010609060101010101" pitchFamily="2" charset="-122"/>
              </a:rPr>
              <a:t>。</a:t>
            </a: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用</a:t>
            </a:r>
            <a:r>
              <a:rPr lang="zh-CN" altLang="en-US" sz="2800" dirty="0">
                <a:latin typeface="黑体" panose="02010609060101010101" pitchFamily="2" charset="-122"/>
                <a:ea typeface="黑体" panose="02010609060101010101" pitchFamily="2" charset="-122"/>
              </a:rPr>
              <a:t>真实文本进行较大模的、客观的和定量的评价（质量，处理速度）。</a:t>
            </a:r>
          </a:p>
          <a:p>
            <a:pPr eaLnBrk="1" hangingPunct="1">
              <a:lnSpc>
                <a:spcPct val="90000"/>
              </a:lnSpc>
              <a:buNone/>
            </a:pPr>
            <a:r>
              <a:rPr lang="en-US" altLang="zh-CN" sz="2800" dirty="0">
                <a:latin typeface="黑体" panose="02010609060101010101" pitchFamily="2" charset="-122"/>
                <a:ea typeface="黑体" panose="02010609060101010101" pitchFamily="2" charset="-122"/>
              </a:rPr>
              <a:t>(6)</a:t>
            </a:r>
            <a:r>
              <a:rPr lang="zh-CN" altLang="en-US" sz="2800" dirty="0">
                <a:solidFill>
                  <a:srgbClr val="FF0000"/>
                </a:solidFill>
                <a:latin typeface="黑体" panose="02010609060101010101" pitchFamily="2" charset="-122"/>
                <a:ea typeface="黑体" panose="02010609060101010101" pitchFamily="2" charset="-122"/>
              </a:rPr>
              <a:t>系统所面向的应用不同</a:t>
            </a:r>
            <a:r>
              <a:rPr lang="zh-CN" altLang="en-US" sz="2800" dirty="0">
                <a:latin typeface="黑体" panose="02010609060101010101" pitchFamily="2" charset="-122"/>
                <a:ea typeface="黑体" panose="02010609060101010101" pitchFamily="2" charset="-122"/>
              </a:rPr>
              <a:t>。</a:t>
            </a: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走向</a:t>
            </a:r>
            <a:r>
              <a:rPr lang="zh-CN" altLang="en-US" sz="2800" dirty="0">
                <a:latin typeface="黑体" panose="02010609060101010101" pitchFamily="2" charset="-122"/>
                <a:ea typeface="黑体" panose="02010609060101010101" pitchFamily="2" charset="-122"/>
              </a:rPr>
              <a:t>实用化，要对大量的、真实的新闻语料进行处理。</a:t>
            </a:r>
          </a:p>
          <a:p>
            <a:pPr eaLnBrk="1" hangingPunct="1">
              <a:lnSpc>
                <a:spcPct val="90000"/>
              </a:lnSpc>
              <a:buNone/>
            </a:pPr>
            <a:r>
              <a:rPr lang="en-US" altLang="zh-CN" sz="2800" dirty="0">
                <a:latin typeface="黑体" panose="02010609060101010101" pitchFamily="2" charset="-122"/>
                <a:ea typeface="黑体" panose="02010609060101010101" pitchFamily="2" charset="-122"/>
              </a:rPr>
              <a:t>(7)</a:t>
            </a:r>
            <a:r>
              <a:rPr lang="zh-CN" altLang="en-US" sz="2800" dirty="0">
                <a:solidFill>
                  <a:srgbClr val="FF0000"/>
                </a:solidFill>
                <a:latin typeface="黑体" panose="02010609060101010101" pitchFamily="2" charset="-122"/>
                <a:ea typeface="黑体" panose="02010609060101010101" pitchFamily="2" charset="-122"/>
              </a:rPr>
              <a:t>文本格式的不同</a:t>
            </a:r>
            <a:r>
              <a:rPr lang="zh-CN" altLang="en-US" sz="2800" dirty="0">
                <a:latin typeface="黑体" panose="02010609060101010101" pitchFamily="2" charset="-122"/>
                <a:ea typeface="黑体" panose="02010609060101010101" pitchFamily="2" charset="-122"/>
              </a:rPr>
              <a:t>。</a:t>
            </a: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要</a:t>
            </a:r>
            <a:r>
              <a:rPr lang="zh-CN" altLang="en-US" sz="2800" dirty="0">
                <a:latin typeface="黑体" panose="02010609060101010101" pitchFamily="2" charset="-122"/>
                <a:ea typeface="黑体" panose="02010609060101010101" pitchFamily="2" charset="-122"/>
              </a:rPr>
              <a:t>面向真实的文本。真实文本大多都是经过文字处理软件处理以后含有排版信息的文本。</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9" name="Rectangle 2"/>
          <p:cNvSpPr>
            <a:spLocks noGrp="1"/>
          </p:cNvSpPr>
          <p:nvPr>
            <p:ph type="title"/>
          </p:nvPr>
        </p:nvSpPr>
        <p:spPr>
          <a:xfrm>
            <a:off x="558800" y="0"/>
            <a:ext cx="8026400" cy="1143000"/>
          </a:xfrm>
        </p:spPr>
        <p:txBody>
          <a:bodyPr vert="horz" wrap="square" lIns="91440" tIns="45720" rIns="91440" bIns="45720" anchor="ctr" anchorCtr="0"/>
          <a:lstStyle/>
          <a:p>
            <a:pPr eaLnBrk="1" hangingPunct="1">
              <a:buNone/>
            </a:pPr>
            <a:r>
              <a:rPr lang="en-US" altLang="zh-CN" b="0" dirty="0" smtClean="0">
                <a:latin typeface="黑体" panose="02010609060101010101" pitchFamily="2" charset="-122"/>
                <a:ea typeface="黑体" panose="02010609060101010101" pitchFamily="2" charset="-122"/>
              </a:rPr>
              <a:t>7.8.2 </a:t>
            </a:r>
            <a:r>
              <a:rPr lang="zh-CN" altLang="en-US" b="0" dirty="0">
                <a:latin typeface="黑体" panose="02010609060101010101" pitchFamily="2" charset="-122"/>
                <a:ea typeface="黑体" panose="02010609060101010101" pitchFamily="2" charset="-122"/>
              </a:rPr>
              <a:t>组成单词读音的基本单元</a:t>
            </a:r>
          </a:p>
        </p:txBody>
      </p:sp>
      <p:sp>
        <p:nvSpPr>
          <p:cNvPr id="193540" name="Rectangle 3"/>
          <p:cNvSpPr>
            <a:spLocks noGrp="1"/>
          </p:cNvSpPr>
          <p:nvPr>
            <p:ph idx="1"/>
          </p:nvPr>
        </p:nvSpPr>
        <p:spPr>
          <a:xfrm>
            <a:off x="685800" y="1371600"/>
            <a:ext cx="7899400" cy="5003800"/>
          </a:xfrm>
        </p:spPr>
        <p:txBody>
          <a:bodyPr vert="horz" wrap="square" lIns="91440" tIns="45720" rIns="91440" bIns="45720" anchor="t" anchorCtr="0"/>
          <a:lstStyle/>
          <a:p>
            <a:pPr eaLnBrk="1" hangingPunct="1">
              <a:lnSpc>
                <a:spcPct val="90000"/>
              </a:lnSpc>
            </a:pPr>
            <a:r>
              <a:rPr lang="zh-CN" altLang="en-US" sz="3200" dirty="0">
                <a:latin typeface="黑体" panose="02010609060101010101" pitchFamily="2" charset="-122"/>
                <a:ea typeface="黑体" panose="02010609060101010101" pitchFamily="2" charset="-122"/>
              </a:rPr>
              <a:t>词语</a:t>
            </a:r>
            <a:r>
              <a:rPr lang="en-US" altLang="zh-CN" sz="3200" dirty="0">
                <a:latin typeface="黑体" panose="02010609060101010101" pitchFamily="2" charset="-122"/>
                <a:ea typeface="黑体" panose="02010609060101010101" pitchFamily="2" charset="-122"/>
                <a:sym typeface="Wingdings" panose="05000000000000000000" pitchFamily="2" charset="2"/>
              </a:rPr>
              <a:t></a:t>
            </a:r>
            <a:r>
              <a:rPr lang="zh-CN" altLang="en-US" sz="3200" dirty="0">
                <a:latin typeface="黑体" panose="02010609060101010101" pitchFamily="2" charset="-122"/>
                <a:ea typeface="黑体" panose="02010609060101010101" pitchFamily="2" charset="-122"/>
              </a:rPr>
              <a:t>声波，信号处理器</a:t>
            </a:r>
            <a:r>
              <a:rPr lang="en-US" altLang="zh-CN" sz="3200" dirty="0">
                <a:latin typeface="黑体" panose="02010609060101010101" pitchFamily="2" charset="-122"/>
                <a:ea typeface="黑体" panose="02010609060101010101" pitchFamily="2" charset="-122"/>
                <a:sym typeface="Wingdings" panose="05000000000000000000" pitchFamily="2" charset="2"/>
              </a:rPr>
              <a:t></a:t>
            </a:r>
            <a:r>
              <a:rPr lang="zh-CN" altLang="en-US" sz="3200" dirty="0">
                <a:latin typeface="黑体" panose="02010609060101010101" pitchFamily="2" charset="-122"/>
                <a:ea typeface="黑体" panose="02010609060101010101" pitchFamily="2" charset="-122"/>
              </a:rPr>
              <a:t>模拟信号，</a:t>
            </a:r>
            <a:r>
              <a:rPr lang="en-US" altLang="zh-CN" sz="3200" dirty="0">
                <a:latin typeface="黑体" panose="02010609060101010101" pitchFamily="2" charset="-122"/>
                <a:ea typeface="黑体" panose="02010609060101010101" pitchFamily="2" charset="-122"/>
                <a:sym typeface="Wingdings" panose="05000000000000000000" pitchFamily="2" charset="2"/>
              </a:rPr>
              <a:t></a:t>
            </a:r>
            <a:r>
              <a:rPr lang="zh-CN" altLang="en-US" sz="3200" dirty="0">
                <a:latin typeface="黑体" panose="02010609060101010101" pitchFamily="2" charset="-122"/>
                <a:ea typeface="黑体" panose="02010609060101010101" pitchFamily="2" charset="-122"/>
              </a:rPr>
              <a:t>能量、频率等特征。</a:t>
            </a:r>
          </a:p>
          <a:p>
            <a:pPr eaLnBrk="1" hangingPunct="1">
              <a:lnSpc>
                <a:spcPct val="90000"/>
              </a:lnSpc>
            </a:pPr>
            <a:r>
              <a:rPr lang="zh-CN" altLang="en-US" sz="3200" dirty="0">
                <a:latin typeface="黑体" panose="02010609060101010101" pitchFamily="2" charset="-122"/>
                <a:ea typeface="黑体" panose="02010609060101010101" pitchFamily="2" charset="-122"/>
              </a:rPr>
              <a:t>特征</a:t>
            </a:r>
            <a:r>
              <a:rPr lang="en-US" altLang="zh-CN" sz="3200" dirty="0">
                <a:latin typeface="黑体" panose="02010609060101010101" pitchFamily="2" charset="-122"/>
                <a:ea typeface="黑体" panose="02010609060101010101" pitchFamily="2" charset="-122"/>
                <a:sym typeface="Wingdings" panose="05000000000000000000" pitchFamily="2" charset="2"/>
              </a:rPr>
              <a:t></a:t>
            </a:r>
            <a:r>
              <a:rPr lang="zh-CN" altLang="en-US" sz="3200" dirty="0">
                <a:latin typeface="黑体" panose="02010609060101010101" pitchFamily="2" charset="-122"/>
                <a:ea typeface="黑体" panose="02010609060101010101" pitchFamily="2" charset="-122"/>
              </a:rPr>
              <a:t>音素</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单个语音单元</a:t>
            </a:r>
            <a:r>
              <a:rPr lang="en-US" altLang="zh-CN" sz="3200" dirty="0" smtClean="0">
                <a:latin typeface="黑体" panose="02010609060101010101" pitchFamily="2" charset="-122"/>
                <a:ea typeface="黑体" panose="02010609060101010101" pitchFamily="2" charset="-122"/>
              </a:rPr>
              <a:t>)</a:t>
            </a:r>
            <a:r>
              <a:rPr lang="zh-CN" altLang="en-US" sz="3200" dirty="0" smtClean="0">
                <a:latin typeface="黑体" panose="02010609060101010101" pitchFamily="2" charset="-122"/>
                <a:ea typeface="黑体" panose="02010609060101010101" pitchFamily="2" charset="-122"/>
              </a:rPr>
              <a:t>。</a:t>
            </a:r>
            <a:endParaRPr lang="zh-CN" altLang="en-US" sz="3200" dirty="0">
              <a:latin typeface="黑体" panose="02010609060101010101" pitchFamily="2" charset="-122"/>
              <a:ea typeface="黑体" panose="02010609060101010101" pitchFamily="2" charset="-122"/>
            </a:endParaRPr>
          </a:p>
          <a:p>
            <a:pPr eaLnBrk="1" hangingPunct="1">
              <a:lnSpc>
                <a:spcPct val="90000"/>
              </a:lnSpc>
            </a:pP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可能的</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音素序列</a:t>
            </a:r>
            <a:r>
              <a:rPr lang="en-US" altLang="zh-CN" sz="3200" dirty="0">
                <a:latin typeface="黑体" panose="02010609060101010101" pitchFamily="2" charset="-122"/>
                <a:ea typeface="黑体" panose="02010609060101010101" pitchFamily="2" charset="-122"/>
                <a:sym typeface="Wingdings" panose="05000000000000000000" pitchFamily="2" charset="2"/>
              </a:rPr>
              <a:t></a:t>
            </a:r>
            <a:r>
              <a:rPr lang="zh-CN" altLang="en-US" sz="3200" dirty="0">
                <a:latin typeface="黑体" panose="02010609060101010101" pitchFamily="2" charset="-122"/>
                <a:ea typeface="黑体" panose="02010609060101010101" pitchFamily="2" charset="-122"/>
              </a:rPr>
              <a:t>单词序列。</a:t>
            </a:r>
          </a:p>
          <a:p>
            <a:pPr eaLnBrk="1" hangingPunct="1">
              <a:lnSpc>
                <a:spcPct val="90000"/>
              </a:lnSpc>
            </a:pPr>
            <a:r>
              <a:rPr lang="zh-CN" altLang="en-US" sz="3200" dirty="0">
                <a:latin typeface="黑体" panose="02010609060101010101" pitchFamily="2" charset="-122"/>
                <a:ea typeface="黑体" panose="02010609060101010101" pitchFamily="2" charset="-122"/>
              </a:rPr>
              <a:t>语音的产生要求将单词映射为音素序列，然后将之传送给语音合成器，单词的声音通过说话者从语音合成器发出。</a:t>
            </a:r>
          </a:p>
          <a:p>
            <a:pPr eaLnBrk="1" hangingPunct="1">
              <a:lnSpc>
                <a:spcPct val="90000"/>
              </a:lnSpc>
            </a:pPr>
            <a:r>
              <a:rPr lang="zh-CN" altLang="en-US" sz="3200" dirty="0">
                <a:latin typeface="黑体" panose="02010609060101010101" pitchFamily="2" charset="-122"/>
                <a:ea typeface="黑体" panose="02010609060101010101" pitchFamily="2" charset="-122"/>
              </a:rPr>
              <a:t>语调计划器，使得合成器知道如何使用声音变化，而不是应用不自然的单调对话来讲话。</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2"/>
          <p:cNvSpPr>
            <a:spLocks noGrp="1"/>
          </p:cNvSpPr>
          <p:nvPr>
            <p:ph idx="4294967295"/>
          </p:nvPr>
        </p:nvSpPr>
        <p:spPr>
          <a:xfrm>
            <a:off x="367030" y="443230"/>
            <a:ext cx="8091170" cy="5793105"/>
          </a:xfrm>
        </p:spPr>
        <p:txBody>
          <a:bodyPr vert="horz" wrap="square" lIns="91440" tIns="45720" rIns="91440" bIns="45720" anchor="t" anchorCtr="0"/>
          <a:lstStyle/>
          <a:p>
            <a:pPr eaLnBrk="1" hangingPunct="1">
              <a:lnSpc>
                <a:spcPct val="80000"/>
              </a:lnSpc>
            </a:pPr>
            <a:r>
              <a:rPr lang="zh-CN" altLang="en-US" sz="3200" dirty="0">
                <a:latin typeface="黑体" panose="02010609060101010101" pitchFamily="2" charset="-122"/>
                <a:ea typeface="黑体" panose="02010609060101010101" pitchFamily="2" charset="-122"/>
              </a:rPr>
              <a:t>构成单词发音的独立单元是音素。</a:t>
            </a:r>
          </a:p>
          <a:p>
            <a:pPr eaLnBrk="1" hangingPunct="1">
              <a:lnSpc>
                <a:spcPct val="80000"/>
              </a:lnSpc>
            </a:pPr>
            <a:r>
              <a:rPr lang="zh-CN" altLang="en-US" sz="3200" dirty="0">
                <a:latin typeface="黑体" panose="02010609060101010101" pitchFamily="2" charset="-122"/>
                <a:ea typeface="黑体" panose="02010609060101010101" pitchFamily="2" charset="-122"/>
              </a:rPr>
              <a:t>对于一种语言，如英语，必须将声音的不同单元识别出来并分成组。</a:t>
            </a:r>
          </a:p>
          <a:p>
            <a:pPr eaLnBrk="1" hangingPunct="1">
              <a:lnSpc>
                <a:spcPct val="80000"/>
              </a:lnSpc>
            </a:pPr>
            <a:r>
              <a:rPr lang="zh-CN" altLang="en-US" sz="3200" dirty="0">
                <a:latin typeface="黑体" panose="02010609060101010101" pitchFamily="2" charset="-122"/>
                <a:ea typeface="黑体" panose="02010609060101010101" pitchFamily="2" charset="-122"/>
              </a:rPr>
              <a:t>分组时，应该确保语言中的所有单词都能被区分，两个不同的单词最好由不同的音素组成。下面列出了几个音素</a:t>
            </a:r>
            <a:r>
              <a:rPr lang="en-US" altLang="zh-CN" sz="3200" dirty="0">
                <a:latin typeface="黑体" panose="02010609060101010101" pitchFamily="2" charset="-122"/>
                <a:ea typeface="黑体" panose="02010609060101010101" pitchFamily="2" charset="-122"/>
              </a:rPr>
              <a:t>:</a:t>
            </a:r>
          </a:p>
          <a:p>
            <a:pPr eaLnBrk="1" hangingPunct="1">
              <a:lnSpc>
                <a:spcPct val="80000"/>
              </a:lnSpc>
              <a:buNone/>
            </a:pPr>
            <a:r>
              <a:rPr lang="en-US" altLang="zh-CN" sz="3200" dirty="0"/>
              <a:t>    [b]        </a:t>
            </a:r>
            <a:r>
              <a:rPr lang="en-US" altLang="zh-CN" sz="3200" u="sng" dirty="0"/>
              <a:t>b</a:t>
            </a:r>
            <a:r>
              <a:rPr lang="en-US" altLang="zh-CN" sz="3200" dirty="0"/>
              <a:t>in</a:t>
            </a:r>
          </a:p>
          <a:p>
            <a:pPr eaLnBrk="1" hangingPunct="1">
              <a:lnSpc>
                <a:spcPct val="80000"/>
              </a:lnSpc>
              <a:buNone/>
            </a:pPr>
            <a:r>
              <a:rPr lang="en-US" altLang="zh-CN" sz="3200" dirty="0"/>
              <a:t>    [p]        </a:t>
            </a:r>
            <a:r>
              <a:rPr lang="en-US" altLang="zh-CN" sz="3200" u="sng" dirty="0"/>
              <a:t>p</a:t>
            </a:r>
            <a:r>
              <a:rPr lang="en-US" altLang="zh-CN" sz="3200" dirty="0"/>
              <a:t>in</a:t>
            </a:r>
          </a:p>
          <a:p>
            <a:pPr eaLnBrk="1" hangingPunct="1">
              <a:lnSpc>
                <a:spcPct val="80000"/>
              </a:lnSpc>
              <a:buNone/>
            </a:pPr>
            <a:r>
              <a:rPr lang="en-US" altLang="zh-CN" sz="3200" dirty="0"/>
              <a:t>    [th]       </a:t>
            </a:r>
            <a:r>
              <a:rPr lang="en-US" altLang="zh-CN" sz="3200" u="sng" dirty="0"/>
              <a:t>th</a:t>
            </a:r>
            <a:r>
              <a:rPr lang="en-US" altLang="zh-CN" sz="3200" dirty="0"/>
              <a:t>in</a:t>
            </a:r>
          </a:p>
          <a:p>
            <a:pPr eaLnBrk="1" hangingPunct="1">
              <a:lnSpc>
                <a:spcPct val="80000"/>
              </a:lnSpc>
              <a:buNone/>
            </a:pPr>
            <a:r>
              <a:rPr lang="en-US" altLang="zh-CN" sz="3200" dirty="0"/>
              <a:t>    [1]        </a:t>
            </a:r>
            <a:r>
              <a:rPr lang="en-US" altLang="zh-CN" sz="3200" u="sng" dirty="0"/>
              <a:t>1</a:t>
            </a:r>
            <a:r>
              <a:rPr lang="en-US" altLang="zh-CN" sz="3200" dirty="0"/>
              <a:t>ip</a:t>
            </a:r>
          </a:p>
          <a:p>
            <a:pPr eaLnBrk="1" hangingPunct="1">
              <a:lnSpc>
                <a:spcPct val="80000"/>
              </a:lnSpc>
              <a:buNone/>
            </a:pPr>
            <a:r>
              <a:rPr lang="en-US" altLang="zh-CN" sz="3200" dirty="0"/>
              <a:t>    [er]       b</a:t>
            </a:r>
            <a:r>
              <a:rPr lang="en-US" altLang="zh-CN" sz="3200" u="sng" dirty="0"/>
              <a:t>ir</a:t>
            </a:r>
            <a:r>
              <a:rPr lang="en-US" altLang="zh-CN" sz="3200" dirty="0"/>
              <a:t>d</a:t>
            </a:r>
          </a:p>
          <a:p>
            <a:pPr eaLnBrk="1" hangingPunct="1">
              <a:lnSpc>
                <a:spcPct val="80000"/>
              </a:lnSpc>
              <a:buNone/>
            </a:pPr>
            <a:r>
              <a:rPr lang="en-US" altLang="zh-CN" sz="3200" dirty="0"/>
              <a:t>    [ay]       </a:t>
            </a:r>
            <a:r>
              <a:rPr lang="en-US" altLang="zh-CN" sz="3200" u="sng" dirty="0"/>
              <a:t>i</a:t>
            </a:r>
            <a:r>
              <a:rPr lang="en-US" altLang="zh-CN" sz="3200" dirty="0"/>
              <a:t>ris</a:t>
            </a:r>
            <a:endParaRPr lang="zh-CN" altLang="en-US" sz="3200" dirty="0"/>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7" name="Rectangle 2"/>
          <p:cNvSpPr>
            <a:spLocks noGrp="1"/>
          </p:cNvSpPr>
          <p:nvPr>
            <p:ph idx="4294967295"/>
          </p:nvPr>
        </p:nvSpPr>
        <p:spPr>
          <a:xfrm>
            <a:off x="409575" y="556260"/>
            <a:ext cx="8048625" cy="4876165"/>
          </a:xfrm>
        </p:spPr>
        <p:txBody>
          <a:bodyPr vert="horz" wrap="square" lIns="91440" tIns="45720" rIns="91440" bIns="45720" anchor="t" anchorCtr="0"/>
          <a:lstStyle/>
          <a:p>
            <a:pPr eaLnBrk="1" hangingPunct="1">
              <a:lnSpc>
                <a:spcPct val="90000"/>
              </a:lnSpc>
            </a:pPr>
            <a:r>
              <a:rPr lang="zh-CN" altLang="en-US" sz="3200" dirty="0">
                <a:solidFill>
                  <a:srgbClr val="C00000"/>
                </a:solidFill>
                <a:latin typeface="黑体" panose="02010609060101010101" pitchFamily="2" charset="-122"/>
                <a:ea typeface="黑体" panose="02010609060101010101" pitchFamily="2" charset="-122"/>
              </a:rPr>
              <a:t>音素</a:t>
            </a:r>
            <a:r>
              <a:rPr lang="zh-CN" altLang="en-US" sz="3200" dirty="0">
                <a:latin typeface="黑体" panose="02010609060101010101" pitchFamily="2" charset="-122"/>
                <a:ea typeface="黑体" panose="02010609060101010101" pitchFamily="2" charset="-122"/>
              </a:rPr>
              <a:t>可能由于上下文不同而发音不同。如：</a:t>
            </a:r>
            <a:r>
              <a:rPr lang="en-US" altLang="zh-CN" sz="3200" dirty="0">
                <a:solidFill>
                  <a:srgbClr val="FF0000"/>
                </a:solidFill>
                <a:latin typeface="黑体" panose="02010609060101010101" pitchFamily="2" charset="-122"/>
                <a:ea typeface="黑体" panose="02010609060101010101" pitchFamily="2" charset="-122"/>
              </a:rPr>
              <a:t>three</a:t>
            </a:r>
            <a:r>
              <a:rPr lang="zh-CN" altLang="en-US" sz="3200" dirty="0">
                <a:latin typeface="黑体" panose="02010609060101010101" pitchFamily="2" charset="-122"/>
                <a:ea typeface="黑体" panose="02010609060101010101" pitchFamily="2" charset="-122"/>
              </a:rPr>
              <a:t>中音素</a:t>
            </a:r>
            <a:r>
              <a:rPr lang="en-US" altLang="zh-CN" sz="3200" dirty="0">
                <a:latin typeface="黑体" panose="02010609060101010101" pitchFamily="2" charset="-122"/>
                <a:ea typeface="黑体" panose="02010609060101010101" pitchFamily="2" charset="-122"/>
              </a:rPr>
              <a:t>th</a:t>
            </a:r>
            <a:r>
              <a:rPr lang="zh-CN" altLang="en-US" sz="3200" dirty="0">
                <a:latin typeface="黑体" panose="02010609060101010101" pitchFamily="2" charset="-122"/>
                <a:ea typeface="黑体" panose="02010609060101010101" pitchFamily="2" charset="-122"/>
              </a:rPr>
              <a:t>的发音不同于</a:t>
            </a:r>
            <a:r>
              <a:rPr lang="en-US" altLang="zh-CN" sz="3200" dirty="0">
                <a:solidFill>
                  <a:srgbClr val="FF0000"/>
                </a:solidFill>
                <a:latin typeface="黑体" panose="02010609060101010101" pitchFamily="2" charset="-122"/>
                <a:ea typeface="黑体" panose="02010609060101010101" pitchFamily="2" charset="-122"/>
              </a:rPr>
              <a:t>then</a:t>
            </a:r>
            <a:r>
              <a:rPr lang="zh-CN" altLang="en-US" sz="3200" dirty="0">
                <a:latin typeface="黑体" panose="02010609060101010101" pitchFamily="2" charset="-122"/>
                <a:ea typeface="黑体" panose="02010609060101010101" pitchFamily="2" charset="-122"/>
              </a:rPr>
              <a:t>中</a:t>
            </a:r>
            <a:r>
              <a:rPr lang="en-US" altLang="zh-CN" sz="3200" dirty="0">
                <a:latin typeface="黑体" panose="02010609060101010101" pitchFamily="2" charset="-122"/>
                <a:ea typeface="黑体" panose="02010609060101010101" pitchFamily="2" charset="-122"/>
              </a:rPr>
              <a:t>th</a:t>
            </a:r>
            <a:r>
              <a:rPr lang="zh-CN" altLang="en-US" sz="3200" dirty="0">
                <a:latin typeface="黑体" panose="02010609060101010101" pitchFamily="2" charset="-122"/>
                <a:ea typeface="黑体" panose="02010609060101010101" pitchFamily="2" charset="-122"/>
              </a:rPr>
              <a:t>的发音。</a:t>
            </a:r>
          </a:p>
          <a:p>
            <a:pPr eaLnBrk="1" hangingPunct="1">
              <a:lnSpc>
                <a:spcPct val="90000"/>
              </a:lnSpc>
            </a:pPr>
            <a:r>
              <a:rPr lang="zh-CN" altLang="en-US" sz="3200" dirty="0">
                <a:latin typeface="黑体" panose="02010609060101010101" pitchFamily="2" charset="-122"/>
                <a:ea typeface="黑体" panose="02010609060101010101" pitchFamily="2" charset="-122"/>
              </a:rPr>
              <a:t>音素变体。</a:t>
            </a:r>
          </a:p>
          <a:p>
            <a:pPr eaLnBrk="1" hangingPunct="1">
              <a:lnSpc>
                <a:spcPct val="90000"/>
              </a:lnSpc>
            </a:pPr>
            <a:r>
              <a:rPr lang="zh-CN" altLang="en-US" sz="3200" dirty="0">
                <a:solidFill>
                  <a:srgbClr val="C00000"/>
                </a:solidFill>
                <a:latin typeface="黑体" panose="02010609060101010101" pitchFamily="2" charset="-122"/>
                <a:ea typeface="黑体" panose="02010609060101010101" pitchFamily="2" charset="-122"/>
              </a:rPr>
              <a:t>抽取读音</a:t>
            </a:r>
            <a:r>
              <a:rPr lang="zh-CN" altLang="en-US" sz="3200" dirty="0">
                <a:latin typeface="黑体" panose="02010609060101010101" pitchFamily="2" charset="-122"/>
                <a:ea typeface="黑体" panose="02010609060101010101" pitchFamily="2" charset="-122"/>
              </a:rPr>
              <a:t>的差别将其归入音位的通用分组。</a:t>
            </a:r>
          </a:p>
          <a:p>
            <a:pPr eaLnBrk="1" hangingPunct="1">
              <a:lnSpc>
                <a:spcPct val="90000"/>
              </a:lnSpc>
            </a:pPr>
            <a:r>
              <a:rPr lang="zh-CN" altLang="en-US" sz="3200" dirty="0">
                <a:solidFill>
                  <a:srgbClr val="C00000"/>
                </a:solidFill>
                <a:latin typeface="黑体" panose="02010609060101010101" pitchFamily="2" charset="-122"/>
                <a:ea typeface="黑体" panose="02010609060101010101" pitchFamily="2" charset="-122"/>
              </a:rPr>
              <a:t>音位</a:t>
            </a:r>
            <a:r>
              <a:rPr lang="zh-CN" altLang="en-US" sz="3200" dirty="0">
                <a:latin typeface="黑体" panose="02010609060101010101" pitchFamily="2" charset="-122"/>
                <a:ea typeface="黑体" panose="02010609060101010101" pitchFamily="2" charset="-122"/>
              </a:rPr>
              <a:t>写在斜线中间，例如：</a:t>
            </a:r>
            <a:r>
              <a:rPr lang="en-US" altLang="zh-CN" sz="3200" dirty="0">
                <a:latin typeface="黑体" panose="02010609060101010101" pitchFamily="2" charset="-122"/>
                <a:ea typeface="黑体" panose="02010609060101010101" pitchFamily="2" charset="-122"/>
              </a:rPr>
              <a:t>/th/</a:t>
            </a:r>
            <a:r>
              <a:rPr lang="zh-CN" altLang="en-US" sz="3200" dirty="0">
                <a:latin typeface="黑体" panose="02010609060101010101" pitchFamily="2" charset="-122"/>
                <a:ea typeface="黑体" panose="02010609060101010101" pitchFamily="2" charset="-122"/>
              </a:rPr>
              <a:t>是一个音位，依据上下文的不同而有不同读音。</a:t>
            </a:r>
          </a:p>
          <a:p>
            <a:pPr eaLnBrk="1" hangingPunct="1">
              <a:lnSpc>
                <a:spcPct val="90000"/>
              </a:lnSpc>
            </a:pPr>
            <a:r>
              <a:rPr lang="zh-CN" altLang="en-US" sz="3200" dirty="0">
                <a:solidFill>
                  <a:srgbClr val="C00000"/>
                </a:solidFill>
                <a:latin typeface="黑体" panose="02010609060101010101" pitchFamily="2" charset="-122"/>
                <a:ea typeface="黑体" panose="02010609060101010101" pitchFamily="2" charset="-122"/>
              </a:rPr>
              <a:t>单词</a:t>
            </a:r>
            <a:r>
              <a:rPr lang="zh-CN" altLang="en-US" sz="3200" dirty="0">
                <a:latin typeface="黑体" panose="02010609060101010101" pitchFamily="2" charset="-122"/>
                <a:ea typeface="黑体" panose="02010609060101010101" pitchFamily="2" charset="-122"/>
              </a:rPr>
              <a:t>可以在音位层表示，若需要更多信息，可在音素变体层表示。</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Rectangle 2"/>
          <p:cNvSpPr>
            <a:spLocks noGrp="1"/>
          </p:cNvSpPr>
          <p:nvPr>
            <p:ph type="title"/>
          </p:nvPr>
        </p:nvSpPr>
        <p:spPr/>
        <p:txBody>
          <a:bodyPr vert="horz" wrap="square" lIns="91440" tIns="45720" rIns="91440" bIns="45720" anchor="ctr" anchorCtr="0"/>
          <a:lstStyle/>
          <a:p>
            <a:pPr eaLnBrk="1" hangingPunct="1">
              <a:buNone/>
            </a:pPr>
            <a:r>
              <a:rPr lang="en-US" altLang="zh-CN" b="0" dirty="0" smtClean="0">
                <a:latin typeface="黑体" panose="02010609060101010101" pitchFamily="2" charset="-122"/>
                <a:ea typeface="黑体" panose="02010609060101010101" pitchFamily="2" charset="-122"/>
              </a:rPr>
              <a:t>7.8.3 </a:t>
            </a:r>
            <a:r>
              <a:rPr lang="zh-CN" altLang="en-US" b="0" dirty="0">
                <a:latin typeface="黑体" panose="02010609060101010101" pitchFamily="2" charset="-122"/>
                <a:ea typeface="黑体" panose="02010609060101010101" pitchFamily="2" charset="-122"/>
              </a:rPr>
              <a:t>信号处理</a:t>
            </a:r>
          </a:p>
        </p:txBody>
      </p:sp>
      <p:sp>
        <p:nvSpPr>
          <p:cNvPr id="196612" name="Rectangle 3"/>
          <p:cNvSpPr>
            <a:spLocks noGrp="1"/>
          </p:cNvSpPr>
          <p:nvPr>
            <p:ph idx="1"/>
          </p:nvPr>
        </p:nvSpPr>
        <p:spPr>
          <a:xfrm>
            <a:off x="784225" y="1522730"/>
            <a:ext cx="7772400" cy="4960620"/>
          </a:xfrm>
        </p:spPr>
        <p:txBody>
          <a:bodyPr vert="horz" wrap="square" lIns="91440" tIns="45720" rIns="91440" bIns="45720" anchor="t" anchorCtr="0"/>
          <a:lstStyle/>
          <a:p>
            <a:pPr eaLnBrk="1" hangingPunct="1">
              <a:lnSpc>
                <a:spcPct val="90000"/>
              </a:lnSpc>
              <a:buNone/>
            </a:pPr>
            <a:r>
              <a:rPr lang="zh-CN" altLang="en-US" sz="2800" dirty="0">
                <a:solidFill>
                  <a:srgbClr val="FF0000"/>
                </a:solidFill>
                <a:latin typeface="黑体" panose="02010609060101010101" pitchFamily="2" charset="-122"/>
                <a:ea typeface="黑体" panose="02010609060101010101" pitchFamily="2" charset="-122"/>
              </a:rPr>
              <a:t>声波特征</a:t>
            </a:r>
            <a:r>
              <a:rPr lang="en-US" altLang="zh-CN" sz="2800" dirty="0">
                <a:solidFill>
                  <a:srgbClr val="FF0000"/>
                </a:solidFill>
                <a:latin typeface="黑体" panose="02010609060101010101" pitchFamily="2" charset="-122"/>
                <a:ea typeface="黑体" panose="02010609060101010101" pitchFamily="2" charset="-122"/>
              </a:rPr>
              <a:t>:</a:t>
            </a:r>
          </a:p>
          <a:p>
            <a:pPr eaLnBrk="1" hangingPunct="1">
              <a:lnSpc>
                <a:spcPct val="90000"/>
              </a:lnSpc>
              <a:buNone/>
            </a:pPr>
            <a:r>
              <a:rPr lang="en-US" altLang="zh-CN" sz="2800" dirty="0">
                <a:latin typeface="黑体" panose="02010609060101010101" pitchFamily="2" charset="-122"/>
                <a:ea typeface="黑体" panose="02010609060101010101" pitchFamily="2" charset="-122"/>
              </a:rPr>
              <a:t>1)</a:t>
            </a:r>
            <a:r>
              <a:rPr lang="zh-CN" altLang="en-US" sz="2800" dirty="0">
                <a:solidFill>
                  <a:srgbClr val="FF0000"/>
                </a:solidFill>
                <a:latin typeface="黑体" panose="02010609060101010101" pitchFamily="2" charset="-122"/>
                <a:ea typeface="黑体" panose="02010609060101010101" pitchFamily="2" charset="-122"/>
              </a:rPr>
              <a:t>振幅</a:t>
            </a:r>
            <a:r>
              <a:rPr lang="zh-CN" altLang="en-US" sz="2800" dirty="0">
                <a:latin typeface="黑体" panose="02010609060101010101" pitchFamily="2" charset="-122"/>
                <a:ea typeface="黑体" panose="02010609060101010101" pitchFamily="2" charset="-122"/>
              </a:rPr>
              <a:t>，它可以衡量某一时间点的空气</a:t>
            </a:r>
            <a:r>
              <a:rPr lang="zh-CN" altLang="en-US" sz="2800" dirty="0" smtClean="0">
                <a:latin typeface="黑体" panose="02010609060101010101" pitchFamily="2" charset="-122"/>
                <a:ea typeface="黑体" panose="02010609060101010101" pitchFamily="2" charset="-122"/>
              </a:rPr>
              <a:t>压力。</a:t>
            </a:r>
            <a:endParaRPr lang="zh-CN" altLang="en-US"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a:latin typeface="黑体" panose="02010609060101010101" pitchFamily="2" charset="-122"/>
                <a:ea typeface="黑体" panose="02010609060101010101" pitchFamily="2" charset="-122"/>
              </a:rPr>
              <a:t>2)</a:t>
            </a:r>
            <a:r>
              <a:rPr lang="zh-CN" altLang="en-US" sz="2800" dirty="0">
                <a:solidFill>
                  <a:srgbClr val="FF0000"/>
                </a:solidFill>
                <a:latin typeface="黑体" panose="02010609060101010101" pitchFamily="2" charset="-122"/>
                <a:ea typeface="黑体" panose="02010609060101010101" pitchFamily="2" charset="-122"/>
              </a:rPr>
              <a:t>频率</a:t>
            </a:r>
            <a:r>
              <a:rPr lang="zh-CN" altLang="en-US" sz="2800" dirty="0">
                <a:latin typeface="黑体" panose="02010609060101010101" pitchFamily="2" charset="-122"/>
                <a:ea typeface="黑体" panose="02010609060101010101" pitchFamily="2" charset="-122"/>
              </a:rPr>
              <a:t>，它是振幅变化的速率。</a:t>
            </a:r>
          </a:p>
          <a:p>
            <a:pPr eaLnBrk="1" hangingPunct="1">
              <a:lnSpc>
                <a:spcPct val="90000"/>
              </a:lnSpc>
            </a:pPr>
            <a:r>
              <a:rPr lang="zh-CN" altLang="en-US" sz="2800" dirty="0">
                <a:latin typeface="黑体" panose="02010609060101010101" pitchFamily="2" charset="-122"/>
                <a:ea typeface="黑体" panose="02010609060101010101" pitchFamily="2" charset="-122"/>
              </a:rPr>
              <a:t>振动膜离开它的固定位置的偏移量就是振幅的度量。</a:t>
            </a:r>
          </a:p>
          <a:p>
            <a:pPr eaLnBrk="1" hangingPunct="1">
              <a:lnSpc>
                <a:spcPct val="90000"/>
              </a:lnSpc>
            </a:pPr>
            <a:r>
              <a:rPr lang="zh-CN" altLang="en-US" sz="2800" dirty="0">
                <a:latin typeface="黑体" panose="02010609060101010101" pitchFamily="2" charset="-122"/>
                <a:ea typeface="黑体" panose="02010609060101010101" pitchFamily="2" charset="-122"/>
              </a:rPr>
              <a:t>当声波被采样时，绘制成一个</a:t>
            </a:r>
            <a:r>
              <a:rPr lang="en-US" altLang="zh-CN" sz="2800" dirty="0">
                <a:latin typeface="黑体" panose="02010609060101010101" pitchFamily="2" charset="-122"/>
                <a:ea typeface="黑体" panose="02010609060101010101" pitchFamily="2" charset="-122"/>
              </a:rPr>
              <a:t>x-y</a:t>
            </a:r>
            <a:r>
              <a:rPr lang="zh-CN" altLang="en-US" sz="2800" dirty="0">
                <a:latin typeface="黑体" panose="02010609060101010101" pitchFamily="2" charset="-122"/>
                <a:ea typeface="黑体" panose="02010609060101010101" pitchFamily="2" charset="-122"/>
              </a:rPr>
              <a:t>平面图，</a:t>
            </a:r>
            <a:r>
              <a:rPr lang="en-US" altLang="zh-CN" sz="2800" dirty="0">
                <a:latin typeface="黑体" panose="02010609060101010101" pitchFamily="2" charset="-122"/>
                <a:ea typeface="黑体" panose="02010609060101010101" pitchFamily="2" charset="-122"/>
              </a:rPr>
              <a:t>x</a:t>
            </a:r>
            <a:r>
              <a:rPr lang="zh-CN" altLang="en-US" sz="2800" dirty="0">
                <a:latin typeface="黑体" panose="02010609060101010101" pitchFamily="2" charset="-122"/>
                <a:ea typeface="黑体" panose="02010609060101010101" pitchFamily="2" charset="-122"/>
              </a:rPr>
              <a:t>轴表示时间，</a:t>
            </a:r>
            <a:r>
              <a:rPr lang="en-US" altLang="zh-CN" sz="2800" dirty="0">
                <a:latin typeface="黑体" panose="02010609060101010101" pitchFamily="2" charset="-122"/>
                <a:ea typeface="黑体" panose="02010609060101010101" pitchFamily="2" charset="-122"/>
              </a:rPr>
              <a:t>y</a:t>
            </a:r>
            <a:r>
              <a:rPr lang="zh-CN" altLang="en-US" sz="2800" dirty="0">
                <a:latin typeface="黑体" panose="02010609060101010101" pitchFamily="2" charset="-122"/>
                <a:ea typeface="黑体" panose="02010609060101010101" pitchFamily="2" charset="-122"/>
              </a:rPr>
              <a:t>轴表示振幅，每秒钟声波重复的次数为频率。</a:t>
            </a:r>
          </a:p>
          <a:p>
            <a:pPr eaLnBrk="1" hangingPunct="1">
              <a:lnSpc>
                <a:spcPct val="90000"/>
              </a:lnSpc>
            </a:pPr>
            <a:r>
              <a:rPr lang="zh-CN" altLang="en-US" sz="2800" dirty="0">
                <a:latin typeface="黑体" panose="02010609060101010101" pitchFamily="2" charset="-122"/>
                <a:ea typeface="黑体" panose="02010609060101010101" pitchFamily="2" charset="-122"/>
              </a:rPr>
              <a:t>每一次重复是一个周期，所以，频率为</a:t>
            </a:r>
            <a:r>
              <a:rPr lang="en-US" altLang="zh-CN" sz="2800" dirty="0">
                <a:latin typeface="黑体" panose="02010609060101010101" pitchFamily="2" charset="-122"/>
                <a:ea typeface="黑体" panose="02010609060101010101" pitchFamily="2" charset="-122"/>
              </a:rPr>
              <a:t>10</a:t>
            </a:r>
            <a:r>
              <a:rPr lang="zh-CN" altLang="en-US" sz="2800" dirty="0">
                <a:latin typeface="黑体" panose="02010609060101010101" pitchFamily="2" charset="-122"/>
                <a:ea typeface="黑体" panose="02010609060101010101" pitchFamily="2" charset="-122"/>
              </a:rPr>
              <a:t>意味着</a:t>
            </a:r>
            <a:r>
              <a:rPr lang="en-US" altLang="zh-CN" sz="2800"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秒内声波重复</a:t>
            </a:r>
            <a:r>
              <a:rPr lang="en-US" altLang="zh-CN" sz="2800" dirty="0">
                <a:latin typeface="黑体" panose="02010609060101010101" pitchFamily="2" charset="-122"/>
                <a:ea typeface="黑体" panose="02010609060101010101" pitchFamily="2" charset="-122"/>
              </a:rPr>
              <a:t>10</a:t>
            </a:r>
            <a:r>
              <a:rPr lang="zh-CN" altLang="en-US" sz="2800" dirty="0">
                <a:latin typeface="黑体" panose="02010609060101010101" pitchFamily="2" charset="-122"/>
                <a:ea typeface="黑体" panose="02010609060101010101" pitchFamily="2" charset="-122"/>
              </a:rPr>
              <a:t>次</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每秒</a:t>
            </a:r>
            <a:r>
              <a:rPr lang="en-US" altLang="zh-CN" sz="2800" dirty="0">
                <a:latin typeface="黑体" panose="02010609060101010101" pitchFamily="2" charset="-122"/>
                <a:ea typeface="黑体" panose="02010609060101010101" pitchFamily="2" charset="-122"/>
              </a:rPr>
              <a:t>10</a:t>
            </a:r>
            <a:r>
              <a:rPr lang="zh-CN" altLang="en-US" sz="2800" dirty="0">
                <a:latin typeface="黑体" panose="02010609060101010101" pitchFamily="2" charset="-122"/>
                <a:ea typeface="黑体" panose="02010609060101010101" pitchFamily="2" charset="-122"/>
              </a:rPr>
              <a:t>个周期或更一般地表示为</a:t>
            </a:r>
            <a:r>
              <a:rPr lang="en-US" altLang="zh-CN" sz="2800" dirty="0">
                <a:latin typeface="黑体" panose="02010609060101010101" pitchFamily="2" charset="-122"/>
                <a:ea typeface="黑体" panose="02010609060101010101" pitchFamily="2" charset="-122"/>
              </a:rPr>
              <a:t>10Hz</a:t>
            </a:r>
            <a:r>
              <a:rPr lang="zh-CN" altLang="en-US" sz="2800" dirty="0">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2"/>
          <p:cNvSpPr>
            <a:spLocks noGrp="1"/>
          </p:cNvSpPr>
          <p:nvPr>
            <p:ph idx="4294967295"/>
          </p:nvPr>
        </p:nvSpPr>
        <p:spPr>
          <a:xfrm>
            <a:off x="296545" y="400685"/>
            <a:ext cx="8266430" cy="5582285"/>
          </a:xfrm>
        </p:spPr>
        <p:txBody>
          <a:bodyPr vert="horz" wrap="square" lIns="91440" tIns="45720" rIns="91440" bIns="45720" anchor="t" anchorCtr="0"/>
          <a:lstStyle/>
          <a:p>
            <a:pPr eaLnBrk="1" hangingPunct="1">
              <a:lnSpc>
                <a:spcPct val="90000"/>
              </a:lnSpc>
            </a:pPr>
            <a:r>
              <a:rPr lang="zh-CN" altLang="en-US" dirty="0"/>
              <a:t> </a:t>
            </a:r>
            <a:r>
              <a:rPr lang="zh-CN" altLang="en-US" dirty="0">
                <a:latin typeface="黑体" panose="02010609060101010101" pitchFamily="2" charset="-122"/>
                <a:ea typeface="黑体" panose="02010609060101010101" pitchFamily="2" charset="-122"/>
              </a:rPr>
              <a:t>声音的音量与功率的大小有关，与振幅的平方有关。</a:t>
            </a:r>
          </a:p>
          <a:p>
            <a:pPr eaLnBrk="1" hangingPunct="1">
              <a:lnSpc>
                <a:spcPct val="90000"/>
              </a:lnSpc>
            </a:pPr>
            <a:r>
              <a:rPr lang="zh-CN" altLang="en-US" dirty="0">
                <a:latin typeface="黑体" panose="02010609060101010101" pitchFamily="2" charset="-122"/>
                <a:ea typeface="黑体" panose="02010609060101010101" pitchFamily="2" charset="-122"/>
              </a:rPr>
              <a:t>从麦克风所捕获的数据包含了所需单词的信息。</a:t>
            </a:r>
          </a:p>
          <a:p>
            <a:pPr eaLnBrk="1" hangingPunct="1">
              <a:lnSpc>
                <a:spcPct val="90000"/>
              </a:lnSpc>
            </a:pPr>
            <a:r>
              <a:rPr lang="zh-CN" altLang="en-US" dirty="0">
                <a:latin typeface="黑体" panose="02010609060101010101" pitchFamily="2" charset="-122"/>
                <a:ea typeface="黑体" panose="02010609060101010101" pitchFamily="2" charset="-122"/>
              </a:rPr>
              <a:t>应该将信号分割成若干块，从块中抽取大量不连续的值，这些不连续的值通常称为</a:t>
            </a:r>
            <a:r>
              <a:rPr lang="zh-CN" altLang="en-US" dirty="0">
                <a:solidFill>
                  <a:srgbClr val="FF0000"/>
                </a:solidFill>
                <a:latin typeface="黑体" panose="02010609060101010101" pitchFamily="2" charset="-122"/>
                <a:ea typeface="黑体" panose="02010609060101010101" pitchFamily="2" charset="-122"/>
              </a:rPr>
              <a:t>特征</a:t>
            </a:r>
            <a:r>
              <a:rPr lang="zh-CN" altLang="en-US" dirty="0">
                <a:latin typeface="黑体" panose="02010609060101010101" pitchFamily="2" charset="-122"/>
                <a:ea typeface="黑体" panose="02010609060101010101" pitchFamily="2" charset="-122"/>
              </a:rPr>
              <a:t>。</a:t>
            </a:r>
          </a:p>
          <a:p>
            <a:pPr eaLnBrk="1" hangingPunct="1">
              <a:lnSpc>
                <a:spcPct val="90000"/>
              </a:lnSpc>
            </a:pPr>
            <a:r>
              <a:rPr lang="zh-CN" altLang="en-US" dirty="0">
                <a:latin typeface="黑体" panose="02010609060101010101" pitchFamily="2" charset="-122"/>
                <a:ea typeface="黑体" panose="02010609060101010101" pitchFamily="2" charset="-122"/>
              </a:rPr>
              <a:t>信号的每个块称为</a:t>
            </a:r>
            <a:r>
              <a:rPr lang="zh-CN" altLang="en-US" dirty="0">
                <a:solidFill>
                  <a:srgbClr val="FF0000"/>
                </a:solidFill>
                <a:latin typeface="黑体" panose="02010609060101010101" pitchFamily="2" charset="-122"/>
                <a:ea typeface="黑体" panose="02010609060101010101" pitchFamily="2" charset="-122"/>
              </a:rPr>
              <a:t>帧</a:t>
            </a:r>
            <a:r>
              <a:rPr lang="zh-CN" altLang="en-US" dirty="0">
                <a:latin typeface="黑体" panose="02010609060101010101" pitchFamily="2" charset="-122"/>
                <a:ea typeface="黑体" panose="02010609060101010101" pitchFamily="2" charset="-122"/>
              </a:rPr>
              <a:t>，为了保证可能落在帧边缘的重要信息不会丢失，应该使帧有重叠。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2"/>
          <p:cNvSpPr>
            <a:spLocks noGrp="1"/>
          </p:cNvSpPr>
          <p:nvPr>
            <p:ph idx="4294967295"/>
          </p:nvPr>
        </p:nvSpPr>
        <p:spPr>
          <a:xfrm>
            <a:off x="394970" y="372745"/>
            <a:ext cx="7772400" cy="5991860"/>
          </a:xfrm>
        </p:spPr>
        <p:txBody>
          <a:bodyPr vert="horz" wrap="square" lIns="91440" tIns="45720" rIns="91440" bIns="45720" anchor="t" anchorCtr="0"/>
          <a:lstStyle/>
          <a:p>
            <a:pPr eaLnBrk="1" hangingPunct="1">
              <a:lnSpc>
                <a:spcPct val="90000"/>
              </a:lnSpc>
            </a:pPr>
            <a:r>
              <a:rPr lang="zh-CN" altLang="en-US" sz="3200" dirty="0">
                <a:latin typeface="黑体" panose="02010609060101010101" pitchFamily="2" charset="-122"/>
                <a:ea typeface="黑体" panose="02010609060101010101" pitchFamily="2" charset="-122"/>
              </a:rPr>
              <a:t>人们说话的</a:t>
            </a:r>
            <a:r>
              <a:rPr lang="zh-CN" altLang="en-US" sz="3200" dirty="0">
                <a:solidFill>
                  <a:srgbClr val="C00000"/>
                </a:solidFill>
                <a:latin typeface="黑体" panose="02010609060101010101" pitchFamily="2" charset="-122"/>
                <a:ea typeface="黑体" panose="02010609060101010101" pitchFamily="2" charset="-122"/>
              </a:rPr>
              <a:t>频率</a:t>
            </a:r>
            <a:r>
              <a:rPr lang="zh-CN" altLang="en-US" sz="3200" dirty="0">
                <a:latin typeface="黑体" panose="02010609060101010101" pitchFamily="2" charset="-122"/>
                <a:ea typeface="黑体" panose="02010609060101010101" pitchFamily="2" charset="-122"/>
              </a:rPr>
              <a:t>在</a:t>
            </a:r>
            <a:r>
              <a:rPr lang="en-US" altLang="zh-CN" sz="3200" dirty="0">
                <a:latin typeface="黑体" panose="02010609060101010101" pitchFamily="2" charset="-122"/>
                <a:ea typeface="黑体" panose="02010609060101010101" pitchFamily="2" charset="-122"/>
              </a:rPr>
              <a:t>1OkHz</a:t>
            </a:r>
            <a:r>
              <a:rPr lang="zh-CN" altLang="en-US" sz="3200" dirty="0">
                <a:latin typeface="黑体" panose="02010609060101010101" pitchFamily="2" charset="-122"/>
                <a:ea typeface="黑体" panose="02010609060101010101" pitchFamily="2" charset="-122"/>
              </a:rPr>
              <a:t>以下</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每秒</a:t>
            </a:r>
            <a:r>
              <a:rPr lang="en-US" altLang="zh-CN" sz="3200" dirty="0">
                <a:latin typeface="黑体" panose="02010609060101010101" pitchFamily="2" charset="-122"/>
                <a:ea typeface="黑体" panose="02010609060101010101" pitchFamily="2" charset="-122"/>
              </a:rPr>
              <a:t>10000</a:t>
            </a:r>
            <a:r>
              <a:rPr lang="zh-CN" altLang="en-US" sz="3200" dirty="0">
                <a:latin typeface="黑体" panose="02010609060101010101" pitchFamily="2" charset="-122"/>
                <a:ea typeface="黑体" panose="02010609060101010101" pitchFamily="2" charset="-122"/>
              </a:rPr>
              <a:t>个周期</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a:t>
            </a:r>
          </a:p>
          <a:p>
            <a:pPr eaLnBrk="1" hangingPunct="1">
              <a:lnSpc>
                <a:spcPct val="90000"/>
              </a:lnSpc>
            </a:pPr>
            <a:r>
              <a:rPr lang="zh-CN" altLang="en-US" sz="3200" dirty="0">
                <a:latin typeface="黑体" panose="02010609060101010101" pitchFamily="2" charset="-122"/>
                <a:ea typeface="黑体" panose="02010609060101010101" pitchFamily="2" charset="-122"/>
              </a:rPr>
              <a:t>每秒得到的样本数量应是需要记录的最高语音频率的两倍。从理论上说，这样做可以使频率不会丢失。当使用</a:t>
            </a:r>
            <a:r>
              <a:rPr lang="en-US" altLang="zh-CN" sz="3200" dirty="0">
                <a:latin typeface="黑体" panose="02010609060101010101" pitchFamily="2" charset="-122"/>
                <a:ea typeface="黑体" panose="02010609060101010101" pitchFamily="2" charset="-122"/>
              </a:rPr>
              <a:t>2OkHz</a:t>
            </a:r>
            <a:r>
              <a:rPr lang="zh-CN" altLang="en-US" sz="3200" dirty="0">
                <a:latin typeface="黑体" panose="02010609060101010101" pitchFamily="2" charset="-122"/>
                <a:ea typeface="黑体" panose="02010609060101010101" pitchFamily="2" charset="-122"/>
              </a:rPr>
              <a:t>的采样频率时，标准的一帧为</a:t>
            </a:r>
            <a:r>
              <a:rPr lang="en-US" altLang="zh-CN" sz="3200" dirty="0">
                <a:latin typeface="黑体" panose="02010609060101010101" pitchFamily="2" charset="-122"/>
                <a:ea typeface="黑体" panose="02010609060101010101" pitchFamily="2" charset="-122"/>
              </a:rPr>
              <a:t>10ms</a:t>
            </a:r>
            <a:r>
              <a:rPr lang="zh-CN" altLang="en-US" sz="3200" dirty="0">
                <a:latin typeface="黑体" panose="02010609060101010101" pitchFamily="2" charset="-122"/>
                <a:ea typeface="黑体" panose="02010609060101010101" pitchFamily="2" charset="-122"/>
              </a:rPr>
              <a:t>，包含</a:t>
            </a:r>
            <a:r>
              <a:rPr lang="en-US" altLang="zh-CN" sz="3200" dirty="0">
                <a:latin typeface="黑体" panose="02010609060101010101" pitchFamily="2" charset="-122"/>
                <a:ea typeface="黑体" panose="02010609060101010101" pitchFamily="2" charset="-122"/>
              </a:rPr>
              <a:t>200</a:t>
            </a:r>
            <a:r>
              <a:rPr lang="zh-CN" altLang="en-US" sz="3200" dirty="0">
                <a:latin typeface="黑体" panose="02010609060101010101" pitchFamily="2" charset="-122"/>
                <a:ea typeface="黑体" panose="02010609060101010101" pitchFamily="2" charset="-122"/>
              </a:rPr>
              <a:t>个采样值。每个采样值都是一个实数值，表示一种强度。每个实数值都将被转化为一个整数存储起来，这样做称做</a:t>
            </a:r>
            <a:r>
              <a:rPr lang="zh-CN" altLang="en-US" sz="3200" dirty="0">
                <a:solidFill>
                  <a:srgbClr val="C00000"/>
                </a:solidFill>
                <a:latin typeface="黑体" panose="02010609060101010101" pitchFamily="2" charset="-122"/>
                <a:ea typeface="黑体" panose="02010609060101010101" pitchFamily="2" charset="-122"/>
              </a:rPr>
              <a:t>量化</a:t>
            </a:r>
            <a:r>
              <a:rPr lang="zh-CN" altLang="en-US" sz="3200" dirty="0">
                <a:latin typeface="黑体" panose="02010609060101010101" pitchFamily="2" charset="-122"/>
                <a:ea typeface="黑体" panose="02010609060101010101" pitchFamily="2" charset="-122"/>
              </a:rPr>
              <a:t>。</a:t>
            </a:r>
          </a:p>
          <a:p>
            <a:pPr eaLnBrk="1" hangingPunct="1">
              <a:lnSpc>
                <a:spcPct val="90000"/>
              </a:lnSpc>
            </a:pPr>
            <a:r>
              <a:rPr lang="zh-CN" altLang="en-US" sz="3200" dirty="0">
                <a:solidFill>
                  <a:srgbClr val="C00000"/>
                </a:solidFill>
                <a:latin typeface="黑体" panose="02010609060101010101" pitchFamily="2" charset="-122"/>
                <a:ea typeface="黑体" panose="02010609060101010101" pitchFamily="2" charset="-122"/>
              </a:rPr>
              <a:t>实数值</a:t>
            </a:r>
            <a:r>
              <a:rPr lang="zh-CN" altLang="en-US" sz="3200" dirty="0">
                <a:latin typeface="黑体" panose="02010609060101010101" pitchFamily="2" charset="-122"/>
                <a:ea typeface="黑体" panose="02010609060101010101" pitchFamily="2" charset="-122"/>
              </a:rPr>
              <a:t>必须进行四舍五入。采样将连续的信号转换为一串不连续的值。</a:t>
            </a:r>
          </a:p>
          <a:p>
            <a:pPr eaLnBrk="1" hangingPunct="1">
              <a:lnSpc>
                <a:spcPct val="90000"/>
              </a:lnSpc>
            </a:pPr>
            <a:endParaRPr lang="zh-CN" altLang="en-US" sz="3200" dirty="0">
              <a:solidFill>
                <a:schemeClr val="folHlink"/>
              </a:solidFill>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2"/>
          <p:cNvSpPr>
            <a:spLocks noGrp="1"/>
          </p:cNvSpPr>
          <p:nvPr>
            <p:ph type="title"/>
          </p:nvPr>
        </p:nvSpPr>
        <p:spPr/>
        <p:txBody>
          <a:bodyPr vert="horz" wrap="square" lIns="91440" tIns="45720" rIns="91440" bIns="45720" anchor="ctr" anchorCtr="0"/>
          <a:lstStyle/>
          <a:p>
            <a:pPr eaLnBrk="1" hangingPunct="1">
              <a:buNone/>
            </a:pPr>
            <a:r>
              <a:rPr lang="en-US" altLang="zh-CN" b="0" dirty="0" smtClean="0">
                <a:latin typeface="黑体" panose="02010609060101010101" pitchFamily="2" charset="-122"/>
                <a:ea typeface="黑体" panose="02010609060101010101" pitchFamily="2" charset="-122"/>
              </a:rPr>
              <a:t>7.8.4 </a:t>
            </a:r>
            <a:r>
              <a:rPr lang="zh-CN" altLang="zh-CN" dirty="0" smtClean="0"/>
              <a:t>单个</a:t>
            </a:r>
            <a:r>
              <a:rPr lang="zh-CN" altLang="zh-CN" dirty="0"/>
              <a:t>单词的</a:t>
            </a:r>
            <a:r>
              <a:rPr lang="zh-CN" altLang="en-US" dirty="0"/>
              <a:t>识别</a:t>
            </a:r>
          </a:p>
        </p:txBody>
      </p:sp>
      <p:sp>
        <p:nvSpPr>
          <p:cNvPr id="199684" name="Rectangle 3"/>
          <p:cNvSpPr>
            <a:spLocks noGrp="1"/>
          </p:cNvSpPr>
          <p:nvPr>
            <p:ph idx="1"/>
          </p:nvPr>
        </p:nvSpPr>
        <p:spPr>
          <a:xfrm>
            <a:off x="685800" y="1628140"/>
            <a:ext cx="7772400" cy="4876165"/>
          </a:xfrm>
        </p:spPr>
        <p:txBody>
          <a:bodyPr vert="horz" wrap="square" lIns="91440" tIns="45720" rIns="91440" bIns="45720" anchor="t" anchorCtr="0"/>
          <a:lstStyle/>
          <a:p>
            <a:pPr eaLnBrk="1" hangingPunct="1">
              <a:lnSpc>
                <a:spcPct val="90000"/>
              </a:lnSpc>
            </a:pPr>
            <a:r>
              <a:rPr lang="zh-CN" altLang="en-US" sz="3200" dirty="0">
                <a:latin typeface="黑体" panose="02010609060101010101" pitchFamily="2" charset="-122"/>
                <a:ea typeface="黑体" panose="02010609060101010101" pitchFamily="2" charset="-122"/>
              </a:rPr>
              <a:t>下一个任务是识别这些特征所代表的单词。</a:t>
            </a:r>
          </a:p>
          <a:p>
            <a:pPr eaLnBrk="1" hangingPunct="1">
              <a:lnSpc>
                <a:spcPct val="90000"/>
              </a:lnSpc>
            </a:pPr>
            <a:r>
              <a:rPr lang="zh-CN" altLang="en-US" sz="3200" dirty="0">
                <a:latin typeface="黑体" panose="02010609060101010101" pitchFamily="2" charset="-122"/>
                <a:ea typeface="黑体" panose="02010609060101010101" pitchFamily="2" charset="-122"/>
              </a:rPr>
              <a:t>识别系统的输入是</a:t>
            </a:r>
            <a:r>
              <a:rPr lang="zh-CN" altLang="en-US" sz="3200" dirty="0">
                <a:solidFill>
                  <a:srgbClr val="C00000"/>
                </a:solidFill>
                <a:latin typeface="黑体" panose="02010609060101010101" pitchFamily="2" charset="-122"/>
                <a:ea typeface="黑体" panose="02010609060101010101" pitchFamily="2" charset="-122"/>
              </a:rPr>
              <a:t>特征序列</a:t>
            </a:r>
            <a:r>
              <a:rPr lang="en-US" altLang="zh-CN"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单词对应于字母序列。</a:t>
            </a:r>
          </a:p>
          <a:p>
            <a:pPr eaLnBrk="1" hangingPunct="1">
              <a:lnSpc>
                <a:spcPct val="90000"/>
              </a:lnSpc>
            </a:pPr>
            <a:r>
              <a:rPr lang="zh-CN" altLang="en-US" sz="3200" dirty="0">
                <a:latin typeface="黑体" panose="02010609060101010101" pitchFamily="2" charset="-122"/>
                <a:ea typeface="黑体" panose="02010609060101010101" pitchFamily="2" charset="-122"/>
              </a:rPr>
              <a:t>如果要分析一个大的单词库，就要识别某种字母序列比其他字母序列更有可能发生的模式。</a:t>
            </a:r>
          </a:p>
          <a:p>
            <a:pPr eaLnBrk="1" hangingPunct="1">
              <a:lnSpc>
                <a:spcPct val="90000"/>
              </a:lnSpc>
            </a:pPr>
            <a:r>
              <a:rPr lang="zh-CN" altLang="en-US" sz="3200" dirty="0">
                <a:latin typeface="黑体" panose="02010609060101010101" pitchFamily="2" charset="-122"/>
                <a:ea typeface="黑体" panose="02010609060101010101" pitchFamily="2" charset="-122"/>
              </a:rPr>
              <a:t>例如</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字母</a:t>
            </a:r>
            <a:r>
              <a:rPr lang="en-US" altLang="zh-CN" sz="3200" dirty="0">
                <a:latin typeface="黑体" panose="02010609060101010101" pitchFamily="2" charset="-122"/>
                <a:ea typeface="黑体" panose="02010609060101010101" pitchFamily="2" charset="-122"/>
              </a:rPr>
              <a:t>y</a:t>
            </a:r>
            <a:r>
              <a:rPr lang="zh-CN" altLang="en-US" sz="3200" dirty="0">
                <a:latin typeface="黑体" panose="02010609060101010101" pitchFamily="2" charset="-122"/>
                <a:ea typeface="黑体" panose="02010609060101010101" pitchFamily="2" charset="-122"/>
              </a:rPr>
              <a:t>跟在</a:t>
            </a:r>
            <a:r>
              <a:rPr lang="en-US" altLang="zh-CN" sz="3200" dirty="0">
                <a:latin typeface="黑体" panose="02010609060101010101" pitchFamily="2" charset="-122"/>
                <a:ea typeface="黑体" panose="02010609060101010101" pitchFamily="2" charset="-122"/>
              </a:rPr>
              <a:t>ph</a:t>
            </a:r>
            <a:r>
              <a:rPr lang="zh-CN" altLang="en-US" sz="3200" dirty="0">
                <a:latin typeface="黑体" panose="02010609060101010101" pitchFamily="2" charset="-122"/>
                <a:ea typeface="黑体" panose="02010609060101010101" pitchFamily="2" charset="-122"/>
              </a:rPr>
              <a:t>后面出现的概率要大于跟在</a:t>
            </a:r>
            <a:r>
              <a:rPr lang="en-US" altLang="zh-CN" sz="3200" dirty="0">
                <a:latin typeface="黑体" panose="02010609060101010101" pitchFamily="2" charset="-122"/>
                <a:ea typeface="黑体" panose="02010609060101010101" pitchFamily="2" charset="-122"/>
              </a:rPr>
              <a:t>t</a:t>
            </a:r>
            <a:r>
              <a:rPr lang="zh-CN" altLang="en-US" sz="3200" dirty="0">
                <a:latin typeface="黑体" panose="02010609060101010101" pitchFamily="2" charset="-122"/>
                <a:ea typeface="黑体" panose="02010609060101010101" pitchFamily="2" charset="-122"/>
              </a:rPr>
              <a:t>后面出现的概率。马尔可夫模型是表示序列可能出现的一种方法。</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2"/>
          <p:cNvSpPr>
            <a:spLocks noGrp="1"/>
          </p:cNvSpPr>
          <p:nvPr>
            <p:ph idx="4294967295"/>
          </p:nvPr>
        </p:nvSpPr>
        <p:spPr>
          <a:xfrm>
            <a:off x="544830" y="1275080"/>
            <a:ext cx="8054340" cy="4114800"/>
          </a:xfrm>
        </p:spPr>
        <p:txBody>
          <a:bodyPr vert="horz" wrap="square" lIns="91440" tIns="45720" rIns="91440" bIns="45720" anchor="t" anchorCtr="0"/>
          <a:lstStyle/>
          <a:p>
            <a:pPr eaLnBrk="1" hangingPunct="1">
              <a:lnSpc>
                <a:spcPct val="80000"/>
              </a:lnSpc>
            </a:pPr>
            <a:r>
              <a:rPr lang="zh-CN" altLang="en-US" sz="3200" dirty="0">
                <a:latin typeface="黑体" panose="02010609060101010101" pitchFamily="2" charset="-122"/>
                <a:ea typeface="黑体" panose="02010609060101010101" pitchFamily="2" charset="-122"/>
              </a:rPr>
              <a:t>图</a:t>
            </a:r>
            <a:r>
              <a:rPr lang="en-US" altLang="zh-CN" sz="3200" dirty="0">
                <a:latin typeface="黑体" panose="02010609060101010101" pitchFamily="2" charset="-122"/>
                <a:ea typeface="黑体" panose="02010609060101010101" pitchFamily="2" charset="-122"/>
              </a:rPr>
              <a:t>8-12</a:t>
            </a:r>
            <a:r>
              <a:rPr lang="zh-CN" altLang="en-US" sz="3200" dirty="0">
                <a:latin typeface="黑体" panose="02010609060101010101" pitchFamily="2" charset="-122"/>
                <a:ea typeface="黑体" panose="02010609060101010101" pitchFamily="2" charset="-122"/>
              </a:rPr>
              <a:t>是马尔可夫模型的一个例子。</a:t>
            </a:r>
          </a:p>
          <a:p>
            <a:pPr eaLnBrk="1" hangingPunct="1">
              <a:lnSpc>
                <a:spcPct val="80000"/>
              </a:lnSpc>
            </a:pPr>
            <a:r>
              <a:rPr lang="zh-CN" altLang="en-US" sz="3200" dirty="0">
                <a:latin typeface="黑体" panose="02010609060101010101" pitchFamily="2" charset="-122"/>
                <a:ea typeface="黑体" panose="02010609060101010101" pitchFamily="2" charset="-122"/>
              </a:rPr>
              <a:t>模型中有</a:t>
            </a:r>
            <a:r>
              <a:rPr lang="en-US" altLang="zh-CN" sz="3200" dirty="0">
                <a:latin typeface="黑体" panose="02010609060101010101" pitchFamily="2" charset="-122"/>
                <a:ea typeface="黑体" panose="02010609060101010101" pitchFamily="2" charset="-122"/>
              </a:rPr>
              <a:t>4</a:t>
            </a:r>
            <a:r>
              <a:rPr lang="zh-CN" altLang="en-US" sz="3200" dirty="0">
                <a:latin typeface="黑体" panose="02010609060101010101" pitchFamily="2" charset="-122"/>
                <a:ea typeface="黑体" panose="02010609060101010101" pitchFamily="2" charset="-122"/>
              </a:rPr>
              <a:t>个状态，分别标记为</a:t>
            </a:r>
            <a:r>
              <a:rPr lang="en-US" altLang="zh-CN" sz="3200" dirty="0">
                <a:latin typeface="黑体" panose="02010609060101010101" pitchFamily="2" charset="-122"/>
                <a:ea typeface="黑体" panose="02010609060101010101" pitchFamily="2" charset="-122"/>
              </a:rPr>
              <a:t>1~4</a:t>
            </a:r>
            <a:r>
              <a:rPr lang="zh-CN" altLang="en-US" sz="3200" dirty="0">
                <a:latin typeface="黑体" panose="02010609060101010101" pitchFamily="2" charset="-122"/>
                <a:ea typeface="黑体" panose="02010609060101010101" pitchFamily="2" charset="-122"/>
              </a:rPr>
              <a:t>。边代表从一个状态到另一个状态的转移概率。</a:t>
            </a:r>
          </a:p>
          <a:p>
            <a:pPr eaLnBrk="1" hangingPunct="1">
              <a:lnSpc>
                <a:spcPct val="80000"/>
              </a:lnSpc>
            </a:pPr>
            <a:r>
              <a:rPr lang="zh-CN" altLang="en-US" sz="3200" dirty="0">
                <a:latin typeface="黑体" panose="02010609060101010101" pitchFamily="2" charset="-122"/>
                <a:ea typeface="黑体" panose="02010609060101010101" pitchFamily="2" charset="-122"/>
              </a:rPr>
              <a:t>在图</a:t>
            </a:r>
            <a:r>
              <a:rPr lang="en-US" altLang="zh-CN" sz="3200" dirty="0">
                <a:latin typeface="黑体" panose="02010609060101010101" pitchFamily="2" charset="-122"/>
                <a:ea typeface="黑体" panose="02010609060101010101" pitchFamily="2" charset="-122"/>
              </a:rPr>
              <a:t>8-12</a:t>
            </a:r>
            <a:r>
              <a:rPr lang="zh-CN" altLang="en-US" sz="3200" dirty="0">
                <a:latin typeface="黑体" panose="02010609060101010101" pitchFamily="2" charset="-122"/>
                <a:ea typeface="黑体" panose="02010609060101010101" pitchFamily="2" charset="-122"/>
              </a:rPr>
              <a:t>中，状态</a:t>
            </a:r>
            <a:r>
              <a:rPr lang="en-US" altLang="zh-CN" sz="3200" dirty="0">
                <a:latin typeface="黑体" panose="02010609060101010101" pitchFamily="2" charset="-122"/>
                <a:ea typeface="黑体" panose="02010609060101010101" pitchFamily="2" charset="-122"/>
              </a:rPr>
              <a:t>4</a:t>
            </a:r>
            <a:r>
              <a:rPr lang="zh-CN" altLang="en-US" sz="3200" dirty="0">
                <a:latin typeface="黑体" panose="02010609060101010101" pitchFamily="2" charset="-122"/>
                <a:ea typeface="黑体" panose="02010609060101010101" pitchFamily="2" charset="-122"/>
              </a:rPr>
              <a:t>不会再转向其他状态，被认为是终止状态。</a:t>
            </a:r>
          </a:p>
          <a:p>
            <a:pPr eaLnBrk="1" hangingPunct="1">
              <a:lnSpc>
                <a:spcPct val="80000"/>
              </a:lnSpc>
            </a:pPr>
            <a:r>
              <a:rPr lang="zh-CN" altLang="en-US" sz="3200" dirty="0">
                <a:latin typeface="黑体" panose="02010609060101010101" pitchFamily="2" charset="-122"/>
                <a:ea typeface="黑体" panose="02010609060101010101" pitchFamily="2" charset="-122"/>
              </a:rPr>
              <a:t>对于任何状态，只能顺着箭头的方向进行状态转移，而从一个状态发出的所有箭头上的概率之和为</a:t>
            </a:r>
            <a:r>
              <a:rPr lang="en-US" altLang="zh-CN" sz="3200" dirty="0">
                <a:latin typeface="黑体" panose="02010609060101010101" pitchFamily="2" charset="-122"/>
                <a:ea typeface="黑体" panose="02010609060101010101" pitchFamily="2" charset="-122"/>
              </a:rPr>
              <a:t>1</a:t>
            </a:r>
            <a:r>
              <a:rPr lang="zh-CN" altLang="en-US" sz="3200" dirty="0">
                <a:latin typeface="黑体" panose="02010609060101010101" pitchFamily="2" charset="-122"/>
                <a:ea typeface="黑体" panose="02010609060101010101" pitchFamily="2" charset="-122"/>
              </a:rPr>
              <a:t>。状态可以代表组成单词的字母，但这里只讨论通常的状态。</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2"/>
          <p:cNvSpPr/>
          <p:nvPr/>
        </p:nvSpPr>
        <p:spPr>
          <a:xfrm>
            <a:off x="1979613" y="404813"/>
            <a:ext cx="4897437" cy="266382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201732" name="Rectangle 3"/>
          <p:cNvSpPr>
            <a:spLocks noGrp="1"/>
          </p:cNvSpPr>
          <p:nvPr>
            <p:ph idx="4294967295"/>
          </p:nvPr>
        </p:nvSpPr>
        <p:spPr>
          <a:xfrm>
            <a:off x="1538605" y="3089910"/>
            <a:ext cx="5890260" cy="1010920"/>
          </a:xfrm>
        </p:spPr>
        <p:txBody>
          <a:bodyPr vert="horz" wrap="square" lIns="91440" tIns="45720" rIns="91440" bIns="45720" anchor="t" anchorCtr="0"/>
          <a:lstStyle/>
          <a:p>
            <a:pPr eaLnBrk="1" hangingPunct="1">
              <a:lnSpc>
                <a:spcPct val="80000"/>
              </a:lnSpc>
              <a:buNone/>
            </a:pPr>
            <a:r>
              <a:rPr lang="zh-CN" altLang="en-US" sz="1800" dirty="0"/>
              <a:t>○</a:t>
            </a:r>
            <a:r>
              <a:rPr lang="en-US" altLang="zh-CN" sz="1800" dirty="0"/>
              <a:t>1  0.5      ○2  0.7     ○4  0.5    ○6  0.6</a:t>
            </a:r>
          </a:p>
          <a:p>
            <a:pPr eaLnBrk="1" hangingPunct="1">
              <a:lnSpc>
                <a:spcPct val="80000"/>
              </a:lnSpc>
              <a:buNone/>
            </a:pPr>
            <a:r>
              <a:rPr lang="en-US" altLang="zh-CN" sz="1800" dirty="0"/>
              <a:t>○2  0.3      ○4  0.1     ○6  0.4    ○2  0.2</a:t>
            </a:r>
          </a:p>
          <a:p>
            <a:pPr eaLnBrk="1" hangingPunct="1">
              <a:lnSpc>
                <a:spcPct val="80000"/>
              </a:lnSpc>
              <a:buNone/>
            </a:pPr>
            <a:r>
              <a:rPr lang="en-US" altLang="zh-CN" sz="1800" dirty="0"/>
              <a:t>○3  0.2      ○5  0.2     ○7  0.1    ○8  0.2</a:t>
            </a:r>
            <a:endParaRPr lang="zh-CN" altLang="en-US" sz="1800" dirty="0"/>
          </a:p>
        </p:txBody>
      </p:sp>
      <p:sp>
        <p:nvSpPr>
          <p:cNvPr id="201733" name="Rectangle 4"/>
          <p:cNvSpPr/>
          <p:nvPr/>
        </p:nvSpPr>
        <p:spPr>
          <a:xfrm>
            <a:off x="0" y="2444433"/>
            <a:ext cx="309880" cy="64516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graphicFrame>
        <p:nvGraphicFramePr>
          <p:cNvPr id="201734" name="Object 5"/>
          <p:cNvGraphicFramePr>
            <a:graphicFrameLocks noChangeAspect="1"/>
          </p:cNvGraphicFramePr>
          <p:nvPr/>
        </p:nvGraphicFramePr>
        <p:xfrm>
          <a:off x="2124075" y="620713"/>
          <a:ext cx="4464050" cy="1914525"/>
        </p:xfrm>
        <a:graphic>
          <a:graphicData uri="http://schemas.openxmlformats.org/presentationml/2006/ole">
            <mc:AlternateContent xmlns:mc="http://schemas.openxmlformats.org/markup-compatibility/2006">
              <mc:Choice xmlns:v="urn:schemas-microsoft-com:vml" Requires="v">
                <p:oleObj spid="_x0000_s12311" r:id="rId3" imgW="4323715" imgH="2009140" progId="Visio.Drawing.11">
                  <p:embed/>
                </p:oleObj>
              </mc:Choice>
              <mc:Fallback>
                <p:oleObj r:id="rId3" imgW="4323715" imgH="2009140" progId="Visio.Drawing.11">
                  <p:embed/>
                  <p:pic>
                    <p:nvPicPr>
                      <p:cNvPr id="0" name="图片 3088"/>
                      <p:cNvPicPr/>
                      <p:nvPr/>
                    </p:nvPicPr>
                    <p:blipFill>
                      <a:blip r:embed="rId4"/>
                      <a:stretch>
                        <a:fillRect/>
                      </a:stretch>
                    </p:blipFill>
                    <p:spPr>
                      <a:xfrm>
                        <a:off x="2124075" y="620713"/>
                        <a:ext cx="4464050" cy="1914525"/>
                      </a:xfrm>
                      <a:prstGeom prst="rect">
                        <a:avLst/>
                      </a:prstGeom>
                      <a:noFill/>
                      <a:ln w="38100">
                        <a:noFill/>
                        <a:miter/>
                      </a:ln>
                    </p:spPr>
                  </p:pic>
                </p:oleObj>
              </mc:Fallback>
            </mc:AlternateContent>
          </a:graphicData>
        </a:graphic>
      </p:graphicFrame>
      <p:sp>
        <p:nvSpPr>
          <p:cNvPr id="201735" name="Text Box 6"/>
          <p:cNvSpPr txBox="1"/>
          <p:nvPr/>
        </p:nvSpPr>
        <p:spPr>
          <a:xfrm>
            <a:off x="683568" y="4372452"/>
            <a:ext cx="7839710" cy="2306955"/>
          </a:xfrm>
          <a:prstGeom prst="rect">
            <a:avLst/>
          </a:prstGeom>
          <a:noFill/>
          <a:ln w="9525">
            <a:noFill/>
          </a:ln>
        </p:spPr>
        <p:txBody>
          <a:bodyPr wrap="square">
            <a:spAutoFit/>
          </a:bodyPr>
          <a:lstStyle/>
          <a:p>
            <a:pPr algn="just">
              <a:spcBef>
                <a:spcPct val="50000"/>
              </a:spcBef>
            </a:pPr>
            <a:r>
              <a:rPr lang="zh-CN" altLang="en-US" sz="2400" b="1" dirty="0">
                <a:solidFill>
                  <a:schemeClr val="accent2">
                    <a:lumMod val="90000"/>
                    <a:lumOff val="10000"/>
                  </a:schemeClr>
                </a:solidFill>
                <a:latin typeface="黑体" panose="02010609060101010101" pitchFamily="49" charset="-122"/>
                <a:ea typeface="黑体" panose="02010609060101010101" pitchFamily="49" charset="-122"/>
              </a:rPr>
              <a:t>图</a:t>
            </a:r>
            <a:r>
              <a:rPr lang="en-US" altLang="zh-CN" sz="2400" b="1" dirty="0">
                <a:solidFill>
                  <a:schemeClr val="accent2">
                    <a:lumMod val="90000"/>
                    <a:lumOff val="10000"/>
                  </a:schemeClr>
                </a:solidFill>
                <a:latin typeface="黑体" panose="02010609060101010101" pitchFamily="49" charset="-122"/>
                <a:ea typeface="黑体" panose="02010609060101010101" pitchFamily="49" charset="-122"/>
              </a:rPr>
              <a:t>8-12 </a:t>
            </a:r>
            <a:r>
              <a:rPr lang="zh-CN" altLang="en-US" sz="2400" b="1" dirty="0">
                <a:solidFill>
                  <a:schemeClr val="accent2">
                    <a:lumMod val="90000"/>
                    <a:lumOff val="10000"/>
                  </a:schemeClr>
                </a:solidFill>
                <a:latin typeface="黑体" panose="02010609060101010101" pitchFamily="49" charset="-122"/>
                <a:ea typeface="黑体" panose="02010609060101010101" pitchFamily="49" charset="-122"/>
              </a:rPr>
              <a:t>一个隐马尔可夫模型。圆圈表示状态，边表示状态之间的合法转换。每条边上有一个权值，表示从一个状态转移到另一个状态的概率。下面的值是观察权值，每个状态可以发出它下面列出的符号之一，权值是概率，显示发出每个符号的相对频率。注意</a:t>
            </a:r>
            <a:r>
              <a:rPr lang="en-US" altLang="zh-CN" sz="2400" b="1" dirty="0">
                <a:solidFill>
                  <a:schemeClr val="accent2">
                    <a:lumMod val="90000"/>
                    <a:lumOff val="10000"/>
                  </a:schemeClr>
                </a:solidFill>
                <a:latin typeface="黑体" panose="02010609060101010101" pitchFamily="49" charset="-122"/>
                <a:ea typeface="黑体" panose="02010609060101010101" pitchFamily="49" charset="-122"/>
              </a:rPr>
              <a:t>:</a:t>
            </a:r>
            <a:r>
              <a:rPr lang="zh-CN" altLang="en-US" sz="2400" b="1" dirty="0">
                <a:solidFill>
                  <a:schemeClr val="accent2">
                    <a:lumMod val="90000"/>
                    <a:lumOff val="10000"/>
                  </a:schemeClr>
                </a:solidFill>
                <a:latin typeface="黑体" panose="02010609060101010101" pitchFamily="49" charset="-122"/>
                <a:ea typeface="黑体" panose="02010609060101010101" pitchFamily="49" charset="-122"/>
              </a:rPr>
              <a:t>一个符号可以被多个状态</a:t>
            </a:r>
            <a:r>
              <a:rPr lang="zh-CN" altLang="en-US" sz="2400" b="1" dirty="0" smtClean="0">
                <a:solidFill>
                  <a:schemeClr val="accent2">
                    <a:lumMod val="90000"/>
                    <a:lumOff val="10000"/>
                  </a:schemeClr>
                </a:solidFill>
                <a:latin typeface="黑体" panose="02010609060101010101" pitchFamily="49" charset="-122"/>
                <a:ea typeface="黑体" panose="02010609060101010101" pitchFamily="49" charset="-122"/>
              </a:rPr>
              <a:t>发出。</a:t>
            </a:r>
            <a:endParaRPr lang="zh-CN" altLang="en-US" sz="2400" b="1" dirty="0">
              <a:solidFill>
                <a:schemeClr val="accent2">
                  <a:lumMod val="90000"/>
                  <a:lumOff val="10000"/>
                </a:schemeClr>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6" name="Rectangle 3"/>
          <p:cNvSpPr>
            <a:spLocks noGrp="1"/>
          </p:cNvSpPr>
          <p:nvPr>
            <p:ph idx="4294967295"/>
          </p:nvPr>
        </p:nvSpPr>
        <p:spPr>
          <a:xfrm>
            <a:off x="685800" y="908685"/>
            <a:ext cx="7772400" cy="4424680"/>
          </a:xfrm>
        </p:spPr>
        <p:txBody>
          <a:bodyPr vert="horz" wrap="square" lIns="91440" tIns="45720" rIns="91440" bIns="45720" anchor="t" anchorCtr="0"/>
          <a:lstStyle/>
          <a:p>
            <a:pPr eaLnBrk="1" latinLnBrk="0" hangingPunct="1">
              <a:lnSpc>
                <a:spcPct val="80000"/>
              </a:lnSpc>
              <a:spcBef>
                <a:spcPts val="600"/>
              </a:spcBef>
              <a:spcAft>
                <a:spcPts val="600"/>
              </a:spcAft>
            </a:pPr>
            <a:r>
              <a:rPr lang="zh-CN" altLang="en-US" sz="2800" dirty="0">
                <a:latin typeface="黑体" panose="02010609060101010101" pitchFamily="2" charset="-122"/>
                <a:ea typeface="黑体" panose="02010609060101010101" pitchFamily="2" charset="-122"/>
              </a:rPr>
              <a:t>图</a:t>
            </a:r>
            <a:r>
              <a:rPr lang="en-US" altLang="zh-CN" sz="2800" dirty="0">
                <a:latin typeface="黑体" panose="02010609060101010101" pitchFamily="2" charset="-122"/>
                <a:ea typeface="黑体" panose="02010609060101010101" pitchFamily="2" charset="-122"/>
              </a:rPr>
              <a:t>8-12</a:t>
            </a:r>
            <a:r>
              <a:rPr lang="zh-CN" altLang="en-US" sz="2800" dirty="0">
                <a:latin typeface="黑体" panose="02010609060101010101" pitchFamily="2" charset="-122"/>
                <a:ea typeface="黑体" panose="02010609060101010101" pitchFamily="2" charset="-122"/>
              </a:rPr>
              <a:t>中的模型可以看做一个序列生成器。例如，若从状态</a:t>
            </a:r>
            <a:r>
              <a:rPr lang="en-US" altLang="zh-CN" sz="2800"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开始，在状态</a:t>
            </a:r>
            <a:r>
              <a:rPr lang="en-US" altLang="zh-CN" sz="2800" dirty="0">
                <a:latin typeface="黑体" panose="02010609060101010101" pitchFamily="2" charset="-122"/>
                <a:ea typeface="黑体" panose="02010609060101010101" pitchFamily="2" charset="-122"/>
              </a:rPr>
              <a:t>4</a:t>
            </a:r>
            <a:r>
              <a:rPr lang="zh-CN" altLang="en-US" sz="2800" dirty="0">
                <a:latin typeface="黑体" panose="02010609060101010101" pitchFamily="2" charset="-122"/>
                <a:ea typeface="黑体" panose="02010609060101010101" pitchFamily="2" charset="-122"/>
              </a:rPr>
              <a:t>结束，下面是可能生成的一些序列</a:t>
            </a:r>
            <a:r>
              <a:rPr lang="en-US" altLang="zh-CN" sz="2800" dirty="0">
                <a:latin typeface="黑体" panose="02010609060101010101" pitchFamily="2" charset="-122"/>
                <a:ea typeface="黑体" panose="02010609060101010101" pitchFamily="2" charset="-122"/>
              </a:rPr>
              <a:t>:</a:t>
            </a:r>
          </a:p>
          <a:p>
            <a:pPr eaLnBrk="1" latinLnBrk="0" hangingPunct="1">
              <a:lnSpc>
                <a:spcPct val="80000"/>
              </a:lnSpc>
              <a:spcBef>
                <a:spcPts val="600"/>
              </a:spcBef>
              <a:spcAft>
                <a:spcPts val="600"/>
              </a:spcAft>
              <a:buNone/>
            </a:pPr>
            <a:r>
              <a:rPr lang="en-US" altLang="zh-CN" sz="2800" dirty="0" smtClean="0">
                <a:latin typeface="黑体" panose="02010609060101010101" pitchFamily="2" charset="-122"/>
                <a:ea typeface="黑体" panose="02010609060101010101" pitchFamily="2" charset="-122"/>
              </a:rPr>
              <a:t>  1 </a:t>
            </a:r>
            <a:r>
              <a:rPr lang="en-US" altLang="zh-CN" sz="2800" dirty="0">
                <a:latin typeface="黑体" panose="02010609060101010101" pitchFamily="2" charset="-122"/>
                <a:ea typeface="黑体" panose="02010609060101010101" pitchFamily="2" charset="-122"/>
              </a:rPr>
              <a:t>2 3 4</a:t>
            </a:r>
          </a:p>
          <a:p>
            <a:pPr eaLnBrk="1" latinLnBrk="0" hangingPunct="1">
              <a:lnSpc>
                <a:spcPct val="80000"/>
              </a:lnSpc>
              <a:spcBef>
                <a:spcPts val="600"/>
              </a:spcBef>
              <a:spcAft>
                <a:spcPts val="600"/>
              </a:spcAft>
              <a:buNone/>
            </a:pPr>
            <a:r>
              <a:rPr lang="en-US" altLang="zh-CN" sz="2800" dirty="0" smtClean="0">
                <a:latin typeface="黑体" panose="02010609060101010101" pitchFamily="2" charset="-122"/>
                <a:ea typeface="黑体" panose="02010609060101010101" pitchFamily="2" charset="-122"/>
              </a:rPr>
              <a:t>  1 </a:t>
            </a:r>
            <a:r>
              <a:rPr lang="en-US" altLang="zh-CN" sz="2800" dirty="0">
                <a:latin typeface="黑体" panose="02010609060101010101" pitchFamily="2" charset="-122"/>
                <a:ea typeface="黑体" panose="02010609060101010101" pitchFamily="2" charset="-122"/>
              </a:rPr>
              <a:t>2 2 3 3 3 4</a:t>
            </a:r>
          </a:p>
          <a:p>
            <a:pPr eaLnBrk="1" latinLnBrk="0" hangingPunct="1">
              <a:lnSpc>
                <a:spcPct val="80000"/>
              </a:lnSpc>
              <a:spcBef>
                <a:spcPts val="600"/>
              </a:spcBef>
              <a:spcAft>
                <a:spcPts val="600"/>
              </a:spcAft>
              <a:buNone/>
            </a:pPr>
            <a:r>
              <a:rPr lang="en-US" altLang="zh-CN" sz="2800" dirty="0" smtClean="0">
                <a:latin typeface="黑体" panose="02010609060101010101" pitchFamily="2" charset="-122"/>
                <a:ea typeface="黑体" panose="02010609060101010101" pitchFamily="2" charset="-122"/>
              </a:rPr>
              <a:t>  1 </a:t>
            </a:r>
            <a:r>
              <a:rPr lang="en-US" altLang="zh-CN" sz="2800" dirty="0">
                <a:latin typeface="黑体" panose="02010609060101010101" pitchFamily="2" charset="-122"/>
                <a:ea typeface="黑体" panose="02010609060101010101" pitchFamily="2" charset="-122"/>
              </a:rPr>
              <a:t>2 3 3 4</a:t>
            </a:r>
          </a:p>
          <a:p>
            <a:pPr eaLnBrk="1" latinLnBrk="0" hangingPunct="1">
              <a:lnSpc>
                <a:spcPct val="80000"/>
              </a:lnSpc>
              <a:spcBef>
                <a:spcPts val="600"/>
              </a:spcBef>
              <a:spcAft>
                <a:spcPts val="600"/>
              </a:spcAft>
              <a:buNone/>
            </a:pPr>
            <a:r>
              <a:rPr lang="en-US" altLang="zh-CN" sz="2800" dirty="0" smtClean="0">
                <a:latin typeface="黑体" panose="02010609060101010101" pitchFamily="2" charset="-122"/>
                <a:ea typeface="黑体" panose="02010609060101010101" pitchFamily="2" charset="-122"/>
              </a:rPr>
              <a:t>  1 </a:t>
            </a:r>
            <a:r>
              <a:rPr lang="en-US" altLang="zh-CN" sz="2800" dirty="0">
                <a:latin typeface="黑体" panose="02010609060101010101" pitchFamily="2" charset="-122"/>
                <a:ea typeface="黑体" panose="02010609060101010101" pitchFamily="2" charset="-122"/>
              </a:rPr>
              <a:t>2 2 2 2 3 4</a:t>
            </a:r>
          </a:p>
          <a:p>
            <a:pPr eaLnBrk="1" latinLnBrk="0" hangingPunct="1">
              <a:lnSpc>
                <a:spcPct val="80000"/>
              </a:lnSpc>
              <a:spcBef>
                <a:spcPts val="600"/>
              </a:spcBef>
              <a:spcAft>
                <a:spcPts val="600"/>
              </a:spcAft>
            </a:pPr>
            <a:r>
              <a:rPr lang="zh-CN" altLang="en-US" sz="2800" dirty="0">
                <a:latin typeface="黑体" panose="02010609060101010101" pitchFamily="2" charset="-122"/>
                <a:ea typeface="黑体" panose="02010609060101010101" pitchFamily="2" charset="-122"/>
              </a:rPr>
              <a:t>任何序列生成的概率都可以计算出来，生成某个序列的概率就是生成该序列路径上的所有概率之积。</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129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p:cNvSpPr>
          <p:nvPr>
            <p:ph type="title"/>
          </p:nvPr>
        </p:nvSpPr>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7.5.2 </a:t>
            </a:r>
            <a:r>
              <a:rPr lang="zh-CN" altLang="en-US" sz="4000" b="0" dirty="0">
                <a:latin typeface="黑体" panose="02010609060101010101" pitchFamily="2" charset="-122"/>
                <a:ea typeface="黑体" panose="02010609060101010101" pitchFamily="2" charset="-122"/>
              </a:rPr>
              <a:t>统计学方法的应用</a:t>
            </a:r>
          </a:p>
        </p:txBody>
      </p:sp>
      <p:sp>
        <p:nvSpPr>
          <p:cNvPr id="83972" name="Rectangle 3"/>
          <p:cNvSpPr>
            <a:spLocks noGrp="1"/>
          </p:cNvSpPr>
          <p:nvPr>
            <p:ph idx="1"/>
          </p:nvPr>
        </p:nvSpPr>
        <p:spPr>
          <a:xfrm>
            <a:off x="685800" y="1522730"/>
            <a:ext cx="7772400" cy="4726305"/>
          </a:xfrm>
        </p:spPr>
        <p:txBody>
          <a:bodyPr vert="horz" wrap="square" lIns="91440" tIns="45720" rIns="91440" bIns="45720" anchor="t" anchorCtr="0"/>
          <a:lstStyle/>
          <a:p>
            <a:pPr eaLnBrk="1" hangingPunct="1">
              <a:lnSpc>
                <a:spcPct val="80000"/>
              </a:lnSpc>
            </a:pPr>
            <a:r>
              <a:rPr lang="zh-CN" altLang="en-US" sz="3200" dirty="0">
                <a:solidFill>
                  <a:srgbClr val="FF0000"/>
                </a:solidFill>
                <a:latin typeface="黑体" panose="02010609060101010101" pitchFamily="2" charset="-122"/>
                <a:ea typeface="黑体" panose="02010609060101010101" pitchFamily="2" charset="-122"/>
              </a:rPr>
              <a:t>使用统计的</a:t>
            </a:r>
            <a:r>
              <a:rPr lang="zh-CN" altLang="en-US" sz="3200" dirty="0" smtClean="0">
                <a:solidFill>
                  <a:srgbClr val="FF0000"/>
                </a:solidFill>
                <a:latin typeface="黑体" panose="02010609060101010101" pitchFamily="2" charset="-122"/>
                <a:ea typeface="黑体" panose="02010609060101010101" pitchFamily="2" charset="-122"/>
              </a:rPr>
              <a:t>方法：</a:t>
            </a:r>
            <a:endParaRPr lang="zh-CN" altLang="en-US" sz="32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800" dirty="0">
                <a:latin typeface="黑体" panose="02010609060101010101" pitchFamily="2" charset="-122"/>
                <a:ea typeface="黑体" panose="02010609060101010101" pitchFamily="2" charset="-122"/>
              </a:rPr>
              <a:t>机器翻译的正确率达到</a:t>
            </a:r>
            <a:r>
              <a:rPr lang="en-US" altLang="zh-CN" sz="2800" dirty="0">
                <a:latin typeface="黑体" panose="02010609060101010101" pitchFamily="2" charset="-122"/>
                <a:ea typeface="黑体" panose="02010609060101010101" pitchFamily="2" charset="-122"/>
              </a:rPr>
              <a:t>60</a:t>
            </a:r>
            <a:r>
              <a:rPr lang="en-US" altLang="zh-CN" sz="2800" dirty="0" smtClean="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a:t>
            </a:r>
            <a:endParaRPr lang="zh-CN" altLang="en-US" sz="2800" dirty="0">
              <a:latin typeface="黑体" panose="02010609060101010101" pitchFamily="2" charset="-122"/>
              <a:ea typeface="黑体" panose="02010609060101010101" pitchFamily="2" charset="-122"/>
            </a:endParaRPr>
          </a:p>
          <a:p>
            <a:pPr lvl="1" eaLnBrk="1" hangingPunct="1">
              <a:lnSpc>
                <a:spcPct val="80000"/>
              </a:lnSpc>
            </a:pPr>
            <a:r>
              <a:rPr lang="zh-CN" altLang="en-US" sz="2800" dirty="0">
                <a:latin typeface="黑体" panose="02010609060101010101" pitchFamily="2" charset="-122"/>
                <a:ea typeface="黑体" panose="02010609060101010101" pitchFamily="2" charset="-122"/>
              </a:rPr>
              <a:t>汉语切分的正确率达到</a:t>
            </a:r>
            <a:r>
              <a:rPr lang="en-US" altLang="zh-CN" sz="2800" dirty="0">
                <a:latin typeface="黑体" panose="02010609060101010101" pitchFamily="2" charset="-122"/>
                <a:ea typeface="黑体" panose="02010609060101010101" pitchFamily="2" charset="-122"/>
              </a:rPr>
              <a:t>70</a:t>
            </a:r>
            <a:r>
              <a:rPr lang="en-US" altLang="zh-CN" sz="2800" dirty="0" smtClean="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a:t>
            </a:r>
            <a:endParaRPr lang="zh-CN" altLang="en-US" sz="2800" dirty="0">
              <a:latin typeface="黑体" panose="02010609060101010101" pitchFamily="2" charset="-122"/>
              <a:ea typeface="黑体" panose="02010609060101010101" pitchFamily="2" charset="-122"/>
            </a:endParaRPr>
          </a:p>
          <a:p>
            <a:pPr lvl="1" eaLnBrk="1" hangingPunct="1">
              <a:lnSpc>
                <a:spcPct val="80000"/>
              </a:lnSpc>
            </a:pPr>
            <a:r>
              <a:rPr lang="zh-CN" altLang="en-US" sz="2800" dirty="0">
                <a:latin typeface="黑体" panose="02010609060101010101" pitchFamily="2" charset="-122"/>
                <a:ea typeface="黑体" panose="02010609060101010101" pitchFamily="2" charset="-122"/>
              </a:rPr>
              <a:t>汉语语音输入的正确率达到</a:t>
            </a:r>
            <a:r>
              <a:rPr lang="en-US" altLang="zh-CN" sz="2800" dirty="0">
                <a:latin typeface="黑体" panose="02010609060101010101" pitchFamily="2" charset="-122"/>
                <a:ea typeface="黑体" panose="02010609060101010101" pitchFamily="2" charset="-122"/>
              </a:rPr>
              <a:t>80%</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zh-CN" altLang="en-US" sz="3200" dirty="0">
                <a:solidFill>
                  <a:srgbClr val="FF0000"/>
                </a:solidFill>
                <a:latin typeface="黑体" panose="02010609060101010101" pitchFamily="2" charset="-122"/>
                <a:ea typeface="黑体" panose="02010609060101010101" pitchFamily="2" charset="-122"/>
              </a:rPr>
              <a:t>总的趋势</a:t>
            </a:r>
            <a:r>
              <a:rPr lang="en-US" altLang="zh-CN" sz="3200" dirty="0">
                <a:ea typeface="黑体" panose="02010609060101010101" pitchFamily="2" charset="-122"/>
              </a:rPr>
              <a:t>——</a:t>
            </a:r>
            <a:endParaRPr lang="en-US" altLang="zh-CN" sz="3200" dirty="0">
              <a:latin typeface="黑体" panose="02010609060101010101" pitchFamily="2" charset="-122"/>
              <a:ea typeface="黑体" panose="02010609060101010101" pitchFamily="2" charset="-122"/>
            </a:endParaRPr>
          </a:p>
          <a:p>
            <a:pPr lvl="1" eaLnBrk="1" hangingPunct="1">
              <a:lnSpc>
                <a:spcPct val="80000"/>
              </a:lnSpc>
            </a:pPr>
            <a:r>
              <a:rPr lang="zh-CN" altLang="en-US" sz="2800" dirty="0">
                <a:latin typeface="黑体" panose="02010609060101010101" pitchFamily="2" charset="-122"/>
                <a:ea typeface="黑体" panose="02010609060101010101" pitchFamily="2" charset="-122"/>
              </a:rPr>
              <a:t>部分分析代替全</a:t>
            </a:r>
            <a:r>
              <a:rPr lang="zh-CN" altLang="en-US" sz="2800" dirty="0" smtClean="0">
                <a:latin typeface="黑体" panose="02010609060101010101" pitchFamily="2" charset="-122"/>
                <a:ea typeface="黑体" panose="02010609060101010101" pitchFamily="2" charset="-122"/>
              </a:rPr>
              <a:t>分析；</a:t>
            </a:r>
            <a:endParaRPr lang="zh-CN" altLang="en-US" sz="2800" dirty="0">
              <a:latin typeface="黑体" panose="02010609060101010101" pitchFamily="2" charset="-122"/>
              <a:ea typeface="黑体" panose="02010609060101010101" pitchFamily="2" charset="-122"/>
            </a:endParaRPr>
          </a:p>
          <a:p>
            <a:pPr lvl="1" eaLnBrk="1" hangingPunct="1">
              <a:lnSpc>
                <a:spcPct val="80000"/>
              </a:lnSpc>
            </a:pPr>
            <a:r>
              <a:rPr lang="zh-CN" altLang="en-US" sz="2800" dirty="0">
                <a:latin typeface="黑体" panose="02010609060101010101" pitchFamily="2" charset="-122"/>
                <a:ea typeface="黑体" panose="02010609060101010101" pitchFamily="2" charset="-122"/>
              </a:rPr>
              <a:t>部分理解代替全</a:t>
            </a:r>
            <a:r>
              <a:rPr lang="zh-CN" altLang="en-US" sz="2800" dirty="0" smtClean="0">
                <a:latin typeface="黑体" panose="02010609060101010101" pitchFamily="2" charset="-122"/>
                <a:ea typeface="黑体" panose="02010609060101010101" pitchFamily="2" charset="-122"/>
              </a:rPr>
              <a:t>理解；</a:t>
            </a:r>
            <a:endParaRPr lang="zh-CN" altLang="en-US" sz="2800" dirty="0">
              <a:latin typeface="黑体" panose="02010609060101010101" pitchFamily="2" charset="-122"/>
              <a:ea typeface="黑体" panose="02010609060101010101" pitchFamily="2" charset="-122"/>
            </a:endParaRPr>
          </a:p>
          <a:p>
            <a:pPr lvl="1" eaLnBrk="1" hangingPunct="1">
              <a:lnSpc>
                <a:spcPct val="80000"/>
              </a:lnSpc>
            </a:pPr>
            <a:r>
              <a:rPr lang="zh-CN" altLang="en-US" sz="2800" dirty="0">
                <a:latin typeface="黑体" panose="02010609060101010101" pitchFamily="2" charset="-122"/>
                <a:ea typeface="黑体" panose="02010609060101010101" pitchFamily="2" charset="-122"/>
              </a:rPr>
              <a:t>部分翻译代替全翻译。</a:t>
            </a:r>
          </a:p>
          <a:p>
            <a:pPr eaLnBrk="1" hangingPunct="1">
              <a:lnSpc>
                <a:spcPct val="80000"/>
              </a:lnSpc>
            </a:pPr>
            <a:r>
              <a:rPr lang="zh-CN" altLang="en-US" sz="3200" dirty="0">
                <a:solidFill>
                  <a:srgbClr val="C00000"/>
                </a:solidFill>
                <a:latin typeface="黑体" panose="02010609060101010101" pitchFamily="2" charset="-122"/>
                <a:ea typeface="黑体" panose="02010609060101010101" pitchFamily="2" charset="-122"/>
              </a:rPr>
              <a:t>统计方法</a:t>
            </a:r>
            <a:r>
              <a:rPr lang="zh-CN" altLang="en-US" sz="3200" dirty="0">
                <a:latin typeface="黑体" panose="02010609060101010101" pitchFamily="2" charset="-122"/>
                <a:ea typeface="黑体" panose="02010609060101010101" pitchFamily="2" charset="-122"/>
              </a:rPr>
              <a:t>在理解自然语言时主要是和分析方法相结合使用的。 </a:t>
            </a:r>
          </a:p>
          <a:p>
            <a:pPr eaLnBrk="1" hangingPunct="1">
              <a:lnSpc>
                <a:spcPct val="80000"/>
              </a:lnSpc>
              <a:buNone/>
            </a:pPr>
            <a:r>
              <a:rPr lang="zh-CN" altLang="en-US" sz="3200"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0" name="Rectangle 3"/>
          <p:cNvSpPr>
            <a:spLocks noGrp="1"/>
          </p:cNvSpPr>
          <p:nvPr>
            <p:ph idx="4294967295"/>
          </p:nvPr>
        </p:nvSpPr>
        <p:spPr>
          <a:xfrm>
            <a:off x="685800" y="993140"/>
            <a:ext cx="7772400" cy="4241800"/>
          </a:xfrm>
        </p:spPr>
        <p:txBody>
          <a:bodyPr vert="horz" wrap="square" lIns="91440" tIns="45720" rIns="91440" bIns="45720" anchor="t" anchorCtr="0"/>
          <a:lstStyle/>
          <a:p>
            <a:pPr eaLnBrk="1" hangingPunct="1">
              <a:lnSpc>
                <a:spcPct val="90000"/>
              </a:lnSpc>
              <a:buNone/>
            </a:pPr>
            <a:r>
              <a:rPr lang="zh-CN" altLang="en-US" sz="2800" dirty="0">
                <a:latin typeface="黑体" panose="02010609060101010101" pitchFamily="2" charset="-122"/>
                <a:ea typeface="黑体" panose="02010609060101010101" pitchFamily="2" charset="-122"/>
              </a:rPr>
              <a:t>例如，对于序列</a:t>
            </a:r>
            <a:r>
              <a:rPr lang="en-US" altLang="zh-CN" sz="2800" dirty="0">
                <a:latin typeface="黑体" panose="02010609060101010101" pitchFamily="2" charset="-122"/>
                <a:ea typeface="黑体" panose="02010609060101010101" pitchFamily="2" charset="-122"/>
              </a:rPr>
              <a:t>:</a:t>
            </a: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    1 </a:t>
            </a:r>
            <a:r>
              <a:rPr lang="en-US" altLang="zh-CN" sz="2800" dirty="0">
                <a:latin typeface="黑体" panose="02010609060101010101" pitchFamily="2" charset="-122"/>
                <a:ea typeface="黑体" panose="02010609060101010101" pitchFamily="2" charset="-122"/>
              </a:rPr>
              <a:t>2 3 3 4</a:t>
            </a: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路径</a:t>
            </a:r>
            <a:r>
              <a:rPr lang="zh-CN" altLang="en-US" sz="2800" dirty="0">
                <a:latin typeface="黑体" panose="02010609060101010101" pitchFamily="2" charset="-122"/>
                <a:ea typeface="黑体" panose="02010609060101010101" pitchFamily="2" charset="-122"/>
              </a:rPr>
              <a:t>是下列边的集合</a:t>
            </a:r>
            <a:r>
              <a:rPr lang="en-US" altLang="zh-CN" sz="2800" dirty="0">
                <a:latin typeface="黑体" panose="02010609060101010101" pitchFamily="2" charset="-122"/>
                <a:ea typeface="黑体" panose="02010609060101010101" pitchFamily="2" charset="-122"/>
              </a:rPr>
              <a:t>:</a:t>
            </a:r>
          </a:p>
          <a:p>
            <a:pPr eaLnBrk="1" hangingPunct="1">
              <a:lnSpc>
                <a:spcPct val="90000"/>
              </a:lnSpc>
              <a:buNone/>
            </a:pPr>
            <a:r>
              <a:rPr lang="en-US" altLang="zh-CN" sz="2800" dirty="0">
                <a:latin typeface="黑体" panose="02010609060101010101" pitchFamily="2" charset="-122"/>
                <a:ea typeface="黑体" panose="02010609060101010101" pitchFamily="2" charset="-122"/>
              </a:rPr>
              <a:t>  </a:t>
            </a:r>
            <a:r>
              <a:rPr lang="en-US" altLang="zh-CN" sz="2800" dirty="0" smtClean="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1-2</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2-3</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3-3</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3-4</a:t>
            </a: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概率</a:t>
            </a:r>
            <a:r>
              <a:rPr lang="zh-CN" altLang="en-US" sz="2800" dirty="0">
                <a:latin typeface="黑体" panose="02010609060101010101" pitchFamily="2" charset="-122"/>
                <a:ea typeface="黑体" panose="02010609060101010101" pitchFamily="2" charset="-122"/>
              </a:rPr>
              <a:t>为</a:t>
            </a:r>
            <a:r>
              <a:rPr lang="en-US" altLang="zh-CN" sz="2800" dirty="0">
                <a:latin typeface="黑体" panose="02010609060101010101" pitchFamily="2" charset="-122"/>
                <a:ea typeface="黑体" panose="02010609060101010101" pitchFamily="2" charset="-122"/>
              </a:rPr>
              <a:t>:</a:t>
            </a: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  0.9*0.5*0.4*0.6=0.108</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某些</a:t>
            </a:r>
            <a:r>
              <a:rPr lang="zh-CN" altLang="en-US" sz="2800" dirty="0">
                <a:latin typeface="黑体" panose="02010609060101010101" pitchFamily="2" charset="-122"/>
                <a:ea typeface="黑体" panose="02010609060101010101" pitchFamily="2" charset="-122"/>
              </a:rPr>
              <a:t>序列比其他序列生成的可能性更高。马尔可夫模型的关键假设是下一个状态只取决于当前状态。</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2"/>
          <p:cNvSpPr>
            <a:spLocks noGrp="1"/>
          </p:cNvSpPr>
          <p:nvPr>
            <p:ph type="title"/>
          </p:nvPr>
        </p:nvSpPr>
        <p:spPr>
          <a:xfrm>
            <a:off x="685165" y="379730"/>
            <a:ext cx="8140065" cy="1143000"/>
          </a:xfrm>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7.8.5 </a:t>
            </a:r>
            <a:r>
              <a:rPr lang="zh-CN" altLang="en-US" sz="4000" b="0" dirty="0" smtClean="0">
                <a:latin typeface="黑体" panose="02010609060101010101" pitchFamily="2" charset="-122"/>
                <a:ea typeface="黑体" panose="02010609060101010101" pitchFamily="2" charset="-122"/>
              </a:rPr>
              <a:t>隐</a:t>
            </a:r>
            <a:r>
              <a:rPr lang="zh-CN" altLang="en-US" sz="4000" b="0" dirty="0">
                <a:latin typeface="黑体" panose="02010609060101010101" pitchFamily="2" charset="-122"/>
                <a:ea typeface="黑体" panose="02010609060101010101" pitchFamily="2" charset="-122"/>
              </a:rPr>
              <a:t>马尔可夫模型</a:t>
            </a:r>
            <a:r>
              <a:rPr lang="en-US" altLang="zh-CN" sz="4000" dirty="0">
                <a:latin typeface="黑体" panose="02010609060101010101" pitchFamily="2" charset="-122"/>
                <a:ea typeface="黑体" panose="02010609060101010101" pitchFamily="2" charset="-122"/>
              </a:rPr>
              <a:t>(HMM</a:t>
            </a:r>
            <a:r>
              <a:rPr lang="zh-CN" altLang="en-US" sz="4000" dirty="0">
                <a:latin typeface="黑体" panose="02010609060101010101" pitchFamily="2" charset="-122"/>
                <a:ea typeface="黑体" panose="02010609060101010101" pitchFamily="2" charset="-122"/>
              </a:rPr>
              <a:t>，</a:t>
            </a:r>
            <a:r>
              <a:rPr lang="en-US" altLang="zh-CN" sz="4000" dirty="0">
                <a:latin typeface="黑体" panose="02010609060101010101" pitchFamily="2" charset="-122"/>
                <a:ea typeface="黑体" panose="02010609060101010101" pitchFamily="2" charset="-122"/>
              </a:rPr>
              <a:t>Hidden Markov Model)</a:t>
            </a:r>
            <a:endParaRPr lang="zh-CN" altLang="en-US" sz="4000" dirty="0">
              <a:latin typeface="黑体" panose="02010609060101010101" pitchFamily="2" charset="-122"/>
              <a:ea typeface="黑体" panose="02010609060101010101" pitchFamily="2" charset="-122"/>
            </a:endParaRPr>
          </a:p>
        </p:txBody>
      </p:sp>
      <p:sp>
        <p:nvSpPr>
          <p:cNvPr id="204804" name="Rectangle 3"/>
          <p:cNvSpPr>
            <a:spLocks noGrp="1"/>
          </p:cNvSpPr>
          <p:nvPr>
            <p:ph idx="1"/>
          </p:nvPr>
        </p:nvSpPr>
        <p:spPr>
          <a:xfrm>
            <a:off x="558800" y="1828165"/>
            <a:ext cx="7772400" cy="4678680"/>
          </a:xfrm>
        </p:spPr>
        <p:txBody>
          <a:bodyPr vert="horz" wrap="square" lIns="91440" tIns="45720" rIns="91440" bIns="45720" anchor="t" anchorCtr="0"/>
          <a:lstStyle/>
          <a:p>
            <a:pPr eaLnBrk="1" hangingPunct="1">
              <a:lnSpc>
                <a:spcPct val="80000"/>
              </a:lnSpc>
            </a:pPr>
            <a:endParaRPr lang="zh-CN" altLang="en-US" sz="2800" dirty="0">
              <a:latin typeface="黑体" panose="02010609060101010101" pitchFamily="2" charset="-122"/>
              <a:ea typeface="黑体" panose="02010609060101010101" pitchFamily="2" charset="-122"/>
            </a:endParaRPr>
          </a:p>
          <a:p>
            <a:pPr eaLnBrk="1" hangingPunct="1">
              <a:lnSpc>
                <a:spcPct val="80000"/>
              </a:lnSpc>
            </a:pPr>
            <a:r>
              <a:rPr lang="zh-CN" altLang="en-US" sz="2800" dirty="0">
                <a:latin typeface="黑体" panose="02010609060101010101" pitchFamily="2" charset="-122"/>
                <a:ea typeface="黑体" panose="02010609060101010101" pitchFamily="2" charset="-122"/>
              </a:rPr>
              <a:t>在语音识别中，</a:t>
            </a:r>
            <a:r>
              <a:rPr lang="zh-CN" altLang="en-US" sz="2800" dirty="0">
                <a:solidFill>
                  <a:srgbClr val="C00000"/>
                </a:solidFill>
                <a:latin typeface="黑体" panose="02010609060101010101" pitchFamily="2" charset="-122"/>
                <a:ea typeface="黑体" panose="02010609060101010101" pitchFamily="2" charset="-122"/>
              </a:rPr>
              <a:t>输入数据</a:t>
            </a:r>
            <a:r>
              <a:rPr lang="zh-CN" altLang="en-US" sz="2800" dirty="0">
                <a:latin typeface="黑体" panose="02010609060101010101" pitchFamily="2" charset="-122"/>
                <a:ea typeface="黑体" panose="02010609060101010101" pitchFamily="2" charset="-122"/>
              </a:rPr>
              <a:t>是从声波中抽取出的特征。马尔可夫模型中的状态相当于声音的单元</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如音素</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zh-CN" altLang="en-US" sz="2800" dirty="0">
                <a:latin typeface="黑体" panose="02010609060101010101" pitchFamily="2" charset="-122"/>
                <a:ea typeface="黑体" panose="02010609060101010101" pitchFamily="2" charset="-122"/>
              </a:rPr>
              <a:t>使用者不知道输入的特征相当于什么状态。即便特征并不准确地对应于隐马尔可夫模型中的状态，使用者也可以对可能的状态做出较好的猜测。</a:t>
            </a:r>
          </a:p>
          <a:p>
            <a:pPr eaLnBrk="1" hangingPunct="1">
              <a:lnSpc>
                <a:spcPct val="80000"/>
              </a:lnSpc>
            </a:pPr>
            <a:r>
              <a:rPr lang="zh-CN" altLang="en-US" sz="2800" dirty="0">
                <a:latin typeface="黑体" panose="02010609060101010101" pitchFamily="2" charset="-122"/>
                <a:ea typeface="黑体" panose="02010609060101010101" pitchFamily="2" charset="-122"/>
              </a:rPr>
              <a:t>尽管音素有一些共同的声音特征，但是不同的音素发音不同，音素间的差异可以使人们猜出某个音素到底是什么。于是，给定一个特征，可以知道哪些状态更有可能与此特征相对应。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7" name="Rectangle 2"/>
          <p:cNvSpPr>
            <a:spLocks noGrp="1"/>
          </p:cNvSpPr>
          <p:nvPr>
            <p:ph idx="4294967295"/>
          </p:nvPr>
        </p:nvSpPr>
        <p:spPr>
          <a:xfrm>
            <a:off x="798830" y="781050"/>
            <a:ext cx="7772400" cy="5454650"/>
          </a:xfrm>
        </p:spPr>
        <p:txBody>
          <a:bodyPr vert="horz" wrap="square" lIns="91440" tIns="45720" rIns="91440" bIns="45720" anchor="t" anchorCtr="0"/>
          <a:lstStyle/>
          <a:p>
            <a:pPr eaLnBrk="1" hangingPunct="1">
              <a:lnSpc>
                <a:spcPct val="80000"/>
              </a:lnSpc>
            </a:pPr>
            <a:r>
              <a:rPr lang="zh-CN" altLang="en-US" sz="2800" dirty="0">
                <a:ea typeface="黑体" panose="02010609060101010101" pitchFamily="2" charset="-122"/>
              </a:rPr>
              <a:t>尽管不能确定到底是哪一个状态，但至少问题变得容易了，因为很多状态己经被排除在外。</a:t>
            </a:r>
          </a:p>
          <a:p>
            <a:pPr eaLnBrk="1" hangingPunct="1">
              <a:lnSpc>
                <a:spcPct val="80000"/>
              </a:lnSpc>
            </a:pPr>
            <a:r>
              <a:rPr lang="zh-CN" altLang="en-US" sz="2800" dirty="0">
                <a:ea typeface="黑体" panose="02010609060101010101" pitchFamily="2" charset="-122"/>
              </a:rPr>
              <a:t>假设有一个特征序列，识别器获取了第一个特征，它并不清楚这个特征相当于哪一个状态，但它可以通过猜测来减少可能状态的数目。</a:t>
            </a:r>
          </a:p>
          <a:p>
            <a:pPr eaLnBrk="1" hangingPunct="1">
              <a:lnSpc>
                <a:spcPct val="80000"/>
              </a:lnSpc>
            </a:pPr>
            <a:r>
              <a:rPr lang="zh-CN" altLang="en-US" sz="2800" dirty="0">
                <a:ea typeface="黑体" panose="02010609060101010101" pitchFamily="2" charset="-122"/>
              </a:rPr>
              <a:t>然后，识别器获取了第二个特征，继续减少可能的状态数。在获取第三个特征后仍然以这种方式继续。当识别器获取更多的特征时，将能进一步减少可能出现的状态数量，因为它知道某些特征可能会更频繁地同时出现</a:t>
            </a:r>
            <a:r>
              <a:rPr lang="en-US" altLang="zh-CN" sz="2800" dirty="0">
                <a:ea typeface="黑体" panose="02010609060101010101" pitchFamily="2" charset="-122"/>
              </a:rPr>
              <a:t>——</a:t>
            </a:r>
            <a:r>
              <a:rPr lang="zh-CN" altLang="en-US" sz="2800" dirty="0">
                <a:ea typeface="黑体" panose="02010609060101010101" pitchFamily="2" charset="-122"/>
              </a:rPr>
              <a:t>识别器有一些有关特征序列，以及一个音素在另一个音素之后出现概率的信息。</a:t>
            </a:r>
          </a:p>
          <a:p>
            <a:pPr eaLnBrk="1" hangingPunct="1">
              <a:lnSpc>
                <a:spcPct val="80000"/>
              </a:lnSpc>
            </a:pPr>
            <a:r>
              <a:rPr lang="zh-CN" altLang="en-US" sz="2800" dirty="0">
                <a:solidFill>
                  <a:srgbClr val="FF0000"/>
                </a:solidFill>
                <a:ea typeface="黑体" panose="02010609060101010101" pitchFamily="2" charset="-122"/>
              </a:rPr>
              <a:t>隐马尔可夫模型建立了单词特征及一个特征出现在另一个特征之后的概率模型。</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2"/>
          <p:cNvSpPr>
            <a:spLocks noGrp="1"/>
          </p:cNvSpPr>
          <p:nvPr>
            <p:ph idx="4294967295"/>
          </p:nvPr>
        </p:nvSpPr>
        <p:spPr>
          <a:xfrm>
            <a:off x="494030" y="781685"/>
            <a:ext cx="7772400" cy="5638165"/>
          </a:xfrm>
        </p:spPr>
        <p:txBody>
          <a:bodyPr vert="horz" wrap="square" lIns="91440" tIns="45720" rIns="91440" bIns="45720" anchor="t" anchorCtr="0"/>
          <a:lstStyle/>
          <a:p>
            <a:pPr eaLnBrk="1" hangingPunct="1">
              <a:lnSpc>
                <a:spcPct val="90000"/>
              </a:lnSpc>
            </a:pPr>
            <a:r>
              <a:rPr lang="zh-CN" altLang="en-US" sz="2800" dirty="0">
                <a:latin typeface="黑体" panose="02010609060101010101" pitchFamily="2" charset="-122"/>
                <a:ea typeface="黑体" panose="02010609060101010101" pitchFamily="2" charset="-122"/>
              </a:rPr>
              <a:t>使用马尔可夫模型对语音建模方法：</a:t>
            </a:r>
          </a:p>
          <a:p>
            <a:pPr eaLnBrk="1" hangingPunct="1">
              <a:lnSpc>
                <a:spcPct val="90000"/>
              </a:lnSpc>
              <a:buNone/>
            </a:pP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）在</a:t>
            </a:r>
            <a:r>
              <a:rPr lang="zh-CN" altLang="en-US" sz="2800" dirty="0">
                <a:solidFill>
                  <a:srgbClr val="C00000"/>
                </a:solidFill>
                <a:latin typeface="黑体" panose="02010609060101010101" pitchFamily="2" charset="-122"/>
                <a:ea typeface="黑体" panose="02010609060101010101" pitchFamily="2" charset="-122"/>
              </a:rPr>
              <a:t>单词级</a:t>
            </a:r>
            <a:r>
              <a:rPr lang="zh-CN" altLang="en-US" sz="2800" dirty="0">
                <a:latin typeface="黑体" panose="02010609060101010101" pitchFamily="2" charset="-122"/>
                <a:ea typeface="黑体" panose="02010609060101010101" pitchFamily="2" charset="-122"/>
              </a:rPr>
              <a:t>构造马尔可夫模型，其状态对应音素。起始状态和终止状态可以明确地识别，但没有必要有明确的起始状态与终止状态。</a:t>
            </a:r>
          </a:p>
          <a:p>
            <a:pPr eaLnBrk="1" hangingPunct="1">
              <a:lnSpc>
                <a:spcPct val="90000"/>
              </a:lnSpc>
              <a:buNone/>
            </a:pP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）提供一个</a:t>
            </a:r>
            <a:r>
              <a:rPr lang="zh-CN" altLang="en-US" sz="2800" dirty="0">
                <a:solidFill>
                  <a:srgbClr val="C00000"/>
                </a:solidFill>
                <a:latin typeface="黑体" panose="02010609060101010101" pitchFamily="2" charset="-122"/>
                <a:ea typeface="黑体" panose="02010609060101010101" pitchFamily="2" charset="-122"/>
              </a:rPr>
              <a:t>初始分布</a:t>
            </a:r>
            <a:r>
              <a:rPr lang="zh-CN" altLang="en-US" sz="2800" dirty="0">
                <a:latin typeface="黑体" panose="02010609060101010101" pitchFamily="2" charset="-122"/>
                <a:ea typeface="黑体" panose="02010609060101010101" pitchFamily="2" charset="-122"/>
              </a:rPr>
              <a:t>，以确认模型中从每一个状态开始的概率。每个状态具有自循环，以便对音素的持续时间进行建模。语句通常由单词序列组成，一个单词的读音会与下一个单词的读音相混淆，这就使得辨别单词的边界变得很困难。</a:t>
            </a:r>
          </a:p>
          <a:p>
            <a:pPr eaLnBrk="1" hangingPunct="1">
              <a:lnSpc>
                <a:spcPct val="90000"/>
              </a:lnSpc>
            </a:pPr>
            <a:r>
              <a:rPr lang="zh-CN" altLang="en-US" sz="2800" dirty="0">
                <a:latin typeface="黑体" panose="02010609060101010101" pitchFamily="2" charset="-122"/>
                <a:ea typeface="黑体" panose="02010609060101010101" pitchFamily="2" charset="-122"/>
              </a:rPr>
              <a:t>识别和分开单词的过程称为</a:t>
            </a:r>
            <a:r>
              <a:rPr lang="zh-CN" altLang="en-US" sz="2800" dirty="0">
                <a:solidFill>
                  <a:srgbClr val="C00000"/>
                </a:solidFill>
                <a:latin typeface="黑体" panose="02010609060101010101" pitchFamily="2" charset="-122"/>
                <a:ea typeface="黑体" panose="02010609060101010101" pitchFamily="2" charset="-122"/>
              </a:rPr>
              <a:t>分割</a:t>
            </a:r>
            <a:r>
              <a:rPr lang="zh-CN" altLang="en-US" sz="2800" dirty="0">
                <a:latin typeface="黑体" panose="02010609060101010101" pitchFamily="2" charset="-122"/>
                <a:ea typeface="黑体" panose="02010609060101010101" pitchFamily="2" charset="-122"/>
              </a:rPr>
              <a:t>，识别和分隔单词序列的过程与将单词从观察序列中识别出来的过程本质上是相同的。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标题 1"/>
          <p:cNvSpPr>
            <a:spLocks noGrp="1"/>
          </p:cNvSpPr>
          <p:nvPr>
            <p:ph type="title"/>
          </p:nvPr>
        </p:nvSpPr>
        <p:spPr>
          <a:xfrm>
            <a:off x="523240" y="450215"/>
            <a:ext cx="8097520" cy="1143000"/>
          </a:xfrm>
        </p:spPr>
        <p:txBody>
          <a:bodyPr vert="horz" wrap="square" lIns="91440" tIns="45720" rIns="91440" bIns="45720" anchor="ctr" anchorCtr="0"/>
          <a:lstStyle/>
          <a:p>
            <a:pPr>
              <a:buNone/>
            </a:pPr>
            <a:r>
              <a:rPr lang="en-US" altLang="zh-CN" sz="4000" dirty="0" smtClean="0"/>
              <a:t>7.8.6</a:t>
            </a:r>
            <a:r>
              <a:rPr lang="zh-CN" altLang="zh-CN" sz="4000" dirty="0"/>
              <a:t>深度学习在语音识别中的应用</a:t>
            </a:r>
            <a:endParaRPr lang="zh-CN" altLang="en-US" sz="4000" dirty="0"/>
          </a:p>
        </p:txBody>
      </p:sp>
      <p:sp>
        <p:nvSpPr>
          <p:cNvPr id="3" name="内容占位符 2"/>
          <p:cNvSpPr>
            <a:spLocks noGrp="1"/>
          </p:cNvSpPr>
          <p:nvPr>
            <p:ph idx="1"/>
          </p:nvPr>
        </p:nvSpPr>
        <p:spPr>
          <a:xfrm>
            <a:off x="848360" y="2559685"/>
            <a:ext cx="7772400" cy="336677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66FFFF"/>
              </a:buClr>
              <a:buSzTx/>
              <a:buNone/>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近年来</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，深度学习在语音识别、语音合成、语音增强、语音转换、语种识别等研究方向取得了积极的进展。</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     1.</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基础</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DNN-HMM</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声学</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模型</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     2.</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大数据下</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DNN-HMM</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声学模型训练</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     3.RNN</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语言模型</a:t>
            </a:r>
          </a:p>
          <a:p>
            <a:pPr marL="342900" marR="0" lvl="0" indent="-34290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矩形 4"/>
          <p:cNvSpPr/>
          <p:nvPr/>
        </p:nvSpPr>
        <p:spPr>
          <a:xfrm>
            <a:off x="3887788" y="469900"/>
            <a:ext cx="5076825" cy="3311525"/>
          </a:xfrm>
          <a:prstGeom prst="rect">
            <a:avLst/>
          </a:prstGeom>
          <a:solidFill>
            <a:schemeClr val="accent1"/>
          </a:solidFill>
          <a:ln w="9525" cap="flat" cmpd="sng">
            <a:solidFill>
              <a:schemeClr val="tx1"/>
            </a:solidFill>
            <a:prstDash val="solid"/>
            <a:round/>
            <a:headEnd type="none" w="med" len="med"/>
            <a:tailEnd type="none" w="med" len="med"/>
          </a:ln>
        </p:spPr>
        <p:txBody>
          <a:bodyPr wrap="none"/>
          <a:lstStyle/>
          <a:p>
            <a:endParaRPr lang="zh-CN" altLang="en-US" dirty="0">
              <a:latin typeface="Times New Roman" panose="02020603050405020304" pitchFamily="18" charset="0"/>
            </a:endParaRPr>
          </a:p>
        </p:txBody>
      </p:sp>
      <p:sp>
        <p:nvSpPr>
          <p:cNvPr id="208899" name="内容占位符 2"/>
          <p:cNvSpPr>
            <a:spLocks noGrp="1"/>
          </p:cNvSpPr>
          <p:nvPr>
            <p:ph idx="4294967295"/>
          </p:nvPr>
        </p:nvSpPr>
        <p:spPr>
          <a:xfrm>
            <a:off x="4332605" y="3899535"/>
            <a:ext cx="4470400" cy="588010"/>
          </a:xfrm>
        </p:spPr>
        <p:txBody>
          <a:bodyPr vert="horz" wrap="square" lIns="91440" tIns="45720" rIns="91440" bIns="45720" anchor="t" anchorCtr="0"/>
          <a:lstStyle/>
          <a:p>
            <a:pPr marL="0" indent="0">
              <a:buNone/>
            </a:pPr>
            <a:r>
              <a:rPr lang="zh-CN" altLang="zh-CN" sz="2400" b="1" dirty="0"/>
              <a:t>人机对话系统的基本结构</a:t>
            </a:r>
            <a:endParaRPr lang="zh-CN" altLang="en-US" sz="2400" dirty="0"/>
          </a:p>
        </p:txBody>
      </p:sp>
      <p:pic>
        <p:nvPicPr>
          <p:cNvPr id="208901" name="Picture 2"/>
          <p:cNvPicPr>
            <a:picLocks noChangeAspect="1"/>
          </p:cNvPicPr>
          <p:nvPr/>
        </p:nvPicPr>
        <p:blipFill>
          <a:blip r:embed="rId3"/>
          <a:stretch>
            <a:fillRect/>
          </a:stretch>
        </p:blipFill>
        <p:spPr>
          <a:xfrm>
            <a:off x="3887788" y="577850"/>
            <a:ext cx="4914900" cy="3095625"/>
          </a:xfrm>
          <a:prstGeom prst="rect">
            <a:avLst/>
          </a:prstGeom>
          <a:noFill/>
          <a:ln w="9525">
            <a:noFill/>
          </a:ln>
        </p:spPr>
      </p:pic>
      <p:sp>
        <p:nvSpPr>
          <p:cNvPr id="208902" name="TextBox 5"/>
          <p:cNvSpPr txBox="1"/>
          <p:nvPr/>
        </p:nvSpPr>
        <p:spPr>
          <a:xfrm>
            <a:off x="918845" y="4855210"/>
            <a:ext cx="7306310" cy="1198880"/>
          </a:xfrm>
          <a:prstGeom prst="rect">
            <a:avLst/>
          </a:prstGeom>
          <a:noFill/>
          <a:ln w="9525">
            <a:noFill/>
          </a:ln>
        </p:spPr>
        <p:txBody>
          <a:bodyPr wrap="square">
            <a:spAutoFit/>
          </a:bodyPr>
          <a:lstStyle/>
          <a:p>
            <a:r>
              <a:rPr lang="zh-CN" altLang="zh-CN" sz="2400" b="1" dirty="0">
                <a:solidFill>
                  <a:srgbClr val="C00000"/>
                </a:solidFill>
                <a:latin typeface="黑体" panose="02010609060101010101" pitchFamily="2" charset="-122"/>
                <a:ea typeface="黑体" panose="02010609060101010101" pitchFamily="2" charset="-122"/>
              </a:rPr>
              <a:t>开放性的人机对话系统</a:t>
            </a:r>
            <a:r>
              <a:rPr lang="zh-CN" altLang="zh-CN" sz="2400" b="1" dirty="0">
                <a:solidFill>
                  <a:schemeClr val="accent2">
                    <a:lumMod val="90000"/>
                    <a:lumOff val="10000"/>
                  </a:schemeClr>
                </a:solidFill>
                <a:latin typeface="黑体" panose="02010609060101010101" pitchFamily="2" charset="-122"/>
                <a:ea typeface="黑体" panose="02010609060101010101" pitchFamily="2" charset="-122"/>
              </a:rPr>
              <a:t>没有在对话过程中获取特定任务信息的要求，更多的是对用户输入进行响应，自由交互，具有某种聊天的性质，因此也常称为</a:t>
            </a:r>
            <a:r>
              <a:rPr lang="zh-CN" altLang="zh-CN" sz="2400" b="1" dirty="0">
                <a:solidFill>
                  <a:srgbClr val="FF0000"/>
                </a:solidFill>
                <a:latin typeface="黑体" panose="02010609060101010101" pitchFamily="2" charset="-122"/>
                <a:ea typeface="黑体" panose="02010609060101010101" pitchFamily="2" charset="-122"/>
              </a:rPr>
              <a:t>聊天系统</a:t>
            </a:r>
            <a:r>
              <a:rPr lang="zh-CN" altLang="zh-CN" sz="24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208903" name="Rectangle 3"/>
          <p:cNvSpPr txBox="1"/>
          <p:nvPr/>
        </p:nvSpPr>
        <p:spPr>
          <a:xfrm>
            <a:off x="541020" y="469900"/>
            <a:ext cx="2806700" cy="2689225"/>
          </a:xfrm>
          <a:prstGeom prst="rect">
            <a:avLst/>
          </a:prstGeom>
          <a:noFill/>
          <a:ln w="9525">
            <a:noFill/>
          </a:ln>
        </p:spPr>
        <p:txBody>
          <a:bodyPr/>
          <a:lstStyle/>
          <a:p>
            <a:pPr marL="342900" indent="-342900">
              <a:spcBef>
                <a:spcPct val="20000"/>
              </a:spcBef>
              <a:buClr>
                <a:srgbClr val="66FFFF"/>
              </a:buClr>
              <a:buFont typeface="Wingdings" panose="05000000000000000000" pitchFamily="2" charset="2"/>
            </a:pPr>
            <a:r>
              <a:rPr lang="zh-CN" altLang="en-US" sz="2400" b="1" dirty="0">
                <a:solidFill>
                  <a:srgbClr val="C00000"/>
                </a:solidFill>
                <a:latin typeface="黑体" panose="02010609060101010101" pitchFamily="2" charset="-122"/>
                <a:ea typeface="黑体" panose="02010609060101010101" pitchFamily="2" charset="-122"/>
              </a:rPr>
              <a:t>口语翻译</a:t>
            </a:r>
            <a:endParaRPr lang="en-US" altLang="zh-CN" sz="2400" b="1" dirty="0">
              <a:solidFill>
                <a:srgbClr val="C00000"/>
              </a:solidFill>
              <a:latin typeface="黑体" panose="02010609060101010101" pitchFamily="2" charset="-122"/>
              <a:ea typeface="黑体" panose="02010609060101010101" pitchFamily="2" charset="-122"/>
            </a:endParaRPr>
          </a:p>
          <a:p>
            <a:pPr marL="342900" indent="-342900">
              <a:spcBef>
                <a:spcPct val="20000"/>
              </a:spcBef>
              <a:buClr>
                <a:srgbClr val="66FFFF"/>
              </a:buClr>
              <a:buFont typeface="Wingdings" panose="05000000000000000000" pitchFamily="2" charset="2"/>
            </a:pPr>
            <a:r>
              <a:rPr lang="en-US" altLang="zh-CN" sz="2400" b="1" dirty="0">
                <a:solidFill>
                  <a:srgbClr val="FF0000"/>
                </a:solidFill>
                <a:latin typeface="黑体" panose="02010609060101010101" pitchFamily="2" charset="-122"/>
                <a:ea typeface="黑体" panose="02010609060101010101" pitchFamily="2" charset="-122"/>
              </a:rPr>
              <a:t>1. </a:t>
            </a:r>
            <a:r>
              <a:rPr lang="zh-CN" altLang="en-US" sz="2400" b="1" dirty="0">
                <a:solidFill>
                  <a:srgbClr val="FF0000"/>
                </a:solidFill>
                <a:latin typeface="黑体" panose="02010609060101010101" pitchFamily="2" charset="-122"/>
                <a:ea typeface="黑体" panose="02010609060101010101" pitchFamily="2" charset="-122"/>
              </a:rPr>
              <a:t>口语特性分析</a:t>
            </a:r>
          </a:p>
          <a:p>
            <a:pPr marL="342900" indent="-342900">
              <a:spcBef>
                <a:spcPct val="20000"/>
              </a:spcBef>
              <a:buClr>
                <a:srgbClr val="66FFFF"/>
              </a:buClr>
              <a:buFont typeface="Wingdings" panose="05000000000000000000" pitchFamily="2" charset="2"/>
            </a:pPr>
            <a:r>
              <a:rPr lang="en-US" altLang="zh-CN" sz="2400" b="1" dirty="0">
                <a:solidFill>
                  <a:srgbClr val="FF0000"/>
                </a:solidFill>
                <a:latin typeface="黑体" panose="02010609060101010101" pitchFamily="2" charset="-122"/>
                <a:ea typeface="黑体" panose="02010609060101010101" pitchFamily="2" charset="-122"/>
              </a:rPr>
              <a:t>2. </a:t>
            </a:r>
            <a:r>
              <a:rPr lang="zh-CN" altLang="en-US" sz="2400" b="1" dirty="0">
                <a:solidFill>
                  <a:srgbClr val="FF0000"/>
                </a:solidFill>
                <a:latin typeface="黑体" panose="02010609060101010101" pitchFamily="2" charset="-122"/>
                <a:ea typeface="黑体" panose="02010609060101010101" pitchFamily="2" charset="-122"/>
              </a:rPr>
              <a:t>对话口语理解</a:t>
            </a:r>
          </a:p>
          <a:p>
            <a:pPr marL="342900" indent="-342900">
              <a:spcBef>
                <a:spcPct val="20000"/>
              </a:spcBef>
              <a:buClr>
                <a:srgbClr val="66FFFF"/>
              </a:buClr>
              <a:buFont typeface="Wingdings" panose="05000000000000000000" pitchFamily="2" charset="2"/>
            </a:pPr>
            <a:r>
              <a:rPr lang="en-US" altLang="zh-CN" sz="2400" b="1" dirty="0">
                <a:solidFill>
                  <a:srgbClr val="FF0000"/>
                </a:solidFill>
                <a:latin typeface="黑体" panose="02010609060101010101" pitchFamily="2" charset="-122"/>
                <a:ea typeface="黑体" panose="02010609060101010101" pitchFamily="2" charset="-122"/>
              </a:rPr>
              <a:t>3. </a:t>
            </a:r>
            <a:r>
              <a:rPr lang="zh-CN" altLang="en-US" sz="2400" b="1" dirty="0">
                <a:solidFill>
                  <a:srgbClr val="FF0000"/>
                </a:solidFill>
                <a:latin typeface="黑体" panose="02010609060101010101" pitchFamily="2" charset="-122"/>
                <a:ea typeface="黑体" panose="02010609060101010101" pitchFamily="2" charset="-122"/>
              </a:rPr>
              <a:t>口语自动翻译</a:t>
            </a:r>
          </a:p>
          <a:p>
            <a:pPr marL="342900" indent="-342900">
              <a:spcBef>
                <a:spcPct val="20000"/>
              </a:spcBef>
              <a:buClr>
                <a:srgbClr val="66FFFF"/>
              </a:buClr>
              <a:buFont typeface="Wingdings" panose="05000000000000000000" pitchFamily="2" charset="2"/>
            </a:pPr>
            <a:r>
              <a:rPr lang="en-US" altLang="zh-CN" sz="2400" b="1" dirty="0">
                <a:solidFill>
                  <a:srgbClr val="FF0000"/>
                </a:solidFill>
                <a:latin typeface="黑体" panose="02010609060101010101" pitchFamily="2" charset="-122"/>
                <a:ea typeface="黑体" panose="02010609060101010101" pitchFamily="2" charset="-122"/>
              </a:rPr>
              <a:t>4. </a:t>
            </a:r>
            <a:r>
              <a:rPr lang="zh-CN" altLang="en-US" sz="2400" b="1" dirty="0">
                <a:solidFill>
                  <a:srgbClr val="FF0000"/>
                </a:solidFill>
                <a:latin typeface="黑体" panose="02010609060101010101" pitchFamily="2" charset="-122"/>
                <a:ea typeface="黑体" panose="02010609060101010101" pitchFamily="2" charset="-122"/>
              </a:rPr>
              <a:t>人机对话</a:t>
            </a:r>
            <a:r>
              <a:rPr lang="zh-CN" altLang="en-US" sz="2400" b="1" dirty="0" smtClean="0">
                <a:solidFill>
                  <a:srgbClr val="FF0000"/>
                </a:solidFill>
                <a:latin typeface="黑体" panose="02010609060101010101" pitchFamily="2" charset="-122"/>
                <a:ea typeface="黑体" panose="02010609060101010101" pitchFamily="2" charset="-122"/>
              </a:rPr>
              <a:t>系统</a:t>
            </a:r>
            <a:r>
              <a:rPr lang="zh-CN" altLang="en-US" sz="2400" b="1" dirty="0" smtClean="0">
                <a:latin typeface="黑体" panose="02010609060101010101" pitchFamily="2" charset="-122"/>
                <a:ea typeface="黑体" panose="02010609060101010101" pitchFamily="2" charset="-122"/>
              </a:rPr>
              <a:t>统</a:t>
            </a:r>
            <a:endParaRPr lang="zh-CN" altLang="en-US" sz="2400" b="1"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2"/>
          <p:cNvSpPr>
            <a:spLocks noGrp="1"/>
          </p:cNvSpPr>
          <p:nvPr>
            <p:ph type="title"/>
          </p:nvPr>
        </p:nvSpPr>
        <p:spPr>
          <a:xfrm>
            <a:off x="685800" y="308928"/>
            <a:ext cx="7772400" cy="1143000"/>
          </a:xfrm>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209924" name="Rectangle 3"/>
          <p:cNvSpPr>
            <a:spLocks noGrp="1"/>
          </p:cNvSpPr>
          <p:nvPr>
            <p:ph idx="1"/>
          </p:nvPr>
        </p:nvSpPr>
        <p:spPr>
          <a:xfrm>
            <a:off x="685800" y="1452245"/>
            <a:ext cx="7772400" cy="5252720"/>
          </a:xfrm>
        </p:spPr>
        <p:txBody>
          <a:bodyPr vert="horz" wrap="square" lIns="91440" tIns="45720" rIns="91440" bIns="45720" anchor="t" anchorCtr="0"/>
          <a:lstStyle/>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7.1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自然语言理解的一般问题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7.2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词法分析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7.3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句法分析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7.4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语义分析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7.5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大规模真实文本的处理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7.6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信息搜索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7.7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机器翻译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7.8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语音识别</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FF0000"/>
                </a:solidFill>
                <a:latin typeface="黑体" panose="02010609060101010101" pitchFamily="2" charset="-122"/>
                <a:ea typeface="黑体" panose="02010609060101010101" pitchFamily="2" charset="-122"/>
              </a:rPr>
              <a:t>7.9  </a:t>
            </a:r>
            <a:r>
              <a:rPr lang="zh-CN" altLang="zh-CN" sz="2800" dirty="0">
                <a:solidFill>
                  <a:srgbClr val="FF0000"/>
                </a:solidFill>
                <a:latin typeface="黑体" panose="02010609060101010101" pitchFamily="2" charset="-122"/>
                <a:ea typeface="黑体" panose="02010609060101010101" pitchFamily="2" charset="-122"/>
              </a:rPr>
              <a:t>机器阅读理解</a:t>
            </a:r>
            <a:r>
              <a:rPr lang="en-US" altLang="zh-CN" sz="2800" dirty="0">
                <a:solidFill>
                  <a:srgbClr val="FFFF00"/>
                </a:solidFill>
                <a:latin typeface="黑体" panose="02010609060101010101" pitchFamily="2" charset="-122"/>
                <a:ea typeface="黑体" panose="02010609060101010101" pitchFamily="2" charset="-122"/>
              </a:rPr>
              <a:t>	</a:t>
            </a:r>
            <a:endParaRPr lang="zh-CN" altLang="zh-CN" sz="2800" dirty="0">
              <a:solidFill>
                <a:srgbClr val="FFFF0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7.10 </a:t>
            </a:r>
            <a:r>
              <a:rPr lang="zh-CN" altLang="zh-CN" sz="2800" dirty="0">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标题 1"/>
          <p:cNvSpPr>
            <a:spLocks noGrp="1"/>
          </p:cNvSpPr>
          <p:nvPr>
            <p:ph type="title"/>
          </p:nvPr>
        </p:nvSpPr>
        <p:spPr/>
        <p:txBody>
          <a:bodyPr vert="horz" wrap="square" lIns="91440" tIns="45720" rIns="91440" bIns="45720" anchor="ctr" anchorCtr="0"/>
          <a:lstStyle/>
          <a:p>
            <a:pPr>
              <a:buNone/>
            </a:pPr>
            <a:r>
              <a:rPr lang="en-US" altLang="zh-CN" dirty="0" smtClean="0"/>
              <a:t>7.9 </a:t>
            </a:r>
            <a:r>
              <a:rPr lang="zh-CN" altLang="en-US" dirty="0"/>
              <a:t>机器阅读理解</a:t>
            </a:r>
          </a:p>
        </p:txBody>
      </p:sp>
      <p:sp>
        <p:nvSpPr>
          <p:cNvPr id="210947" name="内容占位符 2"/>
          <p:cNvSpPr>
            <a:spLocks noGrp="1"/>
          </p:cNvSpPr>
          <p:nvPr>
            <p:ph idx="1"/>
          </p:nvPr>
        </p:nvSpPr>
        <p:spPr/>
        <p:txBody>
          <a:bodyPr vert="horz" wrap="square" lIns="91440" tIns="45720" rIns="91440" bIns="45720" anchor="t" anchorCtr="0"/>
          <a:lstStyle/>
          <a:p>
            <a:pPr marL="0" indent="0">
              <a:buNone/>
            </a:pPr>
            <a:r>
              <a:rPr lang="en-US" altLang="zh-CN" dirty="0" smtClean="0"/>
              <a:t>7.9.1</a:t>
            </a:r>
            <a:r>
              <a:rPr lang="zh-CN" altLang="en-US" dirty="0"/>
              <a:t>机器阅读理解评测数据集	</a:t>
            </a:r>
          </a:p>
          <a:p>
            <a:pPr marL="0" indent="0">
              <a:buNone/>
            </a:pPr>
            <a:r>
              <a:rPr lang="en-US" altLang="zh-CN" dirty="0" smtClean="0"/>
              <a:t>7.9.2</a:t>
            </a:r>
            <a:r>
              <a:rPr lang="zh-CN" altLang="en-US" dirty="0"/>
              <a:t>机器阅读理解的一般方法	</a:t>
            </a:r>
          </a:p>
          <a:p>
            <a:pPr marL="0" indent="0">
              <a:buNone/>
            </a:pPr>
            <a:r>
              <a:rPr lang="en-US" altLang="zh-CN" dirty="0" smtClean="0"/>
              <a:t>7.9.3</a:t>
            </a:r>
            <a:r>
              <a:rPr lang="zh-CN" altLang="en-US" dirty="0"/>
              <a:t>机器阅读理解研究展望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标题 1"/>
          <p:cNvSpPr>
            <a:spLocks noGrp="1"/>
          </p:cNvSpPr>
          <p:nvPr>
            <p:ph type="title"/>
          </p:nvPr>
        </p:nvSpPr>
        <p:spPr/>
        <p:txBody>
          <a:bodyPr vert="horz" wrap="square" lIns="91440" tIns="45720" rIns="91440" bIns="45720" anchor="ctr" anchorCtr="0"/>
          <a:lstStyle/>
          <a:p>
            <a:pPr>
              <a:buNone/>
            </a:pPr>
            <a:r>
              <a:rPr lang="en-US" altLang="zh-CN" dirty="0" smtClean="0"/>
              <a:t>7.9.1</a:t>
            </a:r>
            <a:r>
              <a:rPr lang="zh-CN" altLang="zh-CN" dirty="0"/>
              <a:t>机器阅读理解评测数据集</a:t>
            </a:r>
            <a:endParaRPr lang="zh-CN" altLang="en-US" dirty="0"/>
          </a:p>
        </p:txBody>
      </p:sp>
      <p:sp>
        <p:nvSpPr>
          <p:cNvPr id="3" name="内容占位符 2"/>
          <p:cNvSpPr>
            <a:spLocks noGrp="1"/>
          </p:cNvSpPr>
          <p:nvPr>
            <p:ph idx="1"/>
          </p:nvPr>
        </p:nvSpPr>
        <p:spPr>
          <a:xfrm>
            <a:off x="530860" y="1981200"/>
            <a:ext cx="7927340" cy="4114800"/>
          </a:xfrm>
        </p:spPr>
        <p:txBody>
          <a:bodyPr vert="horz" wrap="square" lIns="91440" tIns="45720" rIns="91440" bIns="45720" numCol="1" anchor="t" anchorCtr="0" compatLnSpc="1">
            <a:normAutofit fontScale="70000" lnSpcReduction="20000"/>
          </a:bodyPr>
          <a:lstStyle/>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现阶段，和阅读理解相关的数据集主要有</a:t>
            </a:r>
            <a:r>
              <a:rPr kumimoji="1" lang="en-US" altLang="zh-CN" sz="36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MCTest</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en-US" altLang="zh-CN" sz="36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bAbi</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en-US" altLang="zh-CN" sz="36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CNN&amp;Daily</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 Mail</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en-US" altLang="zh-CN" sz="36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CBTest</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、公开评测等五个。</a:t>
            </a: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en-US" altLang="zh-CN" sz="36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MCTest</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是微软研究院的研究员</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Richardson</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等人在</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2013</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年的</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EMNLP</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上发布了一个数据集。在这个数据集中，所有的文档都是一些叙述性的故事。它考察的推理能力被限定于一个</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7</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岁儿童可以接受的范围内，包含有许多常识性的推理，这些推理既包含事实性的，也包含非事实性的。这个数据集包含有两部分，一个是</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MC160</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，还有一个是</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MC500</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，分别包含</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160</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篇和</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500</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篇文档</a:t>
            </a:r>
            <a:r>
              <a:rPr kumimoji="1" lang="zh-CN"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en-US"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由于</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这个数据集较为接近我们真实的阅读理解场景，因而成为阅读理解相关研究者的首选评测数据集。</a:t>
            </a:r>
          </a:p>
          <a:p>
            <a:pPr marL="342900" marR="0" lvl="0" indent="-342900"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88315" y="951230"/>
            <a:ext cx="7772400" cy="5087620"/>
          </a:xfrm>
        </p:spPr>
        <p:txBody>
          <a:bodyPr vert="horz" wrap="square" lIns="91440" tIns="45720" rIns="91440" bIns="45720" numCol="1" anchor="t" anchorCtr="0" compatLnSpc="1"/>
          <a:lstStyle/>
          <a:p>
            <a:pPr marL="342900" marR="0" lvl="0" indent="-342900" defTabSz="914400" rtl="0" latinLnBrk="0">
              <a:lnSpc>
                <a:spcPct val="100000"/>
              </a:lnSpc>
              <a:spcBef>
                <a:spcPts val="600"/>
              </a:spcBef>
              <a:spcAft>
                <a:spcPts val="60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阅读理解是一种阅读一段文本并且对其进行分析，并能理解其中的意思的能力</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latinLnBrk="0">
              <a:lnSpc>
                <a:spcPct val="100000"/>
              </a:lnSpc>
              <a:spcBef>
                <a:spcPts val="600"/>
              </a:spcBef>
              <a:spcAft>
                <a:spcPts val="600"/>
              </a:spcAft>
              <a:buSzTx/>
              <a:buFont typeface="Wingdings" panose="05000000000000000000" pitchFamily="2" charset="2"/>
              <a:buChar char="Ø"/>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而</a:t>
            </a:r>
            <a:r>
              <a:rPr kumimoji="1" lang="zh-CN" altLang="zh-CN" sz="280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机器阅读理解就是让机器具备文本阅读的能力，准确理解文本的语义，并正确回答给定的问题。</a:t>
            </a:r>
            <a:endPar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latinLnBrk="0">
              <a:lnSpc>
                <a:spcPct val="100000"/>
              </a:lnSpc>
              <a:spcBef>
                <a:spcPts val="600"/>
              </a:spcBef>
              <a:spcAft>
                <a:spcPts val="60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阅读理解任务中有三个核心部分：文档，问题和选项</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latinLnBrk="0">
              <a:lnSpc>
                <a:spcPct val="100000"/>
              </a:lnSpc>
              <a:spcBef>
                <a:spcPts val="600"/>
              </a:spcBef>
              <a:spcAft>
                <a:spcPts val="600"/>
              </a:spcAft>
              <a:buSzTx/>
              <a:buFont typeface="Wingdings" panose="05000000000000000000" pitchFamily="2" charset="2"/>
              <a:buChar char="Ø"/>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其中</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文档通常为给定的一篇文档或者几段文本。而问题根据这个文本得来，对于每个问题，会提供四个选项，通常情况下只有一个选项是正确答案，系统被要求在阅读完给定文档后，根据所给问题，从四个选项中选择出正确答案。</a:t>
            </a:r>
          </a:p>
          <a:p>
            <a:pPr marL="342900" marR="0" lvl="0" indent="-342900" defTabSz="914400" rtl="0" eaLnBrk="0" fontAlgn="base" latinLnBrk="0" hangingPunct="0">
              <a:lnSpc>
                <a:spcPct val="100000"/>
              </a:lnSpc>
              <a:spcBef>
                <a:spcPts val="600"/>
              </a:spcBef>
              <a:spcAft>
                <a:spcPts val="600"/>
              </a:spcAft>
              <a:buClr>
                <a:srgbClr val="000070"/>
              </a:buClr>
              <a:buSzTx/>
              <a:buFont typeface="Wingdings" panose="05000000000000000000" pitchFamily="2" charset="2"/>
              <a:buChar char="Ø"/>
              <a:defRPr/>
            </a:pPr>
            <a:endPar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139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Grp="1"/>
          </p:cNvSpPr>
          <p:nvPr>
            <p:ph idx="4294967295"/>
          </p:nvPr>
        </p:nvSpPr>
        <p:spPr>
          <a:xfrm>
            <a:off x="521970" y="795655"/>
            <a:ext cx="7772400" cy="5440680"/>
          </a:xfrm>
        </p:spPr>
        <p:txBody>
          <a:bodyPr vert="horz" wrap="square" lIns="91440" tIns="45720" rIns="91440" bIns="45720" anchor="t" anchorCtr="0"/>
          <a:lstStyle/>
          <a:p>
            <a:pPr eaLnBrk="1" hangingPunct="1"/>
            <a:r>
              <a:rPr lang="zh-CN" altLang="en-US" sz="2400" dirty="0">
                <a:solidFill>
                  <a:srgbClr val="FF0000"/>
                </a:solidFill>
                <a:latin typeface="黑体" panose="02010609060101010101" pitchFamily="2" charset="-122"/>
                <a:ea typeface="黑体" panose="02010609060101010101" pitchFamily="2" charset="-122"/>
              </a:rPr>
              <a:t>结构化语言模型</a:t>
            </a:r>
            <a:r>
              <a:rPr lang="en-US" altLang="zh-CN"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根据语料统计信息建立一定的优先评价机制，对输入句子的分析结果进行概率计算，从而得到概率意义上的最优分析结构。</a:t>
            </a:r>
          </a:p>
          <a:p>
            <a:pPr eaLnBrk="1" hangingPunct="1"/>
            <a:r>
              <a:rPr lang="zh-CN" altLang="en-US" sz="2400" dirty="0">
                <a:latin typeface="黑体" panose="02010609060101010101" pitchFamily="2" charset="-122"/>
                <a:ea typeface="黑体" panose="02010609060101010101" pitchFamily="2" charset="-122"/>
              </a:rPr>
              <a:t>最初在语音识别研究中提出的概率上下文无关文法</a:t>
            </a:r>
            <a:r>
              <a:rPr lang="en-US" altLang="zh-CN" sz="2400" dirty="0" smtClean="0">
                <a:latin typeface="黑体" panose="02010609060101010101" pitchFamily="2" charset="-122"/>
                <a:ea typeface="黑体" panose="02010609060101010101" pitchFamily="2" charset="-122"/>
              </a:rPr>
              <a:t>PCFG</a:t>
            </a:r>
            <a:r>
              <a:rPr lang="zh-CN" altLang="en-US" sz="2400" dirty="0" smtClean="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p>
            <a:pPr eaLnBrk="1" hangingPunct="1"/>
            <a:r>
              <a:rPr lang="en-US" altLang="zh-CN" sz="2400" dirty="0">
                <a:latin typeface="黑体" panose="02010609060101010101" pitchFamily="2" charset="-122"/>
                <a:ea typeface="黑体" panose="02010609060101010101" pitchFamily="2" charset="-122"/>
              </a:rPr>
              <a:t>Backer</a:t>
            </a:r>
            <a:r>
              <a:rPr lang="zh-CN" altLang="en-US" sz="2400" dirty="0">
                <a:latin typeface="黑体" panose="02010609060101010101" pitchFamily="2" charset="-122"/>
                <a:ea typeface="黑体" panose="02010609060101010101" pitchFamily="2" charset="-122"/>
              </a:rPr>
              <a:t>提出</a:t>
            </a:r>
            <a:r>
              <a:rPr lang="en-US" altLang="zh-CN" sz="2400" dirty="0">
                <a:latin typeface="黑体" panose="02010609060101010101" pitchFamily="2" charset="-122"/>
                <a:ea typeface="黑体" panose="02010609060101010101" pitchFamily="2" charset="-122"/>
              </a:rPr>
              <a:t>Inside-Outside</a:t>
            </a:r>
            <a:r>
              <a:rPr lang="zh-CN" altLang="en-US" sz="2400" dirty="0">
                <a:latin typeface="黑体" panose="02010609060101010101" pitchFamily="2" charset="-122"/>
                <a:ea typeface="黑体" panose="02010609060101010101" pitchFamily="2" charset="-122"/>
              </a:rPr>
              <a:t>算法解决了</a:t>
            </a:r>
            <a:r>
              <a:rPr lang="en-US" altLang="zh-CN" sz="2400" dirty="0">
                <a:latin typeface="黑体" panose="02010609060101010101" pitchFamily="2" charset="-122"/>
                <a:ea typeface="黑体" panose="02010609060101010101" pitchFamily="2" charset="-122"/>
              </a:rPr>
              <a:t>PCFG</a:t>
            </a:r>
            <a:r>
              <a:rPr lang="zh-CN" altLang="en-US" sz="2400" dirty="0">
                <a:latin typeface="黑体" panose="02010609060101010101" pitchFamily="2" charset="-122"/>
                <a:ea typeface="黑体" panose="02010609060101010101" pitchFamily="2" charset="-122"/>
              </a:rPr>
              <a:t>文法的参数自动获取问题，出现了一些有用的成果。</a:t>
            </a:r>
            <a:endParaRPr lang="en-US" altLang="zh-CN" sz="2400" dirty="0">
              <a:latin typeface="黑体" panose="02010609060101010101" pitchFamily="2" charset="-122"/>
              <a:ea typeface="黑体" panose="02010609060101010101" pitchFamily="2" charset="-122"/>
            </a:endParaRPr>
          </a:p>
          <a:p>
            <a:pPr eaLnBrk="1" hangingPunct="1"/>
            <a:endParaRPr lang="en-US" altLang="zh-CN" sz="2400" dirty="0">
              <a:latin typeface="黑体" panose="02010609060101010101" pitchFamily="2" charset="-122"/>
              <a:ea typeface="黑体" panose="02010609060101010101" pitchFamily="2" charset="-122"/>
            </a:endParaRPr>
          </a:p>
          <a:p>
            <a:pPr eaLnBrk="1" hangingPunct="1"/>
            <a:r>
              <a:rPr lang="zh-CN" altLang="en-US" sz="2400" dirty="0">
                <a:latin typeface="黑体" panose="02010609060101010101" pitchFamily="2" charset="-122"/>
                <a:ea typeface="黑体" panose="02010609060101010101" pitchFamily="2" charset="-122"/>
              </a:rPr>
              <a:t>随着结构化标注信息的树库的建立，开始使用各种有监督的学习机制，构造更为复杂的语言模型，如基于决策树的方法、基于词汇关联信息的语言模型等。</a:t>
            </a:r>
          </a:p>
          <a:p>
            <a:pPr eaLnBrk="1" hangingPunct="1"/>
            <a:r>
              <a:rPr lang="zh-CN" altLang="en-US" sz="2400" dirty="0">
                <a:latin typeface="黑体" panose="02010609060101010101" pitchFamily="2" charset="-122"/>
                <a:ea typeface="黑体" panose="02010609060101010101" pitchFamily="2" charset="-122"/>
              </a:rPr>
              <a:t>加大语言处理基本单元的力度也是重要的发展趋势。</a:t>
            </a:r>
          </a:p>
          <a:p>
            <a:pPr eaLnBrk="1" hangingPunct="1"/>
            <a:endParaRPr lang="zh-CN" altLang="en-US" sz="24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20345" y="1371600"/>
            <a:ext cx="8237855" cy="4114800"/>
          </a:xfrm>
        </p:spPr>
        <p:txBody>
          <a:bodyPr vert="horz" wrap="square" lIns="91440" tIns="45720" rIns="91440" bIns="45720" numCol="1" anchor="t" anchorCtr="0" compatLnSpc="1">
            <a:normAutofit fontScale="92500" lnSpcReduction="20000"/>
          </a:bodyPr>
          <a:lstStyle/>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目前各公开的数据集，由于其考察系统阅读理解能力侧重点的不同，因此所构造的数据集的方式、规模和形式也不尽相同</a:t>
            </a:r>
            <a:r>
              <a:rPr kumimoji="1" lang="zh-CN"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从</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已有研究成果来看，大部分方法目前主要侧重于系统对文本深层次的语义理解能力，因此，大部分机器阅读理解方法都集中于在</a:t>
            </a:r>
            <a:r>
              <a:rPr kumimoji="1" lang="en-US" altLang="zh-CN" sz="36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MCTest</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数据集进行评测</a:t>
            </a:r>
            <a:r>
              <a:rPr kumimoji="1" lang="zh-CN"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下面</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围绕</a:t>
            </a:r>
            <a:r>
              <a:rPr kumimoji="1" lang="en-US" altLang="zh-CN" sz="36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MCTest</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数据集介绍已有的机器阅读理解方法。</a:t>
            </a:r>
          </a:p>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endPar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79730"/>
            <a:ext cx="7772400" cy="72009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a:pPr>
            <a:r>
              <a:rPr kumimoji="1" lang="en-US" altLang="zh-CN" sz="4400" b="1" i="0" u="none" strike="noStrike" kern="0" cap="none" spc="0" normalizeH="0" baseline="0" noProof="0" dirty="0" smtClean="0">
                <a:ln>
                  <a:noFill/>
                </a:ln>
                <a:solidFill>
                  <a:srgbClr val="C00000"/>
                </a:solidFill>
                <a:effectLst/>
                <a:uLnTx/>
                <a:uFillTx/>
                <a:latin typeface="+mj-lt"/>
                <a:ea typeface="+mj-ea"/>
                <a:cs typeface="+mj-cs"/>
              </a:rPr>
              <a:t>7.9.2</a:t>
            </a:r>
            <a:r>
              <a:rPr kumimoji="1" lang="zh-CN" altLang="zh-CN" sz="4400" b="1" i="0" u="none" strike="noStrike" kern="0" cap="none" spc="0" normalizeH="0" baseline="0" noProof="0" dirty="0">
                <a:ln>
                  <a:noFill/>
                </a:ln>
                <a:solidFill>
                  <a:srgbClr val="C00000"/>
                </a:solidFill>
                <a:effectLst/>
                <a:uLnTx/>
                <a:uFillTx/>
                <a:latin typeface="+mj-lt"/>
                <a:ea typeface="+mj-ea"/>
                <a:cs typeface="+mj-cs"/>
              </a:rPr>
              <a:t>机器阅读理解的一般方法</a:t>
            </a:r>
          </a:p>
        </p:txBody>
      </p:sp>
      <p:sp>
        <p:nvSpPr>
          <p:cNvPr id="3" name="内容占位符 2"/>
          <p:cNvSpPr>
            <a:spLocks noGrp="1"/>
          </p:cNvSpPr>
          <p:nvPr>
            <p:ph idx="1"/>
          </p:nvPr>
        </p:nvSpPr>
        <p:spPr>
          <a:xfrm>
            <a:off x="402148" y="1056799"/>
            <a:ext cx="8418324" cy="5487035"/>
          </a:xfrm>
        </p:spPr>
        <p:txBody>
          <a:bodyPr vert="horz" wrap="square" lIns="91440" tIns="45720" rIns="91440" bIns="45720" numCol="1" anchor="t" anchorCtr="0" compatLnSpc="1"/>
          <a:lstStyle/>
          <a:p>
            <a:pPr marL="0" marR="0" lvl="0" indent="0" defTabSz="914400" rtl="0" fontAlgn="base" latinLnBrk="0">
              <a:lnSpc>
                <a:spcPct val="90000"/>
              </a:lnSpc>
              <a:spcBef>
                <a:spcPts val="0"/>
              </a:spcBef>
              <a:spcAft>
                <a:spcPct val="0"/>
              </a:spcAft>
              <a:buClr>
                <a:srgbClr val="66FFFF"/>
              </a:buClr>
              <a:buSzTx/>
              <a:buNone/>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两类</a:t>
            </a:r>
            <a:r>
              <a:rPr kumimoji="1" lang="zh-CN" altLang="en-US"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0" marR="0" lvl="0" indent="0" defTabSz="914400" rtl="0" fontAlgn="base" latinLnBrk="0">
              <a:lnSpc>
                <a:spcPct val="90000"/>
              </a:lnSpc>
              <a:spcBef>
                <a:spcPts val="0"/>
              </a:spcBef>
              <a:spcAft>
                <a:spcPct val="0"/>
              </a:spcAft>
              <a:buClr>
                <a:srgbClr val="66FFFF"/>
              </a:buClr>
              <a:buSzTx/>
              <a:buNone/>
              <a:defRPr/>
            </a:pPr>
            <a:r>
              <a:rPr kumimoji="1" lang="en-US" altLang="zh-CN" sz="24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1</a:t>
            </a:r>
            <a:r>
              <a:rPr kumimoji="1" lang="zh-CN" altLang="zh-CN" sz="24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．传统特征工程的方法</a:t>
            </a:r>
          </a:p>
          <a:p>
            <a:pPr marL="342900" marR="0" lvl="0" indent="-342900" defTabSz="914400" rtl="0" fontAlgn="base" latinLnBrk="0">
              <a:lnSpc>
                <a:spcPct val="90000"/>
              </a:lnSpc>
              <a:spcBef>
                <a:spcPts val="0"/>
              </a:spcBef>
              <a:spcAft>
                <a:spcPct val="0"/>
              </a:spcAft>
              <a:buSzTx/>
              <a:buFont typeface="Wingdings" panose="05000000000000000000" pitchFamily="2" charset="2"/>
              <a:buChar char="Ø"/>
              <a:defRPr/>
            </a:pP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传统方法通常将机器阅读理解任务看作是语义匹配或者蕴含推理任务。其核心问题是计算给定文档、问题和答案之间的语义匹配或蕴含关系</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defTabSz="914400" rtl="0" fontAlgn="base" latinLnBrk="0">
              <a:lnSpc>
                <a:spcPct val="90000"/>
              </a:lnSpc>
              <a:spcBef>
                <a:spcPts val="0"/>
              </a:spcBef>
              <a:spcAft>
                <a:spcPct val="0"/>
              </a:spcAft>
              <a:buSzTx/>
              <a:buFont typeface="Wingdings" panose="05000000000000000000" pitchFamily="2" charset="2"/>
              <a:buChar char="Ø"/>
              <a:defRPr/>
            </a:pP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作为比较权威的</a:t>
            </a:r>
            <a:r>
              <a:rPr kumimoji="1" lang="en-US" altLang="zh-CN" sz="24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MCTest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数据集的发布者，</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Richardson </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等人提出了两种非监督阅读理解基线方法。这两种方法主要用文档中的句子和问题</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答案组成的句子进行语义匹配。其关键核心是如何从文本中提取有效特征对其进行语义表示</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defTabSz="914400" rtl="0" fontAlgn="base" latinLnBrk="0">
              <a:lnSpc>
                <a:spcPct val="90000"/>
              </a:lnSpc>
              <a:spcBef>
                <a:spcPts val="0"/>
              </a:spcBef>
              <a:spcAft>
                <a:spcPct val="0"/>
              </a:spcAft>
              <a:buSzTx/>
              <a:buFont typeface="Wingdings" panose="05000000000000000000" pitchFamily="2" charset="2"/>
              <a:buChar char="Ø"/>
              <a:defRPr/>
            </a:pP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Richardson</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所提出的第一种方法简单采用</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BOW</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模型，其首先将问题和某个候选答案拼接在一起；然后在文档中按照与问题</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答案相同长度的窗口进行滑动，并将窗口含有与问题</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答案中同样的词的个数累计起来，以此衡量文本与问题</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答案的语义匹配程度</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defTabSz="914400" rtl="0" fontAlgn="base" latinLnBrk="0">
              <a:lnSpc>
                <a:spcPct val="90000"/>
              </a:lnSpc>
              <a:spcBef>
                <a:spcPts val="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第二</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种方法是第一种方法的扩展，主要是去掉停词和问句的影响。虽然这两种方法比较简单，但是在</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MCTest160</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和</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MCTest500</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上面取得了非常不错的效果。</a:t>
            </a:r>
          </a:p>
          <a:p>
            <a:pPr marL="342900" marR="0" lvl="0" indent="-342900" defTabSz="914400" rtl="0" fontAlgn="base" latinLnBrk="0">
              <a:lnSpc>
                <a:spcPct val="90000"/>
              </a:lnSpc>
              <a:spcBef>
                <a:spcPts val="0"/>
              </a:spcBef>
              <a:spcAft>
                <a:spcPct val="0"/>
              </a:spcAft>
              <a:buClr>
                <a:srgbClr val="66FFFF"/>
              </a:buClr>
              <a:buSzTx/>
              <a:buFont typeface="Wingdings" panose="05000000000000000000" pitchFamily="2" charset="2"/>
              <a:buChar char="Ø"/>
              <a:defRPr/>
            </a:pPr>
            <a:endPar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p:txBody>
      </p:sp>
      <p:sp>
        <p:nvSpPr>
          <p:cNvPr id="6" name="灯片编号占位符 5"/>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6725" y="721360"/>
            <a:ext cx="8209915" cy="5415280"/>
          </a:xfrm>
        </p:spPr>
        <p:txBody>
          <a:bodyPr vert="horz" wrap="square" lIns="91440" tIns="45720" rIns="91440" bIns="45720" numCol="1" anchor="t" anchorCtr="0" compatLnSpc="1"/>
          <a:lstStyle/>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en-US" altLang="zh-CN" sz="28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Sachan</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等人把阅读理解看成一种由背景文档到答案和问题组成的</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statement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（即陈述句）的推理任务。该方法首先将问题答案组合成</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statement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，然后看文章中的文本片段是否蕴含这个</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statement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。这是一种标准的文本蕴涵推理（</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recognizing textual entailment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RTE</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过程，即给定两句话或者两段文本，判断这两段话或者两段文本之间有没有蕴含、对立或者不相关的关系</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和</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以往的</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RTE</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任务不同，这里需要将整个文档考虑进去，不仅仅是单句子，而是多句子的蕴含推理，其核心问题在于文档中与问题相关的句子不一定是连续的。</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3568" y="908720"/>
            <a:ext cx="7848872" cy="4546848"/>
          </a:xfrm>
        </p:spPr>
        <p:txBody>
          <a:bodyPr vert="horz" wrap="square" lIns="91440" tIns="45720" rIns="91440" bIns="45720" numCol="1" anchor="t" anchorCtr="0" compatLnSpc="1"/>
          <a:lstStyle/>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为了将文档中各个不一定连续的句子有机组合在一起，作者使用了</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rhetorical structure theory</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RST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）结构以及事件实体共指方法对多句子进行建模。其主要目标是将文档中各个独立的部分（不一定是句子）依靠其在文中的作用，以及和其他元素之间的关系将其结合起来形成统一的层次架构</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依靠</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RST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，我们就可以在文档中获得相应的有关联部分，并将这些关联部分组合起来，和问题</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答案组成的</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statement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候选进行对齐，进而判别文档和</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statement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之间是否存在蕴含关系，其中一个对齐的例子如</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图</a:t>
            </a:r>
            <a:r>
              <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8-18</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所示。</a:t>
            </a:r>
          </a:p>
          <a:p>
            <a:pPr marL="342900" marR="0" lvl="0" indent="-342900" defTabSz="914400" rtl="0" fontAlgn="base" latinLnBrk="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3822700"/>
            <a:ext cx="8229600" cy="2882265"/>
          </a:xfrm>
        </p:spPr>
        <p:txBody>
          <a:bodyPr vert="horz" wrap="square" lIns="91440" tIns="45720" rIns="91440" bIns="45720" numCol="1" anchor="t" anchorCtr="0" compatLnSpc="1"/>
          <a:lstStyle/>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在这个句子中可以看到，该方法通过</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RST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技术可以将文本中相关联的两句找到（图中的省略号两边代表两句话），通过</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RST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可以判断这两部分之间有</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elaboration</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，即阐述关系。然后根据这两个单元，以及上一步生成的陈述句（假设），学习一种隐含的结构化对齐（</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图中</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红线表示）。在这篇文章中，作者使用的是一种叫做</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latent structural SVM (LSSVM)</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的算法自动学习这种隐含联系。</a:t>
            </a:r>
          </a:p>
          <a:p>
            <a:pPr marL="342900" marR="0" lvl="0" indent="-342900"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pic>
        <p:nvPicPr>
          <p:cNvPr id="218116" name="图片 2"/>
          <p:cNvPicPr>
            <a:picLocks noChangeAspect="1"/>
          </p:cNvPicPr>
          <p:nvPr/>
        </p:nvPicPr>
        <p:blipFill>
          <a:blip r:embed="rId2"/>
          <a:stretch>
            <a:fillRect/>
          </a:stretch>
        </p:blipFill>
        <p:spPr>
          <a:xfrm>
            <a:off x="113030" y="87630"/>
            <a:ext cx="8686165" cy="2807970"/>
          </a:xfrm>
          <a:prstGeom prst="rect">
            <a:avLst/>
          </a:prstGeom>
          <a:noFill/>
          <a:ln w="9525">
            <a:noFill/>
          </a:ln>
        </p:spPr>
      </p:pic>
      <p:sp>
        <p:nvSpPr>
          <p:cNvPr id="218117" name="内容占位符 2"/>
          <p:cNvSpPr txBox="1"/>
          <p:nvPr/>
        </p:nvSpPr>
        <p:spPr>
          <a:xfrm>
            <a:off x="457200" y="3141663"/>
            <a:ext cx="8229600" cy="681037"/>
          </a:xfrm>
          <a:prstGeom prst="rect">
            <a:avLst/>
          </a:prstGeom>
          <a:noFill/>
          <a:ln w="9525">
            <a:noFill/>
          </a:ln>
        </p:spPr>
        <p:txBody>
          <a:bodyPr/>
          <a:lstStyle/>
          <a:p>
            <a:pPr algn="ctr" eaLnBrk="0" hangingPunct="0">
              <a:spcBef>
                <a:spcPct val="20000"/>
              </a:spcBef>
              <a:buClr>
                <a:srgbClr val="66FFFF"/>
              </a:buClr>
            </a:pPr>
            <a:r>
              <a:rPr lang="zh-CN" altLang="zh-CN" sz="2400" b="1" dirty="0">
                <a:solidFill>
                  <a:schemeClr val="accent2">
                    <a:lumMod val="90000"/>
                    <a:lumOff val="10000"/>
                  </a:schemeClr>
                </a:solidFill>
                <a:latin typeface="黑体" panose="02010609060101010101" pitchFamily="49" charset="-122"/>
                <a:ea typeface="黑体" panose="02010609060101010101" pitchFamily="49" charset="-122"/>
              </a:rPr>
              <a:t>图</a:t>
            </a:r>
            <a:r>
              <a:rPr lang="en-US" altLang="zh-CN" sz="2400" b="1" dirty="0">
                <a:solidFill>
                  <a:schemeClr val="accent2">
                    <a:lumMod val="90000"/>
                    <a:lumOff val="10000"/>
                  </a:schemeClr>
                </a:solidFill>
                <a:latin typeface="黑体" panose="02010609060101010101" pitchFamily="49" charset="-122"/>
                <a:ea typeface="黑体" panose="02010609060101010101" pitchFamily="49" charset="-122"/>
              </a:rPr>
              <a:t> 8-18 </a:t>
            </a:r>
            <a:r>
              <a:rPr lang="zh-CN" altLang="zh-CN" sz="2400" b="1" dirty="0">
                <a:solidFill>
                  <a:schemeClr val="accent2">
                    <a:lumMod val="90000"/>
                    <a:lumOff val="10000"/>
                  </a:schemeClr>
                </a:solidFill>
                <a:latin typeface="黑体" panose="02010609060101010101" pitchFamily="49" charset="-122"/>
                <a:ea typeface="黑体" panose="02010609060101010101" pitchFamily="49" charset="-122"/>
              </a:rPr>
              <a:t>文档与</a:t>
            </a:r>
            <a:r>
              <a:rPr lang="en-US" altLang="zh-CN" sz="2400" b="1" dirty="0">
                <a:solidFill>
                  <a:schemeClr val="accent2">
                    <a:lumMod val="90000"/>
                    <a:lumOff val="10000"/>
                  </a:schemeClr>
                </a:solidFill>
                <a:latin typeface="黑体" panose="02010609060101010101" pitchFamily="49" charset="-122"/>
                <a:ea typeface="黑体" panose="02010609060101010101" pitchFamily="49" charset="-122"/>
              </a:rPr>
              <a:t> statement </a:t>
            </a:r>
            <a:r>
              <a:rPr lang="zh-CN" altLang="zh-CN" sz="2400" b="1" dirty="0">
                <a:solidFill>
                  <a:schemeClr val="accent2">
                    <a:lumMod val="90000"/>
                    <a:lumOff val="10000"/>
                  </a:schemeClr>
                </a:solidFill>
                <a:latin typeface="黑体" panose="02010609060101010101" pitchFamily="49" charset="-122"/>
                <a:ea typeface="黑体" panose="02010609060101010101" pitchFamily="49" charset="-122"/>
              </a:rPr>
              <a:t>的对齐</a:t>
            </a:r>
          </a:p>
        </p:txBody>
      </p:sp>
      <p:sp>
        <p:nvSpPr>
          <p:cNvPr id="6" name="灯片编号占位符 5"/>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标题 1"/>
          <p:cNvSpPr>
            <a:spLocks noGrp="1"/>
          </p:cNvSpPr>
          <p:nvPr>
            <p:ph type="title"/>
          </p:nvPr>
        </p:nvSpPr>
        <p:spPr/>
        <p:txBody>
          <a:bodyPr vert="horz" wrap="square" lIns="91440" tIns="45720" rIns="91440" bIns="45720" anchor="ctr" anchorCtr="0"/>
          <a:lstStyle/>
          <a:p>
            <a:pPr>
              <a:buNone/>
            </a:pPr>
            <a:r>
              <a:rPr lang="en-US" altLang="zh-CN" sz="3200" dirty="0"/>
              <a:t>2</a:t>
            </a:r>
            <a:r>
              <a:rPr lang="zh-CN" altLang="zh-CN" sz="3200" dirty="0"/>
              <a:t>．基于深度学习的机器阅读理解方法</a:t>
            </a:r>
            <a:endParaRPr lang="zh-CN" altLang="en-US" sz="3200" dirty="0"/>
          </a:p>
        </p:txBody>
      </p:sp>
      <p:sp>
        <p:nvSpPr>
          <p:cNvPr id="3" name="内容占位符 2"/>
          <p:cNvSpPr>
            <a:spLocks noGrp="1"/>
          </p:cNvSpPr>
          <p:nvPr>
            <p:ph idx="1"/>
          </p:nvPr>
        </p:nvSpPr>
        <p:spPr>
          <a:xfrm>
            <a:off x="179512" y="1196752"/>
            <a:ext cx="8712968" cy="4919345"/>
          </a:xfrm>
        </p:spPr>
        <p:txBody>
          <a:bodyPr vert="horz" wrap="square" lIns="91440" tIns="45720" rIns="91440" bIns="45720" numCol="1" anchor="t" anchorCtr="0" compatLnSpc="1"/>
          <a:lstStyle/>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随着</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深度神经网络在很多人工智能以及自然语言处理任务上得到有效应用，并已经取得了很好的效果，如问答系统、关系分类、目标检测、语音识别等，越来越多的研究者也已经开始关注基于深度神经网络的机器阅读理解方法</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基于</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深度学习的机器阅读理解方法试图建立一套“</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End-End</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”的网络模型，不像传统阅读理解方法的</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Pipeline</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的处理策略，这类方法将所有的阅读理解步骤都建模在统一的学习框架中，试图基于已标注的训练语料，自动学习文本的语义表示、语义组合过程以及问答的过程</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其中</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最具代表性的模型就是记忆</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网络</a:t>
            </a: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(Memory Network)</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defTabSz="914400" rtl="0" fontAlgn="base" latinLnBrk="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23528" y="658495"/>
            <a:ext cx="8208912" cy="5540375"/>
          </a:xfrm>
        </p:spPr>
        <p:txBody>
          <a:bodyPr vert="horz" wrap="square" lIns="91440" tIns="45720" rIns="91440" bIns="45720" numCol="1" anchor="t" anchorCtr="0" compatLnSpc="1"/>
          <a:lstStyle/>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记忆网络的核心是记忆模块，可以看作是一个知识存储器。在学习的过程中，首先需要对这个存储器的内容进行插入或更新，然后在测试时依靠这个存储器中的信息对于答案进行推理判断。具体地，记忆网络包含下面四个主要模块。</a:t>
            </a: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I: </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输入特征映射——将输入转换为内部特征表示。</a:t>
            </a: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G: </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泛化——得到新的输入时对过去的记忆进行更新。称这步为泛化的原因是，在整个过程中网络能够根据未来的某些特定需要压缩、泛化本身的记忆。</a:t>
            </a: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O: </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输出特征映射——根据当前的输入和记忆状态得到输出（这一步的输出是内部特征表示的形式）。</a:t>
            </a:r>
          </a:p>
          <a:p>
            <a:pPr marL="342900" marR="0" lvl="0" indent="-342900" defTabSz="914400" rtl="0" fontAlgn="base" latinLnBrk="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67970" y="809625"/>
            <a:ext cx="8552502" cy="4961255"/>
          </a:xfrm>
        </p:spPr>
        <p:txBody>
          <a:bodyPr vert="horz" wrap="square" lIns="91440" tIns="45720" rIns="91440" bIns="45720" numCol="1" anchor="t" anchorCtr="0" compatLnSpc="1"/>
          <a:lstStyle/>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 </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响应——将上一步中的输出转换为指定的响应格式。</a:t>
            </a: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举例来说，对于一个特定的输入，模型会按照以下步骤执行操作：</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(1) </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将转换为内部特征表示的形式；</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(2) </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根据输入更新记忆；</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(3) </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根据输入和记忆计算输出特征；</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(4) </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最后解码得到响应结果。对于特定的任务来说，每个组件都能够设计成不同的函数。</a:t>
            </a: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基于深度学习的方法主要依靠神经网络对文档和问题以及答案进行表示，然后再比较语义相似度。</a:t>
            </a:r>
          </a:p>
          <a:p>
            <a:pPr marL="342900" marR="0" lvl="0" indent="-342900"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标题 1"/>
          <p:cNvSpPr>
            <a:spLocks noGrp="1"/>
          </p:cNvSpPr>
          <p:nvPr>
            <p:ph type="title"/>
          </p:nvPr>
        </p:nvSpPr>
        <p:spPr>
          <a:xfrm>
            <a:off x="685800" y="53340"/>
            <a:ext cx="7772400" cy="924560"/>
          </a:xfrm>
        </p:spPr>
        <p:txBody>
          <a:bodyPr vert="horz" wrap="square" lIns="91440" tIns="45720" rIns="91440" bIns="45720" anchor="ctr" anchorCtr="0"/>
          <a:lstStyle/>
          <a:p>
            <a:pPr>
              <a:buNone/>
            </a:pPr>
            <a:r>
              <a:rPr lang="en-US" altLang="zh-CN" dirty="0" smtClean="0"/>
              <a:t>7.9.3</a:t>
            </a:r>
            <a:r>
              <a:rPr lang="zh-CN" altLang="zh-CN" dirty="0"/>
              <a:t>机器阅读理解研究展望</a:t>
            </a:r>
            <a:endParaRPr lang="zh-CN" altLang="en-US" dirty="0"/>
          </a:p>
        </p:txBody>
      </p:sp>
      <p:sp>
        <p:nvSpPr>
          <p:cNvPr id="3" name="内容占位符 2"/>
          <p:cNvSpPr>
            <a:spLocks noGrp="1"/>
          </p:cNvSpPr>
          <p:nvPr>
            <p:ph idx="1"/>
          </p:nvPr>
        </p:nvSpPr>
        <p:spPr>
          <a:xfrm>
            <a:off x="231715" y="1005666"/>
            <a:ext cx="8660765" cy="5807710"/>
          </a:xfrm>
        </p:spPr>
        <p:txBody>
          <a:bodyPr vert="horz" wrap="square" lIns="91440" tIns="45720" rIns="91440" bIns="45720" numCol="1" anchor="t" anchorCtr="0" compatLnSpc="1"/>
          <a:lstStyle/>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2017</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年，微软亚洲研究院周明在文章“深度学习在自然语言处理领域的最新进展”中介绍了该研究院的</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成果</a:t>
            </a:r>
            <a:r>
              <a:rPr lang="zh-CN" altLang="en-US" sz="2400" dirty="0">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斯坦福大学做了一个阅读理解测试题并于</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2016</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年</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9</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月上线。它提供了一定规模的训练集、开发集和测试集</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该</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任务的答案基本都在文中出现过，需要找出答案候选，然后经排序输出一个最好的答案。参赛队伍把用训练集所训练的系统提交给斯坦福大学后，由它来运行你的系统，然后在其网站上发表测试结果。提交的结果包含单系统和多系统融合的结果</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我们</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的工作比较幸运，无论是单系统还是多系统，都一直位居所有参赛队伍的第一名。我们的系统融合的结果目前能做到</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76</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分左右，而斯坦福大学雇人做题的正确率可达</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81%</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，可见针对这个阅读理解任务，电脑和人还有</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5</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分的不小差距。”</a:t>
            </a:r>
          </a:p>
          <a:p>
            <a:pPr marL="342900" marR="0" lvl="0" indent="-342900"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502285" y="852170"/>
            <a:ext cx="7955915" cy="5652770"/>
          </a:xfrm>
        </p:spPr>
        <p:txBody>
          <a:bodyPr vert="horz" wrap="square" lIns="91440" tIns="45720" rIns="91440" bIns="45720" numCol="1" anchor="t" anchorCtr="0" compatLnSpc="1"/>
          <a:lstStyle/>
          <a:p>
            <a:pPr marL="0" marR="0" lvl="0" indent="0" algn="l" defTabSz="914400" rtl="0" fontAlgn="base" latinLnBrk="0">
              <a:lnSpc>
                <a:spcPct val="100000"/>
              </a:lnSpc>
              <a:spcBef>
                <a:spcPct val="20000"/>
              </a:spcBef>
              <a:spcAft>
                <a:spcPct val="0"/>
              </a:spcAft>
              <a:buSzTx/>
              <a:buNone/>
              <a:defRPr/>
            </a:pPr>
            <a:r>
              <a:rPr kumimoji="1" lang="zh-CN" altLang="zh-CN" sz="2800" i="0" u="none" strike="noStrike" kern="0" cap="none" spc="0" normalizeH="0" baseline="0" noProof="0" dirty="0">
                <a:ln>
                  <a:noFill/>
                </a:ln>
                <a:solidFill>
                  <a:srgbClr val="C00000"/>
                </a:solidFill>
                <a:effectLst/>
                <a:uLnTx/>
                <a:uFillTx/>
                <a:latin typeface="黑体" panose="02010609060101010101" pitchFamily="2" charset="-122"/>
                <a:ea typeface="黑体" panose="02010609060101010101" pitchFamily="2" charset="-122"/>
                <a:cs typeface="+mn-cs"/>
              </a:rPr>
              <a:t>机器阅读理解</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的研究未来有三方面值得关注。</a:t>
            </a: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第一，首先从统计的角度分析，现有针对问答系统的深度学习技术都是需要大量数据才能很好的训练的。</a:t>
            </a:r>
            <a:endPar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第二，从逻辑的角度来看，对过程进行建模如果从统计的角度则需要大数据，而通过逻辑的角度则是一条条规则。如何依靠数据对规则进行建模是一个非常期待的研究方向。</a:t>
            </a:r>
            <a:endPar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第三，现有的深度学习方法往往着重于句子整体的语义，实行端对端的训练，这种方式简单，但可解释性差，内部机制还难以理解。</a:t>
            </a:r>
          </a:p>
          <a:p>
            <a:pPr marL="342900" marR="0" lvl="0" indent="-342900" algn="l" defTabSz="914400" rtl="0" fontAlgn="base" latinLnBrk="0">
              <a:lnSpc>
                <a:spcPct val="170000"/>
              </a:lnSpc>
              <a:spcBef>
                <a:spcPct val="20000"/>
              </a:spcBef>
              <a:spcAft>
                <a:spcPct val="0"/>
              </a:spcAft>
              <a:buSzTx/>
              <a:buFont typeface="Wingdings" panose="05000000000000000000" pitchFamily="2" charset="2"/>
              <a:buChar char="Ø"/>
              <a:defRPr/>
            </a:pPr>
            <a:endParaRPr kumimoji="1" lang="zh-CN" altLang="zh-CN" sz="3200" i="0" u="none" strike="noStrike" kern="0" cap="none" spc="0" normalizeH="0" baseline="0" noProof="0" dirty="0">
              <a:ln>
                <a:noFill/>
              </a:ln>
              <a:solidFill>
                <a:schemeClr val="accent2">
                  <a:lumMod val="90000"/>
                  <a:lumOff val="10000"/>
                </a:schemeClr>
              </a:solidFill>
              <a:effectLst/>
              <a:uLnTx/>
              <a:uFillTx/>
              <a:latin typeface="+mn-lt"/>
              <a:ea typeface="+mn-ea"/>
              <a:cs typeface="+mn-cs"/>
            </a:endParaRPr>
          </a:p>
          <a:p>
            <a:pPr marL="342900" marR="0" lvl="0" indent="-342900" algn="l" defTabSz="914400" rtl="0" fontAlgn="base" latinLnBrk="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3200" i="0" u="none" strike="noStrike" kern="0" cap="none" spc="0" normalizeH="0" baseline="0" noProof="0" dirty="0">
              <a:ln>
                <a:noFill/>
              </a:ln>
              <a:solidFill>
                <a:schemeClr val="accent2">
                  <a:lumMod val="90000"/>
                  <a:lumOff val="10000"/>
                </a:schemeClr>
              </a:solidFill>
              <a:effectLst/>
              <a:uLnTx/>
              <a:uFillTx/>
              <a:latin typeface="+mn-lt"/>
              <a:ea typeface="+mn-ea"/>
              <a:cs typeface="+mn-cs"/>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149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2"/>
          <p:cNvSpPr>
            <a:spLocks noGrp="1"/>
          </p:cNvSpPr>
          <p:nvPr>
            <p:ph type="title"/>
          </p:nvPr>
        </p:nvSpPr>
        <p:spPr>
          <a:xfrm>
            <a:off x="445770" y="379730"/>
            <a:ext cx="8012430" cy="1143000"/>
          </a:xfrm>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7.5.3 </a:t>
            </a:r>
            <a:r>
              <a:rPr lang="zh-CN" altLang="en-US" sz="4000" b="0" dirty="0">
                <a:latin typeface="黑体" panose="02010609060101010101" pitchFamily="2" charset="-122"/>
                <a:ea typeface="黑体" panose="02010609060101010101" pitchFamily="2" charset="-122"/>
              </a:rPr>
              <a:t>汉语语料库加工的基本方法</a:t>
            </a:r>
          </a:p>
        </p:txBody>
      </p:sp>
      <p:sp>
        <p:nvSpPr>
          <p:cNvPr id="86020" name="Rectangle 3"/>
          <p:cNvSpPr>
            <a:spLocks noGrp="1"/>
          </p:cNvSpPr>
          <p:nvPr>
            <p:ph idx="1"/>
          </p:nvPr>
        </p:nvSpPr>
        <p:spPr>
          <a:xfrm>
            <a:off x="1066800" y="1522730"/>
            <a:ext cx="7165340" cy="5031740"/>
          </a:xfrm>
        </p:spPr>
        <p:txBody>
          <a:bodyPr vert="horz" wrap="square" lIns="91440" tIns="45720" rIns="91440" bIns="45720" anchor="t" anchorCtr="0"/>
          <a:lstStyle/>
          <a:p>
            <a:pPr eaLnBrk="1" hangingPunct="1"/>
            <a:r>
              <a:rPr lang="zh-CN" altLang="en-US" sz="3200" dirty="0">
                <a:latin typeface="黑体" panose="02010609060101010101" pitchFamily="2" charset="-122"/>
                <a:ea typeface="黑体" panose="02010609060101010101" pitchFamily="2" charset="-122"/>
              </a:rPr>
              <a:t>书面汉语词</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词</a:t>
            </a:r>
          </a:p>
          <a:p>
            <a:pPr eaLnBrk="1" hangingPunct="1"/>
            <a:endParaRPr lang="zh-CN" altLang="en-US" sz="3200" dirty="0">
              <a:latin typeface="黑体" panose="02010609060101010101" pitchFamily="2" charset="-122"/>
              <a:ea typeface="黑体" panose="02010609060101010101" pitchFamily="2" charset="-122"/>
            </a:endParaRPr>
          </a:p>
          <a:p>
            <a:pPr eaLnBrk="1" hangingPunct="1"/>
            <a:r>
              <a:rPr lang="zh-CN" altLang="en-US" sz="3200" dirty="0">
                <a:solidFill>
                  <a:srgbClr val="FF0000"/>
                </a:solidFill>
                <a:latin typeface="黑体" panose="02010609060101010101" pitchFamily="2" charset="-122"/>
                <a:ea typeface="黑体" panose="02010609060101010101" pitchFamily="2" charset="-122"/>
              </a:rPr>
              <a:t>词</a:t>
            </a:r>
            <a:r>
              <a:rPr lang="zh-CN" altLang="en-US" sz="3200" dirty="0">
                <a:latin typeface="黑体" panose="02010609060101010101" pitchFamily="2" charset="-122"/>
                <a:ea typeface="黑体" panose="02010609060101010101" pitchFamily="2" charset="-122"/>
              </a:rPr>
              <a:t>表达概念</a:t>
            </a:r>
          </a:p>
          <a:p>
            <a:pPr eaLnBrk="1" hangingPunct="1"/>
            <a:endParaRPr lang="zh-CN" altLang="en-US" sz="3200" dirty="0">
              <a:latin typeface="黑体" panose="02010609060101010101" pitchFamily="2" charset="-122"/>
              <a:ea typeface="黑体" panose="02010609060101010101" pitchFamily="2" charset="-122"/>
            </a:endParaRPr>
          </a:p>
          <a:p>
            <a:pPr eaLnBrk="1" hangingPunct="1"/>
            <a:r>
              <a:rPr lang="zh-CN" altLang="en-US" sz="3200" dirty="0">
                <a:latin typeface="黑体" panose="02010609060101010101" pitchFamily="2" charset="-122"/>
                <a:ea typeface="黑体" panose="02010609060101010101" pitchFamily="2" charset="-122"/>
              </a:rPr>
              <a:t>句法研究组词成句</a:t>
            </a:r>
          </a:p>
          <a:p>
            <a:pPr eaLnBrk="1" hangingPunct="1"/>
            <a:endParaRPr lang="zh-CN" altLang="en-US" sz="3200" dirty="0">
              <a:latin typeface="黑体" panose="02010609060101010101" pitchFamily="2" charset="-122"/>
              <a:ea typeface="黑体" panose="02010609060101010101" pitchFamily="2" charset="-122"/>
            </a:endParaRPr>
          </a:p>
          <a:p>
            <a:pPr eaLnBrk="1" hangingPunct="1"/>
            <a:r>
              <a:rPr lang="zh-CN" altLang="en-US" sz="3200" dirty="0">
                <a:latin typeface="黑体" panose="02010609060101010101" pitchFamily="2" charset="-122"/>
                <a:ea typeface="黑体" panose="02010609060101010101" pitchFamily="2" charset="-122"/>
              </a:rPr>
              <a:t>汉语语料库加工：</a:t>
            </a:r>
          </a:p>
          <a:p>
            <a:pPr lvl="1" eaLnBrk="1" hangingPunct="1"/>
            <a:r>
              <a:rPr lang="zh-CN" altLang="en-US" sz="2800" dirty="0">
                <a:solidFill>
                  <a:srgbClr val="FF0000"/>
                </a:solidFill>
                <a:latin typeface="黑体" panose="02010609060101010101" pitchFamily="2" charset="-122"/>
                <a:ea typeface="黑体" panose="02010609060101010101" pitchFamily="2" charset="-122"/>
              </a:rPr>
              <a:t>自动分词和标注</a:t>
            </a:r>
          </a:p>
          <a:p>
            <a:pPr lvl="1" eaLnBrk="1" hangingPunct="1"/>
            <a:r>
              <a:rPr lang="zh-CN" altLang="en-US" sz="2800" dirty="0">
                <a:solidFill>
                  <a:srgbClr val="FF0000"/>
                </a:solidFill>
                <a:latin typeface="黑体" panose="02010609060101010101" pitchFamily="2" charset="-122"/>
                <a:ea typeface="黑体" panose="02010609060101010101" pitchFamily="2" charset="-122"/>
              </a:rPr>
              <a:t>词性标注和词义标注</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2"/>
          <p:cNvSpPr>
            <a:spLocks noGrp="1"/>
          </p:cNvSpPr>
          <p:nvPr>
            <p:ph type="title"/>
          </p:nvPr>
        </p:nvSpPr>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224260" name="Rectangle 3"/>
          <p:cNvSpPr>
            <a:spLocks noGrp="1"/>
          </p:cNvSpPr>
          <p:nvPr>
            <p:ph idx="1"/>
          </p:nvPr>
        </p:nvSpPr>
        <p:spPr>
          <a:xfrm>
            <a:off x="685800" y="1371600"/>
            <a:ext cx="7772400" cy="5243195"/>
          </a:xfrm>
        </p:spPr>
        <p:txBody>
          <a:bodyPr vert="horz" wrap="square" lIns="91440" tIns="45720" rIns="91440" bIns="45720" anchor="t" anchorCtr="0"/>
          <a:lstStyle/>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7.1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自然语言理解的一般问题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7.2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词法分析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7.3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句法分析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7.4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语义分析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7.5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大规模真实文本的处理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7.6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信息搜索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7.7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机器翻译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7.8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语音识别</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7.9  </a:t>
            </a:r>
            <a:r>
              <a:rPr lang="zh-CN" altLang="zh-CN" sz="2800" dirty="0">
                <a:solidFill>
                  <a:schemeClr val="accent2">
                    <a:lumMod val="50000"/>
                    <a:lumOff val="50000"/>
                  </a:schemeClr>
                </a:solidFill>
                <a:latin typeface="黑体" panose="02010609060101010101" pitchFamily="2" charset="-122"/>
                <a:ea typeface="黑体" panose="02010609060101010101" pitchFamily="2" charset="-122"/>
              </a:rPr>
              <a:t>机器阅读理解</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FF0000"/>
                </a:solidFill>
                <a:latin typeface="黑体" panose="02010609060101010101" pitchFamily="2" charset="-122"/>
                <a:ea typeface="黑体" panose="02010609060101010101" pitchFamily="2" charset="-122"/>
              </a:rPr>
              <a:t>7.10 </a:t>
            </a:r>
            <a:r>
              <a:rPr lang="zh-CN" altLang="zh-CN" sz="2800" dirty="0">
                <a:solidFill>
                  <a:srgbClr val="FF0000"/>
                </a:solidFill>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标题 1"/>
          <p:cNvSpPr>
            <a:spLocks noGrp="1"/>
          </p:cNvSpPr>
          <p:nvPr>
            <p:ph type="title"/>
          </p:nvPr>
        </p:nvSpPr>
        <p:spPr/>
        <p:txBody>
          <a:bodyPr vert="horz" wrap="square" lIns="91440" tIns="45720" rIns="91440" bIns="45720" anchor="ctr" anchorCtr="0"/>
          <a:lstStyle/>
          <a:p>
            <a:pPr>
              <a:buNone/>
            </a:pPr>
            <a:r>
              <a:rPr lang="en-US" altLang="zh-CN" dirty="0" smtClean="0"/>
              <a:t>7.10</a:t>
            </a:r>
            <a:r>
              <a:rPr lang="zh-CN" altLang="en-US" dirty="0"/>
              <a:t>机器写作</a:t>
            </a:r>
          </a:p>
        </p:txBody>
      </p:sp>
      <p:sp>
        <p:nvSpPr>
          <p:cNvPr id="225283" name="内容占位符 2"/>
          <p:cNvSpPr>
            <a:spLocks noGrp="1"/>
          </p:cNvSpPr>
          <p:nvPr>
            <p:ph idx="1"/>
          </p:nvPr>
        </p:nvSpPr>
        <p:spPr/>
        <p:txBody>
          <a:bodyPr vert="horz" wrap="square" lIns="91440" tIns="45720" rIns="91440" bIns="45720" anchor="t" anchorCtr="0"/>
          <a:lstStyle/>
          <a:p>
            <a:pPr marL="0" indent="0">
              <a:buNone/>
            </a:pPr>
            <a:r>
              <a:rPr lang="zh-CN" altLang="en-US" dirty="0"/>
              <a:t>	</a:t>
            </a:r>
          </a:p>
          <a:p>
            <a:pPr marL="0" indent="0">
              <a:buNone/>
            </a:pPr>
            <a:r>
              <a:rPr lang="en-US" altLang="zh-CN" dirty="0" smtClean="0"/>
              <a:t>7.10.1</a:t>
            </a:r>
            <a:r>
              <a:rPr lang="zh-CN" altLang="en-US" dirty="0"/>
              <a:t>机器原创稿件	</a:t>
            </a:r>
          </a:p>
          <a:p>
            <a:pPr marL="0" indent="0">
              <a:buNone/>
            </a:pPr>
            <a:r>
              <a:rPr lang="en-US" altLang="zh-CN" dirty="0" smtClean="0"/>
              <a:t>7.10.2</a:t>
            </a:r>
            <a:r>
              <a:rPr lang="zh-CN" altLang="en-US" dirty="0"/>
              <a:t>机器二次创作	</a:t>
            </a:r>
          </a:p>
          <a:p>
            <a:pPr marL="0" indent="0">
              <a:buNone/>
            </a:pPr>
            <a:r>
              <a:rPr lang="en-US" altLang="zh-CN" dirty="0" smtClean="0"/>
              <a:t>7.10.3</a:t>
            </a:r>
            <a:r>
              <a:rPr lang="zh-CN" altLang="en-US" dirty="0"/>
              <a:t>机器写作展望</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0375" y="485140"/>
            <a:ext cx="8223885" cy="6094095"/>
          </a:xfrm>
        </p:spPr>
        <p:txBody>
          <a:bodyPr vert="horz" wrap="square" lIns="91440" tIns="45720" rIns="91440" bIns="45720" numCol="1" anchor="t" anchorCtr="0" compatLnSpc="1"/>
          <a:lstStyle/>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机器写作（又称自然语言生成）是自然语言处理领域的重要研究方向之一，也是近期研究热点。我们希望计算机同时具有读与写的能力，除了掌握阅读和理解语言文字的本领之外，还能够掌握文字创作的本领，从而像人类一样写出高质量的各类文字作品，例如新闻资讯、报告、诗歌、小说、作文等。</a:t>
            </a: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机器写作在传媒、出版、文娱、广告等多个行业均具有广阔的应用场景。欧美等地较早就创建了多家专注于机器写作、技术应用的公司，例如</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ARRIA</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AI</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8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NarrativeScience</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等，这些公司基于行业数据生成行业报告或新闻报道，从而节省了大量的人力。</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49860" y="662766"/>
            <a:ext cx="8745855" cy="6150610"/>
          </a:xfrm>
        </p:spPr>
        <p:txBody>
          <a:bodyPr vert="horz" wrap="square" lIns="91440" tIns="45720" rIns="91440" bIns="45720" numCol="1" anchor="t" anchorCtr="0" compatLnSpc="1"/>
          <a:lstStyle/>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同时，不少国外知名媒体单位纷纷采用机器写作技术进行新闻稿件创作，替代编辑与记者的部分工作</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例如</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2006</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年美国汤姆森公司开始用机器人撰写金融新闻，</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2014</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年美联社全面利用机器人</a:t>
            </a:r>
            <a:r>
              <a:rPr kumimoji="1" lang="en-US" altLang="zh-CN" sz="24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WordSmith</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AI</a:t>
            </a:r>
            <a:r>
              <a:rPr kumimoji="1" lang="zh-CN" altLang="zh-CN" sz="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公司</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的写作引擎）进行写作</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近几年</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，机器写作在国内也逐渐受到业界的重视，包括今日头条、腾讯、百度、</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360</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等各大互联网公司以及新华社、南方都市报、第一财经等传统媒体单位均开展了机器写作技术的研究与应用</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他们</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推出了</a:t>
            </a:r>
            <a:r>
              <a:rPr kumimoji="1" lang="en-US" altLang="zh-CN" sz="24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Xiaomingbot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DreamWriter</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、快笔小新、小南、</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DT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稿王等多款写作（写稿）机器人</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其中</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Xiaomingbot</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是北京大学课题组与今日头条在</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2016</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年</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7</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月联合推出的写稿机器人。它能够针对各类体育赛事撰写稿件，包括短篇消息与长篇通讯，目前累计撰写的新闻稿件已达万篇，获得数千万的阅读量。 </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标题 1"/>
          <p:cNvSpPr>
            <a:spLocks noGrp="1"/>
          </p:cNvSpPr>
          <p:nvPr>
            <p:ph type="title"/>
          </p:nvPr>
        </p:nvSpPr>
        <p:spPr/>
        <p:txBody>
          <a:bodyPr vert="horz" wrap="square" lIns="91440" tIns="45720" rIns="91440" bIns="45720" anchor="ctr" anchorCtr="0"/>
          <a:lstStyle/>
          <a:p>
            <a:pPr>
              <a:buNone/>
            </a:pPr>
            <a:r>
              <a:rPr lang="en-US" altLang="zh-CN" dirty="0" smtClean="0"/>
              <a:t>7.10.1</a:t>
            </a:r>
            <a:r>
              <a:rPr lang="zh-CN" altLang="zh-CN" dirty="0"/>
              <a:t>机器原创稿件</a:t>
            </a:r>
            <a:endParaRPr lang="zh-CN" altLang="en-US" dirty="0"/>
          </a:p>
        </p:txBody>
      </p:sp>
      <p:sp>
        <p:nvSpPr>
          <p:cNvPr id="3" name="内容占位符 2"/>
          <p:cNvSpPr>
            <a:spLocks noGrp="1"/>
          </p:cNvSpPr>
          <p:nvPr>
            <p:ph idx="1"/>
          </p:nvPr>
        </p:nvSpPr>
        <p:spPr>
          <a:xfrm>
            <a:off x="685165" y="1825625"/>
            <a:ext cx="4174490" cy="4114800"/>
          </a:xfrm>
        </p:spPr>
        <p:txBody>
          <a:bodyPr vert="horz" wrap="square" lIns="91440" tIns="45720" rIns="91440" bIns="45720" numCol="1" anchor="t" anchorCtr="0" compatLnSpc="1">
            <a:normAutofit fontScale="77500" lnSpcReduction="20000"/>
          </a:bodyPr>
          <a:lstStyle/>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计算机</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根据输入的结构化数据（报表、</a:t>
            </a:r>
            <a:r>
              <a:rPr kumimoji="1" lang="en-US"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RDF</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数据等）进行文字创作。该方式能够生成原创稿件，是目前机器写作的主要方式，适用于天气预报、医疗报告、赛事简讯、财经报道等文本的生成。</a:t>
            </a: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数据到文本生成的框架如</a:t>
            </a:r>
            <a:r>
              <a:rPr kumimoji="1" lang="zh-CN" altLang="zh-CN" sz="36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图所</a:t>
            </a:r>
            <a:r>
              <a:rPr kumimoji="1" lang="zh-CN" altLang="zh-CN" sz="36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示。</a:t>
            </a:r>
          </a:p>
        </p:txBody>
      </p:sp>
      <p:pic>
        <p:nvPicPr>
          <p:cNvPr id="228356" name="图片 2"/>
          <p:cNvPicPr>
            <a:picLocks noChangeAspect="1"/>
          </p:cNvPicPr>
          <p:nvPr/>
        </p:nvPicPr>
        <p:blipFill>
          <a:blip r:embed="rId2"/>
          <a:stretch>
            <a:fillRect/>
          </a:stretch>
        </p:blipFill>
        <p:spPr>
          <a:xfrm>
            <a:off x="5127308" y="1522413"/>
            <a:ext cx="3241675" cy="5160962"/>
          </a:xfrm>
          <a:prstGeom prst="rect">
            <a:avLst/>
          </a:prstGeom>
          <a:noFill/>
          <a:ln w="9525">
            <a:noFill/>
          </a:ln>
        </p:spPr>
      </p:pic>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83514" y="681563"/>
            <a:ext cx="8564949" cy="605980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该框架由英国阿伯丁大学</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Ehud Reiter</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在三阶段流水线模型的基础上提出</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其中</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信号分析模块通过利用各种数据分析方法检测输入数据的基本模式，输出离散数据模式</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数据</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阐释模块通过对基本模式和输入事件进行分析，推断出更加复杂和抽象的消息，同时推断出它们之间的关系，之后输出高层消息以及消息之间的关系</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文档</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规划模块分析决定哪些消息和关系需要在文本中提及，同时确定文本的结构，最后输出需要提及的消息以及文档结构</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微</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规划与实现模块根据选中的消息及结构通过自然语言生成技术输出最终的文本，主要涉及对句子进行规划以及句子实现，最终实现的句子具有正确的语法、形态和拼写，同时采用准确的指代表达。</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标题 1"/>
          <p:cNvSpPr>
            <a:spLocks noGrp="1"/>
          </p:cNvSpPr>
          <p:nvPr>
            <p:ph type="title"/>
          </p:nvPr>
        </p:nvSpPr>
        <p:spPr>
          <a:xfrm>
            <a:off x="685800" y="280988"/>
            <a:ext cx="7772400" cy="1143000"/>
          </a:xfrm>
        </p:spPr>
        <p:txBody>
          <a:bodyPr vert="horz" wrap="square" lIns="91440" tIns="45720" rIns="91440" bIns="45720" anchor="ctr" anchorCtr="0"/>
          <a:lstStyle/>
          <a:p>
            <a:pPr>
              <a:buNone/>
            </a:pPr>
            <a:r>
              <a:rPr lang="en-US" altLang="zh-CN" dirty="0" smtClean="0"/>
              <a:t>7.10.2</a:t>
            </a:r>
            <a:r>
              <a:rPr lang="zh-CN" altLang="zh-CN" dirty="0"/>
              <a:t>机器二次创作</a:t>
            </a:r>
            <a:endParaRPr lang="zh-CN" altLang="en-US" dirty="0"/>
          </a:p>
        </p:txBody>
      </p:sp>
      <p:sp>
        <p:nvSpPr>
          <p:cNvPr id="3" name="内容占位符 2"/>
          <p:cNvSpPr>
            <a:spLocks noGrp="1"/>
          </p:cNvSpPr>
          <p:nvPr>
            <p:ph idx="1"/>
          </p:nvPr>
        </p:nvSpPr>
        <p:spPr>
          <a:xfrm>
            <a:off x="318770" y="1522730"/>
            <a:ext cx="8285678" cy="4626610"/>
          </a:xfrm>
        </p:spPr>
        <p:txBody>
          <a:bodyPr vert="horz" wrap="square" lIns="91440" tIns="45720" rIns="91440" bIns="45720" numCol="1" anchor="t" anchorCtr="0" compatLnSpc="1"/>
          <a:lstStyle/>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计算机</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根据已有的文字素材（例如，已经发表的新闻）进行二次文字创作。该方式能够基于已有稿件创作出不一样的稿件，例如为一篇新闻生成摘要，对多篇相关新闻进行综述，对一篇新闻进行文字改写等。</a:t>
            </a: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二次创作主要依赖于两类自然语言处理技术：自动文摘与文本复述。自动文摘用于对单篇文本或多篇文本进行内容提炼与综合，形成摘要或综述</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en-US" altLang="zh-CN" sz="2800" i="0" u="none" strike="noStrike" kern="0" cap="none" spc="0" normalizeH="0" baseline="0" noProof="0" dirty="0" err="1" smtClean="0">
                <a:ln>
                  <a:noFill/>
                </a:ln>
                <a:solidFill>
                  <a:srgbClr val="FF0000"/>
                </a:solidFill>
                <a:effectLst/>
                <a:uLnTx/>
                <a:uFillTx/>
                <a:latin typeface="黑体" panose="02010609060101010101" pitchFamily="49" charset="-122"/>
                <a:ea typeface="黑体" panose="02010609060101010101" pitchFamily="49" charset="-122"/>
              </a:rPr>
              <a:t>Xiaomingbot</a:t>
            </a:r>
            <a:r>
              <a:rPr kumimoji="1" lang="zh-CN" altLang="zh-CN" sz="280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写稿机器人就利用了基于机器学习的自动文摘技术对平均长达</a:t>
            </a:r>
            <a:r>
              <a:rPr kumimoji="1" lang="en-US" altLang="zh-CN" sz="280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5000</a:t>
            </a:r>
            <a:r>
              <a:rPr kumimoji="1" lang="zh-CN" altLang="zh-CN" sz="280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字的赛事直播文字进行筛选与融合，形成长达千字的赛事报道。</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622300"/>
            <a:ext cx="8426390" cy="5759028"/>
          </a:xfrm>
        </p:spPr>
        <p:txBody>
          <a:bodyPr vert="horz" wrap="square" lIns="91440" tIns="45720" rIns="91440" bIns="45720" numCol="1" anchor="t" anchorCtr="0" compatLnSpc="1"/>
          <a:lstStyle/>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多</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文档自动文摘比单文档自动文摘更具有挑战性，原因在于不同文档内容的冗余性、片面性与弱连贯性</a:t>
            </a:r>
            <a:r>
              <a:rPr kumimoji="1" lang="zh-CN" altLang="zh-CN"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因此</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对多篇新闻报道进行长篇综述的生成极其困难，我们在这方面进行了一些尝试，提出基于段落排序与融合的方法，取得了一定的效果。文本复述则用于对现有文字进行改写，在主题与意思基本不变的前提下产生另一种文字表述，从而避免原文照抄，也可实现文本风格化的目的。例如，可以将规范的书面用语改写为活泼的网络用语，也可将奥巴马的语言风格转换成特朗普的风格。</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6" y="476672"/>
            <a:ext cx="8136904" cy="5546303"/>
          </a:xfrm>
        </p:spPr>
        <p:txBody>
          <a:bodyPr vert="horz" wrap="square" lIns="91440" tIns="45720" rIns="91440" bIns="45720" numCol="1" anchor="t" anchorCtr="0" compatLnSpc="1"/>
          <a:lstStyle/>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可以将文本复述看作是一种单语言机器翻译问题，因此在平行语料充足的前提下，各种统计机器翻译方法（包括神经网络机器翻译）均可应用于此。但现实中却难以获得大规模的此类平行语料，因此针对文本复述的研究需要另辟蹊径，最新的研究主要集中在如何有效地利用少量的平行语料和大规模的非平行语料进行复述模型的学习。</a:t>
            </a:r>
          </a:p>
          <a:p>
            <a:pPr marL="342900" marR="0" lvl="0" indent="-342900"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现有的自动文摘方法概括为四种：自动摘录、基于理解的自动文摘、信息抽取和基于结构的自动文摘。</a:t>
            </a:r>
          </a:p>
          <a:p>
            <a:pPr marL="342900" marR="0" lvl="0" indent="-342900"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标题 1"/>
          <p:cNvSpPr>
            <a:spLocks noGrp="1"/>
          </p:cNvSpPr>
          <p:nvPr>
            <p:ph type="title"/>
          </p:nvPr>
        </p:nvSpPr>
        <p:spPr/>
        <p:txBody>
          <a:bodyPr vert="horz" wrap="square" lIns="91440" tIns="45720" rIns="91440" bIns="45720" anchor="ctr" anchorCtr="0"/>
          <a:lstStyle/>
          <a:p>
            <a:pPr>
              <a:buNone/>
            </a:pPr>
            <a:r>
              <a:rPr lang="en-US" altLang="zh-CN" dirty="0" smtClean="0"/>
              <a:t>7.10.3</a:t>
            </a:r>
            <a:r>
              <a:rPr lang="zh-CN" altLang="zh-CN" dirty="0"/>
              <a:t>机器写作展望</a:t>
            </a:r>
            <a:endParaRPr lang="zh-CN" altLang="en-US" dirty="0"/>
          </a:p>
        </p:txBody>
      </p:sp>
      <p:sp>
        <p:nvSpPr>
          <p:cNvPr id="3" name="内容占位符 2"/>
          <p:cNvSpPr>
            <a:spLocks noGrp="1"/>
          </p:cNvSpPr>
          <p:nvPr>
            <p:ph idx="1"/>
          </p:nvPr>
        </p:nvSpPr>
        <p:spPr>
          <a:xfrm>
            <a:off x="395536" y="1412776"/>
            <a:ext cx="8533324" cy="5334635"/>
          </a:xfrm>
        </p:spPr>
        <p:txBody>
          <a:bodyPr vert="horz" wrap="square" lIns="91440" tIns="45720" rIns="91440" bIns="45720" numCol="1" anchor="t" anchorCtr="0" compatLnSpc="1"/>
          <a:lstStyle/>
          <a:p>
            <a:pPr marR="0" lvl="0" defTabSz="914400" rtl="0" fontAlgn="base" latinLnBrk="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zh-CN" sz="2400" i="0" u="none" strike="noStrike" kern="0" cap="none" spc="0" normalizeH="0" baseline="0" noProof="0" dirty="0" smtClean="0">
                <a:ln>
                  <a:noFill/>
                </a:ln>
                <a:solidFill>
                  <a:srgbClr val="C00000"/>
                </a:solidFill>
                <a:effectLst/>
                <a:uLnTx/>
                <a:uFillTx/>
                <a:latin typeface="黑体" panose="02010609060101010101" pitchFamily="49" charset="-122"/>
                <a:ea typeface="黑体" panose="02010609060101010101" pitchFamily="49" charset="-122"/>
              </a:rPr>
              <a:t>机器</a:t>
            </a:r>
            <a:r>
              <a:rPr kumimoji="1" lang="zh-CN" altLang="zh-CN" sz="240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写作</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无论是在研究上还是在应用上都取得了明显的进展，但也面临不少难点</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R="0" lvl="0" defTabSz="914400" rtl="0" fontAlgn="base" latinLnBrk="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除了</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上文提到的平行语料缺乏、领域迁移性差等问题之外，还存在难以客观评价的问题</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R="0" lvl="0" defTabSz="914400" rtl="0" fontAlgn="base" latinLnBrk="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目前</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机器写作的客观评价指标一般为</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BLEU</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和</a:t>
            </a:r>
            <a:r>
              <a:rPr kumimoji="1" lang="en-US"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ROUGE</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，这两个指标用来计算生成文本与参照文本之间的词语重叠程度</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R="0" lvl="0" defTabSz="914400" rtl="0" fontAlgn="base" latinLnBrk="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文章</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的写作方式可以有千万种，每个作者都可以根据同一命题写出内容不一样但质量都很高的文章。那么，目前为生成文本只提供一两个参照文本的评价方式显然不合理，但现实却又只能如此。当然，我们可以采用人工进行主观评价，然而人工评价耗时耗力，同时会受到外在因素的干扰</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R="0" lvl="0" defTabSz="914400" rtl="0" fontAlgn="base" latinLnBrk="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未来</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有必要设计更合理的客观评价指标，这对机器写作领域的发展会起到不可估量的推动作用。</a:t>
            </a:r>
          </a:p>
          <a:p>
            <a:pPr marL="0" marR="0" lvl="0" indent="0" defTabSz="914400" rtl="0" fontAlgn="base" latinLnBrk="0">
              <a:lnSpc>
                <a:spcPct val="100000"/>
              </a:lnSpc>
              <a:spcBef>
                <a:spcPct val="20000"/>
              </a:spcBef>
              <a:spcAft>
                <a:spcPct val="0"/>
              </a:spcAft>
              <a:buClr>
                <a:srgbClr val="66FFFF"/>
              </a:buClr>
              <a:buSzTx/>
              <a:buNone/>
              <a:defRPr/>
            </a:pPr>
            <a:endPar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159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p:cNvSpPr>
          <p:nvPr>
            <p:ph idx="4294967295"/>
          </p:nvPr>
        </p:nvSpPr>
        <p:spPr>
          <a:xfrm>
            <a:off x="254635" y="259080"/>
            <a:ext cx="8520430" cy="4961255"/>
          </a:xfrm>
        </p:spPr>
        <p:txBody>
          <a:bodyPr vert="horz" wrap="square" lIns="91440" tIns="45720" rIns="91440" bIns="45720" anchor="t" anchorCtr="0"/>
          <a:lstStyle/>
          <a:p>
            <a:pPr eaLnBrk="1" hangingPunct="1">
              <a:buNone/>
            </a:pP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汉语自动分词</a:t>
            </a:r>
          </a:p>
          <a:p>
            <a:pPr eaLnBrk="1" hangingPunct="1">
              <a:buNone/>
            </a:pPr>
            <a:r>
              <a:rPr lang="zh-CN" altLang="en-US" sz="3200" dirty="0">
                <a:latin typeface="黑体" panose="02010609060101010101" pitchFamily="2" charset="-122"/>
                <a:ea typeface="黑体" panose="02010609060101010101" pitchFamily="2" charset="-122"/>
              </a:rPr>
              <a:t> </a:t>
            </a:r>
            <a:r>
              <a:rPr lang="en-US" altLang="zh-CN" sz="3200" dirty="0">
                <a:solidFill>
                  <a:srgbClr val="FFC000"/>
                </a:solidFill>
                <a:latin typeface="黑体" panose="02010609060101010101" pitchFamily="2" charset="-122"/>
                <a:ea typeface="黑体" panose="02010609060101010101" pitchFamily="2" charset="-122"/>
              </a:rPr>
              <a:t>(1)</a:t>
            </a:r>
            <a:r>
              <a:rPr lang="zh-CN" altLang="en-US" sz="3200" dirty="0">
                <a:solidFill>
                  <a:srgbClr val="C00000"/>
                </a:solidFill>
                <a:latin typeface="黑体" panose="02010609060101010101" pitchFamily="2" charset="-122"/>
                <a:ea typeface="黑体" panose="02010609060101010101" pitchFamily="2" charset="-122"/>
              </a:rPr>
              <a:t>汉语自动分词方法</a:t>
            </a:r>
            <a:endParaRPr lang="zh-CN" altLang="en-US" sz="3200" dirty="0">
              <a:solidFill>
                <a:srgbClr val="FFC000"/>
              </a:solidFill>
              <a:latin typeface="黑体" panose="02010609060101010101" pitchFamily="2" charset="-122"/>
              <a:ea typeface="黑体" panose="02010609060101010101" pitchFamily="2" charset="-122"/>
            </a:endParaRPr>
          </a:p>
          <a:p>
            <a:pPr eaLnBrk="1" hangingPunct="1">
              <a:buNone/>
            </a:pPr>
            <a:r>
              <a:rPr lang="zh-CN" altLang="en-US" sz="2400" dirty="0">
                <a:solidFill>
                  <a:srgbClr val="C00000"/>
                </a:solidFill>
                <a:latin typeface="黑体" panose="02010609060101010101" pitchFamily="2" charset="-122"/>
                <a:ea typeface="黑体" panose="02010609060101010101" pitchFamily="2" charset="-122"/>
              </a:rPr>
              <a:t>以基于词典的机械匹配分词方法为主。</a:t>
            </a:r>
          </a:p>
          <a:p>
            <a:pPr eaLnBrk="1" hangingPunct="1"/>
            <a:r>
              <a:rPr lang="zh-CN" altLang="en-US" sz="2400" dirty="0">
                <a:solidFill>
                  <a:srgbClr val="FF0000"/>
                </a:solidFill>
                <a:latin typeface="黑体" panose="02010609060101010101" pitchFamily="2" charset="-122"/>
                <a:ea typeface="黑体" panose="02010609060101010101" pitchFamily="2" charset="-122"/>
              </a:rPr>
              <a:t>最大匹配法</a:t>
            </a:r>
            <a:r>
              <a:rPr lang="en-US" altLang="zh-CN" sz="2400" dirty="0">
                <a:latin typeface="黑体" panose="02010609060101010101" pitchFamily="2" charset="-122"/>
                <a:ea typeface="黑体" panose="02010609060101010101" pitchFamily="2" charset="-122"/>
              </a:rPr>
              <a:t>(Maximum Matching Method)</a:t>
            </a:r>
            <a:r>
              <a:rPr lang="zh-CN" altLang="en-US" sz="2400" dirty="0">
                <a:solidFill>
                  <a:schemeClr val="folHlink"/>
                </a:solidFill>
                <a:latin typeface="黑体" panose="02010609060101010101" pitchFamily="2" charset="-122"/>
                <a:ea typeface="黑体" panose="02010609060101010101" pitchFamily="2" charset="-122"/>
              </a:rPr>
              <a:t> </a:t>
            </a:r>
          </a:p>
          <a:p>
            <a:pPr eaLnBrk="1" hangingPunct="1">
              <a:buNone/>
            </a:pPr>
            <a:r>
              <a:rPr lang="zh-CN" altLang="en-US" sz="2400" dirty="0">
                <a:latin typeface="黑体" panose="02010609060101010101" pitchFamily="2" charset="-122"/>
                <a:ea typeface="黑体" panose="02010609060101010101" pitchFamily="2" charset="-122"/>
              </a:rPr>
              <a:t>也称正向最大匹配法，简称</a:t>
            </a:r>
            <a:r>
              <a:rPr lang="en-US" altLang="zh-CN" sz="2400" dirty="0">
                <a:latin typeface="黑体" panose="02010609060101010101" pitchFamily="2" charset="-122"/>
                <a:ea typeface="黑体" panose="02010609060101010101" pitchFamily="2" charset="-122"/>
              </a:rPr>
              <a:t>MM</a:t>
            </a:r>
            <a:r>
              <a:rPr lang="zh-CN" altLang="en-US" sz="2400" dirty="0">
                <a:latin typeface="黑体" panose="02010609060101010101" pitchFamily="2" charset="-122"/>
                <a:ea typeface="黑体" panose="02010609060101010101" pitchFamily="2" charset="-122"/>
              </a:rPr>
              <a:t>方法。</a:t>
            </a:r>
          </a:p>
          <a:p>
            <a:pPr marL="0" indent="0">
              <a:buNone/>
            </a:pPr>
            <a:r>
              <a:rPr lang="zh-CN" altLang="en-US" sz="2400" dirty="0">
                <a:solidFill>
                  <a:srgbClr val="FF0000"/>
                </a:solidFill>
                <a:latin typeface="黑体" panose="02010609060101010101" pitchFamily="2" charset="-122"/>
                <a:ea typeface="黑体" panose="02010609060101010101" pitchFamily="2" charset="-122"/>
              </a:rPr>
              <a:t>   思想</a:t>
            </a:r>
            <a:r>
              <a:rPr lang="zh-CN" altLang="en-US" sz="2400" dirty="0">
                <a:latin typeface="黑体" panose="02010609060101010101" pitchFamily="2" charset="-122"/>
                <a:ea typeface="黑体" panose="02010609060101010101" pitchFamily="2" charset="-122"/>
              </a:rPr>
              <a:t>：存放一个分词用词典，从待切分的文本中按自左到右的顺序截取一个定长的汉字串（</a:t>
            </a:r>
            <a:r>
              <a:rPr lang="en-US" altLang="zh-CN" sz="2400" dirty="0">
                <a:latin typeface="黑体" panose="02010609060101010101" pitchFamily="2" charset="-122"/>
                <a:ea typeface="黑体" panose="02010609060101010101" pitchFamily="2" charset="-122"/>
              </a:rPr>
              <a:t>6</a:t>
            </a:r>
            <a:r>
              <a:rPr lang="zh-CN" altLang="en-US" sz="2400" dirty="0">
                <a:latin typeface="黑体" panose="02010609060101010101" pitchFamily="2" charset="-122"/>
                <a:ea typeface="黑体" panose="02010609060101010101" pitchFamily="2" charset="-122"/>
              </a:rPr>
              <a:t>至</a:t>
            </a:r>
            <a:r>
              <a:rPr lang="en-US" altLang="zh-CN" sz="2400" dirty="0">
                <a:latin typeface="黑体" panose="02010609060101010101" pitchFamily="2" charset="-122"/>
                <a:ea typeface="黑体" panose="02010609060101010101" pitchFamily="2" charset="-122"/>
              </a:rPr>
              <a:t>8</a:t>
            </a:r>
            <a:r>
              <a:rPr lang="zh-CN" altLang="en-US" sz="2400" dirty="0">
                <a:latin typeface="黑体" panose="02010609060101010101" pitchFamily="2" charset="-122"/>
                <a:ea typeface="黑体" panose="02010609060101010101" pitchFamily="2" charset="-122"/>
              </a:rPr>
              <a:t>个汉字）</a:t>
            </a:r>
            <a:r>
              <a:rPr lang="zh-CN" altLang="en-US" sz="2400" dirty="0" smtClean="0">
                <a:latin typeface="黑体" panose="02010609060101010101" pitchFamily="2" charset="-122"/>
                <a:ea typeface="黑体" panose="02010609060101010101" pitchFamily="2" charset="-122"/>
              </a:rPr>
              <a:t>。成功</a:t>
            </a:r>
            <a:r>
              <a:rPr lang="zh-CN" altLang="en-US" sz="2400" dirty="0">
                <a:latin typeface="黑体" panose="02010609060101010101" pitchFamily="2" charset="-122"/>
                <a:ea typeface="黑体" panose="02010609060101010101" pitchFamily="2" charset="-122"/>
              </a:rPr>
              <a:t>匹配可确定为词，继续；否则，从右边减去一汉字，再</a:t>
            </a:r>
            <a:r>
              <a:rPr lang="zh-CN" altLang="en-US" sz="2400" dirty="0" smtClean="0">
                <a:latin typeface="黑体" panose="02010609060101010101" pitchFamily="2" charset="-122"/>
                <a:ea typeface="黑体" panose="02010609060101010101" pitchFamily="2" charset="-122"/>
              </a:rPr>
              <a:t>匹配。</a:t>
            </a:r>
            <a:endParaRPr lang="en-US" altLang="zh-CN" sz="2400" dirty="0">
              <a:latin typeface="黑体" panose="02010609060101010101" pitchFamily="2" charset="-122"/>
              <a:ea typeface="黑体" panose="02010609060101010101" pitchFamily="2" charset="-122"/>
            </a:endParaRPr>
          </a:p>
          <a:p>
            <a:pPr eaLnBrk="1" hangingPunct="1">
              <a:buNone/>
            </a:pPr>
            <a:endParaRPr lang="zh-CN" altLang="en-US" sz="3200" dirty="0">
              <a:latin typeface="黑体" panose="02010609060101010101" pitchFamily="2" charset="-122"/>
              <a:ea typeface="黑体" panose="02010609060101010101" pitchFamily="2" charset="-122"/>
            </a:endParaRPr>
          </a:p>
        </p:txBody>
      </p:sp>
      <p:sp>
        <p:nvSpPr>
          <p:cNvPr id="87044" name="Rectangle 2"/>
          <p:cNvSpPr txBox="1"/>
          <p:nvPr/>
        </p:nvSpPr>
        <p:spPr>
          <a:xfrm>
            <a:off x="255270" y="4149080"/>
            <a:ext cx="8354695" cy="2543185"/>
          </a:xfrm>
          <a:prstGeom prst="rect">
            <a:avLst/>
          </a:prstGeom>
          <a:noFill/>
          <a:ln w="9525">
            <a:noFill/>
          </a:ln>
        </p:spPr>
        <p:txBody>
          <a:bodyPr/>
          <a:lstStyle/>
          <a:p>
            <a:pPr marL="342900" indent="-342900" algn="just">
              <a:lnSpc>
                <a:spcPct val="90000"/>
              </a:lnSpc>
              <a:spcBef>
                <a:spcPct val="20000"/>
              </a:spcBef>
              <a:buClr>
                <a:srgbClr val="000070"/>
              </a:buClr>
              <a:buFont typeface="Wingdings" panose="05000000000000000000" charset="0"/>
              <a:buChar char="Ø"/>
            </a:pPr>
            <a:r>
              <a:rPr lang="zh-CN" altLang="en-US" sz="2400" b="1" dirty="0">
                <a:solidFill>
                  <a:srgbClr val="FF0000"/>
                </a:solidFill>
                <a:latin typeface="黑体" panose="02010609060101010101" pitchFamily="2" charset="-122"/>
                <a:ea typeface="黑体" panose="02010609060101010101" pitchFamily="2" charset="-122"/>
              </a:rPr>
              <a:t>逆向最大匹配法</a:t>
            </a: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(Reverse Maximum Macthing Method)</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 </a:t>
            </a:r>
          </a:p>
          <a:p>
            <a:pPr algn="just">
              <a:lnSpc>
                <a:spcPct val="90000"/>
              </a:lnSpc>
              <a:spcBef>
                <a:spcPct val="20000"/>
              </a:spcBef>
              <a:buClr>
                <a:srgbClr val="000070"/>
              </a:buClr>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简称</a:t>
            </a: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RMM</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法。从右到左。（</a:t>
            </a:r>
            <a:r>
              <a:rPr lang="en-US" altLang="zh-CN" sz="2400" b="1" dirty="0">
                <a:solidFill>
                  <a:srgbClr val="FF0000"/>
                </a:solidFill>
                <a:latin typeface="黑体" panose="02010609060101010101" pitchFamily="2" charset="-122"/>
                <a:ea typeface="黑体" panose="02010609060101010101" pitchFamily="2" charset="-122"/>
              </a:rPr>
              <a:t> RMM</a:t>
            </a:r>
            <a:r>
              <a:rPr lang="zh-CN" altLang="en-US" sz="2400" b="1" dirty="0">
                <a:solidFill>
                  <a:srgbClr val="FF0000"/>
                </a:solidFill>
                <a:latin typeface="黑体" panose="02010609060101010101" pitchFamily="2" charset="-122"/>
                <a:ea typeface="黑体" panose="02010609060101010101" pitchFamily="2" charset="-122"/>
              </a:rPr>
              <a:t>法的切词正确率要比</a:t>
            </a:r>
            <a:r>
              <a:rPr lang="en-US" altLang="zh-CN" sz="2400" b="1" dirty="0">
                <a:solidFill>
                  <a:srgbClr val="FF0000"/>
                </a:solidFill>
                <a:latin typeface="黑体" panose="02010609060101010101" pitchFamily="2" charset="-122"/>
                <a:ea typeface="黑体" panose="02010609060101010101" pitchFamily="2" charset="-122"/>
              </a:rPr>
              <a:t>MM</a:t>
            </a:r>
            <a:r>
              <a:rPr lang="zh-CN" altLang="en-US" sz="2400" b="1" dirty="0">
                <a:solidFill>
                  <a:srgbClr val="FF0000"/>
                </a:solidFill>
                <a:latin typeface="黑体" panose="02010609060101010101" pitchFamily="2" charset="-122"/>
                <a:ea typeface="黑体" panose="02010609060101010101" pitchFamily="2" charset="-122"/>
              </a:rPr>
              <a:t>法高）</a:t>
            </a:r>
          </a:p>
          <a:p>
            <a:pPr algn="just">
              <a:lnSpc>
                <a:spcPct val="90000"/>
              </a:lnSpc>
              <a:spcBef>
                <a:spcPct val="20000"/>
              </a:spcBef>
              <a:buClr>
                <a:srgbClr val="000070"/>
              </a:buClr>
            </a:pPr>
            <a:endParaRPr lang="zh-CN" altLang="en-US" sz="2400" b="1" dirty="0">
              <a:solidFill>
                <a:srgbClr val="FF0000"/>
              </a:solidFill>
              <a:latin typeface="黑体" panose="02010609060101010101" pitchFamily="2" charset="-122"/>
              <a:ea typeface="黑体" panose="02010609060101010101" pitchFamily="2" charset="-122"/>
            </a:endParaRPr>
          </a:p>
          <a:p>
            <a:pPr marL="342900" indent="-342900" algn="just">
              <a:lnSpc>
                <a:spcPct val="90000"/>
              </a:lnSpc>
              <a:spcBef>
                <a:spcPct val="20000"/>
              </a:spcBef>
              <a:buClr>
                <a:srgbClr val="000070"/>
              </a:buClr>
              <a:buFont typeface="Wingdings" panose="05000000000000000000" charset="0"/>
              <a:buChar char="Ø"/>
            </a:pPr>
            <a:r>
              <a:rPr lang="zh-CN" altLang="en-US" sz="2400" b="1" dirty="0">
                <a:solidFill>
                  <a:srgbClr val="FF0000"/>
                </a:solidFill>
                <a:latin typeface="黑体" panose="02010609060101010101" pitchFamily="2" charset="-122"/>
                <a:ea typeface="黑体" panose="02010609060101010101" pitchFamily="2" charset="-122"/>
              </a:rPr>
              <a:t>逐词遍历匹配法。</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把词典中存放的词按由长到短的顺序，逐个与待切分的语料文本进行匹配，直到把文本中的所有词都切分出来为止。</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69900" y="893445"/>
            <a:ext cx="8204200" cy="5342255"/>
          </a:xfrm>
        </p:spPr>
        <p:txBody>
          <a:bodyPr vert="horz" wrap="square" lIns="91440" tIns="45720" rIns="91440" bIns="45720" numCol="1" anchor="t" anchorCtr="0" compatLnSpc="1"/>
          <a:lstStyle/>
          <a:p>
            <a:pPr marL="342900" marR="0" lvl="0" indent="-342900" defTabSz="914400" rtl="0" eaLnBrk="0" fontAlgn="base" latinLnBrk="0" hangingPunct="0">
              <a:lnSpc>
                <a:spcPct val="12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机器写作</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除了用于撰写新闻、报告等应用型文本之外，近几年还被用于创作古诗、现代诗、散文等文学作品，例如微软小冰、清华九歌等系统，能够分别创作现代诗和古诗，在文字形式上的总体效果还是不错的，但在意境上有所欠缺。我们也尝试了基于自动文摘的方式进行散文的自动“拼凑”，经中学教师评分能够取得不错的分数。</a:t>
            </a:r>
          </a:p>
          <a:p>
            <a:pPr marL="342900" marR="0" lvl="0" indent="-342900" defTabSz="914400" rtl="0" eaLnBrk="0" fontAlgn="base" latinLnBrk="0" hangingPunct="0">
              <a:lnSpc>
                <a:spcPct val="12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在未来几年，机器写作将在更多行业和领域得到应用，从而节省大量的人力，体现更大的价值。同时，随着数据的逐步累积和模型的逐步完善，基于深度学习的机器写作将会取得显著的进展。</a:t>
            </a:r>
          </a:p>
          <a:p>
            <a:pPr marL="342900" marR="0" lvl="0" indent="-342900"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2"/>
          <p:cNvSpPr>
            <a:spLocks noGrp="1"/>
          </p:cNvSpPr>
          <p:nvPr>
            <p:ph type="title"/>
          </p:nvPr>
        </p:nvSpPr>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235524" name="Rectangle 3"/>
          <p:cNvSpPr>
            <a:spLocks noGrp="1"/>
          </p:cNvSpPr>
          <p:nvPr>
            <p:ph idx="1"/>
          </p:nvPr>
        </p:nvSpPr>
        <p:spPr>
          <a:xfrm>
            <a:off x="685800" y="1371600"/>
            <a:ext cx="7772400" cy="5334000"/>
          </a:xfrm>
        </p:spPr>
        <p:txBody>
          <a:bodyPr vert="horz" wrap="square" lIns="91440" tIns="45720" rIns="91440" bIns="45720" anchor="t" anchorCtr="0"/>
          <a:lstStyle/>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7.1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自然语言理解的一般问题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7.2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词法分析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7.3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句法分析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7.4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语义分析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7.5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大规模真实文本的处理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7.6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信息搜索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7.7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机器翻译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7.8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语音识别</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7.9  </a:t>
            </a:r>
            <a:r>
              <a:rPr lang="zh-CN" altLang="zh-CN" sz="2800" dirty="0">
                <a:solidFill>
                  <a:schemeClr val="accent2">
                    <a:lumMod val="50000"/>
                    <a:lumOff val="50000"/>
                  </a:schemeClr>
                </a:solidFill>
                <a:latin typeface="黑体" panose="02010609060101010101" pitchFamily="2" charset="-122"/>
                <a:ea typeface="黑体" panose="02010609060101010101" pitchFamily="2" charset="-122"/>
              </a:rPr>
              <a:t>机器阅读理解</a:t>
            </a:r>
            <a:r>
              <a:rPr lang="en-US" altLang="zh-CN" sz="2800" dirty="0">
                <a:solidFill>
                  <a:schemeClr val="accent2">
                    <a:lumMod val="50000"/>
                    <a:lumOff val="50000"/>
                  </a:schemeClr>
                </a:solidFill>
                <a:latin typeface="黑体" panose="02010609060101010101" pitchFamily="2" charset="-122"/>
                <a:ea typeface="黑体" panose="02010609060101010101" pitchFamily="2" charset="-122"/>
              </a:rPr>
              <a:t>	</a:t>
            </a:r>
            <a:endParaRPr lang="zh-CN"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7.10 </a:t>
            </a:r>
            <a:r>
              <a:rPr lang="zh-CN" altLang="zh-CN" sz="2800" dirty="0">
                <a:solidFill>
                  <a:schemeClr val="accent2">
                    <a:lumMod val="50000"/>
                    <a:lumOff val="50000"/>
                  </a:schemeClr>
                </a:solidFill>
                <a:latin typeface="黑体" panose="02010609060101010101" pitchFamily="2" charset="-122"/>
                <a:ea typeface="黑体" panose="02010609060101010101" pitchFamily="2" charset="-122"/>
              </a:rPr>
              <a:t>机器写作</a:t>
            </a:r>
            <a:r>
              <a:rPr lang="en-US" altLang="zh-CN" sz="2800" dirty="0">
                <a:solidFill>
                  <a:srgbClr val="00FFFF"/>
                </a:solidFill>
                <a:latin typeface="黑体" panose="02010609060101010101" pitchFamily="2" charset="-122"/>
                <a:ea typeface="黑体" panose="02010609060101010101" pitchFamily="2" charset="-122"/>
              </a:rPr>
              <a:t>	</a:t>
            </a:r>
            <a:endParaRPr lang="zh-CN" altLang="zh-CN" sz="2800" dirty="0">
              <a:solidFill>
                <a:srgbClr val="00FFFF"/>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FF0000"/>
                </a:solidFill>
                <a:latin typeface="黑体" panose="02010609060101010101" pitchFamily="2" charset="-122"/>
                <a:ea typeface="黑体" panose="02010609060101010101" pitchFamily="2" charset="-122"/>
              </a:rPr>
              <a:t>7.11 </a:t>
            </a:r>
            <a:r>
              <a:rPr lang="zh-CN" altLang="zh-CN" sz="2800" dirty="0">
                <a:solidFill>
                  <a:srgbClr val="FF0000"/>
                </a:solidFill>
                <a:latin typeface="黑体" panose="02010609060101010101" pitchFamily="2" charset="-122"/>
                <a:ea typeface="黑体" panose="02010609060101010101" pitchFamily="2" charset="-122"/>
              </a:rPr>
              <a:t>聊天机器人</a:t>
            </a:r>
            <a:r>
              <a:rPr lang="zh-CN" altLang="en-US" sz="2800" dirty="0">
                <a:solidFill>
                  <a:srgbClr val="FF0000"/>
                </a:solidFill>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标题 1"/>
          <p:cNvSpPr>
            <a:spLocks noGrp="1"/>
          </p:cNvSpPr>
          <p:nvPr>
            <p:ph type="title"/>
          </p:nvPr>
        </p:nvSpPr>
        <p:spPr/>
        <p:txBody>
          <a:bodyPr vert="horz" wrap="square" lIns="91440" tIns="45720" rIns="91440" bIns="45720" anchor="ctr" anchorCtr="0"/>
          <a:lstStyle/>
          <a:p>
            <a:pPr>
              <a:buNone/>
            </a:pPr>
            <a:r>
              <a:rPr lang="en-US" altLang="zh-CN" dirty="0" smtClean="0"/>
              <a:t>7.11</a:t>
            </a:r>
            <a:r>
              <a:rPr lang="zh-CN" altLang="en-US" dirty="0"/>
              <a:t>聊天机器人</a:t>
            </a:r>
          </a:p>
        </p:txBody>
      </p:sp>
      <p:sp>
        <p:nvSpPr>
          <p:cNvPr id="236547" name="内容占位符 2"/>
          <p:cNvSpPr>
            <a:spLocks noGrp="1"/>
          </p:cNvSpPr>
          <p:nvPr>
            <p:ph idx="1"/>
          </p:nvPr>
        </p:nvSpPr>
        <p:spPr/>
        <p:txBody>
          <a:bodyPr vert="horz" wrap="square" lIns="91440" tIns="45720" rIns="91440" bIns="45720" anchor="t" anchorCtr="0"/>
          <a:lstStyle/>
          <a:p>
            <a:pPr marL="0" indent="0">
              <a:buNone/>
            </a:pPr>
            <a:r>
              <a:rPr lang="zh-CN" altLang="en-US" dirty="0"/>
              <a:t>	</a:t>
            </a:r>
          </a:p>
          <a:p>
            <a:pPr marL="0" indent="0">
              <a:buNone/>
            </a:pPr>
            <a:r>
              <a:rPr lang="en-US" altLang="zh-CN" sz="2800" dirty="0" smtClean="0">
                <a:latin typeface="黑体" panose="02010609060101010101" pitchFamily="2" charset="-122"/>
                <a:ea typeface="黑体" panose="02010609060101010101" pitchFamily="2" charset="-122"/>
              </a:rPr>
              <a:t>7.11.1</a:t>
            </a:r>
            <a:r>
              <a:rPr lang="zh-CN" altLang="en-US" sz="2800" dirty="0">
                <a:latin typeface="黑体" panose="02010609060101010101" pitchFamily="2" charset="-122"/>
                <a:ea typeface="黑体" panose="02010609060101010101" pitchFamily="2" charset="-122"/>
              </a:rPr>
              <a:t>聊天机器人应用场景	</a:t>
            </a:r>
          </a:p>
          <a:p>
            <a:pPr marL="0" indent="0">
              <a:buNone/>
            </a:pPr>
            <a:r>
              <a:rPr lang="en-US" altLang="zh-CN" sz="2800" dirty="0" smtClean="0">
                <a:latin typeface="黑体" panose="02010609060101010101" pitchFamily="2" charset="-122"/>
                <a:ea typeface="黑体" panose="02010609060101010101" pitchFamily="2" charset="-122"/>
              </a:rPr>
              <a:t>7.11.2</a:t>
            </a:r>
            <a:r>
              <a:rPr lang="zh-CN" altLang="en-US" sz="2800" dirty="0">
                <a:latin typeface="黑体" panose="02010609060101010101" pitchFamily="2" charset="-122"/>
                <a:ea typeface="黑体" panose="02010609060101010101" pitchFamily="2" charset="-122"/>
              </a:rPr>
              <a:t>聊天机器人系统的组成结构及关键技术</a:t>
            </a:r>
          </a:p>
          <a:p>
            <a:pPr marL="0" indent="0">
              <a:buNone/>
            </a:pPr>
            <a:r>
              <a:rPr lang="en-US" altLang="zh-CN" sz="2800" dirty="0" smtClean="0">
                <a:latin typeface="黑体" panose="02010609060101010101" pitchFamily="2" charset="-122"/>
                <a:ea typeface="黑体" panose="02010609060101010101" pitchFamily="2" charset="-122"/>
              </a:rPr>
              <a:t>7.11.3</a:t>
            </a:r>
            <a:r>
              <a:rPr lang="zh-CN" altLang="en-US" sz="2800" dirty="0">
                <a:latin typeface="黑体" panose="02010609060101010101" pitchFamily="2" charset="-122"/>
                <a:ea typeface="黑体" panose="02010609060101010101" pitchFamily="2" charset="-122"/>
              </a:rPr>
              <a:t>聊天机器人研究存在的挑战</a:t>
            </a:r>
            <a:r>
              <a:rPr lang="zh-CN" altLang="en-US" dirty="0"/>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10515" y="612140"/>
            <a:ext cx="8147685" cy="5822315"/>
          </a:xfrm>
        </p:spPr>
        <p:txBody>
          <a:bodyPr vert="horz" wrap="square" lIns="91440" tIns="45720" rIns="91440" bIns="45720" numCol="1" anchor="t" anchorCtr="0" compatLnSpc="1"/>
          <a:lstStyle/>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目前的人机对话系统大致可以分为两大类：一类是</a:t>
            </a:r>
            <a:r>
              <a:rPr kumimoji="1" lang="zh-CN" altLang="zh-CN" sz="280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面向特定任务的</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；另一类是</a:t>
            </a:r>
            <a:r>
              <a:rPr kumimoji="1" lang="zh-CN" altLang="zh-CN" sz="280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开放性的</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，系统没有特定的任务要求</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 </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也称聊天系统。</a:t>
            </a: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北京邮电大学智能科学与技术中心研制的会议室预定系统</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MRBS(Meeting Room Booking System)</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是面向特定任务的系统。在该系统中，机器通过与用户对话获取用户要预定的会议室的时间、大小、人数、价格等信息</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目前</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，仅从对话系统获取任务相关信息的角度来看，针对特定任务的对话系统可以到达较好的性能。</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图</a:t>
            </a:r>
            <a:r>
              <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8-20</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是</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MRBS</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系统的一个工作记录片断。</a:t>
            </a:r>
          </a:p>
          <a:p>
            <a:pPr marL="342900" marR="0" lvl="0" indent="-342900" algn="l" defTabSz="914400" rtl="0" fontAlgn="base" latinLnBrk="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26060" y="482600"/>
            <a:ext cx="8377555" cy="349440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rgbClr val="66FFFF"/>
              </a:buClr>
              <a:buSzTx/>
              <a:buNone/>
              <a:defRPr/>
            </a:pPr>
            <a:r>
              <a:rPr kumimoji="1" lang="en-US"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User	</a:t>
            </a:r>
            <a:r>
              <a:rPr kumimoji="1" lang="en-US" altLang="zh-CN"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a:t>
            </a:r>
            <a:r>
              <a:rPr kumimoji="1" lang="zh-CN" altLang="zh-CN"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我</a:t>
            </a:r>
            <a:r>
              <a:rPr kumimoji="1" lang="zh-CN"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想在北京找一个</a:t>
            </a:r>
            <a:r>
              <a:rPr kumimoji="1" lang="en-US"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300</a:t>
            </a:r>
            <a:r>
              <a:rPr kumimoji="1" lang="zh-CN"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人的会议室</a:t>
            </a:r>
          </a:p>
          <a:p>
            <a:pPr marL="0" marR="0" lvl="0" indent="0" algn="l" defTabSz="914400" rtl="0" eaLnBrk="0" fontAlgn="base" latinLnBrk="0" hangingPunct="0">
              <a:lnSpc>
                <a:spcPct val="100000"/>
              </a:lnSpc>
              <a:spcBef>
                <a:spcPct val="20000"/>
              </a:spcBef>
              <a:spcAft>
                <a:spcPct val="0"/>
              </a:spcAft>
              <a:buClr>
                <a:srgbClr val="66FFFF"/>
              </a:buClr>
              <a:buSzTx/>
              <a:buNone/>
              <a:defRPr/>
            </a:pPr>
            <a:r>
              <a:rPr kumimoji="1" lang="en-US" altLang="zh-CN" sz="2800" i="0" u="none" strike="noStrike" kern="0" cap="none" spc="0" normalizeH="0" baseline="0" noProof="0" dirty="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MRBS	</a:t>
            </a:r>
            <a:r>
              <a:rPr kumimoji="1" lang="en-US" altLang="zh-CN" sz="28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a:t>
            </a:r>
            <a:r>
              <a:rPr kumimoji="1" lang="zh-CN" altLang="zh-CN" sz="28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有</a:t>
            </a:r>
            <a:r>
              <a:rPr kumimoji="1" lang="en-US" altLang="zh-CN" sz="2800" i="0" u="none" strike="noStrike" kern="0" cap="none" spc="0" normalizeH="0" baseline="0" noProof="0" dirty="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300</a:t>
            </a:r>
            <a:r>
              <a:rPr kumimoji="1" lang="zh-CN" altLang="zh-CN" sz="2800" i="0" u="none" strike="noStrike" kern="0" cap="none" spc="0" normalizeH="0" baseline="0" noProof="0" dirty="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人在北京开的会议，对吗？</a:t>
            </a:r>
          </a:p>
          <a:p>
            <a:pPr marL="0" marR="0" lvl="0" indent="0" algn="l" defTabSz="914400" rtl="0" eaLnBrk="0" fontAlgn="base" latinLnBrk="0" hangingPunct="0">
              <a:lnSpc>
                <a:spcPct val="100000"/>
              </a:lnSpc>
              <a:spcBef>
                <a:spcPct val="20000"/>
              </a:spcBef>
              <a:spcAft>
                <a:spcPct val="0"/>
              </a:spcAft>
              <a:buClr>
                <a:srgbClr val="66FFFF"/>
              </a:buClr>
              <a:buSzTx/>
              <a:buNone/>
              <a:defRPr/>
            </a:pPr>
            <a:r>
              <a:rPr kumimoji="1" lang="en-US"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User	</a:t>
            </a:r>
            <a:r>
              <a:rPr kumimoji="1" lang="en-US" altLang="zh-CN"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a:t>
            </a:r>
            <a:r>
              <a:rPr kumimoji="1" lang="zh-CN" altLang="zh-CN"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恩</a:t>
            </a:r>
            <a:r>
              <a:rPr kumimoji="1" lang="zh-CN"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，对的</a:t>
            </a:r>
          </a:p>
          <a:p>
            <a:pPr marL="0" marR="0" lvl="0" indent="0" algn="l" defTabSz="914400" rtl="0" eaLnBrk="0" fontAlgn="base" latinLnBrk="0" hangingPunct="0">
              <a:lnSpc>
                <a:spcPct val="100000"/>
              </a:lnSpc>
              <a:spcBef>
                <a:spcPct val="20000"/>
              </a:spcBef>
              <a:spcAft>
                <a:spcPct val="0"/>
              </a:spcAft>
              <a:buClr>
                <a:srgbClr val="66FFFF"/>
              </a:buClr>
              <a:buSzTx/>
              <a:buNone/>
              <a:defRPr/>
            </a:pPr>
            <a:r>
              <a:rPr kumimoji="1" lang="en-US" altLang="zh-CN" sz="2800" i="0" u="none" strike="noStrike" kern="0" cap="none" spc="0" normalizeH="0" baseline="0" noProof="0" dirty="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MRBS	</a:t>
            </a:r>
            <a:r>
              <a:rPr kumimoji="1" lang="en-US" altLang="zh-CN" sz="28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a:t>
            </a:r>
            <a:r>
              <a:rPr kumimoji="1" lang="zh-CN" altLang="zh-CN" sz="28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还有</a:t>
            </a:r>
            <a:r>
              <a:rPr kumimoji="1" lang="zh-CN" altLang="zh-CN" sz="2800" i="0" u="none" strike="noStrike" kern="0" cap="none" spc="0" normalizeH="0" baseline="0" noProof="0" dirty="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其他需求吗？</a:t>
            </a:r>
          </a:p>
          <a:p>
            <a:pPr marL="0" marR="0" lvl="0" indent="0" algn="l" defTabSz="914400" rtl="0" eaLnBrk="0" fontAlgn="base" latinLnBrk="0" hangingPunct="0">
              <a:lnSpc>
                <a:spcPct val="100000"/>
              </a:lnSpc>
              <a:spcBef>
                <a:spcPct val="20000"/>
              </a:spcBef>
              <a:spcAft>
                <a:spcPct val="0"/>
              </a:spcAft>
              <a:buClr>
                <a:srgbClr val="66FFFF"/>
              </a:buClr>
              <a:buSzTx/>
              <a:buNone/>
              <a:defRPr/>
            </a:pPr>
            <a:r>
              <a:rPr kumimoji="1" lang="en-US"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User	</a:t>
            </a:r>
            <a:r>
              <a:rPr kumimoji="1" lang="en-US" altLang="zh-CN"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a:t>
            </a:r>
            <a:r>
              <a:rPr kumimoji="1" lang="zh-CN" altLang="zh-CN"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下周</a:t>
            </a:r>
            <a:r>
              <a:rPr kumimoji="1" lang="zh-CN"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三开会</a:t>
            </a:r>
          </a:p>
          <a:p>
            <a:pPr marL="0" marR="0" lvl="0" indent="0" algn="l" defTabSz="914400" rtl="0" eaLnBrk="0" fontAlgn="base" latinLnBrk="0" hangingPunct="0">
              <a:lnSpc>
                <a:spcPct val="100000"/>
              </a:lnSpc>
              <a:spcBef>
                <a:spcPct val="20000"/>
              </a:spcBef>
              <a:spcAft>
                <a:spcPct val="0"/>
              </a:spcAft>
              <a:buClr>
                <a:srgbClr val="66FFFF"/>
              </a:buClr>
              <a:buSzTx/>
              <a:buNone/>
              <a:defRPr/>
            </a:pPr>
            <a:r>
              <a:rPr kumimoji="1" lang="en-US" altLang="zh-CN" sz="2800" i="0" u="none" strike="noStrike" kern="0" cap="none" spc="0" normalizeH="0" baseline="0" noProof="0" dirty="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MRBS	</a:t>
            </a:r>
            <a:r>
              <a:rPr kumimoji="1" lang="en-US" altLang="zh-CN" sz="28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a:t>
            </a:r>
            <a:r>
              <a:rPr kumimoji="1" lang="zh-CN" altLang="zh-CN" sz="28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日期</a:t>
            </a:r>
            <a:r>
              <a:rPr kumimoji="1" lang="zh-CN" altLang="zh-CN" sz="2800" i="0" u="none" strike="noStrike" kern="0" cap="none" spc="0" normalizeH="0" baseline="0" noProof="0" dirty="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初步定在下周三，要开多长时间呢？</a:t>
            </a:r>
          </a:p>
          <a:p>
            <a:pPr marL="0" marR="0" lvl="0" indent="0" algn="l" defTabSz="914400" rtl="0" eaLnBrk="0" fontAlgn="base" latinLnBrk="0" hangingPunct="0">
              <a:lnSpc>
                <a:spcPct val="100000"/>
              </a:lnSpc>
              <a:spcBef>
                <a:spcPct val="20000"/>
              </a:spcBef>
              <a:spcAft>
                <a:spcPct val="0"/>
              </a:spcAft>
              <a:buClr>
                <a:srgbClr val="66FFFF"/>
              </a:buClr>
              <a:buSzTx/>
              <a:buNone/>
              <a:defRPr/>
            </a:pPr>
            <a:r>
              <a:rPr kumimoji="1" lang="en-US"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User	</a:t>
            </a:r>
            <a:r>
              <a:rPr kumimoji="1" lang="en-US" altLang="zh-CN"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a:t>
            </a:r>
            <a:r>
              <a:rPr kumimoji="1" lang="zh-CN" altLang="zh-CN" sz="28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还是</a:t>
            </a:r>
            <a:r>
              <a:rPr kumimoji="1" lang="zh-CN"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下周五吧，开两天。</a:t>
            </a:r>
          </a:p>
          <a:p>
            <a:pPr marL="0" marR="0" lvl="0" indent="0" algn="l" defTabSz="914400" rtl="0" eaLnBrk="0" fontAlgn="base" latinLnBrk="0" hangingPunct="0">
              <a:lnSpc>
                <a:spcPct val="100000"/>
              </a:lnSpc>
              <a:spcBef>
                <a:spcPct val="20000"/>
              </a:spcBef>
              <a:spcAft>
                <a:spcPct val="0"/>
              </a:spcAft>
              <a:buClr>
                <a:srgbClr val="66FFFF"/>
              </a:buClr>
              <a:buSzTx/>
              <a:buNone/>
              <a:defRPr/>
            </a:pPr>
            <a:r>
              <a:rPr kumimoji="1" lang="en-US" altLang="zh-CN" sz="280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M</a:t>
            </a:r>
            <a:r>
              <a:rPr kumimoji="1" lang="en-US" altLang="zh-CN" sz="2800" i="0" u="none" strike="noStrike" kern="0" cap="none" spc="0" normalizeH="0" baseline="0" noProof="0" dirty="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RBS	</a:t>
            </a:r>
            <a:r>
              <a:rPr kumimoji="1" lang="en-US" altLang="zh-CN" sz="28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a:t>
            </a:r>
            <a:r>
              <a:rPr kumimoji="1" lang="zh-CN" altLang="zh-CN" sz="28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是</a:t>
            </a:r>
            <a:r>
              <a:rPr kumimoji="1" lang="zh-CN" altLang="zh-CN" sz="2800" i="0" u="none" strike="noStrike" kern="0" cap="none" spc="0" normalizeH="0" baseline="0" noProof="0" dirty="0">
                <a:ln>
                  <a:noFill/>
                </a:ln>
                <a:solidFill>
                  <a:schemeClr val="accent2">
                    <a:lumMod val="75000"/>
                    <a:lumOff val="25000"/>
                  </a:schemeClr>
                </a:solidFill>
                <a:effectLst/>
                <a:uLnTx/>
                <a:uFillTx/>
                <a:latin typeface="黑体" panose="02010609060101010101" pitchFamily="2" charset="-122"/>
                <a:ea typeface="黑体" panose="02010609060101010101" pitchFamily="2" charset="-122"/>
                <a:cs typeface="+mn-cs"/>
              </a:rPr>
              <a:t>下周五开，开两天，您预算多少呢？</a:t>
            </a:r>
          </a:p>
          <a:p>
            <a:pPr marL="0" marR="0" lvl="0" indent="0" algn="ctr" defTabSz="914400" rtl="0" eaLnBrk="0" fontAlgn="base" latinLnBrk="0" hangingPunct="0">
              <a:lnSpc>
                <a:spcPct val="100000"/>
              </a:lnSpc>
              <a:spcBef>
                <a:spcPct val="20000"/>
              </a:spcBef>
              <a:spcAft>
                <a:spcPct val="0"/>
              </a:spcAft>
              <a:buClr>
                <a:srgbClr val="66FFFF"/>
              </a:buClr>
              <a:buSzTx/>
              <a:buNone/>
              <a:defRPr/>
            </a:pPr>
            <a:r>
              <a:rPr kumimoji="1" lang="zh-CN" altLang="zh-CN" sz="2800" i="0" u="none" strike="noStrike" kern="0" cap="none" spc="0" normalizeH="0" baseline="0" noProof="0" dirty="0" smtClean="0">
                <a:ln>
                  <a:noFill/>
                </a:ln>
                <a:solidFill>
                  <a:schemeClr val="accent2">
                    <a:lumMod val="75000"/>
                    <a:lumOff val="25000"/>
                  </a:schemeClr>
                </a:solidFill>
                <a:effectLst/>
                <a:uLnTx/>
                <a:uFillTx/>
                <a:latin typeface="+mn-lt"/>
                <a:ea typeface="+mn-ea"/>
                <a:cs typeface="+mn-cs"/>
              </a:rPr>
              <a:t>图</a:t>
            </a:r>
            <a:r>
              <a:rPr kumimoji="1" lang="en-US" altLang="zh-CN" sz="2800" i="0" u="none" strike="noStrike" kern="0" cap="none" spc="0" normalizeH="0" baseline="0" noProof="0" dirty="0" smtClean="0">
                <a:ln>
                  <a:noFill/>
                </a:ln>
                <a:solidFill>
                  <a:schemeClr val="accent2">
                    <a:lumMod val="75000"/>
                    <a:lumOff val="25000"/>
                  </a:schemeClr>
                </a:solidFill>
                <a:effectLst/>
                <a:uLnTx/>
                <a:uFillTx/>
                <a:latin typeface="+mn-lt"/>
                <a:ea typeface="+mn-ea"/>
                <a:cs typeface="+mn-cs"/>
              </a:rPr>
              <a:t>8-20 </a:t>
            </a:r>
            <a:r>
              <a:rPr kumimoji="1" lang="en-US" altLang="zh-CN" sz="2800" i="0" u="none" strike="noStrike" kern="0" cap="none" spc="0" normalizeH="0" baseline="0" noProof="0" dirty="0">
                <a:ln>
                  <a:noFill/>
                </a:ln>
                <a:solidFill>
                  <a:schemeClr val="accent2">
                    <a:lumMod val="75000"/>
                    <a:lumOff val="25000"/>
                  </a:schemeClr>
                </a:solidFill>
                <a:effectLst/>
                <a:uLnTx/>
                <a:uFillTx/>
                <a:latin typeface="+mn-lt"/>
                <a:ea typeface="+mn-ea"/>
                <a:cs typeface="+mn-cs"/>
              </a:rPr>
              <a:t>MRBS</a:t>
            </a:r>
            <a:r>
              <a:rPr kumimoji="1" lang="zh-CN" altLang="zh-CN" sz="2800" i="0" u="none" strike="noStrike" kern="0" cap="none" spc="0" normalizeH="0" baseline="0" noProof="0" dirty="0">
                <a:ln>
                  <a:noFill/>
                </a:ln>
                <a:solidFill>
                  <a:schemeClr val="accent2">
                    <a:lumMod val="75000"/>
                    <a:lumOff val="25000"/>
                  </a:schemeClr>
                </a:solidFill>
                <a:effectLst/>
                <a:uLnTx/>
                <a:uFillTx/>
                <a:latin typeface="+mn-lt"/>
                <a:ea typeface="+mn-ea"/>
                <a:cs typeface="+mn-cs"/>
              </a:rPr>
              <a:t>人机对话系统的对话片段</a:t>
            </a:r>
            <a:endParaRPr kumimoji="1" lang="zh-CN" altLang="zh-CN" sz="2800" i="0" u="none" strike="noStrike" kern="0" cap="none" spc="0" normalizeH="0" baseline="0" noProof="0" dirty="0">
              <a:ln>
                <a:noFill/>
              </a:ln>
              <a:solidFill>
                <a:srgbClr val="FFC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rgbClr val="66FFFF"/>
              </a:buClr>
              <a:buSzTx/>
              <a:buNone/>
              <a:defRPr/>
            </a:pPr>
            <a:endParaRPr kumimoji="1" lang="zh-CN" altLang="zh-CN" sz="2800" i="0" u="none" strike="noStrike" kern="0" cap="none" spc="0" normalizeH="0" baseline="0" noProof="0" dirty="0">
              <a:ln>
                <a:noFill/>
              </a:ln>
              <a:solidFill>
                <a:srgbClr val="FFC000"/>
              </a:solidFill>
              <a:effectLst/>
              <a:uLnTx/>
              <a:uFillTx/>
              <a:latin typeface="+mn-lt"/>
              <a:ea typeface="+mn-ea"/>
              <a:cs typeface="+mn-cs"/>
            </a:endParaRPr>
          </a:p>
        </p:txBody>
      </p:sp>
      <p:sp>
        <p:nvSpPr>
          <p:cNvPr id="238596" name="TextBox 1"/>
          <p:cNvSpPr txBox="1"/>
          <p:nvPr/>
        </p:nvSpPr>
        <p:spPr>
          <a:xfrm>
            <a:off x="393700" y="5220970"/>
            <a:ext cx="8209915" cy="1568450"/>
          </a:xfrm>
          <a:prstGeom prst="rect">
            <a:avLst/>
          </a:prstGeom>
          <a:noFill/>
          <a:ln w="9525">
            <a:noFill/>
          </a:ln>
        </p:spPr>
        <p:txBody>
          <a:bodyPr wrap="square">
            <a:spAutoFit/>
          </a:bodyPr>
          <a:lstStyle/>
          <a:p>
            <a:pPr algn="just"/>
            <a:r>
              <a:rPr lang="zh-CN" altLang="zh-CN" sz="2400" b="1" dirty="0">
                <a:solidFill>
                  <a:schemeClr val="accent2">
                    <a:lumMod val="75000"/>
                    <a:lumOff val="25000"/>
                  </a:schemeClr>
                </a:solidFill>
                <a:latin typeface="黑体" panose="02010609060101010101" pitchFamily="2" charset="-122"/>
                <a:ea typeface="黑体" panose="02010609060101010101" pitchFamily="2" charset="-122"/>
              </a:rPr>
              <a:t>北京邮电大学智能科学与技术中心研制的会议室预定系统</a:t>
            </a:r>
            <a:r>
              <a:rPr lang="en-US" altLang="zh-CN" sz="2400" b="1" dirty="0">
                <a:solidFill>
                  <a:schemeClr val="accent2">
                    <a:lumMod val="75000"/>
                    <a:lumOff val="25000"/>
                  </a:schemeClr>
                </a:solidFill>
                <a:latin typeface="黑体" panose="02010609060101010101" pitchFamily="2" charset="-122"/>
                <a:ea typeface="黑体" panose="02010609060101010101" pitchFamily="2" charset="-122"/>
              </a:rPr>
              <a:t>MRBS(Meeting Room Booking System)</a:t>
            </a:r>
            <a:r>
              <a:rPr lang="zh-CN" altLang="zh-CN" sz="2400" b="1" dirty="0">
                <a:solidFill>
                  <a:schemeClr val="accent2">
                    <a:lumMod val="75000"/>
                    <a:lumOff val="25000"/>
                  </a:schemeClr>
                </a:solidFill>
                <a:latin typeface="黑体" panose="02010609060101010101" pitchFamily="2" charset="-122"/>
                <a:ea typeface="黑体" panose="02010609060101010101" pitchFamily="2" charset="-122"/>
              </a:rPr>
              <a:t>中，机器通过与用户对话获取用户要预定的会议室的时间、大小、人数、价格等信息。</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95537" y="646638"/>
            <a:ext cx="8280919" cy="6094730"/>
          </a:xfrm>
        </p:spPr>
        <p:txBody>
          <a:bodyPr vert="horz" wrap="square" lIns="91440" tIns="45720" rIns="91440" bIns="45720" numCol="1" anchor="t" anchorCtr="0" compatLnSpc="1"/>
          <a:lstStyle/>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00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聊天机器人</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，是一种通过自然语言模拟人类进行对话的程序。通常运行在特定的软件平台上，如</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PC </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平台或者移动终端设备平台，而类人的硬件机械体则不是必需的承载设备。</a:t>
            </a: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为了将图灵测试付诸实践，美国科学家兼慈善家</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Hugh G. </a:t>
            </a:r>
            <a:r>
              <a:rPr kumimoji="1" lang="en-US" altLang="zh-CN" sz="2000" i="0" u="none" strike="noStrike" kern="0" cap="none" spc="0" normalizeH="0" baseline="0" noProof="0" dirty="0" err="1">
                <a:ln>
                  <a:noFill/>
                </a:ln>
                <a:effectLst/>
                <a:uLnTx/>
                <a:uFillTx/>
                <a:latin typeface="黑体" panose="02010609060101010101" pitchFamily="49" charset="-122"/>
                <a:ea typeface="黑体" panose="02010609060101010101" pitchFamily="49" charset="-122"/>
              </a:rPr>
              <a:t>Loebner</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于</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1990 </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年设立了人工智能年度比赛——勒布纳奖（</a:t>
            </a:r>
            <a:r>
              <a:rPr kumimoji="1" lang="en-US" altLang="zh-CN" sz="2000" i="0" u="none" strike="noStrike" kern="0" cap="none" spc="0" normalizeH="0" baseline="0" noProof="0" dirty="0" err="1">
                <a:ln>
                  <a:noFill/>
                </a:ln>
                <a:effectLst/>
                <a:uLnTx/>
                <a:uFillTx/>
                <a:latin typeface="黑体" panose="02010609060101010101" pitchFamily="49" charset="-122"/>
                <a:ea typeface="黑体" panose="02010609060101010101" pitchFamily="49" charset="-122"/>
              </a:rPr>
              <a:t>Loebner</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Prize</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）。勒布纳奖的设立旨在奖励首个与人类回复无差别的计算机程序，即聊天机器人系统，并以此推动图灵测试及人工智能的发展。</a:t>
            </a: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在勒布纳奖的推动下，聊天机器人的研究迎来了一个高潮，这里面较为代表性的聊天机器人系统是</a:t>
            </a:r>
            <a:r>
              <a:rPr kumimoji="1" lang="en-US" altLang="zh-CN" sz="200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ALICE</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Artificial Linguistic Internet Computer Entity</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Richard S. Wallace</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博士在</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1995 </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年开发了</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ALICE </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系统。</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ALICE</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曾经在</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2000 </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年、</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2001 </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年和</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2004 </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年三次问鼎勒布纳奖。尽管</a:t>
            </a:r>
            <a:r>
              <a:rPr kumimoji="1" lang="en-US"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ALICE </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采用的是启发式模板匹配的对话策略，但是它仍然被认为是同类型聊天机器人中性能最好的系统之一。</a:t>
            </a: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微软推出了</a:t>
            </a:r>
            <a:r>
              <a:rPr kumimoji="1" lang="zh-CN" altLang="zh-CN" sz="200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基于情感计算</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的聊天机器人“小冰”，百度推出了用于</a:t>
            </a:r>
            <a:r>
              <a:rPr kumimoji="1" lang="zh-CN" altLang="zh-CN" sz="200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交互式搜索</a:t>
            </a:r>
            <a:r>
              <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rPr>
              <a:t>的聊天机器人“小度”，进而推动了聊天机器人产品化的发展</a:t>
            </a:r>
            <a:r>
              <a:rPr kumimoji="1" lang="zh-CN" altLang="zh-CN" sz="20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a:t>
            </a:r>
            <a:endParaRPr kumimoji="1" lang="zh-CN" altLang="zh-CN" sz="2000" i="0" u="none" strike="noStrike" kern="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标题 1"/>
          <p:cNvSpPr>
            <a:spLocks noGrp="1"/>
          </p:cNvSpPr>
          <p:nvPr>
            <p:ph type="title"/>
          </p:nvPr>
        </p:nvSpPr>
        <p:spPr/>
        <p:txBody>
          <a:bodyPr vert="horz" wrap="square" lIns="91440" tIns="45720" rIns="91440" bIns="45720" anchor="ctr" anchorCtr="0"/>
          <a:lstStyle/>
          <a:p>
            <a:pPr>
              <a:buNone/>
            </a:pPr>
            <a:r>
              <a:rPr lang="en-US" altLang="zh-CN" dirty="0" smtClean="0"/>
              <a:t>7.11.1</a:t>
            </a:r>
            <a:r>
              <a:rPr lang="zh-CN" altLang="zh-CN" dirty="0"/>
              <a:t>聊天机器人应用场景</a:t>
            </a:r>
            <a:endParaRPr lang="zh-CN" altLang="en-US" dirty="0"/>
          </a:p>
        </p:txBody>
      </p:sp>
      <p:sp>
        <p:nvSpPr>
          <p:cNvPr id="3" name="内容占位符 2"/>
          <p:cNvSpPr>
            <a:spLocks noGrp="1"/>
          </p:cNvSpPr>
          <p:nvPr>
            <p:ph idx="1"/>
          </p:nvPr>
        </p:nvSpPr>
        <p:spPr>
          <a:xfrm>
            <a:off x="318770" y="1522730"/>
            <a:ext cx="8506460" cy="4726305"/>
          </a:xfrm>
        </p:spPr>
        <p:txBody>
          <a:bodyPr vert="horz" wrap="square" lIns="91440" tIns="45720" rIns="91440" bIns="45720" numCol="1" anchor="t" anchorCtr="0" compatLnSpc="1"/>
          <a:lstStyle/>
          <a:p>
            <a:pPr marR="0" lvl="0" algn="l" defTabSz="914400" rtl="0" latinLnBrk="0">
              <a:lnSpc>
                <a:spcPct val="100000"/>
              </a:lnSpc>
              <a:spcBef>
                <a:spcPts val="600"/>
              </a:spcBef>
              <a:spcAft>
                <a:spcPts val="600"/>
              </a:spcAft>
              <a:buClr>
                <a:schemeClr val="accent2">
                  <a:lumMod val="90000"/>
                  <a:lumOff val="10000"/>
                </a:schemeClr>
              </a:buClr>
              <a:buSzTx/>
              <a:buFont typeface="Wingdings" panose="05000000000000000000" pitchFamily="2" charset="2"/>
              <a:buChar char="Ø"/>
              <a:defRPr/>
            </a:pP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近年来</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，基于聊天机器人系统的应用层出不穷。从应用场景的角度来看，可以分为在线客服、娱乐、教育、个人助理和智能问答五个种类。</a:t>
            </a:r>
          </a:p>
          <a:p>
            <a:pPr marR="0" lvl="0" algn="l" defTabSz="914400" rtl="0" latinLnBrk="0">
              <a:lnSpc>
                <a:spcPct val="100000"/>
              </a:lnSpc>
              <a:spcBef>
                <a:spcPts val="600"/>
              </a:spcBef>
              <a:spcAft>
                <a:spcPts val="600"/>
              </a:spcAft>
              <a:buClr>
                <a:schemeClr val="accent2">
                  <a:lumMod val="90000"/>
                  <a:lumOff val="10000"/>
                </a:schemeClr>
              </a:buClr>
              <a:buSzTx/>
              <a:buFont typeface="Wingdings" panose="05000000000000000000" pitchFamily="2" charset="2"/>
              <a:buChar char="Ø"/>
              <a:defRPr/>
            </a:pP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在线客服聊天机器人系统的主要功能是同用户进行基本沟通，并自动回复用户有关产品或服务的问题，以实现降低企业客服运营成本、提升用户体验的目的。其应用场景通常为网站首页和手机终端</a:t>
            </a: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endParaRPr>
          </a:p>
          <a:p>
            <a:pPr marR="0" lvl="0" algn="l" defTabSz="914400" rtl="0" latinLnBrk="0">
              <a:lnSpc>
                <a:spcPct val="100000"/>
              </a:lnSpc>
              <a:spcBef>
                <a:spcPts val="600"/>
              </a:spcBef>
              <a:spcAft>
                <a:spcPts val="600"/>
              </a:spcAft>
              <a:buClr>
                <a:schemeClr val="accent2">
                  <a:lumMod val="90000"/>
                  <a:lumOff val="10000"/>
                </a:schemeClr>
              </a:buClr>
              <a:buSzTx/>
              <a:buFont typeface="Wingdings" panose="05000000000000000000" pitchFamily="2" charset="2"/>
              <a:buChar char="Ø"/>
              <a:defRPr/>
            </a:pP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代表性</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的商用系统有小</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I </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机器人、京东的</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JIMI </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客服机器人等。用户可以通过与</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JIMI </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聊天了解商品的具体信息以及反馈购物中存在的问题等</a:t>
            </a: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endParaRPr>
          </a:p>
          <a:p>
            <a:pPr marR="0" lvl="0" algn="l" defTabSz="914400" rtl="0" latinLnBrk="0">
              <a:lnSpc>
                <a:spcPct val="100000"/>
              </a:lnSpc>
              <a:spcBef>
                <a:spcPts val="600"/>
              </a:spcBef>
              <a:spcAft>
                <a:spcPts val="600"/>
              </a:spcAft>
              <a:buClr>
                <a:schemeClr val="accent2">
                  <a:lumMod val="90000"/>
                  <a:lumOff val="10000"/>
                </a:schemeClr>
              </a:buClr>
              <a:buSzTx/>
              <a:buFont typeface="Wingdings" panose="05000000000000000000" pitchFamily="2" charset="2"/>
              <a:buChar char="Ø"/>
              <a:defRPr/>
            </a:pPr>
            <a:r>
              <a:rPr kumimoji="1" lang="en-US"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JIMI </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具备一定的拒识能力，即能够知道自己不能回答用户的哪些问题以及何时应该转向人工客服。</a:t>
            </a:r>
          </a:p>
          <a:p>
            <a:pPr marR="0" lvl="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endPar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23528" y="548680"/>
            <a:ext cx="8268404" cy="5525135"/>
          </a:xfrm>
        </p:spPr>
        <p:txBody>
          <a:bodyPr vert="horz" wrap="square" lIns="91440" tIns="45720" rIns="91440" bIns="45720" numCol="1" anchor="t" anchorCtr="0" compatLnSpc="1"/>
          <a:lstStyle/>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娱乐场景下聊天机器人系统的主要功能是同用户进行开放主题的对话，从而实现对用户的精神陪伴、情感慰藉和心理疏导等作用。其应用场景通常为社交媒体、儿童玩具等</a:t>
            </a: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endParaRP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代表性</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的系统如微软“小冰”、微信“小微”、“小黄鸡”、“爱情玩偶”等。其中微软“小冰”和微信“小微”除了能够与用户进行开放主题的聊天之外，还能提供特定主题的服务，如天气预报和生活常识等。</a:t>
            </a: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应用于教育场景下的聊天机器人系统根据教育的内容不同包括构建交互式的语言使用环境，帮助用户学习某种语言；在学习某项专业技能中，指导用户逐步深入地学习并掌握该技能；在用户的特定年龄阶段，帮助用户进行某种知识的辅助学习等。其应用场景通常为具备人机交互功能的学习、培训类软件以及智能玩具等。如科大讯飞公司开发的智能玩具“熊宝”可以通过语音对话的形式辅助儿童学习唐诗、宋词以及回答简单的常识性问题等。</a:t>
            </a:r>
          </a:p>
          <a:p>
            <a:pPr marL="342900" marR="0" lvl="0" indent="-342900" algn="l" defTabSz="914400" rtl="0" fontAlgn="base" latinLnBrk="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67030" y="632291"/>
            <a:ext cx="8381434" cy="5821045"/>
          </a:xfrm>
        </p:spPr>
        <p:txBody>
          <a:bodyPr vert="horz" wrap="square" lIns="91440" tIns="45720" rIns="91440" bIns="45720" numCol="1" anchor="t" anchorCtr="0" compatLnSpc="1"/>
          <a:lstStyle/>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个人助理类应用主要通过语音或文字与聊天机器人系统进行交互，实现个人事务的查询及代办功能，如天气查询、空气质量查询、定位、短信收发、日程提醒、智能搜索等，从而更便捷地辅助用户的日常事务处理</a:t>
            </a: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其</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应用场景通常为便携式移动终端设备。代表性的商业系统有</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Apple </a:t>
            </a:r>
            <a:r>
              <a:rPr kumimoji="1" lang="en-US" altLang="zh-CN" sz="2400" i="0" u="none" strike="noStrike" kern="0" cap="none" spc="0" normalizeH="0" baseline="0" noProof="0" dirty="0" err="1">
                <a:ln>
                  <a:noFill/>
                </a:ln>
                <a:effectLst/>
                <a:uLnTx/>
                <a:uFillTx/>
                <a:latin typeface="黑体" panose="02010609060101010101" pitchFamily="49" charset="-122"/>
                <a:ea typeface="黑体" panose="02010609060101010101" pitchFamily="49" charset="-122"/>
              </a:rPr>
              <a:t>Siri</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Google Now</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、微软</a:t>
            </a:r>
            <a:r>
              <a:rPr kumimoji="1" lang="en-US" altLang="zh-CN" sz="2400" i="0" u="none" strike="noStrike" kern="0" cap="none" spc="0" normalizeH="0" baseline="0" noProof="0" dirty="0" err="1">
                <a:ln>
                  <a:noFill/>
                </a:ln>
                <a:effectLst/>
                <a:uLnTx/>
                <a:uFillTx/>
                <a:latin typeface="黑体" panose="02010609060101010101" pitchFamily="49" charset="-122"/>
                <a:ea typeface="黑体" panose="02010609060101010101" pitchFamily="49" charset="-122"/>
              </a:rPr>
              <a:t>Cortana</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、出门问问等</a:t>
            </a: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effectLst/>
                <a:uLnTx/>
                <a:uFillTx/>
                <a:latin typeface="黑体" panose="02010609060101010101" pitchFamily="49" charset="-122"/>
                <a:ea typeface="黑体" panose="02010609060101010101" pitchFamily="49" charset="-122"/>
              </a:rPr>
              <a:t>其中</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Apple </a:t>
            </a:r>
            <a:r>
              <a:rPr kumimoji="1" lang="en-US" altLang="zh-CN" sz="2400" i="0" u="none" strike="noStrike" kern="0" cap="none" spc="0" normalizeH="0" baseline="0" noProof="0" dirty="0" err="1">
                <a:ln>
                  <a:noFill/>
                </a:ln>
                <a:effectLst/>
                <a:uLnTx/>
                <a:uFillTx/>
                <a:latin typeface="黑体" panose="02010609060101010101" pitchFamily="49" charset="-122"/>
                <a:ea typeface="黑体" panose="02010609060101010101" pitchFamily="49" charset="-122"/>
              </a:rPr>
              <a:t>Siri</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的出现引领了移动终端个人事务助理应用的商业化发展潮流。</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Apple </a:t>
            </a:r>
            <a:r>
              <a:rPr kumimoji="1" lang="en-US" altLang="zh-CN" sz="2400" i="0" u="none" strike="noStrike" kern="0" cap="none" spc="0" normalizeH="0" baseline="0" noProof="0" dirty="0" err="1">
                <a:ln>
                  <a:noFill/>
                </a:ln>
                <a:effectLst/>
                <a:uLnTx/>
                <a:uFillTx/>
                <a:latin typeface="黑体" panose="02010609060101010101" pitchFamily="49" charset="-122"/>
                <a:ea typeface="黑体" panose="02010609060101010101" pitchFamily="49" charset="-122"/>
              </a:rPr>
              <a:t>Siri</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随着</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IOS 5 </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一同发布，具备聊天和指令执行功能，可以视为移动终端应用的总入口。然而受到语音识别能力、系统本身自然语言理解能力的不足以及用户使用语音和</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UI </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操作两种形式进行人机交互时的习惯差异等限制，</a:t>
            </a:r>
            <a:r>
              <a:rPr kumimoji="1" lang="en-US" altLang="zh-CN" sz="2400" i="0" u="none" strike="noStrike" kern="0" cap="none" spc="0" normalizeH="0" baseline="0" noProof="0" dirty="0" err="1">
                <a:ln>
                  <a:noFill/>
                </a:ln>
                <a:effectLst/>
                <a:uLnTx/>
                <a:uFillTx/>
                <a:latin typeface="黑体" panose="02010609060101010101" pitchFamily="49" charset="-122"/>
                <a:ea typeface="黑体" panose="02010609060101010101" pitchFamily="49" charset="-122"/>
              </a:rPr>
              <a:t>Siri</a:t>
            </a:r>
            <a:r>
              <a:rPr kumimoji="1" lang="en-US"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 </a:t>
            </a:r>
            <a:r>
              <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rPr>
              <a:t>没能真正担负起个人事务助理的重任。</a:t>
            </a:r>
          </a:p>
          <a:p>
            <a:pPr marL="342900" marR="0" lvl="0" indent="-342900" defTabSz="914400" rtl="0" fontAlgn="base" latinLnBrk="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400" i="0" u="none" strike="noStrike" kern="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85800" y="1585595"/>
            <a:ext cx="7772400" cy="4114800"/>
          </a:xfrm>
          <a:noFill/>
          <a:ln w="9525">
            <a:noFill/>
          </a:ln>
        </p:spPr>
        <p:txBody>
          <a:bodyPr vert="horz" wrap="square" lIns="91440" tIns="45720" rIns="91440" bIns="45720" numCol="1" anchor="t" anchorCtr="0" compatLnSpc="1"/>
          <a:lstStyle/>
          <a:p>
            <a:r>
              <a:rPr lang="zh-CN" altLang="zh-CN" sz="2800" dirty="0">
                <a:latin typeface="黑体" panose="02010609060101010101" pitchFamily="49" charset="-122"/>
                <a:ea typeface="黑体" panose="02010609060101010101" pitchFamily="49" charset="-122"/>
              </a:rPr>
              <a:t>智能问答类的聊天机器人主要功能包括回答用户以自然语言形式提出的事实型问题和需要计算和逻辑推理型的问题，以达到直接满足用户的信息需求及辅助用户进行决策的目的。</a:t>
            </a:r>
            <a:endParaRPr lang="en-US"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其应用场景通常作为问答服务整合到聊天机器人系统中。典型的智能问答系统除了</a:t>
            </a:r>
            <a:r>
              <a:rPr lang="en-US" altLang="zh-CN" sz="2800" dirty="0">
                <a:latin typeface="黑体" panose="02010609060101010101" pitchFamily="49" charset="-122"/>
                <a:ea typeface="黑体" panose="02010609060101010101" pitchFamily="49" charset="-122"/>
              </a:rPr>
              <a:t> IBM Watson </a:t>
            </a:r>
            <a:r>
              <a:rPr lang="zh-CN" altLang="zh-CN" sz="2800" dirty="0">
                <a:latin typeface="黑体" panose="02010609060101010101" pitchFamily="49" charset="-122"/>
                <a:ea typeface="黑体" panose="02010609060101010101" pitchFamily="49" charset="-122"/>
              </a:rPr>
              <a:t>之外，还有</a:t>
            </a:r>
            <a:r>
              <a:rPr lang="en-US" altLang="zh-CN" sz="2800" dirty="0">
                <a:latin typeface="黑体" panose="02010609060101010101" pitchFamily="49" charset="-122"/>
                <a:ea typeface="黑体" panose="02010609060101010101" pitchFamily="49" charset="-122"/>
              </a:rPr>
              <a:t> Wolfram Alpha </a:t>
            </a:r>
            <a:r>
              <a:rPr lang="zh-CN" altLang="zh-CN" sz="2800" dirty="0">
                <a:latin typeface="黑体" panose="02010609060101010101" pitchFamily="49" charset="-122"/>
                <a:ea typeface="黑体" panose="02010609060101010101" pitchFamily="49" charset="-122"/>
              </a:rPr>
              <a:t>和</a:t>
            </a:r>
            <a:r>
              <a:rPr lang="en-US" altLang="zh-CN" sz="2800" dirty="0">
                <a:latin typeface="黑体" panose="02010609060101010101" pitchFamily="49" charset="-122"/>
                <a:ea typeface="黑体" panose="02010609060101010101" pitchFamily="49" charset="-122"/>
              </a:rPr>
              <a:t> Magi</a:t>
            </a:r>
            <a:r>
              <a:rPr lang="zh-CN" altLang="zh-CN" sz="2800" dirty="0">
                <a:latin typeface="黑体" panose="02010609060101010101" pitchFamily="49" charset="-122"/>
                <a:ea typeface="黑体" panose="02010609060101010101" pitchFamily="49" charset="-122"/>
              </a:rPr>
              <a:t>，后两者都是基于结构化知识库的问答系统，且分别仅支持英文和中文的问答。</a:t>
            </a:r>
          </a:p>
          <a:p>
            <a:endParaRPr lang="zh-CN" altLang="zh-CN" sz="2800"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169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idx="4294967295"/>
          </p:nvPr>
        </p:nvSpPr>
        <p:spPr>
          <a:xfrm>
            <a:off x="282575" y="273685"/>
            <a:ext cx="7772400" cy="4114800"/>
          </a:xfrm>
        </p:spPr>
        <p:txBody>
          <a:bodyPr vert="horz" wrap="square" lIns="91440" tIns="45720" rIns="91440" bIns="45720" anchor="t" anchorCtr="0"/>
          <a:lstStyle/>
          <a:p>
            <a:pPr eaLnBrk="1" hangingPunct="1">
              <a:lnSpc>
                <a:spcPct val="80000"/>
              </a:lnSpc>
              <a:buNone/>
            </a:pPr>
            <a:r>
              <a:rPr lang="zh-CN" altLang="en-US" sz="2800" dirty="0">
                <a:solidFill>
                  <a:srgbClr val="C00000"/>
                </a:solidFill>
                <a:latin typeface="黑体" panose="02010609060101010101" pitchFamily="2" charset="-122"/>
                <a:ea typeface="黑体" panose="02010609060101010101" pitchFamily="2" charset="-122"/>
              </a:rPr>
              <a:t> </a:t>
            </a:r>
            <a:r>
              <a:rPr lang="en-US" altLang="zh-CN" sz="3200" dirty="0">
                <a:solidFill>
                  <a:srgbClr val="C00000"/>
                </a:solidFill>
                <a:latin typeface="黑体" panose="02010609060101010101" pitchFamily="2" charset="-122"/>
                <a:ea typeface="黑体" panose="02010609060101010101" pitchFamily="2" charset="-122"/>
              </a:rPr>
              <a:t>(2)</a:t>
            </a:r>
            <a:r>
              <a:rPr lang="zh-CN" altLang="en-US" sz="3200" dirty="0">
                <a:solidFill>
                  <a:srgbClr val="C00000"/>
                </a:solidFill>
                <a:latin typeface="黑体" panose="02010609060101010101" pitchFamily="2" charset="-122"/>
                <a:ea typeface="黑体" panose="02010609060101010101" pitchFamily="2" charset="-122"/>
              </a:rPr>
              <a:t>自动分词词不达意的难点</a:t>
            </a:r>
          </a:p>
          <a:p>
            <a:pPr eaLnBrk="1" hangingPunct="1">
              <a:lnSpc>
                <a:spcPct val="80000"/>
              </a:lnSpc>
            </a:pPr>
            <a:r>
              <a:rPr lang="zh-CN" altLang="en-US" sz="2400" dirty="0">
                <a:latin typeface="黑体" panose="02010609060101010101" pitchFamily="2" charset="-122"/>
                <a:ea typeface="黑体" panose="02010609060101010101" pitchFamily="2" charset="-122"/>
              </a:rPr>
              <a:t>汉语分词道路</a:t>
            </a:r>
            <a:r>
              <a:rPr lang="en-US" altLang="zh-CN" sz="2400" dirty="0" smtClean="0">
                <a:ea typeface="黑体" panose="02010609060101010101" pitchFamily="2" charset="-122"/>
              </a:rPr>
              <a:t>……</a:t>
            </a:r>
            <a:r>
              <a:rPr lang="zh-CN" altLang="en-US" sz="2400" dirty="0" smtClean="0">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p>
            <a:pPr eaLnBrk="1" hangingPunct="1">
              <a:lnSpc>
                <a:spcPct val="80000"/>
              </a:lnSpc>
            </a:pPr>
            <a:r>
              <a:rPr lang="zh-CN" altLang="en-US" sz="2400" dirty="0">
                <a:latin typeface="黑体" panose="02010609060101010101" pitchFamily="2" charset="-122"/>
                <a:ea typeface="黑体" panose="02010609060101010101" pitchFamily="2" charset="-122"/>
              </a:rPr>
              <a:t>分词时，语言学家</a:t>
            </a:r>
            <a:r>
              <a:rPr lang="en-US" altLang="zh-CN" sz="2400" dirty="0">
                <a:ea typeface="黑体" panose="02010609060101010101" pitchFamily="2" charset="-122"/>
              </a:rPr>
              <a:t>——</a:t>
            </a:r>
            <a:r>
              <a:rPr lang="en-US" altLang="zh-CN" sz="2400" dirty="0">
                <a:latin typeface="黑体" panose="02010609060101010101" pitchFamily="2" charset="-122"/>
                <a:ea typeface="黑体" panose="02010609060101010101" pitchFamily="2" charset="-122"/>
              </a:rPr>
              <a:t> </a:t>
            </a:r>
            <a:r>
              <a:rPr lang="en-US" altLang="zh-CN"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语感</a:t>
            </a:r>
            <a:r>
              <a:rPr lang="zh-CN" altLang="en-US"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 </a:t>
            </a:r>
            <a:r>
              <a:rPr lang="zh-CN" altLang="en-US" sz="2400" dirty="0" smtClean="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p>
            <a:pPr eaLnBrk="1" hangingPunct="1">
              <a:lnSpc>
                <a:spcPct val="80000"/>
              </a:lnSpc>
            </a:pPr>
            <a:r>
              <a:rPr lang="zh-CN" altLang="en-US" sz="2400" dirty="0">
                <a:latin typeface="黑体" panose="02010609060101010101" pitchFamily="2" charset="-122"/>
                <a:ea typeface="黑体" panose="02010609060101010101" pitchFamily="2" charset="-122"/>
              </a:rPr>
              <a:t>普通人的语感</a:t>
            </a:r>
            <a:r>
              <a:rPr lang="en-US" altLang="zh-CN"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宽</a:t>
            </a:r>
            <a:r>
              <a:rPr lang="zh-CN" altLang="en-US" sz="2400" dirty="0" smtClean="0">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p>
            <a:pPr eaLnBrk="1" hangingPunct="1">
              <a:lnSpc>
                <a:spcPct val="80000"/>
              </a:lnSpc>
            </a:pPr>
            <a:r>
              <a:rPr lang="zh-CN" altLang="en-US" sz="2400" dirty="0">
                <a:latin typeface="黑体" panose="02010609060101010101" pitchFamily="2" charset="-122"/>
                <a:ea typeface="黑体" panose="02010609060101010101" pitchFamily="2" charset="-122"/>
              </a:rPr>
              <a:t>专家的语感</a:t>
            </a:r>
            <a:r>
              <a:rPr lang="en-US" altLang="zh-CN"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严</a:t>
            </a:r>
            <a:r>
              <a:rPr lang="zh-CN" altLang="en-US" sz="2400" dirty="0" smtClean="0">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p>
            <a:pPr eaLnBrk="1" hangingPunct="1">
              <a:lnSpc>
                <a:spcPct val="80000"/>
              </a:lnSpc>
            </a:pPr>
            <a:r>
              <a:rPr lang="zh-CN" altLang="en-US" sz="2400" dirty="0">
                <a:latin typeface="黑体" panose="02010609060101010101" pitchFamily="2" charset="-122"/>
                <a:ea typeface="黑体" panose="02010609060101010101" pitchFamily="2" charset="-122"/>
              </a:rPr>
              <a:t>搞古文训话的专家</a:t>
            </a:r>
            <a:r>
              <a:rPr lang="en-US" altLang="zh-CN"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更 </a:t>
            </a:r>
            <a:r>
              <a:rPr lang="zh-CN" altLang="en-US"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严</a:t>
            </a:r>
            <a:r>
              <a:rPr lang="zh-CN" altLang="en-US"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，把一些常作为</a:t>
            </a:r>
            <a:r>
              <a:rPr lang="zh-CN" altLang="en-US"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词</a:t>
            </a:r>
            <a:r>
              <a:rPr lang="zh-CN" altLang="en-US"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的成分进行再次分解。</a:t>
            </a:r>
          </a:p>
        </p:txBody>
      </p:sp>
      <p:sp>
        <p:nvSpPr>
          <p:cNvPr id="88068" name="Rectangle 2"/>
          <p:cNvSpPr txBox="1"/>
          <p:nvPr/>
        </p:nvSpPr>
        <p:spPr>
          <a:xfrm>
            <a:off x="672465" y="3128010"/>
            <a:ext cx="7785735" cy="3384550"/>
          </a:xfrm>
          <a:prstGeom prst="rect">
            <a:avLst/>
          </a:prstGeom>
          <a:noFill/>
          <a:ln w="9525">
            <a:noFill/>
          </a:ln>
        </p:spPr>
        <p:txBody>
          <a:bodyPr/>
          <a:lstStyle/>
          <a:p>
            <a:pPr marL="342900" indent="-342900">
              <a:lnSpc>
                <a:spcPct val="80000"/>
              </a:lnSpc>
              <a:spcBef>
                <a:spcPct val="20000"/>
              </a:spcBef>
              <a:buClr>
                <a:srgbClr val="66FFFF"/>
              </a:buClr>
              <a:buFont typeface="Wingdings" panose="05000000000000000000" pitchFamily="2" charset="2"/>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汉语中， </a:t>
            </a:r>
            <a:r>
              <a:rPr lang="zh-CN" altLang="en-US" sz="2400" b="1" dirty="0">
                <a:solidFill>
                  <a:schemeClr val="accent2">
                    <a:lumMod val="90000"/>
                    <a:lumOff val="10000"/>
                  </a:schemeClr>
                </a:solidFill>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词是什么</a:t>
            </a:r>
            <a:r>
              <a:rPr lang="zh-CN" altLang="en-US" sz="2400" b="1" dirty="0">
                <a:solidFill>
                  <a:schemeClr val="accent2">
                    <a:lumMod val="90000"/>
                    <a:lumOff val="10000"/>
                  </a:schemeClr>
                </a:solidFill>
                <a:ea typeface="黑体" panose="02010609060101010101" pitchFamily="2" charset="-122"/>
              </a:rPr>
              <a:t>”</a:t>
            </a: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词的抽象定义</a:t>
            </a: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nSpc>
                <a:spcPct val="80000"/>
              </a:lnSpc>
              <a:spcBef>
                <a:spcPct val="20000"/>
              </a:spcBef>
              <a:buClr>
                <a:srgbClr val="66FFFF"/>
              </a:buClr>
              <a:buFont typeface="Wingdings" panose="05000000000000000000" pitchFamily="2" charset="2"/>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 </a:t>
            </a:r>
            <a:r>
              <a:rPr lang="zh-CN" altLang="en-US" sz="2400" b="1" dirty="0">
                <a:solidFill>
                  <a:schemeClr val="accent2">
                    <a:lumMod val="90000"/>
                    <a:lumOff val="10000"/>
                  </a:schemeClr>
                </a:solidFill>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什么是词</a:t>
            </a:r>
            <a:r>
              <a:rPr lang="zh-CN" altLang="en-US" sz="2400" b="1" dirty="0">
                <a:solidFill>
                  <a:schemeClr val="accent2">
                    <a:lumMod val="90000"/>
                    <a:lumOff val="10000"/>
                  </a:schemeClr>
                </a:solidFill>
                <a:ea typeface="黑体" panose="02010609060101010101" pitchFamily="2" charset="-122"/>
              </a:rPr>
              <a:t>”</a:t>
            </a: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词的具体界定</a:t>
            </a: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nSpc>
                <a:spcPct val="80000"/>
              </a:lnSpc>
              <a:spcBef>
                <a:spcPct val="20000"/>
              </a:spcBef>
              <a:buClr>
                <a:srgbClr val="66FFFF"/>
              </a:buClr>
              <a:buFont typeface="Wingdings" panose="05000000000000000000" pitchFamily="2" charset="2"/>
            </a:pPr>
            <a:r>
              <a:rPr lang="zh-CN" altLang="en-US" sz="2400" b="1" dirty="0">
                <a:solidFill>
                  <a:srgbClr val="C00000"/>
                </a:solidFill>
                <a:latin typeface="黑体" panose="02010609060101010101" pitchFamily="2" charset="-122"/>
                <a:ea typeface="黑体" panose="02010609060101010101" pitchFamily="2" charset="-122"/>
              </a:rPr>
              <a:t>困难：</a:t>
            </a:r>
          </a:p>
          <a:p>
            <a:pPr marL="342900" indent="-342900">
              <a:lnSpc>
                <a:spcPct val="80000"/>
              </a:lnSpc>
              <a:spcBef>
                <a:spcPct val="20000"/>
              </a:spcBef>
              <a:buClr>
                <a:srgbClr val="66FFFF"/>
              </a:buClr>
              <a:buFont typeface="Wingdings" panose="05000000000000000000" pitchFamily="2" charset="2"/>
            </a:pP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1</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）单字词与语素之间的区别；</a:t>
            </a:r>
          </a:p>
          <a:p>
            <a:pPr marL="342900" indent="-342900">
              <a:lnSpc>
                <a:spcPct val="80000"/>
              </a:lnSpc>
              <a:spcBef>
                <a:spcPct val="20000"/>
              </a:spcBef>
              <a:buClr>
                <a:srgbClr val="66FFFF"/>
              </a:buClr>
              <a:buFont typeface="Wingdings" panose="05000000000000000000" pitchFamily="2" charset="2"/>
            </a:pP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2</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）词与短语</a:t>
            </a: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词组</a:t>
            </a: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的区别。</a:t>
            </a:r>
          </a:p>
          <a:p>
            <a:pPr marL="342900" indent="-342900">
              <a:lnSpc>
                <a:spcPct val="80000"/>
              </a:lnSpc>
              <a:spcBef>
                <a:spcPct val="20000"/>
              </a:spcBef>
              <a:buClr>
                <a:srgbClr val="66FFFF"/>
              </a:buClr>
              <a:buFont typeface="Wingdings" panose="05000000000000000000" pitchFamily="2" charset="2"/>
              <a:buChar char="Ø"/>
            </a:pPr>
            <a:endParaRPr lang="zh-CN" altLang="en-US" sz="2400" b="1" dirty="0">
              <a:solidFill>
                <a:schemeClr val="accent2">
                  <a:lumMod val="90000"/>
                  <a:lumOff val="10000"/>
                </a:schemeClr>
              </a:solidFill>
              <a:latin typeface="黑体" panose="02010609060101010101" pitchFamily="2" charset="-122"/>
              <a:ea typeface="黑体" panose="02010609060101010101" pitchFamily="2" charset="-122"/>
            </a:endParaRPr>
          </a:p>
          <a:p>
            <a:pPr marL="342900" indent="-342900">
              <a:lnSpc>
                <a:spcPct val="80000"/>
              </a:lnSpc>
              <a:spcBef>
                <a:spcPct val="20000"/>
              </a:spcBef>
              <a:buClr>
                <a:srgbClr val="66FFFF"/>
              </a:buClr>
              <a:buFont typeface="Wingdings" panose="05000000000000000000" pitchFamily="2" charset="2"/>
            </a:pPr>
            <a:r>
              <a:rPr lang="zh-CN" altLang="en-US" sz="2400" b="1" dirty="0">
                <a:solidFill>
                  <a:srgbClr val="C00000"/>
                </a:solidFill>
                <a:latin typeface="黑体" panose="02010609060101010101" pitchFamily="2" charset="-122"/>
                <a:ea typeface="黑体" panose="02010609060101010101" pitchFamily="2" charset="-122"/>
              </a:rPr>
              <a:t>汉语分词的其他难点</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nSpc>
                <a:spcPct val="80000"/>
              </a:lnSpc>
              <a:spcBef>
                <a:spcPct val="20000"/>
              </a:spcBef>
              <a:buClr>
                <a:srgbClr val="000070"/>
              </a:buClr>
              <a:buFont typeface="Wingdings" panose="05000000000000000000" pitchFamily="2" charset="2"/>
              <a:buChar char="Ø"/>
            </a:pPr>
            <a:r>
              <a:rPr lang="zh-CN" altLang="en-US" sz="2400" b="1" dirty="0" smtClean="0">
                <a:solidFill>
                  <a:schemeClr val="accent2">
                    <a:lumMod val="90000"/>
                    <a:lumOff val="10000"/>
                  </a:schemeClr>
                </a:solidFill>
                <a:latin typeface="黑体" panose="02010609060101010101" pitchFamily="2" charset="-122"/>
                <a:ea typeface="黑体" panose="02010609060101010101" pitchFamily="2" charset="-122"/>
              </a:rPr>
              <a:t>分词</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过程中的歧义问题。</a:t>
            </a:r>
          </a:p>
          <a:p>
            <a:pPr marL="342900" indent="-342900">
              <a:lnSpc>
                <a:spcPct val="80000"/>
              </a:lnSpc>
              <a:spcBef>
                <a:spcPct val="20000"/>
              </a:spcBef>
              <a:buClr>
                <a:srgbClr val="000070"/>
              </a:buClr>
              <a:buFont typeface="Wingdings" panose="05000000000000000000" pitchFamily="2" charset="2"/>
              <a:buChar char="Ø"/>
            </a:pPr>
            <a:r>
              <a:rPr lang="zh-CN" altLang="en-US" sz="2400" b="1" u="sng" dirty="0" smtClean="0">
                <a:solidFill>
                  <a:srgbClr val="C00000"/>
                </a:solidFill>
                <a:latin typeface="黑体" panose="02010609060101010101" pitchFamily="2" charset="-122"/>
                <a:ea typeface="黑体" panose="02010609060101010101" pitchFamily="2" charset="-122"/>
              </a:rPr>
              <a:t>未</a:t>
            </a:r>
            <a:r>
              <a:rPr lang="zh-CN" altLang="en-US" sz="2400" b="1" u="sng" dirty="0">
                <a:solidFill>
                  <a:srgbClr val="C00000"/>
                </a:solidFill>
                <a:latin typeface="黑体" panose="02010609060101010101" pitchFamily="2" charset="-122"/>
                <a:ea typeface="黑体" panose="02010609060101010101" pitchFamily="2" charset="-122"/>
              </a:rPr>
              <a:t>登录词</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的识别问题。</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295910" y="471805"/>
            <a:ext cx="8380546" cy="6089650"/>
          </a:xfrm>
        </p:spPr>
        <p:txBody>
          <a:bodyPr vert="horz" wrap="square" lIns="91440" tIns="45720" rIns="91440" bIns="45720" numCol="1" anchor="t" anchorCtr="0" compatLnSpc="1"/>
          <a:lstStyle/>
          <a:p>
            <a:pPr marL="0" marR="0" lvl="0" indent="0" defTabSz="914400" rtl="0" fontAlgn="base" latinLnBrk="0">
              <a:lnSpc>
                <a:spcPct val="100000"/>
              </a:lnSpc>
              <a:spcBef>
                <a:spcPct val="20000"/>
              </a:spcBef>
              <a:spcAft>
                <a:spcPct val="0"/>
              </a:spcAft>
              <a:buSzTx/>
              <a:buNone/>
              <a:defRPr/>
            </a:pP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聊天机器人的研究主要有三部分内容 ：</a:t>
            </a:r>
            <a:r>
              <a:rPr kumimoji="1" lang="zh-CN" altLang="zh-CN" sz="240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单轮聊天、多轮聊天</a:t>
            </a:r>
            <a:r>
              <a:rPr kumimoji="1" lang="zh-CN" altLang="zh-CN" sz="2400" i="0" u="none" strike="noStrike" kern="0" cap="none" spc="0" normalizeH="0" baseline="0" noProof="0" dirty="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以及</a:t>
            </a:r>
            <a:r>
              <a:rPr kumimoji="1" lang="zh-CN" altLang="zh-CN" sz="240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个性化聊天</a:t>
            </a:r>
            <a:r>
              <a:rPr kumimoji="1" lang="zh-CN"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49" charset="-122"/>
              <a:ea typeface="黑体" panose="02010609060101010101" pitchFamily="49" charset="-122"/>
            </a:endParaRPr>
          </a:p>
          <a:p>
            <a:pPr marR="0" lvl="0" defTabSz="914400" rtl="0" fontAlgn="base" latinLnBrk="0">
              <a:lnSpc>
                <a:spcPct val="100000"/>
              </a:lnSpc>
              <a:spcBef>
                <a:spcPct val="20000"/>
              </a:spcBef>
              <a:buSzTx/>
              <a:defRPr/>
            </a:pPr>
            <a:r>
              <a:rPr kumimoji="1" lang="zh-CN" altLang="zh-CN" sz="2400"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rPr>
              <a:t>单轮聊天</a:t>
            </a:r>
            <a:r>
              <a:rPr kumimoji="1" lang="zh-CN" altLang="zh-CN" sz="24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49" charset="-122"/>
                <a:ea typeface="黑体" panose="02010609060101010101" pitchFamily="49" charset="-122"/>
              </a:rPr>
              <a:t>研究的是如何针对当前输入信息给出回复。这是聊天机器人研究中最基本的问题，也是构建聊天机器人首先要解决的问题。</a:t>
            </a: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rPr>
              <a:t>多</a:t>
            </a:r>
            <a:r>
              <a:rPr kumimoji="1" lang="zh-CN" altLang="zh-CN" sz="240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轮聊天</a:t>
            </a:r>
            <a:r>
              <a:rPr kumimoji="1" lang="zh-CN" altLang="zh-CN" sz="2400" i="0" u="none" strike="noStrike" kern="0" cap="none" spc="0" normalizeH="0" baseline="0" noProof="0" dirty="0">
                <a:ln>
                  <a:noFill/>
                </a:ln>
                <a:solidFill>
                  <a:schemeClr val="accent2">
                    <a:lumMod val="75000"/>
                    <a:lumOff val="25000"/>
                  </a:schemeClr>
                </a:solidFill>
                <a:effectLst/>
                <a:uLnTx/>
                <a:uFillTx/>
                <a:latin typeface="黑体" panose="02010609060101010101" pitchFamily="49" charset="-122"/>
                <a:ea typeface="黑体" panose="02010609060101010101" pitchFamily="49" charset="-122"/>
              </a:rPr>
              <a:t>是研究如何在回复过程中考虑上下文信息。这个问题不仅在聊天机器人中，在任何对话系统的研究中都是本质问题。由于对话上下文每一句都很短，而且不同上下文语境间没有明显的边界，也没有大规模的标注语料，上下文分析，特别是聊天机器人中针对开放域对话的上下文分析，一直是个难点</a:t>
            </a:r>
            <a:r>
              <a:rPr kumimoji="1" lang="zh-CN" altLang="zh-CN" sz="24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49" charset="-122"/>
                <a:ea typeface="黑体" panose="02010609060101010101" pitchFamily="49" charset="-122"/>
              </a:rPr>
              <a:t>。</a:t>
            </a:r>
            <a:endParaRPr kumimoji="1" lang="en-US" altLang="zh-CN" sz="2400" i="0" u="none" strike="noStrike" kern="0" cap="none" spc="0" normalizeH="0" baseline="0" noProof="0" dirty="0" smtClean="0">
              <a:ln>
                <a:noFill/>
              </a:ln>
              <a:solidFill>
                <a:schemeClr val="accent2">
                  <a:lumMod val="75000"/>
                  <a:lumOff val="25000"/>
                </a:schemeClr>
              </a:solidFill>
              <a:effectLst/>
              <a:uLnTx/>
              <a:uFillTx/>
              <a:latin typeface="黑体" panose="02010609060101010101" pitchFamily="49" charset="-122"/>
              <a:ea typeface="黑体" panose="02010609060101010101" pitchFamily="49" charset="-122"/>
            </a:endParaRPr>
          </a:p>
          <a:p>
            <a:pPr marL="342900" marR="0" lvl="0" indent="-342900"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400" i="0" u="none" strike="noStrike" kern="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rPr>
              <a:t>个性化</a:t>
            </a:r>
            <a:r>
              <a:rPr kumimoji="1" lang="zh-CN" altLang="zh-CN" sz="2400" i="0" u="none" strike="noStrike" kern="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聊天</a:t>
            </a:r>
            <a:r>
              <a:rPr kumimoji="1" lang="zh-CN" altLang="zh-CN" sz="2400" i="0" u="none" strike="noStrike" kern="0" cap="none" spc="0" normalizeH="0" baseline="0" noProof="0" dirty="0">
                <a:ln>
                  <a:noFill/>
                </a:ln>
                <a:solidFill>
                  <a:schemeClr val="accent2">
                    <a:lumMod val="75000"/>
                    <a:lumOff val="25000"/>
                  </a:schemeClr>
                </a:solidFill>
                <a:effectLst/>
                <a:uLnTx/>
                <a:uFillTx/>
                <a:latin typeface="黑体" panose="02010609060101010101" pitchFamily="49" charset="-122"/>
                <a:ea typeface="黑体" panose="02010609060101010101" pitchFamily="49" charset="-122"/>
              </a:rPr>
              <a:t>是要让聊天机器人可以根据用户的喜好以及当前的情绪等给出不同的回复。这是聊天机器人对话中独有的问题，目的是提高用户对于聊天机器人“陪伴”角色的认可度</a:t>
            </a:r>
            <a:r>
              <a:rPr kumimoji="1" lang="en-US" altLang="zh-CN" sz="2400" i="0" u="none" strike="noStrike" kern="0" cap="none" spc="0" normalizeH="0" baseline="0" noProof="0" dirty="0">
                <a:ln>
                  <a:noFill/>
                </a:ln>
                <a:solidFill>
                  <a:schemeClr val="accent2">
                    <a:lumMod val="75000"/>
                    <a:lumOff val="25000"/>
                  </a:schemeClr>
                </a:solidFill>
                <a:effectLst/>
                <a:uLnTx/>
                <a:uFillTx/>
                <a:latin typeface="黑体" panose="02010609060101010101" pitchFamily="49" charset="-122"/>
                <a:ea typeface="黑体" panose="02010609060101010101" pitchFamily="49" charset="-122"/>
              </a:rPr>
              <a:t>,</a:t>
            </a:r>
            <a:r>
              <a:rPr kumimoji="1" lang="zh-CN" altLang="zh-CN" sz="2400" i="0" u="none" strike="noStrike" kern="0" cap="none" spc="0" normalizeH="0" baseline="0" noProof="0" dirty="0">
                <a:ln>
                  <a:noFill/>
                </a:ln>
                <a:solidFill>
                  <a:schemeClr val="accent2">
                    <a:lumMod val="75000"/>
                    <a:lumOff val="25000"/>
                  </a:schemeClr>
                </a:solidFill>
                <a:effectLst/>
                <a:uLnTx/>
                <a:uFillTx/>
                <a:latin typeface="黑体" panose="02010609060101010101" pitchFamily="49" charset="-122"/>
                <a:ea typeface="黑体" panose="02010609060101010101" pitchFamily="49" charset="-122"/>
              </a:rPr>
              <a:t>从而增加用户黏性。</a:t>
            </a:r>
          </a:p>
          <a:p>
            <a:pPr marL="342900" marR="0" lvl="0" indent="-342900" defTabSz="914400" rtl="0" fontAlgn="base" latinLnBrk="0">
              <a:lnSpc>
                <a:spcPct val="100000"/>
              </a:lnSpc>
              <a:spcBef>
                <a:spcPct val="20000"/>
              </a:spcBef>
              <a:spcAft>
                <a:spcPct val="0"/>
              </a:spcAft>
              <a:buClr>
                <a:srgbClr val="66FFFF"/>
              </a:buClr>
              <a:buSzTx/>
              <a:buFont typeface="Wingdings" panose="05000000000000000000" pitchFamily="2" charset="2"/>
              <a:buChar char="Ø"/>
              <a:defRPr/>
            </a:pPr>
            <a:endParaRPr kumimoji="1" lang="zh-CN" altLang="zh-CN" sz="2400" i="0" u="none" strike="noStrike" kern="0" cap="none" spc="0" normalizeH="0" baseline="0" noProof="0" dirty="0">
              <a:ln>
                <a:noFill/>
              </a:ln>
              <a:solidFill>
                <a:schemeClr val="accent2">
                  <a:lumMod val="75000"/>
                  <a:lumOff val="25000"/>
                </a:schemeClr>
              </a:solidFill>
              <a:effectLst/>
              <a:uLnTx/>
              <a:uFillTx/>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170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normAutofit fontScale="90000"/>
          </a:bodyPr>
          <a:lstStyle/>
          <a:p>
            <a:pPr marL="0" marR="0" lvl="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a:pPr>
            <a:r>
              <a:rPr kumimoji="1" lang="en-US" altLang="zh-CN" sz="4400" b="1" i="0" u="none" strike="noStrike" kern="0" cap="none" spc="0" normalizeH="0" baseline="0" noProof="0" dirty="0" smtClean="0">
                <a:ln>
                  <a:noFill/>
                </a:ln>
                <a:solidFill>
                  <a:srgbClr val="C00000"/>
                </a:solidFill>
                <a:effectLst/>
                <a:uLnTx/>
                <a:uFillTx/>
                <a:latin typeface="+mj-lt"/>
                <a:ea typeface="+mj-ea"/>
                <a:cs typeface="+mj-cs"/>
              </a:rPr>
              <a:t>7.11.2</a:t>
            </a:r>
            <a:r>
              <a:rPr kumimoji="1" lang="zh-CN" altLang="zh-CN" sz="4400" b="1" i="0" u="none" strike="noStrike" kern="0" cap="none" spc="0" normalizeH="0" baseline="0" noProof="0" dirty="0" smtClean="0">
                <a:ln>
                  <a:noFill/>
                </a:ln>
                <a:solidFill>
                  <a:srgbClr val="C00000"/>
                </a:solidFill>
                <a:effectLst/>
                <a:uLnTx/>
                <a:uFillTx/>
                <a:latin typeface="+mj-lt"/>
                <a:ea typeface="+mj-ea"/>
                <a:cs typeface="+mj-cs"/>
              </a:rPr>
              <a:t>聊天机器人系统的组成结构及关键技术</a:t>
            </a:r>
          </a:p>
        </p:txBody>
      </p:sp>
      <p:sp>
        <p:nvSpPr>
          <p:cNvPr id="245763" name="内容占位符 2"/>
          <p:cNvSpPr>
            <a:spLocks noGrp="1"/>
          </p:cNvSpPr>
          <p:nvPr>
            <p:ph idx="1"/>
          </p:nvPr>
        </p:nvSpPr>
        <p:spPr/>
        <p:txBody>
          <a:bodyPr vert="horz" wrap="square" lIns="91440" tIns="45720" rIns="91440" bIns="45720" anchor="t" anchorCtr="0"/>
          <a:lstStyle/>
          <a:p>
            <a:r>
              <a:rPr lang="zh-CN" altLang="zh-CN" sz="2400" dirty="0">
                <a:latin typeface="黑体" panose="02010609060101010101" pitchFamily="49" charset="-122"/>
                <a:ea typeface="黑体" panose="02010609060101010101" pitchFamily="49" charset="-122"/>
              </a:rPr>
              <a:t>通常来说，聊天机器人的系统框架如图</a:t>
            </a:r>
            <a:r>
              <a:rPr lang="en-US" altLang="zh-CN" sz="2400" dirty="0">
                <a:latin typeface="黑体" panose="02010609060101010101" pitchFamily="49" charset="-122"/>
                <a:ea typeface="黑体" panose="02010609060101010101" pitchFamily="49" charset="-122"/>
              </a:rPr>
              <a:t>8-21</a:t>
            </a:r>
            <a:r>
              <a:rPr lang="zh-CN" altLang="zh-CN" sz="2400" dirty="0">
                <a:latin typeface="黑体" panose="02010609060101010101" pitchFamily="49" charset="-122"/>
                <a:ea typeface="黑体" panose="02010609060101010101" pitchFamily="49" charset="-122"/>
              </a:rPr>
              <a:t>所示，包含五个主要的功能模块</a:t>
            </a:r>
            <a:r>
              <a:rPr lang="zh-CN" altLang="zh-CN"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pic>
        <p:nvPicPr>
          <p:cNvPr id="245764" name="图片 5"/>
          <p:cNvPicPr>
            <a:picLocks noChangeAspect="1"/>
          </p:cNvPicPr>
          <p:nvPr/>
        </p:nvPicPr>
        <p:blipFill>
          <a:blip r:embed="rId2"/>
          <a:stretch>
            <a:fillRect/>
          </a:stretch>
        </p:blipFill>
        <p:spPr>
          <a:xfrm>
            <a:off x="611188" y="3063875"/>
            <a:ext cx="7504112" cy="2520950"/>
          </a:xfrm>
          <a:prstGeom prst="rect">
            <a:avLst/>
          </a:prstGeom>
          <a:noFill/>
          <a:ln w="9525">
            <a:noFill/>
          </a:ln>
        </p:spPr>
      </p:pic>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171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normAutofit fontScale="90000"/>
          </a:bodyPr>
          <a:lstStyle/>
          <a:p>
            <a:pPr marL="0" marR="0" lvl="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a:pPr>
            <a:r>
              <a:rPr kumimoji="1" lang="en-US" altLang="zh-CN" sz="4400" b="1" i="0" u="none" strike="noStrike" kern="0" cap="none" spc="0" normalizeH="0" baseline="0" noProof="0" dirty="0" smtClean="0">
                <a:ln>
                  <a:noFill/>
                </a:ln>
                <a:solidFill>
                  <a:srgbClr val="C00000"/>
                </a:solidFill>
                <a:effectLst/>
                <a:uLnTx/>
                <a:uFillTx/>
                <a:latin typeface="+mj-lt"/>
                <a:ea typeface="+mj-ea"/>
                <a:cs typeface="+mj-cs"/>
              </a:rPr>
              <a:t>7.11.3</a:t>
            </a:r>
            <a:r>
              <a:rPr kumimoji="1" lang="zh-CN" altLang="zh-CN" sz="4400" b="1" i="0" u="none" strike="noStrike" kern="0" cap="none" spc="0" normalizeH="0" baseline="0" noProof="0" dirty="0">
                <a:ln>
                  <a:noFill/>
                </a:ln>
                <a:solidFill>
                  <a:srgbClr val="C00000"/>
                </a:solidFill>
                <a:effectLst/>
                <a:uLnTx/>
                <a:uFillTx/>
                <a:latin typeface="+mj-lt"/>
                <a:ea typeface="+mj-ea"/>
                <a:cs typeface="+mj-cs"/>
              </a:rPr>
              <a:t>聊天机器人研究存在的</a:t>
            </a:r>
            <a:r>
              <a:rPr kumimoji="1" lang="zh-CN" altLang="zh-CN" sz="4400" b="1" i="0" u="none" strike="noStrike" kern="0" cap="none" spc="0" normalizeH="0" baseline="0" noProof="0" dirty="0" smtClean="0">
                <a:ln>
                  <a:noFill/>
                </a:ln>
                <a:solidFill>
                  <a:srgbClr val="C00000"/>
                </a:solidFill>
                <a:effectLst/>
                <a:uLnTx/>
                <a:uFillTx/>
                <a:latin typeface="+mj-lt"/>
                <a:ea typeface="+mj-ea"/>
                <a:cs typeface="+mj-cs"/>
              </a:rPr>
              <a:t>挑战</a:t>
            </a:r>
          </a:p>
        </p:txBody>
      </p:sp>
      <p:sp>
        <p:nvSpPr>
          <p:cNvPr id="246787" name="内容占位符 2"/>
          <p:cNvSpPr>
            <a:spLocks noGrp="1"/>
          </p:cNvSpPr>
          <p:nvPr>
            <p:ph idx="1"/>
          </p:nvPr>
        </p:nvSpPr>
        <p:spPr/>
        <p:txBody>
          <a:bodyPr vert="horz" wrap="square" lIns="91440" tIns="45720" rIns="91440" bIns="45720" anchor="t" anchorCtr="0"/>
          <a:lstStyle/>
          <a:p>
            <a:r>
              <a:rPr lang="zh-CN" altLang="zh-CN" sz="2800" dirty="0">
                <a:latin typeface="黑体" panose="02010609060101010101" pitchFamily="2" charset="-122"/>
                <a:ea typeface="黑体" panose="02010609060101010101" pitchFamily="2" charset="-122"/>
              </a:rPr>
              <a:t>对话上下文理解和知识理解</a:t>
            </a:r>
            <a:endParaRPr lang="en-US" altLang="zh-CN" sz="2800" dirty="0">
              <a:latin typeface="黑体" panose="02010609060101010101" pitchFamily="2" charset="-122"/>
              <a:ea typeface="黑体" panose="02010609060101010101" pitchFamily="2" charset="-122"/>
            </a:endParaRPr>
          </a:p>
          <a:p>
            <a:r>
              <a:rPr lang="zh-CN" altLang="zh-CN" sz="2800" dirty="0">
                <a:latin typeface="黑体" panose="02010609060101010101" pitchFamily="2" charset="-122"/>
                <a:ea typeface="黑体" panose="02010609060101010101" pitchFamily="2" charset="-122"/>
              </a:rPr>
              <a:t>对话上下文建模</a:t>
            </a:r>
            <a:endParaRPr lang="en-US" altLang="zh-CN" sz="2800" dirty="0">
              <a:latin typeface="黑体" panose="02010609060101010101" pitchFamily="2" charset="-122"/>
              <a:ea typeface="黑体" panose="02010609060101010101" pitchFamily="2" charset="-122"/>
            </a:endParaRPr>
          </a:p>
          <a:p>
            <a:r>
              <a:rPr lang="zh-CN" altLang="zh-CN" sz="2800" dirty="0">
                <a:latin typeface="黑体" panose="02010609060101010101" pitchFamily="2" charset="-122"/>
                <a:ea typeface="黑体" panose="02010609060101010101" pitchFamily="2" charset="-122"/>
              </a:rPr>
              <a:t>对话过程中的知识表示</a:t>
            </a:r>
            <a:endParaRPr lang="en-US" altLang="zh-CN" sz="2800" dirty="0">
              <a:latin typeface="黑体" panose="02010609060101010101" pitchFamily="2" charset="-122"/>
              <a:ea typeface="黑体" panose="02010609060101010101" pitchFamily="2" charset="-122"/>
            </a:endParaRPr>
          </a:p>
          <a:p>
            <a:r>
              <a:rPr lang="zh-CN" altLang="zh-CN" sz="2800" dirty="0">
                <a:latin typeface="黑体" panose="02010609060101010101" pitchFamily="2" charset="-122"/>
                <a:ea typeface="黑体" panose="02010609060101010101" pitchFamily="2" charset="-122"/>
              </a:rPr>
              <a:t>对话策略学习</a:t>
            </a:r>
            <a:endParaRPr lang="en-US" altLang="zh-CN" sz="2800" dirty="0">
              <a:latin typeface="黑体" panose="02010609060101010101" pitchFamily="2" charset="-122"/>
              <a:ea typeface="黑体" panose="02010609060101010101" pitchFamily="2" charset="-122"/>
            </a:endParaRPr>
          </a:p>
          <a:p>
            <a:r>
              <a:rPr lang="zh-CN" altLang="zh-CN" sz="2800" dirty="0">
                <a:latin typeface="黑体" panose="02010609060101010101" pitchFamily="2" charset="-122"/>
                <a:ea typeface="黑体" panose="02010609060101010101" pitchFamily="2" charset="-122"/>
              </a:rPr>
              <a:t>聊天机器人智能程度的评价</a:t>
            </a:r>
            <a:endParaRPr lang="en-US" altLang="zh-CN" sz="2800" dirty="0">
              <a:latin typeface="黑体" panose="02010609060101010101" pitchFamily="2" charset="-122"/>
              <a:ea typeface="黑体" panose="02010609060101010101" pitchFamily="2" charset="-122"/>
            </a:endParaRPr>
          </a:p>
          <a:p>
            <a:endParaRPr lang="zh-CN" altLang="zh-CN" dirty="0"/>
          </a:p>
          <a:p>
            <a:endParaRPr lang="zh-CN" altLang="en-US" dirty="0"/>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172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2"/>
          <p:cNvSpPr>
            <a:spLocks noGrp="1"/>
          </p:cNvSpPr>
          <p:nvPr>
            <p:ph type="title"/>
          </p:nvPr>
        </p:nvSpPr>
        <p:spPr/>
        <p:txBody>
          <a:bodyPr vert="horz" wrap="square" lIns="91440" tIns="45720" rIns="91440" bIns="45720" anchor="ctr" anchorCtr="0"/>
          <a:lstStyle/>
          <a:p>
            <a:pPr eaLnBrk="1" hangingPunct="1">
              <a:buNone/>
            </a:pPr>
            <a:r>
              <a:rPr lang="zh-CN" altLang="en-US" dirty="0" smtClean="0"/>
              <a:t>小结：</a:t>
            </a:r>
            <a:endParaRPr lang="zh-CN" altLang="en-US" dirty="0"/>
          </a:p>
        </p:txBody>
      </p:sp>
      <p:sp>
        <p:nvSpPr>
          <p:cNvPr id="247812" name="Rectangle 3"/>
          <p:cNvSpPr>
            <a:spLocks noGrp="1"/>
          </p:cNvSpPr>
          <p:nvPr>
            <p:ph idx="1"/>
          </p:nvPr>
        </p:nvSpPr>
        <p:spPr>
          <a:xfrm>
            <a:off x="685800" y="1371600"/>
            <a:ext cx="7772400" cy="4749165"/>
          </a:xfrm>
        </p:spPr>
        <p:txBody>
          <a:bodyPr vert="horz" wrap="square" lIns="91440" tIns="45720" rIns="91440" bIns="45720" anchor="t" anchorCtr="0"/>
          <a:lstStyle/>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a:t>
            </a:r>
            <a:r>
              <a:rPr lang="zh-CN" altLang="zh-CN" sz="2400" dirty="0">
                <a:latin typeface="黑体" panose="02010609060101010101" pitchFamily="2" charset="-122"/>
                <a:ea typeface="黑体" panose="02010609060101010101" pitchFamily="2" charset="-122"/>
              </a:rPr>
              <a:t>）语义表示：从符号表示到分布表示；</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2</a:t>
            </a:r>
            <a:r>
              <a:rPr lang="zh-CN" altLang="zh-CN" sz="2400" dirty="0">
                <a:latin typeface="黑体" panose="02010609060101010101" pitchFamily="2" charset="-122"/>
                <a:ea typeface="黑体" panose="02010609060101010101" pitchFamily="2" charset="-122"/>
              </a:rPr>
              <a:t>）学习模式：从浅层学习到深度学习；</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3</a:t>
            </a: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NLP </a:t>
            </a:r>
            <a:r>
              <a:rPr lang="zh-CN" altLang="zh-CN" sz="2400" dirty="0">
                <a:latin typeface="黑体" panose="02010609060101010101" pitchFamily="2" charset="-122"/>
                <a:ea typeface="黑体" panose="02010609060101010101" pitchFamily="2" charset="-122"/>
              </a:rPr>
              <a:t>平台化：从封闭走向开放；</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4</a:t>
            </a:r>
            <a:r>
              <a:rPr lang="zh-CN" altLang="zh-CN" sz="2400" dirty="0">
                <a:latin typeface="黑体" panose="02010609060101010101" pitchFamily="2" charset="-122"/>
                <a:ea typeface="黑体" panose="02010609060101010101" pitchFamily="2" charset="-122"/>
              </a:rPr>
              <a:t>）语言知识：从人工构建到自动构建；</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5</a:t>
            </a:r>
            <a:r>
              <a:rPr lang="zh-CN" altLang="zh-CN" sz="2400" dirty="0">
                <a:latin typeface="黑体" panose="02010609060101010101" pitchFamily="2" charset="-122"/>
                <a:ea typeface="黑体" panose="02010609060101010101" pitchFamily="2" charset="-122"/>
              </a:rPr>
              <a:t>）对话机器人：从通用到场景化；</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6</a:t>
            </a:r>
            <a:r>
              <a:rPr lang="zh-CN" altLang="zh-CN" sz="2400" dirty="0">
                <a:latin typeface="黑体" panose="02010609060101010101" pitchFamily="2" charset="-122"/>
                <a:ea typeface="黑体" panose="02010609060101010101" pitchFamily="2" charset="-122"/>
              </a:rPr>
              <a:t>）文本理解与推理：从浅层分析向深度理解迈进；</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7</a:t>
            </a:r>
            <a:r>
              <a:rPr lang="zh-CN" altLang="zh-CN" sz="2400" dirty="0">
                <a:latin typeface="黑体" panose="02010609060101010101" pitchFamily="2" charset="-122"/>
                <a:ea typeface="黑体" panose="02010609060101010101" pitchFamily="2" charset="-122"/>
              </a:rPr>
              <a:t>）文本情感分析：从事实性文本到情感文本；</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8</a:t>
            </a:r>
            <a:r>
              <a:rPr lang="zh-CN" altLang="zh-CN" sz="2400" dirty="0">
                <a:latin typeface="黑体" panose="02010609060101010101" pitchFamily="2" charset="-122"/>
                <a:ea typeface="黑体" panose="02010609060101010101" pitchFamily="2" charset="-122"/>
              </a:rPr>
              <a:t>）社会媒体处理：从传统媒体到社交媒体；</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9</a:t>
            </a:r>
            <a:r>
              <a:rPr lang="zh-CN" altLang="zh-CN" sz="2400" dirty="0">
                <a:latin typeface="黑体" panose="02010609060101010101" pitchFamily="2" charset="-122"/>
                <a:ea typeface="黑体" panose="02010609060101010101" pitchFamily="2" charset="-122"/>
              </a:rPr>
              <a:t>）文本生成：从规范文本到自由文本；</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10</a:t>
            </a:r>
            <a:r>
              <a:rPr lang="zh-CN" altLang="zh-CN"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NLP+ </a:t>
            </a:r>
            <a:r>
              <a:rPr lang="zh-CN" altLang="zh-CN" sz="2400" dirty="0">
                <a:latin typeface="黑体" panose="02010609060101010101" pitchFamily="2" charset="-122"/>
                <a:ea typeface="黑体" panose="02010609060101010101" pitchFamily="2" charset="-122"/>
              </a:rPr>
              <a:t>行业：与领域深度结合，为行业创造价值。</a:t>
            </a:r>
            <a:endParaRPr lang="zh-CN" altLang="en-US" sz="24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173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p:cNvSpPr>
          <p:nvPr>
            <p:ph idx="4294967295"/>
          </p:nvPr>
        </p:nvSpPr>
        <p:spPr>
          <a:xfrm>
            <a:off x="294005" y="173990"/>
            <a:ext cx="7772400" cy="4114800"/>
          </a:xfrm>
        </p:spPr>
        <p:txBody>
          <a:bodyPr vert="horz" wrap="square" lIns="91440" tIns="45720" rIns="91440" bIns="45720" anchor="t" anchorCtr="0"/>
          <a:lstStyle/>
          <a:p>
            <a:pPr eaLnBrk="1" hangingPunct="1">
              <a:lnSpc>
                <a:spcPct val="90000"/>
              </a:lnSpc>
              <a:buNone/>
            </a:pPr>
            <a:r>
              <a:rPr lang="en-US" altLang="zh-CN" sz="4000" dirty="0">
                <a:solidFill>
                  <a:srgbClr val="C00000"/>
                </a:solidFill>
                <a:latin typeface="黑体" panose="02010609060101010101" pitchFamily="2" charset="-122"/>
                <a:ea typeface="黑体" panose="02010609060101010101" pitchFamily="2" charset="-122"/>
              </a:rPr>
              <a:t>2.</a:t>
            </a:r>
            <a:r>
              <a:rPr lang="zh-CN" altLang="en-US" sz="4000" dirty="0">
                <a:solidFill>
                  <a:srgbClr val="C00000"/>
                </a:solidFill>
                <a:latin typeface="黑体" panose="02010609060101010101" pitchFamily="2" charset="-122"/>
                <a:ea typeface="黑体" panose="02010609060101010101" pitchFamily="2" charset="-122"/>
              </a:rPr>
              <a:t>汉语词性标注</a:t>
            </a:r>
          </a:p>
          <a:p>
            <a:pPr eaLnBrk="1" hangingPunct="1">
              <a:lnSpc>
                <a:spcPct val="90000"/>
              </a:lnSpc>
              <a:buNone/>
            </a:pPr>
            <a:r>
              <a:rPr lang="en-US" altLang="zh-CN" sz="2400" dirty="0">
                <a:solidFill>
                  <a:srgbClr val="FF0000"/>
                </a:solidFill>
                <a:latin typeface="黑体" panose="02010609060101010101" pitchFamily="2" charset="-122"/>
                <a:ea typeface="黑体" panose="02010609060101010101" pitchFamily="2" charset="-122"/>
              </a:rPr>
              <a:t>(1)</a:t>
            </a:r>
            <a:r>
              <a:rPr lang="zh-CN" altLang="en-US" sz="2400" dirty="0">
                <a:solidFill>
                  <a:srgbClr val="FF0000"/>
                </a:solidFill>
                <a:latin typeface="黑体" panose="02010609060101010101" pitchFamily="2" charset="-122"/>
                <a:ea typeface="黑体" panose="02010609060101010101" pitchFamily="2" charset="-122"/>
              </a:rPr>
              <a:t> 意义</a:t>
            </a:r>
          </a:p>
          <a:p>
            <a:pPr eaLnBrk="1" hangingPunct="1">
              <a:lnSpc>
                <a:spcPct val="90000"/>
              </a:lnSpc>
            </a:pPr>
            <a:r>
              <a:rPr lang="zh-CN" altLang="en-US" sz="2400" dirty="0">
                <a:latin typeface="黑体" panose="02010609060101010101" pitchFamily="2" charset="-122"/>
                <a:ea typeface="黑体" panose="02010609060101010101" pitchFamily="2" charset="-122"/>
              </a:rPr>
              <a:t>判定每个词的文法范畴，确定其词性并加以标注。</a:t>
            </a:r>
          </a:p>
          <a:p>
            <a:pPr eaLnBrk="1" hangingPunct="1">
              <a:lnSpc>
                <a:spcPct val="90000"/>
              </a:lnSpc>
            </a:pPr>
            <a:r>
              <a:rPr lang="zh-CN" altLang="en-US" sz="2400" dirty="0">
                <a:latin typeface="黑体" panose="02010609060101010101" pitchFamily="2" charset="-122"/>
                <a:ea typeface="黑体" panose="02010609060101010101" pitchFamily="2" charset="-122"/>
              </a:rPr>
              <a:t>设定词性的词汇是构造语段的基础</a:t>
            </a:r>
          </a:p>
          <a:p>
            <a:pPr eaLnBrk="1" hangingPunct="1">
              <a:lnSpc>
                <a:spcPct val="90000"/>
              </a:lnSpc>
            </a:pPr>
            <a:r>
              <a:rPr lang="zh-CN" altLang="en-US" sz="2400" dirty="0">
                <a:latin typeface="黑体" panose="02010609060101010101" pitchFamily="2" charset="-122"/>
                <a:ea typeface="黑体" panose="02010609060101010101" pitchFamily="2" charset="-122"/>
              </a:rPr>
              <a:t>词性兼类是英汉机器翻译中典型的歧义现象。</a:t>
            </a:r>
          </a:p>
          <a:p>
            <a:pPr eaLnBrk="1" hangingPunct="1">
              <a:lnSpc>
                <a:spcPct val="90000"/>
              </a:lnSpc>
              <a:buNone/>
            </a:pPr>
            <a:r>
              <a:rPr lang="zh-CN" altLang="en-US" sz="2400" dirty="0">
                <a:solidFill>
                  <a:srgbClr val="FF0000"/>
                </a:solidFill>
                <a:latin typeface="黑体" panose="02010609060101010101" pitchFamily="2" charset="-122"/>
                <a:ea typeface="黑体" panose="02010609060101010101" pitchFamily="2" charset="-122"/>
              </a:rPr>
              <a:t>目的</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）为更高层次的文本加工提供</a:t>
            </a:r>
            <a:r>
              <a:rPr lang="zh-CN" altLang="en-US" sz="2400" dirty="0" smtClean="0">
                <a:latin typeface="黑体" panose="02010609060101010101" pitchFamily="2" charset="-122"/>
                <a:ea typeface="黑体" panose="02010609060101010101" pitchFamily="2" charset="-122"/>
              </a:rPr>
              <a:t>基础；</a:t>
            </a:r>
            <a:endParaRPr lang="zh-CN" altLang="en-US" sz="2400" dirty="0">
              <a:latin typeface="黑体" panose="02010609060101010101" pitchFamily="2" charset="-122"/>
              <a:ea typeface="黑体" panose="02010609060101010101" pitchFamily="2" charset="-122"/>
            </a:endParaRPr>
          </a:p>
          <a:p>
            <a:pPr eaLnBrk="1" hangingPunct="1">
              <a:lnSpc>
                <a:spcPct val="90000"/>
              </a:lnSpc>
              <a:buNone/>
            </a:pPr>
            <a:r>
              <a:rPr lang="zh-CN" altLang="en-US" sz="2400" dirty="0">
                <a:latin typeface="黑体" panose="02010609060101010101" pitchFamily="2" charset="-122"/>
                <a:ea typeface="黑体" panose="02010609060101010101" pitchFamily="2" charset="-122"/>
              </a:rPr>
              <a:t>      </a:t>
            </a:r>
            <a:r>
              <a:rPr lang="en-US" altLang="zh-CN" sz="2400" dirty="0">
                <a:latin typeface="黑体" panose="02010609060101010101" pitchFamily="2" charset="-122"/>
                <a:ea typeface="黑体" panose="02010609060101010101" pitchFamily="2" charset="-122"/>
              </a:rPr>
              <a:t>2</a:t>
            </a:r>
            <a:r>
              <a:rPr lang="zh-CN" altLang="en-US" sz="2400" dirty="0">
                <a:latin typeface="黑体" panose="02010609060101010101" pitchFamily="2" charset="-122"/>
                <a:ea typeface="黑体" panose="02010609060101010101" pitchFamily="2" charset="-122"/>
              </a:rPr>
              <a:t>）统计分析等。</a:t>
            </a:r>
          </a:p>
        </p:txBody>
      </p:sp>
      <p:sp>
        <p:nvSpPr>
          <p:cNvPr id="123907" name="AutoShape 3"/>
          <p:cNvSpPr/>
          <p:nvPr/>
        </p:nvSpPr>
        <p:spPr>
          <a:xfrm>
            <a:off x="6732588" y="1557338"/>
            <a:ext cx="2089150" cy="1578927"/>
          </a:xfrm>
          <a:prstGeom prst="wedgeRoundRectCallout">
            <a:avLst>
              <a:gd name="adj1" fmla="val -78684"/>
              <a:gd name="adj2" fmla="val 15320"/>
              <a:gd name="adj3" fmla="val 16667"/>
            </a:avLst>
          </a:prstGeom>
          <a:gradFill>
            <a:gsLst>
              <a:gs pos="0">
                <a:srgbClr val="14CD68"/>
              </a:gs>
              <a:gs pos="100000">
                <a:srgbClr val="035C7D"/>
              </a:gs>
            </a:gsLst>
            <a:lin ang="5400000" scaled="0"/>
          </a:gradFill>
          <a:ln w="9525" cap="flat" cmpd="sng">
            <a:solidFill>
              <a:schemeClr val="tx1"/>
            </a:solidFill>
            <a:prstDash val="solid"/>
            <a:miter/>
            <a:headEnd type="none" w="med" len="med"/>
            <a:tailEnd type="none" w="med" len="med"/>
          </a:ln>
        </p:spPr>
        <p:txBody>
          <a:bodyPr/>
          <a:lstStyle/>
          <a:p>
            <a:pPr algn="just">
              <a:lnSpc>
                <a:spcPct val="80000"/>
              </a:lnSpc>
              <a:spcBef>
                <a:spcPct val="20000"/>
              </a:spcBef>
              <a:buClr>
                <a:srgbClr val="66FFFF"/>
              </a:buClr>
              <a:buFont typeface="Wingdings" panose="05000000000000000000" pitchFamily="2" charset="2"/>
            </a:pPr>
            <a:r>
              <a:rPr lang="zh-CN" altLang="en-US" sz="2000" dirty="0">
                <a:latin typeface="黑体" panose="02010609060101010101" pitchFamily="49" charset="-122"/>
                <a:ea typeface="黑体" panose="02010609060101010101" pitchFamily="49" charset="-122"/>
              </a:rPr>
              <a:t>以便在文摘、自动校对、</a:t>
            </a:r>
            <a:r>
              <a:rPr lang="en-US" altLang="zh-CN" sz="2000" dirty="0">
                <a:latin typeface="黑体" panose="02010609060101010101" pitchFamily="49" charset="-122"/>
                <a:ea typeface="黑体" panose="02010609060101010101" pitchFamily="49" charset="-122"/>
              </a:rPr>
              <a:t>OCR</a:t>
            </a:r>
            <a:r>
              <a:rPr lang="zh-CN" altLang="en-US" sz="2000" dirty="0">
                <a:latin typeface="黑体" panose="02010609060101010101" pitchFamily="49" charset="-122"/>
                <a:ea typeface="黑体" panose="02010609060101010101" pitchFamily="49" charset="-122"/>
              </a:rPr>
              <a:t>识别后处理等应用系统开发中提高</a:t>
            </a:r>
            <a:r>
              <a:rPr lang="zh-CN" altLang="en-US" sz="2000" dirty="0" smtClean="0">
                <a:latin typeface="黑体" panose="02010609060101010101" pitchFamily="49" charset="-122"/>
                <a:ea typeface="黑体" panose="02010609060101010101" pitchFamily="49" charset="-122"/>
              </a:rPr>
              <a:t>准确率。</a:t>
            </a:r>
            <a:endParaRPr lang="zh-CN" altLang="en-US" sz="2000" dirty="0">
              <a:latin typeface="黑体" panose="02010609060101010101" pitchFamily="49" charset="-122"/>
              <a:ea typeface="黑体" panose="02010609060101010101" pitchFamily="49" charset="-122"/>
            </a:endParaRPr>
          </a:p>
        </p:txBody>
      </p:sp>
      <p:sp>
        <p:nvSpPr>
          <p:cNvPr id="123908" name="AutoShape 4"/>
          <p:cNvSpPr/>
          <p:nvPr/>
        </p:nvSpPr>
        <p:spPr>
          <a:xfrm>
            <a:off x="5368131" y="3216275"/>
            <a:ext cx="3671887" cy="1152525"/>
          </a:xfrm>
          <a:prstGeom prst="wedgeRoundRectCallout">
            <a:avLst>
              <a:gd name="adj1" fmla="val -105236"/>
              <a:gd name="adj2" fmla="val -68688"/>
              <a:gd name="adj3" fmla="val 16667"/>
            </a:avLst>
          </a:prstGeom>
          <a:solidFill>
            <a:srgbClr val="00B050"/>
          </a:solidFill>
          <a:ln w="9525" cap="flat" cmpd="sng">
            <a:solidFill>
              <a:schemeClr val="tx1"/>
            </a:solidFill>
            <a:prstDash val="solid"/>
            <a:miter/>
            <a:headEnd type="none" w="med" len="med"/>
            <a:tailEnd type="none" w="med" len="med"/>
          </a:ln>
        </p:spPr>
        <p:txBody>
          <a:bodyPr/>
          <a:lstStyle/>
          <a:p>
            <a:pPr algn="just">
              <a:lnSpc>
                <a:spcPct val="80000"/>
              </a:lnSpc>
              <a:spcBef>
                <a:spcPct val="20000"/>
              </a:spcBef>
              <a:buClr>
                <a:srgbClr val="66FFFF"/>
              </a:buClr>
              <a:buFont typeface="Wingdings" panose="05000000000000000000" pitchFamily="2" charset="2"/>
            </a:pPr>
            <a:r>
              <a:rPr lang="zh-CN" altLang="en-US" sz="2000" dirty="0">
                <a:latin typeface="黑体" panose="02010609060101010101" pitchFamily="49" charset="-122"/>
                <a:ea typeface="黑体" panose="02010609060101010101" pitchFamily="49" charset="-122"/>
              </a:rPr>
              <a:t>可以抽取语言知识，为语言学的研究提供可靠的数据，改进词性标注系统，提高词性标注系统的准确率。</a:t>
            </a:r>
          </a:p>
        </p:txBody>
      </p:sp>
      <p:sp>
        <p:nvSpPr>
          <p:cNvPr id="89094" name="Rectangle 2"/>
          <p:cNvSpPr txBox="1"/>
          <p:nvPr/>
        </p:nvSpPr>
        <p:spPr>
          <a:xfrm>
            <a:off x="294005" y="3792538"/>
            <a:ext cx="7772400" cy="2736850"/>
          </a:xfrm>
          <a:prstGeom prst="rect">
            <a:avLst/>
          </a:prstGeom>
          <a:noFill/>
          <a:ln w="9525">
            <a:noFill/>
          </a:ln>
        </p:spPr>
        <p:txBody>
          <a:bodyPr/>
          <a:lstStyle/>
          <a:p>
            <a:pPr marL="342900" indent="-342900">
              <a:spcBef>
                <a:spcPct val="20000"/>
              </a:spcBef>
              <a:buClr>
                <a:schemeClr val="accent2">
                  <a:lumMod val="90000"/>
                  <a:lumOff val="10000"/>
                </a:schemeClr>
              </a:buClr>
              <a:buFont typeface="Wingdings" panose="05000000000000000000" pitchFamily="2" charset="2"/>
            </a:pPr>
            <a:r>
              <a:rPr lang="en-US" altLang="zh-CN" sz="2400" b="1" dirty="0">
                <a:solidFill>
                  <a:srgbClr val="FF0000"/>
                </a:solidFill>
                <a:latin typeface="黑体" panose="02010609060101010101" pitchFamily="2" charset="-122"/>
                <a:ea typeface="黑体" panose="02010609060101010101" pitchFamily="2" charset="-122"/>
              </a:rPr>
              <a:t>(2)</a:t>
            </a:r>
            <a:r>
              <a:rPr lang="zh-CN" altLang="en-US" sz="2400" b="1" dirty="0">
                <a:solidFill>
                  <a:srgbClr val="FF0000"/>
                </a:solidFill>
                <a:latin typeface="黑体" panose="02010609060101010101" pitchFamily="2" charset="-122"/>
                <a:ea typeface="黑体" panose="02010609060101010101" pitchFamily="2" charset="-122"/>
              </a:rPr>
              <a:t> 难点</a:t>
            </a:r>
          </a:p>
          <a:p>
            <a:pPr marL="342900" indent="-342900">
              <a:spcBef>
                <a:spcPct val="20000"/>
              </a:spcBef>
              <a:buClr>
                <a:schemeClr val="accent2">
                  <a:lumMod val="90000"/>
                  <a:lumOff val="10000"/>
                </a:schemeClr>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主要是</a:t>
            </a:r>
            <a:r>
              <a:rPr lang="zh-CN" altLang="en-US" sz="2400" b="1" u="sng" dirty="0">
                <a:solidFill>
                  <a:schemeClr val="accent2">
                    <a:lumMod val="90000"/>
                    <a:lumOff val="10000"/>
                  </a:schemeClr>
                </a:solidFill>
                <a:latin typeface="黑体" panose="02010609060101010101" pitchFamily="2" charset="-122"/>
                <a:ea typeface="黑体" panose="02010609060101010101" pitchFamily="2" charset="-122"/>
              </a:rPr>
              <a:t>兼类词</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的自动词类歧义排除。</a:t>
            </a:r>
          </a:p>
          <a:p>
            <a:pPr marL="342900" indent="-342900">
              <a:spcBef>
                <a:spcPct val="20000"/>
              </a:spcBef>
              <a:buClr>
                <a:schemeClr val="accent2">
                  <a:lumMod val="90000"/>
                  <a:lumOff val="10000"/>
                </a:schemeClr>
              </a:buClr>
              <a:buFont typeface="Wingdings" panose="05000000000000000000" pitchFamily="2" charset="2"/>
            </a:pPr>
            <a:r>
              <a:rPr lang="en-US" altLang="zh-CN" sz="2400" b="1" dirty="0">
                <a:solidFill>
                  <a:srgbClr val="FF0000"/>
                </a:solidFill>
                <a:latin typeface="黑体" panose="02010609060101010101" pitchFamily="2" charset="-122"/>
                <a:ea typeface="黑体" panose="02010609060101010101" pitchFamily="2" charset="-122"/>
              </a:rPr>
              <a:t>(3)</a:t>
            </a:r>
            <a:r>
              <a:rPr lang="zh-CN" altLang="en-US" sz="2400" b="1" dirty="0">
                <a:solidFill>
                  <a:srgbClr val="FF0000"/>
                </a:solidFill>
                <a:latin typeface="黑体" panose="02010609060101010101" pitchFamily="2" charset="-122"/>
                <a:ea typeface="黑体" panose="02010609060101010101" pitchFamily="2" charset="-122"/>
              </a:rPr>
              <a:t>词性标注方法</a:t>
            </a:r>
          </a:p>
          <a:p>
            <a:pPr marL="342900" indent="-342900">
              <a:spcBef>
                <a:spcPct val="20000"/>
              </a:spcBef>
              <a:buClr>
                <a:schemeClr val="accent2">
                  <a:lumMod val="90000"/>
                  <a:lumOff val="10000"/>
                </a:schemeClr>
              </a:buClr>
              <a:buFont typeface="Wingdings" panose="05000000000000000000" pitchFamily="2" charset="2"/>
            </a:pPr>
            <a:r>
              <a:rPr lang="en-US" altLang="zh-CN" sz="2400" b="1" dirty="0">
                <a:ea typeface="黑体" panose="02010609060101010101" pitchFamily="2" charset="-122"/>
              </a:rPr>
              <a:t>—</a:t>
            </a:r>
            <a:r>
              <a:rPr lang="en-US" altLang="zh-CN" sz="2400" b="1" dirty="0">
                <a:solidFill>
                  <a:schemeClr val="accent2">
                    <a:lumMod val="90000"/>
                    <a:lumOff val="10000"/>
                  </a:schemeClr>
                </a:solidFill>
                <a:ea typeface="黑体" panose="02010609060101010101" pitchFamily="2" charset="-122"/>
              </a:rPr>
              <a:t>—</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兼类词的</a:t>
            </a:r>
            <a:r>
              <a:rPr lang="zh-CN" altLang="en-US" sz="2400" b="1" dirty="0">
                <a:solidFill>
                  <a:srgbClr val="C00000"/>
                </a:solidFill>
                <a:latin typeface="黑体" panose="02010609060101010101" pitchFamily="2" charset="-122"/>
                <a:ea typeface="黑体" panose="02010609060101010101" pitchFamily="2" charset="-122"/>
              </a:rPr>
              <a:t>歧义排除</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方法。</a:t>
            </a:r>
          </a:p>
          <a:p>
            <a:pPr marL="342900" indent="-342900">
              <a:spcBef>
                <a:spcPct val="20000"/>
              </a:spcBef>
              <a:buClr>
                <a:schemeClr val="accent2">
                  <a:lumMod val="90000"/>
                  <a:lumOff val="10000"/>
                </a:schemeClr>
              </a:buClr>
              <a:buFont typeface="Wingdings" panose="05000000000000000000" pitchFamily="2" charset="2"/>
            </a:pP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1</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）基于概率统计模型的词性标注方法；</a:t>
            </a:r>
          </a:p>
          <a:p>
            <a:pPr marL="342900" indent="-342900">
              <a:spcBef>
                <a:spcPct val="20000"/>
              </a:spcBef>
              <a:buClr>
                <a:schemeClr val="accent2">
                  <a:lumMod val="90000"/>
                  <a:lumOff val="10000"/>
                </a:schemeClr>
              </a:buClr>
              <a:buFont typeface="Wingdings" panose="05000000000000000000" pitchFamily="2" charset="2"/>
            </a:pP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2</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）基于规则的词性标注方法。</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3907"/>
                                        </p:tgtEl>
                                        <p:attrNameLst>
                                          <p:attrName>style.visibility</p:attrName>
                                        </p:attrNameLst>
                                      </p:cBhvr>
                                      <p:to>
                                        <p:strVal val="visible"/>
                                      </p:to>
                                    </p:set>
                                    <p:anim calcmode="lin" valueType="num">
                                      <p:cBhvr additive="base">
                                        <p:cTn id="7" dur="500" fill="hold"/>
                                        <p:tgtEl>
                                          <p:spTgt spid="123907"/>
                                        </p:tgtEl>
                                        <p:attrNameLst>
                                          <p:attrName>ppt_x</p:attrName>
                                        </p:attrNameLst>
                                      </p:cBhvr>
                                      <p:tavLst>
                                        <p:tav tm="0">
                                          <p:val>
                                            <p:strVal val="#ppt_x"/>
                                          </p:val>
                                        </p:tav>
                                        <p:tav tm="100000">
                                          <p:val>
                                            <p:strVal val="#ppt_x"/>
                                          </p:val>
                                        </p:tav>
                                      </p:tavLst>
                                    </p:anim>
                                    <p:anim calcmode="lin" valueType="num">
                                      <p:cBhvr additive="base">
                                        <p:cTn id="8" dur="500" fill="hold"/>
                                        <p:tgtEl>
                                          <p:spTgt spid="1239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908"/>
                                        </p:tgtEl>
                                        <p:attrNameLst>
                                          <p:attrName>style.visibility</p:attrName>
                                        </p:attrNameLst>
                                      </p:cBhvr>
                                      <p:to>
                                        <p:strVal val="visible"/>
                                      </p:to>
                                    </p:set>
                                    <p:anim calcmode="lin" valueType="num">
                                      <p:cBhvr additive="base">
                                        <p:cTn id="13" dur="500" fill="hold"/>
                                        <p:tgtEl>
                                          <p:spTgt spid="123908"/>
                                        </p:tgtEl>
                                        <p:attrNameLst>
                                          <p:attrName>ppt_x</p:attrName>
                                        </p:attrNameLst>
                                      </p:cBhvr>
                                      <p:tavLst>
                                        <p:tav tm="0">
                                          <p:val>
                                            <p:strVal val="#ppt_x"/>
                                          </p:val>
                                        </p:tav>
                                        <p:tav tm="100000">
                                          <p:val>
                                            <p:strVal val="#ppt_x"/>
                                          </p:val>
                                        </p:tav>
                                      </p:tavLst>
                                    </p:anim>
                                    <p:anim calcmode="lin" valueType="num">
                                      <p:cBhvr additive="base">
                                        <p:cTn id="14" dur="500" fill="hold"/>
                                        <p:tgtEl>
                                          <p:spTgt spid="1239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bldLvl="0" animBg="1"/>
      <p:bldP spid="123908"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p:cNvSpPr>
          <p:nvPr>
            <p:ph idx="4294967295"/>
          </p:nvPr>
        </p:nvSpPr>
        <p:spPr>
          <a:xfrm>
            <a:off x="367030" y="513715"/>
            <a:ext cx="7772400" cy="4114800"/>
          </a:xfrm>
        </p:spPr>
        <p:txBody>
          <a:bodyPr vert="horz" wrap="square" lIns="91440" tIns="45720" rIns="91440" bIns="45720" anchor="t" anchorCtr="0"/>
          <a:lstStyle/>
          <a:p>
            <a:pPr eaLnBrk="1" hangingPunct="1">
              <a:buNone/>
            </a:pPr>
            <a:r>
              <a:rPr lang="en-US" altLang="zh-CN" dirty="0">
                <a:solidFill>
                  <a:srgbClr val="C00000"/>
                </a:solidFill>
                <a:latin typeface="黑体" panose="02010609060101010101" pitchFamily="2" charset="-122"/>
                <a:ea typeface="黑体" panose="02010609060101010101" pitchFamily="2" charset="-122"/>
              </a:rPr>
              <a:t>3.</a:t>
            </a:r>
            <a:r>
              <a:rPr lang="zh-CN" altLang="en-US" dirty="0">
                <a:solidFill>
                  <a:srgbClr val="C00000"/>
                </a:solidFill>
                <a:latin typeface="黑体" panose="02010609060101010101" pitchFamily="2" charset="-122"/>
                <a:ea typeface="黑体" panose="02010609060101010101" pitchFamily="2" charset="-122"/>
              </a:rPr>
              <a:t>汉语词义标注</a:t>
            </a:r>
          </a:p>
          <a:p>
            <a:pPr eaLnBrk="1" hangingPunct="1">
              <a:buNone/>
            </a:pPr>
            <a:r>
              <a:rPr lang="zh-CN" altLang="en-US" sz="2400" dirty="0">
                <a:solidFill>
                  <a:srgbClr val="FF0000"/>
                </a:solidFill>
                <a:latin typeface="黑体" panose="02010609060101010101" pitchFamily="2" charset="-122"/>
                <a:ea typeface="黑体" panose="02010609060101010101" pitchFamily="2" charset="-122"/>
              </a:rPr>
              <a:t>    </a:t>
            </a:r>
            <a:r>
              <a:rPr lang="en-US" altLang="zh-CN" sz="2400" dirty="0">
                <a:solidFill>
                  <a:srgbClr val="FF0000"/>
                </a:solidFill>
                <a:latin typeface="黑体" panose="02010609060101010101" pitchFamily="2" charset="-122"/>
                <a:ea typeface="黑体" panose="02010609060101010101" pitchFamily="2" charset="-122"/>
              </a:rPr>
              <a:t>(1)</a:t>
            </a:r>
            <a:r>
              <a:rPr lang="zh-CN" altLang="en-US" sz="2400" dirty="0">
                <a:solidFill>
                  <a:srgbClr val="FF0000"/>
                </a:solidFill>
                <a:latin typeface="黑体" panose="02010609060101010101" pitchFamily="2" charset="-122"/>
                <a:ea typeface="黑体" panose="02010609060101010101" pitchFamily="2" charset="-122"/>
              </a:rPr>
              <a:t> 意义</a:t>
            </a:r>
          </a:p>
          <a:p>
            <a:pPr eaLnBrk="1" hangingPunct="1"/>
            <a:r>
              <a:rPr lang="zh-CN" altLang="en-US" sz="2400" u="sng" dirty="0">
                <a:latin typeface="黑体" panose="02010609060101010101" pitchFamily="2" charset="-122"/>
                <a:ea typeface="黑体" panose="02010609060101010101" pitchFamily="2" charset="-122"/>
              </a:rPr>
              <a:t>词义</a:t>
            </a:r>
            <a:r>
              <a:rPr lang="zh-CN" altLang="en-US" sz="2400" u="sng" dirty="0" smtClean="0">
                <a:latin typeface="黑体" panose="02010609060101010101" pitchFamily="2" charset="-122"/>
                <a:ea typeface="黑体" panose="02010609060101010101" pitchFamily="2" charset="-122"/>
              </a:rPr>
              <a:t>标注</a:t>
            </a:r>
            <a:r>
              <a:rPr lang="en-US" altLang="zh-CN" sz="2400" u="sng" dirty="0" smtClean="0">
                <a:latin typeface="黑体" panose="02010609060101010101" pitchFamily="2" charset="-122"/>
                <a:ea typeface="黑体" panose="02010609060101010101" pitchFamily="2" charset="-122"/>
              </a:rPr>
              <a:t>——</a:t>
            </a:r>
          </a:p>
          <a:p>
            <a:pPr eaLnBrk="1" hangingPunct="1"/>
            <a:r>
              <a:rPr lang="zh-CN" altLang="en-US" sz="2400" u="sng" dirty="0" smtClean="0">
                <a:latin typeface="黑体" panose="02010609060101010101" pitchFamily="2" charset="-122"/>
                <a:ea typeface="黑体" panose="02010609060101010101" pitchFamily="2" charset="-122"/>
              </a:rPr>
              <a:t>自动</a:t>
            </a:r>
            <a:r>
              <a:rPr lang="zh-CN" altLang="en-US" sz="2400" u="sng" dirty="0">
                <a:latin typeface="黑体" panose="02010609060101010101" pitchFamily="2" charset="-122"/>
                <a:ea typeface="黑体" panose="02010609060101010101" pitchFamily="2" charset="-122"/>
              </a:rPr>
              <a:t>词义</a:t>
            </a:r>
            <a:r>
              <a:rPr lang="zh-CN" altLang="en-US" sz="2400" u="sng" dirty="0" smtClean="0">
                <a:latin typeface="黑体" panose="02010609060101010101" pitchFamily="2" charset="-122"/>
                <a:ea typeface="黑体" panose="02010609060101010101" pitchFamily="2" charset="-122"/>
              </a:rPr>
              <a:t>标注</a:t>
            </a:r>
            <a:r>
              <a:rPr lang="en-US" altLang="zh-CN" sz="2400" u="sng" dirty="0" smtClean="0">
                <a:latin typeface="黑体" panose="02010609060101010101" pitchFamily="2" charset="-122"/>
                <a:ea typeface="黑体" panose="02010609060101010101" pitchFamily="2" charset="-122"/>
              </a:rPr>
              <a:t>——</a:t>
            </a:r>
            <a:endParaRPr lang="en-US" altLang="zh-CN" sz="2400" u="sng" dirty="0">
              <a:latin typeface="黑体" panose="02010609060101010101" pitchFamily="2" charset="-122"/>
              <a:ea typeface="黑体" panose="02010609060101010101" pitchFamily="2" charset="-122"/>
            </a:endParaRPr>
          </a:p>
          <a:p>
            <a:pPr eaLnBrk="1" hangingPunct="1"/>
            <a:r>
              <a:rPr lang="zh-CN" altLang="en-US" sz="2400" dirty="0">
                <a:solidFill>
                  <a:schemeClr val="accent1"/>
                </a:solidFill>
                <a:latin typeface="黑体" panose="02010609060101010101" pitchFamily="2" charset="-122"/>
                <a:ea typeface="黑体" panose="02010609060101010101" pitchFamily="2" charset="-122"/>
              </a:rPr>
              <a:t>意义</a:t>
            </a:r>
            <a:r>
              <a:rPr lang="zh-CN" altLang="en-US" sz="2400" dirty="0">
                <a:latin typeface="黑体" panose="02010609060101010101" pitchFamily="2" charset="-122"/>
                <a:ea typeface="黑体" panose="02010609060101010101" pitchFamily="2" charset="-122"/>
              </a:rPr>
              <a:t>：语音合成、情报检索、机器翻译、自动校对及</a:t>
            </a:r>
            <a:r>
              <a:rPr lang="en-US" altLang="zh-CN" sz="2400" dirty="0">
                <a:latin typeface="黑体" panose="02010609060101010101" pitchFamily="2" charset="-122"/>
                <a:ea typeface="黑体" panose="02010609060101010101" pitchFamily="2" charset="-122"/>
              </a:rPr>
              <a:t>OCR</a:t>
            </a:r>
            <a:r>
              <a:rPr lang="zh-CN" altLang="en-US" sz="2400" dirty="0">
                <a:latin typeface="黑体" panose="02010609060101010101" pitchFamily="2" charset="-122"/>
                <a:ea typeface="黑体" panose="02010609060101010101" pitchFamily="2" charset="-122"/>
              </a:rPr>
              <a:t>识别后处理等。</a:t>
            </a:r>
          </a:p>
        </p:txBody>
      </p:sp>
      <p:sp>
        <p:nvSpPr>
          <p:cNvPr id="128003" name="AutoShape 3"/>
          <p:cNvSpPr/>
          <p:nvPr/>
        </p:nvSpPr>
        <p:spPr>
          <a:xfrm>
            <a:off x="6137061" y="2921952"/>
            <a:ext cx="2915920" cy="1924685"/>
          </a:xfrm>
          <a:prstGeom prst="wedgeRoundRectCallout">
            <a:avLst>
              <a:gd name="adj1" fmla="val -146403"/>
              <a:gd name="adj2" fmla="val -85715"/>
              <a:gd name="adj3" fmla="val 16667"/>
            </a:avLst>
          </a:prstGeom>
          <a:solidFill>
            <a:srgbClr val="003300"/>
          </a:solidFill>
          <a:ln w="9525" cap="flat" cmpd="sng">
            <a:solidFill>
              <a:schemeClr val="tx1"/>
            </a:solidFill>
            <a:prstDash val="solid"/>
            <a:miter/>
            <a:headEnd type="none" w="med" len="med"/>
            <a:tailEnd type="none" w="med" len="med"/>
          </a:ln>
        </p:spPr>
        <p:txBody>
          <a:bodyPr/>
          <a:lstStyle/>
          <a:p>
            <a:pPr algn="just">
              <a:lnSpc>
                <a:spcPct val="90000"/>
              </a:lnSpc>
              <a:spcBef>
                <a:spcPct val="20000"/>
              </a:spcBef>
              <a:buClr>
                <a:srgbClr val="66FFFF"/>
              </a:buClr>
              <a:buFont typeface="Wingdings" panose="05000000000000000000" pitchFamily="2" charset="2"/>
            </a:pPr>
            <a:r>
              <a:rPr lang="zh-CN" altLang="en-US" sz="2000" b="1" dirty="0">
                <a:latin typeface="黑体" panose="02010609060101010101" pitchFamily="49" charset="-122"/>
                <a:ea typeface="黑体" panose="02010609060101010101" pitchFamily="49" charset="-122"/>
              </a:rPr>
              <a:t>利用计算机通过逻辑推理机制，利用文本的上下文环境，对词的词义进行</a:t>
            </a:r>
            <a:r>
              <a:rPr lang="zh-CN" altLang="en-US" sz="2000" b="1" dirty="0">
                <a:solidFill>
                  <a:srgbClr val="FFFF00"/>
                </a:solidFill>
                <a:latin typeface="黑体" panose="02010609060101010101" pitchFamily="49" charset="-122"/>
                <a:ea typeface="黑体" panose="02010609060101010101" pitchFamily="49" charset="-122"/>
              </a:rPr>
              <a:t>自动判断</a:t>
            </a:r>
            <a:r>
              <a:rPr lang="zh-CN" altLang="en-US" sz="2000" b="1" dirty="0">
                <a:latin typeface="黑体" panose="02010609060101010101" pitchFamily="49" charset="-122"/>
                <a:ea typeface="黑体" panose="02010609060101010101" pitchFamily="49" charset="-122"/>
              </a:rPr>
              <a:t>，选择词的某一正确义项并加以标注的过程。</a:t>
            </a:r>
          </a:p>
        </p:txBody>
      </p:sp>
      <p:sp>
        <p:nvSpPr>
          <p:cNvPr id="128004" name="AutoShape 4"/>
          <p:cNvSpPr/>
          <p:nvPr/>
        </p:nvSpPr>
        <p:spPr>
          <a:xfrm>
            <a:off x="5940425" y="260350"/>
            <a:ext cx="3024188" cy="2089150"/>
          </a:xfrm>
          <a:prstGeom prst="wedgeRoundRectCallout">
            <a:avLst>
              <a:gd name="adj1" fmla="val -131772"/>
              <a:gd name="adj2" fmla="val 20442"/>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gn="just">
              <a:lnSpc>
                <a:spcPct val="80000"/>
              </a:lnSpc>
              <a:spcBef>
                <a:spcPct val="20000"/>
              </a:spcBef>
              <a:buClr>
                <a:srgbClr val="66FFFF"/>
              </a:buClr>
            </a:pPr>
            <a:r>
              <a:rPr lang="zh-CN" altLang="en-US" sz="2000" b="1" dirty="0">
                <a:latin typeface="黑体" panose="02010609060101010101" pitchFamily="49" charset="-122"/>
                <a:ea typeface="黑体" panose="02010609060101010101" pitchFamily="49" charset="-122"/>
              </a:rPr>
              <a:t>对文本中的每个词根据其所属上下文给出它的</a:t>
            </a:r>
            <a:r>
              <a:rPr lang="zh-CN" altLang="en-US" sz="2000" b="1" dirty="0">
                <a:solidFill>
                  <a:srgbClr val="FFFF00"/>
                </a:solidFill>
                <a:latin typeface="黑体" panose="02010609060101010101" pitchFamily="49" charset="-122"/>
                <a:ea typeface="黑体" panose="02010609060101010101" pitchFamily="49" charset="-122"/>
              </a:rPr>
              <a:t>语义编码</a:t>
            </a:r>
            <a:r>
              <a:rPr lang="zh-CN" altLang="en-US" sz="2000" b="1" dirty="0">
                <a:latin typeface="黑体" panose="02010609060101010101" pitchFamily="49" charset="-122"/>
                <a:ea typeface="黑体" panose="02010609060101010101" pitchFamily="49" charset="-122"/>
              </a:rPr>
              <a:t>，这个编码可以是词典释义文本中的某个义项号，也可以是义类词典中相应的义类编码。</a:t>
            </a:r>
          </a:p>
        </p:txBody>
      </p:sp>
      <p:sp>
        <p:nvSpPr>
          <p:cNvPr id="90118" name="Rectangle 2"/>
          <p:cNvSpPr txBox="1"/>
          <p:nvPr/>
        </p:nvSpPr>
        <p:spPr>
          <a:xfrm>
            <a:off x="161925" y="3884295"/>
            <a:ext cx="8586539" cy="2808605"/>
          </a:xfrm>
          <a:prstGeom prst="rect">
            <a:avLst/>
          </a:prstGeom>
          <a:noFill/>
          <a:ln w="9525">
            <a:noFill/>
          </a:ln>
        </p:spPr>
        <p:txBody>
          <a:bodyPr/>
          <a:lstStyle/>
          <a:p>
            <a:pPr marL="342900" indent="-342900">
              <a:lnSpc>
                <a:spcPct val="90000"/>
              </a:lnSpc>
              <a:spcBef>
                <a:spcPct val="20000"/>
              </a:spcBef>
              <a:buClr>
                <a:schemeClr val="accent2">
                  <a:lumMod val="90000"/>
                  <a:lumOff val="10000"/>
                </a:schemeClr>
              </a:buClr>
              <a:buFont typeface="Wingdings" panose="05000000000000000000" pitchFamily="2" charset="2"/>
            </a:pPr>
            <a:r>
              <a:rPr lang="zh-CN" altLang="en-US" sz="2400" b="1" dirty="0">
                <a:latin typeface="黑体" panose="02010609060101010101" pitchFamily="2" charset="-122"/>
                <a:ea typeface="黑体" panose="02010609060101010101" pitchFamily="2" charset="-122"/>
              </a:rPr>
              <a:t>   </a:t>
            </a:r>
            <a:r>
              <a:rPr lang="zh-CN" altLang="en-US" sz="2400" b="1" dirty="0">
                <a:solidFill>
                  <a:srgbClr val="FF0000"/>
                </a:solidFill>
                <a:latin typeface="黑体" panose="02010609060101010101" pitchFamily="2" charset="-122"/>
                <a:ea typeface="黑体" panose="02010609060101010101" pitchFamily="2" charset="-122"/>
              </a:rPr>
              <a:t> </a:t>
            </a:r>
            <a:r>
              <a:rPr lang="en-US" altLang="zh-CN" sz="2400" b="1" dirty="0">
                <a:solidFill>
                  <a:srgbClr val="FF0000"/>
                </a:solidFill>
                <a:latin typeface="黑体" panose="02010609060101010101" pitchFamily="2" charset="-122"/>
                <a:ea typeface="黑体" panose="02010609060101010101" pitchFamily="2" charset="-122"/>
              </a:rPr>
              <a:t>(2)</a:t>
            </a:r>
            <a:r>
              <a:rPr lang="zh-CN" altLang="en-US" sz="2400" b="1" dirty="0">
                <a:solidFill>
                  <a:srgbClr val="FF0000"/>
                </a:solidFill>
                <a:latin typeface="黑体" panose="02010609060101010101" pitchFamily="2" charset="-122"/>
                <a:ea typeface="黑体" panose="02010609060101010101" pitchFamily="2" charset="-122"/>
              </a:rPr>
              <a:t>词义标注的难点</a:t>
            </a:r>
            <a:endParaRPr lang="zh-CN" altLang="en-US" sz="2400" b="1" dirty="0">
              <a:solidFill>
                <a:schemeClr val="accent1"/>
              </a:solidFill>
              <a:latin typeface="黑体" panose="02010609060101010101" pitchFamily="2" charset="-122"/>
              <a:ea typeface="黑体" panose="02010609060101010101" pitchFamily="2" charset="-122"/>
            </a:endParaRPr>
          </a:p>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en-US" altLang="zh-CN" sz="2400" b="1" dirty="0" smtClean="0">
                <a:solidFill>
                  <a:schemeClr val="accent2">
                    <a:lumMod val="90000"/>
                    <a:lumOff val="10000"/>
                  </a:schemeClr>
                </a:solidFill>
                <a:latin typeface="黑体" panose="02010609060101010101" pitchFamily="2" charset="-122"/>
                <a:ea typeface="黑体" panose="02010609060101010101" pitchFamily="2" charset="-122"/>
              </a:rPr>
              <a:t>——</a:t>
            </a:r>
            <a:r>
              <a:rPr lang="zh-CN" altLang="en-US" sz="2400" b="1" dirty="0" smtClean="0">
                <a:solidFill>
                  <a:schemeClr val="accent2">
                    <a:lumMod val="90000"/>
                    <a:lumOff val="10000"/>
                  </a:schemeClr>
                </a:solidFill>
                <a:latin typeface="黑体" panose="02010609060101010101" pitchFamily="2" charset="-122"/>
                <a:ea typeface="黑体" panose="02010609060101010101" pitchFamily="2" charset="-122"/>
              </a:rPr>
              <a:t>对</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多义词的</a:t>
            </a:r>
            <a:r>
              <a:rPr lang="zh-CN" altLang="en-US" sz="2400" b="1" dirty="0">
                <a:solidFill>
                  <a:srgbClr val="C00000"/>
                </a:solidFill>
                <a:latin typeface="黑体" panose="02010609060101010101" pitchFamily="2" charset="-122"/>
                <a:ea typeface="黑体" panose="02010609060101010101" pitchFamily="2" charset="-122"/>
              </a:rPr>
              <a:t>歧义排除</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确定一个词的词义一定要依据</a:t>
            </a:r>
            <a:r>
              <a:rPr lang="zh-CN" altLang="en-US" sz="2400" b="1" dirty="0" smtClean="0">
                <a:solidFill>
                  <a:schemeClr val="accent2">
                    <a:lumMod val="90000"/>
                    <a:lumOff val="10000"/>
                  </a:schemeClr>
                </a:solidFill>
                <a:latin typeface="黑体" panose="02010609060101010101" pitchFamily="2" charset="-122"/>
                <a:ea typeface="黑体" panose="02010609060101010101" pitchFamily="2" charset="-122"/>
              </a:rPr>
              <a:t>上</a:t>
            </a:r>
            <a:r>
              <a:rPr lang="zh-CN" altLang="en-US" sz="2400" b="1" dirty="0">
                <a:solidFill>
                  <a:srgbClr val="000070"/>
                </a:solidFill>
                <a:latin typeface="黑体" panose="02010609060101010101" pitchFamily="2" charset="-122"/>
                <a:ea typeface="黑体" panose="02010609060101010101" pitchFamily="2" charset="-122"/>
              </a:rPr>
              <a:t>、</a:t>
            </a:r>
            <a:r>
              <a:rPr lang="zh-CN" altLang="en-US" sz="2400" b="1" dirty="0" smtClean="0">
                <a:solidFill>
                  <a:srgbClr val="000070"/>
                </a:solidFill>
                <a:latin typeface="黑体" panose="02010609060101010101" pitchFamily="2" charset="-122"/>
                <a:ea typeface="黑体" panose="02010609060101010101" pitchFamily="2" charset="-122"/>
              </a:rPr>
              <a:t>下文</a:t>
            </a:r>
            <a:r>
              <a:rPr lang="zh-CN" altLang="en-US" sz="2400" b="1" dirty="0">
                <a:solidFill>
                  <a:srgbClr val="000070"/>
                </a:solidFill>
                <a:latin typeface="黑体" panose="02010609060101010101" pitchFamily="2" charset="-122"/>
                <a:ea typeface="黑体" panose="02010609060101010101" pitchFamily="2" charset="-122"/>
              </a:rPr>
              <a:t>环境。</a:t>
            </a:r>
          </a:p>
          <a:p>
            <a:pPr marL="342900" indent="-342900">
              <a:lnSpc>
                <a:spcPct val="90000"/>
              </a:lnSpc>
              <a:spcBef>
                <a:spcPct val="20000"/>
              </a:spcBef>
              <a:buClr>
                <a:schemeClr val="accent2">
                  <a:lumMod val="90000"/>
                  <a:lumOff val="10000"/>
                </a:schemeClr>
              </a:buClr>
              <a:buFont typeface="Wingdings" panose="05000000000000000000" pitchFamily="2" charset="2"/>
            </a:pPr>
            <a:r>
              <a:rPr lang="zh-CN" altLang="en-US" sz="2400" b="1" dirty="0">
                <a:latin typeface="黑体" panose="02010609060101010101" pitchFamily="2" charset="-122"/>
                <a:ea typeface="黑体" panose="02010609060101010101" pitchFamily="2" charset="-122"/>
              </a:rPr>
              <a:t> </a:t>
            </a:r>
            <a:r>
              <a:rPr lang="zh-CN" altLang="en-US" sz="2400" b="1" dirty="0">
                <a:solidFill>
                  <a:srgbClr val="FF0000"/>
                </a:solidFill>
                <a:latin typeface="黑体" panose="02010609060101010101" pitchFamily="2" charset="-122"/>
                <a:ea typeface="黑体" panose="02010609060101010101" pitchFamily="2" charset="-122"/>
              </a:rPr>
              <a:t>   </a:t>
            </a:r>
            <a:r>
              <a:rPr lang="en-US" altLang="zh-CN" sz="2400" b="1" dirty="0">
                <a:solidFill>
                  <a:srgbClr val="FF0000"/>
                </a:solidFill>
                <a:latin typeface="黑体" panose="02010609060101010101" pitchFamily="2" charset="-122"/>
                <a:ea typeface="黑体" panose="02010609060101010101" pitchFamily="2" charset="-122"/>
              </a:rPr>
              <a:t>(3)</a:t>
            </a:r>
            <a:r>
              <a:rPr lang="zh-CN" altLang="en-US" sz="2400" b="1" dirty="0">
                <a:solidFill>
                  <a:srgbClr val="FF0000"/>
                </a:solidFill>
                <a:latin typeface="黑体" panose="02010609060101010101" pitchFamily="2" charset="-122"/>
                <a:ea typeface="黑体" panose="02010609060101010101" pitchFamily="2" charset="-122"/>
              </a:rPr>
              <a:t>词义标注方法</a:t>
            </a:r>
            <a:endParaRPr lang="zh-CN" altLang="en-US" sz="2400" b="1" dirty="0">
              <a:solidFill>
                <a:schemeClr val="accent1"/>
              </a:solidFill>
              <a:latin typeface="黑体" panose="02010609060101010101" pitchFamily="2" charset="-122"/>
              <a:ea typeface="黑体" panose="02010609060101010101" pitchFamily="2" charset="-122"/>
            </a:endParaRPr>
          </a:p>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zh-CN" altLang="en-US" sz="2400" b="1" dirty="0">
                <a:solidFill>
                  <a:srgbClr val="C00000"/>
                </a:solidFill>
                <a:latin typeface="黑体" panose="02010609060101010101" pitchFamily="2" charset="-122"/>
                <a:ea typeface="黑体" panose="02010609060101010101" pitchFamily="2" charset="-122"/>
              </a:rPr>
              <a:t>多义词排歧</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的方法主要有</a:t>
            </a: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AI</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方法、基于词典的方法和基于语料库的方法。</a:t>
            </a:r>
          </a:p>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基于语料库的</a:t>
            </a:r>
            <a:r>
              <a:rPr lang="zh-CN" altLang="en-US" sz="2400" b="1" dirty="0">
                <a:solidFill>
                  <a:srgbClr val="C00000"/>
                </a:solidFill>
                <a:latin typeface="黑体" panose="02010609060101010101" pitchFamily="2" charset="-122"/>
                <a:ea typeface="黑体" panose="02010609060101010101" pitchFamily="2" charset="-122"/>
              </a:rPr>
              <a:t>概率统计方法</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19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8004"/>
                                        </p:tgtEl>
                                        <p:attrNameLst>
                                          <p:attrName>style.visibility</p:attrName>
                                        </p:attrNameLst>
                                      </p:cBhvr>
                                      <p:to>
                                        <p:strVal val="visible"/>
                                      </p:to>
                                    </p:set>
                                    <p:animEffect transition="in" filter="box(in)">
                                      <p:cBhvr>
                                        <p:cTn id="7" dur="500"/>
                                        <p:tgtEl>
                                          <p:spTgt spid="12800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8003"/>
                                        </p:tgtEl>
                                        <p:attrNameLst>
                                          <p:attrName>style.visibility</p:attrName>
                                        </p:attrNameLst>
                                      </p:cBhvr>
                                      <p:to>
                                        <p:strVal val="visible"/>
                                      </p:to>
                                    </p:set>
                                    <p:animEffect transition="in" filter="box(in)">
                                      <p:cBhvr>
                                        <p:cTn id="12" dur="500"/>
                                        <p:tgtEl>
                                          <p:spTgt spid="128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3" grpId="0" bldLvl="0" animBg="1"/>
      <p:bldP spid="12800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p:cNvSpPr>
          <p:nvPr>
            <p:ph type="title"/>
          </p:nvPr>
        </p:nvSpPr>
        <p:spPr>
          <a:xfrm>
            <a:off x="685800" y="125413"/>
            <a:ext cx="7772400" cy="1143000"/>
          </a:xfrm>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72708" name="Rectangle 3"/>
          <p:cNvSpPr>
            <a:spLocks noGrp="1"/>
          </p:cNvSpPr>
          <p:nvPr>
            <p:ph idx="1"/>
          </p:nvPr>
        </p:nvSpPr>
        <p:spPr>
          <a:xfrm>
            <a:off x="770890" y="1268730"/>
            <a:ext cx="7772400" cy="5243195"/>
          </a:xfrm>
        </p:spPr>
        <p:txBody>
          <a:bodyPr vert="horz" wrap="square" lIns="91440" tIns="45720" rIns="91440" bIns="45720" anchor="t" anchorCtr="0"/>
          <a:lstStyle/>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7.1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自然语言理解的一般问题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7.2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词法分析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7.3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句法分析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7.4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语义分析</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FF0000"/>
                </a:solidFill>
                <a:latin typeface="黑体" panose="02010609060101010101" pitchFamily="2" charset="-122"/>
                <a:ea typeface="黑体" panose="02010609060101010101" pitchFamily="2" charset="-122"/>
              </a:rPr>
              <a:t>7.5  </a:t>
            </a:r>
            <a:r>
              <a:rPr lang="zh-CN" altLang="en-US" sz="2800" dirty="0">
                <a:solidFill>
                  <a:srgbClr val="FF0000"/>
                </a:solidFill>
                <a:latin typeface="黑体" panose="02010609060101010101" pitchFamily="2" charset="-122"/>
                <a:ea typeface="黑体" panose="02010609060101010101" pitchFamily="2" charset="-122"/>
              </a:rPr>
              <a:t>大规模真实文本的处理	</a:t>
            </a:r>
            <a:endParaRPr lang="en-US" altLang="zh-CN" sz="2800" dirty="0">
              <a:solidFill>
                <a:srgbClr val="FF000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7.6  </a:t>
            </a:r>
            <a:r>
              <a:rPr lang="zh-CN" altLang="en-US" sz="2800" dirty="0">
                <a:latin typeface="黑体" panose="02010609060101010101" pitchFamily="2" charset="-122"/>
                <a:ea typeface="黑体" panose="02010609060101010101" pitchFamily="2" charset="-122"/>
              </a:rPr>
              <a:t>信息搜索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7.7  </a:t>
            </a:r>
            <a:r>
              <a:rPr lang="zh-CN" altLang="en-US" sz="2800" dirty="0">
                <a:latin typeface="黑体" panose="02010609060101010101" pitchFamily="2" charset="-122"/>
                <a:ea typeface="黑体" panose="02010609060101010101" pitchFamily="2" charset="-122"/>
              </a:rPr>
              <a:t>机器翻译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7.8  </a:t>
            </a:r>
            <a:r>
              <a:rPr lang="zh-CN" altLang="en-US" sz="2800" dirty="0">
                <a:latin typeface="黑体" panose="02010609060101010101" pitchFamily="2" charset="-122"/>
                <a:ea typeface="黑体" panose="02010609060101010101" pitchFamily="2" charset="-122"/>
              </a:rPr>
              <a:t>语音识别</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7.9  </a:t>
            </a:r>
            <a:r>
              <a:rPr lang="zh-CN" altLang="zh-CN" sz="2800" dirty="0">
                <a:latin typeface="黑体" panose="02010609060101010101" pitchFamily="2" charset="-122"/>
                <a:ea typeface="黑体" panose="02010609060101010101" pitchFamily="2" charset="-122"/>
              </a:rPr>
              <a:t>机器阅读理解</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7.10 </a:t>
            </a:r>
            <a:r>
              <a:rPr lang="zh-CN" altLang="zh-CN" sz="2800" dirty="0">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p:nvPr>
        </p:nvSpPr>
        <p:spPr/>
        <p:txBody>
          <a:bodyPr vert="horz" wrap="square" lIns="91440" tIns="45720" rIns="91440" bIns="45720" anchor="ctr" anchorCtr="0"/>
          <a:lstStyle/>
          <a:p>
            <a:pPr>
              <a:buNone/>
            </a:pPr>
            <a:r>
              <a:rPr lang="en-US" altLang="zh-CN" dirty="0" smtClean="0"/>
              <a:t>7.5.4 </a:t>
            </a:r>
            <a:r>
              <a:rPr lang="zh-CN" altLang="zh-CN" dirty="0"/>
              <a:t>语义资源建设</a:t>
            </a:r>
            <a:endParaRPr lang="zh-CN" altLang="en-US" dirty="0"/>
          </a:p>
        </p:txBody>
      </p:sp>
      <p:sp>
        <p:nvSpPr>
          <p:cNvPr id="91139" name="内容占位符 2"/>
          <p:cNvSpPr>
            <a:spLocks noGrp="1"/>
          </p:cNvSpPr>
          <p:nvPr>
            <p:ph idx="1"/>
          </p:nvPr>
        </p:nvSpPr>
        <p:spPr/>
        <p:txBody>
          <a:bodyPr vert="horz" wrap="square" lIns="91440" tIns="45720" rIns="91440" bIns="45720" anchor="t" anchorCtr="0"/>
          <a:lstStyle/>
          <a:p>
            <a:r>
              <a:rPr lang="zh-CN" altLang="zh-CN" sz="2400" dirty="0">
                <a:solidFill>
                  <a:srgbClr val="C00000"/>
                </a:solidFill>
                <a:latin typeface="黑体" panose="02010609060101010101" pitchFamily="2" charset="-122"/>
                <a:ea typeface="黑体" panose="02010609060101010101" pitchFamily="2" charset="-122"/>
              </a:rPr>
              <a:t>语料库</a:t>
            </a:r>
            <a:r>
              <a:rPr lang="zh-CN" altLang="zh-CN" sz="2400" dirty="0">
                <a:latin typeface="黑体" panose="02010609060101010101" pitchFamily="2" charset="-122"/>
                <a:ea typeface="黑体" panose="02010609060101010101" pitchFamily="2" charset="-122"/>
              </a:rPr>
              <a:t>和</a:t>
            </a:r>
            <a:r>
              <a:rPr lang="zh-CN" altLang="zh-CN" sz="2400" dirty="0">
                <a:solidFill>
                  <a:srgbClr val="C00000"/>
                </a:solidFill>
                <a:latin typeface="黑体" panose="02010609060101010101" pitchFamily="2" charset="-122"/>
                <a:ea typeface="黑体" panose="02010609060101010101" pitchFamily="2" charset="-122"/>
              </a:rPr>
              <a:t>词汇知识库</a:t>
            </a:r>
            <a:r>
              <a:rPr lang="zh-CN" altLang="zh-CN" sz="2400" dirty="0">
                <a:latin typeface="黑体" panose="02010609060101010101" pitchFamily="2" charset="-122"/>
                <a:ea typeface="黑体" panose="02010609060101010101" pitchFamily="2" charset="-122"/>
              </a:rPr>
              <a:t>在不同层面共同构成了自然语言处理各种方法赖以实现的基础，有时甚至是建立或改进一个自然语言处理系统的关键。因此，世界各国对语料库和语言知识库开发都投入了极大的关注。</a:t>
            </a:r>
            <a:endParaRPr lang="en-US" altLang="zh-CN" sz="2400" dirty="0">
              <a:latin typeface="黑体" panose="02010609060101010101" pitchFamily="2" charset="-122"/>
              <a:ea typeface="黑体" panose="02010609060101010101" pitchFamily="2" charset="-122"/>
            </a:endParaRPr>
          </a:p>
          <a:p>
            <a:r>
              <a:rPr lang="zh-CN" altLang="zh-CN" sz="2400" dirty="0">
                <a:latin typeface="黑体" panose="02010609060101010101" pitchFamily="2" charset="-122"/>
                <a:ea typeface="黑体" panose="02010609060101010101" pitchFamily="2" charset="-122"/>
              </a:rPr>
              <a:t>自</a:t>
            </a:r>
            <a:r>
              <a:rPr lang="en-US" altLang="zh-CN" sz="2400" dirty="0">
                <a:latin typeface="黑体" panose="02010609060101010101" pitchFamily="2" charset="-122"/>
                <a:ea typeface="黑体" panose="02010609060101010101" pitchFamily="2" charset="-122"/>
              </a:rPr>
              <a:t>1979</a:t>
            </a:r>
            <a:r>
              <a:rPr lang="zh-CN" altLang="zh-CN" sz="2400" dirty="0">
                <a:latin typeface="黑体" panose="02010609060101010101" pitchFamily="2" charset="-122"/>
                <a:ea typeface="黑体" panose="02010609060101010101" pitchFamily="2" charset="-122"/>
              </a:rPr>
              <a:t>年以来，中国开始进行</a:t>
            </a:r>
            <a:r>
              <a:rPr lang="zh-CN" altLang="zh-CN" sz="2400" dirty="0">
                <a:solidFill>
                  <a:srgbClr val="C00000"/>
                </a:solidFill>
                <a:latin typeface="黑体" panose="02010609060101010101" pitchFamily="2" charset="-122"/>
                <a:ea typeface="黑体" panose="02010609060101010101" pitchFamily="2" charset="-122"/>
              </a:rPr>
              <a:t>机读语料库建设</a:t>
            </a:r>
            <a:r>
              <a:rPr lang="zh-CN" altLang="zh-CN" sz="2400" dirty="0">
                <a:latin typeface="黑体" panose="02010609060101010101" pitchFamily="2" charset="-122"/>
                <a:ea typeface="黑体" panose="02010609060101010101" pitchFamily="2" charset="-122"/>
              </a:rPr>
              <a:t>，并先后建成汉语现代文学作品语料库（</a:t>
            </a:r>
            <a:r>
              <a:rPr lang="en-US" altLang="zh-CN" sz="2400" dirty="0">
                <a:latin typeface="黑体" panose="02010609060101010101" pitchFamily="2" charset="-122"/>
                <a:ea typeface="黑体" panose="02010609060101010101" pitchFamily="2" charset="-122"/>
              </a:rPr>
              <a:t>1979</a:t>
            </a:r>
            <a:r>
              <a:rPr lang="zh-CN" altLang="zh-CN" sz="2400" dirty="0">
                <a:latin typeface="黑体" panose="02010609060101010101" pitchFamily="2" charset="-122"/>
                <a:ea typeface="黑体" panose="02010609060101010101" pitchFamily="2" charset="-122"/>
              </a:rPr>
              <a:t>年，武汉大学，</a:t>
            </a:r>
            <a:r>
              <a:rPr lang="en-US" altLang="zh-CN" sz="2400" dirty="0">
                <a:latin typeface="黑体" panose="02010609060101010101" pitchFamily="2" charset="-122"/>
                <a:ea typeface="黑体" panose="02010609060101010101" pitchFamily="2" charset="-122"/>
              </a:rPr>
              <a:t>527</a:t>
            </a:r>
            <a:r>
              <a:rPr lang="zh-CN" altLang="zh-CN" sz="2400" dirty="0">
                <a:latin typeface="黑体" panose="02010609060101010101" pitchFamily="2" charset="-122"/>
                <a:ea typeface="黑体" panose="02010609060101010101" pitchFamily="2" charset="-122"/>
              </a:rPr>
              <a:t>万字）、现代汉语语料库（</a:t>
            </a:r>
            <a:r>
              <a:rPr lang="en-US" altLang="zh-CN" sz="2400" dirty="0">
                <a:latin typeface="黑体" panose="02010609060101010101" pitchFamily="2" charset="-122"/>
                <a:ea typeface="黑体" panose="02010609060101010101" pitchFamily="2" charset="-122"/>
              </a:rPr>
              <a:t>1983</a:t>
            </a:r>
            <a:r>
              <a:rPr lang="zh-CN" altLang="zh-CN" sz="2400" dirty="0">
                <a:latin typeface="黑体" panose="02010609060101010101" pitchFamily="2" charset="-122"/>
                <a:ea typeface="黑体" panose="02010609060101010101" pitchFamily="2" charset="-122"/>
              </a:rPr>
              <a:t>年，北京航空航天大学，</a:t>
            </a:r>
            <a:r>
              <a:rPr lang="en-US" altLang="zh-CN" sz="2400" dirty="0">
                <a:latin typeface="黑体" panose="02010609060101010101" pitchFamily="2" charset="-122"/>
                <a:ea typeface="黑体" panose="02010609060101010101" pitchFamily="2" charset="-122"/>
              </a:rPr>
              <a:t>2000</a:t>
            </a:r>
            <a:r>
              <a:rPr lang="zh-CN" altLang="zh-CN" sz="2400" dirty="0">
                <a:latin typeface="黑体" panose="02010609060101010101" pitchFamily="2" charset="-122"/>
                <a:ea typeface="黑体" panose="02010609060101010101" pitchFamily="2" charset="-122"/>
              </a:rPr>
              <a:t>万字）、中学语文教材语料库（</a:t>
            </a:r>
            <a:r>
              <a:rPr lang="en-US" altLang="zh-CN" sz="2400" dirty="0">
                <a:latin typeface="黑体" panose="02010609060101010101" pitchFamily="2" charset="-122"/>
                <a:ea typeface="黑体" panose="02010609060101010101" pitchFamily="2" charset="-122"/>
              </a:rPr>
              <a:t>1983</a:t>
            </a:r>
            <a:r>
              <a:rPr lang="zh-CN" altLang="zh-CN" sz="2400" dirty="0">
                <a:latin typeface="黑体" panose="02010609060101010101" pitchFamily="2" charset="-122"/>
                <a:ea typeface="黑体" panose="02010609060101010101" pitchFamily="2" charset="-122"/>
              </a:rPr>
              <a:t>年，北京师范大学，</a:t>
            </a:r>
            <a:r>
              <a:rPr lang="en-US" altLang="zh-CN" sz="2400" dirty="0">
                <a:latin typeface="黑体" panose="02010609060101010101" pitchFamily="2" charset="-122"/>
                <a:ea typeface="黑体" panose="02010609060101010101" pitchFamily="2" charset="-122"/>
              </a:rPr>
              <a:t>106</a:t>
            </a:r>
            <a:r>
              <a:rPr lang="zh-CN" altLang="zh-CN" sz="2400" dirty="0">
                <a:latin typeface="黑体" panose="02010609060101010101" pitchFamily="2" charset="-122"/>
                <a:ea typeface="黑体" panose="02010609060101010101" pitchFamily="2" charset="-122"/>
              </a:rPr>
              <a:t>万字）和现代汉语词频统计语料库（</a:t>
            </a:r>
            <a:r>
              <a:rPr lang="en-US" altLang="zh-CN" sz="2400" dirty="0">
                <a:latin typeface="黑体" panose="02010609060101010101" pitchFamily="2" charset="-122"/>
                <a:ea typeface="黑体" panose="02010609060101010101" pitchFamily="2" charset="-122"/>
              </a:rPr>
              <a:t>1983</a:t>
            </a:r>
            <a:r>
              <a:rPr lang="zh-CN" altLang="zh-CN" sz="2400" dirty="0">
                <a:latin typeface="黑体" panose="02010609060101010101" pitchFamily="2" charset="-122"/>
                <a:ea typeface="黑体" panose="02010609060101010101" pitchFamily="2" charset="-122"/>
              </a:rPr>
              <a:t>年，北京语言学院，</a:t>
            </a:r>
            <a:r>
              <a:rPr lang="en-US" altLang="zh-CN" sz="2400" dirty="0">
                <a:latin typeface="黑体" panose="02010609060101010101" pitchFamily="2" charset="-122"/>
                <a:ea typeface="黑体" panose="02010609060101010101" pitchFamily="2" charset="-122"/>
              </a:rPr>
              <a:t>182</a:t>
            </a:r>
            <a:r>
              <a:rPr lang="zh-CN" altLang="zh-CN" sz="2400" dirty="0">
                <a:latin typeface="黑体" panose="02010609060101010101" pitchFamily="2" charset="-122"/>
                <a:ea typeface="黑体" panose="02010609060101010101" pitchFamily="2" charset="-122"/>
              </a:rPr>
              <a:t>万字）。</a:t>
            </a:r>
            <a:endParaRPr lang="zh-CN" altLang="en-US" sz="24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80975" y="941070"/>
            <a:ext cx="8782050" cy="4975860"/>
          </a:xfrm>
        </p:spPr>
        <p:txBody>
          <a:bodyPr vert="horz" wrap="square" lIns="91440" tIns="45720" rIns="91440" bIns="45720" numCol="1" anchor="t" anchorCtr="0" compatLnSpc="1"/>
          <a:lstStyle/>
          <a:p>
            <a:pPr marL="0" marR="0" lvl="0" indent="0" algn="l" defTabSz="914400" rtl="0" fontAlgn="base" latinLnBrk="0">
              <a:lnSpc>
                <a:spcPct val="100000"/>
              </a:lnSpc>
              <a:spcBef>
                <a:spcPct val="20000"/>
              </a:spcBef>
              <a:spcAft>
                <a:spcPct val="0"/>
              </a:spcAft>
              <a:buClr>
                <a:srgbClr val="66FFFF"/>
              </a:buClr>
              <a:buSzTx/>
              <a:buFont typeface="Wingdings" panose="05000000000000000000" pitchFamily="2" charset="2"/>
              <a:buNone/>
              <a:defRPr/>
            </a:pPr>
            <a:r>
              <a:rPr kumimoji="1" lang="en-US"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1</a:t>
            </a:r>
            <a:r>
              <a:rPr kumimoji="1" lang="zh-CN"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．北京大学语料库</a:t>
            </a: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北京大学计算语言学研究所从</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1992</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年起开始现代汉语语料库的多级加工，历时</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10</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余载，已经取得了重要成果。自</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1999</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年</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4</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月至</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2002</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年</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4</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月，历时三年完成的</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1998</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年全年《人民日报》的标注语料库包含</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2600</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多万汉字，全部语料均已完成词语切分和词性标注等基本加工。</a:t>
            </a:r>
          </a:p>
          <a:p>
            <a:pPr marL="342900" marR="0" lvl="0" indent="-342900" algn="l" defTabSz="914400" rtl="0" fontAlgn="base" latinLnBrk="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根据《北京大学现代汉语语料库基本加工规范》，汉语词性标注包括</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26</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个基本词类代码，</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74</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个扩充代码。标记集中共有</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106</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个代码。</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304800" y="666115"/>
            <a:ext cx="8603615" cy="568007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SzTx/>
              <a:buNone/>
              <a:defRPr/>
            </a:pPr>
            <a:r>
              <a:rPr kumimoji="1" lang="en-US"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2</a:t>
            </a:r>
            <a:r>
              <a:rPr kumimoji="1" lang="zh-CN"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．知网</a:t>
            </a:r>
          </a:p>
          <a:p>
            <a:pPr marR="0" lvl="0" algn="l" defTabSz="914400" rtl="0" eaLnBrk="0" fontAlgn="base" latinLnBrk="0" hangingPunct="0">
              <a:lnSpc>
                <a:spcPct val="100000"/>
              </a:lnSpc>
              <a:spcBef>
                <a:spcPct val="20000"/>
              </a:spcBef>
              <a:spcAft>
                <a:spcPct val="0"/>
              </a:spcAft>
              <a:buSzTx/>
              <a:buFont typeface="Wingdings" panose="05000000000000000000" charset="0"/>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知网（</a:t>
            </a:r>
            <a:r>
              <a:rPr kumimoji="1" lang="en-US" altLang="zh-CN" sz="28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HowNet</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）于</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1999</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年正式发布，是国内外知名的语义资源。</a:t>
            </a:r>
            <a:r>
              <a:rPr kumimoji="1" lang="zh-CN"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知网</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的</a:t>
            </a:r>
            <a:r>
              <a:rPr kumimoji="1" lang="zh-CN" altLang="zh-CN" sz="28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创建者董振东</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等撰文“知网的理论发现”（中文信息学报，</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2007</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），介绍了知网的知识观、关于知识的获取和表达、事件类概念分类的双轴论、关于语义角色和知识数据描述语言（</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KDML</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）等内容。</a:t>
            </a:r>
          </a:p>
          <a:p>
            <a:pPr marR="0" lvl="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知网目前具有中英文各</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10</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万多词汇义项，其定义被</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7</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大类别所覆盖。知网定义了</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7</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大类别：万物、时间、空间、属性、属性值、事件和部件</a:t>
            </a:r>
            <a:r>
              <a:rPr kumimoji="1" lang="zh-CN"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en-US" altLang="zh-CN" sz="28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SzTx/>
              <a:buFont typeface="Wingdings" panose="05000000000000000000" pitchFamily="2" charset="2"/>
              <a:buChar char="Ø"/>
              <a:defRPr/>
            </a:pP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知网在</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2000</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年推出新版，又经过了</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10</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年的完善，包含了</a:t>
            </a:r>
            <a:r>
              <a:rPr kumimoji="1" lang="en-US"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10</a:t>
            </a:r>
            <a:r>
              <a:rPr kumimoji="1" lang="zh-CN" altLang="zh-CN" sz="28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万多概念及其相互关系。</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p:cNvSpPr>
          <p:nvPr>
            <p:ph type="title"/>
          </p:nvPr>
        </p:nvSpPr>
        <p:spPr/>
        <p:txBody>
          <a:bodyPr vert="horz" wrap="square" lIns="91440" tIns="45720" rIns="91440" bIns="45720" anchor="ctr" anchorCtr="0"/>
          <a:lstStyle/>
          <a:p>
            <a:pPr eaLnBrk="1" hangingPunct="1">
              <a:buNone/>
            </a:pPr>
            <a:r>
              <a:rPr lang="zh-CN" altLang="en-US" dirty="0" smtClean="0"/>
              <a:t>第</a:t>
            </a:r>
            <a:r>
              <a:rPr lang="en-US" altLang="zh-CN" dirty="0" smtClean="0"/>
              <a:t>7</a:t>
            </a:r>
            <a:r>
              <a:rPr lang="zh-CN" altLang="en-US" dirty="0" smtClean="0"/>
              <a:t>章  </a:t>
            </a:r>
            <a:r>
              <a:rPr lang="zh-CN" altLang="en-US" dirty="0"/>
              <a:t>自然语言处理技术</a:t>
            </a:r>
          </a:p>
        </p:txBody>
      </p:sp>
      <p:sp>
        <p:nvSpPr>
          <p:cNvPr id="94212" name="Rectangle 3"/>
          <p:cNvSpPr>
            <a:spLocks noGrp="1"/>
          </p:cNvSpPr>
          <p:nvPr>
            <p:ph idx="1"/>
          </p:nvPr>
        </p:nvSpPr>
        <p:spPr>
          <a:xfrm>
            <a:off x="685800" y="1371600"/>
            <a:ext cx="7772400" cy="5334000"/>
          </a:xfrm>
        </p:spPr>
        <p:txBody>
          <a:bodyPr vert="horz" wrap="square" lIns="91440" tIns="45720" rIns="91440" bIns="45720" anchor="t" anchorCtr="0"/>
          <a:lstStyle/>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7.1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自然语言理解的一般问题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7.2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词法分析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7.3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句法分析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7.4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语义分析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7.5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大规模真实文本的处理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FF0000"/>
                </a:solidFill>
                <a:latin typeface="黑体" panose="02010609060101010101" pitchFamily="2" charset="-122"/>
                <a:ea typeface="黑体" panose="02010609060101010101" pitchFamily="2" charset="-122"/>
              </a:rPr>
              <a:t>7.6  </a:t>
            </a:r>
            <a:r>
              <a:rPr lang="zh-CN" altLang="en-US" sz="2800" dirty="0">
                <a:solidFill>
                  <a:srgbClr val="FF0000"/>
                </a:solidFill>
                <a:latin typeface="黑体" panose="02010609060101010101" pitchFamily="2" charset="-122"/>
                <a:ea typeface="黑体" panose="02010609060101010101" pitchFamily="2" charset="-122"/>
              </a:rPr>
              <a:t>信息搜索	</a:t>
            </a:r>
            <a:endParaRPr lang="en-US" altLang="zh-CN" sz="2800" dirty="0">
              <a:solidFill>
                <a:srgbClr val="FF000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7.7  </a:t>
            </a:r>
            <a:r>
              <a:rPr lang="zh-CN" altLang="en-US" sz="2800" dirty="0">
                <a:latin typeface="黑体" panose="02010609060101010101" pitchFamily="2" charset="-122"/>
                <a:ea typeface="黑体" panose="02010609060101010101" pitchFamily="2" charset="-122"/>
              </a:rPr>
              <a:t>机器翻译	</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7.8  </a:t>
            </a:r>
            <a:r>
              <a:rPr lang="zh-CN" altLang="en-US" sz="2800" dirty="0">
                <a:latin typeface="黑体" panose="02010609060101010101" pitchFamily="2" charset="-122"/>
                <a:ea typeface="黑体" panose="02010609060101010101" pitchFamily="2" charset="-122"/>
              </a:rPr>
              <a:t>语音识别</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7.9  </a:t>
            </a:r>
            <a:r>
              <a:rPr lang="zh-CN" altLang="zh-CN" sz="2800" dirty="0">
                <a:latin typeface="黑体" panose="02010609060101010101" pitchFamily="2" charset="-122"/>
                <a:ea typeface="黑体" panose="02010609060101010101" pitchFamily="2" charset="-122"/>
              </a:rPr>
              <a:t>机器阅读理解</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7.10 </a:t>
            </a:r>
            <a:r>
              <a:rPr lang="zh-CN" altLang="zh-CN" sz="2800" dirty="0">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p:cNvSpPr>
          <p:nvPr>
            <p:ph type="title"/>
          </p:nvPr>
        </p:nvSpPr>
        <p:spPr/>
        <p:txBody>
          <a:bodyPr vert="horz" wrap="square" lIns="91440" tIns="45720" rIns="91440" bIns="45720" anchor="ctr" anchorCtr="0"/>
          <a:lstStyle/>
          <a:p>
            <a:pPr eaLnBrk="1" hangingPunct="1">
              <a:buNone/>
            </a:pPr>
            <a:r>
              <a:rPr lang="en-US" altLang="zh-CN" dirty="0" smtClean="0"/>
              <a:t>7.6  </a:t>
            </a:r>
            <a:r>
              <a:rPr lang="zh-CN" altLang="en-US" dirty="0"/>
              <a:t>信息搜索</a:t>
            </a:r>
          </a:p>
        </p:txBody>
      </p:sp>
      <p:sp>
        <p:nvSpPr>
          <p:cNvPr id="95236" name="Rectangle 3"/>
          <p:cNvSpPr>
            <a:spLocks noGrp="1"/>
          </p:cNvSpPr>
          <p:nvPr>
            <p:ph idx="1"/>
          </p:nvPr>
        </p:nvSpPr>
        <p:spPr>
          <a:xfrm>
            <a:off x="211455" y="2590800"/>
            <a:ext cx="7772400" cy="3657600"/>
          </a:xfrm>
        </p:spPr>
        <p:txBody>
          <a:bodyPr vert="horz" wrap="square" lIns="91440" tIns="45720" rIns="91440" bIns="45720" anchor="t" anchorCtr="0"/>
          <a:lstStyle/>
          <a:p>
            <a:pPr eaLnBrk="1" hangingPunct="1">
              <a:buNone/>
            </a:pPr>
            <a:r>
              <a:rPr lang="zh-CN" altLang="en-US" dirty="0">
                <a:latin typeface="黑体" panose="02010609060101010101" pitchFamily="2" charset="-122"/>
                <a:ea typeface="黑体" panose="02010609060101010101" pitchFamily="2" charset="-122"/>
              </a:rPr>
              <a:t>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7.6.1  </a:t>
            </a:r>
            <a:r>
              <a:rPr lang="zh-CN" altLang="en-US" dirty="0">
                <a:latin typeface="黑体" panose="02010609060101010101" pitchFamily="2" charset="-122"/>
                <a:ea typeface="黑体" panose="02010609060101010101" pitchFamily="2" charset="-122"/>
              </a:rPr>
              <a:t>信息搜索概述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7.6.2  </a:t>
            </a:r>
            <a:r>
              <a:rPr lang="zh-CN" altLang="en-US" dirty="0">
                <a:latin typeface="黑体" panose="02010609060101010101" pitchFamily="2" charset="-122"/>
                <a:ea typeface="黑体" panose="02010609060101010101" pitchFamily="2" charset="-122"/>
              </a:rPr>
              <a:t>搜索引擎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7.6.3  </a:t>
            </a:r>
            <a:r>
              <a:rPr lang="zh-CN" altLang="en-US" dirty="0">
                <a:latin typeface="黑体" panose="02010609060101010101" pitchFamily="2" charset="-122"/>
                <a:ea typeface="黑体" panose="02010609060101010101" pitchFamily="2" charset="-122"/>
              </a:rPr>
              <a:t>智能搜索引擎</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7.6.4  </a:t>
            </a:r>
            <a:r>
              <a:rPr lang="zh-CN" altLang="zh-CN" dirty="0">
                <a:latin typeface="黑体" panose="02010609060101010101" pitchFamily="2" charset="-122"/>
                <a:ea typeface="黑体" panose="02010609060101010101" pitchFamily="2" charset="-122"/>
              </a:rPr>
              <a:t>搜索引擎的发展趋势</a:t>
            </a:r>
            <a:r>
              <a:rPr lang="zh-CN" altLang="en-US" dirty="0">
                <a:latin typeface="黑体" panose="02010609060101010101" pitchFamily="2" charset="-122"/>
                <a:ea typeface="黑体" panose="02010609060101010101" pitchFamily="2" charset="-122"/>
              </a:rPr>
              <a:t>	</a:t>
            </a:r>
          </a:p>
        </p:txBody>
      </p:sp>
      <p:graphicFrame>
        <p:nvGraphicFramePr>
          <p:cNvPr id="95237" name="对象 1"/>
          <p:cNvGraphicFramePr>
            <a:graphicFrameLocks noChangeAspect="1"/>
          </p:cNvGraphicFramePr>
          <p:nvPr/>
        </p:nvGraphicFramePr>
        <p:xfrm>
          <a:off x="4716463" y="44450"/>
          <a:ext cx="4324350" cy="3465513"/>
        </p:xfrm>
        <a:graphic>
          <a:graphicData uri="http://schemas.openxmlformats.org/presentationml/2006/ole">
            <mc:AlternateContent xmlns:mc="http://schemas.openxmlformats.org/markup-compatibility/2006">
              <mc:Choice xmlns:v="urn:schemas-microsoft-com:vml" Requires="v">
                <p:oleObj spid="_x0000_s8214" r:id="rId3" imgW="6604635" imgH="4160520" progId="图像.文件">
                  <p:embed/>
                </p:oleObj>
              </mc:Choice>
              <mc:Fallback>
                <p:oleObj r:id="rId3" imgW="6604635" imgH="4160520" progId="图像.文件">
                  <p:embed/>
                  <p:pic>
                    <p:nvPicPr>
                      <p:cNvPr id="0" name="图片 3084"/>
                      <p:cNvPicPr/>
                      <p:nvPr/>
                    </p:nvPicPr>
                    <p:blipFill>
                      <a:blip r:embed="rId4"/>
                      <a:stretch>
                        <a:fillRect/>
                      </a:stretch>
                    </p:blipFill>
                    <p:spPr>
                      <a:xfrm>
                        <a:off x="4716463" y="44450"/>
                        <a:ext cx="4324350" cy="3465513"/>
                      </a:xfrm>
                      <a:prstGeom prst="rect">
                        <a:avLst/>
                      </a:prstGeom>
                      <a:noFill/>
                      <a:ln w="38100">
                        <a:noFill/>
                        <a:miter/>
                      </a:ln>
                    </p:spPr>
                  </p:pic>
                </p:oleObj>
              </mc:Fallback>
            </mc:AlternateContent>
          </a:graphicData>
        </a:graphic>
      </p:graphicFrame>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3"/>
          <p:cNvSpPr>
            <a:spLocks noGrp="1"/>
          </p:cNvSpPr>
          <p:nvPr>
            <p:ph idx="4294967295"/>
          </p:nvPr>
        </p:nvSpPr>
        <p:spPr>
          <a:xfrm>
            <a:off x="685800" y="6235700"/>
            <a:ext cx="7772400" cy="715010"/>
          </a:xfrm>
        </p:spPr>
        <p:txBody>
          <a:bodyPr vert="horz" wrap="square" lIns="91440" tIns="45720" rIns="91440" bIns="45720" anchor="t" anchorCtr="0"/>
          <a:lstStyle/>
          <a:p>
            <a:pPr marL="0" indent="0" algn="ctr" eaLnBrk="1" hangingPunct="1">
              <a:buNone/>
            </a:pPr>
            <a:r>
              <a:rPr lang="zh-CN" altLang="en-US" sz="3200" dirty="0"/>
              <a:t>海量资源中心跨媒体数据表现形式</a:t>
            </a:r>
          </a:p>
        </p:txBody>
      </p:sp>
      <p:pic>
        <p:nvPicPr>
          <p:cNvPr id="96261" name="Picture 5"/>
          <p:cNvPicPr>
            <a:picLocks noChangeAspect="1"/>
          </p:cNvPicPr>
          <p:nvPr/>
        </p:nvPicPr>
        <p:blipFill>
          <a:blip r:embed="rId2"/>
          <a:stretch>
            <a:fillRect/>
          </a:stretch>
        </p:blipFill>
        <p:spPr>
          <a:xfrm>
            <a:off x="827882" y="169228"/>
            <a:ext cx="7488237" cy="5894387"/>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3"/>
          <p:cNvSpPr>
            <a:spLocks noGrp="1"/>
          </p:cNvSpPr>
          <p:nvPr>
            <p:ph idx="4294967295"/>
          </p:nvPr>
        </p:nvSpPr>
        <p:spPr>
          <a:xfrm>
            <a:off x="685800" y="5201920"/>
            <a:ext cx="7772400" cy="559435"/>
          </a:xfrm>
        </p:spPr>
        <p:txBody>
          <a:bodyPr vert="horz" wrap="square" lIns="91440" tIns="45720" rIns="91440" bIns="45720" anchor="t" anchorCtr="0"/>
          <a:lstStyle/>
          <a:p>
            <a:pPr marL="0" indent="0" algn="ctr" eaLnBrk="1" hangingPunct="1">
              <a:lnSpc>
                <a:spcPct val="90000"/>
              </a:lnSpc>
              <a:buNone/>
            </a:pPr>
            <a:r>
              <a:rPr lang="zh-CN" altLang="en-US" sz="2800" dirty="0"/>
              <a:t>网络资源、用户和检索行为之间的关联示意图</a:t>
            </a:r>
          </a:p>
        </p:txBody>
      </p:sp>
      <p:pic>
        <p:nvPicPr>
          <p:cNvPr id="97285" name="Picture 4"/>
          <p:cNvPicPr>
            <a:picLocks noChangeAspect="1"/>
          </p:cNvPicPr>
          <p:nvPr/>
        </p:nvPicPr>
        <p:blipFill>
          <a:blip r:embed="rId2"/>
          <a:stretch>
            <a:fillRect/>
          </a:stretch>
        </p:blipFill>
        <p:spPr>
          <a:xfrm>
            <a:off x="711200" y="860425"/>
            <a:ext cx="7412038" cy="3867150"/>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p:cNvSpPr>
          <p:nvPr>
            <p:ph idx="4294967295"/>
          </p:nvPr>
        </p:nvSpPr>
        <p:spPr>
          <a:xfrm>
            <a:off x="410845" y="623570"/>
            <a:ext cx="8322310" cy="5610225"/>
          </a:xfrm>
        </p:spPr>
        <p:txBody>
          <a:bodyPr vert="horz" wrap="square" lIns="91440" tIns="45720" rIns="91440" bIns="45720" anchor="t" anchorCtr="0"/>
          <a:lstStyle/>
          <a:p>
            <a:pPr eaLnBrk="1" hangingPunct="1">
              <a:lnSpc>
                <a:spcPct val="80000"/>
              </a:lnSpc>
              <a:buNone/>
            </a:pPr>
            <a:r>
              <a:rPr lang="zh-CN" altLang="en-US" sz="2800" dirty="0">
                <a:solidFill>
                  <a:srgbClr val="C00000"/>
                </a:solidFill>
                <a:latin typeface="黑体" panose="02010609060101010101" pitchFamily="2" charset="-122"/>
                <a:ea typeface="黑体" panose="02010609060101010101" pitchFamily="2" charset="-122"/>
              </a:rPr>
              <a:t>搜索引擎</a:t>
            </a:r>
            <a:r>
              <a:rPr lang="zh-CN" altLang="en-US" sz="2800" dirty="0">
                <a:latin typeface="黑体" panose="02010609060101010101" pitchFamily="2" charset="-122"/>
                <a:ea typeface="黑体" panose="02010609060101010101" pitchFamily="2" charset="-122"/>
              </a:rPr>
              <a:t>对网络信息进行分类、索引和摘要。</a:t>
            </a:r>
          </a:p>
          <a:p>
            <a:pPr eaLnBrk="1" hangingPunct="1">
              <a:lnSpc>
                <a:spcPct val="80000"/>
              </a:lnSpc>
              <a:buNone/>
            </a:pPr>
            <a:endParaRPr lang="zh-CN" altLang="en-US" sz="2800" dirty="0">
              <a:solidFill>
                <a:schemeClr val="accent1"/>
              </a:solidFill>
              <a:latin typeface="黑体" panose="02010609060101010101" pitchFamily="2" charset="-122"/>
              <a:ea typeface="黑体" panose="02010609060101010101" pitchFamily="2" charset="-122"/>
            </a:endParaRPr>
          </a:p>
          <a:p>
            <a:pPr eaLnBrk="1" hangingPunct="1">
              <a:lnSpc>
                <a:spcPct val="80000"/>
              </a:lnSpc>
              <a:buNone/>
            </a:pPr>
            <a:r>
              <a:rPr lang="zh-CN" altLang="en-US" sz="2800" dirty="0">
                <a:solidFill>
                  <a:srgbClr val="FF0000"/>
                </a:solidFill>
                <a:latin typeface="黑体" panose="02010609060101010101" pitchFamily="2" charset="-122"/>
                <a:ea typeface="黑体" panose="02010609060101010101" pitchFamily="2" charset="-122"/>
              </a:rPr>
              <a:t>早期</a:t>
            </a:r>
            <a:r>
              <a:rPr lang="en-US" altLang="zh-CN" sz="2800" dirty="0">
                <a:solidFill>
                  <a:srgbClr val="FF0000"/>
                </a:solidFill>
                <a:latin typeface="黑体" panose="02010609060101010101" pitchFamily="2" charset="-122"/>
                <a:ea typeface="黑体" panose="02010609060101010101" pitchFamily="2" charset="-122"/>
              </a:rPr>
              <a:t>:</a:t>
            </a:r>
          </a:p>
          <a:p>
            <a:pPr eaLnBrk="1" hangingPunct="1">
              <a:lnSpc>
                <a:spcPct val="80000"/>
              </a:lnSpc>
              <a:buNone/>
            </a:pPr>
            <a:r>
              <a:rPr lang="zh-CN" altLang="en-US" sz="2800" dirty="0" smtClean="0">
                <a:latin typeface="黑体" panose="02010609060101010101" pitchFamily="2" charset="-122"/>
                <a:ea typeface="黑体" panose="02010609060101010101" pitchFamily="2" charset="-122"/>
              </a:rPr>
              <a:t>  向</a:t>
            </a:r>
            <a:r>
              <a:rPr lang="zh-CN" altLang="en-US" sz="2800" dirty="0">
                <a:latin typeface="黑体" panose="02010609060101010101" pitchFamily="2" charset="-122"/>
                <a:ea typeface="黑体" panose="02010609060101010101" pitchFamily="2" charset="-122"/>
              </a:rPr>
              <a:t>搜索引擎进行登记，选择主题分类，提供关键词和摘要，并报告自己信息站点的地址。</a:t>
            </a:r>
          </a:p>
          <a:p>
            <a:pPr eaLnBrk="1" hangingPunct="1">
              <a:lnSpc>
                <a:spcPct val="80000"/>
              </a:lnSpc>
              <a:buNone/>
            </a:pPr>
            <a:endParaRPr lang="zh-CN" altLang="en-US" sz="2800" dirty="0">
              <a:solidFill>
                <a:schemeClr val="accent1"/>
              </a:solidFill>
              <a:latin typeface="黑体" panose="02010609060101010101" pitchFamily="2" charset="-122"/>
              <a:ea typeface="黑体" panose="02010609060101010101" pitchFamily="2" charset="-122"/>
            </a:endParaRPr>
          </a:p>
          <a:p>
            <a:pPr eaLnBrk="1" hangingPunct="1">
              <a:lnSpc>
                <a:spcPct val="80000"/>
              </a:lnSpc>
              <a:buNone/>
            </a:pPr>
            <a:r>
              <a:rPr lang="zh-CN" altLang="en-US" sz="2800" dirty="0">
                <a:solidFill>
                  <a:srgbClr val="FF0000"/>
                </a:solidFill>
                <a:latin typeface="黑体" panose="02010609060101010101" pitchFamily="2" charset="-122"/>
                <a:ea typeface="黑体" panose="02010609060101010101" pitchFamily="2" charset="-122"/>
              </a:rPr>
              <a:t>自动搜索引擎</a:t>
            </a:r>
            <a:r>
              <a:rPr lang="en-US" altLang="zh-CN" sz="2800" dirty="0">
                <a:solidFill>
                  <a:srgbClr val="FF0000"/>
                </a:solidFill>
                <a:latin typeface="黑体" panose="02010609060101010101" pitchFamily="2" charset="-122"/>
                <a:ea typeface="黑体" panose="02010609060101010101" pitchFamily="2" charset="-122"/>
              </a:rPr>
              <a:t>:</a:t>
            </a:r>
          </a:p>
          <a:p>
            <a:pPr eaLnBrk="1" hangingPunct="1">
              <a:lnSpc>
                <a:spcPct val="80000"/>
              </a:lnSpc>
            </a:pPr>
            <a:r>
              <a:rPr lang="zh-CN" altLang="en-US" sz="2800" dirty="0">
                <a:latin typeface="黑体" panose="02010609060101010101" pitchFamily="2" charset="-122"/>
                <a:ea typeface="黑体" panose="02010609060101010101" pitchFamily="2" charset="-122"/>
              </a:rPr>
              <a:t>通过专门设计的网络程序自动发现网络上新出现的信息，并对其进行自动分类、自动索引和自动摘要。</a:t>
            </a:r>
          </a:p>
          <a:p>
            <a:pPr eaLnBrk="1" hangingPunct="1">
              <a:lnSpc>
                <a:spcPct val="80000"/>
              </a:lnSpc>
            </a:pPr>
            <a:r>
              <a:rPr lang="zh-CN" altLang="en-US" sz="2800" dirty="0">
                <a:latin typeface="黑体" panose="02010609060101010101" pitchFamily="2" charset="-122"/>
                <a:ea typeface="黑体" panose="02010609060101010101" pitchFamily="2" charset="-122"/>
              </a:rPr>
              <a:t>为信息检索者提供模糊检索、概念检索等功能，能够按它们的意义进行搜索，从而提高查全率和查准率。</a:t>
            </a:r>
          </a:p>
          <a:p>
            <a:pPr eaLnBrk="1" hangingPunct="1">
              <a:lnSpc>
                <a:spcPct val="80000"/>
              </a:lnSpc>
              <a:buNone/>
            </a:pPr>
            <a:endParaRPr lang="zh-CN" altLang="en-US" sz="24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2"/>
          <p:cNvSpPr>
            <a:spLocks noGrp="1"/>
          </p:cNvSpPr>
          <p:nvPr>
            <p:ph type="title"/>
          </p:nvPr>
        </p:nvSpPr>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7.6.1</a:t>
            </a:r>
            <a:r>
              <a:rPr lang="zh-CN" altLang="en-US" sz="4000" b="0" dirty="0">
                <a:latin typeface="黑体" panose="02010609060101010101" pitchFamily="2" charset="-122"/>
                <a:ea typeface="黑体" panose="02010609060101010101" pitchFamily="2" charset="-122"/>
              </a:rPr>
              <a:t>概述</a:t>
            </a:r>
          </a:p>
        </p:txBody>
      </p:sp>
      <p:sp>
        <p:nvSpPr>
          <p:cNvPr id="99332" name="Rectangle 3"/>
          <p:cNvSpPr>
            <a:spLocks noGrp="1"/>
          </p:cNvSpPr>
          <p:nvPr>
            <p:ph idx="1"/>
          </p:nvPr>
        </p:nvSpPr>
        <p:spPr/>
        <p:txBody>
          <a:bodyPr vert="horz" wrap="square" lIns="91440" tIns="45720" rIns="91440" bIns="45720" anchor="t" anchorCtr="0"/>
          <a:lstStyle/>
          <a:p>
            <a:pPr eaLnBrk="1" hangingPunct="1">
              <a:lnSpc>
                <a:spcPct val="80000"/>
              </a:lnSpc>
              <a:buNone/>
            </a:pPr>
            <a:r>
              <a:rPr lang="zh-CN" altLang="en-US" sz="2800" dirty="0" smtClean="0">
                <a:latin typeface="黑体" panose="02010609060101010101" pitchFamily="2" charset="-122"/>
                <a:ea typeface="黑体" panose="02010609060101010101" pitchFamily="2" charset="-122"/>
              </a:rPr>
              <a:t>  信息检索</a:t>
            </a:r>
            <a:r>
              <a:rPr lang="en-US" altLang="zh-CN" sz="2800" dirty="0" smtClean="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从</a:t>
            </a:r>
            <a:r>
              <a:rPr lang="zh-CN" altLang="en-US" sz="2800" dirty="0">
                <a:latin typeface="黑体" panose="02010609060101010101" pitchFamily="2" charset="-122"/>
                <a:ea typeface="黑体" panose="02010609060101010101" pitchFamily="2" charset="-122"/>
              </a:rPr>
              <a:t>文献集合中查找出所需信息的程序和方法。</a:t>
            </a:r>
          </a:p>
          <a:p>
            <a:pPr eaLnBrk="1" hangingPunct="1">
              <a:lnSpc>
                <a:spcPct val="80000"/>
              </a:lnSpc>
              <a:buNone/>
            </a:pPr>
            <a:r>
              <a:rPr lang="zh-CN" altLang="en-US" sz="2800" dirty="0">
                <a:solidFill>
                  <a:srgbClr val="FF0000"/>
                </a:solidFill>
                <a:latin typeface="黑体" panose="02010609060101010101" pitchFamily="2" charset="-122"/>
                <a:ea typeface="黑体" panose="02010609060101010101" pitchFamily="2" charset="-122"/>
              </a:rPr>
              <a:t>称传统信息检索概念为</a:t>
            </a:r>
            <a:r>
              <a:rPr lang="zh-CN" altLang="en-US" sz="28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信息检索</a:t>
            </a:r>
            <a:r>
              <a:rPr lang="zh-CN" altLang="en-US" sz="2800" dirty="0">
                <a:solidFill>
                  <a:srgbClr val="FF0000"/>
                </a:solidFill>
                <a:latin typeface="黑体" panose="02010609060101010101" pitchFamily="2" charset="-122"/>
                <a:ea typeface="黑体" panose="02010609060101010101" pitchFamily="2" charset="-122"/>
              </a:rPr>
              <a:t> </a:t>
            </a:r>
            <a:r>
              <a:rPr lang="en-US" altLang="zh-CN" sz="2800" dirty="0">
                <a:solidFill>
                  <a:srgbClr val="FF0000"/>
                </a:solidFill>
                <a:latin typeface="黑体" panose="02010609060101010101" pitchFamily="2" charset="-122"/>
                <a:ea typeface="黑体" panose="02010609060101010101" pitchFamily="2" charset="-122"/>
              </a:rPr>
              <a:t>(Information Retrieval)</a:t>
            </a:r>
            <a:r>
              <a:rPr lang="zh-CN" altLang="en-US" sz="2800" dirty="0">
                <a:solidFill>
                  <a:srgbClr val="FF0000"/>
                </a:solidFill>
                <a:latin typeface="黑体" panose="02010609060101010101" pitchFamily="2" charset="-122"/>
                <a:ea typeface="黑体" panose="02010609060101010101" pitchFamily="2" charset="-122"/>
              </a:rPr>
              <a:t>，</a:t>
            </a:r>
          </a:p>
          <a:p>
            <a:pPr eaLnBrk="1" hangingPunct="1">
              <a:lnSpc>
                <a:spcPct val="80000"/>
              </a:lnSpc>
              <a:buNone/>
            </a:pPr>
            <a:endParaRPr lang="zh-CN" altLang="en-US" sz="2800" dirty="0">
              <a:latin typeface="黑体" panose="02010609060101010101" pitchFamily="2" charset="-122"/>
              <a:ea typeface="黑体" panose="02010609060101010101" pitchFamily="2" charset="-122"/>
            </a:endParaRPr>
          </a:p>
          <a:p>
            <a:pPr>
              <a:lnSpc>
                <a:spcPct val="80000"/>
              </a:lnSpc>
              <a:buNone/>
            </a:pPr>
            <a:r>
              <a:rPr lang="zh-CN" altLang="en-US" sz="2800" dirty="0" smtClean="0">
                <a:latin typeface="黑体" panose="02010609060101010101" pitchFamily="2" charset="-122"/>
                <a:ea typeface="黑体" panose="02010609060101010101" pitchFamily="2" charset="-122"/>
              </a:rPr>
              <a:t>  网络信息检索</a:t>
            </a:r>
            <a:r>
              <a:rPr lang="en-US" altLang="zh-CN" sz="2800" dirty="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利用</a:t>
            </a:r>
            <a:r>
              <a:rPr lang="en-US" altLang="zh-CN" sz="2800" dirty="0">
                <a:latin typeface="黑体" panose="02010609060101010101" pitchFamily="2" charset="-122"/>
                <a:ea typeface="黑体" panose="02010609060101010101" pitchFamily="2" charset="-122"/>
              </a:rPr>
              <a:t>Internet</a:t>
            </a:r>
            <a:r>
              <a:rPr lang="zh-CN" altLang="en-US" sz="2800" dirty="0">
                <a:latin typeface="黑体" panose="02010609060101010101" pitchFamily="2" charset="-122"/>
                <a:ea typeface="黑体" panose="02010609060101010101" pitchFamily="2" charset="-122"/>
              </a:rPr>
              <a:t>信息发布技术，对通过</a:t>
            </a:r>
            <a:r>
              <a:rPr lang="en-US" altLang="zh-CN" sz="2800" dirty="0">
                <a:latin typeface="黑体" panose="02010609060101010101" pitchFamily="2" charset="-122"/>
                <a:ea typeface="黑体" panose="02010609060101010101" pitchFamily="2" charset="-122"/>
              </a:rPr>
              <a:t>Internet</a:t>
            </a:r>
            <a:r>
              <a:rPr lang="zh-CN" altLang="en-US" sz="2800" dirty="0">
                <a:latin typeface="黑体" panose="02010609060101010101" pitchFamily="2" charset="-122"/>
                <a:ea typeface="黑体" panose="02010609060101010101" pitchFamily="2" charset="-122"/>
              </a:rPr>
              <a:t>发布的信息进行的检索，目前主要的检索手段是搜索引擎。</a:t>
            </a:r>
          </a:p>
          <a:p>
            <a:pPr eaLnBrk="1" hangingPunct="1">
              <a:lnSpc>
                <a:spcPct val="80000"/>
              </a:lnSpc>
              <a:buNone/>
            </a:pPr>
            <a:r>
              <a:rPr lang="zh-CN" altLang="en-US" sz="2800" dirty="0">
                <a:solidFill>
                  <a:srgbClr val="FF0000"/>
                </a:solidFill>
                <a:latin typeface="黑体" panose="02010609060101010101" pitchFamily="2" charset="-122"/>
                <a:ea typeface="黑体" panose="02010609060101010101" pitchFamily="2" charset="-122"/>
              </a:rPr>
              <a:t>称网络信息检索概念为</a:t>
            </a:r>
            <a:r>
              <a:rPr lang="zh-CN" altLang="en-US" sz="28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网络信息搜索</a:t>
            </a:r>
            <a:r>
              <a:rPr lang="en-US" altLang="zh-CN" sz="2800" dirty="0">
                <a:solidFill>
                  <a:srgbClr val="FF0000"/>
                </a:solidFill>
                <a:latin typeface="黑体" panose="02010609060101010101" pitchFamily="2" charset="-122"/>
                <a:ea typeface="黑体" panose="02010609060101010101" pitchFamily="2" charset="-122"/>
              </a:rPr>
              <a:t>(Information Searching)</a:t>
            </a:r>
            <a:r>
              <a:rPr lang="zh-CN" altLang="en-US" sz="2800" dirty="0">
                <a:solidFill>
                  <a:srgbClr val="FF0000"/>
                </a:solidFill>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p:cNvSpPr>
            <a:spLocks noGrp="1"/>
          </p:cNvSpPr>
          <p:nvPr>
            <p:ph idx="4294967295"/>
          </p:nvPr>
        </p:nvSpPr>
        <p:spPr>
          <a:xfrm>
            <a:off x="494030" y="386080"/>
            <a:ext cx="8167370" cy="6047740"/>
          </a:xfrm>
        </p:spPr>
        <p:txBody>
          <a:bodyPr vert="horz" wrap="square" lIns="91440" tIns="45720" rIns="91440" bIns="45720" anchor="t" anchorCtr="0"/>
          <a:lstStyle/>
          <a:p>
            <a:pPr eaLnBrk="1" hangingPunct="1">
              <a:lnSpc>
                <a:spcPct val="80000"/>
              </a:lnSpc>
              <a:buNone/>
            </a:pPr>
            <a:r>
              <a:rPr lang="zh-CN" altLang="en-US" dirty="0">
                <a:solidFill>
                  <a:srgbClr val="FF0000"/>
                </a:solidFill>
                <a:latin typeface="华文新魏" panose="02010800040101010101" pitchFamily="2" charset="-122"/>
                <a:ea typeface="华文新魏" panose="02010800040101010101" pitchFamily="2" charset="-122"/>
              </a:rPr>
              <a:t>假想一场交通肇事逃逸案</a:t>
            </a:r>
          </a:p>
          <a:p>
            <a:pPr eaLnBrk="1" hangingPunct="1"/>
            <a:r>
              <a:rPr lang="zh-CN" altLang="en-US" sz="2800" dirty="0">
                <a:latin typeface="黑体" panose="02010609060101010101" pitchFamily="2" charset="-122"/>
                <a:ea typeface="黑体" panose="02010609060101010101" pitchFamily="2" charset="-122"/>
              </a:rPr>
              <a:t>汽车已不知所终，只留下撞击现场，还有已经死于非命的被撞者。</a:t>
            </a:r>
          </a:p>
          <a:p>
            <a:pPr eaLnBrk="1" hangingPunct="1"/>
            <a:r>
              <a:rPr lang="zh-CN" altLang="en-US" sz="2800" dirty="0">
                <a:latin typeface="黑体" panose="02010609060101010101" pitchFamily="2" charset="-122"/>
                <a:ea typeface="黑体" panose="02010609060101010101" pitchFamily="2" charset="-122"/>
              </a:rPr>
              <a:t>调查，收集线索，如</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这辆车是灰色的</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有人看到车上有</a:t>
            </a:r>
            <a:r>
              <a:rPr lang="en-US" altLang="zh-CN" sz="2800" dirty="0">
                <a:latin typeface="黑体" panose="02010609060101010101" pitchFamily="2" charset="-122"/>
                <a:ea typeface="黑体" panose="02010609060101010101" pitchFamily="2" charset="-122"/>
              </a:rPr>
              <a:t>vw</a:t>
            </a:r>
            <a:r>
              <a:rPr lang="zh-CN" altLang="en-US" sz="2800" dirty="0">
                <a:latin typeface="黑体" panose="02010609060101010101" pitchFamily="2" charset="-122"/>
                <a:ea typeface="黑体" panose="02010609060101010101" pitchFamily="2" charset="-122"/>
              </a:rPr>
              <a:t>的标志</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，那就该去交管局查询所有灰色的大众汽车；</a:t>
            </a:r>
          </a:p>
          <a:p>
            <a:pPr eaLnBrk="1" hangingPunct="1"/>
            <a:r>
              <a:rPr lang="zh-CN" altLang="en-US" sz="2800" dirty="0">
                <a:latin typeface="黑体" panose="02010609060101010101" pitchFamily="2" charset="-122"/>
                <a:ea typeface="黑体" panose="02010609060101010101" pitchFamily="2" charset="-122"/>
              </a:rPr>
              <a:t>其他线索，如 </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这辆车是银色的</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 </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那车他认识，是宝来</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，还有人看到车牌号是</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A×××5</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，那么查询：</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银色或灰色的车牌号为</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A×××5</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的宝来车</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p>
          <a:p>
            <a:pPr eaLnBrk="1" hangingPunct="1"/>
            <a:r>
              <a:rPr lang="zh-CN" altLang="en-US" sz="2800" dirty="0">
                <a:latin typeface="黑体" panose="02010609060101010101" pitchFamily="2" charset="-122"/>
                <a:ea typeface="黑体" panose="02010609060101010101" pitchFamily="2" charset="-122"/>
              </a:rPr>
              <a:t>查询后得到一个符合特征车辆的列表，剩下的工作就是询问车主、调查车况，最终确定犯罪嫌疑人了。</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29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p:cNvSpPr>
          <p:nvPr>
            <p:ph type="title"/>
          </p:nvPr>
        </p:nvSpPr>
        <p:spPr/>
        <p:txBody>
          <a:bodyPr vert="horz" wrap="square" lIns="91440" tIns="45720" rIns="91440" bIns="45720" anchor="ctr" anchorCtr="0"/>
          <a:lstStyle/>
          <a:p>
            <a:pPr eaLnBrk="1" hangingPunct="1">
              <a:buNone/>
            </a:pPr>
            <a:r>
              <a:rPr lang="en-US" altLang="zh-CN" dirty="0" smtClean="0"/>
              <a:t>7.5  </a:t>
            </a:r>
            <a:r>
              <a:rPr lang="zh-CN" altLang="en-US" dirty="0"/>
              <a:t>大规模真实文本的处理</a:t>
            </a:r>
          </a:p>
        </p:txBody>
      </p:sp>
      <p:sp>
        <p:nvSpPr>
          <p:cNvPr id="73732" name="Rectangle 3"/>
          <p:cNvSpPr>
            <a:spLocks noGrp="1"/>
          </p:cNvSpPr>
          <p:nvPr>
            <p:ph idx="1"/>
          </p:nvPr>
        </p:nvSpPr>
        <p:spPr/>
        <p:txBody>
          <a:bodyPr vert="horz" wrap="square" lIns="91440" tIns="45720" rIns="91440" bIns="45720" anchor="t" anchorCtr="0"/>
          <a:lstStyle/>
          <a:p>
            <a:pPr eaLnBrk="1" hangingPunct="1">
              <a:buNone/>
            </a:pPr>
            <a:r>
              <a:rPr lang="zh-CN" altLang="en-US" dirty="0">
                <a:latin typeface="黑体" panose="02010609060101010101" pitchFamily="2" charset="-122"/>
                <a:ea typeface="黑体" panose="02010609060101010101" pitchFamily="2" charset="-122"/>
              </a:rPr>
              <a:t>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7.5.1  </a:t>
            </a:r>
            <a:r>
              <a:rPr lang="zh-CN" altLang="en-US" dirty="0">
                <a:latin typeface="黑体" panose="02010609060101010101" pitchFamily="2" charset="-122"/>
                <a:ea typeface="黑体" panose="02010609060101010101" pitchFamily="2" charset="-122"/>
              </a:rPr>
              <a:t>语料库语言学及其特点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7.5.2  </a:t>
            </a:r>
            <a:r>
              <a:rPr lang="zh-CN" altLang="en-US" dirty="0">
                <a:latin typeface="黑体" panose="02010609060101010101" pitchFamily="2" charset="-122"/>
                <a:ea typeface="黑体" panose="02010609060101010101" pitchFamily="2" charset="-122"/>
              </a:rPr>
              <a:t>统计学方法的应用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7.5.3  </a:t>
            </a:r>
            <a:r>
              <a:rPr lang="zh-CN" altLang="en-US" dirty="0">
                <a:latin typeface="黑体" panose="02010609060101010101" pitchFamily="2" charset="-122"/>
                <a:ea typeface="黑体" panose="02010609060101010101" pitchFamily="2" charset="-122"/>
              </a:rPr>
              <a:t>汉语语料库加工的基本方法</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7.5.4  </a:t>
            </a:r>
            <a:r>
              <a:rPr lang="zh-CN" altLang="zh-CN" dirty="0">
                <a:latin typeface="黑体" panose="02010609060101010101" pitchFamily="2" charset="-122"/>
                <a:ea typeface="黑体" panose="02010609060101010101" pitchFamily="2" charset="-122"/>
              </a:rPr>
              <a:t>语义资源建设</a:t>
            </a:r>
            <a:r>
              <a:rPr lang="zh-CN" altLang="en-US"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p:cNvSpPr>
          <p:nvPr>
            <p:ph idx="4294967295"/>
          </p:nvPr>
        </p:nvSpPr>
        <p:spPr>
          <a:xfrm>
            <a:off x="521970" y="499745"/>
            <a:ext cx="7772400" cy="4114800"/>
          </a:xfrm>
        </p:spPr>
        <p:txBody>
          <a:bodyPr vert="horz" wrap="square" lIns="91440" tIns="45720" rIns="91440" bIns="45720" anchor="t" anchorCtr="0"/>
          <a:lstStyle/>
          <a:p>
            <a:pPr eaLnBrk="1" hangingPunct="1">
              <a:lnSpc>
                <a:spcPct val="90000"/>
              </a:lnSpc>
            </a:pPr>
            <a:r>
              <a:rPr lang="zh-CN" altLang="en-US" sz="2800" dirty="0">
                <a:latin typeface="黑体" panose="02010609060101010101" pitchFamily="2" charset="-122"/>
                <a:ea typeface="黑体" panose="02010609060101010101" pitchFamily="2" charset="-122"/>
              </a:rPr>
              <a:t>网络信息搜索类型</a:t>
            </a:r>
            <a:r>
              <a:rPr lang="en-US" altLang="zh-CN" sz="2800" dirty="0">
                <a:latin typeface="黑体" panose="02010609060101010101" pitchFamily="2" charset="-122"/>
                <a:ea typeface="黑体" panose="02010609060101010101" pitchFamily="2" charset="-122"/>
              </a:rPr>
              <a:t>:</a:t>
            </a:r>
            <a:endParaRPr lang="zh-CN" altLang="en-US" sz="2800" dirty="0">
              <a:latin typeface="黑体" panose="02010609060101010101" pitchFamily="2" charset="-122"/>
              <a:ea typeface="黑体" panose="02010609060101010101" pitchFamily="2" charset="-122"/>
            </a:endParaRPr>
          </a:p>
          <a:p>
            <a:pPr eaLnBrk="1" hangingPunct="1">
              <a:lnSpc>
                <a:spcPct val="90000"/>
              </a:lnSpc>
              <a:buNone/>
            </a:pP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1</a:t>
            </a:r>
            <a:r>
              <a:rPr lang="zh-CN" altLang="en-US" sz="2800" dirty="0">
                <a:solidFill>
                  <a:srgbClr val="FF0000"/>
                </a:solidFill>
                <a:latin typeface="黑体" panose="02010609060101010101" pitchFamily="2" charset="-122"/>
                <a:ea typeface="黑体" panose="02010609060101010101" pitchFamily="2" charset="-122"/>
              </a:rPr>
              <a:t>）字典型查询工具</a:t>
            </a:r>
            <a:r>
              <a:rPr lang="zh-CN" altLang="en-US" sz="2800" dirty="0">
                <a:latin typeface="黑体" panose="02010609060101010101" pitchFamily="2" charset="-122"/>
                <a:ea typeface="黑体" panose="02010609060101010101" pitchFamily="2" charset="-122"/>
              </a:rPr>
              <a:t>。</a:t>
            </a: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类似</a:t>
            </a:r>
            <a:r>
              <a:rPr lang="zh-CN" altLang="en-US" sz="2800" dirty="0">
                <a:latin typeface="黑体" panose="02010609060101010101" pitchFamily="2" charset="-122"/>
                <a:ea typeface="黑体" panose="02010609060101010101" pitchFamily="2" charset="-122"/>
              </a:rPr>
              <a:t>字典、电话簿和人名录的功能，用于查询网上用户人名、</a:t>
            </a:r>
            <a:r>
              <a:rPr lang="en-US" altLang="zh-CN" sz="2800" dirty="0">
                <a:latin typeface="黑体" panose="02010609060101010101" pitchFamily="2" charset="-122"/>
                <a:ea typeface="黑体" panose="02010609060101010101" pitchFamily="2" charset="-122"/>
              </a:rPr>
              <a:t>E-mail</a:t>
            </a:r>
            <a:r>
              <a:rPr lang="zh-CN" altLang="en-US" sz="2800" dirty="0">
                <a:latin typeface="黑体" panose="02010609060101010101" pitchFamily="2" charset="-122"/>
                <a:ea typeface="黑体" panose="02010609060101010101" pitchFamily="2" charset="-122"/>
              </a:rPr>
              <a:t>、服务器地址等；</a:t>
            </a:r>
          </a:p>
          <a:p>
            <a:pPr eaLnBrk="1" hangingPunct="1">
              <a:lnSpc>
                <a:spcPct val="90000"/>
              </a:lnSpc>
              <a:buNone/>
            </a:pP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2</a:t>
            </a:r>
            <a:r>
              <a:rPr lang="zh-CN" altLang="en-US" sz="2800" dirty="0">
                <a:solidFill>
                  <a:srgbClr val="FF0000"/>
                </a:solidFill>
                <a:latin typeface="黑体" panose="02010609060101010101" pitchFamily="2" charset="-122"/>
                <a:ea typeface="黑体" panose="02010609060101010101" pitchFamily="2" charset="-122"/>
              </a:rPr>
              <a:t>）索引型查询工具</a:t>
            </a:r>
            <a:r>
              <a:rPr lang="zh-CN" altLang="en-US" sz="2800" dirty="0">
                <a:latin typeface="黑体" panose="02010609060101010101" pitchFamily="2" charset="-122"/>
                <a:ea typeface="黑体" panose="02010609060101010101" pitchFamily="2" charset="-122"/>
              </a:rPr>
              <a:t>。</a:t>
            </a: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为</a:t>
            </a:r>
            <a:r>
              <a:rPr lang="zh-CN" altLang="en-US" sz="2800" dirty="0">
                <a:latin typeface="黑体" panose="02010609060101010101" pitchFamily="2" charset="-122"/>
                <a:ea typeface="黑体" panose="02010609060101010101" pitchFamily="2" charset="-122"/>
              </a:rPr>
              <a:t>网上信息资源建立索引；</a:t>
            </a:r>
          </a:p>
          <a:p>
            <a:pPr eaLnBrk="1" hangingPunct="1">
              <a:lnSpc>
                <a:spcPct val="90000"/>
              </a:lnSpc>
              <a:buNone/>
            </a:pP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3</a:t>
            </a:r>
            <a:r>
              <a:rPr lang="zh-CN" altLang="en-US" sz="2800" dirty="0">
                <a:solidFill>
                  <a:srgbClr val="FF0000"/>
                </a:solidFill>
                <a:latin typeface="黑体" panose="02010609060101010101" pitchFamily="2" charset="-122"/>
                <a:ea typeface="黑体" panose="02010609060101010101" pitchFamily="2" charset="-122"/>
              </a:rPr>
              <a:t>）交互型查询工具</a:t>
            </a:r>
            <a:r>
              <a:rPr lang="zh-CN" altLang="en-US" sz="2800" dirty="0">
                <a:latin typeface="黑体" panose="02010609060101010101" pitchFamily="2" charset="-122"/>
                <a:ea typeface="黑体" panose="02010609060101010101" pitchFamily="2" charset="-122"/>
              </a:rPr>
              <a:t>。</a:t>
            </a:r>
          </a:p>
          <a:p>
            <a:pPr eaLnBrk="1" hangingPunct="1">
              <a:lnSpc>
                <a:spcPct val="90000"/>
              </a:lnSpc>
              <a:buNone/>
            </a:pPr>
            <a:r>
              <a:rPr lang="zh-CN" altLang="en-US" sz="2800" dirty="0" smtClean="0">
                <a:latin typeface="黑体" panose="02010609060101010101" pitchFamily="2" charset="-122"/>
                <a:ea typeface="黑体" panose="02010609060101010101" pitchFamily="2" charset="-122"/>
              </a:rPr>
              <a:t>  提供</a:t>
            </a:r>
            <a:r>
              <a:rPr lang="zh-CN" altLang="en-US" sz="2800" dirty="0">
                <a:latin typeface="黑体" panose="02010609060101010101" pitchFamily="2" charset="-122"/>
                <a:ea typeface="黑体" panose="02010609060101010101" pitchFamily="2" charset="-122"/>
              </a:rPr>
              <a:t>类似商用联机检索的网络信息查询服务。这类工具基本可分</a:t>
            </a:r>
            <a:r>
              <a:rPr lang="en-US" altLang="zh-CN" sz="2800" dirty="0">
                <a:latin typeface="黑体" panose="02010609060101010101" pitchFamily="2" charset="-122"/>
                <a:ea typeface="黑体" panose="02010609060101010101" pitchFamily="2" charset="-122"/>
              </a:rPr>
              <a:t>Gopher</a:t>
            </a:r>
            <a:r>
              <a:rPr lang="zh-CN" altLang="en-US" sz="2800" dirty="0">
                <a:latin typeface="黑体" panose="02010609060101010101" pitchFamily="2" charset="-122"/>
                <a:ea typeface="黑体" panose="02010609060101010101" pitchFamily="2" charset="-122"/>
              </a:rPr>
              <a:t>和</a:t>
            </a:r>
            <a:r>
              <a:rPr lang="en-US" altLang="zh-CN" sz="2800" dirty="0">
                <a:latin typeface="黑体" panose="02010609060101010101" pitchFamily="2" charset="-122"/>
                <a:ea typeface="黑体" panose="02010609060101010101" pitchFamily="2" charset="-122"/>
              </a:rPr>
              <a:t>WWW</a:t>
            </a:r>
            <a:r>
              <a:rPr lang="zh-CN" altLang="en-US" sz="2800" dirty="0">
                <a:latin typeface="黑体" panose="02010609060101010101" pitchFamily="2" charset="-122"/>
                <a:ea typeface="黑体" panose="02010609060101010101" pitchFamily="2" charset="-122"/>
              </a:rPr>
              <a:t>两大类。</a:t>
            </a:r>
          </a:p>
        </p:txBody>
      </p:sp>
      <p:sp>
        <p:nvSpPr>
          <p:cNvPr id="101380" name="AutoShape 3"/>
          <p:cNvSpPr/>
          <p:nvPr/>
        </p:nvSpPr>
        <p:spPr>
          <a:xfrm>
            <a:off x="2599373" y="5108575"/>
            <a:ext cx="6335712" cy="1344761"/>
          </a:xfrm>
          <a:prstGeom prst="wedgeRoundRectCallout">
            <a:avLst>
              <a:gd name="adj1" fmla="val -4281"/>
              <a:gd name="adj2" fmla="val -96588"/>
              <a:gd name="adj3" fmla="val 16667"/>
            </a:avLst>
          </a:prstGeom>
          <a:solidFill>
            <a:srgbClr val="003366"/>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pPr>
            <a:r>
              <a:rPr lang="en-US" altLang="zh-CN" sz="2000" b="1" dirty="0">
                <a:solidFill>
                  <a:srgbClr val="FFFF00"/>
                </a:solidFill>
                <a:latin typeface="黑体" panose="02010609060101010101" pitchFamily="49" charset="-122"/>
                <a:ea typeface="黑体" panose="02010609060101010101" pitchFamily="49" charset="-122"/>
              </a:rPr>
              <a:t>WWW</a:t>
            </a:r>
            <a:r>
              <a:rPr lang="zh-CN" altLang="en-US" sz="2000" b="1" dirty="0">
                <a:latin typeface="黑体" panose="02010609060101010101" pitchFamily="49" charset="-122"/>
                <a:ea typeface="黑体" panose="02010609060101010101" pitchFamily="49" charset="-122"/>
              </a:rPr>
              <a:t>采用</a:t>
            </a:r>
            <a:r>
              <a:rPr lang="en-US" altLang="zh-CN" sz="2000" b="1" dirty="0">
                <a:latin typeface="黑体" panose="02010609060101010101" pitchFamily="49" charset="-122"/>
                <a:ea typeface="黑体" panose="02010609060101010101" pitchFamily="49" charset="-122"/>
              </a:rPr>
              <a:t>C/S</a:t>
            </a:r>
            <a:r>
              <a:rPr lang="zh-CN" altLang="en-US" sz="2000" b="1" dirty="0">
                <a:latin typeface="黑体" panose="02010609060101010101" pitchFamily="49" charset="-122"/>
                <a:ea typeface="黑体" panose="02010609060101010101" pitchFamily="49" charset="-122"/>
              </a:rPr>
              <a:t>结构，但它以其联网简单</a:t>
            </a:r>
            <a:r>
              <a:rPr lang="en-US" altLang="zh-CN" sz="2000" b="1" dirty="0">
                <a:latin typeface="黑体" panose="02010609060101010101" pitchFamily="49" charset="-122"/>
                <a:ea typeface="黑体" panose="02010609060101010101" pitchFamily="49" charset="-122"/>
              </a:rPr>
              <a:t>(http)</a:t>
            </a:r>
            <a:r>
              <a:rPr lang="zh-CN" altLang="en-US" sz="2000" b="1" dirty="0">
                <a:latin typeface="黑体" panose="02010609060101010101" pitchFamily="49" charset="-122"/>
                <a:ea typeface="黑体" panose="02010609060101010101" pitchFamily="49" charset="-122"/>
              </a:rPr>
              <a:t>、超链接、标准格式、规模大小可伸缩、多媒体浏览界面等特点，大到美国国会图书馆、小到任何个人都可入网，从而构成当今世界上最大型、最普及的</a:t>
            </a:r>
            <a:r>
              <a:rPr lang="zh-CN" altLang="en-US" sz="2000" b="1" dirty="0">
                <a:solidFill>
                  <a:srgbClr val="FFFF00"/>
                </a:solidFill>
                <a:latin typeface="黑体" panose="02010609060101010101" pitchFamily="49" charset="-122"/>
                <a:ea typeface="黑体" panose="02010609060101010101" pitchFamily="49" charset="-122"/>
              </a:rPr>
              <a:t>网络信息检索系统</a:t>
            </a:r>
            <a:r>
              <a:rPr lang="zh-CN" altLang="en-US" sz="2000" b="1" dirty="0">
                <a:latin typeface="黑体" panose="02010609060101010101" pitchFamily="49" charset="-122"/>
                <a:ea typeface="黑体" panose="02010609060101010101" pitchFamily="49" charset="-122"/>
              </a:rPr>
              <a:t>。</a:t>
            </a:r>
          </a:p>
          <a:p>
            <a:pPr algn="ctr"/>
            <a:endParaRPr lang="zh-CN" altLang="en-US" sz="2000" b="1"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2"/>
          <p:cNvSpPr>
            <a:spLocks noGrp="1"/>
          </p:cNvSpPr>
          <p:nvPr>
            <p:ph idx="4294967295"/>
          </p:nvPr>
        </p:nvSpPr>
        <p:spPr>
          <a:xfrm>
            <a:off x="212090" y="810260"/>
            <a:ext cx="6340475" cy="4213225"/>
          </a:xfrm>
        </p:spPr>
        <p:txBody>
          <a:bodyPr vert="horz" wrap="square" lIns="91440" tIns="45720" rIns="91440" bIns="45720" anchor="t" anchorCtr="0"/>
          <a:lstStyle/>
          <a:p>
            <a:pPr eaLnBrk="1" hangingPunct="1"/>
            <a:r>
              <a:rPr lang="en-US" altLang="zh-CN" sz="2800" dirty="0">
                <a:solidFill>
                  <a:srgbClr val="FF0000"/>
                </a:solidFill>
                <a:latin typeface="黑体" panose="02010609060101010101" pitchFamily="2" charset="-122"/>
                <a:ea typeface="黑体" panose="02010609060101010101" pitchFamily="2" charset="-122"/>
              </a:rPr>
              <a:t>WWW</a:t>
            </a:r>
            <a:r>
              <a:rPr lang="zh-CN" altLang="en-US" sz="2800" dirty="0">
                <a:solidFill>
                  <a:srgbClr val="FF0000"/>
                </a:solidFill>
                <a:latin typeface="黑体" panose="02010609060101010101" pitchFamily="2" charset="-122"/>
                <a:ea typeface="黑体" panose="02010609060101010101" pitchFamily="2" charset="-122"/>
              </a:rPr>
              <a:t>信息检索系统</a:t>
            </a:r>
            <a:r>
              <a:rPr lang="zh-CN" altLang="en-US" sz="2800" dirty="0">
                <a:latin typeface="黑体" panose="02010609060101010101" pitchFamily="2" charset="-122"/>
                <a:ea typeface="黑体" panose="02010609060101010101" pitchFamily="2" charset="-122"/>
              </a:rPr>
              <a:t>由于其独有的</a:t>
            </a:r>
            <a:r>
              <a:rPr lang="zh-CN" altLang="en-US" sz="2800" dirty="0">
                <a:solidFill>
                  <a:srgbClr val="FF0000"/>
                </a:solidFill>
                <a:latin typeface="黑体" panose="02010609060101010101" pitchFamily="2" charset="-122"/>
                <a:ea typeface="黑体" panose="02010609060101010101" pitchFamily="2" charset="-122"/>
              </a:rPr>
              <a:t>超文本界面</a:t>
            </a:r>
            <a:r>
              <a:rPr lang="zh-CN" altLang="en-US" sz="2800" dirty="0">
                <a:latin typeface="黑体" panose="02010609060101010101" pitchFamily="2" charset="-122"/>
                <a:ea typeface="黑体" panose="02010609060101010101" pitchFamily="2" charset="-122"/>
              </a:rPr>
              <a:t>和</a:t>
            </a:r>
            <a:r>
              <a:rPr lang="zh-CN" altLang="en-US" sz="2800" dirty="0">
                <a:solidFill>
                  <a:srgbClr val="FF0000"/>
                </a:solidFill>
                <a:latin typeface="黑体" panose="02010609060101010101" pitchFamily="2" charset="-122"/>
                <a:ea typeface="黑体" panose="02010609060101010101" pitchFamily="2" charset="-122"/>
              </a:rPr>
              <a:t>多媒体</a:t>
            </a:r>
            <a:r>
              <a:rPr lang="zh-CN" altLang="en-US" sz="2800" dirty="0">
                <a:latin typeface="黑体" panose="02010609060101010101" pitchFamily="2" charset="-122"/>
                <a:ea typeface="黑体" panose="02010609060101010101" pitchFamily="2" charset="-122"/>
              </a:rPr>
              <a:t>等特点，成为</a:t>
            </a:r>
            <a:r>
              <a:rPr lang="en-US" altLang="zh-CN" sz="2800" dirty="0">
                <a:latin typeface="黑体" panose="02010609060101010101" pitchFamily="2" charset="-122"/>
                <a:ea typeface="黑体" panose="02010609060101010101" pitchFamily="2" charset="-122"/>
              </a:rPr>
              <a:t>Internet</a:t>
            </a:r>
            <a:r>
              <a:rPr lang="zh-CN" altLang="en-US" sz="2800" dirty="0">
                <a:latin typeface="黑体" panose="02010609060101010101" pitchFamily="2" charset="-122"/>
                <a:ea typeface="黑体" panose="02010609060101010101" pitchFamily="2" charset="-122"/>
              </a:rPr>
              <a:t>标准检索工具。</a:t>
            </a:r>
          </a:p>
          <a:p>
            <a:r>
              <a:rPr lang="zh-CN" altLang="en-US" sz="2800" dirty="0" smtClean="0">
                <a:solidFill>
                  <a:srgbClr val="FF0000"/>
                </a:solidFill>
                <a:latin typeface="黑体" panose="02010609060101010101" pitchFamily="2" charset="-122"/>
                <a:ea typeface="黑体" panose="02010609060101010101" pitchFamily="2" charset="-122"/>
              </a:rPr>
              <a:t>搜索引擎</a:t>
            </a:r>
            <a:r>
              <a:rPr lang="en-US" altLang="zh-CN" sz="2800" dirty="0" smtClean="0">
                <a:latin typeface="黑体" panose="02010609060101010101" pitchFamily="2" charset="-122"/>
                <a:ea typeface="黑体" panose="02010609060101010101" pitchFamily="2" charset="-122"/>
              </a:rPr>
              <a:t>——Internet</a:t>
            </a:r>
            <a:r>
              <a:rPr lang="zh-CN" altLang="en-US" sz="2800" dirty="0">
                <a:latin typeface="黑体" panose="02010609060101010101" pitchFamily="2" charset="-122"/>
                <a:ea typeface="黑体" panose="02010609060101010101" pitchFamily="2" charset="-122"/>
              </a:rPr>
              <a:t>上的一个</a:t>
            </a:r>
            <a:r>
              <a:rPr lang="zh-CN" altLang="en-US" sz="2800" dirty="0" smtClean="0">
                <a:latin typeface="黑体" panose="02010609060101010101" pitchFamily="2" charset="-122"/>
                <a:ea typeface="黑体" panose="02010609060101010101" pitchFamily="2" charset="-122"/>
              </a:rPr>
              <a:t>网站。</a:t>
            </a:r>
            <a:endParaRPr lang="zh-CN" altLang="en-US" sz="2800" dirty="0">
              <a:latin typeface="黑体" panose="02010609060101010101" pitchFamily="2" charset="-122"/>
              <a:ea typeface="黑体" panose="02010609060101010101" pitchFamily="2" charset="-122"/>
            </a:endParaRPr>
          </a:p>
          <a:p>
            <a:r>
              <a:rPr lang="zh-CN" altLang="en-US" sz="2800" dirty="0" smtClean="0">
                <a:solidFill>
                  <a:srgbClr val="FF0000"/>
                </a:solidFill>
                <a:latin typeface="黑体" panose="02010609060101010101" pitchFamily="2" charset="-122"/>
                <a:ea typeface="黑体" panose="02010609060101010101" pitchFamily="2" charset="-122"/>
              </a:rPr>
              <a:t>搜索引擎</a:t>
            </a:r>
            <a:r>
              <a:rPr lang="en-US" altLang="zh-CN" sz="2800" dirty="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帮助</a:t>
            </a:r>
            <a:r>
              <a:rPr lang="zh-CN" altLang="en-US" sz="2800" dirty="0">
                <a:latin typeface="黑体" panose="02010609060101010101" pitchFamily="2" charset="-122"/>
                <a:ea typeface="黑体" panose="02010609060101010101" pitchFamily="2" charset="-122"/>
              </a:rPr>
              <a:t>用户查询信息的搜索</a:t>
            </a:r>
            <a:r>
              <a:rPr lang="zh-CN" altLang="en-US" sz="2800" dirty="0" smtClean="0">
                <a:latin typeface="黑体" panose="02010609060101010101" pitchFamily="2" charset="-122"/>
                <a:ea typeface="黑体" panose="02010609060101010101" pitchFamily="2" charset="-122"/>
              </a:rPr>
              <a:t>工具。</a:t>
            </a:r>
            <a:endParaRPr lang="zh-CN" altLang="en-US" sz="2800" dirty="0">
              <a:latin typeface="黑体" panose="02010609060101010101" pitchFamily="2" charset="-122"/>
              <a:ea typeface="黑体" panose="02010609060101010101" pitchFamily="2" charset="-122"/>
            </a:endParaRPr>
          </a:p>
        </p:txBody>
      </p:sp>
      <p:sp>
        <p:nvSpPr>
          <p:cNvPr id="133123" name="AutoShape 3"/>
          <p:cNvSpPr/>
          <p:nvPr/>
        </p:nvSpPr>
        <p:spPr>
          <a:xfrm>
            <a:off x="2339975" y="4221163"/>
            <a:ext cx="3959225" cy="1412875"/>
          </a:xfrm>
          <a:prstGeom prst="wedgeRoundRectCallout">
            <a:avLst>
              <a:gd name="adj1" fmla="val -38773"/>
              <a:gd name="adj2" fmla="val -99778"/>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pPr>
            <a:r>
              <a:rPr lang="zh-CN" altLang="en-US" sz="2000" b="1" dirty="0">
                <a:latin typeface="黑体" panose="02010609060101010101" pitchFamily="2" charset="-122"/>
                <a:ea typeface="黑体" panose="02010609060101010101" pitchFamily="2" charset="-122"/>
              </a:rPr>
              <a:t>它以一定的策略在</a:t>
            </a:r>
            <a:r>
              <a:rPr lang="en-US" altLang="zh-CN" sz="2000" b="1" dirty="0">
                <a:latin typeface="黑体" panose="02010609060101010101" pitchFamily="2" charset="-122"/>
                <a:ea typeface="黑体" panose="02010609060101010101" pitchFamily="2" charset="-122"/>
              </a:rPr>
              <a:t>Internet</a:t>
            </a:r>
            <a:r>
              <a:rPr lang="zh-CN" altLang="en-US" sz="2000" b="1" dirty="0">
                <a:latin typeface="黑体" panose="02010609060101010101" pitchFamily="2" charset="-122"/>
                <a:ea typeface="黑体" panose="02010609060101010101" pitchFamily="2" charset="-122"/>
              </a:rPr>
              <a:t>中搜集、发现信息，对信息进行理解、提取、组织和处理，并为用户提供检索服务，从而起到信息导航的目的。</a:t>
            </a:r>
            <a:r>
              <a:rPr lang="zh-CN" altLang="en-US" sz="2000" b="1" dirty="0">
                <a:latin typeface="Times New Roman" panose="02020603050405020304" pitchFamily="18" charset="0"/>
              </a:rPr>
              <a:t> </a:t>
            </a:r>
          </a:p>
        </p:txBody>
      </p:sp>
      <p:sp>
        <p:nvSpPr>
          <p:cNvPr id="133124" name="AutoShape 4"/>
          <p:cNvSpPr/>
          <p:nvPr/>
        </p:nvSpPr>
        <p:spPr>
          <a:xfrm>
            <a:off x="6588125" y="333375"/>
            <a:ext cx="2555875" cy="4391025"/>
          </a:xfrm>
          <a:prstGeom prst="wedgeRoundRectCallout">
            <a:avLst>
              <a:gd name="adj1" fmla="val -92856"/>
              <a:gd name="adj2" fmla="val -9907"/>
              <a:gd name="adj3" fmla="val 16667"/>
            </a:avLst>
          </a:prstGeom>
          <a:solidFill>
            <a:srgbClr val="003300"/>
          </a:solidFill>
          <a:ln w="9525" cap="flat" cmpd="sng">
            <a:solidFill>
              <a:schemeClr val="tx1"/>
            </a:solidFill>
            <a:prstDash val="solid"/>
            <a:miter/>
            <a:headEnd type="none" w="med" len="med"/>
            <a:tailEnd type="none" w="med" len="med"/>
          </a:ln>
        </p:spPr>
        <p:txBody>
          <a:bodyPr/>
          <a:lstStyle/>
          <a:p>
            <a:pPr algn="just"/>
            <a:r>
              <a:rPr lang="zh-CN" altLang="en-US" sz="2000" dirty="0">
                <a:latin typeface="黑体" panose="02010609060101010101" pitchFamily="2" charset="-122"/>
                <a:ea typeface="黑体" panose="02010609060101010101" pitchFamily="2" charset="-122"/>
              </a:rPr>
              <a:t>任务是在</a:t>
            </a:r>
            <a:r>
              <a:rPr lang="en-US" altLang="zh-CN" sz="2000" dirty="0">
                <a:latin typeface="黑体" panose="02010609060101010101" pitchFamily="2" charset="-122"/>
                <a:ea typeface="黑体" panose="02010609060101010101" pitchFamily="2" charset="-122"/>
              </a:rPr>
              <a:t>Internet </a:t>
            </a:r>
            <a:r>
              <a:rPr lang="zh-CN" altLang="en-US" sz="2000" dirty="0">
                <a:latin typeface="黑体" panose="02010609060101010101" pitchFamily="2" charset="-122"/>
                <a:ea typeface="黑体" panose="02010609060101010101" pitchFamily="2" charset="-122"/>
              </a:rPr>
              <a:t>中主动搜索其他</a:t>
            </a:r>
            <a:r>
              <a:rPr lang="en-US" altLang="zh-CN" sz="2000" dirty="0">
                <a:latin typeface="黑体" panose="02010609060101010101" pitchFamily="2" charset="-122"/>
                <a:ea typeface="黑体" panose="02010609060101010101" pitchFamily="2" charset="-122"/>
              </a:rPr>
              <a:t>Web</a:t>
            </a:r>
            <a:r>
              <a:rPr lang="zh-CN" altLang="en-US" sz="2000" dirty="0">
                <a:latin typeface="黑体" panose="02010609060101010101" pitchFamily="2" charset="-122"/>
                <a:ea typeface="黑体" panose="02010609060101010101" pitchFamily="2" charset="-122"/>
              </a:rPr>
              <a:t>站点中的信息并对其自动索引，其索引内容存储在可供查询的大型数据库中。当用户利用关键字查询时，该网站会告诉用户包含该关键字信息的所有网址，并提供通向该网站的链接。</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box(in)">
                                      <p:cBhvr>
                                        <p:cTn id="7" dur="500"/>
                                        <p:tgtEl>
                                          <p:spTgt spid="1331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23"/>
                                        </p:tgtEl>
                                        <p:attrNameLst>
                                          <p:attrName>style.visibility</p:attrName>
                                        </p:attrNameLst>
                                      </p:cBhvr>
                                      <p:to>
                                        <p:strVal val="visible"/>
                                      </p:to>
                                    </p:set>
                                    <p:animEffect transition="in" filter="box(in)">
                                      <p:cBhvr>
                                        <p:cTn id="12" dur="500"/>
                                        <p:tgtEl>
                                          <p:spTgt spid="133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animBg="1"/>
      <p:bldP spid="13312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p:cNvSpPr>
          <p:nvPr>
            <p:ph type="title"/>
          </p:nvPr>
        </p:nvSpPr>
        <p:spPr>
          <a:xfrm>
            <a:off x="685800" y="-317"/>
            <a:ext cx="7772400" cy="1143000"/>
          </a:xfrm>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7.6.2 </a:t>
            </a:r>
            <a:r>
              <a:rPr lang="zh-CN" altLang="en-US" sz="4000" b="0" dirty="0">
                <a:latin typeface="黑体" panose="02010609060101010101" pitchFamily="2" charset="-122"/>
                <a:ea typeface="黑体" panose="02010609060101010101" pitchFamily="2" charset="-122"/>
              </a:rPr>
              <a:t>搜索引擎</a:t>
            </a:r>
          </a:p>
        </p:txBody>
      </p:sp>
      <p:sp>
        <p:nvSpPr>
          <p:cNvPr id="103428" name="Rectangle 3"/>
          <p:cNvSpPr>
            <a:spLocks noGrp="1"/>
          </p:cNvSpPr>
          <p:nvPr>
            <p:ph idx="1"/>
          </p:nvPr>
        </p:nvSpPr>
        <p:spPr>
          <a:xfrm>
            <a:off x="459740" y="1002030"/>
            <a:ext cx="7998460" cy="5703570"/>
          </a:xfrm>
        </p:spPr>
        <p:txBody>
          <a:bodyPr vert="horz" wrap="square" lIns="91440" tIns="45720" rIns="91440" bIns="45720" anchor="t" anchorCtr="0"/>
          <a:lstStyle/>
          <a:p>
            <a:pPr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第一代搜索引擎</a:t>
            </a:r>
          </a:p>
          <a:p>
            <a:pPr eaLnBrk="1" hangingPunct="1">
              <a:lnSpc>
                <a:spcPct val="80000"/>
              </a:lnSpc>
              <a:buNone/>
            </a:pPr>
            <a:r>
              <a:rPr lang="en-US" altLang="zh-CN" sz="2400" dirty="0">
                <a:latin typeface="黑体" panose="02010609060101010101" pitchFamily="2" charset="-122"/>
                <a:ea typeface="黑体" panose="02010609060101010101" pitchFamily="2" charset="-122"/>
              </a:rPr>
              <a:t>Lycos</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AltaVista</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Infoseek</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Excite</a:t>
            </a:r>
            <a:r>
              <a:rPr lang="zh-CN" altLang="en-US" sz="2400" dirty="0">
                <a:latin typeface="黑体" panose="02010609060101010101" pitchFamily="2" charset="-122"/>
                <a:ea typeface="黑体" panose="02010609060101010101" pitchFamily="2" charset="-122"/>
              </a:rPr>
              <a:t>为代表（</a:t>
            </a:r>
            <a:r>
              <a:rPr lang="en-US" altLang="zh-CN" sz="2400" dirty="0">
                <a:latin typeface="黑体" panose="02010609060101010101" pitchFamily="2" charset="-122"/>
                <a:ea typeface="黑体" panose="02010609060101010101" pitchFamily="2" charset="-122"/>
              </a:rPr>
              <a:t>1994</a:t>
            </a:r>
            <a:r>
              <a:rPr lang="zh-CN" altLang="en-US" sz="2400" dirty="0">
                <a:latin typeface="黑体" panose="02010609060101010101" pitchFamily="2" charset="-122"/>
                <a:ea typeface="黑体" panose="02010609060101010101" pitchFamily="2" charset="-122"/>
              </a:rPr>
              <a:t>年诞生）。</a:t>
            </a:r>
          </a:p>
          <a:p>
            <a:pPr eaLnBrk="1" hangingPunct="1">
              <a:lnSpc>
                <a:spcPct val="80000"/>
              </a:lnSpc>
              <a:buNone/>
            </a:pPr>
            <a:r>
              <a:rPr lang="en-US" altLang="zh-CN" sz="2400" dirty="0">
                <a:latin typeface="黑体" panose="02010609060101010101" pitchFamily="2" charset="-122"/>
                <a:ea typeface="黑体" panose="02010609060101010101" pitchFamily="2" charset="-122"/>
              </a:rPr>
              <a:t>Yahoo</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Sohu</a:t>
            </a:r>
            <a:r>
              <a:rPr lang="zh-CN" altLang="en-US" sz="2400" dirty="0">
                <a:latin typeface="黑体" panose="02010609060101010101" pitchFamily="2" charset="-122"/>
                <a:ea typeface="黑体" panose="02010609060101010101" pitchFamily="2" charset="-122"/>
              </a:rPr>
              <a:t>、新浪、网易等门户</a:t>
            </a:r>
            <a:r>
              <a:rPr lang="zh-CN" altLang="en-US" sz="2400" dirty="0" smtClean="0">
                <a:latin typeface="黑体" panose="02010609060101010101" pitchFamily="2" charset="-122"/>
                <a:ea typeface="黑体" panose="02010609060101010101" pitchFamily="2" charset="-122"/>
              </a:rPr>
              <a:t>网站。</a:t>
            </a:r>
            <a:endParaRPr lang="zh-CN" altLang="en-US" sz="2400" dirty="0">
              <a:latin typeface="黑体" panose="02010609060101010101" pitchFamily="2" charset="-122"/>
              <a:ea typeface="黑体" panose="02010609060101010101" pitchFamily="2" charset="-122"/>
            </a:endParaRPr>
          </a:p>
          <a:p>
            <a:pPr eaLnBrk="1" hangingPunct="1">
              <a:lnSpc>
                <a:spcPct val="80000"/>
              </a:lnSpc>
              <a:buNone/>
            </a:pPr>
            <a:r>
              <a:rPr lang="en-US" altLang="zh-CN" sz="2400" dirty="0">
                <a:solidFill>
                  <a:srgbClr val="C00000"/>
                </a:solidFill>
                <a:latin typeface="黑体" panose="02010609060101010101" pitchFamily="2" charset="-122"/>
                <a:ea typeface="黑体" panose="02010609060101010101" pitchFamily="2" charset="-122"/>
              </a:rPr>
              <a:t>Yahoo</a:t>
            </a:r>
            <a:r>
              <a:rPr lang="zh-CN" altLang="en-US" sz="2400" dirty="0">
                <a:solidFill>
                  <a:srgbClr val="C00000"/>
                </a:solidFill>
                <a:latin typeface="黑体" panose="02010609060101010101" pitchFamily="2" charset="-122"/>
                <a:ea typeface="黑体" panose="02010609060101010101" pitchFamily="2" charset="-122"/>
              </a:rPr>
              <a:t>（第</a:t>
            </a:r>
            <a:r>
              <a:rPr lang="en-US" altLang="zh-CN" sz="2400" dirty="0">
                <a:solidFill>
                  <a:srgbClr val="C00000"/>
                </a:solidFill>
                <a:latin typeface="黑体" panose="02010609060101010101" pitchFamily="2" charset="-122"/>
                <a:ea typeface="黑体" panose="02010609060101010101" pitchFamily="2" charset="-122"/>
              </a:rPr>
              <a:t>1/</a:t>
            </a:r>
            <a:r>
              <a:rPr lang="zh-CN" altLang="en-US" sz="2400" dirty="0">
                <a:solidFill>
                  <a:srgbClr val="C00000"/>
                </a:solidFill>
                <a:latin typeface="黑体" panose="02010609060101010101" pitchFamily="2" charset="-122"/>
                <a:ea typeface="黑体" panose="02010609060101010101" pitchFamily="2" charset="-122"/>
              </a:rPr>
              <a:t>第</a:t>
            </a:r>
            <a:r>
              <a:rPr lang="en-US" altLang="zh-CN" sz="2400" dirty="0">
                <a:solidFill>
                  <a:srgbClr val="C00000"/>
                </a:solidFill>
                <a:latin typeface="黑体" panose="02010609060101010101" pitchFamily="2" charset="-122"/>
                <a:ea typeface="黑体" panose="02010609060101010101" pitchFamily="2" charset="-122"/>
              </a:rPr>
              <a:t>2</a:t>
            </a:r>
            <a:r>
              <a:rPr lang="zh-CN" altLang="en-US" sz="2400" dirty="0">
                <a:solidFill>
                  <a:srgbClr val="C00000"/>
                </a:solidFill>
                <a:latin typeface="黑体" panose="02010609060101010101" pitchFamily="2" charset="-122"/>
                <a:ea typeface="黑体" panose="02010609060101010101" pitchFamily="2" charset="-122"/>
              </a:rPr>
              <a:t>代搜索引擎）</a:t>
            </a:r>
          </a:p>
          <a:p>
            <a:pPr eaLnBrk="1" hangingPunct="1">
              <a:lnSpc>
                <a:spcPct val="80000"/>
              </a:lnSpc>
              <a:buNone/>
            </a:pPr>
            <a:r>
              <a:rPr lang="en-US" altLang="zh-CN" sz="2400" dirty="0" smtClean="0">
                <a:latin typeface="黑体" panose="02010609060101010101" pitchFamily="2" charset="-122"/>
                <a:ea typeface="黑体" panose="02010609060101010101" pitchFamily="2" charset="-122"/>
              </a:rPr>
              <a:t>——</a:t>
            </a:r>
            <a:r>
              <a:rPr lang="zh-CN" altLang="en-US" sz="2400" dirty="0" smtClean="0">
                <a:latin typeface="黑体" panose="02010609060101010101" pitchFamily="2" charset="-122"/>
                <a:ea typeface="黑体" panose="02010609060101010101" pitchFamily="2" charset="-122"/>
              </a:rPr>
              <a:t>采用</a:t>
            </a:r>
            <a:r>
              <a:rPr lang="zh-CN" altLang="en-US" sz="2400" dirty="0">
                <a:latin typeface="黑体" panose="02010609060101010101" pitchFamily="2" charset="-122"/>
                <a:ea typeface="黑体" panose="02010609060101010101" pitchFamily="2" charset="-122"/>
              </a:rPr>
              <a:t>的是</a:t>
            </a:r>
            <a:r>
              <a:rPr lang="zh-CN" altLang="en-US" sz="2400" dirty="0">
                <a:solidFill>
                  <a:srgbClr val="C00000"/>
                </a:solidFill>
                <a:latin typeface="黑体" panose="02010609060101010101" pitchFamily="2" charset="-122"/>
                <a:ea typeface="黑体" panose="02010609060101010101" pitchFamily="2" charset="-122"/>
              </a:rPr>
              <a:t>分类目录</a:t>
            </a:r>
            <a:r>
              <a:rPr lang="zh-CN" altLang="en-US" sz="2400" dirty="0">
                <a:latin typeface="黑体" panose="02010609060101010101" pitchFamily="2" charset="-122"/>
                <a:ea typeface="黑体" panose="02010609060101010101" pitchFamily="2" charset="-122"/>
              </a:rPr>
              <a:t>和</a:t>
            </a:r>
            <a:r>
              <a:rPr lang="zh-CN" altLang="en-US" sz="2400" dirty="0">
                <a:solidFill>
                  <a:srgbClr val="C00000"/>
                </a:solidFill>
                <a:latin typeface="黑体" panose="02010609060101010101" pitchFamily="2" charset="-122"/>
                <a:ea typeface="黑体" panose="02010609060101010101" pitchFamily="2" charset="-122"/>
              </a:rPr>
              <a:t>基于</a:t>
            </a:r>
            <a:r>
              <a:rPr lang="en-US" altLang="zh-CN" sz="2400" dirty="0">
                <a:solidFill>
                  <a:srgbClr val="C00000"/>
                </a:solidFill>
                <a:latin typeface="黑体" panose="02010609060101010101" pitchFamily="2" charset="-122"/>
                <a:ea typeface="黑体" panose="02010609060101010101" pitchFamily="2" charset="-122"/>
              </a:rPr>
              <a:t>Robot</a:t>
            </a:r>
            <a:r>
              <a:rPr lang="zh-CN" altLang="en-US" sz="2400" dirty="0">
                <a:solidFill>
                  <a:srgbClr val="C00000"/>
                </a:solidFill>
                <a:latin typeface="黑体" panose="02010609060101010101" pitchFamily="2" charset="-122"/>
                <a:ea typeface="黑体" panose="02010609060101010101" pitchFamily="2" charset="-122"/>
              </a:rPr>
              <a:t>的搜索技术</a:t>
            </a:r>
            <a:r>
              <a:rPr lang="zh-CN" altLang="en-US" sz="2400" dirty="0">
                <a:latin typeface="黑体" panose="02010609060101010101" pitchFamily="2" charset="-122"/>
                <a:ea typeface="黑体" panose="02010609060101010101" pitchFamily="2" charset="-122"/>
              </a:rPr>
              <a:t>，主要是通过把用户的搜索需求，如关键字转换为逻辑表达式进行搜索。</a:t>
            </a:r>
            <a:endParaRPr lang="en-US" altLang="zh-CN" sz="2400" dirty="0">
              <a:latin typeface="黑体" panose="02010609060101010101" pitchFamily="2" charset="-122"/>
              <a:ea typeface="黑体" panose="02010609060101010101" pitchFamily="2" charset="-122"/>
            </a:endParaRPr>
          </a:p>
          <a:p>
            <a:pPr eaLnBrk="1" hangingPunct="1"/>
            <a:r>
              <a:rPr lang="zh-CN" altLang="en-US" sz="2400" dirty="0">
                <a:solidFill>
                  <a:srgbClr val="FF0000"/>
                </a:solidFill>
                <a:latin typeface="黑体" panose="02010609060101010101" pitchFamily="2" charset="-122"/>
                <a:ea typeface="黑体" panose="02010609060101010101" pitchFamily="2" charset="-122"/>
              </a:rPr>
              <a:t>第二代</a:t>
            </a:r>
            <a:r>
              <a:rPr lang="zh-CN" altLang="en-US" sz="2400" dirty="0" smtClean="0">
                <a:solidFill>
                  <a:srgbClr val="FF0000"/>
                </a:solidFill>
                <a:latin typeface="黑体" panose="02010609060101010101" pitchFamily="2" charset="-122"/>
                <a:ea typeface="黑体" panose="02010609060101010101" pitchFamily="2" charset="-122"/>
              </a:rPr>
              <a:t>搜索引擎</a:t>
            </a:r>
            <a:r>
              <a:rPr lang="en-US" altLang="zh-CN" sz="2400" dirty="0" smtClean="0">
                <a:solidFill>
                  <a:srgbClr val="FF0000"/>
                </a:solidFill>
                <a:latin typeface="黑体" panose="02010609060101010101" pitchFamily="2" charset="-122"/>
                <a:ea typeface="黑体" panose="02010609060101010101" pitchFamily="2" charset="-122"/>
              </a:rPr>
              <a:t>——</a:t>
            </a:r>
            <a:r>
              <a:rPr lang="zh-CN" altLang="en-US" sz="2400" dirty="0" smtClean="0">
                <a:latin typeface="黑体" panose="02010609060101010101" pitchFamily="2" charset="-122"/>
                <a:ea typeface="黑体" panose="02010609060101010101" pitchFamily="2" charset="-122"/>
              </a:rPr>
              <a:t>采用</a:t>
            </a:r>
            <a:r>
              <a:rPr lang="zh-CN" altLang="en-US" sz="2400" dirty="0">
                <a:latin typeface="黑体" panose="02010609060101010101" pitchFamily="2" charset="-122"/>
                <a:ea typeface="黑体" panose="02010609060101010101" pitchFamily="2" charset="-122"/>
              </a:rPr>
              <a:t>了</a:t>
            </a:r>
            <a:r>
              <a:rPr lang="zh-CN" altLang="en-US" sz="2400" dirty="0">
                <a:solidFill>
                  <a:srgbClr val="C00000"/>
                </a:solidFill>
                <a:latin typeface="黑体" panose="02010609060101010101" pitchFamily="2" charset="-122"/>
                <a:ea typeface="黑体" panose="02010609060101010101" pitchFamily="2" charset="-122"/>
              </a:rPr>
              <a:t>部分</a:t>
            </a:r>
            <a:r>
              <a:rPr lang="en-US" altLang="zh-CN" sz="2400" dirty="0">
                <a:solidFill>
                  <a:srgbClr val="C00000"/>
                </a:solidFill>
                <a:latin typeface="黑体" panose="02010609060101010101" pitchFamily="2" charset="-122"/>
                <a:ea typeface="黑体" panose="02010609060101010101" pitchFamily="2" charset="-122"/>
              </a:rPr>
              <a:t>AI</a:t>
            </a:r>
            <a:r>
              <a:rPr lang="zh-CN" altLang="en-US" sz="2400" dirty="0">
                <a:solidFill>
                  <a:srgbClr val="C00000"/>
                </a:solidFill>
                <a:latin typeface="黑体" panose="02010609060101010101" pitchFamily="2" charset="-122"/>
                <a:ea typeface="黑体" panose="02010609060101010101" pitchFamily="2" charset="-122"/>
              </a:rPr>
              <a:t>技术</a:t>
            </a:r>
            <a:r>
              <a:rPr lang="zh-CN" altLang="en-US" sz="2400" dirty="0">
                <a:latin typeface="黑体" panose="02010609060101010101" pitchFamily="2" charset="-122"/>
                <a:ea typeface="黑体" panose="02010609060101010101" pitchFamily="2" charset="-122"/>
              </a:rPr>
              <a:t>，以处理自然语言为特征，加入了加快搜索速度和精确度的相关技术。</a:t>
            </a:r>
          </a:p>
          <a:p>
            <a:r>
              <a:rPr lang="en-US" altLang="zh-CN" sz="2400" dirty="0">
                <a:latin typeface="黑体" panose="02010609060101010101" pitchFamily="2" charset="-122"/>
                <a:ea typeface="黑体" panose="02010609060101010101" pitchFamily="2" charset="-122"/>
              </a:rPr>
              <a:t>——</a:t>
            </a:r>
            <a:r>
              <a:rPr lang="zh-CN" altLang="en-US" sz="2400" dirty="0" smtClean="0">
                <a:latin typeface="黑体" panose="02010609060101010101" pitchFamily="2" charset="-122"/>
                <a:ea typeface="黑体" panose="02010609060101010101" pitchFamily="2" charset="-122"/>
              </a:rPr>
              <a:t>是</a:t>
            </a:r>
            <a:r>
              <a:rPr lang="zh-CN" altLang="en-US" sz="2400" dirty="0">
                <a:latin typeface="黑体" panose="02010609060101010101" pitchFamily="2" charset="-122"/>
                <a:ea typeface="黑体" panose="02010609060101010101" pitchFamily="2" charset="-122"/>
              </a:rPr>
              <a:t>目前市场上正在推出最新型的搜索引擎，如</a:t>
            </a:r>
            <a:r>
              <a:rPr lang="en-US" altLang="zh-CN" sz="2400" dirty="0">
                <a:latin typeface="黑体" panose="02010609060101010101" pitchFamily="2" charset="-122"/>
                <a:ea typeface="黑体" panose="02010609060101010101" pitchFamily="2" charset="-122"/>
              </a:rPr>
              <a:t>:</a:t>
            </a:r>
          </a:p>
          <a:p>
            <a:pPr lvl="1" eaLnBrk="1" hangingPunct="1"/>
            <a:r>
              <a:rPr lang="en-US" altLang="zh-CN" sz="2400" dirty="0">
                <a:solidFill>
                  <a:srgbClr val="FF0000"/>
                </a:solidFill>
                <a:latin typeface="黑体" panose="02010609060101010101" pitchFamily="2" charset="-122"/>
                <a:ea typeface="黑体" panose="02010609060101010101" pitchFamily="2" charset="-122"/>
              </a:rPr>
              <a:t>Google(www.google.com</a:t>
            </a:r>
            <a:r>
              <a:rPr lang="en-US" altLang="zh-CN" sz="2400" dirty="0" smtClean="0">
                <a:solidFill>
                  <a:srgbClr val="FF0000"/>
                </a:solidFill>
                <a:latin typeface="黑体" panose="02010609060101010101" pitchFamily="2" charset="-122"/>
                <a:ea typeface="黑体" panose="02010609060101010101" pitchFamily="2" charset="-122"/>
              </a:rPr>
              <a:t>)</a:t>
            </a:r>
            <a:r>
              <a:rPr lang="zh-CN" altLang="en-US" sz="2400" dirty="0" smtClean="0">
                <a:solidFill>
                  <a:srgbClr val="FF0000"/>
                </a:solidFill>
                <a:latin typeface="黑体" panose="02010609060101010101" pitchFamily="2" charset="-122"/>
                <a:ea typeface="黑体" panose="02010609060101010101" pitchFamily="2" charset="-122"/>
              </a:rPr>
              <a:t>；</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r>
              <a:rPr lang="en-US" altLang="zh-CN" sz="2400" dirty="0">
                <a:solidFill>
                  <a:srgbClr val="FF0000"/>
                </a:solidFill>
                <a:latin typeface="黑体" panose="02010609060101010101" pitchFamily="2" charset="-122"/>
                <a:ea typeface="黑体" panose="02010609060101010101" pitchFamily="2" charset="-122"/>
              </a:rPr>
              <a:t>Askjeeves (www.ask.com</a:t>
            </a:r>
            <a:r>
              <a:rPr lang="en-US" altLang="zh-CN" sz="2400" dirty="0" smtClean="0">
                <a:solidFill>
                  <a:srgbClr val="FF0000"/>
                </a:solidFill>
                <a:latin typeface="黑体" panose="02010609060101010101" pitchFamily="2" charset="-122"/>
                <a:ea typeface="黑体" panose="02010609060101010101" pitchFamily="2" charset="-122"/>
              </a:rPr>
              <a:t>)</a:t>
            </a:r>
            <a:r>
              <a:rPr lang="zh-CN" altLang="en-US" sz="2400" dirty="0" smtClean="0">
                <a:solidFill>
                  <a:srgbClr val="FF0000"/>
                </a:solidFill>
                <a:latin typeface="黑体" panose="02010609060101010101" pitchFamily="2" charset="-122"/>
                <a:ea typeface="黑体" panose="02010609060101010101" pitchFamily="2" charset="-122"/>
              </a:rPr>
              <a:t>；</a:t>
            </a:r>
            <a:endParaRPr lang="en-US" altLang="zh-CN" sz="2400" dirty="0">
              <a:solidFill>
                <a:srgbClr val="FF0000"/>
              </a:solidFill>
              <a:latin typeface="黑体" panose="02010609060101010101" pitchFamily="2" charset="-122"/>
              <a:ea typeface="黑体" panose="02010609060101010101" pitchFamily="2" charset="-122"/>
            </a:endParaRPr>
          </a:p>
          <a:p>
            <a:pPr lvl="1" eaLnBrk="1" hangingPunct="1"/>
            <a:r>
              <a:rPr lang="en-US" altLang="zh-CN" sz="2400" dirty="0">
                <a:solidFill>
                  <a:srgbClr val="FF0000"/>
                </a:solidFill>
                <a:latin typeface="黑体" panose="02010609060101010101" pitchFamily="2" charset="-122"/>
                <a:ea typeface="黑体" panose="02010609060101010101" pitchFamily="2" charset="-122"/>
              </a:rPr>
              <a:t>Goto(www.goto.com)</a:t>
            </a:r>
            <a:r>
              <a:rPr lang="zh-CN" altLang="en-US" sz="2400" dirty="0">
                <a:solidFill>
                  <a:srgbClr val="FF0000"/>
                </a:solidFill>
                <a:latin typeface="黑体" panose="02010609060101010101" pitchFamily="2" charset="-122"/>
                <a:ea typeface="黑体" panose="02010609060101010101" pitchFamily="2" charset="-122"/>
              </a:rPr>
              <a:t>。</a:t>
            </a:r>
          </a:p>
          <a:p>
            <a:pPr eaLnBrk="1" hangingPunct="1">
              <a:lnSpc>
                <a:spcPct val="80000"/>
              </a:lnSpc>
              <a:buNone/>
            </a:pPr>
            <a:endParaRPr lang="zh-CN" altLang="en-US" sz="2400" dirty="0">
              <a:solidFill>
                <a:srgbClr val="FF0000"/>
              </a:solidFill>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2"/>
          <p:cNvSpPr>
            <a:spLocks noGrp="1"/>
          </p:cNvSpPr>
          <p:nvPr>
            <p:ph type="title"/>
          </p:nvPr>
        </p:nvSpPr>
        <p:spPr>
          <a:xfrm>
            <a:off x="685800" y="-317"/>
            <a:ext cx="7772400" cy="1143000"/>
          </a:xfrm>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7.6.2.1</a:t>
            </a:r>
            <a:r>
              <a:rPr lang="zh-CN" altLang="en-US" sz="4000" b="0" dirty="0">
                <a:latin typeface="黑体" panose="02010609060101010101" pitchFamily="2" charset="-122"/>
                <a:ea typeface="黑体" panose="02010609060101010101" pitchFamily="2" charset="-122"/>
              </a:rPr>
              <a:t>搜索引擎的工作原理</a:t>
            </a:r>
          </a:p>
        </p:txBody>
      </p:sp>
      <p:sp>
        <p:nvSpPr>
          <p:cNvPr id="104452" name="Rectangle 3"/>
          <p:cNvSpPr>
            <a:spLocks noGrp="1"/>
          </p:cNvSpPr>
          <p:nvPr>
            <p:ph idx="1"/>
          </p:nvPr>
        </p:nvSpPr>
        <p:spPr>
          <a:xfrm>
            <a:off x="468630" y="1007745"/>
            <a:ext cx="8082915" cy="4114800"/>
          </a:xfrm>
        </p:spPr>
        <p:txBody>
          <a:bodyPr vert="horz" wrap="square" lIns="91440" tIns="45720" rIns="91440" bIns="45720" anchor="t" anchorCtr="0"/>
          <a:lstStyle/>
          <a:p>
            <a:pPr eaLnBrk="1" hangingPunct="1"/>
            <a:r>
              <a:rPr lang="zh-CN" altLang="en-US" sz="2400" dirty="0">
                <a:latin typeface="黑体" panose="02010609060101010101" pitchFamily="2" charset="-122"/>
                <a:ea typeface="黑体" panose="02010609060101010101" pitchFamily="2" charset="-122"/>
              </a:rPr>
              <a:t>信息搜索引擎的过程：</a:t>
            </a:r>
          </a:p>
          <a:p>
            <a:pPr eaLnBrk="1" hangingPunct="1">
              <a:buNone/>
            </a:pP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）服务提供者对资源进行搜索分析标引；（</a:t>
            </a:r>
            <a:r>
              <a:rPr lang="zh-CN" altLang="en-US" sz="2400" dirty="0">
                <a:solidFill>
                  <a:schemeClr val="accent1"/>
                </a:solidFill>
                <a:latin typeface="黑体" panose="02010609060101010101" pitchFamily="2" charset="-122"/>
                <a:ea typeface="黑体" panose="02010609060101010101" pitchFamily="2" charset="-122"/>
              </a:rPr>
              <a:t>信息标引过程）</a:t>
            </a:r>
            <a:endParaRPr lang="zh-CN" altLang="en-US" sz="2400" dirty="0">
              <a:latin typeface="黑体" panose="02010609060101010101" pitchFamily="2" charset="-122"/>
              <a:ea typeface="黑体" panose="02010609060101010101" pitchFamily="2" charset="-122"/>
            </a:endParaRPr>
          </a:p>
          <a:p>
            <a:pPr eaLnBrk="1" hangingPunct="1">
              <a:buNone/>
            </a:pPr>
            <a:r>
              <a:rPr lang="en-US" altLang="zh-CN" sz="2400" dirty="0">
                <a:latin typeface="黑体" panose="02010609060101010101" pitchFamily="2" charset="-122"/>
                <a:ea typeface="黑体" panose="02010609060101010101" pitchFamily="2" charset="-122"/>
              </a:rPr>
              <a:t>2</a:t>
            </a:r>
            <a:r>
              <a:rPr lang="zh-CN" altLang="en-US" sz="2400" dirty="0">
                <a:latin typeface="黑体" panose="02010609060101010101" pitchFamily="2" charset="-122"/>
                <a:ea typeface="黑体" panose="02010609060101010101" pitchFamily="2" charset="-122"/>
              </a:rPr>
              <a:t>）当用户方提出检索需求时，服务器方搜索自己的信息索引库，发送给用户。（</a:t>
            </a:r>
            <a:r>
              <a:rPr lang="zh-CN" altLang="en-US" sz="2400" dirty="0">
                <a:solidFill>
                  <a:schemeClr val="accent1"/>
                </a:solidFill>
                <a:latin typeface="黑体" panose="02010609060101010101" pitchFamily="2" charset="-122"/>
                <a:ea typeface="黑体" panose="02010609060101010101" pitchFamily="2" charset="-122"/>
              </a:rPr>
              <a:t>提供检索过程）</a:t>
            </a:r>
          </a:p>
          <a:p>
            <a:pPr eaLnBrk="1" hangingPunct="1"/>
            <a:endParaRPr lang="zh-CN" altLang="en-US" dirty="0">
              <a:solidFill>
                <a:schemeClr val="accent1"/>
              </a:solidFill>
              <a:latin typeface="黑体" panose="02010609060101010101" pitchFamily="2" charset="-122"/>
              <a:ea typeface="黑体" panose="02010609060101010101" pitchFamily="2" charset="-122"/>
            </a:endParaRPr>
          </a:p>
        </p:txBody>
      </p:sp>
      <p:sp>
        <p:nvSpPr>
          <p:cNvPr id="104453" name="Rectangle 2"/>
          <p:cNvSpPr txBox="1"/>
          <p:nvPr/>
        </p:nvSpPr>
        <p:spPr>
          <a:xfrm>
            <a:off x="468630" y="2889250"/>
            <a:ext cx="8082915" cy="3816350"/>
          </a:xfrm>
          <a:prstGeom prst="rect">
            <a:avLst/>
          </a:prstGeom>
          <a:noFill/>
          <a:ln w="9525">
            <a:noFill/>
          </a:ln>
        </p:spPr>
        <p:txBody>
          <a:bodyPr/>
          <a:lstStyle/>
          <a:p>
            <a:pPr marL="342900" indent="-342900" algn="just">
              <a:lnSpc>
                <a:spcPct val="80000"/>
              </a:lnSpc>
              <a:spcBef>
                <a:spcPct val="20000"/>
              </a:spcBef>
              <a:buClr>
                <a:schemeClr val="accent2">
                  <a:lumMod val="90000"/>
                  <a:lumOff val="10000"/>
                </a:schemeClr>
              </a:buClr>
              <a:buFont typeface="Wingdings" panose="05000000000000000000" pitchFamily="2" charset="2"/>
            </a:pPr>
            <a:r>
              <a:rPr lang="en-US" altLang="zh-CN" sz="2400" b="1" dirty="0">
                <a:solidFill>
                  <a:schemeClr val="accent1"/>
                </a:solidFill>
                <a:latin typeface="黑体" panose="02010609060101010101" pitchFamily="2" charset="-122"/>
                <a:ea typeface="黑体" panose="02010609060101010101" pitchFamily="2" charset="-122"/>
              </a:rPr>
              <a:t>1</a:t>
            </a:r>
            <a:r>
              <a:rPr lang="zh-CN" altLang="en-US" sz="2400" b="1" dirty="0">
                <a:solidFill>
                  <a:schemeClr val="accent1"/>
                </a:solidFill>
                <a:latin typeface="黑体" panose="02010609060101010101" pitchFamily="2" charset="-122"/>
                <a:ea typeface="黑体" panose="02010609060101010101" pitchFamily="2" charset="-122"/>
              </a:rPr>
              <a:t>、信息标引过程</a:t>
            </a:r>
          </a:p>
          <a:p>
            <a:pPr marL="342900" indent="-342900" algn="just">
              <a:lnSpc>
                <a:spcPct val="80000"/>
              </a:lnSpc>
              <a:spcBef>
                <a:spcPct val="20000"/>
              </a:spcBef>
              <a:buClr>
                <a:schemeClr val="accent2">
                  <a:lumMod val="90000"/>
                  <a:lumOff val="10000"/>
                </a:schemeClr>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两种方式：</a:t>
            </a:r>
          </a:p>
          <a:p>
            <a:pPr marL="342900" indent="-342900" algn="just">
              <a:lnSpc>
                <a:spcPct val="80000"/>
              </a:lnSpc>
              <a:spcBef>
                <a:spcPct val="20000"/>
              </a:spcBef>
              <a:buClr>
                <a:schemeClr val="accent2">
                  <a:lumMod val="90000"/>
                  <a:lumOff val="10000"/>
                </a:schemeClr>
              </a:buClr>
              <a:buFont typeface="Wingdings" panose="05000000000000000000" pitchFamily="2" charset="2"/>
            </a:pP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1</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）网络自动漫游方式，由计算机程序自动去搜索</a:t>
            </a:r>
            <a:r>
              <a:rPr lang="zh-CN" altLang="en-US" sz="2400" b="1" dirty="0" smtClean="0">
                <a:solidFill>
                  <a:schemeClr val="accent2">
                    <a:lumMod val="90000"/>
                    <a:lumOff val="10000"/>
                  </a:schemeClr>
                </a:solidFill>
                <a:latin typeface="黑体" panose="02010609060101010101" pitchFamily="2" charset="-122"/>
                <a:ea typeface="黑体" panose="02010609060101010101" pitchFamily="2" charset="-122"/>
              </a:rPr>
              <a:t>资源；</a:t>
            </a:r>
            <a:endParaRPr lang="zh-CN" altLang="en-US" sz="2400" b="1" dirty="0">
              <a:solidFill>
                <a:schemeClr val="accent2">
                  <a:lumMod val="90000"/>
                  <a:lumOff val="10000"/>
                </a:schemeClr>
              </a:solidFill>
              <a:latin typeface="黑体" panose="02010609060101010101" pitchFamily="2" charset="-122"/>
              <a:ea typeface="黑体" panose="02010609060101010101" pitchFamily="2" charset="-122"/>
            </a:endParaRPr>
          </a:p>
          <a:p>
            <a:pPr marL="342900" indent="-342900" algn="just">
              <a:lnSpc>
                <a:spcPct val="80000"/>
              </a:lnSpc>
              <a:spcBef>
                <a:spcPct val="20000"/>
              </a:spcBef>
              <a:buClr>
                <a:schemeClr val="accent2">
                  <a:lumMod val="90000"/>
                  <a:lumOff val="10000"/>
                </a:schemeClr>
              </a:buClr>
              <a:buFont typeface="Wingdings" panose="05000000000000000000" pitchFamily="2" charset="2"/>
            </a:pPr>
            <a:r>
              <a:rPr lang="en-US" altLang="zh-CN" sz="2400" b="1" dirty="0">
                <a:solidFill>
                  <a:schemeClr val="accent2">
                    <a:lumMod val="90000"/>
                    <a:lumOff val="10000"/>
                  </a:schemeClr>
                </a:solidFill>
                <a:latin typeface="黑体" panose="02010609060101010101" pitchFamily="2" charset="-122"/>
                <a:ea typeface="黑体" panose="02010609060101010101" pitchFamily="2" charset="-122"/>
              </a:rPr>
              <a:t>2</a:t>
            </a: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）友情推荐方式，由信息发布方或者用户将有用信息的网络地址填入搜索清单，然后再由机器程序对指定地址进行搜索。</a:t>
            </a:r>
          </a:p>
          <a:p>
            <a:pPr marL="342900" indent="-342900" algn="just">
              <a:lnSpc>
                <a:spcPct val="80000"/>
              </a:lnSpc>
              <a:spcBef>
                <a:spcPct val="20000"/>
              </a:spcBef>
              <a:buClr>
                <a:schemeClr val="accent2">
                  <a:lumMod val="90000"/>
                  <a:lumOff val="10000"/>
                </a:schemeClr>
              </a:buClr>
              <a:buFont typeface="Wingdings" panose="05000000000000000000" pitchFamily="2" charset="2"/>
            </a:pPr>
            <a:r>
              <a:rPr lang="en-US" altLang="zh-CN" sz="2400" b="1" dirty="0">
                <a:solidFill>
                  <a:schemeClr val="accent1"/>
                </a:solidFill>
                <a:latin typeface="黑体" panose="02010609060101010101" pitchFamily="2" charset="-122"/>
                <a:ea typeface="黑体" panose="02010609060101010101" pitchFamily="2" charset="-122"/>
              </a:rPr>
              <a:t>2</a:t>
            </a:r>
            <a:r>
              <a:rPr lang="zh-CN" altLang="en-US" sz="2400" b="1" dirty="0">
                <a:solidFill>
                  <a:schemeClr val="accent1"/>
                </a:solidFill>
                <a:latin typeface="黑体" panose="02010609060101010101" pitchFamily="2" charset="-122"/>
                <a:ea typeface="黑体" panose="02010609060101010101" pitchFamily="2" charset="-122"/>
              </a:rPr>
              <a:t>、提供检索过程</a:t>
            </a:r>
          </a:p>
          <a:p>
            <a:pPr marL="342900" indent="-342900" algn="just">
              <a:lnSpc>
                <a:spcPct val="80000"/>
              </a:lnSpc>
              <a:spcBef>
                <a:spcPct val="20000"/>
              </a:spcBef>
              <a:buClr>
                <a:schemeClr val="accent2">
                  <a:lumMod val="90000"/>
                  <a:lumOff val="10000"/>
                </a:schemeClr>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用户通过检索表达式页面的填写反映出自己的检索意向，向系统送交请求。</a:t>
            </a:r>
          </a:p>
          <a:p>
            <a:pPr marL="342900" indent="-342900" algn="just">
              <a:lnSpc>
                <a:spcPct val="80000"/>
              </a:lnSpc>
              <a:spcBef>
                <a:spcPct val="20000"/>
              </a:spcBef>
              <a:buClr>
                <a:schemeClr val="accent2">
                  <a:lumMod val="90000"/>
                  <a:lumOff val="10000"/>
                </a:schemeClr>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系统答复后，用户可以根据相关度、文摘等所能反映出的状况，再决定是否访问资源所在地。</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2"/>
          <p:cNvSpPr>
            <a:spLocks noGrp="1"/>
          </p:cNvSpPr>
          <p:nvPr>
            <p:ph idx="4294967295"/>
          </p:nvPr>
        </p:nvSpPr>
        <p:spPr>
          <a:xfrm>
            <a:off x="685800" y="1120140"/>
            <a:ext cx="7772400" cy="4114800"/>
          </a:xfrm>
        </p:spPr>
        <p:txBody>
          <a:bodyPr vert="horz" wrap="square" lIns="91440" tIns="45720" rIns="91440" bIns="45720" anchor="t" anchorCtr="0"/>
          <a:lstStyle/>
          <a:p>
            <a:pPr eaLnBrk="1" hangingPunct="1"/>
            <a:r>
              <a:rPr lang="zh-CN" altLang="en-US" sz="2800" dirty="0">
                <a:latin typeface="黑体" panose="02010609060101010101" pitchFamily="2" charset="-122"/>
                <a:ea typeface="黑体" panose="02010609060101010101" pitchFamily="2" charset="-122"/>
              </a:rPr>
              <a:t>搜索引擎</a:t>
            </a:r>
            <a:r>
              <a:rPr lang="zh-CN" altLang="en-US" sz="2800" dirty="0">
                <a:solidFill>
                  <a:srgbClr val="C00000"/>
                </a:solidFill>
                <a:latin typeface="黑体" panose="02010609060101010101" pitchFamily="2" charset="-122"/>
                <a:ea typeface="黑体" panose="02010609060101010101" pitchFamily="2" charset="-122"/>
              </a:rPr>
              <a:t>包括</a:t>
            </a:r>
            <a:r>
              <a:rPr lang="en-US" altLang="zh-CN" sz="2800" dirty="0">
                <a:solidFill>
                  <a:srgbClr val="C00000"/>
                </a:solidFill>
                <a:latin typeface="黑体" panose="02010609060101010101" pitchFamily="2" charset="-122"/>
                <a:ea typeface="黑体" panose="02010609060101010101" pitchFamily="2" charset="-122"/>
              </a:rPr>
              <a:t>4</a:t>
            </a:r>
            <a:r>
              <a:rPr lang="zh-CN" altLang="en-US" sz="2800" dirty="0">
                <a:solidFill>
                  <a:srgbClr val="C00000"/>
                </a:solidFill>
                <a:latin typeface="黑体" panose="02010609060101010101" pitchFamily="2" charset="-122"/>
                <a:ea typeface="黑体" panose="02010609060101010101" pitchFamily="2" charset="-122"/>
              </a:rPr>
              <a:t>个部件</a:t>
            </a:r>
            <a:r>
              <a:rPr lang="en-US" altLang="zh-CN" sz="2800" dirty="0">
                <a:latin typeface="黑体" panose="02010609060101010101" pitchFamily="2" charset="-122"/>
                <a:ea typeface="黑体" panose="02010609060101010101" pitchFamily="2" charset="-122"/>
              </a:rPr>
              <a:t>:</a:t>
            </a:r>
          </a:p>
          <a:p>
            <a:pPr eaLnBrk="1" hangingPunct="1">
              <a:buNone/>
            </a:pP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1</a:t>
            </a:r>
            <a:r>
              <a:rPr lang="zh-CN" altLang="en-US" sz="2800" dirty="0">
                <a:solidFill>
                  <a:srgbClr val="FF0000"/>
                </a:solidFill>
                <a:latin typeface="黑体" panose="02010609060101010101" pitchFamily="2" charset="-122"/>
                <a:ea typeface="黑体" panose="02010609060101010101" pitchFamily="2" charset="-122"/>
              </a:rPr>
              <a:t>）搜索器</a:t>
            </a:r>
          </a:p>
          <a:p>
            <a:pPr eaLnBrk="1" hangingPunct="1">
              <a:buNone/>
            </a:pPr>
            <a:r>
              <a:rPr lang="zh-CN" altLang="en-US" sz="2800" dirty="0">
                <a:latin typeface="黑体" panose="02010609060101010101" pitchFamily="2" charset="-122"/>
                <a:ea typeface="黑体" panose="02010609060101010101" pitchFamily="2" charset="-122"/>
              </a:rPr>
              <a:t>    </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在互联网中漫游、发现和搜集信息。</a:t>
            </a:r>
          </a:p>
          <a:p>
            <a:pPr eaLnBrk="1" hangingPunct="1"/>
            <a:r>
              <a:rPr lang="zh-CN" altLang="en-US" sz="2800" dirty="0">
                <a:latin typeface="黑体" panose="02010609060101010101" pitchFamily="2" charset="-122"/>
                <a:ea typeface="黑体" panose="02010609060101010101" pitchFamily="2" charset="-122"/>
              </a:rPr>
              <a:t>计算机程序，即</a:t>
            </a:r>
            <a:r>
              <a:rPr lang="en-US" altLang="zh-CN" sz="2800" dirty="0">
                <a:latin typeface="黑体" panose="02010609060101010101" pitchFamily="2" charset="-122"/>
                <a:ea typeface="黑体" panose="02010609060101010101" pitchFamily="2" charset="-122"/>
              </a:rPr>
              <a:t>Robot</a:t>
            </a:r>
            <a:r>
              <a:rPr lang="zh-CN" altLang="en-US" sz="2800" dirty="0">
                <a:latin typeface="黑体" panose="02010609060101010101" pitchFamily="2" charset="-122"/>
                <a:ea typeface="黑体" panose="02010609060101010101" pitchFamily="2" charset="-122"/>
              </a:rPr>
              <a:t>程序。它日夜不停地运转，要尽可能多、尽可能快地抓取网页搜集各类信息。</a:t>
            </a:r>
          </a:p>
          <a:p>
            <a:pPr eaLnBrk="1" hangingPunct="1"/>
            <a:r>
              <a:rPr lang="zh-CN" altLang="en-US" sz="2800" dirty="0">
                <a:latin typeface="黑体" panose="02010609060101010101" pitchFamily="2" charset="-122"/>
                <a:ea typeface="黑体" panose="02010609060101010101" pitchFamily="2" charset="-122"/>
              </a:rPr>
              <a:t>定期更新已经搜集过的旧信息，以避免死链接和无效链接，保证检索结果的质量。</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p:cNvSpPr>
            <a:spLocks noGrp="1"/>
          </p:cNvSpPr>
          <p:nvPr>
            <p:ph idx="4294967295"/>
          </p:nvPr>
        </p:nvSpPr>
        <p:spPr>
          <a:xfrm>
            <a:off x="210820" y="803910"/>
            <a:ext cx="6666230" cy="5249545"/>
          </a:xfrm>
        </p:spPr>
        <p:txBody>
          <a:bodyPr vert="horz" wrap="square" lIns="91440" tIns="45720" rIns="91440" bIns="45720" anchor="t" anchorCtr="0"/>
          <a:lstStyle/>
          <a:p>
            <a:pPr eaLnBrk="1" hangingPunct="1">
              <a:lnSpc>
                <a:spcPct val="80000"/>
              </a:lnSpc>
              <a:buNone/>
            </a:pP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2</a:t>
            </a:r>
            <a:r>
              <a:rPr lang="zh-CN" altLang="en-US" sz="2800" dirty="0">
                <a:solidFill>
                  <a:srgbClr val="FF0000"/>
                </a:solidFill>
                <a:latin typeface="黑体" panose="02010609060101010101" pitchFamily="2" charset="-122"/>
                <a:ea typeface="黑体" panose="02010609060101010101" pitchFamily="2" charset="-122"/>
              </a:rPr>
              <a:t>）索引器</a:t>
            </a:r>
          </a:p>
          <a:p>
            <a:pPr eaLnBrk="1" hangingPunct="1">
              <a:lnSpc>
                <a:spcPct val="80000"/>
              </a:lnSpc>
            </a:pPr>
            <a:r>
              <a:rPr lang="en-US" altLang="zh-CN" sz="2400" dirty="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理解</a:t>
            </a:r>
            <a:r>
              <a:rPr lang="zh-CN" altLang="en-US" sz="2800" dirty="0">
                <a:latin typeface="黑体" panose="02010609060101010101" pitchFamily="2" charset="-122"/>
                <a:ea typeface="黑体" panose="02010609060101010101" pitchFamily="2" charset="-122"/>
              </a:rPr>
              <a:t>搜索器所搜索的信息，从中抽取出索引项，用于表示文档以及生成文档的索引表。</a:t>
            </a:r>
          </a:p>
          <a:p>
            <a:pPr eaLnBrk="1" hangingPunct="1">
              <a:lnSpc>
                <a:spcPct val="80000"/>
              </a:lnSpc>
              <a:buNone/>
            </a:pPr>
            <a:r>
              <a:rPr lang="zh-CN" altLang="en-US" sz="2800" dirty="0">
                <a:solidFill>
                  <a:schemeClr val="accent1"/>
                </a:solidFill>
                <a:latin typeface="黑体" panose="02010609060101010101" pitchFamily="2" charset="-122"/>
                <a:ea typeface="黑体" panose="02010609060101010101" pitchFamily="2" charset="-122"/>
              </a:rPr>
              <a:t>索引项可分为：</a:t>
            </a:r>
          </a:p>
          <a:p>
            <a:pPr eaLnBrk="1" hangingPunct="1">
              <a:lnSpc>
                <a:spcPct val="80000"/>
              </a:lnSpc>
              <a:buNone/>
            </a:pPr>
            <a:r>
              <a:rPr lang="zh-CN" altLang="en-US" sz="2800" dirty="0">
                <a:latin typeface="黑体" panose="02010609060101010101" pitchFamily="2" charset="-122"/>
                <a:ea typeface="黑体" panose="02010609060101010101" pitchFamily="2" charset="-122"/>
              </a:rPr>
              <a:t>客观索引项</a:t>
            </a:r>
          </a:p>
          <a:p>
            <a:pPr eaLnBrk="1" hangingPunct="1">
              <a:lnSpc>
                <a:spcPct val="80000"/>
              </a:lnSpc>
              <a:buNone/>
            </a:pPr>
            <a:r>
              <a:rPr lang="zh-CN" altLang="en-US" sz="2800" dirty="0">
                <a:latin typeface="黑体" panose="02010609060101010101" pitchFamily="2" charset="-122"/>
                <a:ea typeface="黑体" panose="02010609060101010101" pitchFamily="2" charset="-122"/>
              </a:rPr>
              <a:t>内容索引项</a:t>
            </a:r>
          </a:p>
          <a:p>
            <a:pPr eaLnBrk="1" hangingPunct="1">
              <a:lnSpc>
                <a:spcPct val="80000"/>
              </a:lnSpc>
            </a:pPr>
            <a:r>
              <a:rPr lang="zh-CN" altLang="en-US" sz="2800" dirty="0">
                <a:latin typeface="黑体" panose="02010609060101010101" pitchFamily="2" charset="-122"/>
                <a:ea typeface="黑体" panose="02010609060101010101" pitchFamily="2" charset="-122"/>
              </a:rPr>
              <a:t>索引器在建立索引时，一般会给单索引项赋予一个等级值，表示该网页与关键词之间的符合程度。</a:t>
            </a:r>
          </a:p>
          <a:p>
            <a:pPr eaLnBrk="1" hangingPunct="1">
              <a:lnSpc>
                <a:spcPct val="80000"/>
              </a:lnSpc>
            </a:pPr>
            <a:r>
              <a:rPr lang="zh-CN" altLang="en-US" sz="2800" dirty="0">
                <a:latin typeface="黑体" panose="02010609060101010101" pitchFamily="2" charset="-122"/>
                <a:ea typeface="黑体" panose="02010609060101010101" pitchFamily="2" charset="-122"/>
              </a:rPr>
              <a:t>当用户查询一个关键词时，搜索软件将找出所有与关键词相符合的网页。</a:t>
            </a:r>
          </a:p>
          <a:p>
            <a:pPr eaLnBrk="1" hangingPunct="1">
              <a:lnSpc>
                <a:spcPct val="80000"/>
              </a:lnSpc>
            </a:pPr>
            <a:r>
              <a:rPr lang="zh-CN" altLang="en-US" sz="2800" dirty="0">
                <a:latin typeface="黑体" panose="02010609060101010101" pitchFamily="2" charset="-122"/>
                <a:ea typeface="黑体" panose="02010609060101010101" pitchFamily="2" charset="-122"/>
              </a:rPr>
              <a:t>等级值的用途就是作为一种排序的依据。</a:t>
            </a:r>
          </a:p>
          <a:p>
            <a:pPr eaLnBrk="1" hangingPunct="1">
              <a:lnSpc>
                <a:spcPct val="80000"/>
              </a:lnSpc>
            </a:pPr>
            <a:endParaRPr lang="zh-CN" altLang="en-US" sz="2800" dirty="0">
              <a:latin typeface="黑体" panose="02010609060101010101" pitchFamily="2" charset="-122"/>
              <a:ea typeface="黑体" panose="02010609060101010101" pitchFamily="2" charset="-122"/>
            </a:endParaRPr>
          </a:p>
        </p:txBody>
      </p:sp>
      <p:sp>
        <p:nvSpPr>
          <p:cNvPr id="106500" name="AutoShape 3"/>
          <p:cNvSpPr/>
          <p:nvPr/>
        </p:nvSpPr>
        <p:spPr>
          <a:xfrm>
            <a:off x="7019608" y="1020559"/>
            <a:ext cx="2016125" cy="1584325"/>
          </a:xfrm>
          <a:prstGeom prst="wedgeRoundRectCallout">
            <a:avLst>
              <a:gd name="adj1" fmla="val -269763"/>
              <a:gd name="adj2" fmla="val 71767"/>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buFont typeface="Wingdings" panose="05000000000000000000" pitchFamily="2" charset="2"/>
            </a:pPr>
            <a:r>
              <a:rPr lang="zh-CN" altLang="en-US" sz="2000" dirty="0">
                <a:latin typeface="黑体" panose="02010609060101010101" pitchFamily="2" charset="-122"/>
                <a:ea typeface="黑体" panose="02010609060101010101" pitchFamily="2" charset="-122"/>
              </a:rPr>
              <a:t>客观项与文档的语意内容无关，如作者名、</a:t>
            </a:r>
            <a:r>
              <a:rPr lang="en-US" altLang="zh-CN" sz="2000" dirty="0">
                <a:latin typeface="黑体" panose="02010609060101010101" pitchFamily="2" charset="-122"/>
                <a:ea typeface="黑体" panose="02010609060101010101" pitchFamily="2" charset="-122"/>
              </a:rPr>
              <a:t>URL</a:t>
            </a:r>
            <a:r>
              <a:rPr lang="zh-CN" altLang="en-US" sz="2000" dirty="0">
                <a:latin typeface="黑体" panose="02010609060101010101" pitchFamily="2" charset="-122"/>
                <a:ea typeface="黑体" panose="02010609060101010101" pitchFamily="2" charset="-122"/>
              </a:rPr>
              <a:t>、更新时间、编码和长度等</a:t>
            </a:r>
            <a:r>
              <a:rPr lang="zh-CN" altLang="en-US" sz="2000" dirty="0">
                <a:latin typeface="Times New Roman" panose="02020603050405020304" pitchFamily="18" charset="0"/>
              </a:rPr>
              <a:t>；</a:t>
            </a:r>
          </a:p>
        </p:txBody>
      </p:sp>
      <p:sp>
        <p:nvSpPr>
          <p:cNvPr id="106501" name="AutoShape 4"/>
          <p:cNvSpPr/>
          <p:nvPr/>
        </p:nvSpPr>
        <p:spPr>
          <a:xfrm>
            <a:off x="6871269" y="2924944"/>
            <a:ext cx="2159000" cy="1439862"/>
          </a:xfrm>
          <a:prstGeom prst="wedgeRoundRectCallout">
            <a:avLst>
              <a:gd name="adj1" fmla="val -248017"/>
              <a:gd name="adj2" fmla="val -22254"/>
              <a:gd name="adj3" fmla="val 16667"/>
            </a:avLst>
          </a:prstGeom>
          <a:solidFill>
            <a:srgbClr val="003300"/>
          </a:solidFill>
          <a:ln w="9525" cap="flat" cmpd="sng">
            <a:solidFill>
              <a:schemeClr val="tx1"/>
            </a:solidFill>
            <a:prstDash val="solid"/>
            <a:miter/>
            <a:headEnd type="none" w="med" len="med"/>
            <a:tailEnd type="none" w="med" len="med"/>
          </a:ln>
        </p:spPr>
        <p:txBody>
          <a:bodyPr/>
          <a:lstStyle/>
          <a:p>
            <a:pPr algn="ctr"/>
            <a:r>
              <a:rPr lang="zh-CN" altLang="en-US" sz="2000" dirty="0">
                <a:latin typeface="Times New Roman" panose="02020603050405020304" pitchFamily="18" charset="0"/>
                <a:ea typeface="黑体" panose="02010609060101010101" pitchFamily="2" charset="-122"/>
              </a:rPr>
              <a:t>用来反映文档内容的，如关键词及其等级值、短语和单字等。</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blinds(horizontal)">
                                      <p:cBhvr>
                                        <p:cTn id="7" dur="500"/>
                                        <p:tgtEl>
                                          <p:spTgt spid="1065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6501"/>
                                        </p:tgtEl>
                                        <p:attrNameLst>
                                          <p:attrName>style.visibility</p:attrName>
                                        </p:attrNameLst>
                                      </p:cBhvr>
                                      <p:to>
                                        <p:strVal val="visible"/>
                                      </p:to>
                                    </p:set>
                                    <p:animEffect transition="in" filter="blinds(horizontal)">
                                      <p:cBhvr>
                                        <p:cTn id="12"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P spid="106500" grpId="1" animBg="1"/>
      <p:bldP spid="106501" grpId="0" animBg="1"/>
      <p:bldP spid="106501"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2"/>
          <p:cNvSpPr>
            <a:spLocks noGrp="1"/>
          </p:cNvSpPr>
          <p:nvPr>
            <p:ph idx="4294967295"/>
          </p:nvPr>
        </p:nvSpPr>
        <p:spPr>
          <a:xfrm>
            <a:off x="593090" y="937260"/>
            <a:ext cx="7772400" cy="5159375"/>
          </a:xfrm>
        </p:spPr>
        <p:txBody>
          <a:bodyPr vert="horz" wrap="square" lIns="91440" tIns="45720" rIns="91440" bIns="45720" anchor="t" anchorCtr="0"/>
          <a:lstStyle/>
          <a:p>
            <a:pPr eaLnBrk="1" hangingPunct="1">
              <a:lnSpc>
                <a:spcPct val="90000"/>
              </a:lnSpc>
              <a:buNone/>
            </a:pPr>
            <a:r>
              <a:rPr lang="zh-CN" altLang="en-US" sz="3200" dirty="0">
                <a:latin typeface="黑体" panose="02010609060101010101" pitchFamily="2" charset="-122"/>
                <a:ea typeface="黑体" panose="02010609060101010101" pitchFamily="2" charset="-122"/>
              </a:rPr>
              <a:t> </a:t>
            </a:r>
            <a:r>
              <a:rPr lang="zh-CN" altLang="en-US" dirty="0">
                <a:solidFill>
                  <a:srgbClr val="FF0000"/>
                </a:solidFill>
                <a:latin typeface="黑体" panose="02010609060101010101" pitchFamily="2" charset="-122"/>
                <a:ea typeface="黑体" panose="02010609060101010101" pitchFamily="2" charset="-122"/>
              </a:rPr>
              <a:t>（</a:t>
            </a:r>
            <a:r>
              <a:rPr lang="en-US" altLang="zh-CN" dirty="0">
                <a:solidFill>
                  <a:srgbClr val="FF0000"/>
                </a:solidFill>
                <a:latin typeface="黑体" panose="02010609060101010101" pitchFamily="2" charset="-122"/>
                <a:ea typeface="黑体" panose="02010609060101010101" pitchFamily="2" charset="-122"/>
              </a:rPr>
              <a:t>3</a:t>
            </a:r>
            <a:r>
              <a:rPr lang="zh-CN" altLang="en-US" dirty="0">
                <a:solidFill>
                  <a:srgbClr val="FF0000"/>
                </a:solidFill>
                <a:latin typeface="黑体" panose="02010609060101010101" pitchFamily="2" charset="-122"/>
                <a:ea typeface="黑体" panose="02010609060101010101" pitchFamily="2" charset="-122"/>
              </a:rPr>
              <a:t>）检索器</a:t>
            </a:r>
            <a:endParaRPr lang="zh-CN" altLang="en-US" dirty="0">
              <a:solidFill>
                <a:schemeClr val="folHlink"/>
              </a:solidFill>
              <a:latin typeface="黑体" panose="02010609060101010101" pitchFamily="2" charset="-122"/>
              <a:ea typeface="黑体" panose="02010609060101010101" pitchFamily="2" charset="-122"/>
            </a:endParaRPr>
          </a:p>
          <a:p>
            <a:pPr eaLnBrk="1" hangingPunct="1">
              <a:lnSpc>
                <a:spcPct val="90000"/>
              </a:lnSpc>
              <a:buNone/>
            </a:pPr>
            <a:r>
              <a:rPr lang="zh-CN" altLang="en-US" sz="3200" dirty="0">
                <a:latin typeface="黑体" panose="02010609060101010101" pitchFamily="2" charset="-122"/>
                <a:ea typeface="黑体" panose="02010609060101010101" pitchFamily="2" charset="-122"/>
              </a:rPr>
              <a:t>   </a:t>
            </a:r>
            <a:r>
              <a:rPr lang="en-US" altLang="zh-CN" sz="3200" dirty="0" smtClean="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根据</a:t>
            </a:r>
            <a:r>
              <a:rPr lang="zh-CN" altLang="en-US" sz="2800" dirty="0">
                <a:latin typeface="黑体" panose="02010609060101010101" pitchFamily="2" charset="-122"/>
                <a:ea typeface="黑体" panose="02010609060101010101" pitchFamily="2" charset="-122"/>
              </a:rPr>
              <a:t>用户输入的关键词在索引器形成的倒排表中进行查询，同时完成页面与查询之间的相关度评价，对将要输出的结果进行排序，并实现某种用户相关性反馈机制。</a:t>
            </a:r>
          </a:p>
          <a:p>
            <a:pPr eaLnBrk="1" hangingPunct="1">
              <a:lnSpc>
                <a:spcPct val="90000"/>
              </a:lnSpc>
            </a:pPr>
            <a:endParaRPr lang="zh-CN" altLang="en-US" sz="3200" dirty="0">
              <a:latin typeface="黑体" panose="02010609060101010101" pitchFamily="2" charset="-122"/>
              <a:ea typeface="黑体" panose="02010609060101010101" pitchFamily="2" charset="-122"/>
            </a:endParaRPr>
          </a:p>
          <a:p>
            <a:pPr eaLnBrk="1" hangingPunct="1">
              <a:lnSpc>
                <a:spcPct val="90000"/>
              </a:lnSpc>
              <a:buNone/>
            </a:pPr>
            <a:r>
              <a:rPr lang="zh-CN" altLang="en-US" dirty="0" smtClean="0">
                <a:solidFill>
                  <a:srgbClr val="FF0000"/>
                </a:solidFill>
                <a:latin typeface="黑体" panose="02010609060101010101" pitchFamily="2" charset="-122"/>
                <a:ea typeface="黑体" panose="02010609060101010101" pitchFamily="2" charset="-122"/>
              </a:rPr>
              <a:t>（</a:t>
            </a:r>
            <a:r>
              <a:rPr lang="en-US" altLang="zh-CN" dirty="0">
                <a:solidFill>
                  <a:srgbClr val="FF0000"/>
                </a:solidFill>
                <a:latin typeface="黑体" panose="02010609060101010101" pitchFamily="2" charset="-122"/>
                <a:ea typeface="黑体" panose="02010609060101010101" pitchFamily="2" charset="-122"/>
              </a:rPr>
              <a:t>4</a:t>
            </a:r>
            <a:r>
              <a:rPr lang="zh-CN" altLang="en-US" dirty="0">
                <a:solidFill>
                  <a:srgbClr val="FF0000"/>
                </a:solidFill>
                <a:latin typeface="黑体" panose="02010609060101010101" pitchFamily="2" charset="-122"/>
                <a:ea typeface="黑体" panose="02010609060101010101" pitchFamily="2" charset="-122"/>
              </a:rPr>
              <a:t>）用户接口</a:t>
            </a:r>
          </a:p>
          <a:p>
            <a:pPr eaLnBrk="1" hangingPunct="1">
              <a:lnSpc>
                <a:spcPct val="90000"/>
              </a:lnSpc>
              <a:buNone/>
            </a:pPr>
            <a:r>
              <a:rPr lang="zh-CN" altLang="en-US" sz="3200" dirty="0">
                <a:latin typeface="黑体" panose="02010609060101010101" pitchFamily="2" charset="-122"/>
                <a:ea typeface="黑体" panose="02010609060101010101" pitchFamily="2" charset="-122"/>
              </a:rPr>
              <a:t>   </a:t>
            </a:r>
            <a:r>
              <a:rPr lang="en-US" altLang="zh-CN" sz="3200" dirty="0" smtClean="0">
                <a:latin typeface="黑体" panose="02010609060101010101" pitchFamily="2" charset="-122"/>
                <a:ea typeface="黑体" panose="02010609060101010101" pitchFamily="2" charset="-122"/>
              </a:rPr>
              <a:t>——</a:t>
            </a:r>
            <a:r>
              <a:rPr lang="zh-CN" altLang="en-US" sz="2800" dirty="0" smtClean="0">
                <a:latin typeface="黑体" panose="02010609060101010101" pitchFamily="2" charset="-122"/>
                <a:ea typeface="黑体" panose="02010609060101010101" pitchFamily="2" charset="-122"/>
              </a:rPr>
              <a:t>输入</a:t>
            </a:r>
            <a:r>
              <a:rPr lang="zh-CN" altLang="en-US" sz="2800" dirty="0">
                <a:latin typeface="黑体" panose="02010609060101010101" pitchFamily="2" charset="-122"/>
                <a:ea typeface="黑体" panose="02010609060101010101" pitchFamily="2" charset="-122"/>
              </a:rPr>
              <a:t>用户查询、显示查询结果、提供用户相关性反馈机制。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p:cNvSpPr>
            <a:spLocks noGrp="1"/>
          </p:cNvSpPr>
          <p:nvPr>
            <p:ph type="title"/>
          </p:nvPr>
        </p:nvSpPr>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7.6.2.2</a:t>
            </a:r>
            <a:r>
              <a:rPr lang="zh-CN" altLang="en-US" sz="4000" b="0" dirty="0">
                <a:latin typeface="黑体" panose="02010609060101010101" pitchFamily="2" charset="-122"/>
                <a:ea typeface="黑体" panose="02010609060101010101" pitchFamily="2" charset="-122"/>
              </a:rPr>
              <a:t>搜索模型</a:t>
            </a:r>
          </a:p>
        </p:txBody>
      </p:sp>
      <p:sp>
        <p:nvSpPr>
          <p:cNvPr id="108548" name="Rectangle 3"/>
          <p:cNvSpPr>
            <a:spLocks noGrp="1"/>
          </p:cNvSpPr>
          <p:nvPr>
            <p:ph idx="1"/>
          </p:nvPr>
        </p:nvSpPr>
        <p:spPr/>
        <p:txBody>
          <a:bodyPr vert="horz" wrap="square" lIns="91440" tIns="45720" rIns="91440" bIns="45720" anchor="t" anchorCtr="0"/>
          <a:lstStyle/>
          <a:p>
            <a:pPr eaLnBrk="1" hangingPunct="1">
              <a:lnSpc>
                <a:spcPct val="90000"/>
              </a:lnSpc>
            </a:pPr>
            <a:r>
              <a:rPr lang="zh-CN" altLang="en-US" sz="2800" dirty="0">
                <a:latin typeface="黑体" panose="02010609060101010101" pitchFamily="2" charset="-122"/>
                <a:ea typeface="黑体" panose="02010609060101010101" pitchFamily="2" charset="-122"/>
              </a:rPr>
              <a:t>文本信息搜索方法</a:t>
            </a:r>
            <a:r>
              <a:rPr lang="en-US" altLang="zh-CN" sz="2800" dirty="0">
                <a:latin typeface="黑体" panose="02010609060101010101" pitchFamily="2" charset="-122"/>
                <a:ea typeface="黑体" panose="02010609060101010101" pitchFamily="2" charset="-122"/>
              </a:rPr>
              <a:t>:</a:t>
            </a:r>
          </a:p>
          <a:p>
            <a:pPr lvl="1" eaLnBrk="1" hangingPunct="1">
              <a:lnSpc>
                <a:spcPct val="90000"/>
              </a:lnSpc>
            </a:pPr>
            <a:r>
              <a:rPr lang="zh-CN" altLang="en-US" sz="2400" dirty="0">
                <a:solidFill>
                  <a:srgbClr val="FF0000"/>
                </a:solidFill>
                <a:latin typeface="黑体" panose="02010609060101010101" pitchFamily="2" charset="-122"/>
                <a:ea typeface="黑体" panose="02010609060101010101" pitchFamily="2" charset="-122"/>
              </a:rPr>
              <a:t>基于关键字匹配的检索</a:t>
            </a:r>
            <a:r>
              <a:rPr lang="zh-CN" altLang="en-US" sz="2400" dirty="0" smtClean="0">
                <a:solidFill>
                  <a:srgbClr val="FF0000"/>
                </a:solidFill>
                <a:latin typeface="黑体" panose="02010609060101010101" pitchFamily="2" charset="-122"/>
                <a:ea typeface="黑体" panose="02010609060101010101" pitchFamily="2" charset="-122"/>
              </a:rPr>
              <a:t>方法；</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zh-CN" altLang="en-US" sz="2400" dirty="0">
                <a:solidFill>
                  <a:srgbClr val="FF0000"/>
                </a:solidFill>
                <a:latin typeface="黑体" panose="02010609060101010101" pitchFamily="2" charset="-122"/>
                <a:ea typeface="黑体" panose="02010609060101010101" pitchFamily="2" charset="-122"/>
              </a:rPr>
              <a:t>基于主题的</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zh-CN" altLang="en-US" sz="2400" dirty="0">
                <a:solidFill>
                  <a:srgbClr val="FF0000"/>
                </a:solidFill>
                <a:latin typeface="黑体" panose="02010609060101010101" pitchFamily="2" charset="-122"/>
                <a:ea typeface="黑体" panose="02010609060101010101" pitchFamily="2" charset="-122"/>
              </a:rPr>
              <a:t>启发式的智能搜索方法</a:t>
            </a:r>
            <a:r>
              <a:rPr lang="zh-CN" altLang="en-US" sz="2400" dirty="0" smtClean="0">
                <a:solidFill>
                  <a:srgbClr val="FF0000"/>
                </a:solidFill>
                <a:latin typeface="黑体" panose="02010609060101010101" pitchFamily="2" charset="-122"/>
                <a:ea typeface="黑体" panose="02010609060101010101" pitchFamily="2" charset="-122"/>
              </a:rPr>
              <a:t>等。</a:t>
            </a:r>
            <a:endParaRPr lang="zh-CN" altLang="en-US" sz="2400" dirty="0">
              <a:solidFill>
                <a:schemeClr val="folHlink"/>
              </a:solidFill>
              <a:latin typeface="黑体" panose="02010609060101010101" pitchFamily="2" charset="-122"/>
              <a:ea typeface="黑体" panose="02010609060101010101" pitchFamily="2" charset="-122"/>
            </a:endParaRPr>
          </a:p>
          <a:p>
            <a:pPr eaLnBrk="1" hangingPunct="1">
              <a:lnSpc>
                <a:spcPct val="90000"/>
              </a:lnSpc>
            </a:pPr>
            <a:r>
              <a:rPr lang="zh-CN" altLang="en-US" sz="2800" dirty="0">
                <a:latin typeface="黑体" panose="02010609060101010101" pitchFamily="2" charset="-122"/>
                <a:ea typeface="黑体" panose="02010609060101010101" pitchFamily="2" charset="-122"/>
              </a:rPr>
              <a:t>文本信息搜索的技术：</a:t>
            </a:r>
          </a:p>
          <a:p>
            <a:pPr lvl="1" eaLnBrk="1" hangingPunct="1">
              <a:lnSpc>
                <a:spcPct val="90000"/>
              </a:lnSpc>
            </a:pPr>
            <a:r>
              <a:rPr lang="zh-CN" altLang="en-US" sz="2400" dirty="0">
                <a:solidFill>
                  <a:srgbClr val="FF0000"/>
                </a:solidFill>
                <a:latin typeface="黑体" panose="02010609060101010101" pitchFamily="2" charset="-122"/>
                <a:ea typeface="黑体" panose="02010609060101010101" pitchFamily="2" charset="-122"/>
              </a:rPr>
              <a:t>自动分词</a:t>
            </a:r>
            <a:r>
              <a:rPr lang="zh-CN" altLang="en-US" sz="2400" dirty="0" smtClean="0">
                <a:solidFill>
                  <a:srgbClr val="FF0000"/>
                </a:solidFill>
                <a:latin typeface="黑体" panose="02010609060101010101" pitchFamily="2" charset="-122"/>
                <a:ea typeface="黑体" panose="02010609060101010101" pitchFamily="2" charset="-122"/>
              </a:rPr>
              <a:t>技术；</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zh-CN" altLang="en-US" sz="2400" dirty="0">
                <a:solidFill>
                  <a:srgbClr val="FF0000"/>
                </a:solidFill>
                <a:latin typeface="黑体" panose="02010609060101010101" pitchFamily="2" charset="-122"/>
                <a:ea typeface="黑体" panose="02010609060101010101" pitchFamily="2" charset="-122"/>
              </a:rPr>
              <a:t>自动摘要</a:t>
            </a:r>
            <a:r>
              <a:rPr lang="zh-CN" altLang="en-US" sz="2400" dirty="0" smtClean="0">
                <a:solidFill>
                  <a:srgbClr val="FF0000"/>
                </a:solidFill>
                <a:latin typeface="黑体" panose="02010609060101010101" pitchFamily="2" charset="-122"/>
                <a:ea typeface="黑体" panose="02010609060101010101" pitchFamily="2" charset="-122"/>
              </a:rPr>
              <a:t>技术；</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zh-CN" altLang="en-US" sz="2400" dirty="0">
                <a:solidFill>
                  <a:srgbClr val="FF0000"/>
                </a:solidFill>
                <a:latin typeface="黑体" panose="02010609060101010101" pitchFamily="2" charset="-122"/>
                <a:ea typeface="黑体" panose="02010609060101010101" pitchFamily="2" charset="-122"/>
              </a:rPr>
              <a:t>信息的自动过滤</a:t>
            </a:r>
            <a:r>
              <a:rPr lang="zh-CN" altLang="en-US" sz="2400" dirty="0" smtClean="0">
                <a:solidFill>
                  <a:srgbClr val="FF0000"/>
                </a:solidFill>
                <a:latin typeface="黑体" panose="02010609060101010101" pitchFamily="2" charset="-122"/>
                <a:ea typeface="黑体" panose="02010609060101010101" pitchFamily="2" charset="-122"/>
              </a:rPr>
              <a:t>技术；</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zh-CN" altLang="en-US" sz="2400" dirty="0">
                <a:solidFill>
                  <a:srgbClr val="FF0000"/>
                </a:solidFill>
                <a:latin typeface="黑体" panose="02010609060101010101" pitchFamily="2" charset="-122"/>
                <a:ea typeface="黑体" panose="02010609060101010101" pitchFamily="2" charset="-122"/>
              </a:rPr>
              <a:t>自然语言的理解识别</a:t>
            </a:r>
            <a:r>
              <a:rPr lang="zh-CN" altLang="en-US" sz="2400" dirty="0" smtClean="0">
                <a:solidFill>
                  <a:srgbClr val="FF0000"/>
                </a:solidFill>
                <a:latin typeface="黑体" panose="02010609060101010101" pitchFamily="2" charset="-122"/>
                <a:ea typeface="黑体" panose="02010609060101010101" pitchFamily="2" charset="-122"/>
              </a:rPr>
              <a:t>技术。</a:t>
            </a:r>
            <a:endParaRPr lang="zh-CN" altLang="en-US" sz="2400" dirty="0">
              <a:solidFill>
                <a:schemeClr val="folHlink"/>
              </a:solidFill>
              <a:latin typeface="黑体" panose="02010609060101010101" pitchFamily="2" charset="-122"/>
              <a:ea typeface="黑体" panose="02010609060101010101" pitchFamily="2" charset="-122"/>
            </a:endParaRPr>
          </a:p>
          <a:p>
            <a:pPr eaLnBrk="1" hangingPunct="1">
              <a:lnSpc>
                <a:spcPct val="90000"/>
              </a:lnSpc>
            </a:pPr>
            <a:endParaRPr lang="zh-CN" altLang="en-US"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Rectangle 2"/>
          <p:cNvSpPr>
            <a:spLocks noGrp="1"/>
          </p:cNvSpPr>
          <p:nvPr>
            <p:ph idx="4294967295"/>
          </p:nvPr>
        </p:nvSpPr>
        <p:spPr>
          <a:xfrm>
            <a:off x="521970" y="739140"/>
            <a:ext cx="7936230" cy="5582285"/>
          </a:xfrm>
        </p:spPr>
        <p:txBody>
          <a:bodyPr vert="horz" wrap="square" lIns="91440" tIns="45720" rIns="91440" bIns="45720" anchor="t" anchorCtr="0"/>
          <a:lstStyle/>
          <a:p>
            <a:pPr eaLnBrk="1" hangingPunct="1">
              <a:buNone/>
            </a:pPr>
            <a:r>
              <a:rPr lang="zh-CN" altLang="en-US" sz="3200" dirty="0">
                <a:solidFill>
                  <a:srgbClr val="C00000"/>
                </a:solidFill>
                <a:latin typeface="黑体" panose="02010609060101010101" pitchFamily="2" charset="-122"/>
                <a:ea typeface="黑体" panose="02010609060101010101" pitchFamily="2" charset="-122"/>
              </a:rPr>
              <a:t>介绍</a:t>
            </a:r>
            <a:r>
              <a:rPr lang="en-US" altLang="zh-CN" sz="3200" dirty="0">
                <a:solidFill>
                  <a:srgbClr val="C00000"/>
                </a:solidFill>
                <a:latin typeface="黑体" panose="02010609060101010101" pitchFamily="2" charset="-122"/>
                <a:ea typeface="黑体" panose="02010609060101010101" pitchFamily="2" charset="-122"/>
              </a:rPr>
              <a:t>2</a:t>
            </a:r>
            <a:r>
              <a:rPr lang="zh-CN" altLang="en-US" sz="3200" dirty="0">
                <a:solidFill>
                  <a:srgbClr val="C00000"/>
                </a:solidFill>
                <a:latin typeface="黑体" panose="02010609060101010101" pitchFamily="2" charset="-122"/>
                <a:ea typeface="黑体" panose="02010609060101010101" pitchFamily="2" charset="-122"/>
              </a:rPr>
              <a:t>个模型：</a:t>
            </a:r>
            <a:endParaRPr lang="en-US" altLang="zh-CN" sz="2400" dirty="0">
              <a:solidFill>
                <a:srgbClr val="C00000"/>
              </a:solidFill>
              <a:latin typeface="黑体" panose="02010609060101010101" pitchFamily="2" charset="-122"/>
              <a:ea typeface="黑体" panose="02010609060101010101" pitchFamily="2" charset="-122"/>
            </a:endParaRPr>
          </a:p>
          <a:p>
            <a:pPr eaLnBrk="1" hangingPunct="1">
              <a:buNone/>
            </a:pP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全文搜索模型</a:t>
            </a:r>
          </a:p>
          <a:p>
            <a:pPr eaLnBrk="1" hangingPunct="1">
              <a:buNone/>
            </a:pPr>
            <a:r>
              <a:rPr lang="zh-CN" altLang="en-US" sz="3200" dirty="0">
                <a:latin typeface="黑体" panose="02010609060101010101" pitchFamily="2" charset="-122"/>
                <a:ea typeface="黑体" panose="02010609060101010101" pitchFamily="2" charset="-122"/>
              </a:rPr>
              <a:t>    </a:t>
            </a:r>
            <a:r>
              <a:rPr lang="en-US" altLang="zh-CN" sz="3200" dirty="0" smtClean="0">
                <a:latin typeface="黑体" panose="02010609060101010101" pitchFamily="2" charset="-122"/>
                <a:ea typeface="黑体" panose="02010609060101010101" pitchFamily="2" charset="-122"/>
              </a:rPr>
              <a:t>——</a:t>
            </a:r>
            <a:r>
              <a:rPr lang="zh-CN" altLang="en-US" sz="3200" dirty="0" smtClean="0">
                <a:latin typeface="黑体" panose="02010609060101010101" pitchFamily="2" charset="-122"/>
                <a:ea typeface="黑体" panose="02010609060101010101" pitchFamily="2" charset="-122"/>
              </a:rPr>
              <a:t>关键</a:t>
            </a:r>
            <a:r>
              <a:rPr lang="zh-CN" altLang="en-US" sz="3200" dirty="0">
                <a:latin typeface="黑体" panose="02010609060101010101" pitchFamily="2" charset="-122"/>
                <a:ea typeface="黑体" panose="02010609060101010101" pitchFamily="2" charset="-122"/>
              </a:rPr>
              <a:t>是文档的索引。</a:t>
            </a:r>
          </a:p>
          <a:p>
            <a:pPr eaLnBrk="1" hangingPunct="1">
              <a:buNone/>
            </a:pPr>
            <a:r>
              <a:rPr lang="zh-CN" altLang="en-US" sz="3200" dirty="0">
                <a:latin typeface="黑体" panose="02010609060101010101" pitchFamily="2" charset="-122"/>
                <a:ea typeface="黑体" panose="02010609060101010101" pitchFamily="2" charset="-122"/>
              </a:rPr>
              <a:t> </a:t>
            </a: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）字表法</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扫描整个源文档，将每个有效字 </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符</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在文档中出现位置记录到索引库中，索引库对每个不同的字都保存一字表。</a:t>
            </a:r>
          </a:p>
          <a:p>
            <a:pPr eaLnBrk="1" hangingPunct="1">
              <a:buNone/>
            </a:pPr>
            <a:r>
              <a:rPr lang="zh-CN" altLang="en-US" sz="3200" dirty="0">
                <a:latin typeface="黑体" panose="02010609060101010101" pitchFamily="2" charset="-122"/>
                <a:ea typeface="黑体" panose="02010609060101010101" pitchFamily="2" charset="-122"/>
              </a:rPr>
              <a:t> </a:t>
            </a: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2</a:t>
            </a:r>
            <a:r>
              <a:rPr lang="zh-CN" altLang="en-US" sz="3200" dirty="0">
                <a:solidFill>
                  <a:srgbClr val="FF0000"/>
                </a:solidFill>
                <a:latin typeface="黑体" panose="02010609060101010101" pitchFamily="2" charset="-122"/>
                <a:ea typeface="黑体" panose="02010609060101010101" pitchFamily="2" charset="-122"/>
              </a:rPr>
              <a:t>）词表法</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词表法是以能表达一定意义的词为基本检索单位，并根据词的出现位置进行索引和检索的文本检索方法。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p:cNvSpPr>
          <p:nvPr>
            <p:ph idx="4294967295"/>
          </p:nvPr>
        </p:nvSpPr>
        <p:spPr>
          <a:xfrm>
            <a:off x="685800" y="795655"/>
            <a:ext cx="7772400" cy="5567680"/>
          </a:xfrm>
        </p:spPr>
        <p:txBody>
          <a:bodyPr vert="horz" wrap="square" lIns="91440" tIns="45720" rIns="91440" bIns="45720" anchor="t" anchorCtr="0"/>
          <a:lstStyle/>
          <a:p>
            <a:pPr eaLnBrk="1" hangingPunct="1">
              <a:lnSpc>
                <a:spcPct val="90000"/>
              </a:lnSpc>
              <a:buNone/>
            </a:pPr>
            <a:r>
              <a:rPr lang="en-US" altLang="zh-CN" dirty="0">
                <a:solidFill>
                  <a:srgbClr val="FF0000"/>
                </a:solidFill>
                <a:latin typeface="黑体" panose="02010609060101010101" pitchFamily="2" charset="-122"/>
                <a:ea typeface="黑体" panose="02010609060101010101" pitchFamily="2" charset="-122"/>
              </a:rPr>
              <a:t>2.</a:t>
            </a:r>
            <a:r>
              <a:rPr lang="zh-CN" altLang="en-US" dirty="0">
                <a:solidFill>
                  <a:srgbClr val="FF0000"/>
                </a:solidFill>
                <a:latin typeface="黑体" panose="02010609060101010101" pitchFamily="2" charset="-122"/>
                <a:ea typeface="黑体" panose="02010609060101010101" pitchFamily="2" charset="-122"/>
              </a:rPr>
              <a:t>基于内容的搜索模型</a:t>
            </a:r>
          </a:p>
          <a:p>
            <a:pPr eaLnBrk="1" hangingPunct="1">
              <a:lnSpc>
                <a:spcPct val="90000"/>
              </a:lnSpc>
            </a:pPr>
            <a:r>
              <a:rPr lang="zh-CN" altLang="en-US" sz="3200" dirty="0" smtClean="0">
                <a:latin typeface="黑体" panose="02010609060101010101" pitchFamily="2" charset="-122"/>
                <a:ea typeface="黑体" panose="02010609060101010101" pitchFamily="2" charset="-122"/>
              </a:rPr>
              <a:t>根据</a:t>
            </a:r>
            <a:r>
              <a:rPr lang="zh-CN" altLang="en-US" sz="3200" dirty="0">
                <a:latin typeface="黑体" panose="02010609060101010101" pitchFamily="2" charset="-122"/>
                <a:ea typeface="黑体" panose="02010609060101010101" pitchFamily="2" charset="-122"/>
              </a:rPr>
              <a:t>文档的语义和上下文之间的联系进行搜索，其特点是从文档内容中提取信息特征，建立特征矢量作为索引进行搜索。</a:t>
            </a:r>
          </a:p>
          <a:p>
            <a:pPr eaLnBrk="1" hangingPunct="1">
              <a:lnSpc>
                <a:spcPct val="90000"/>
              </a:lnSpc>
            </a:pPr>
            <a:r>
              <a:rPr lang="zh-CN" altLang="en-US" sz="3200" dirty="0">
                <a:latin typeface="黑体" panose="02010609060101010101" pitchFamily="2" charset="-122"/>
                <a:ea typeface="黑体" panose="02010609060101010101" pitchFamily="2" charset="-122"/>
              </a:rPr>
              <a:t>生成的索引库小，搜索速度快，较为接近人的查询习惯。</a:t>
            </a:r>
          </a:p>
          <a:p>
            <a:pPr eaLnBrk="1" hangingPunct="1">
              <a:lnSpc>
                <a:spcPct val="90000"/>
              </a:lnSpc>
            </a:pPr>
            <a:r>
              <a:rPr lang="zh-CN" altLang="en-US" sz="3200" dirty="0">
                <a:latin typeface="黑体" panose="02010609060101010101" pitchFamily="2" charset="-122"/>
                <a:ea typeface="黑体" panose="02010609060101010101" pitchFamily="2" charset="-122"/>
              </a:rPr>
              <a:t>常用：</a:t>
            </a:r>
          </a:p>
          <a:p>
            <a:pPr lvl="1" eaLnBrk="1" hangingPunct="1">
              <a:lnSpc>
                <a:spcPct val="90000"/>
              </a:lnSpc>
            </a:pPr>
            <a:r>
              <a:rPr lang="zh-CN" altLang="en-US" sz="2800" dirty="0">
                <a:latin typeface="黑体" panose="02010609060101010101" pitchFamily="2" charset="-122"/>
                <a:ea typeface="黑体" panose="02010609060101010101" pitchFamily="2" charset="-122"/>
              </a:rPr>
              <a:t>布尔搜索模型</a:t>
            </a:r>
          </a:p>
          <a:p>
            <a:pPr lvl="1" eaLnBrk="1" hangingPunct="1">
              <a:lnSpc>
                <a:spcPct val="90000"/>
              </a:lnSpc>
            </a:pPr>
            <a:r>
              <a:rPr lang="zh-CN" altLang="en-US" sz="2800" dirty="0">
                <a:latin typeface="黑体" panose="02010609060101010101" pitchFamily="2" charset="-122"/>
                <a:ea typeface="黑体" panose="02010609060101010101" pitchFamily="2" charset="-122"/>
              </a:rPr>
              <a:t>向量空间模型</a:t>
            </a:r>
          </a:p>
          <a:p>
            <a:pPr lvl="1" eaLnBrk="1" hangingPunct="1">
              <a:lnSpc>
                <a:spcPct val="90000"/>
              </a:lnSpc>
            </a:pPr>
            <a:r>
              <a:rPr lang="zh-CN" altLang="en-US" sz="2800" dirty="0">
                <a:latin typeface="黑体" panose="02010609060101010101" pitchFamily="2" charset="-122"/>
                <a:ea typeface="黑体" panose="02010609060101010101" pitchFamily="2" charset="-122"/>
              </a:rPr>
              <a:t>概率模型</a:t>
            </a:r>
          </a:p>
          <a:p>
            <a:pPr eaLnBrk="1" hangingPunct="1">
              <a:lnSpc>
                <a:spcPct val="90000"/>
              </a:lnSpc>
            </a:pPr>
            <a:endParaRPr lang="zh-CN" altLang="en-US" sz="32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39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p:cNvSpPr>
          <p:nvPr>
            <p:ph type="title"/>
          </p:nvPr>
        </p:nvSpPr>
        <p:spPr>
          <a:xfrm>
            <a:off x="402590" y="0"/>
            <a:ext cx="8251825" cy="916940"/>
          </a:xfrm>
        </p:spPr>
        <p:txBody>
          <a:bodyPr vert="horz" wrap="square" lIns="91440" tIns="45720" rIns="91440" bIns="45720" anchor="ctr" anchorCtr="0"/>
          <a:lstStyle/>
          <a:p>
            <a:pPr eaLnBrk="1" hangingPunct="1"/>
            <a:r>
              <a:rPr lang="zh-CN" altLang="en-US" dirty="0"/>
              <a:t>基本方法 </a:t>
            </a:r>
            <a:r>
              <a:rPr lang="en-US" altLang="zh-CN" dirty="0"/>
              <a:t>—— </a:t>
            </a:r>
            <a:r>
              <a:rPr lang="zh-CN" altLang="en-US" dirty="0"/>
              <a:t>本体元建模</a:t>
            </a:r>
          </a:p>
        </p:txBody>
      </p:sp>
      <p:sp>
        <p:nvSpPr>
          <p:cNvPr id="74756" name="Line 3"/>
          <p:cNvSpPr/>
          <p:nvPr/>
        </p:nvSpPr>
        <p:spPr>
          <a:xfrm>
            <a:off x="1757363" y="2651125"/>
            <a:ext cx="6570662" cy="0"/>
          </a:xfrm>
          <a:prstGeom prst="line">
            <a:avLst/>
          </a:prstGeom>
          <a:ln w="9525" cap="flat" cmpd="sng">
            <a:solidFill>
              <a:schemeClr val="tx1"/>
            </a:solidFill>
            <a:prstDash val="dash"/>
            <a:headEnd type="none" w="med" len="med"/>
            <a:tailEnd type="none" w="med" len="med"/>
          </a:ln>
        </p:spPr>
      </p:sp>
      <p:sp>
        <p:nvSpPr>
          <p:cNvPr id="74757" name="Line 4"/>
          <p:cNvSpPr/>
          <p:nvPr/>
        </p:nvSpPr>
        <p:spPr>
          <a:xfrm>
            <a:off x="1757363" y="4676775"/>
            <a:ext cx="6570662" cy="0"/>
          </a:xfrm>
          <a:prstGeom prst="line">
            <a:avLst/>
          </a:prstGeom>
          <a:ln w="9525" cap="flat" cmpd="sng">
            <a:solidFill>
              <a:schemeClr val="tx1"/>
            </a:solidFill>
            <a:prstDash val="dash"/>
            <a:headEnd type="none" w="med" len="med"/>
            <a:tailEnd type="none" w="med" len="med"/>
          </a:ln>
        </p:spPr>
      </p:sp>
      <p:sp>
        <p:nvSpPr>
          <p:cNvPr id="74758" name="Line 5"/>
          <p:cNvSpPr/>
          <p:nvPr/>
        </p:nvSpPr>
        <p:spPr>
          <a:xfrm flipV="1">
            <a:off x="1757363" y="1616075"/>
            <a:ext cx="6021387" cy="4276725"/>
          </a:xfrm>
          <a:prstGeom prst="line">
            <a:avLst/>
          </a:prstGeom>
          <a:ln w="57150" cap="flat" cmpd="sng">
            <a:solidFill>
              <a:srgbClr val="FF0000"/>
            </a:solidFill>
            <a:prstDash val="solid"/>
            <a:headEnd type="none" w="med" len="med"/>
            <a:tailEnd type="triangle" w="med" len="med"/>
          </a:ln>
        </p:spPr>
      </p:sp>
      <p:sp>
        <p:nvSpPr>
          <p:cNvPr id="74759" name="Line 6"/>
          <p:cNvSpPr/>
          <p:nvPr/>
        </p:nvSpPr>
        <p:spPr>
          <a:xfrm flipH="1" flipV="1">
            <a:off x="1749425" y="1616075"/>
            <a:ext cx="0" cy="4321175"/>
          </a:xfrm>
          <a:prstGeom prst="line">
            <a:avLst/>
          </a:prstGeom>
          <a:ln w="53975" cap="flat" cmpd="sng">
            <a:solidFill>
              <a:schemeClr val="accent1">
                <a:shade val="50000"/>
              </a:schemeClr>
            </a:solidFill>
            <a:prstDash val="solid"/>
            <a:headEnd type="none" w="med" len="med"/>
            <a:tailEnd type="triangle" w="med" len="med"/>
          </a:ln>
        </p:spPr>
      </p:sp>
      <p:sp>
        <p:nvSpPr>
          <p:cNvPr id="74760" name="Line 7"/>
          <p:cNvSpPr/>
          <p:nvPr/>
        </p:nvSpPr>
        <p:spPr>
          <a:xfrm>
            <a:off x="1739900" y="5937250"/>
            <a:ext cx="6796088" cy="0"/>
          </a:xfrm>
          <a:prstGeom prst="line">
            <a:avLst/>
          </a:prstGeom>
          <a:ln w="60325" cmpd="sng">
            <a:solidFill>
              <a:schemeClr val="accent1">
                <a:shade val="50000"/>
              </a:schemeClr>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sp>
      <p:grpSp>
        <p:nvGrpSpPr>
          <p:cNvPr id="74761" name="Group 8"/>
          <p:cNvGrpSpPr/>
          <p:nvPr/>
        </p:nvGrpSpPr>
        <p:grpSpPr>
          <a:xfrm>
            <a:off x="2919413" y="4856163"/>
            <a:ext cx="257175" cy="254000"/>
            <a:chOff x="2504" y="1966"/>
            <a:chExt cx="752" cy="742"/>
          </a:xfrm>
        </p:grpSpPr>
        <p:pic>
          <p:nvPicPr>
            <p:cNvPr id="74840" name="Picture 9" descr="circuler_1"/>
            <p:cNvPicPr>
              <a:picLocks noChangeAspect="1"/>
            </p:cNvPicPr>
            <p:nvPr/>
          </p:nvPicPr>
          <p:blipFill>
            <a:blip r:embed="rId3"/>
            <a:stretch>
              <a:fillRect/>
            </a:stretch>
          </p:blipFill>
          <p:spPr>
            <a:xfrm>
              <a:off x="2504" y="1966"/>
              <a:ext cx="752" cy="728"/>
            </a:xfrm>
            <a:prstGeom prst="rect">
              <a:avLst/>
            </a:prstGeom>
            <a:noFill/>
            <a:ln w="9525">
              <a:noFill/>
            </a:ln>
          </p:spPr>
        </p:pic>
        <p:sp>
          <p:nvSpPr>
            <p:cNvPr id="282634" name="Oval 10"/>
            <p:cNvSpPr>
              <a:spLocks noChangeArrowheads="1"/>
            </p:cNvSpPr>
            <p:nvPr/>
          </p:nvSpPr>
          <p:spPr bwMode="gray">
            <a:xfrm>
              <a:off x="2504" y="1966"/>
              <a:ext cx="747" cy="729"/>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6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74844" name="Group 11"/>
            <p:cNvGrpSpPr/>
            <p:nvPr/>
          </p:nvGrpSpPr>
          <p:grpSpPr>
            <a:xfrm rot="-1045052" flipH="1" flipV="1">
              <a:off x="2564" y="2570"/>
              <a:ext cx="583" cy="138"/>
              <a:chOff x="2532" y="1051"/>
              <a:chExt cx="893" cy="246"/>
            </a:xfrm>
          </p:grpSpPr>
          <p:grpSp>
            <p:nvGrpSpPr>
              <p:cNvPr id="74846" name="Group 12"/>
              <p:cNvGrpSpPr/>
              <p:nvPr/>
            </p:nvGrpSpPr>
            <p:grpSpPr>
              <a:xfrm>
                <a:off x="2532" y="1051"/>
                <a:ext cx="743" cy="185"/>
                <a:chOff x="1565" y="2568"/>
                <a:chExt cx="1118" cy="279"/>
              </a:xfrm>
            </p:grpSpPr>
            <p:sp>
              <p:nvSpPr>
                <p:cNvPr id="74852" name="AutoShape 13"/>
                <p:cNvSpPr/>
                <p:nvPr/>
              </p:nvSpPr>
              <p:spPr>
                <a:xfrm rot="5263130">
                  <a:off x="1859"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53" name="AutoShape 14"/>
                <p:cNvSpPr/>
                <p:nvPr/>
              </p:nvSpPr>
              <p:spPr>
                <a:xfrm rot="6078281">
                  <a:off x="1995"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54" name="AutoShape 15"/>
                <p:cNvSpPr/>
                <p:nvPr/>
              </p:nvSpPr>
              <p:spPr>
                <a:xfrm rot="6373927">
                  <a:off x="2071" y="229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55" name="AutoShape 16"/>
                <p:cNvSpPr/>
                <p:nvPr/>
              </p:nvSpPr>
              <p:spPr>
                <a:xfrm rot="6906312">
                  <a:off x="2161" y="232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grpSp>
          <p:grpSp>
            <p:nvGrpSpPr>
              <p:cNvPr id="74847" name="Group 17"/>
              <p:cNvGrpSpPr/>
              <p:nvPr/>
            </p:nvGrpSpPr>
            <p:grpSpPr>
              <a:xfrm rot="1353540">
                <a:off x="2682" y="1111"/>
                <a:ext cx="743" cy="186"/>
                <a:chOff x="1565" y="2568"/>
                <a:chExt cx="1118" cy="279"/>
              </a:xfrm>
            </p:grpSpPr>
            <p:sp>
              <p:nvSpPr>
                <p:cNvPr id="74848" name="AutoShape 18"/>
                <p:cNvSpPr/>
                <p:nvPr/>
              </p:nvSpPr>
              <p:spPr>
                <a:xfrm rot="5263130">
                  <a:off x="1859" y="2273"/>
                  <a:ext cx="227" cy="816"/>
                </a:xfrm>
                <a:prstGeom prst="moon">
                  <a:avLst>
                    <a:gd name="adj" fmla="val 49773"/>
                  </a:avLst>
                </a:prstGeom>
                <a:solidFill>
                  <a:srgbClr val="FFFFFF">
                    <a:alpha val="9019"/>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49" name="AutoShape 19"/>
                <p:cNvSpPr/>
                <p:nvPr/>
              </p:nvSpPr>
              <p:spPr>
                <a:xfrm rot="6078281">
                  <a:off x="1995"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50" name="AutoShape 20"/>
                <p:cNvSpPr/>
                <p:nvPr/>
              </p:nvSpPr>
              <p:spPr>
                <a:xfrm rot="6373927">
                  <a:off x="2071" y="229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51" name="AutoShape 21"/>
                <p:cNvSpPr/>
                <p:nvPr/>
              </p:nvSpPr>
              <p:spPr>
                <a:xfrm rot="6906312">
                  <a:off x="2161" y="232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grpSp>
        </p:grpSp>
        <p:sp>
          <p:nvSpPr>
            <p:cNvPr id="74845" name="Freeform 22"/>
            <p:cNvSpPr/>
            <p:nvPr/>
          </p:nvSpPr>
          <p:spPr>
            <a:xfrm>
              <a:off x="2581" y="1981"/>
              <a:ext cx="587" cy="25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CAF6A2">
                    <a:alpha val="100000"/>
                  </a:srgbClr>
                </a:gs>
              </a:gsLst>
              <a:lin ang="5400000" scaled="1"/>
              <a:tileRect/>
            </a:gradFill>
            <a:ln w="0">
              <a:noFill/>
            </a:ln>
          </p:spPr>
          <p:txBody>
            <a:bodyPr/>
            <a:lstStyle/>
            <a:p>
              <a:endParaRPr lang="zh-CN" altLang="en-US"/>
            </a:p>
          </p:txBody>
        </p:sp>
      </p:grpSp>
      <p:grpSp>
        <p:nvGrpSpPr>
          <p:cNvPr id="74762" name="Group 23"/>
          <p:cNvGrpSpPr/>
          <p:nvPr/>
        </p:nvGrpSpPr>
        <p:grpSpPr>
          <a:xfrm>
            <a:off x="4089400" y="4002088"/>
            <a:ext cx="257175" cy="254000"/>
            <a:chOff x="2504" y="1966"/>
            <a:chExt cx="752" cy="742"/>
          </a:xfrm>
        </p:grpSpPr>
        <p:pic>
          <p:nvPicPr>
            <p:cNvPr id="74824" name="Picture 24" descr="circuler_1"/>
            <p:cNvPicPr>
              <a:picLocks noChangeAspect="1"/>
            </p:cNvPicPr>
            <p:nvPr/>
          </p:nvPicPr>
          <p:blipFill>
            <a:blip r:embed="rId3"/>
            <a:stretch>
              <a:fillRect/>
            </a:stretch>
          </p:blipFill>
          <p:spPr>
            <a:xfrm>
              <a:off x="2504" y="1966"/>
              <a:ext cx="752" cy="728"/>
            </a:xfrm>
            <a:prstGeom prst="rect">
              <a:avLst/>
            </a:prstGeom>
            <a:noFill/>
            <a:ln w="9525">
              <a:noFill/>
            </a:ln>
          </p:spPr>
        </p:pic>
        <p:sp>
          <p:nvSpPr>
            <p:cNvPr id="282649" name="Oval 25"/>
            <p:cNvSpPr>
              <a:spLocks noChangeArrowheads="1"/>
            </p:cNvSpPr>
            <p:nvPr/>
          </p:nvSpPr>
          <p:spPr bwMode="gray">
            <a:xfrm>
              <a:off x="2504" y="1966"/>
              <a:ext cx="747" cy="729"/>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6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74828" name="Group 26"/>
            <p:cNvGrpSpPr/>
            <p:nvPr/>
          </p:nvGrpSpPr>
          <p:grpSpPr>
            <a:xfrm rot="-1045052" flipH="1" flipV="1">
              <a:off x="2564" y="2570"/>
              <a:ext cx="583" cy="138"/>
              <a:chOff x="2532" y="1051"/>
              <a:chExt cx="893" cy="246"/>
            </a:xfrm>
          </p:grpSpPr>
          <p:grpSp>
            <p:nvGrpSpPr>
              <p:cNvPr id="74830" name="Group 27"/>
              <p:cNvGrpSpPr/>
              <p:nvPr/>
            </p:nvGrpSpPr>
            <p:grpSpPr>
              <a:xfrm>
                <a:off x="2532" y="1051"/>
                <a:ext cx="743" cy="185"/>
                <a:chOff x="1565" y="2568"/>
                <a:chExt cx="1118" cy="279"/>
              </a:xfrm>
            </p:grpSpPr>
            <p:sp>
              <p:nvSpPr>
                <p:cNvPr id="74836" name="AutoShape 28"/>
                <p:cNvSpPr/>
                <p:nvPr/>
              </p:nvSpPr>
              <p:spPr>
                <a:xfrm rot="5263130">
                  <a:off x="1859"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37" name="AutoShape 29"/>
                <p:cNvSpPr/>
                <p:nvPr/>
              </p:nvSpPr>
              <p:spPr>
                <a:xfrm rot="6078281">
                  <a:off x="1995"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38" name="AutoShape 30"/>
                <p:cNvSpPr/>
                <p:nvPr/>
              </p:nvSpPr>
              <p:spPr>
                <a:xfrm rot="6373927">
                  <a:off x="2071" y="229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39" name="AutoShape 31"/>
                <p:cNvSpPr/>
                <p:nvPr/>
              </p:nvSpPr>
              <p:spPr>
                <a:xfrm rot="6906312">
                  <a:off x="2161" y="232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grpSp>
          <p:grpSp>
            <p:nvGrpSpPr>
              <p:cNvPr id="74831" name="Group 32"/>
              <p:cNvGrpSpPr/>
              <p:nvPr/>
            </p:nvGrpSpPr>
            <p:grpSpPr>
              <a:xfrm rot="1353540">
                <a:off x="2682" y="1111"/>
                <a:ext cx="743" cy="186"/>
                <a:chOff x="1565" y="2568"/>
                <a:chExt cx="1118" cy="279"/>
              </a:xfrm>
            </p:grpSpPr>
            <p:sp>
              <p:nvSpPr>
                <p:cNvPr id="74832" name="AutoShape 33"/>
                <p:cNvSpPr/>
                <p:nvPr/>
              </p:nvSpPr>
              <p:spPr>
                <a:xfrm rot="5263130">
                  <a:off x="1859" y="2273"/>
                  <a:ext cx="227" cy="816"/>
                </a:xfrm>
                <a:prstGeom prst="moon">
                  <a:avLst>
                    <a:gd name="adj" fmla="val 49773"/>
                  </a:avLst>
                </a:prstGeom>
                <a:solidFill>
                  <a:srgbClr val="FFFFFF">
                    <a:alpha val="9019"/>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33" name="AutoShape 34"/>
                <p:cNvSpPr/>
                <p:nvPr/>
              </p:nvSpPr>
              <p:spPr>
                <a:xfrm rot="6078281">
                  <a:off x="1995"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34" name="AutoShape 35"/>
                <p:cNvSpPr/>
                <p:nvPr/>
              </p:nvSpPr>
              <p:spPr>
                <a:xfrm rot="6373927">
                  <a:off x="2071" y="229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35" name="AutoShape 36"/>
                <p:cNvSpPr/>
                <p:nvPr/>
              </p:nvSpPr>
              <p:spPr>
                <a:xfrm rot="6906312">
                  <a:off x="2161" y="232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grpSp>
        </p:grpSp>
        <p:sp>
          <p:nvSpPr>
            <p:cNvPr id="74829" name="Freeform 37"/>
            <p:cNvSpPr/>
            <p:nvPr/>
          </p:nvSpPr>
          <p:spPr>
            <a:xfrm>
              <a:off x="2581" y="1981"/>
              <a:ext cx="587" cy="25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CAF6A2">
                    <a:alpha val="100000"/>
                  </a:srgbClr>
                </a:gs>
              </a:gsLst>
              <a:lin ang="5400000" scaled="1"/>
              <a:tileRect/>
            </a:gradFill>
            <a:ln w="0">
              <a:noFill/>
            </a:ln>
          </p:spPr>
          <p:txBody>
            <a:bodyPr/>
            <a:lstStyle/>
            <a:p>
              <a:endParaRPr lang="zh-CN" altLang="en-US"/>
            </a:p>
          </p:txBody>
        </p:sp>
      </p:grpSp>
      <p:grpSp>
        <p:nvGrpSpPr>
          <p:cNvPr id="74763" name="Group 38"/>
          <p:cNvGrpSpPr/>
          <p:nvPr/>
        </p:nvGrpSpPr>
        <p:grpSpPr>
          <a:xfrm>
            <a:off x="5124450" y="3281363"/>
            <a:ext cx="257175" cy="254000"/>
            <a:chOff x="2504" y="1966"/>
            <a:chExt cx="752" cy="742"/>
          </a:xfrm>
        </p:grpSpPr>
        <p:pic>
          <p:nvPicPr>
            <p:cNvPr id="74808" name="Picture 39" descr="circuler_1"/>
            <p:cNvPicPr>
              <a:picLocks noChangeAspect="1"/>
            </p:cNvPicPr>
            <p:nvPr/>
          </p:nvPicPr>
          <p:blipFill>
            <a:blip r:embed="rId3"/>
            <a:stretch>
              <a:fillRect/>
            </a:stretch>
          </p:blipFill>
          <p:spPr>
            <a:xfrm>
              <a:off x="2504" y="1966"/>
              <a:ext cx="752" cy="728"/>
            </a:xfrm>
            <a:prstGeom prst="rect">
              <a:avLst/>
            </a:prstGeom>
            <a:noFill/>
            <a:ln w="9525">
              <a:noFill/>
            </a:ln>
          </p:spPr>
        </p:pic>
        <p:sp>
          <p:nvSpPr>
            <p:cNvPr id="282664" name="Oval 40"/>
            <p:cNvSpPr>
              <a:spLocks noChangeArrowheads="1"/>
            </p:cNvSpPr>
            <p:nvPr/>
          </p:nvSpPr>
          <p:spPr bwMode="gray">
            <a:xfrm>
              <a:off x="2504" y="1966"/>
              <a:ext cx="747" cy="729"/>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6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74812" name="Group 41"/>
            <p:cNvGrpSpPr/>
            <p:nvPr/>
          </p:nvGrpSpPr>
          <p:grpSpPr>
            <a:xfrm rot="-1045052" flipH="1" flipV="1">
              <a:off x="2564" y="2570"/>
              <a:ext cx="583" cy="138"/>
              <a:chOff x="2532" y="1051"/>
              <a:chExt cx="893" cy="246"/>
            </a:xfrm>
          </p:grpSpPr>
          <p:grpSp>
            <p:nvGrpSpPr>
              <p:cNvPr id="74814" name="Group 42"/>
              <p:cNvGrpSpPr/>
              <p:nvPr/>
            </p:nvGrpSpPr>
            <p:grpSpPr>
              <a:xfrm>
                <a:off x="2532" y="1051"/>
                <a:ext cx="743" cy="185"/>
                <a:chOff x="1565" y="2568"/>
                <a:chExt cx="1118" cy="279"/>
              </a:xfrm>
            </p:grpSpPr>
            <p:sp>
              <p:nvSpPr>
                <p:cNvPr id="74820" name="AutoShape 43"/>
                <p:cNvSpPr/>
                <p:nvPr/>
              </p:nvSpPr>
              <p:spPr>
                <a:xfrm rot="5263130">
                  <a:off x="1859"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21" name="AutoShape 44"/>
                <p:cNvSpPr/>
                <p:nvPr/>
              </p:nvSpPr>
              <p:spPr>
                <a:xfrm rot="6078281">
                  <a:off x="1995"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22" name="AutoShape 45"/>
                <p:cNvSpPr/>
                <p:nvPr/>
              </p:nvSpPr>
              <p:spPr>
                <a:xfrm rot="6373927">
                  <a:off x="2071" y="229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23" name="AutoShape 46"/>
                <p:cNvSpPr/>
                <p:nvPr/>
              </p:nvSpPr>
              <p:spPr>
                <a:xfrm rot="6906312">
                  <a:off x="2161" y="232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grpSp>
          <p:grpSp>
            <p:nvGrpSpPr>
              <p:cNvPr id="74815" name="Group 47"/>
              <p:cNvGrpSpPr/>
              <p:nvPr/>
            </p:nvGrpSpPr>
            <p:grpSpPr>
              <a:xfrm rot="1353540">
                <a:off x="2682" y="1111"/>
                <a:ext cx="743" cy="186"/>
                <a:chOff x="1565" y="2568"/>
                <a:chExt cx="1118" cy="279"/>
              </a:xfrm>
            </p:grpSpPr>
            <p:sp>
              <p:nvSpPr>
                <p:cNvPr id="74816" name="AutoShape 48"/>
                <p:cNvSpPr/>
                <p:nvPr/>
              </p:nvSpPr>
              <p:spPr>
                <a:xfrm rot="5263130">
                  <a:off x="1859" y="2273"/>
                  <a:ext cx="227" cy="816"/>
                </a:xfrm>
                <a:prstGeom prst="moon">
                  <a:avLst>
                    <a:gd name="adj" fmla="val 49773"/>
                  </a:avLst>
                </a:prstGeom>
                <a:solidFill>
                  <a:srgbClr val="FFFFFF">
                    <a:alpha val="9019"/>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17" name="AutoShape 49"/>
                <p:cNvSpPr/>
                <p:nvPr/>
              </p:nvSpPr>
              <p:spPr>
                <a:xfrm rot="6078281">
                  <a:off x="1995"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18" name="AutoShape 50"/>
                <p:cNvSpPr/>
                <p:nvPr/>
              </p:nvSpPr>
              <p:spPr>
                <a:xfrm rot="6373927">
                  <a:off x="2071" y="229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19" name="AutoShape 51"/>
                <p:cNvSpPr/>
                <p:nvPr/>
              </p:nvSpPr>
              <p:spPr>
                <a:xfrm rot="6906312">
                  <a:off x="2161" y="232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grpSp>
        </p:grpSp>
        <p:sp>
          <p:nvSpPr>
            <p:cNvPr id="74813" name="Freeform 52"/>
            <p:cNvSpPr/>
            <p:nvPr/>
          </p:nvSpPr>
          <p:spPr>
            <a:xfrm>
              <a:off x="2581" y="1981"/>
              <a:ext cx="587" cy="25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CAF6A2">
                    <a:alpha val="100000"/>
                  </a:srgbClr>
                </a:gs>
              </a:gsLst>
              <a:lin ang="5400000" scaled="1"/>
              <a:tileRect/>
            </a:gradFill>
            <a:ln w="0">
              <a:noFill/>
            </a:ln>
          </p:spPr>
          <p:txBody>
            <a:bodyPr/>
            <a:lstStyle/>
            <a:p>
              <a:endParaRPr lang="zh-CN" altLang="en-US"/>
            </a:p>
          </p:txBody>
        </p:sp>
      </p:grpSp>
      <p:grpSp>
        <p:nvGrpSpPr>
          <p:cNvPr id="74764" name="Group 53"/>
          <p:cNvGrpSpPr/>
          <p:nvPr/>
        </p:nvGrpSpPr>
        <p:grpSpPr>
          <a:xfrm>
            <a:off x="6248400" y="2471738"/>
            <a:ext cx="257175" cy="254000"/>
            <a:chOff x="2504" y="1966"/>
            <a:chExt cx="752" cy="742"/>
          </a:xfrm>
        </p:grpSpPr>
        <p:pic>
          <p:nvPicPr>
            <p:cNvPr id="74792" name="Picture 54" descr="circuler_1"/>
            <p:cNvPicPr>
              <a:picLocks noChangeAspect="1"/>
            </p:cNvPicPr>
            <p:nvPr/>
          </p:nvPicPr>
          <p:blipFill>
            <a:blip r:embed="rId3"/>
            <a:stretch>
              <a:fillRect/>
            </a:stretch>
          </p:blipFill>
          <p:spPr>
            <a:xfrm>
              <a:off x="2504" y="1966"/>
              <a:ext cx="752" cy="728"/>
            </a:xfrm>
            <a:prstGeom prst="rect">
              <a:avLst/>
            </a:prstGeom>
            <a:noFill/>
            <a:ln w="9525">
              <a:noFill/>
            </a:ln>
          </p:spPr>
        </p:pic>
        <p:sp>
          <p:nvSpPr>
            <p:cNvPr id="282679" name="Oval 55"/>
            <p:cNvSpPr>
              <a:spLocks noChangeArrowheads="1"/>
            </p:cNvSpPr>
            <p:nvPr/>
          </p:nvSpPr>
          <p:spPr bwMode="gray">
            <a:xfrm>
              <a:off x="2504" y="1966"/>
              <a:ext cx="747" cy="729"/>
            </a:xfrm>
            <a:prstGeom prst="ellipse">
              <a:avLst/>
            </a:prstGeom>
            <a:gradFill rotWithShape="1">
              <a:gsLst>
                <a:gs pos="0">
                  <a:srgbClr val="CCCC00">
                    <a:alpha val="89999"/>
                  </a:srgbClr>
                </a:gs>
                <a:gs pos="50000">
                  <a:srgbClr val="CCFF99">
                    <a:alpha val="55000"/>
                  </a:srgbClr>
                </a:gs>
                <a:gs pos="100000">
                  <a:srgbClr val="CCCC00">
                    <a:alpha val="89999"/>
                  </a:srgb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36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74796" name="Group 56"/>
            <p:cNvGrpSpPr/>
            <p:nvPr/>
          </p:nvGrpSpPr>
          <p:grpSpPr>
            <a:xfrm rot="-1045052" flipH="1" flipV="1">
              <a:off x="2564" y="2570"/>
              <a:ext cx="583" cy="138"/>
              <a:chOff x="2532" y="1051"/>
              <a:chExt cx="893" cy="246"/>
            </a:xfrm>
          </p:grpSpPr>
          <p:grpSp>
            <p:nvGrpSpPr>
              <p:cNvPr id="74798" name="Group 57"/>
              <p:cNvGrpSpPr/>
              <p:nvPr/>
            </p:nvGrpSpPr>
            <p:grpSpPr>
              <a:xfrm>
                <a:off x="2532" y="1051"/>
                <a:ext cx="743" cy="185"/>
                <a:chOff x="1565" y="2568"/>
                <a:chExt cx="1118" cy="279"/>
              </a:xfrm>
            </p:grpSpPr>
            <p:sp>
              <p:nvSpPr>
                <p:cNvPr id="74804" name="AutoShape 58"/>
                <p:cNvSpPr/>
                <p:nvPr/>
              </p:nvSpPr>
              <p:spPr>
                <a:xfrm rot="5263130">
                  <a:off x="1859"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05" name="AutoShape 59"/>
                <p:cNvSpPr/>
                <p:nvPr/>
              </p:nvSpPr>
              <p:spPr>
                <a:xfrm rot="6078281">
                  <a:off x="1995"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06" name="AutoShape 60"/>
                <p:cNvSpPr/>
                <p:nvPr/>
              </p:nvSpPr>
              <p:spPr>
                <a:xfrm rot="6373927">
                  <a:off x="2071" y="229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07" name="AutoShape 61"/>
                <p:cNvSpPr/>
                <p:nvPr/>
              </p:nvSpPr>
              <p:spPr>
                <a:xfrm rot="6906312">
                  <a:off x="2161" y="232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grpSp>
          <p:grpSp>
            <p:nvGrpSpPr>
              <p:cNvPr id="74799" name="Group 62"/>
              <p:cNvGrpSpPr/>
              <p:nvPr/>
            </p:nvGrpSpPr>
            <p:grpSpPr>
              <a:xfrm rot="1353540">
                <a:off x="2682" y="1111"/>
                <a:ext cx="743" cy="186"/>
                <a:chOff x="1565" y="2568"/>
                <a:chExt cx="1118" cy="279"/>
              </a:xfrm>
            </p:grpSpPr>
            <p:sp>
              <p:nvSpPr>
                <p:cNvPr id="74800" name="AutoShape 63"/>
                <p:cNvSpPr/>
                <p:nvPr/>
              </p:nvSpPr>
              <p:spPr>
                <a:xfrm rot="5263130">
                  <a:off x="1859" y="2273"/>
                  <a:ext cx="227" cy="816"/>
                </a:xfrm>
                <a:prstGeom prst="moon">
                  <a:avLst>
                    <a:gd name="adj" fmla="val 49773"/>
                  </a:avLst>
                </a:prstGeom>
                <a:solidFill>
                  <a:srgbClr val="FFFFFF">
                    <a:alpha val="9019"/>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01" name="AutoShape 64"/>
                <p:cNvSpPr/>
                <p:nvPr/>
              </p:nvSpPr>
              <p:spPr>
                <a:xfrm rot="6078281">
                  <a:off x="1995" y="2273"/>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02" name="AutoShape 65"/>
                <p:cNvSpPr/>
                <p:nvPr/>
              </p:nvSpPr>
              <p:spPr>
                <a:xfrm rot="6373927">
                  <a:off x="2071" y="229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sp>
              <p:nvSpPr>
                <p:cNvPr id="74803" name="AutoShape 66"/>
                <p:cNvSpPr/>
                <p:nvPr/>
              </p:nvSpPr>
              <p:spPr>
                <a:xfrm rot="6906312">
                  <a:off x="2161" y="2325"/>
                  <a:ext cx="227" cy="816"/>
                </a:xfrm>
                <a:prstGeom prst="moon">
                  <a:avLst>
                    <a:gd name="adj" fmla="val 49773"/>
                  </a:avLst>
                </a:prstGeom>
                <a:solidFill>
                  <a:srgbClr val="5F5F5F">
                    <a:alpha val="3922"/>
                  </a:srgbClr>
                </a:solidFill>
                <a:ln w="9525">
                  <a:noFill/>
                </a:ln>
              </p:spPr>
              <p:txBody>
                <a:bodyPr wrap="none" anchor="ctr" anchorCtr="0"/>
                <a:lstStyle/>
                <a:p>
                  <a:endParaRPr lang="zh-CN" altLang="en-US" dirty="0">
                    <a:latin typeface="Times New Roman" panose="02020603050405020304" pitchFamily="18" charset="0"/>
                  </a:endParaRPr>
                </a:p>
              </p:txBody>
            </p:sp>
          </p:grpSp>
        </p:grpSp>
        <p:sp>
          <p:nvSpPr>
            <p:cNvPr id="74797" name="Freeform 67"/>
            <p:cNvSpPr/>
            <p:nvPr/>
          </p:nvSpPr>
          <p:spPr>
            <a:xfrm>
              <a:off x="2581" y="1981"/>
              <a:ext cx="587" cy="253"/>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0" b="0"/>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alpha val="100000"/>
                  </a:srgbClr>
                </a:gs>
                <a:gs pos="100000">
                  <a:srgbClr val="CAF6A2">
                    <a:alpha val="100000"/>
                  </a:srgbClr>
                </a:gs>
              </a:gsLst>
              <a:lin ang="5400000" scaled="1"/>
              <a:tileRect/>
            </a:gradFill>
            <a:ln w="0">
              <a:noFill/>
            </a:ln>
          </p:spPr>
          <p:txBody>
            <a:bodyPr/>
            <a:lstStyle/>
            <a:p>
              <a:endParaRPr lang="zh-CN" altLang="en-US"/>
            </a:p>
          </p:txBody>
        </p:sp>
      </p:grpSp>
      <p:sp>
        <p:nvSpPr>
          <p:cNvPr id="74765" name="Text Box 68"/>
          <p:cNvSpPr txBox="1"/>
          <p:nvPr/>
        </p:nvSpPr>
        <p:spPr>
          <a:xfrm>
            <a:off x="3498850" y="4902200"/>
            <a:ext cx="1590675" cy="304800"/>
          </a:xfrm>
          <a:prstGeom prst="rect">
            <a:avLst/>
          </a:prstGeom>
          <a:solidFill>
            <a:srgbClr val="CCFF66"/>
          </a:solidFill>
          <a:ln w="9525">
            <a:noFill/>
          </a:ln>
        </p:spPr>
        <p:txBody>
          <a:bodyPr wrap="none">
            <a:spAutoFit/>
          </a:bodyPr>
          <a:lstStyle/>
          <a:p>
            <a:pPr algn="ctr"/>
            <a:r>
              <a:rPr lang="en-US" altLang="zh-CN" sz="1400" b="1" dirty="0">
                <a:solidFill>
                  <a:srgbClr val="CC3300"/>
                </a:solidFill>
                <a:latin typeface="Arial" panose="020B0604020202020204" pitchFamily="34" charset="0"/>
              </a:rPr>
              <a:t>Relational Model</a:t>
            </a:r>
          </a:p>
        </p:txBody>
      </p:sp>
      <p:sp>
        <p:nvSpPr>
          <p:cNvPr id="74766" name="Text Box 69"/>
          <p:cNvSpPr txBox="1"/>
          <p:nvPr/>
        </p:nvSpPr>
        <p:spPr>
          <a:xfrm>
            <a:off x="4527550" y="3924300"/>
            <a:ext cx="2454275" cy="304800"/>
          </a:xfrm>
          <a:prstGeom prst="rect">
            <a:avLst/>
          </a:prstGeom>
          <a:solidFill>
            <a:srgbClr val="99FF66"/>
          </a:solidFill>
          <a:ln w="9525">
            <a:noFill/>
          </a:ln>
        </p:spPr>
        <p:txBody>
          <a:bodyPr wrap="none">
            <a:spAutoFit/>
          </a:bodyPr>
          <a:lstStyle/>
          <a:p>
            <a:pPr algn="ctr"/>
            <a:r>
              <a:rPr lang="en-US" altLang="zh-CN" sz="1400" b="1" dirty="0">
                <a:solidFill>
                  <a:srgbClr val="CC3300"/>
                </a:solidFill>
                <a:latin typeface="Arial" panose="020B0604020202020204" pitchFamily="34" charset="0"/>
              </a:rPr>
              <a:t>DB Schema</a:t>
            </a:r>
            <a:r>
              <a:rPr lang="zh-CN" altLang="en-US" sz="1400" b="1" dirty="0">
                <a:solidFill>
                  <a:srgbClr val="CC3300"/>
                </a:solidFill>
                <a:latin typeface="Arial" panose="020B0604020202020204" pitchFamily="34" charset="0"/>
              </a:rPr>
              <a:t>，</a:t>
            </a:r>
            <a:r>
              <a:rPr lang="en-US" altLang="zh-CN" sz="1400" b="1" dirty="0">
                <a:solidFill>
                  <a:srgbClr val="CC3300"/>
                </a:solidFill>
                <a:latin typeface="Arial" panose="020B0604020202020204" pitchFamily="34" charset="0"/>
              </a:rPr>
              <a:t>XML Schema</a:t>
            </a:r>
          </a:p>
        </p:txBody>
      </p:sp>
      <p:sp>
        <p:nvSpPr>
          <p:cNvPr id="74767" name="Text Box 70"/>
          <p:cNvSpPr txBox="1"/>
          <p:nvPr/>
        </p:nvSpPr>
        <p:spPr>
          <a:xfrm>
            <a:off x="4392613" y="4329113"/>
            <a:ext cx="992187" cy="304800"/>
          </a:xfrm>
          <a:prstGeom prst="rect">
            <a:avLst/>
          </a:prstGeom>
          <a:solidFill>
            <a:srgbClr val="66FF66"/>
          </a:solidFill>
          <a:ln w="9525">
            <a:noFill/>
          </a:ln>
        </p:spPr>
        <p:txBody>
          <a:bodyPr wrap="none">
            <a:spAutoFit/>
          </a:bodyPr>
          <a:lstStyle/>
          <a:p>
            <a:pPr algn="ctr"/>
            <a:r>
              <a:rPr lang="en-US" altLang="zh-CN" sz="1400" b="1" dirty="0">
                <a:solidFill>
                  <a:srgbClr val="CC3300"/>
                </a:solidFill>
                <a:latin typeface="Arial" panose="020B0604020202020204" pitchFamily="34" charset="0"/>
              </a:rPr>
              <a:t>ER Model</a:t>
            </a:r>
          </a:p>
        </p:txBody>
      </p:sp>
      <p:sp>
        <p:nvSpPr>
          <p:cNvPr id="74768" name="Text Box 71"/>
          <p:cNvSpPr txBox="1"/>
          <p:nvPr/>
        </p:nvSpPr>
        <p:spPr>
          <a:xfrm>
            <a:off x="5626100" y="3371850"/>
            <a:ext cx="549275" cy="304800"/>
          </a:xfrm>
          <a:prstGeom prst="rect">
            <a:avLst/>
          </a:prstGeom>
          <a:solidFill>
            <a:srgbClr val="33CC33"/>
          </a:solidFill>
          <a:ln w="9525">
            <a:noFill/>
          </a:ln>
        </p:spPr>
        <p:txBody>
          <a:bodyPr wrap="none">
            <a:spAutoFit/>
          </a:bodyPr>
          <a:lstStyle/>
          <a:p>
            <a:pPr algn="ctr"/>
            <a:r>
              <a:rPr lang="en-US" altLang="zh-CN" sz="1400" b="1" dirty="0">
                <a:solidFill>
                  <a:schemeClr val="tx2"/>
                </a:solidFill>
                <a:latin typeface="Arial" panose="020B0604020202020204" pitchFamily="34" charset="0"/>
              </a:rPr>
              <a:t>RDF</a:t>
            </a:r>
          </a:p>
        </p:txBody>
      </p:sp>
      <p:sp>
        <p:nvSpPr>
          <p:cNvPr id="74769" name="Text Box 72"/>
          <p:cNvSpPr txBox="1"/>
          <p:nvPr/>
        </p:nvSpPr>
        <p:spPr>
          <a:xfrm>
            <a:off x="6032500" y="3022600"/>
            <a:ext cx="568325" cy="304800"/>
          </a:xfrm>
          <a:prstGeom prst="rect">
            <a:avLst/>
          </a:prstGeom>
          <a:solidFill>
            <a:srgbClr val="00FF99"/>
          </a:solidFill>
          <a:ln w="9525">
            <a:noFill/>
          </a:ln>
        </p:spPr>
        <p:txBody>
          <a:bodyPr wrap="none">
            <a:spAutoFit/>
          </a:bodyPr>
          <a:lstStyle/>
          <a:p>
            <a:pPr algn="ctr"/>
            <a:r>
              <a:rPr lang="en-US" altLang="zh-CN" sz="1400" b="1" dirty="0">
                <a:solidFill>
                  <a:schemeClr val="tx2"/>
                </a:solidFill>
                <a:latin typeface="Arial" panose="020B0604020202020204" pitchFamily="34" charset="0"/>
              </a:rPr>
              <a:t>UML</a:t>
            </a:r>
          </a:p>
        </p:txBody>
      </p:sp>
      <p:sp>
        <p:nvSpPr>
          <p:cNvPr id="74770" name="Text Box 73"/>
          <p:cNvSpPr txBox="1"/>
          <p:nvPr/>
        </p:nvSpPr>
        <p:spPr>
          <a:xfrm>
            <a:off x="7272338" y="2292350"/>
            <a:ext cx="598487" cy="304800"/>
          </a:xfrm>
          <a:prstGeom prst="rect">
            <a:avLst/>
          </a:prstGeom>
          <a:solidFill>
            <a:srgbClr val="00CC99"/>
          </a:solidFill>
          <a:ln w="9525">
            <a:noFill/>
          </a:ln>
        </p:spPr>
        <p:txBody>
          <a:bodyPr wrap="none">
            <a:spAutoFit/>
          </a:bodyPr>
          <a:lstStyle/>
          <a:p>
            <a:pPr algn="ctr"/>
            <a:r>
              <a:rPr lang="en-US" altLang="zh-CN" sz="1400" b="1" dirty="0">
                <a:solidFill>
                  <a:schemeClr val="tx2"/>
                </a:solidFill>
                <a:latin typeface="Arial" panose="020B0604020202020204" pitchFamily="34" charset="0"/>
              </a:rPr>
              <a:t>OWL</a:t>
            </a:r>
          </a:p>
        </p:txBody>
      </p:sp>
      <p:sp>
        <p:nvSpPr>
          <p:cNvPr id="74771" name="Text Box 74"/>
          <p:cNvSpPr txBox="1"/>
          <p:nvPr/>
        </p:nvSpPr>
        <p:spPr>
          <a:xfrm>
            <a:off x="7472363" y="1941513"/>
            <a:ext cx="677862" cy="304800"/>
          </a:xfrm>
          <a:prstGeom prst="rect">
            <a:avLst/>
          </a:prstGeom>
          <a:solidFill>
            <a:srgbClr val="339966"/>
          </a:solidFill>
          <a:ln w="9525">
            <a:noFill/>
          </a:ln>
        </p:spPr>
        <p:txBody>
          <a:bodyPr wrap="none">
            <a:spAutoFit/>
          </a:bodyPr>
          <a:lstStyle/>
          <a:p>
            <a:pPr algn="ctr"/>
            <a:r>
              <a:rPr lang="en-US" altLang="zh-CN" sz="1400" b="1" dirty="0">
                <a:solidFill>
                  <a:srgbClr val="FFFFFF"/>
                </a:solidFill>
                <a:latin typeface="Arial" panose="020B0604020202020204" pitchFamily="34" charset="0"/>
              </a:rPr>
              <a:t>SORL</a:t>
            </a:r>
          </a:p>
        </p:txBody>
      </p:sp>
      <p:sp>
        <p:nvSpPr>
          <p:cNvPr id="74772" name="Text Box 75"/>
          <p:cNvSpPr txBox="1"/>
          <p:nvPr/>
        </p:nvSpPr>
        <p:spPr>
          <a:xfrm>
            <a:off x="6597650" y="2651125"/>
            <a:ext cx="1679575" cy="304800"/>
          </a:xfrm>
          <a:prstGeom prst="rect">
            <a:avLst/>
          </a:prstGeom>
          <a:solidFill>
            <a:srgbClr val="33CCCC"/>
          </a:solidFill>
          <a:ln w="9525">
            <a:noFill/>
          </a:ln>
        </p:spPr>
        <p:txBody>
          <a:bodyPr wrap="none">
            <a:spAutoFit/>
          </a:bodyPr>
          <a:lstStyle/>
          <a:p>
            <a:pPr algn="ctr"/>
            <a:r>
              <a:rPr lang="en-US" altLang="zh-CN" sz="1400" b="1" dirty="0">
                <a:solidFill>
                  <a:schemeClr val="tx2"/>
                </a:solidFill>
                <a:latin typeface="Arial" panose="020B0604020202020204" pitchFamily="34" charset="0"/>
              </a:rPr>
              <a:t>Description Logic</a:t>
            </a:r>
          </a:p>
        </p:txBody>
      </p:sp>
      <p:sp>
        <p:nvSpPr>
          <p:cNvPr id="74773" name="Text Box 76"/>
          <p:cNvSpPr txBox="1"/>
          <p:nvPr/>
        </p:nvSpPr>
        <p:spPr>
          <a:xfrm>
            <a:off x="2424113" y="3875088"/>
            <a:ext cx="1655762" cy="336550"/>
          </a:xfrm>
          <a:prstGeom prst="rect">
            <a:avLst/>
          </a:prstGeom>
          <a:noFill/>
          <a:ln w="9525">
            <a:noFill/>
          </a:ln>
        </p:spPr>
        <p:txBody>
          <a:bodyPr>
            <a:spAutoFit/>
          </a:bodyPr>
          <a:lstStyle/>
          <a:p>
            <a:pPr algn="ctr" eaLnBrk="0" hangingPunct="0">
              <a:spcBef>
                <a:spcPct val="50000"/>
              </a:spcBef>
            </a:pPr>
            <a:r>
              <a:rPr lang="zh-CN" altLang="en-US" sz="1600" b="1" dirty="0">
                <a:solidFill>
                  <a:schemeClr val="accent2"/>
                </a:solidFill>
                <a:latin typeface="Times New Roman" panose="02020603050405020304" pitchFamily="18" charset="0"/>
                <a:ea typeface="黑体" panose="02010609060101010101" pitchFamily="2" charset="-122"/>
              </a:rPr>
              <a:t>元数据：类型</a:t>
            </a:r>
          </a:p>
        </p:txBody>
      </p:sp>
      <p:sp>
        <p:nvSpPr>
          <p:cNvPr id="74774" name="Text Box 77"/>
          <p:cNvSpPr txBox="1"/>
          <p:nvPr/>
        </p:nvSpPr>
        <p:spPr>
          <a:xfrm>
            <a:off x="3386138" y="3101975"/>
            <a:ext cx="2016125" cy="336550"/>
          </a:xfrm>
          <a:prstGeom prst="rect">
            <a:avLst/>
          </a:prstGeom>
          <a:noFill/>
          <a:ln w="9525">
            <a:noFill/>
          </a:ln>
        </p:spPr>
        <p:txBody>
          <a:bodyPr>
            <a:spAutoFit/>
          </a:bodyPr>
          <a:lstStyle/>
          <a:p>
            <a:pPr algn="ctr" eaLnBrk="0" hangingPunct="0">
              <a:spcBef>
                <a:spcPct val="50000"/>
              </a:spcBef>
            </a:pPr>
            <a:r>
              <a:rPr lang="zh-CN" altLang="en-US" sz="1600" b="1" dirty="0">
                <a:solidFill>
                  <a:srgbClr val="FF0000"/>
                </a:solidFill>
                <a:latin typeface="Times New Roman" panose="02020603050405020304" pitchFamily="18" charset="0"/>
                <a:ea typeface="黑体" panose="02010609060101010101" pitchFamily="2" charset="-122"/>
              </a:rPr>
              <a:t>元模型</a:t>
            </a:r>
            <a:r>
              <a:rPr lang="zh-CN" altLang="en-US" sz="1600" b="1" dirty="0">
                <a:solidFill>
                  <a:schemeClr val="accent2"/>
                </a:solidFill>
                <a:latin typeface="Times New Roman" panose="02020603050405020304" pitchFamily="18" charset="0"/>
                <a:ea typeface="黑体" panose="02010609060101010101" pitchFamily="2" charset="-122"/>
              </a:rPr>
              <a:t>：概念</a:t>
            </a:r>
          </a:p>
        </p:txBody>
      </p:sp>
      <p:sp>
        <p:nvSpPr>
          <p:cNvPr id="74775" name="Text Box 78"/>
          <p:cNvSpPr txBox="1"/>
          <p:nvPr/>
        </p:nvSpPr>
        <p:spPr>
          <a:xfrm>
            <a:off x="4122738" y="2201863"/>
            <a:ext cx="2314575" cy="336550"/>
          </a:xfrm>
          <a:prstGeom prst="rect">
            <a:avLst/>
          </a:prstGeom>
          <a:noFill/>
          <a:ln w="9525">
            <a:noFill/>
          </a:ln>
        </p:spPr>
        <p:txBody>
          <a:bodyPr>
            <a:spAutoFit/>
          </a:bodyPr>
          <a:lstStyle/>
          <a:p>
            <a:pPr algn="ctr" eaLnBrk="0" hangingPunct="0">
              <a:spcBef>
                <a:spcPct val="50000"/>
              </a:spcBef>
            </a:pPr>
            <a:r>
              <a:rPr lang="zh-CN" altLang="en-US" sz="1600" b="1" dirty="0">
                <a:solidFill>
                  <a:srgbClr val="FF0000"/>
                </a:solidFill>
                <a:latin typeface="Times New Roman" panose="02020603050405020304" pitchFamily="18" charset="0"/>
                <a:ea typeface="黑体" panose="02010609060101010101" pitchFamily="2" charset="-122"/>
              </a:rPr>
              <a:t>本体模型</a:t>
            </a:r>
            <a:r>
              <a:rPr lang="zh-CN" altLang="en-US" sz="1600" b="1" dirty="0">
                <a:solidFill>
                  <a:schemeClr val="accent2"/>
                </a:solidFill>
                <a:latin typeface="Times New Roman" panose="02020603050405020304" pitchFamily="18" charset="0"/>
                <a:ea typeface="黑体" panose="02010609060101010101" pitchFamily="2" charset="-122"/>
              </a:rPr>
              <a:t>：情境</a:t>
            </a:r>
            <a:r>
              <a:rPr lang="en-US" altLang="zh-CN" sz="1600" b="1" dirty="0">
                <a:solidFill>
                  <a:schemeClr val="accent2"/>
                </a:solidFill>
                <a:latin typeface="Times New Roman" panose="02020603050405020304" pitchFamily="18" charset="0"/>
                <a:ea typeface="黑体" panose="02010609060101010101" pitchFamily="2" charset="-122"/>
              </a:rPr>
              <a:t>, </a:t>
            </a:r>
            <a:r>
              <a:rPr lang="zh-CN" altLang="en-US" sz="1600" b="1" dirty="0">
                <a:solidFill>
                  <a:schemeClr val="accent2"/>
                </a:solidFill>
                <a:latin typeface="Times New Roman" panose="02020603050405020304" pitchFamily="18" charset="0"/>
                <a:ea typeface="黑体" panose="02010609060101010101" pitchFamily="2" charset="-122"/>
              </a:rPr>
              <a:t>语义</a:t>
            </a:r>
          </a:p>
        </p:txBody>
      </p:sp>
      <p:sp>
        <p:nvSpPr>
          <p:cNvPr id="74776" name="Text Box 79"/>
          <p:cNvSpPr txBox="1"/>
          <p:nvPr/>
        </p:nvSpPr>
        <p:spPr>
          <a:xfrm>
            <a:off x="6697663" y="1211263"/>
            <a:ext cx="2149475" cy="366712"/>
          </a:xfrm>
          <a:prstGeom prst="rect">
            <a:avLst/>
          </a:prstGeom>
          <a:noFill/>
          <a:ln w="9525">
            <a:noFill/>
          </a:ln>
        </p:spPr>
        <p:txBody>
          <a:bodyPr>
            <a:spAutoFit/>
          </a:bodyPr>
          <a:lstStyle/>
          <a:p>
            <a:pPr algn="ctr"/>
            <a:r>
              <a:rPr lang="zh-CN" altLang="en-US" sz="1800" b="1" dirty="0">
                <a:solidFill>
                  <a:srgbClr val="A50021"/>
                </a:solidFill>
                <a:latin typeface="Tahoma" panose="020B0604030504040204" pitchFamily="34" charset="0"/>
                <a:ea typeface="黑体" panose="02010609060101010101" pitchFamily="2" charset="-122"/>
              </a:rPr>
              <a:t>信息使用价值</a:t>
            </a:r>
          </a:p>
        </p:txBody>
      </p:sp>
      <p:sp>
        <p:nvSpPr>
          <p:cNvPr id="74777" name="Text Box 80"/>
          <p:cNvSpPr txBox="1"/>
          <p:nvPr/>
        </p:nvSpPr>
        <p:spPr>
          <a:xfrm>
            <a:off x="7427913" y="6053138"/>
            <a:ext cx="1914525" cy="366712"/>
          </a:xfrm>
          <a:prstGeom prst="rect">
            <a:avLst/>
          </a:prstGeom>
          <a:noFill/>
          <a:ln w="9525">
            <a:noFill/>
          </a:ln>
        </p:spPr>
        <p:txBody>
          <a:bodyPr>
            <a:spAutoFit/>
          </a:bodyPr>
          <a:lstStyle/>
          <a:p>
            <a:r>
              <a:rPr lang="zh-CN" altLang="en-US" sz="1800" b="1" dirty="0">
                <a:solidFill>
                  <a:srgbClr val="A50021"/>
                </a:solidFill>
                <a:latin typeface="Tahoma" panose="020B0604030504040204" pitchFamily="34" charset="0"/>
                <a:ea typeface="黑体" panose="02010609060101010101" pitchFamily="2" charset="-122"/>
              </a:rPr>
              <a:t>软件服务能力</a:t>
            </a:r>
          </a:p>
        </p:txBody>
      </p:sp>
      <p:sp>
        <p:nvSpPr>
          <p:cNvPr id="74778" name="Text Box 81"/>
          <p:cNvSpPr txBox="1"/>
          <p:nvPr/>
        </p:nvSpPr>
        <p:spPr>
          <a:xfrm rot="-5400000">
            <a:off x="1042988" y="1827213"/>
            <a:ext cx="1935162" cy="366712"/>
          </a:xfrm>
          <a:prstGeom prst="rect">
            <a:avLst/>
          </a:prstGeom>
          <a:noFill/>
          <a:ln w="9525">
            <a:noFill/>
          </a:ln>
        </p:spPr>
        <p:txBody>
          <a:bodyPr>
            <a:spAutoFit/>
          </a:bodyPr>
          <a:lstStyle/>
          <a:p>
            <a:pPr algn="r"/>
            <a:r>
              <a:rPr lang="zh-CN" altLang="en-US" sz="1800" b="1" dirty="0">
                <a:solidFill>
                  <a:srgbClr val="A50021"/>
                </a:solidFill>
                <a:latin typeface="Tahoma" panose="020B0604030504040204" pitchFamily="34" charset="0"/>
                <a:ea typeface="黑体" panose="02010609060101010101" pitchFamily="2" charset="-122"/>
              </a:rPr>
              <a:t>需求描述能力</a:t>
            </a:r>
          </a:p>
        </p:txBody>
      </p:sp>
      <p:sp>
        <p:nvSpPr>
          <p:cNvPr id="74779" name="Text Box 82"/>
          <p:cNvSpPr txBox="1"/>
          <p:nvPr/>
        </p:nvSpPr>
        <p:spPr>
          <a:xfrm>
            <a:off x="1588" y="4475163"/>
            <a:ext cx="1949450" cy="336550"/>
          </a:xfrm>
          <a:prstGeom prst="rect">
            <a:avLst/>
          </a:prstGeom>
          <a:noFill/>
          <a:ln w="9525">
            <a:noFill/>
          </a:ln>
        </p:spPr>
        <p:txBody>
          <a:bodyPr>
            <a:spAutoFit/>
          </a:bodyPr>
          <a:lstStyle/>
          <a:p>
            <a:pPr algn="ctr" eaLnBrk="0" hangingPunct="0">
              <a:spcBef>
                <a:spcPct val="50000"/>
              </a:spcBef>
            </a:pPr>
            <a:r>
              <a:rPr lang="zh-CN" altLang="en-US" sz="1600" b="1" dirty="0">
                <a:solidFill>
                  <a:srgbClr val="FF0000"/>
                </a:solidFill>
                <a:latin typeface="Times New Roman" panose="02020603050405020304" pitchFamily="18" charset="0"/>
                <a:ea typeface="黑体" panose="02010609060101010101" pitchFamily="2" charset="-122"/>
              </a:rPr>
              <a:t>数据层互操作</a:t>
            </a:r>
          </a:p>
        </p:txBody>
      </p:sp>
      <p:sp>
        <p:nvSpPr>
          <p:cNvPr id="74780" name="Text Box 83"/>
          <p:cNvSpPr txBox="1"/>
          <p:nvPr/>
        </p:nvSpPr>
        <p:spPr>
          <a:xfrm>
            <a:off x="71438" y="3440113"/>
            <a:ext cx="1776412" cy="336550"/>
          </a:xfrm>
          <a:prstGeom prst="rect">
            <a:avLst/>
          </a:prstGeom>
          <a:noFill/>
          <a:ln w="9525">
            <a:noFill/>
          </a:ln>
        </p:spPr>
        <p:txBody>
          <a:bodyPr>
            <a:spAutoFit/>
          </a:bodyPr>
          <a:lstStyle/>
          <a:p>
            <a:pPr algn="ctr" eaLnBrk="0" hangingPunct="0">
              <a:spcBef>
                <a:spcPct val="50000"/>
              </a:spcBef>
            </a:pPr>
            <a:r>
              <a:rPr lang="zh-CN" altLang="en-US" sz="1600" b="1" dirty="0">
                <a:solidFill>
                  <a:srgbClr val="FF0000"/>
                </a:solidFill>
                <a:latin typeface="Times New Roman" panose="02020603050405020304" pitchFamily="18" charset="0"/>
                <a:ea typeface="黑体" panose="02010609060101010101" pitchFamily="2" charset="-122"/>
              </a:rPr>
              <a:t>语法层互操作</a:t>
            </a:r>
          </a:p>
        </p:txBody>
      </p:sp>
      <p:sp>
        <p:nvSpPr>
          <p:cNvPr id="74781" name="Text Box 84"/>
          <p:cNvSpPr txBox="1"/>
          <p:nvPr/>
        </p:nvSpPr>
        <p:spPr>
          <a:xfrm>
            <a:off x="1588" y="2449513"/>
            <a:ext cx="1952625" cy="336550"/>
          </a:xfrm>
          <a:prstGeom prst="rect">
            <a:avLst/>
          </a:prstGeom>
          <a:noFill/>
          <a:ln w="9525">
            <a:noFill/>
          </a:ln>
        </p:spPr>
        <p:txBody>
          <a:bodyPr>
            <a:spAutoFit/>
          </a:bodyPr>
          <a:lstStyle/>
          <a:p>
            <a:pPr algn="ctr" eaLnBrk="0" hangingPunct="0">
              <a:spcBef>
                <a:spcPct val="50000"/>
              </a:spcBef>
            </a:pPr>
            <a:r>
              <a:rPr lang="zh-CN" altLang="en-US" sz="1600" b="1" dirty="0">
                <a:solidFill>
                  <a:srgbClr val="FF0000"/>
                </a:solidFill>
                <a:latin typeface="Times New Roman" panose="02020603050405020304" pitchFamily="18" charset="0"/>
                <a:ea typeface="黑体" panose="02010609060101010101" pitchFamily="2" charset="-122"/>
              </a:rPr>
              <a:t>语义层互操作</a:t>
            </a:r>
          </a:p>
        </p:txBody>
      </p:sp>
      <p:sp>
        <p:nvSpPr>
          <p:cNvPr id="74782" name="Text Box 85"/>
          <p:cNvSpPr txBox="1"/>
          <p:nvPr/>
        </p:nvSpPr>
        <p:spPr>
          <a:xfrm>
            <a:off x="1666875" y="4656138"/>
            <a:ext cx="1465263" cy="336550"/>
          </a:xfrm>
          <a:prstGeom prst="rect">
            <a:avLst/>
          </a:prstGeom>
          <a:noFill/>
          <a:ln w="9525">
            <a:noFill/>
          </a:ln>
        </p:spPr>
        <p:txBody>
          <a:bodyPr>
            <a:spAutoFit/>
          </a:bodyPr>
          <a:lstStyle/>
          <a:p>
            <a:pPr algn="ctr" eaLnBrk="0" hangingPunct="0">
              <a:spcBef>
                <a:spcPct val="50000"/>
              </a:spcBef>
            </a:pPr>
            <a:r>
              <a:rPr lang="zh-CN" altLang="en-US" sz="1600" b="1" dirty="0">
                <a:solidFill>
                  <a:schemeClr val="accent2"/>
                </a:solidFill>
                <a:latin typeface="Times New Roman" panose="02020603050405020304" pitchFamily="18" charset="0"/>
                <a:ea typeface="黑体" panose="02010609060101010101" pitchFamily="2" charset="-122"/>
              </a:rPr>
              <a:t>数据</a:t>
            </a:r>
          </a:p>
        </p:txBody>
      </p:sp>
      <p:sp>
        <p:nvSpPr>
          <p:cNvPr id="74783" name="Text Box 86"/>
          <p:cNvSpPr txBox="1"/>
          <p:nvPr/>
        </p:nvSpPr>
        <p:spPr>
          <a:xfrm>
            <a:off x="2751138" y="5981700"/>
            <a:ext cx="671512" cy="366713"/>
          </a:xfrm>
          <a:prstGeom prst="rect">
            <a:avLst/>
          </a:prstGeom>
          <a:noFill/>
          <a:ln w="9525">
            <a:noFill/>
          </a:ln>
        </p:spPr>
        <p:txBody>
          <a:bodyPr>
            <a:spAutoFit/>
          </a:bodyPr>
          <a:lstStyle/>
          <a:p>
            <a:pPr eaLnBrk="0" hangingPunct="0">
              <a:spcBef>
                <a:spcPct val="50000"/>
              </a:spcBef>
            </a:pPr>
            <a:r>
              <a:rPr lang="zh-CN" altLang="en-US" sz="1800" b="1" dirty="0">
                <a:solidFill>
                  <a:srgbClr val="FF0000"/>
                </a:solidFill>
                <a:latin typeface="Times New Roman" panose="02020603050405020304" pitchFamily="18" charset="0"/>
                <a:ea typeface="黑体" panose="02010609060101010101" pitchFamily="2" charset="-122"/>
              </a:rPr>
              <a:t>查询</a:t>
            </a:r>
          </a:p>
        </p:txBody>
      </p:sp>
      <p:sp>
        <p:nvSpPr>
          <p:cNvPr id="74784" name="Text Box 87"/>
          <p:cNvSpPr txBox="1"/>
          <p:nvPr/>
        </p:nvSpPr>
        <p:spPr>
          <a:xfrm>
            <a:off x="5492750" y="5937250"/>
            <a:ext cx="647700" cy="641350"/>
          </a:xfrm>
          <a:prstGeom prst="rect">
            <a:avLst/>
          </a:prstGeom>
          <a:noFill/>
          <a:ln w="9525">
            <a:noFill/>
          </a:ln>
        </p:spPr>
        <p:txBody>
          <a:bodyPr>
            <a:spAutoFit/>
          </a:bodyPr>
          <a:lstStyle/>
          <a:p>
            <a:pPr eaLnBrk="0" hangingPunct="0">
              <a:spcBef>
                <a:spcPct val="50000"/>
              </a:spcBef>
            </a:pPr>
            <a:r>
              <a:rPr lang="zh-CN" altLang="en-US" sz="1800" b="1" dirty="0">
                <a:solidFill>
                  <a:srgbClr val="FF0000"/>
                </a:solidFill>
                <a:latin typeface="Times New Roman" panose="02020603050405020304" pitchFamily="18" charset="0"/>
                <a:ea typeface="黑体" panose="02010609060101010101" pitchFamily="2" charset="-122"/>
              </a:rPr>
              <a:t>知识发现</a:t>
            </a:r>
          </a:p>
        </p:txBody>
      </p:sp>
      <p:sp>
        <p:nvSpPr>
          <p:cNvPr id="74785" name="Text Box 88"/>
          <p:cNvSpPr txBox="1"/>
          <p:nvPr/>
        </p:nvSpPr>
        <p:spPr>
          <a:xfrm>
            <a:off x="4141788" y="5937250"/>
            <a:ext cx="720725" cy="641350"/>
          </a:xfrm>
          <a:prstGeom prst="rect">
            <a:avLst/>
          </a:prstGeom>
          <a:noFill/>
          <a:ln w="9525">
            <a:noFill/>
          </a:ln>
        </p:spPr>
        <p:txBody>
          <a:bodyPr>
            <a:spAutoFit/>
          </a:bodyPr>
          <a:lstStyle/>
          <a:p>
            <a:pPr eaLnBrk="0" hangingPunct="0">
              <a:spcBef>
                <a:spcPct val="50000"/>
              </a:spcBef>
            </a:pPr>
            <a:r>
              <a:rPr lang="zh-CN" altLang="en-US" sz="1800" b="1" dirty="0">
                <a:solidFill>
                  <a:srgbClr val="FF0000"/>
                </a:solidFill>
                <a:latin typeface="Times New Roman" panose="02020603050405020304" pitchFamily="18" charset="0"/>
                <a:ea typeface="黑体" panose="02010609060101010101" pitchFamily="2" charset="-122"/>
              </a:rPr>
              <a:t>智能查询</a:t>
            </a:r>
          </a:p>
        </p:txBody>
      </p:sp>
      <p:sp>
        <p:nvSpPr>
          <p:cNvPr id="74786" name="Text Box 89"/>
          <p:cNvSpPr txBox="1"/>
          <p:nvPr/>
        </p:nvSpPr>
        <p:spPr>
          <a:xfrm>
            <a:off x="6751638" y="5937250"/>
            <a:ext cx="722312" cy="641350"/>
          </a:xfrm>
          <a:prstGeom prst="rect">
            <a:avLst/>
          </a:prstGeom>
          <a:noFill/>
          <a:ln w="9525">
            <a:noFill/>
          </a:ln>
        </p:spPr>
        <p:txBody>
          <a:bodyPr>
            <a:spAutoFit/>
          </a:bodyPr>
          <a:lstStyle/>
          <a:p>
            <a:pPr eaLnBrk="0" hangingPunct="0">
              <a:spcBef>
                <a:spcPct val="50000"/>
              </a:spcBef>
            </a:pPr>
            <a:r>
              <a:rPr lang="zh-CN" altLang="en-US" sz="1800" b="1" dirty="0">
                <a:solidFill>
                  <a:srgbClr val="FF0000"/>
                </a:solidFill>
                <a:latin typeface="Times New Roman" panose="02020603050405020304" pitchFamily="18" charset="0"/>
                <a:ea typeface="黑体" panose="02010609060101010101" pitchFamily="2" charset="-122"/>
              </a:rPr>
              <a:t>按需回答</a:t>
            </a:r>
          </a:p>
        </p:txBody>
      </p:sp>
      <p:sp>
        <p:nvSpPr>
          <p:cNvPr id="74787" name="Text Box 90"/>
          <p:cNvSpPr txBox="1"/>
          <p:nvPr/>
        </p:nvSpPr>
        <p:spPr>
          <a:xfrm>
            <a:off x="2517775" y="5397500"/>
            <a:ext cx="2074863" cy="304800"/>
          </a:xfrm>
          <a:prstGeom prst="rect">
            <a:avLst/>
          </a:prstGeom>
          <a:solidFill>
            <a:srgbClr val="CCFFCC"/>
          </a:solidFill>
          <a:ln w="9525">
            <a:noFill/>
          </a:ln>
        </p:spPr>
        <p:txBody>
          <a:bodyPr wrap="none">
            <a:spAutoFit/>
          </a:bodyPr>
          <a:lstStyle/>
          <a:p>
            <a:pPr algn="ctr"/>
            <a:r>
              <a:rPr lang="en-US" altLang="zh-CN" sz="1400" b="1" dirty="0">
                <a:solidFill>
                  <a:schemeClr val="accent1"/>
                </a:solidFill>
                <a:latin typeface="Arial" panose="020B0604020202020204" pitchFamily="34" charset="0"/>
              </a:rPr>
              <a:t>Controlled Vocabulary</a:t>
            </a:r>
          </a:p>
        </p:txBody>
      </p:sp>
      <p:sp>
        <p:nvSpPr>
          <p:cNvPr id="74788" name="Line 91"/>
          <p:cNvSpPr/>
          <p:nvPr/>
        </p:nvSpPr>
        <p:spPr>
          <a:xfrm>
            <a:off x="1757363" y="3641725"/>
            <a:ext cx="6570662" cy="0"/>
          </a:xfrm>
          <a:prstGeom prst="line">
            <a:avLst/>
          </a:prstGeom>
          <a:ln w="9525" cap="flat" cmpd="sng">
            <a:solidFill>
              <a:schemeClr val="tx1"/>
            </a:solidFill>
            <a:prstDash val="dash"/>
            <a:headEnd type="none" w="med" len="med"/>
            <a:tailEnd type="none" w="med" len="med"/>
          </a:ln>
        </p:spPr>
      </p:sp>
      <p:sp>
        <p:nvSpPr>
          <p:cNvPr id="74789" name="Text Box 92"/>
          <p:cNvSpPr txBox="1"/>
          <p:nvPr/>
        </p:nvSpPr>
        <p:spPr>
          <a:xfrm>
            <a:off x="1588" y="1763713"/>
            <a:ext cx="1952625" cy="458787"/>
          </a:xfrm>
          <a:prstGeom prst="rect">
            <a:avLst/>
          </a:prstGeom>
          <a:noFill/>
          <a:ln w="9525">
            <a:noFill/>
          </a:ln>
        </p:spPr>
        <p:txBody>
          <a:bodyPr>
            <a:spAutoFit/>
          </a:bodyPr>
          <a:lstStyle/>
          <a:p>
            <a:pPr algn="ctr" eaLnBrk="0" hangingPunct="0">
              <a:lnSpc>
                <a:spcPct val="50000"/>
              </a:lnSpc>
              <a:spcBef>
                <a:spcPct val="50000"/>
              </a:spcBef>
            </a:pPr>
            <a:r>
              <a:rPr lang="zh-CN" altLang="en-US" sz="1600" b="1" dirty="0">
                <a:solidFill>
                  <a:srgbClr val="FF0000"/>
                </a:solidFill>
                <a:latin typeface="Times New Roman" panose="02020603050405020304" pitchFamily="18" charset="0"/>
                <a:ea typeface="黑体" panose="02010609060101010101" pitchFamily="2" charset="-122"/>
              </a:rPr>
              <a:t>情境感知的</a:t>
            </a:r>
          </a:p>
          <a:p>
            <a:pPr algn="ctr" eaLnBrk="0" hangingPunct="0">
              <a:lnSpc>
                <a:spcPct val="50000"/>
              </a:lnSpc>
              <a:spcBef>
                <a:spcPct val="50000"/>
              </a:spcBef>
            </a:pPr>
            <a:r>
              <a:rPr lang="zh-CN" altLang="en-US" sz="1600" b="1" dirty="0">
                <a:solidFill>
                  <a:srgbClr val="FF0000"/>
                </a:solidFill>
                <a:latin typeface="Times New Roman" panose="02020603050405020304" pitchFamily="18" charset="0"/>
                <a:ea typeface="黑体" panose="02010609060101010101" pitchFamily="2" charset="-122"/>
              </a:rPr>
              <a:t>交互与协同</a:t>
            </a:r>
          </a:p>
        </p:txBody>
      </p:sp>
      <p:sp>
        <p:nvSpPr>
          <p:cNvPr id="74790" name="AutoShape 93"/>
          <p:cNvSpPr/>
          <p:nvPr/>
        </p:nvSpPr>
        <p:spPr>
          <a:xfrm>
            <a:off x="3197225" y="1706563"/>
            <a:ext cx="3890963" cy="314325"/>
          </a:xfrm>
          <a:prstGeom prst="wedgeRectCallout">
            <a:avLst>
              <a:gd name="adj1" fmla="val 60731"/>
              <a:gd name="adj2" fmla="val 56023"/>
            </a:avLst>
          </a:prstGeom>
          <a:solidFill>
            <a:srgbClr val="FFCCFF"/>
          </a:solidFill>
          <a:ln w="9525" cap="rnd" cmpd="sng">
            <a:solidFill>
              <a:srgbClr val="969696"/>
            </a:solidFill>
            <a:prstDash val="sysDot"/>
            <a:miter/>
            <a:headEnd type="none" w="med" len="med"/>
            <a:tailEnd type="none" w="med" len="med"/>
          </a:ln>
        </p:spPr>
        <p:txBody>
          <a:bodyPr>
            <a:spAutoFit/>
          </a:bodyPr>
          <a:lstStyle/>
          <a:p>
            <a:pPr algn="ctr"/>
            <a:r>
              <a:rPr lang="en-US" altLang="zh-CN" sz="1400" b="1" dirty="0">
                <a:solidFill>
                  <a:srgbClr val="002142"/>
                </a:solidFill>
                <a:latin typeface="Arial" panose="020B0604020202020204" pitchFamily="34" charset="0"/>
              </a:rPr>
              <a:t>Service-Oriented Requirement Language</a:t>
            </a:r>
          </a:p>
        </p:txBody>
      </p:sp>
      <p:sp>
        <p:nvSpPr>
          <p:cNvPr id="74791" name="Text Box 94"/>
          <p:cNvSpPr txBox="1"/>
          <p:nvPr/>
        </p:nvSpPr>
        <p:spPr>
          <a:xfrm>
            <a:off x="3941763" y="1382713"/>
            <a:ext cx="3160712" cy="336550"/>
          </a:xfrm>
          <a:prstGeom prst="rect">
            <a:avLst/>
          </a:prstGeom>
          <a:noFill/>
          <a:ln w="9525">
            <a:noFill/>
          </a:ln>
        </p:spPr>
        <p:txBody>
          <a:bodyPr>
            <a:spAutoFit/>
          </a:bodyPr>
          <a:lstStyle/>
          <a:p>
            <a:pPr algn="ctr" eaLnBrk="0" hangingPunct="0">
              <a:spcBef>
                <a:spcPct val="50000"/>
              </a:spcBef>
            </a:pPr>
            <a:r>
              <a:rPr lang="zh-CN" altLang="en-US" sz="1600" b="1" dirty="0">
                <a:solidFill>
                  <a:srgbClr val="FF0000"/>
                </a:solidFill>
                <a:latin typeface="Times New Roman" panose="02020603050405020304" pitchFamily="18" charset="0"/>
                <a:ea typeface="黑体" panose="02010609060101010101" pitchFamily="2" charset="-122"/>
              </a:rPr>
              <a:t>本体元模型</a:t>
            </a:r>
            <a:r>
              <a:rPr lang="zh-CN" altLang="en-US" sz="1600" b="1" dirty="0">
                <a:solidFill>
                  <a:schemeClr val="accent2"/>
                </a:solidFill>
                <a:latin typeface="Times New Roman" panose="02020603050405020304" pitchFamily="18" charset="0"/>
                <a:ea typeface="黑体" panose="02010609060101010101" pitchFamily="2" charset="-122"/>
              </a:rPr>
              <a:t>：语义</a:t>
            </a:r>
            <a:r>
              <a:rPr lang="en-US" altLang="zh-CN" sz="1600" b="1" dirty="0">
                <a:solidFill>
                  <a:schemeClr val="accent2"/>
                </a:solidFill>
                <a:latin typeface="Times New Roman" panose="02020603050405020304" pitchFamily="18" charset="0"/>
                <a:ea typeface="黑体" panose="02010609060101010101" pitchFamily="2" charset="-122"/>
              </a:rPr>
              <a:t>,</a:t>
            </a:r>
            <a:r>
              <a:rPr lang="zh-CN" altLang="en-US" sz="1600" b="1" dirty="0">
                <a:solidFill>
                  <a:schemeClr val="accent2"/>
                </a:solidFill>
                <a:latin typeface="Times New Roman" panose="02020603050405020304" pitchFamily="18" charset="0"/>
                <a:ea typeface="黑体" panose="02010609060101010101" pitchFamily="2" charset="-122"/>
              </a:rPr>
              <a:t>情境</a:t>
            </a:r>
            <a:r>
              <a:rPr lang="en-US" altLang="zh-CN" sz="1600" b="1" dirty="0">
                <a:solidFill>
                  <a:schemeClr val="accent2"/>
                </a:solidFill>
                <a:latin typeface="Times New Roman" panose="02020603050405020304" pitchFamily="18" charset="0"/>
                <a:ea typeface="黑体" panose="02010609060101010101" pitchFamily="2" charset="-122"/>
              </a:rPr>
              <a:t>, </a:t>
            </a:r>
            <a:r>
              <a:rPr lang="zh-CN" altLang="en-US" sz="1600" b="1" dirty="0">
                <a:solidFill>
                  <a:schemeClr val="accent2"/>
                </a:solidFill>
                <a:latin typeface="Times New Roman" panose="02020603050405020304" pitchFamily="18" charset="0"/>
                <a:ea typeface="黑体" panose="02010609060101010101" pitchFamily="2" charset="-122"/>
              </a:rPr>
              <a:t>可信</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advTm="98125">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2"/>
          <p:cNvSpPr>
            <a:spLocks noGrp="1"/>
          </p:cNvSpPr>
          <p:nvPr>
            <p:ph type="title"/>
          </p:nvPr>
        </p:nvSpPr>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7.6.2.3</a:t>
            </a:r>
            <a:r>
              <a:rPr lang="zh-CN" altLang="en-US" sz="4000" b="0" dirty="0">
                <a:latin typeface="黑体" panose="02010609060101010101" pitchFamily="2" charset="-122"/>
                <a:ea typeface="黑体" panose="02010609060101010101" pitchFamily="2" charset="-122"/>
              </a:rPr>
              <a:t>搜索引擎的分类</a:t>
            </a:r>
          </a:p>
        </p:txBody>
      </p:sp>
      <p:sp>
        <p:nvSpPr>
          <p:cNvPr id="111620" name="Rectangle 3"/>
          <p:cNvSpPr>
            <a:spLocks noGrp="1"/>
          </p:cNvSpPr>
          <p:nvPr>
            <p:ph idx="1"/>
          </p:nvPr>
        </p:nvSpPr>
        <p:spPr>
          <a:xfrm>
            <a:off x="685800" y="1981200"/>
            <a:ext cx="7772400" cy="4594860"/>
          </a:xfrm>
        </p:spPr>
        <p:txBody>
          <a:bodyPr vert="horz" wrap="square" lIns="91440" tIns="45720" rIns="91440" bIns="45720" anchor="t" anchorCtr="0"/>
          <a:lstStyle/>
          <a:p>
            <a:pPr eaLnBrk="1" hangingPunct="1">
              <a:buNone/>
            </a:pPr>
            <a:r>
              <a:rPr lang="en-US" altLang="zh-CN" dirty="0">
                <a:solidFill>
                  <a:schemeClr val="accent1"/>
                </a:solidFill>
                <a:latin typeface="黑体" panose="02010609060101010101" pitchFamily="2" charset="-122"/>
                <a:ea typeface="黑体" panose="02010609060101010101" pitchFamily="2" charset="-122"/>
              </a:rPr>
              <a:t>1.</a:t>
            </a:r>
            <a:r>
              <a:rPr lang="zh-CN" altLang="en-US" dirty="0">
                <a:solidFill>
                  <a:schemeClr val="accent1"/>
                </a:solidFill>
                <a:latin typeface="黑体" panose="02010609060101010101" pitchFamily="2" charset="-122"/>
                <a:ea typeface="黑体" panose="02010609060101010101" pitchFamily="2" charset="-122"/>
              </a:rPr>
              <a:t>一般搜索引擎</a:t>
            </a:r>
          </a:p>
          <a:p>
            <a:pPr eaLnBrk="1" hangingPunct="1"/>
            <a:r>
              <a:rPr lang="zh-CN" altLang="en-US" sz="3200" dirty="0">
                <a:latin typeface="黑体" panose="02010609060101010101" pitchFamily="2" charset="-122"/>
                <a:ea typeface="黑体" panose="02010609060101010101" pitchFamily="2" charset="-122"/>
              </a:rPr>
              <a:t>分为</a:t>
            </a:r>
            <a:r>
              <a:rPr lang="en-US" altLang="zh-CN" sz="3200" dirty="0">
                <a:latin typeface="黑体" panose="02010609060101010101" pitchFamily="2" charset="-122"/>
                <a:ea typeface="黑体" panose="02010609060101010101" pitchFamily="2" charset="-122"/>
              </a:rPr>
              <a:t>3</a:t>
            </a:r>
            <a:r>
              <a:rPr lang="zh-CN" altLang="en-US" sz="3200" dirty="0">
                <a:latin typeface="黑体" panose="02010609060101010101" pitchFamily="2" charset="-122"/>
                <a:ea typeface="黑体" panose="02010609060101010101" pitchFamily="2" charset="-122"/>
              </a:rPr>
              <a:t>类</a:t>
            </a:r>
            <a:r>
              <a:rPr lang="en-US" altLang="zh-CN" sz="3200" dirty="0">
                <a:latin typeface="黑体" panose="02010609060101010101" pitchFamily="2" charset="-122"/>
                <a:ea typeface="黑体" panose="02010609060101010101" pitchFamily="2" charset="-122"/>
              </a:rPr>
              <a:t>:</a:t>
            </a:r>
          </a:p>
          <a:p>
            <a:pPr eaLnBrk="1" hangingPunct="1">
              <a:buNone/>
            </a:pP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）基于</a:t>
            </a:r>
            <a:r>
              <a:rPr lang="en-US" altLang="zh-CN" sz="3200" dirty="0">
                <a:solidFill>
                  <a:srgbClr val="FF0000"/>
                </a:solidFill>
                <a:latin typeface="黑体" panose="02010609060101010101" pitchFamily="2" charset="-122"/>
                <a:ea typeface="黑体" panose="02010609060101010101" pitchFamily="2" charset="-122"/>
              </a:rPr>
              <a:t>Robot</a:t>
            </a:r>
            <a:r>
              <a:rPr lang="zh-CN" altLang="en-US" sz="3200" dirty="0">
                <a:solidFill>
                  <a:srgbClr val="FF0000"/>
                </a:solidFill>
                <a:latin typeface="黑体" panose="02010609060101010101" pitchFamily="2" charset="-122"/>
                <a:ea typeface="黑体" panose="02010609060101010101" pitchFamily="2" charset="-122"/>
              </a:rPr>
              <a:t>的搜索引擎</a:t>
            </a:r>
          </a:p>
          <a:p>
            <a:pPr eaLnBrk="1" hangingPunct="1">
              <a:buNone/>
            </a:pPr>
            <a:r>
              <a:rPr lang="zh-CN" altLang="en-US" sz="3200" dirty="0" smtClean="0">
                <a:latin typeface="黑体" panose="02010609060101010101" pitchFamily="2" charset="-122"/>
                <a:ea typeface="黑体" panose="02010609060101010101" pitchFamily="2" charset="-122"/>
              </a:rPr>
              <a:t>  利用</a:t>
            </a:r>
            <a:r>
              <a:rPr lang="en-US" altLang="zh-CN" sz="3200" dirty="0">
                <a:latin typeface="黑体" panose="02010609060101010101" pitchFamily="2" charset="-122"/>
                <a:ea typeface="黑体" panose="02010609060101010101" pitchFamily="2" charset="-122"/>
              </a:rPr>
              <a:t>Robot</a:t>
            </a:r>
            <a:r>
              <a:rPr lang="zh-CN" altLang="en-US" sz="3200" dirty="0">
                <a:latin typeface="黑体" panose="02010609060101010101" pitchFamily="2" charset="-122"/>
                <a:ea typeface="黑体" panose="02010609060101010101" pitchFamily="2" charset="-122"/>
              </a:rPr>
              <a:t>程序自动访问</a:t>
            </a:r>
            <a:r>
              <a:rPr lang="en-US" altLang="zh-CN" sz="3200" dirty="0">
                <a:latin typeface="黑体" panose="02010609060101010101" pitchFamily="2" charset="-122"/>
                <a:ea typeface="黑体" panose="02010609060101010101" pitchFamily="2" charset="-122"/>
              </a:rPr>
              <a:t>Web</a:t>
            </a:r>
            <a:r>
              <a:rPr lang="zh-CN" altLang="en-US" sz="3200" dirty="0">
                <a:latin typeface="黑体" panose="02010609060101010101" pitchFamily="2" charset="-122"/>
                <a:ea typeface="黑体" panose="02010609060101010101" pitchFamily="2" charset="-122"/>
              </a:rPr>
              <a:t>站点，提取站点上的网页，并根据网页中的链接进一步提取其他的网页，或转移到其他站点上。</a:t>
            </a:r>
            <a:r>
              <a:rPr lang="en-US" altLang="zh-CN" sz="3200" dirty="0">
                <a:latin typeface="黑体" panose="02010609060101010101" pitchFamily="2" charset="-122"/>
                <a:ea typeface="黑体" panose="02010609060101010101" pitchFamily="2" charset="-122"/>
              </a:rPr>
              <a:t>Robot</a:t>
            </a:r>
            <a:r>
              <a:rPr lang="zh-CN" altLang="en-US" sz="3200" dirty="0">
                <a:latin typeface="黑体" panose="02010609060101010101" pitchFamily="2" charset="-122"/>
                <a:ea typeface="黑体" panose="02010609060101010101" pitchFamily="2" charset="-122"/>
              </a:rPr>
              <a:t>搜集的网页被加入到数据库中，供用户查询使用。</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p:cNvSpPr>
          <p:nvPr>
            <p:ph idx="4294967295"/>
          </p:nvPr>
        </p:nvSpPr>
        <p:spPr>
          <a:xfrm>
            <a:off x="240030" y="1247140"/>
            <a:ext cx="6313170" cy="4566920"/>
          </a:xfrm>
        </p:spPr>
        <p:txBody>
          <a:bodyPr vert="horz" wrap="square" lIns="91440" tIns="45720" rIns="91440" bIns="45720" anchor="t" anchorCtr="0"/>
          <a:lstStyle/>
          <a:p>
            <a:pPr eaLnBrk="1" latinLnBrk="0" hangingPunct="1">
              <a:lnSpc>
                <a:spcPct val="80000"/>
              </a:lnSpc>
              <a:spcBef>
                <a:spcPts val="600"/>
              </a:spcBef>
              <a:spcAft>
                <a:spcPts val="600"/>
              </a:spcAft>
              <a:buNone/>
            </a:pPr>
            <a:r>
              <a:rPr lang="zh-CN" altLang="en-US" sz="2800" dirty="0">
                <a:latin typeface="黑体" panose="02010609060101010101" pitchFamily="2" charset="-122"/>
                <a:ea typeface="黑体" panose="02010609060101010101" pitchFamily="2" charset="-122"/>
              </a:rPr>
              <a:t> </a:t>
            </a:r>
            <a:r>
              <a:rPr lang="zh-CN" altLang="en-US" dirty="0">
                <a:solidFill>
                  <a:srgbClr val="FF0000"/>
                </a:solidFill>
                <a:latin typeface="黑体" panose="02010609060101010101" pitchFamily="2" charset="-122"/>
                <a:ea typeface="黑体" panose="02010609060101010101" pitchFamily="2" charset="-122"/>
              </a:rPr>
              <a:t>（</a:t>
            </a:r>
            <a:r>
              <a:rPr lang="en-US" altLang="zh-CN" dirty="0">
                <a:solidFill>
                  <a:srgbClr val="FF0000"/>
                </a:solidFill>
                <a:latin typeface="黑体" panose="02010609060101010101" pitchFamily="2" charset="-122"/>
                <a:ea typeface="黑体" panose="02010609060101010101" pitchFamily="2" charset="-122"/>
              </a:rPr>
              <a:t>2</a:t>
            </a:r>
            <a:r>
              <a:rPr lang="zh-CN" altLang="en-US" dirty="0">
                <a:solidFill>
                  <a:srgbClr val="FF0000"/>
                </a:solidFill>
                <a:latin typeface="黑体" panose="02010609060101010101" pitchFamily="2" charset="-122"/>
                <a:ea typeface="黑体" panose="02010609060101010101" pitchFamily="2" charset="-122"/>
              </a:rPr>
              <a:t>）分类目录</a:t>
            </a:r>
            <a:endParaRPr lang="zh-CN" altLang="en-US" dirty="0">
              <a:solidFill>
                <a:schemeClr val="folHlink"/>
              </a:solidFill>
              <a:latin typeface="黑体" panose="02010609060101010101" pitchFamily="2" charset="-122"/>
              <a:ea typeface="黑体" panose="02010609060101010101" pitchFamily="2" charset="-122"/>
            </a:endParaRPr>
          </a:p>
          <a:p>
            <a:pPr eaLnBrk="1" latinLnBrk="0" hangingPunct="1">
              <a:lnSpc>
                <a:spcPct val="80000"/>
              </a:lnSpc>
              <a:spcBef>
                <a:spcPts val="600"/>
              </a:spcBef>
              <a:spcAft>
                <a:spcPts val="600"/>
              </a:spcAft>
            </a:pPr>
            <a:r>
              <a:rPr lang="zh-CN" altLang="en-US" sz="2800" dirty="0">
                <a:latin typeface="黑体" panose="02010609060101010101" pitchFamily="2" charset="-122"/>
                <a:ea typeface="黑体" panose="02010609060101010101" pitchFamily="2" charset="-122"/>
              </a:rPr>
              <a:t>分类目录的数据库是依靠专职编辑或志愿人员建立起来的，这些编辑人员在访问了某个</a:t>
            </a:r>
            <a:r>
              <a:rPr lang="en-US" altLang="zh-CN" sz="2800" dirty="0">
                <a:latin typeface="黑体" panose="02010609060101010101" pitchFamily="2" charset="-122"/>
                <a:ea typeface="黑体" panose="02010609060101010101" pitchFamily="2" charset="-122"/>
              </a:rPr>
              <a:t>Web</a:t>
            </a:r>
            <a:r>
              <a:rPr lang="zh-CN" altLang="en-US" sz="2800" dirty="0">
                <a:latin typeface="黑体" panose="02010609060101010101" pitchFamily="2" charset="-122"/>
                <a:ea typeface="黑体" panose="02010609060101010101" pitchFamily="2" charset="-122"/>
              </a:rPr>
              <a:t>站点后撰写一段对该站点的描述，并根据站点的内容和性质将其归为一个预选分好的类别。</a:t>
            </a:r>
          </a:p>
          <a:p>
            <a:pPr eaLnBrk="1" latinLnBrk="0" hangingPunct="1">
              <a:lnSpc>
                <a:spcPct val="80000"/>
              </a:lnSpc>
              <a:spcBef>
                <a:spcPts val="600"/>
              </a:spcBef>
              <a:spcAft>
                <a:spcPts val="600"/>
              </a:spcAft>
            </a:pPr>
            <a:r>
              <a:rPr lang="zh-CN" altLang="en-US" sz="2800" dirty="0">
                <a:latin typeface="黑体" panose="02010609060101010101" pitchFamily="2" charset="-122"/>
                <a:ea typeface="黑体" panose="02010609060101010101" pitchFamily="2" charset="-122"/>
              </a:rPr>
              <a:t>伴有网站查询功能。</a:t>
            </a:r>
          </a:p>
          <a:p>
            <a:pPr eaLnBrk="1" latinLnBrk="0" hangingPunct="1">
              <a:lnSpc>
                <a:spcPct val="80000"/>
              </a:lnSpc>
              <a:spcBef>
                <a:spcPts val="600"/>
              </a:spcBef>
              <a:spcAft>
                <a:spcPts val="600"/>
              </a:spcAft>
              <a:buNone/>
            </a:pPr>
            <a:r>
              <a:rPr lang="zh-CN" altLang="en-US" dirty="0">
                <a:solidFill>
                  <a:srgbClr val="FF0000"/>
                </a:solidFill>
                <a:latin typeface="黑体" panose="02010609060101010101" pitchFamily="2" charset="-122"/>
                <a:ea typeface="黑体" panose="02010609060101010101" pitchFamily="2" charset="-122"/>
              </a:rPr>
              <a:t>（</a:t>
            </a:r>
            <a:r>
              <a:rPr lang="en-US" altLang="zh-CN" dirty="0">
                <a:solidFill>
                  <a:srgbClr val="FF0000"/>
                </a:solidFill>
                <a:latin typeface="黑体" panose="02010609060101010101" pitchFamily="2" charset="-122"/>
                <a:ea typeface="黑体" panose="02010609060101010101" pitchFamily="2" charset="-122"/>
              </a:rPr>
              <a:t>3</a:t>
            </a:r>
            <a:r>
              <a:rPr lang="zh-CN" altLang="en-US" dirty="0">
                <a:solidFill>
                  <a:srgbClr val="FF0000"/>
                </a:solidFill>
                <a:latin typeface="黑体" panose="02010609060101010101" pitchFamily="2" charset="-122"/>
                <a:ea typeface="黑体" panose="02010609060101010101" pitchFamily="2" charset="-122"/>
              </a:rPr>
              <a:t>）两者相结合的搜索引擎</a:t>
            </a:r>
          </a:p>
          <a:p>
            <a:pPr eaLnBrk="1" latinLnBrk="0" hangingPunct="1">
              <a:lnSpc>
                <a:spcPct val="80000"/>
              </a:lnSpc>
              <a:spcBef>
                <a:spcPts val="600"/>
              </a:spcBef>
              <a:spcAft>
                <a:spcPts val="600"/>
              </a:spcAft>
            </a:pPr>
            <a:r>
              <a:rPr lang="zh-CN" altLang="en-US" sz="2800" dirty="0" smtClean="0">
                <a:latin typeface="黑体" panose="02010609060101010101" pitchFamily="2" charset="-122"/>
                <a:ea typeface="黑体" panose="02010609060101010101" pitchFamily="2" charset="-122"/>
              </a:rPr>
              <a:t>某些</a:t>
            </a:r>
            <a:r>
              <a:rPr lang="zh-CN" altLang="en-US" sz="2800" dirty="0">
                <a:latin typeface="黑体" panose="02010609060101010101" pitchFamily="2" charset="-122"/>
                <a:ea typeface="黑体" panose="02010609060101010101" pitchFamily="2" charset="-122"/>
              </a:rPr>
              <a:t>搜索引擎既提供基于</a:t>
            </a:r>
            <a:r>
              <a:rPr lang="en-US" altLang="zh-CN" sz="2800" dirty="0">
                <a:latin typeface="黑体" panose="02010609060101010101" pitchFamily="2" charset="-122"/>
                <a:ea typeface="黑体" panose="02010609060101010101" pitchFamily="2" charset="-122"/>
              </a:rPr>
              <a:t>Robot</a:t>
            </a:r>
            <a:r>
              <a:rPr lang="zh-CN" altLang="en-US" sz="2800" dirty="0">
                <a:latin typeface="黑体" panose="02010609060101010101" pitchFamily="2" charset="-122"/>
                <a:ea typeface="黑体" panose="02010609060101010101" pitchFamily="2" charset="-122"/>
              </a:rPr>
              <a:t>的搜索方法，也提供分类目录。</a:t>
            </a:r>
          </a:p>
        </p:txBody>
      </p:sp>
      <p:sp>
        <p:nvSpPr>
          <p:cNvPr id="112644" name="AutoShape 3"/>
          <p:cNvSpPr/>
          <p:nvPr/>
        </p:nvSpPr>
        <p:spPr>
          <a:xfrm>
            <a:off x="6732588" y="2348185"/>
            <a:ext cx="2303908" cy="4321175"/>
          </a:xfrm>
          <a:prstGeom prst="wedgeRoundRectCallout">
            <a:avLst>
              <a:gd name="adj1" fmla="val -84797"/>
              <a:gd name="adj2" fmla="val 20359"/>
              <a:gd name="adj3" fmla="val 16667"/>
            </a:avLst>
          </a:prstGeom>
          <a:solidFill>
            <a:srgbClr val="00B050"/>
          </a:solidFill>
          <a:ln w="9525" cap="flat" cmpd="sng">
            <a:solidFill>
              <a:schemeClr val="tx1"/>
            </a:solidFill>
            <a:prstDash val="solid"/>
            <a:miter/>
            <a:headEnd type="none" w="med" len="med"/>
            <a:tailEnd type="none" w="med" len="med"/>
          </a:ln>
        </p:spPr>
        <p:txBody>
          <a:bodyPr/>
          <a:lstStyle/>
          <a:p>
            <a:pPr algn="just">
              <a:lnSpc>
                <a:spcPct val="80000"/>
              </a:lnSpc>
              <a:spcBef>
                <a:spcPct val="20000"/>
              </a:spcBef>
              <a:buClr>
                <a:schemeClr val="tx2">
                  <a:lumMod val="75000"/>
                </a:schemeClr>
              </a:buClr>
              <a:buFont typeface="Wingdings" panose="05000000000000000000" pitchFamily="2" charset="2"/>
              <a:buChar char="Ø"/>
            </a:pPr>
            <a:r>
              <a:rPr lang="zh-CN" altLang="en-US" sz="2400" dirty="0">
                <a:latin typeface="Times New Roman" panose="02020603050405020304" pitchFamily="18" charset="0"/>
                <a:ea typeface="黑体" panose="02010609060101010101" pitchFamily="2" charset="-122"/>
              </a:rPr>
              <a:t>质量比较高，用户可以从那里找到很多有用的网站。</a:t>
            </a:r>
          </a:p>
          <a:p>
            <a:pPr algn="just">
              <a:lnSpc>
                <a:spcPct val="80000"/>
              </a:lnSpc>
              <a:spcBef>
                <a:spcPct val="20000"/>
              </a:spcBef>
              <a:buClr>
                <a:schemeClr val="tx2">
                  <a:lumMod val="75000"/>
                </a:schemeClr>
              </a:buClr>
              <a:buFont typeface="Wingdings" panose="05000000000000000000" pitchFamily="2" charset="2"/>
              <a:buChar char="Ø"/>
            </a:pPr>
            <a:r>
              <a:rPr lang="zh-CN" altLang="en-US" sz="2400" dirty="0">
                <a:latin typeface="Times New Roman" panose="02020603050405020304" pitchFamily="18" charset="0"/>
                <a:ea typeface="黑体" panose="02010609060101010101" pitchFamily="2" charset="-122"/>
              </a:rPr>
              <a:t>这种搜索引擎结合了上述两种的优点，使用户使用起来更加方便。</a:t>
            </a:r>
          </a:p>
          <a:p>
            <a:pPr algn="just">
              <a:lnSpc>
                <a:spcPct val="80000"/>
              </a:lnSpc>
              <a:spcBef>
                <a:spcPct val="20000"/>
              </a:spcBef>
              <a:buClr>
                <a:schemeClr val="tx2">
                  <a:lumMod val="75000"/>
                </a:schemeClr>
              </a:buClr>
              <a:buFont typeface="Wingdings" panose="05000000000000000000" pitchFamily="2" charset="2"/>
              <a:buChar char="Ø"/>
            </a:pPr>
            <a:r>
              <a:rPr lang="zh-CN" altLang="en-US" sz="2400" dirty="0">
                <a:latin typeface="Times New Roman" panose="02020603050405020304" pitchFamily="18" charset="0"/>
                <a:ea typeface="黑体" panose="02010609060101010101" pitchFamily="2" charset="-122"/>
              </a:rPr>
              <a:t>目前国内的很多站点提供的就是这种搜索引擎。</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2"/>
          <p:cNvSpPr>
            <a:spLocks noGrp="1"/>
          </p:cNvSpPr>
          <p:nvPr>
            <p:ph idx="4294967295"/>
          </p:nvPr>
        </p:nvSpPr>
        <p:spPr>
          <a:xfrm>
            <a:off x="521335" y="1043305"/>
            <a:ext cx="5274945" cy="5511800"/>
          </a:xfrm>
        </p:spPr>
        <p:txBody>
          <a:bodyPr vert="horz" wrap="square" lIns="91440" tIns="45720" rIns="91440" bIns="45720" anchor="t" anchorCtr="0"/>
          <a:lstStyle/>
          <a:p>
            <a:pPr eaLnBrk="1" hangingPunct="1">
              <a:lnSpc>
                <a:spcPct val="80000"/>
              </a:lnSpc>
              <a:buNone/>
            </a:pPr>
            <a:r>
              <a:rPr lang="en-US" altLang="zh-CN" dirty="0">
                <a:solidFill>
                  <a:srgbClr val="FF0000"/>
                </a:solidFill>
                <a:latin typeface="黑体" panose="02010609060101010101" pitchFamily="2" charset="-122"/>
                <a:ea typeface="黑体" panose="02010609060101010101" pitchFamily="2" charset="-122"/>
              </a:rPr>
              <a:t>2.</a:t>
            </a:r>
            <a:r>
              <a:rPr lang="zh-CN" altLang="en-US" dirty="0">
                <a:solidFill>
                  <a:srgbClr val="FF0000"/>
                </a:solidFill>
                <a:latin typeface="黑体" panose="02010609060101010101" pitchFamily="2" charset="-122"/>
                <a:ea typeface="黑体" panose="02010609060101010101" pitchFamily="2" charset="-122"/>
              </a:rPr>
              <a:t>元搜索引擎</a:t>
            </a:r>
          </a:p>
          <a:p>
            <a:pPr eaLnBrk="1" hangingPunct="1">
              <a:lnSpc>
                <a:spcPct val="80000"/>
              </a:lnSpc>
            </a:pPr>
            <a:r>
              <a:rPr lang="zh-CN" altLang="en-US" sz="2800" dirty="0" smtClean="0">
                <a:latin typeface="黑体" panose="02010609060101010101" pitchFamily="2" charset="-122"/>
                <a:ea typeface="黑体" panose="02010609060101010101" pitchFamily="2" charset="-122"/>
              </a:rPr>
              <a:t>对</a:t>
            </a:r>
            <a:r>
              <a:rPr lang="zh-CN" altLang="en-US" sz="2800" dirty="0">
                <a:latin typeface="黑体" panose="02010609060101010101" pitchFamily="2" charset="-122"/>
                <a:ea typeface="黑体" panose="02010609060101010101" pitchFamily="2" charset="-122"/>
              </a:rPr>
              <a:t>分布于网络的多种检索工具的全局控制机制，它通过一个统一用户界面帮助用户在多个搜索引擎中选择和利用合适的搜索引擎来实现检索操作。</a:t>
            </a:r>
          </a:p>
          <a:p>
            <a:pPr eaLnBrk="1" hangingPunct="1">
              <a:lnSpc>
                <a:spcPct val="80000"/>
              </a:lnSpc>
            </a:pPr>
            <a:endParaRPr lang="zh-CN" altLang="en-US" sz="2800" dirty="0">
              <a:latin typeface="黑体" panose="02010609060101010101" pitchFamily="2" charset="-122"/>
              <a:ea typeface="黑体" panose="02010609060101010101" pitchFamily="2" charset="-122"/>
            </a:endParaRPr>
          </a:p>
          <a:p>
            <a:pPr eaLnBrk="1" hangingPunct="1">
              <a:lnSpc>
                <a:spcPct val="80000"/>
              </a:lnSpc>
              <a:buNone/>
            </a:pPr>
            <a:r>
              <a:rPr lang="en-US" altLang="zh-CN" dirty="0">
                <a:solidFill>
                  <a:srgbClr val="FF0000"/>
                </a:solidFill>
                <a:latin typeface="黑体" panose="02010609060101010101" pitchFamily="2" charset="-122"/>
                <a:ea typeface="黑体" panose="02010609060101010101" pitchFamily="2" charset="-122"/>
              </a:rPr>
              <a:t>3.</a:t>
            </a:r>
            <a:r>
              <a:rPr lang="zh-CN" altLang="en-US" dirty="0">
                <a:solidFill>
                  <a:srgbClr val="FF0000"/>
                </a:solidFill>
                <a:latin typeface="黑体" panose="02010609060101010101" pitchFamily="2" charset="-122"/>
                <a:ea typeface="黑体" panose="02010609060101010101" pitchFamily="2" charset="-122"/>
              </a:rPr>
              <a:t>专用搜索引擎</a:t>
            </a:r>
          </a:p>
          <a:p>
            <a:pPr eaLnBrk="1" hangingPunct="1">
              <a:lnSpc>
                <a:spcPct val="80000"/>
              </a:lnSpc>
            </a:pP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搜索结果更精确、相关性更高，它不求包罗各个学科，但求本专业、本学科最全，其服务对象是专业人员与研究人员。</a:t>
            </a:r>
          </a:p>
        </p:txBody>
      </p:sp>
      <p:sp>
        <p:nvSpPr>
          <p:cNvPr id="113668" name="AutoShape 3"/>
          <p:cNvSpPr/>
          <p:nvPr/>
        </p:nvSpPr>
        <p:spPr>
          <a:xfrm>
            <a:off x="6257290" y="658495"/>
            <a:ext cx="2747010" cy="5782310"/>
          </a:xfrm>
          <a:prstGeom prst="wedgeRoundRectCallout">
            <a:avLst>
              <a:gd name="adj1" fmla="val -71058"/>
              <a:gd name="adj2" fmla="val -27948"/>
              <a:gd name="adj3" fmla="val 16667"/>
            </a:avLst>
          </a:prstGeom>
          <a:solidFill>
            <a:srgbClr val="00B050"/>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chemeClr val="tx2">
                  <a:lumMod val="75000"/>
                </a:schemeClr>
              </a:buClr>
              <a:buFont typeface="Wingdings" panose="05000000000000000000" pitchFamily="2" charset="2"/>
              <a:buChar char="Ø"/>
            </a:pPr>
            <a:r>
              <a:rPr lang="zh-CN" altLang="en-US" sz="2400" dirty="0">
                <a:latin typeface="黑体" panose="02010609060101010101" pitchFamily="2" charset="-122"/>
                <a:ea typeface="黑体" panose="02010609060101010101" pitchFamily="2" charset="-122"/>
              </a:rPr>
              <a:t>用户向元搜索引擎发出检索请求，</a:t>
            </a:r>
          </a:p>
          <a:p>
            <a:pPr>
              <a:lnSpc>
                <a:spcPct val="80000"/>
              </a:lnSpc>
              <a:spcBef>
                <a:spcPct val="20000"/>
              </a:spcBef>
              <a:buClr>
                <a:schemeClr val="tx2">
                  <a:lumMod val="75000"/>
                </a:schemeClr>
              </a:buClr>
              <a:buFont typeface="Wingdings" panose="05000000000000000000" pitchFamily="2" charset="2"/>
              <a:buChar char="Ø"/>
            </a:pPr>
            <a:r>
              <a:rPr lang="zh-CN" altLang="en-US" sz="2400" dirty="0">
                <a:latin typeface="黑体" panose="02010609060101010101" pitchFamily="2" charset="-122"/>
                <a:ea typeface="黑体" panose="02010609060101010101" pitchFamily="2" charset="-122"/>
              </a:rPr>
              <a:t>元搜索引擎再根据该请求向多个搜索引擎发出实际检索请求，搜索引擎执行元搜索引擎检索请求后将检查结果以应答形式传送给元搜索引擎，</a:t>
            </a:r>
          </a:p>
          <a:p>
            <a:pPr>
              <a:lnSpc>
                <a:spcPct val="80000"/>
              </a:lnSpc>
              <a:spcBef>
                <a:spcPct val="20000"/>
              </a:spcBef>
              <a:buClr>
                <a:schemeClr val="tx2">
                  <a:lumMod val="75000"/>
                </a:schemeClr>
              </a:buClr>
              <a:buFont typeface="Wingdings" panose="05000000000000000000" pitchFamily="2" charset="2"/>
              <a:buChar char="Ø"/>
            </a:pPr>
            <a:r>
              <a:rPr lang="zh-CN" altLang="en-US" sz="2400" dirty="0">
                <a:latin typeface="黑体" panose="02010609060101010101" pitchFamily="2" charset="-122"/>
                <a:ea typeface="黑体" panose="02010609060101010101" pitchFamily="2" charset="-122"/>
              </a:rPr>
              <a:t>元搜索引擎将从多个搜索引擎获得的检索结果经过整理再以应答形式传送给实际用户。</a:t>
            </a:r>
          </a:p>
          <a:p>
            <a:pPr algn="ctr">
              <a:buClr>
                <a:schemeClr val="tx2">
                  <a:lumMod val="75000"/>
                </a:schemeClr>
              </a:buClr>
            </a:pPr>
            <a:endParaRPr lang="zh-CN" altLang="en-US" sz="24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p:cNvSpPr>
          <p:nvPr>
            <p:ph idx="4294967295"/>
          </p:nvPr>
        </p:nvSpPr>
        <p:spPr>
          <a:xfrm>
            <a:off x="169545" y="767715"/>
            <a:ext cx="5501005" cy="5467350"/>
          </a:xfrm>
        </p:spPr>
        <p:txBody>
          <a:bodyPr vert="horz" wrap="square" lIns="91440" tIns="45720" rIns="91440" bIns="45720" anchor="t" anchorCtr="0"/>
          <a:lstStyle/>
          <a:p>
            <a:pPr eaLnBrk="1" hangingPunct="1">
              <a:lnSpc>
                <a:spcPct val="80000"/>
              </a:lnSpc>
            </a:pPr>
            <a:endParaRPr lang="zh-CN" altLang="en-US" sz="2400" dirty="0">
              <a:latin typeface="黑体" panose="02010609060101010101" pitchFamily="2" charset="-122"/>
              <a:ea typeface="黑体" panose="02010609060101010101" pitchFamily="2" charset="-122"/>
            </a:endParaRPr>
          </a:p>
          <a:p>
            <a:pPr eaLnBrk="1" hangingPunct="1">
              <a:lnSpc>
                <a:spcPct val="80000"/>
              </a:lnSpc>
            </a:pPr>
            <a:r>
              <a:rPr lang="zh-CN" altLang="en-US" dirty="0">
                <a:latin typeface="黑体" panose="02010609060101010101" pitchFamily="2" charset="-122"/>
                <a:ea typeface="黑体" panose="02010609060101010101" pitchFamily="2" charset="-122"/>
              </a:rPr>
              <a:t>其他分类方法</a:t>
            </a:r>
            <a:r>
              <a:rPr lang="en-US" altLang="zh-CN" dirty="0">
                <a:latin typeface="黑体" panose="02010609060101010101" pitchFamily="2" charset="-122"/>
                <a:ea typeface="黑体" panose="02010609060101010101" pitchFamily="2" charset="-122"/>
              </a:rPr>
              <a:t>:</a:t>
            </a:r>
          </a:p>
          <a:p>
            <a:pPr eaLnBrk="1" hangingPunct="1">
              <a:lnSpc>
                <a:spcPct val="80000"/>
              </a:lnSpc>
            </a:pPr>
            <a:r>
              <a:rPr lang="zh-CN" altLang="en-US" sz="2400" dirty="0">
                <a:latin typeface="黑体" panose="02010609060101010101" pitchFamily="2" charset="-122"/>
                <a:ea typeface="黑体" panose="02010609060101010101" pitchFamily="2" charset="-122"/>
              </a:rPr>
              <a:t>按照自动化程度</a:t>
            </a:r>
            <a:r>
              <a:rPr lang="zh-CN" altLang="en-US" sz="2400" dirty="0" smtClean="0">
                <a:latin typeface="黑体" panose="02010609060101010101" pitchFamily="2" charset="-122"/>
                <a:ea typeface="黑体" panose="02010609060101010101" pitchFamily="2" charset="-122"/>
              </a:rPr>
              <a:t>分为：</a:t>
            </a:r>
            <a:endParaRPr lang="zh-CN" altLang="en-US" sz="2400" dirty="0">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人工</a:t>
            </a:r>
            <a:r>
              <a:rPr lang="zh-CN" altLang="en-US" sz="2400" dirty="0" smtClean="0">
                <a:solidFill>
                  <a:srgbClr val="FF0000"/>
                </a:solidFill>
                <a:latin typeface="黑体" panose="02010609060101010101" pitchFamily="2" charset="-122"/>
                <a:ea typeface="黑体" panose="02010609060101010101" pitchFamily="2" charset="-122"/>
              </a:rPr>
              <a:t>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自动</a:t>
            </a:r>
            <a:r>
              <a:rPr lang="zh-CN" altLang="en-US" sz="2400" dirty="0" smtClean="0">
                <a:solidFill>
                  <a:srgbClr val="FF0000"/>
                </a:solidFill>
                <a:latin typeface="黑体" panose="02010609060101010101" pitchFamily="2" charset="-122"/>
                <a:ea typeface="黑体" panose="02010609060101010101" pitchFamily="2" charset="-122"/>
              </a:rPr>
              <a:t>引擎。</a:t>
            </a:r>
            <a:endParaRPr lang="zh-CN" altLang="en-US" sz="2400" dirty="0">
              <a:latin typeface="黑体" panose="02010609060101010101" pitchFamily="2" charset="-122"/>
              <a:ea typeface="黑体" panose="02010609060101010101" pitchFamily="2" charset="-122"/>
            </a:endParaRPr>
          </a:p>
          <a:p>
            <a:pPr eaLnBrk="1" hangingPunct="1">
              <a:lnSpc>
                <a:spcPct val="80000"/>
              </a:lnSpc>
            </a:pPr>
            <a:r>
              <a:rPr lang="zh-CN" altLang="en-US" sz="2400" dirty="0">
                <a:latin typeface="黑体" panose="02010609060101010101" pitchFamily="2" charset="-122"/>
                <a:ea typeface="黑体" panose="02010609060101010101" pitchFamily="2" charset="-122"/>
              </a:rPr>
              <a:t>按照是否具有智能功能</a:t>
            </a:r>
            <a:r>
              <a:rPr lang="zh-CN" altLang="en-US" sz="2400" dirty="0" smtClean="0">
                <a:latin typeface="黑体" panose="02010609060101010101" pitchFamily="2" charset="-122"/>
                <a:ea typeface="黑体" panose="02010609060101010101" pitchFamily="2" charset="-122"/>
              </a:rPr>
              <a:t>分为：</a:t>
            </a:r>
            <a:endParaRPr lang="zh-CN" altLang="en-US" sz="2400" dirty="0">
              <a:latin typeface="黑体" panose="02010609060101010101" pitchFamily="2" charset="-122"/>
              <a:ea typeface="黑体" panose="02010609060101010101" pitchFamily="2" charset="-122"/>
            </a:endParaRPr>
          </a:p>
          <a:p>
            <a:pPr lvl="1" eaLnBrk="1" hangingPunct="1">
              <a:lnSpc>
                <a:spcPct val="80000"/>
              </a:lnSpc>
            </a:pPr>
            <a:r>
              <a:rPr lang="zh-CN" altLang="en-US" sz="2400" dirty="0" smtClean="0">
                <a:solidFill>
                  <a:srgbClr val="FF0000"/>
                </a:solidFill>
                <a:latin typeface="黑体" panose="02010609060101010101" pitchFamily="2" charset="-122"/>
                <a:ea typeface="黑体" panose="02010609060101010101" pitchFamily="2" charset="-122"/>
              </a:rPr>
              <a:t>智能；</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非智能</a:t>
            </a:r>
            <a:r>
              <a:rPr lang="zh-CN" altLang="en-US" sz="2400" dirty="0" smtClean="0">
                <a:solidFill>
                  <a:srgbClr val="FF0000"/>
                </a:solidFill>
                <a:latin typeface="黑体" panose="02010609060101010101" pitchFamily="2" charset="-122"/>
                <a:ea typeface="黑体" panose="02010609060101010101" pitchFamily="2" charset="-122"/>
              </a:rPr>
              <a:t>引擎。</a:t>
            </a:r>
            <a:endParaRPr lang="zh-CN" altLang="en-US" sz="2400" dirty="0">
              <a:solidFill>
                <a:schemeClr val="folHlink"/>
              </a:solidFill>
              <a:latin typeface="黑体" panose="02010609060101010101" pitchFamily="2" charset="-122"/>
              <a:ea typeface="黑体" panose="02010609060101010101" pitchFamily="2" charset="-122"/>
            </a:endParaRPr>
          </a:p>
          <a:p>
            <a:pPr eaLnBrk="1" hangingPunct="1">
              <a:lnSpc>
                <a:spcPct val="80000"/>
              </a:lnSpc>
            </a:pPr>
            <a:r>
              <a:rPr lang="zh-CN" altLang="en-US" sz="2400" dirty="0">
                <a:latin typeface="黑体" panose="02010609060101010101" pitchFamily="2" charset="-122"/>
                <a:ea typeface="黑体" panose="02010609060101010101" pitchFamily="2" charset="-122"/>
              </a:rPr>
              <a:t>按照搜索内容</a:t>
            </a:r>
            <a:r>
              <a:rPr lang="zh-CN" altLang="en-US" sz="2400" dirty="0" smtClean="0">
                <a:latin typeface="黑体" panose="02010609060101010101" pitchFamily="2" charset="-122"/>
                <a:ea typeface="黑体" panose="02010609060101010101" pitchFamily="2" charset="-122"/>
              </a:rPr>
              <a:t>分为：</a:t>
            </a:r>
            <a:endParaRPr lang="zh-CN" altLang="en-US" sz="2400" dirty="0">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文本</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语音</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图形</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视频</a:t>
            </a:r>
            <a:r>
              <a:rPr lang="zh-CN" altLang="en-US" sz="2400" dirty="0" smtClean="0">
                <a:solidFill>
                  <a:srgbClr val="FF0000"/>
                </a:solidFill>
                <a:latin typeface="黑体" panose="02010609060101010101" pitchFamily="2" charset="-122"/>
                <a:ea typeface="黑体" panose="02010609060101010101" pitchFamily="2" charset="-122"/>
              </a:rPr>
              <a:t>搜索引擎等。</a:t>
            </a:r>
            <a:r>
              <a:rPr lang="zh-CN" altLang="en-US" sz="1800" dirty="0" smtClean="0">
                <a:latin typeface="黑体" panose="02010609060101010101" pitchFamily="2" charset="-122"/>
                <a:ea typeface="黑体" panose="02010609060101010101" pitchFamily="2" charset="-122"/>
              </a:rPr>
              <a:t>    </a:t>
            </a:r>
            <a:endParaRPr lang="zh-CN" altLang="en-US" sz="1800" dirty="0">
              <a:latin typeface="黑体" panose="02010609060101010101" pitchFamily="2" charset="-122"/>
              <a:ea typeface="黑体" panose="02010609060101010101" pitchFamily="2" charset="-122"/>
            </a:endParaRPr>
          </a:p>
        </p:txBody>
      </p:sp>
      <p:sp>
        <p:nvSpPr>
          <p:cNvPr id="114692" name="AutoShape 3"/>
          <p:cNvSpPr/>
          <p:nvPr/>
        </p:nvSpPr>
        <p:spPr>
          <a:xfrm>
            <a:off x="5106670" y="2296795"/>
            <a:ext cx="3816350" cy="4032250"/>
          </a:xfrm>
          <a:prstGeom prst="wedgeRoundRectCallout">
            <a:avLst>
              <a:gd name="adj1" fmla="val -104109"/>
              <a:gd name="adj2" fmla="val 11275"/>
              <a:gd name="adj3" fmla="val 16667"/>
            </a:avLst>
          </a:prstGeom>
          <a:solidFill>
            <a:srgbClr val="000080"/>
          </a:solidFill>
          <a:ln w="9525" cap="flat" cmpd="sng">
            <a:solidFill>
              <a:schemeClr val="tx1"/>
            </a:solidFill>
            <a:prstDash val="solid"/>
            <a:miter/>
            <a:headEnd type="none" w="med" len="med"/>
            <a:tailEnd type="none" w="med" len="med"/>
          </a:ln>
        </p:spPr>
        <p:txBody>
          <a:bodyPr/>
          <a:lstStyle/>
          <a:p>
            <a:pPr>
              <a:buClr>
                <a:schemeClr val="folHlink"/>
              </a:buClr>
              <a:buFont typeface="Wingdings" panose="05000000000000000000" pitchFamily="2" charset="2"/>
              <a:buChar char="Ø"/>
            </a:pPr>
            <a:r>
              <a:rPr lang="zh-CN" altLang="en-US" sz="2400" dirty="0">
                <a:latin typeface="黑体" panose="02010609060101010101" pitchFamily="2" charset="-122"/>
                <a:ea typeface="黑体" panose="02010609060101010101" pitchFamily="2" charset="-122"/>
              </a:rPr>
              <a:t>音频特征可以分为：</a:t>
            </a:r>
          </a:p>
          <a:p>
            <a:pPr>
              <a:buClr>
                <a:schemeClr val="folHlink"/>
              </a:buClr>
              <a:buFont typeface="Wingdings" panose="05000000000000000000" pitchFamily="2" charset="2"/>
              <a:buChar char="Ø"/>
            </a:pPr>
            <a:r>
              <a:rPr lang="zh-CN" altLang="en-US" sz="2400" dirty="0">
                <a:latin typeface="黑体" panose="02010609060101010101" pitchFamily="2" charset="-122"/>
                <a:ea typeface="黑体" panose="02010609060101010101" pitchFamily="2" charset="-122"/>
              </a:rPr>
              <a:t>听觉感知特征和听觉非感知特征</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物理特性</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a:t>
            </a:r>
          </a:p>
          <a:p>
            <a:pPr>
              <a:buClr>
                <a:schemeClr val="folHlink"/>
              </a:buClr>
              <a:buFont typeface="Wingdings" panose="05000000000000000000" pitchFamily="2" charset="2"/>
              <a:buChar char="Ø"/>
            </a:pPr>
            <a:r>
              <a:rPr lang="zh-CN" altLang="en-US" sz="2400" dirty="0">
                <a:latin typeface="黑体" panose="02010609060101010101" pitchFamily="2" charset="-122"/>
                <a:ea typeface="黑体" panose="02010609060101010101" pitchFamily="2" charset="-122"/>
              </a:rPr>
              <a:t>听觉感知特征包括音量、音调、音强等。</a:t>
            </a:r>
          </a:p>
          <a:p>
            <a:pPr>
              <a:buClr>
                <a:schemeClr val="folHlink"/>
              </a:buClr>
              <a:buFont typeface="Wingdings" panose="05000000000000000000" pitchFamily="2" charset="2"/>
              <a:buChar char="Ø"/>
            </a:pPr>
            <a:r>
              <a:rPr lang="zh-CN" altLang="en-US" sz="2400" dirty="0">
                <a:latin typeface="黑体" panose="02010609060101010101" pitchFamily="2" charset="-122"/>
                <a:ea typeface="黑体" panose="02010609060101010101" pitchFamily="2" charset="-122"/>
              </a:rPr>
              <a:t>语音识别（音频处理系统）：</a:t>
            </a:r>
          </a:p>
          <a:p>
            <a:pPr lvl="1" eaLnBrk="1" hangingPunct="1">
              <a:buClr>
                <a:schemeClr val="folHlink"/>
              </a:buClr>
              <a:buFont typeface="Wingdings" panose="05000000000000000000" pitchFamily="2" charset="2"/>
              <a:buChar char="Ø"/>
            </a:pPr>
            <a:r>
              <a:rPr lang="en-US" altLang="zh-CN" sz="2000" dirty="0">
                <a:latin typeface="Times New Roman" panose="02020603050405020304" pitchFamily="18" charset="0"/>
              </a:rPr>
              <a:t>IBM</a:t>
            </a:r>
            <a:r>
              <a:rPr lang="zh-CN" altLang="en-US" sz="2000" dirty="0">
                <a:latin typeface="Times New Roman" panose="02020603050405020304" pitchFamily="18" charset="0"/>
              </a:rPr>
              <a:t>的</a:t>
            </a:r>
            <a:r>
              <a:rPr lang="en-US" altLang="zh-CN" sz="2000" dirty="0">
                <a:latin typeface="Times New Roman" panose="02020603050405020304" pitchFamily="18" charset="0"/>
              </a:rPr>
              <a:t>Via Voice</a:t>
            </a:r>
            <a:endParaRPr lang="zh-CN" altLang="en-US" sz="2000" dirty="0">
              <a:latin typeface="Times New Roman" panose="02020603050405020304" pitchFamily="18" charset="0"/>
            </a:endParaRPr>
          </a:p>
          <a:p>
            <a:pPr lvl="1" eaLnBrk="1" hangingPunct="1">
              <a:buClr>
                <a:schemeClr val="folHlink"/>
              </a:buClr>
              <a:buFont typeface="Wingdings" panose="05000000000000000000" pitchFamily="2" charset="2"/>
              <a:buChar char="Ø"/>
            </a:pPr>
            <a:r>
              <a:rPr lang="zh-CN" altLang="en-US" sz="2000" dirty="0">
                <a:latin typeface="Times New Roman" panose="02020603050405020304" pitchFamily="18" charset="0"/>
              </a:rPr>
              <a:t>剑桥大学的</a:t>
            </a:r>
            <a:r>
              <a:rPr lang="en-US" altLang="zh-CN" sz="2000" dirty="0">
                <a:latin typeface="Times New Roman" panose="02020603050405020304" pitchFamily="18" charset="0"/>
              </a:rPr>
              <a:t>VMR</a:t>
            </a:r>
            <a:r>
              <a:rPr lang="zh-CN" altLang="en-US" sz="2000" dirty="0">
                <a:latin typeface="Times New Roman" panose="02020603050405020304" pitchFamily="18" charset="0"/>
              </a:rPr>
              <a:t>系统，</a:t>
            </a:r>
          </a:p>
          <a:p>
            <a:pPr lvl="1" eaLnBrk="1" hangingPunct="1">
              <a:buClr>
                <a:schemeClr val="folHlink"/>
              </a:buClr>
              <a:buFont typeface="Wingdings" panose="05000000000000000000" pitchFamily="2" charset="2"/>
              <a:buChar char="Ø"/>
            </a:pPr>
            <a:r>
              <a:rPr lang="zh-CN" altLang="en-US" sz="2000" dirty="0">
                <a:latin typeface="Times New Roman" panose="02020603050405020304" pitchFamily="18" charset="0"/>
              </a:rPr>
              <a:t>卡内基悔隆大学</a:t>
            </a:r>
            <a:r>
              <a:rPr lang="en-US" altLang="zh-CN" sz="2000" dirty="0">
                <a:latin typeface="Times New Roman" panose="02020603050405020304" pitchFamily="18" charset="0"/>
              </a:rPr>
              <a:t>Informedia</a:t>
            </a:r>
            <a:endParaRPr lang="zh-CN" altLang="en-US" sz="2000" dirty="0">
              <a:latin typeface="Times New Roman" panose="02020603050405020304" pitchFamily="18" charset="0"/>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2"/>
          <p:cNvSpPr>
            <a:spLocks noGrp="1"/>
          </p:cNvSpPr>
          <p:nvPr>
            <p:ph idx="4294967295"/>
          </p:nvPr>
        </p:nvSpPr>
        <p:spPr>
          <a:xfrm>
            <a:off x="0" y="1981200"/>
            <a:ext cx="7772400" cy="4114800"/>
          </a:xfrm>
        </p:spPr>
        <p:txBody>
          <a:bodyPr vert="horz" wrap="square" lIns="91440" tIns="45720" rIns="91440" bIns="45720" anchor="t" anchorCtr="0"/>
          <a:lstStyle/>
          <a:p>
            <a:pPr eaLnBrk="1" hangingPunct="1">
              <a:lnSpc>
                <a:spcPct val="80000"/>
              </a:lnSpc>
            </a:pPr>
            <a:endParaRPr lang="zh-CN" altLang="en-US" sz="2400" dirty="0">
              <a:latin typeface="黑体" panose="02010609060101010101" pitchFamily="2" charset="-122"/>
              <a:ea typeface="黑体" panose="02010609060101010101" pitchFamily="2" charset="-122"/>
            </a:endParaRPr>
          </a:p>
          <a:p>
            <a:pPr eaLnBrk="1" hangingPunct="1">
              <a:lnSpc>
                <a:spcPct val="80000"/>
              </a:lnSpc>
            </a:pPr>
            <a:r>
              <a:rPr lang="zh-CN" altLang="en-US" sz="2400" dirty="0">
                <a:latin typeface="黑体" panose="02010609060101010101" pitchFamily="2" charset="-122"/>
                <a:ea typeface="黑体" panose="02010609060101010101" pitchFamily="2" charset="-122"/>
              </a:rPr>
              <a:t>按照搜索内容</a:t>
            </a:r>
            <a:r>
              <a:rPr lang="zh-CN" altLang="en-US" sz="2400" dirty="0" smtClean="0">
                <a:latin typeface="黑体" panose="02010609060101010101" pitchFamily="2" charset="-122"/>
                <a:ea typeface="黑体" panose="02010609060101010101" pitchFamily="2" charset="-122"/>
              </a:rPr>
              <a:t>分为：</a:t>
            </a:r>
            <a:endParaRPr lang="zh-CN" altLang="en-US" sz="2400" dirty="0">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文本</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语音</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图像</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视频</a:t>
            </a:r>
            <a:r>
              <a:rPr lang="zh-CN" altLang="en-US" sz="2400" dirty="0" smtClean="0">
                <a:solidFill>
                  <a:srgbClr val="FF0000"/>
                </a:solidFill>
                <a:latin typeface="黑体" panose="02010609060101010101" pitchFamily="2" charset="-122"/>
                <a:ea typeface="黑体" panose="02010609060101010101" pitchFamily="2" charset="-122"/>
              </a:rPr>
              <a:t>搜索引擎。</a:t>
            </a:r>
            <a:r>
              <a:rPr lang="zh-CN" altLang="en-US" sz="1800" dirty="0" smtClean="0">
                <a:solidFill>
                  <a:srgbClr val="FF0000"/>
                </a:solidFill>
                <a:latin typeface="黑体" panose="02010609060101010101" pitchFamily="2" charset="-122"/>
                <a:ea typeface="黑体" panose="02010609060101010101" pitchFamily="2" charset="-122"/>
              </a:rPr>
              <a:t> </a:t>
            </a:r>
            <a:r>
              <a:rPr lang="zh-CN" altLang="en-US" sz="1800" dirty="0" smtClean="0">
                <a:latin typeface="黑体" panose="02010609060101010101" pitchFamily="2" charset="-122"/>
                <a:ea typeface="黑体" panose="02010609060101010101" pitchFamily="2" charset="-122"/>
              </a:rPr>
              <a:t>   </a:t>
            </a:r>
            <a:endParaRPr lang="zh-CN" altLang="en-US" sz="1800" dirty="0">
              <a:latin typeface="黑体" panose="02010609060101010101" pitchFamily="2" charset="-122"/>
              <a:ea typeface="黑体" panose="02010609060101010101" pitchFamily="2" charset="-122"/>
            </a:endParaRPr>
          </a:p>
        </p:txBody>
      </p:sp>
      <p:sp>
        <p:nvSpPr>
          <p:cNvPr id="115716" name="AutoShape 3"/>
          <p:cNvSpPr/>
          <p:nvPr/>
        </p:nvSpPr>
        <p:spPr>
          <a:xfrm>
            <a:off x="3925569" y="405130"/>
            <a:ext cx="5183505" cy="6287135"/>
          </a:xfrm>
          <a:prstGeom prst="wedgeRoundRectCallout">
            <a:avLst>
              <a:gd name="adj1" fmla="val -75621"/>
              <a:gd name="adj2" fmla="val 2435"/>
              <a:gd name="adj3" fmla="val 16667"/>
            </a:avLst>
          </a:prstGeom>
          <a:solidFill>
            <a:srgbClr val="00B050"/>
          </a:solidFill>
          <a:ln w="9525" cap="flat" cmpd="sng">
            <a:solidFill>
              <a:schemeClr val="tx1"/>
            </a:solidFill>
            <a:prstDash val="solid"/>
            <a:miter/>
            <a:headEnd type="none" w="med" len="med"/>
            <a:tailEnd type="none" w="med" len="med"/>
          </a:ln>
        </p:spPr>
        <p:txBody>
          <a:bodyPr/>
          <a:lstStyle/>
          <a:p>
            <a:pPr algn="just">
              <a:buClr>
                <a:schemeClr val="folHlink"/>
              </a:buClr>
              <a:buFont typeface="Wingdings" panose="05000000000000000000" pitchFamily="2" charset="2"/>
              <a:buChar char="Ø"/>
            </a:pPr>
            <a:r>
              <a:rPr lang="zh-CN" altLang="en-US" sz="2400" b="1" dirty="0">
                <a:latin typeface="Times New Roman" panose="02020603050405020304" pitchFamily="18" charset="0"/>
                <a:ea typeface="黑体" panose="02010609060101010101" pitchFamily="2" charset="-122"/>
              </a:rPr>
              <a:t>根据分析图像的内容，提取其颜色、形状、纹理，以及对象空间关系等信息，建立图像的特征索引。</a:t>
            </a:r>
          </a:p>
          <a:p>
            <a:pPr algn="just">
              <a:buClr>
                <a:schemeClr val="folHlink"/>
              </a:buClr>
              <a:buFont typeface="Wingdings" panose="05000000000000000000" pitchFamily="2" charset="2"/>
              <a:buChar char="Ø"/>
            </a:pPr>
            <a:r>
              <a:rPr lang="zh-CN" altLang="en-US" sz="2400" b="1" dirty="0">
                <a:latin typeface="Times New Roman" panose="02020603050405020304" pitchFamily="18" charset="0"/>
                <a:ea typeface="黑体" panose="02010609060101010101" pitchFamily="2" charset="-122"/>
              </a:rPr>
              <a:t>图像检索系统：</a:t>
            </a:r>
          </a:p>
          <a:p>
            <a:pPr algn="just">
              <a:buClr>
                <a:schemeClr val="folHlink"/>
              </a:buClr>
              <a:buFont typeface="Wingdings" panose="05000000000000000000" pitchFamily="2" charset="2"/>
              <a:buChar char="Ø"/>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QBIC</a:t>
            </a:r>
            <a:r>
              <a:rPr lang="zh-CN" altLang="en-US" sz="2000" b="1" dirty="0">
                <a:latin typeface="Times New Roman" panose="02020603050405020304" pitchFamily="18" charset="0"/>
              </a:rPr>
              <a:t>，它提供了对静止图像及视频信息基于内容的检索手段；</a:t>
            </a:r>
          </a:p>
          <a:p>
            <a:pPr algn="just">
              <a:buClr>
                <a:schemeClr val="folHlink"/>
              </a:buClr>
              <a:buFont typeface="Wingdings" panose="05000000000000000000" pitchFamily="2" charset="2"/>
              <a:buChar char="Ø"/>
            </a:pPr>
            <a:r>
              <a:rPr lang="en-US" altLang="zh-CN" sz="2000" b="1" dirty="0">
                <a:latin typeface="Times New Roman" panose="02020603050405020304" pitchFamily="18" charset="0"/>
              </a:rPr>
              <a:t>Photobook</a:t>
            </a:r>
            <a:r>
              <a:rPr lang="zh-CN" altLang="en-US" sz="2000" b="1" dirty="0">
                <a:latin typeface="Times New Roman" panose="02020603050405020304" pitchFamily="18" charset="0"/>
              </a:rPr>
              <a:t>，图像在存储时按人脸、形状或纹理特性自动分类，图像根据类别通过显著语义特征压缩编码；</a:t>
            </a:r>
          </a:p>
          <a:p>
            <a:pPr algn="just">
              <a:buClr>
                <a:schemeClr val="folHlink"/>
              </a:buClr>
              <a:buFont typeface="Wingdings" panose="05000000000000000000" pitchFamily="2" charset="2"/>
              <a:buChar char="Ø"/>
            </a:pPr>
            <a:r>
              <a:rPr lang="en-US" altLang="zh-CN" sz="2000" b="1" dirty="0">
                <a:latin typeface="Times New Roman" panose="02020603050405020304" pitchFamily="18" charset="0"/>
              </a:rPr>
              <a:t>VisualSEEK</a:t>
            </a:r>
            <a:r>
              <a:rPr lang="zh-CN" altLang="en-US" sz="2000" b="1" dirty="0">
                <a:latin typeface="Times New Roman" panose="02020603050405020304" pitchFamily="18" charset="0"/>
              </a:rPr>
              <a:t>图像查询系统，该系统的主要特点是用到了图像区域的空间关系查询和直接从压缩数据中提取视觉特征。</a:t>
            </a:r>
          </a:p>
          <a:p>
            <a:pPr algn="just">
              <a:buClr>
                <a:schemeClr val="folHlink"/>
              </a:buClr>
              <a:buFont typeface="Wingdings" panose="05000000000000000000" pitchFamily="2" charset="2"/>
              <a:buChar char="Ø"/>
            </a:pPr>
            <a:r>
              <a:rPr lang="en-US" altLang="zh-CN" sz="2000" b="1" dirty="0">
                <a:latin typeface="Times New Roman" panose="02020603050405020304" pitchFamily="18" charset="0"/>
              </a:rPr>
              <a:t>retrieval ware</a:t>
            </a:r>
            <a:r>
              <a:rPr lang="zh-CN" altLang="en-US" sz="2000" b="1" dirty="0">
                <a:latin typeface="Times New Roman" panose="02020603050405020304" pitchFamily="18" charset="0"/>
              </a:rPr>
              <a:t>系统；</a:t>
            </a:r>
          </a:p>
          <a:p>
            <a:pPr algn="just">
              <a:buClr>
                <a:schemeClr val="folHlink"/>
              </a:buClr>
              <a:buFont typeface="Wingdings" panose="05000000000000000000" pitchFamily="2" charset="2"/>
              <a:buChar char="Ø"/>
            </a:pPr>
            <a:r>
              <a:rPr lang="en-US" altLang="zh-CN" sz="2000" b="1" dirty="0">
                <a:latin typeface="Times New Roman" panose="02020603050405020304" pitchFamily="18" charset="0"/>
              </a:rPr>
              <a:t>virage</a:t>
            </a:r>
            <a:r>
              <a:rPr lang="zh-CN" altLang="en-US" sz="2000" b="1" dirty="0">
                <a:latin typeface="Times New Roman" panose="02020603050405020304" pitchFamily="18" charset="0"/>
              </a:rPr>
              <a:t>检索系统；</a:t>
            </a:r>
          </a:p>
          <a:p>
            <a:pPr algn="just">
              <a:buClr>
                <a:schemeClr val="folHlink"/>
              </a:buClr>
              <a:buFont typeface="Wingdings" panose="05000000000000000000" pitchFamily="2" charset="2"/>
              <a:buChar char="Ø"/>
            </a:pPr>
            <a:r>
              <a:rPr lang="en-US" altLang="zh-CN" sz="2000" b="1" dirty="0">
                <a:latin typeface="Times New Roman" panose="02020603050405020304" pitchFamily="18" charset="0"/>
              </a:rPr>
              <a:t>MMIS</a:t>
            </a:r>
            <a:r>
              <a:rPr lang="zh-CN" altLang="en-US" sz="2000" b="1" dirty="0">
                <a:latin typeface="Times New Roman" panose="02020603050405020304" pitchFamily="18" charset="0"/>
              </a:rPr>
              <a:t>其采用的</a:t>
            </a:r>
            <a:r>
              <a:rPr lang="en-US" altLang="zh-CN" sz="2000" b="1" dirty="0">
                <a:latin typeface="Times New Roman" panose="02020603050405020304" pitchFamily="18" charset="0"/>
              </a:rPr>
              <a:t>DB2 Text </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Image Extenders</a:t>
            </a:r>
            <a:r>
              <a:rPr lang="zh-CN" altLang="en-US" sz="2000" b="1" dirty="0">
                <a:latin typeface="Times New Roman" panose="02020603050405020304" pitchFamily="18" charset="0"/>
              </a:rPr>
              <a:t>既支持文本查找，也支持图片查找。</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2"/>
          <p:cNvSpPr>
            <a:spLocks noGrp="1"/>
          </p:cNvSpPr>
          <p:nvPr>
            <p:ph idx="4294967295"/>
          </p:nvPr>
        </p:nvSpPr>
        <p:spPr>
          <a:xfrm>
            <a:off x="0" y="1981200"/>
            <a:ext cx="7772400" cy="4114800"/>
          </a:xfrm>
        </p:spPr>
        <p:txBody>
          <a:bodyPr vert="horz" wrap="square" lIns="91440" tIns="45720" rIns="91440" bIns="45720" anchor="t" anchorCtr="0"/>
          <a:lstStyle/>
          <a:p>
            <a:pPr eaLnBrk="1" hangingPunct="1">
              <a:lnSpc>
                <a:spcPct val="80000"/>
              </a:lnSpc>
            </a:pPr>
            <a:endParaRPr lang="zh-CN" altLang="en-US" sz="2400" dirty="0">
              <a:latin typeface="黑体" panose="02010609060101010101" pitchFamily="2" charset="-122"/>
              <a:ea typeface="黑体" panose="02010609060101010101" pitchFamily="2" charset="-122"/>
            </a:endParaRPr>
          </a:p>
          <a:p>
            <a:pPr eaLnBrk="1" hangingPunct="1">
              <a:lnSpc>
                <a:spcPct val="80000"/>
              </a:lnSpc>
            </a:pPr>
            <a:r>
              <a:rPr lang="zh-CN" altLang="en-US" sz="2400" dirty="0">
                <a:latin typeface="黑体" panose="02010609060101010101" pitchFamily="2" charset="-122"/>
                <a:ea typeface="黑体" panose="02010609060101010101" pitchFamily="2" charset="-122"/>
              </a:rPr>
              <a:t>按搜索内容</a:t>
            </a:r>
            <a:r>
              <a:rPr lang="zh-CN" altLang="en-US" sz="2400" dirty="0" smtClean="0">
                <a:latin typeface="黑体" panose="02010609060101010101" pitchFamily="2" charset="-122"/>
                <a:ea typeface="黑体" panose="02010609060101010101" pitchFamily="2" charset="-122"/>
              </a:rPr>
              <a:t>分：</a:t>
            </a:r>
            <a:endParaRPr lang="zh-CN" altLang="en-US" sz="2400" dirty="0">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文本</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语音</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图像</a:t>
            </a:r>
            <a:r>
              <a:rPr lang="zh-CN" altLang="en-US" sz="2400" dirty="0" smtClean="0">
                <a:solidFill>
                  <a:srgbClr val="FF0000"/>
                </a:solidFill>
                <a:latin typeface="黑体" panose="02010609060101010101" pitchFamily="2" charset="-122"/>
                <a:ea typeface="黑体" panose="02010609060101010101" pitchFamily="2" charset="-122"/>
              </a:rPr>
              <a:t>搜索引擎；</a:t>
            </a:r>
            <a:endParaRPr lang="zh-CN" altLang="en-US" sz="2400" dirty="0">
              <a:solidFill>
                <a:srgbClr val="FF0000"/>
              </a:solidFill>
              <a:latin typeface="黑体" panose="02010609060101010101" pitchFamily="2" charset="-122"/>
              <a:ea typeface="黑体" panose="02010609060101010101" pitchFamily="2" charset="-122"/>
            </a:endParaRPr>
          </a:p>
          <a:p>
            <a:pPr lvl="1" eaLnBrk="1" hangingPunct="1">
              <a:lnSpc>
                <a:spcPct val="80000"/>
              </a:lnSpc>
            </a:pPr>
            <a:r>
              <a:rPr lang="zh-CN" altLang="en-US" sz="2400" dirty="0">
                <a:solidFill>
                  <a:srgbClr val="FF0000"/>
                </a:solidFill>
                <a:latin typeface="黑体" panose="02010609060101010101" pitchFamily="2" charset="-122"/>
                <a:ea typeface="黑体" panose="02010609060101010101" pitchFamily="2" charset="-122"/>
              </a:rPr>
              <a:t>视频</a:t>
            </a:r>
            <a:r>
              <a:rPr lang="zh-CN" altLang="en-US" sz="2400" dirty="0" smtClean="0">
                <a:solidFill>
                  <a:srgbClr val="FF0000"/>
                </a:solidFill>
                <a:latin typeface="黑体" panose="02010609060101010101" pitchFamily="2" charset="-122"/>
                <a:ea typeface="黑体" panose="02010609060101010101" pitchFamily="2" charset="-122"/>
              </a:rPr>
              <a:t>搜索引擎。</a:t>
            </a:r>
            <a:r>
              <a:rPr lang="zh-CN" altLang="en-US" sz="1800" dirty="0" smtClean="0">
                <a:solidFill>
                  <a:srgbClr val="FF0000"/>
                </a:solidFill>
                <a:latin typeface="黑体" panose="02010609060101010101" pitchFamily="2" charset="-122"/>
                <a:ea typeface="黑体" panose="02010609060101010101" pitchFamily="2" charset="-122"/>
              </a:rPr>
              <a:t> </a:t>
            </a:r>
            <a:r>
              <a:rPr lang="zh-CN" altLang="en-US" sz="1800" dirty="0" smtClean="0">
                <a:latin typeface="黑体" panose="02010609060101010101" pitchFamily="2" charset="-122"/>
                <a:ea typeface="黑体" panose="02010609060101010101" pitchFamily="2" charset="-122"/>
              </a:rPr>
              <a:t>   </a:t>
            </a:r>
            <a:endParaRPr lang="zh-CN" altLang="en-US" sz="1800" dirty="0">
              <a:latin typeface="黑体" panose="02010609060101010101" pitchFamily="2" charset="-122"/>
              <a:ea typeface="黑体" panose="02010609060101010101" pitchFamily="2" charset="-122"/>
            </a:endParaRPr>
          </a:p>
        </p:txBody>
      </p:sp>
      <p:sp>
        <p:nvSpPr>
          <p:cNvPr id="116740" name="AutoShape 3"/>
          <p:cNvSpPr/>
          <p:nvPr/>
        </p:nvSpPr>
        <p:spPr>
          <a:xfrm>
            <a:off x="3203575" y="981075"/>
            <a:ext cx="5940425" cy="5257800"/>
          </a:xfrm>
          <a:prstGeom prst="wedgeRoundRectCallout">
            <a:avLst>
              <a:gd name="adj1" fmla="val -58252"/>
              <a:gd name="adj2" fmla="val 7028"/>
              <a:gd name="adj3" fmla="val 16667"/>
            </a:avLst>
          </a:prstGeom>
          <a:solidFill>
            <a:srgbClr val="00B050"/>
          </a:solidFill>
          <a:ln w="9525" cap="flat" cmpd="sng">
            <a:solidFill>
              <a:schemeClr val="tx1"/>
            </a:solidFill>
            <a:prstDash val="solid"/>
            <a:miter/>
            <a:headEnd type="none" w="med" len="med"/>
            <a:tailEnd type="none" w="med" len="med"/>
          </a:ln>
        </p:spPr>
        <p:txBody>
          <a:bodyPr/>
          <a:lstStyle/>
          <a:p>
            <a:pPr>
              <a:buClr>
                <a:schemeClr val="folHlink"/>
              </a:buClr>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2" charset="-122"/>
              </a:rPr>
              <a:t>它通过对非结构化的视频数据进行结构化分析和处理，采用视频分割技术，将连续的视频流划分为具有特定语义的视频片段</a:t>
            </a:r>
            <a:r>
              <a:rPr lang="en-US" altLang="zh-CN" sz="2000" b="1" dirty="0">
                <a:latin typeface="Times New Roman" panose="02020603050405020304" pitchFamily="18" charset="0"/>
                <a:ea typeface="黑体" panose="02010609060101010101" pitchFamily="2" charset="-122"/>
              </a:rPr>
              <a:t>——</a:t>
            </a:r>
            <a:r>
              <a:rPr lang="zh-CN" altLang="en-US" sz="2000" b="1" dirty="0">
                <a:latin typeface="Times New Roman" panose="02020603050405020304" pitchFamily="18" charset="0"/>
                <a:ea typeface="黑体" panose="02010609060101010101" pitchFamily="2" charset="-122"/>
              </a:rPr>
              <a:t>镜头，作为检索的基本单元，在此基础上进行代表帧的提取和动态特征的提取，形成描述镜头的特征索引；</a:t>
            </a:r>
          </a:p>
          <a:p>
            <a:pPr>
              <a:buClr>
                <a:schemeClr val="folHlink"/>
              </a:buClr>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2" charset="-122"/>
              </a:rPr>
              <a:t>依据镜头组织和特征索引，采用视频聚类等方法研究镜头之间的关系，把内容相近的镜头组合起来，逐步缩小检索范围，直至查询到所需的视频数据。</a:t>
            </a:r>
          </a:p>
          <a:p>
            <a:pPr>
              <a:buClr>
                <a:schemeClr val="folHlink"/>
              </a:buClr>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2" charset="-122"/>
              </a:rPr>
              <a:t>其中，视频分割、代表帧和动态特征提取是基于内容的视频检索的关键技术。</a:t>
            </a:r>
          </a:p>
          <a:p>
            <a:pPr>
              <a:buClr>
                <a:schemeClr val="folHlink"/>
              </a:buClr>
              <a:buFont typeface="Wingdings" panose="05000000000000000000" pitchFamily="2" charset="2"/>
              <a:buChar char="Ø"/>
            </a:pPr>
            <a:r>
              <a:rPr lang="zh-CN" altLang="en-US" sz="2000" b="1" dirty="0">
                <a:latin typeface="Times New Roman" panose="02020603050405020304" pitchFamily="18" charset="0"/>
                <a:ea typeface="黑体" panose="02010609060101010101" pitchFamily="2" charset="-122"/>
              </a:rPr>
              <a:t>目前相关的研究有：</a:t>
            </a:r>
          </a:p>
          <a:p>
            <a:r>
              <a:rPr lang="en-US" altLang="zh-CN" sz="2000" b="1" dirty="0">
                <a:latin typeface="Times New Roman" panose="02020603050405020304" pitchFamily="18" charset="0"/>
              </a:rPr>
              <a:t>MPEG-7</a:t>
            </a:r>
            <a:r>
              <a:rPr lang="zh-CN" altLang="en-US" sz="2000" b="1" dirty="0">
                <a:latin typeface="Times New Roman" panose="02020603050405020304" pitchFamily="18" charset="0"/>
              </a:rPr>
              <a:t>标准称为“多媒体内容描述接口”</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JJACOB</a:t>
            </a:r>
            <a:r>
              <a:rPr lang="zh-CN" altLang="en-US" sz="2000" b="1" dirty="0">
                <a:latin typeface="Times New Roman" panose="02020603050405020304" pitchFamily="18" charset="0"/>
              </a:rPr>
              <a:t>基于内容的视频检索系统；</a:t>
            </a:r>
          </a:p>
          <a:p>
            <a:r>
              <a:rPr lang="en-US" altLang="zh-CN" sz="2000" b="1" dirty="0">
                <a:latin typeface="Times New Roman" panose="02020603050405020304" pitchFamily="18" charset="0"/>
              </a:rPr>
              <a:t>informedia</a:t>
            </a:r>
            <a:r>
              <a:rPr lang="zh-CN" altLang="en-US" sz="2000" b="1" dirty="0">
                <a:latin typeface="Times New Roman" panose="02020603050405020304" pitchFamily="18" charset="0"/>
              </a:rPr>
              <a:t>数字视频图书馆系统。</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2"/>
          <p:cNvSpPr>
            <a:spLocks noGrp="1"/>
          </p:cNvSpPr>
          <p:nvPr>
            <p:ph idx="4294967295"/>
          </p:nvPr>
        </p:nvSpPr>
        <p:spPr>
          <a:xfrm>
            <a:off x="179705" y="767715"/>
            <a:ext cx="7772400" cy="4114800"/>
          </a:xfrm>
        </p:spPr>
        <p:txBody>
          <a:bodyPr vert="horz" wrap="square" lIns="91440" tIns="45720" rIns="91440" bIns="45720" anchor="t" anchorCtr="0"/>
          <a:lstStyle/>
          <a:p>
            <a:pPr eaLnBrk="1" hangingPunct="1">
              <a:lnSpc>
                <a:spcPct val="80000"/>
              </a:lnSpc>
            </a:pPr>
            <a:r>
              <a:rPr lang="zh-CN" altLang="en-US" sz="2800" dirty="0">
                <a:latin typeface="黑体" panose="02010609060101010101" pitchFamily="2" charset="-122"/>
                <a:ea typeface="黑体" panose="02010609060101010101" pitchFamily="2" charset="-122"/>
              </a:rPr>
              <a:t>搜索引擎的目标</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用户首选的</a:t>
            </a:r>
            <a:r>
              <a:rPr lang="en-US" altLang="zh-CN" sz="2800" dirty="0">
                <a:latin typeface="黑体" panose="02010609060101010101" pitchFamily="2" charset="-122"/>
                <a:ea typeface="黑体" panose="02010609060101010101" pitchFamily="2" charset="-122"/>
              </a:rPr>
              <a:t>Internet</a:t>
            </a:r>
            <a:r>
              <a:rPr lang="zh-CN" altLang="en-US" sz="2800" dirty="0">
                <a:latin typeface="黑体" panose="02010609060101010101" pitchFamily="2" charset="-122"/>
                <a:ea typeface="黑体" panose="02010609060101010101" pitchFamily="2" charset="-122"/>
              </a:rPr>
              <a:t>入口站点，而不仅仅是提供单纯的查询功能。</a:t>
            </a:r>
          </a:p>
        </p:txBody>
      </p:sp>
      <p:sp>
        <p:nvSpPr>
          <p:cNvPr id="152579" name="Rectangle 3"/>
          <p:cNvSpPr/>
          <p:nvPr/>
        </p:nvSpPr>
        <p:spPr>
          <a:xfrm>
            <a:off x="179705" y="2052320"/>
            <a:ext cx="3886200" cy="3332480"/>
          </a:xfrm>
          <a:prstGeom prst="rect">
            <a:avLst/>
          </a:prstGeom>
          <a:noFill/>
          <a:ln w="9525">
            <a:noFill/>
          </a:ln>
        </p:spPr>
        <p:txBody>
          <a:bodyPr/>
          <a:lstStyle/>
          <a:p>
            <a:pPr marL="457200" indent="-457200">
              <a:lnSpc>
                <a:spcPct val="90000"/>
              </a:lnSpc>
              <a:spcBef>
                <a:spcPct val="20000"/>
              </a:spcBef>
              <a:buClr>
                <a:srgbClr val="000070"/>
              </a:buClr>
              <a:buFont typeface="Wingdings" panose="05000000000000000000" charset="0"/>
              <a:buChar char="Ø"/>
            </a:pPr>
            <a:r>
              <a:rPr lang="zh-CN" altLang="en-US" sz="2800" b="1" dirty="0">
                <a:solidFill>
                  <a:srgbClr val="FF0000"/>
                </a:solidFill>
                <a:latin typeface="黑体" panose="02010609060101010101" pitchFamily="2" charset="-122"/>
                <a:ea typeface="黑体" panose="02010609060101010101" pitchFamily="2" charset="-122"/>
              </a:rPr>
              <a:t>搜索引擎现状：</a:t>
            </a:r>
          </a:p>
          <a:p>
            <a:pPr lvl="1" eaLnBrk="1" hangingPunct="1">
              <a:lnSpc>
                <a:spcPct val="90000"/>
              </a:lnSpc>
              <a:spcBef>
                <a:spcPct val="20000"/>
              </a:spcBef>
              <a:buClr>
                <a:srgbClr val="000070"/>
              </a:buClr>
            </a:pPr>
            <a:r>
              <a:rPr lang="en-US" altLang="zh-CN" sz="2800" b="1" dirty="0">
                <a:solidFill>
                  <a:srgbClr val="FF0000"/>
                </a:solidFill>
                <a:latin typeface="黑体" panose="02010609060101010101" pitchFamily="2" charset="-122"/>
                <a:ea typeface="黑体" panose="02010609060101010101" pitchFamily="2" charset="-122"/>
              </a:rPr>
              <a:t>1)</a:t>
            </a:r>
            <a:r>
              <a:rPr lang="zh-CN" altLang="en-US" sz="2800" b="1" dirty="0">
                <a:solidFill>
                  <a:srgbClr val="FF0000"/>
                </a:solidFill>
                <a:latin typeface="黑体" panose="02010609060101010101" pitchFamily="2" charset="-122"/>
                <a:ea typeface="黑体" panose="02010609060101010101" pitchFamily="2" charset="-122"/>
              </a:rPr>
              <a:t>各种搜索引擎走向不断融合；</a:t>
            </a:r>
          </a:p>
          <a:p>
            <a:pPr lvl="1" eaLnBrk="1" hangingPunct="1">
              <a:lnSpc>
                <a:spcPct val="90000"/>
              </a:lnSpc>
              <a:spcBef>
                <a:spcPct val="20000"/>
              </a:spcBef>
              <a:buClr>
                <a:srgbClr val="000070"/>
              </a:buClr>
            </a:pPr>
            <a:r>
              <a:rPr lang="en-US" altLang="zh-CN" sz="2800" b="1" dirty="0">
                <a:solidFill>
                  <a:srgbClr val="FF0000"/>
                </a:solidFill>
                <a:latin typeface="黑体" panose="02010609060101010101" pitchFamily="2" charset="-122"/>
                <a:ea typeface="黑体" panose="02010609060101010101" pitchFamily="2" charset="-122"/>
              </a:rPr>
              <a:t>2)</a:t>
            </a:r>
            <a:r>
              <a:rPr lang="zh-CN" altLang="en-US" sz="2800" b="1" dirty="0">
                <a:solidFill>
                  <a:srgbClr val="FF0000"/>
                </a:solidFill>
                <a:latin typeface="黑体" panose="02010609060101010101" pitchFamily="2" charset="-122"/>
                <a:ea typeface="黑体" panose="02010609060101010101" pitchFamily="2" charset="-122"/>
              </a:rPr>
              <a:t>多样化和个性化的服务； </a:t>
            </a:r>
          </a:p>
          <a:p>
            <a:pPr lvl="1" eaLnBrk="1" hangingPunct="1">
              <a:lnSpc>
                <a:spcPct val="90000"/>
              </a:lnSpc>
              <a:spcBef>
                <a:spcPct val="20000"/>
              </a:spcBef>
              <a:buClr>
                <a:srgbClr val="000070"/>
              </a:buClr>
            </a:pPr>
            <a:r>
              <a:rPr lang="en-US" altLang="zh-CN" sz="2800" b="1" dirty="0">
                <a:solidFill>
                  <a:srgbClr val="FF0000"/>
                </a:solidFill>
                <a:latin typeface="黑体" panose="02010609060101010101" pitchFamily="2" charset="-122"/>
                <a:ea typeface="黑体" panose="02010609060101010101" pitchFamily="2" charset="-122"/>
              </a:rPr>
              <a:t>3)</a:t>
            </a:r>
            <a:r>
              <a:rPr lang="zh-CN" altLang="en-US" sz="2800" b="1" dirty="0">
                <a:solidFill>
                  <a:srgbClr val="FF0000"/>
                </a:solidFill>
                <a:latin typeface="黑体" panose="02010609060101010101" pitchFamily="2" charset="-122"/>
                <a:ea typeface="黑体" panose="02010609060101010101" pitchFamily="2" charset="-122"/>
              </a:rPr>
              <a:t>强大的查询功能；</a:t>
            </a:r>
          </a:p>
          <a:p>
            <a:pPr lvl="1" eaLnBrk="1" hangingPunct="1">
              <a:lnSpc>
                <a:spcPct val="90000"/>
              </a:lnSpc>
              <a:spcBef>
                <a:spcPct val="20000"/>
              </a:spcBef>
              <a:buClr>
                <a:srgbClr val="000070"/>
              </a:buClr>
            </a:pPr>
            <a:r>
              <a:rPr lang="en-US" altLang="zh-CN" sz="2800" b="1" dirty="0">
                <a:solidFill>
                  <a:srgbClr val="FF0000"/>
                </a:solidFill>
                <a:latin typeface="黑体" panose="02010609060101010101" pitchFamily="2" charset="-122"/>
                <a:ea typeface="黑体" panose="02010609060101010101" pitchFamily="2" charset="-122"/>
              </a:rPr>
              <a:t>4)</a:t>
            </a:r>
            <a:r>
              <a:rPr lang="zh-CN" altLang="en-US" sz="2800" b="1" dirty="0">
                <a:solidFill>
                  <a:srgbClr val="FF0000"/>
                </a:solidFill>
                <a:latin typeface="黑体" panose="02010609060101010101" pitchFamily="2" charset="-122"/>
                <a:ea typeface="黑体" panose="02010609060101010101" pitchFamily="2" charset="-122"/>
              </a:rPr>
              <a:t>本地化。</a:t>
            </a:r>
          </a:p>
          <a:p>
            <a:pPr marL="457200" indent="-457200">
              <a:lnSpc>
                <a:spcPct val="90000"/>
              </a:lnSpc>
              <a:spcBef>
                <a:spcPct val="20000"/>
              </a:spcBef>
              <a:buClr>
                <a:srgbClr val="66FFFF"/>
              </a:buClr>
              <a:buFont typeface="Wingdings" panose="05000000000000000000" pitchFamily="2" charset="2"/>
              <a:buChar char="Ø"/>
            </a:pPr>
            <a:endParaRPr lang="zh-CN" altLang="en-US" sz="2800" b="1" dirty="0">
              <a:solidFill>
                <a:srgbClr val="FF0000"/>
              </a:solidFill>
              <a:latin typeface="黑体" panose="02010609060101010101" pitchFamily="2" charset="-122"/>
              <a:ea typeface="黑体" panose="02010609060101010101" pitchFamily="2" charset="-122"/>
            </a:endParaRPr>
          </a:p>
        </p:txBody>
      </p:sp>
      <p:sp>
        <p:nvSpPr>
          <p:cNvPr id="152580" name="Rectangle 4"/>
          <p:cNvSpPr/>
          <p:nvPr/>
        </p:nvSpPr>
        <p:spPr>
          <a:xfrm>
            <a:off x="4243070" y="2014220"/>
            <a:ext cx="4599305" cy="3409315"/>
          </a:xfrm>
          <a:prstGeom prst="rect">
            <a:avLst/>
          </a:prstGeom>
          <a:noFill/>
          <a:ln w="9525">
            <a:noFill/>
          </a:ln>
        </p:spPr>
        <p:txBody>
          <a:bodyPr/>
          <a:lstStyle/>
          <a:p>
            <a:pPr marL="342900" indent="-342900">
              <a:lnSpc>
                <a:spcPct val="90000"/>
              </a:lnSpc>
              <a:spcBef>
                <a:spcPct val="20000"/>
              </a:spcBef>
              <a:buClr>
                <a:srgbClr val="000070"/>
              </a:buClr>
              <a:buFont typeface="Wingdings" panose="05000000000000000000" pitchFamily="2" charset="2"/>
              <a:buChar char="Ø"/>
            </a:pPr>
            <a:r>
              <a:rPr lang="zh-CN" altLang="en-US" sz="3200" b="1" dirty="0">
                <a:solidFill>
                  <a:srgbClr val="FF0000"/>
                </a:solidFill>
                <a:latin typeface="黑体" panose="02010609060101010101" pitchFamily="2" charset="-122"/>
                <a:ea typeface="黑体" panose="02010609060101010101" pitchFamily="2" charset="-122"/>
              </a:rPr>
              <a:t>面临的挑战：</a:t>
            </a:r>
          </a:p>
          <a:p>
            <a:pPr marL="742950" lvl="1" indent="-285750" eaLnBrk="1" hangingPunct="1">
              <a:lnSpc>
                <a:spcPct val="90000"/>
              </a:lnSpc>
              <a:spcBef>
                <a:spcPct val="20000"/>
              </a:spcBef>
              <a:buClr>
                <a:srgbClr val="66FFFF"/>
              </a:buClr>
              <a:buFont typeface="Wingdings" panose="05000000000000000000" pitchFamily="2" charset="2"/>
            </a:pPr>
            <a:r>
              <a:rPr lang="en-US" altLang="zh-CN" sz="2800" b="1" dirty="0">
                <a:solidFill>
                  <a:srgbClr val="FF0000"/>
                </a:solidFill>
                <a:latin typeface="黑体" panose="02010609060101010101" pitchFamily="2" charset="-122"/>
                <a:ea typeface="黑体" panose="02010609060101010101" pitchFamily="2" charset="-122"/>
              </a:rPr>
              <a:t>1)</a:t>
            </a:r>
            <a:r>
              <a:rPr lang="zh-CN" altLang="en-US" sz="2800" b="1" dirty="0">
                <a:solidFill>
                  <a:srgbClr val="FF0000"/>
                </a:solidFill>
                <a:latin typeface="黑体" panose="02010609060101010101" pitchFamily="2" charset="-122"/>
                <a:ea typeface="黑体" panose="02010609060101010101" pitchFamily="2" charset="-122"/>
              </a:rPr>
              <a:t>网络信息组织的无序性；</a:t>
            </a:r>
          </a:p>
          <a:p>
            <a:pPr marL="742950" lvl="1" indent="-285750" eaLnBrk="1" hangingPunct="1">
              <a:lnSpc>
                <a:spcPct val="90000"/>
              </a:lnSpc>
              <a:spcBef>
                <a:spcPct val="20000"/>
              </a:spcBef>
              <a:buClr>
                <a:srgbClr val="66FFFF"/>
              </a:buClr>
              <a:buFont typeface="Wingdings" panose="05000000000000000000" pitchFamily="2" charset="2"/>
            </a:pPr>
            <a:r>
              <a:rPr lang="en-US" altLang="zh-CN" sz="2800" b="1" dirty="0">
                <a:solidFill>
                  <a:srgbClr val="FF0000"/>
                </a:solidFill>
                <a:latin typeface="黑体" panose="02010609060101010101" pitchFamily="2" charset="-122"/>
                <a:ea typeface="黑体" panose="02010609060101010101" pitchFamily="2" charset="-122"/>
              </a:rPr>
              <a:t>2)</a:t>
            </a:r>
            <a:r>
              <a:rPr lang="zh-CN" altLang="en-US" sz="2800" b="1" dirty="0">
                <a:solidFill>
                  <a:srgbClr val="FF0000"/>
                </a:solidFill>
                <a:latin typeface="黑体" panose="02010609060101010101" pitchFamily="2" charset="-122"/>
                <a:ea typeface="黑体" panose="02010609060101010101" pitchFamily="2" charset="-122"/>
              </a:rPr>
              <a:t>信息有用性评价困难；</a:t>
            </a:r>
          </a:p>
          <a:p>
            <a:pPr marL="742950" lvl="1" indent="-285750" eaLnBrk="1" hangingPunct="1">
              <a:lnSpc>
                <a:spcPct val="90000"/>
              </a:lnSpc>
              <a:spcBef>
                <a:spcPct val="20000"/>
              </a:spcBef>
              <a:buClr>
                <a:srgbClr val="66FFFF"/>
              </a:buClr>
              <a:buFont typeface="Wingdings" panose="05000000000000000000" pitchFamily="2" charset="2"/>
            </a:pPr>
            <a:r>
              <a:rPr lang="en-US" altLang="zh-CN" sz="2800" b="1" dirty="0">
                <a:solidFill>
                  <a:srgbClr val="FF0000"/>
                </a:solidFill>
                <a:latin typeface="黑体" panose="02010609060101010101" pitchFamily="2" charset="-122"/>
                <a:ea typeface="黑体" panose="02010609060101010101" pitchFamily="2" charset="-122"/>
              </a:rPr>
              <a:t>3)</a:t>
            </a:r>
            <a:r>
              <a:rPr lang="zh-CN" altLang="en-US" sz="2800" b="1" dirty="0">
                <a:solidFill>
                  <a:srgbClr val="FF0000"/>
                </a:solidFill>
                <a:latin typeface="黑体" panose="02010609060101010101" pitchFamily="2" charset="-122"/>
                <a:ea typeface="黑体" panose="02010609060101010101" pitchFamily="2" charset="-122"/>
              </a:rPr>
              <a:t>网络信息日新月异；</a:t>
            </a:r>
          </a:p>
          <a:p>
            <a:pPr marL="742950" lvl="1" indent="-285750" eaLnBrk="1" hangingPunct="1">
              <a:lnSpc>
                <a:spcPct val="90000"/>
              </a:lnSpc>
              <a:spcBef>
                <a:spcPct val="20000"/>
              </a:spcBef>
              <a:buClr>
                <a:srgbClr val="66FFFF"/>
              </a:buClr>
              <a:buFont typeface="Wingdings" panose="05000000000000000000" pitchFamily="2" charset="2"/>
            </a:pPr>
            <a:r>
              <a:rPr lang="en-US" altLang="zh-CN" sz="2800" b="1" dirty="0">
                <a:solidFill>
                  <a:srgbClr val="FF0000"/>
                </a:solidFill>
                <a:latin typeface="黑体" panose="02010609060101010101" pitchFamily="2" charset="-122"/>
                <a:ea typeface="黑体" panose="02010609060101010101" pitchFamily="2" charset="-122"/>
              </a:rPr>
              <a:t>4)</a:t>
            </a:r>
            <a:r>
              <a:rPr lang="zh-CN" altLang="en-US" sz="2800" b="1" dirty="0">
                <a:solidFill>
                  <a:srgbClr val="FF0000"/>
                </a:solidFill>
                <a:latin typeface="黑体" panose="02010609060101010101" pitchFamily="2" charset="-122"/>
                <a:ea typeface="黑体" panose="02010609060101010101" pitchFamily="2" charset="-122"/>
              </a:rPr>
              <a:t>信息媒体多样化；</a:t>
            </a:r>
          </a:p>
          <a:p>
            <a:pPr marL="742950" lvl="1" indent="-285750" eaLnBrk="1" hangingPunct="1">
              <a:lnSpc>
                <a:spcPct val="90000"/>
              </a:lnSpc>
              <a:spcBef>
                <a:spcPct val="20000"/>
              </a:spcBef>
              <a:buClr>
                <a:srgbClr val="66FFFF"/>
              </a:buClr>
              <a:buFont typeface="Wingdings" panose="05000000000000000000" pitchFamily="2" charset="2"/>
            </a:pPr>
            <a:r>
              <a:rPr lang="en-US" altLang="zh-CN" sz="2800" b="1" dirty="0">
                <a:solidFill>
                  <a:srgbClr val="FF0000"/>
                </a:solidFill>
                <a:latin typeface="黑体" panose="02010609060101010101" pitchFamily="2" charset="-122"/>
                <a:ea typeface="黑体" panose="02010609060101010101" pitchFamily="2" charset="-122"/>
              </a:rPr>
              <a:t>5)</a:t>
            </a:r>
            <a:r>
              <a:rPr lang="zh-CN" altLang="en-US" sz="2800" b="1" dirty="0">
                <a:solidFill>
                  <a:srgbClr val="FF0000"/>
                </a:solidFill>
                <a:latin typeface="黑体" panose="02010609060101010101" pitchFamily="2" charset="-122"/>
                <a:ea typeface="黑体" panose="02010609060101010101" pitchFamily="2" charset="-122"/>
              </a:rPr>
              <a:t>带宽等其他因素的制约。</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2579"/>
                                        </p:tgtEl>
                                        <p:attrNameLst>
                                          <p:attrName>style.visibility</p:attrName>
                                        </p:attrNameLst>
                                      </p:cBhvr>
                                      <p:to>
                                        <p:strVal val="visible"/>
                                      </p:to>
                                    </p:set>
                                    <p:anim calcmode="lin" valueType="num">
                                      <p:cBhvr additive="base">
                                        <p:cTn id="7" dur="500" fill="hold"/>
                                        <p:tgtEl>
                                          <p:spTgt spid="152579"/>
                                        </p:tgtEl>
                                        <p:attrNameLst>
                                          <p:attrName>ppt_x</p:attrName>
                                        </p:attrNameLst>
                                      </p:cBhvr>
                                      <p:tavLst>
                                        <p:tav tm="0">
                                          <p:val>
                                            <p:strVal val="#ppt_x"/>
                                          </p:val>
                                        </p:tav>
                                        <p:tav tm="100000">
                                          <p:val>
                                            <p:strVal val="#ppt_x"/>
                                          </p:val>
                                        </p:tav>
                                      </p:tavLst>
                                    </p:anim>
                                    <p:anim calcmode="lin" valueType="num">
                                      <p:cBhvr additive="base">
                                        <p:cTn id="8" dur="500" fill="hold"/>
                                        <p:tgtEl>
                                          <p:spTgt spid="15257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2580"/>
                                        </p:tgtEl>
                                        <p:attrNameLst>
                                          <p:attrName>style.visibility</p:attrName>
                                        </p:attrNameLst>
                                      </p:cBhvr>
                                      <p:to>
                                        <p:strVal val="visible"/>
                                      </p:to>
                                    </p:set>
                                    <p:anim calcmode="lin" valueType="num">
                                      <p:cBhvr additive="base">
                                        <p:cTn id="13" dur="500" fill="hold"/>
                                        <p:tgtEl>
                                          <p:spTgt spid="152580"/>
                                        </p:tgtEl>
                                        <p:attrNameLst>
                                          <p:attrName>ppt_x</p:attrName>
                                        </p:attrNameLst>
                                      </p:cBhvr>
                                      <p:tavLst>
                                        <p:tav tm="0">
                                          <p:val>
                                            <p:strVal val="#ppt_x"/>
                                          </p:val>
                                        </p:tav>
                                        <p:tav tm="100000">
                                          <p:val>
                                            <p:strVal val="#ppt_x"/>
                                          </p:val>
                                        </p:tav>
                                      </p:tavLst>
                                    </p:anim>
                                    <p:anim calcmode="lin" valueType="num">
                                      <p:cBhvr additive="base">
                                        <p:cTn id="14" dur="500" fill="hold"/>
                                        <p:tgtEl>
                                          <p:spTgt spid="1525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p:bldP spid="15258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2"/>
          <p:cNvSpPr>
            <a:spLocks noGrp="1"/>
          </p:cNvSpPr>
          <p:nvPr>
            <p:ph type="title"/>
          </p:nvPr>
        </p:nvSpPr>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7.6.3</a:t>
            </a:r>
            <a:r>
              <a:rPr lang="zh-CN" altLang="en-US" sz="4000" b="0" dirty="0">
                <a:latin typeface="黑体" panose="02010609060101010101" pitchFamily="2" charset="-122"/>
                <a:ea typeface="黑体" panose="02010609060101010101" pitchFamily="2" charset="-122"/>
              </a:rPr>
              <a:t>智能搜索引擎</a:t>
            </a:r>
          </a:p>
        </p:txBody>
      </p:sp>
      <p:sp>
        <p:nvSpPr>
          <p:cNvPr id="118788" name="Rectangle 3"/>
          <p:cNvSpPr>
            <a:spLocks noGrp="1"/>
          </p:cNvSpPr>
          <p:nvPr>
            <p:ph idx="1"/>
          </p:nvPr>
        </p:nvSpPr>
        <p:spPr>
          <a:xfrm>
            <a:off x="685800" y="1371600"/>
            <a:ext cx="7772400" cy="4876165"/>
          </a:xfrm>
        </p:spPr>
        <p:txBody>
          <a:bodyPr vert="horz" wrap="square" lIns="91440" tIns="45720" rIns="91440" bIns="45720" anchor="t" anchorCtr="0"/>
          <a:lstStyle/>
          <a:p>
            <a:pPr eaLnBrk="1" hangingPunct="1">
              <a:lnSpc>
                <a:spcPct val="90000"/>
              </a:lnSpc>
            </a:pPr>
            <a:r>
              <a:rPr lang="zh-CN" altLang="en-US" sz="3200" dirty="0">
                <a:latin typeface="黑体" panose="02010609060101010101" pitchFamily="2" charset="-122"/>
                <a:ea typeface="黑体" panose="02010609060101010101" pitchFamily="2" charset="-122"/>
              </a:rPr>
              <a:t>未来的搜索引擎发展方向就是采用</a:t>
            </a:r>
            <a:r>
              <a:rPr lang="en-US" altLang="zh-CN" sz="3200" dirty="0">
                <a:solidFill>
                  <a:srgbClr val="C00000"/>
                </a:solidFill>
                <a:latin typeface="黑体" panose="02010609060101010101" pitchFamily="2" charset="-122"/>
                <a:ea typeface="黑体" panose="02010609060101010101" pitchFamily="2" charset="-122"/>
              </a:rPr>
              <a:t>Agent</a:t>
            </a:r>
            <a:r>
              <a:rPr lang="zh-CN" altLang="en-US" sz="3200" dirty="0">
                <a:solidFill>
                  <a:srgbClr val="C00000"/>
                </a:solidFill>
                <a:latin typeface="黑体" panose="02010609060101010101" pitchFamily="2" charset="-122"/>
                <a:ea typeface="黑体" panose="02010609060101010101" pitchFamily="2" charset="-122"/>
              </a:rPr>
              <a:t>技术</a:t>
            </a:r>
            <a:r>
              <a:rPr lang="zh-CN" altLang="en-US" sz="3200" dirty="0">
                <a:latin typeface="黑体" panose="02010609060101010101" pitchFamily="2" charset="-122"/>
                <a:ea typeface="黑体" panose="02010609060101010101" pitchFamily="2" charset="-122"/>
              </a:rPr>
              <a:t>，利用</a:t>
            </a:r>
            <a:r>
              <a:rPr lang="en-US" altLang="zh-CN" sz="3200" dirty="0">
                <a:latin typeface="黑体" panose="02010609060101010101" pitchFamily="2" charset="-122"/>
                <a:ea typeface="黑体" panose="02010609060101010101" pitchFamily="2" charset="-122"/>
              </a:rPr>
              <a:t>Agent</a:t>
            </a:r>
            <a:r>
              <a:rPr lang="zh-CN" altLang="en-US" sz="3200" dirty="0">
                <a:latin typeface="黑体" panose="02010609060101010101" pitchFamily="2" charset="-122"/>
                <a:ea typeface="黑体" panose="02010609060101010101" pitchFamily="2" charset="-122"/>
              </a:rPr>
              <a:t>的强大功能实现网络搜索</a:t>
            </a:r>
            <a:r>
              <a:rPr lang="zh-CN" altLang="en-US" sz="3200" dirty="0" smtClean="0">
                <a:latin typeface="黑体" panose="02010609060101010101" pitchFamily="2" charset="-122"/>
                <a:ea typeface="黑体" panose="02010609060101010101" pitchFamily="2" charset="-122"/>
              </a:rPr>
              <a:t>的如下性能：</a:t>
            </a:r>
            <a:endParaRPr lang="zh-CN" altLang="en-US" sz="3200" dirty="0">
              <a:latin typeface="黑体" panose="02010609060101010101" pitchFamily="2" charset="-122"/>
              <a:ea typeface="黑体" panose="02010609060101010101" pitchFamily="2" charset="-122"/>
            </a:endParaRPr>
          </a:p>
          <a:p>
            <a:pPr lvl="1" eaLnBrk="1" hangingPunct="1">
              <a:lnSpc>
                <a:spcPct val="90000"/>
              </a:lnSpc>
            </a:pPr>
            <a:r>
              <a:rPr lang="zh-CN" altLang="en-US" sz="2800" dirty="0">
                <a:latin typeface="黑体" panose="02010609060101010101" pitchFamily="2" charset="-122"/>
                <a:ea typeface="黑体" panose="02010609060101010101" pitchFamily="2" charset="-122"/>
              </a:rPr>
              <a:t>系统化</a:t>
            </a:r>
          </a:p>
          <a:p>
            <a:pPr lvl="1" eaLnBrk="1" hangingPunct="1">
              <a:lnSpc>
                <a:spcPct val="90000"/>
              </a:lnSpc>
            </a:pPr>
            <a:r>
              <a:rPr lang="zh-CN" altLang="en-US" sz="2800" dirty="0">
                <a:latin typeface="黑体" panose="02010609060101010101" pitchFamily="2" charset="-122"/>
                <a:ea typeface="黑体" panose="02010609060101010101" pitchFamily="2" charset="-122"/>
              </a:rPr>
              <a:t>高效化</a:t>
            </a:r>
          </a:p>
          <a:p>
            <a:pPr lvl="1" eaLnBrk="1" hangingPunct="1">
              <a:lnSpc>
                <a:spcPct val="90000"/>
              </a:lnSpc>
            </a:pPr>
            <a:r>
              <a:rPr lang="zh-CN" altLang="en-US" sz="2800" dirty="0">
                <a:latin typeface="黑体" panose="02010609060101010101" pitchFamily="2" charset="-122"/>
                <a:ea typeface="黑体" panose="02010609060101010101" pitchFamily="2" charset="-122"/>
              </a:rPr>
              <a:t>全面化</a:t>
            </a:r>
          </a:p>
          <a:p>
            <a:pPr lvl="1" eaLnBrk="1" hangingPunct="1">
              <a:lnSpc>
                <a:spcPct val="90000"/>
              </a:lnSpc>
            </a:pPr>
            <a:r>
              <a:rPr lang="zh-CN" altLang="en-US" sz="2800" dirty="0">
                <a:latin typeface="黑体" panose="02010609060101010101" pitchFamily="2" charset="-122"/>
                <a:ea typeface="黑体" panose="02010609060101010101" pitchFamily="2" charset="-122"/>
              </a:rPr>
              <a:t>精确化</a:t>
            </a:r>
          </a:p>
          <a:p>
            <a:pPr lvl="1" eaLnBrk="1" hangingPunct="1">
              <a:lnSpc>
                <a:spcPct val="90000"/>
              </a:lnSpc>
            </a:pPr>
            <a:r>
              <a:rPr lang="zh-CN" altLang="en-US" sz="2800" dirty="0">
                <a:latin typeface="黑体" panose="02010609060101010101" pitchFamily="2" charset="-122"/>
                <a:ea typeface="黑体" panose="02010609060101010101" pitchFamily="2" charset="-122"/>
              </a:rPr>
              <a:t>完整化</a:t>
            </a:r>
          </a:p>
          <a:p>
            <a:pPr eaLnBrk="1" hangingPunct="1">
              <a:lnSpc>
                <a:spcPct val="90000"/>
              </a:lnSpc>
            </a:pPr>
            <a:r>
              <a:rPr lang="zh-CN" altLang="en-US" sz="3200" dirty="0">
                <a:latin typeface="黑体" panose="02010609060101010101" pitchFamily="2" charset="-122"/>
                <a:ea typeface="黑体" panose="02010609060101010101" pitchFamily="2" charset="-122"/>
              </a:rPr>
              <a:t>并实现智能分析和评估检测的能力，以满足网络用户不断发展的需求。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Rectangle 2"/>
          <p:cNvSpPr>
            <a:spLocks noGrp="1"/>
          </p:cNvSpPr>
          <p:nvPr>
            <p:ph type="title"/>
          </p:nvPr>
        </p:nvSpPr>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7.6.3.1</a:t>
            </a:r>
            <a:r>
              <a:rPr lang="zh-CN" altLang="en-US" sz="4000" b="0" dirty="0">
                <a:latin typeface="黑体" panose="02010609060101010101" pitchFamily="2" charset="-122"/>
                <a:ea typeface="黑体" panose="02010609060101010101" pitchFamily="2" charset="-122"/>
              </a:rPr>
              <a:t>智能搜索引擎特征</a:t>
            </a:r>
          </a:p>
        </p:txBody>
      </p:sp>
      <p:sp>
        <p:nvSpPr>
          <p:cNvPr id="119812" name="Rectangle 3"/>
          <p:cNvSpPr>
            <a:spLocks noGrp="1"/>
          </p:cNvSpPr>
          <p:nvPr>
            <p:ph idx="1"/>
          </p:nvPr>
        </p:nvSpPr>
        <p:spPr>
          <a:xfrm>
            <a:off x="685800" y="1769110"/>
            <a:ext cx="7772400" cy="4114800"/>
          </a:xfrm>
        </p:spPr>
        <p:txBody>
          <a:bodyPr vert="horz" wrap="square" lIns="91440" tIns="45720" rIns="91440" bIns="45720" anchor="t" anchorCtr="0"/>
          <a:lstStyle/>
          <a:p>
            <a:pPr eaLnBrk="1" hangingPunct="1">
              <a:lnSpc>
                <a:spcPct val="80000"/>
              </a:lnSpc>
              <a:buNone/>
            </a:pPr>
            <a:r>
              <a:rPr lang="en-US" altLang="zh-CN" sz="3200" dirty="0" smtClean="0">
                <a:latin typeface="黑体" panose="02010609060101010101" pitchFamily="2" charset="-122"/>
                <a:ea typeface="黑体" panose="02010609060101010101" pitchFamily="2" charset="-122"/>
              </a:rPr>
              <a:t>——</a:t>
            </a:r>
            <a:r>
              <a:rPr lang="zh-CN" altLang="en-US" sz="3200" dirty="0" smtClean="0">
                <a:latin typeface="黑体" panose="02010609060101010101" pitchFamily="2" charset="-122"/>
                <a:ea typeface="黑体" panose="02010609060101010101" pitchFamily="2" charset="-122"/>
              </a:rPr>
              <a:t>结合</a:t>
            </a:r>
            <a:r>
              <a:rPr lang="en-US" altLang="zh-CN" sz="3200" dirty="0">
                <a:latin typeface="黑体" panose="02010609060101010101" pitchFamily="2" charset="-122"/>
                <a:ea typeface="黑体" panose="02010609060101010101" pitchFamily="2" charset="-122"/>
              </a:rPr>
              <a:t>AI</a:t>
            </a:r>
            <a:r>
              <a:rPr lang="zh-CN" altLang="en-US" sz="3200" dirty="0">
                <a:latin typeface="黑体" panose="02010609060101010101" pitchFamily="2" charset="-122"/>
                <a:ea typeface="黑体" panose="02010609060101010101" pitchFamily="2" charset="-122"/>
              </a:rPr>
              <a:t>技术的新一代搜索引擎。</a:t>
            </a:r>
          </a:p>
          <a:p>
            <a:pPr eaLnBrk="1" hangingPunct="1">
              <a:lnSpc>
                <a:spcPct val="80000"/>
              </a:lnSpc>
              <a:buNone/>
            </a:pPr>
            <a:r>
              <a:rPr lang="zh-CN" altLang="en-US" sz="3200" dirty="0" smtClean="0">
                <a:latin typeface="黑体" panose="02010609060101010101" pitchFamily="2" charset="-122"/>
                <a:ea typeface="黑体" panose="02010609060101010101" pitchFamily="2" charset="-122"/>
              </a:rPr>
              <a:t>  由于</a:t>
            </a:r>
            <a:r>
              <a:rPr lang="zh-CN" altLang="en-US" sz="3200" dirty="0">
                <a:latin typeface="黑体" panose="02010609060101010101" pitchFamily="2" charset="-122"/>
                <a:ea typeface="黑体" panose="02010609060101010101" pitchFamily="2" charset="-122"/>
              </a:rPr>
              <a:t>它将将信息检索从目前基于关键词层面提高到基于</a:t>
            </a:r>
            <a:r>
              <a:rPr lang="zh-CN" altLang="en-US" sz="3200" dirty="0">
                <a:solidFill>
                  <a:srgbClr val="FF0000"/>
                </a:solidFill>
                <a:latin typeface="黑体" panose="02010609060101010101" pitchFamily="2" charset="-122"/>
                <a:ea typeface="黑体" panose="02010609060101010101" pitchFamily="2" charset="-122"/>
              </a:rPr>
              <a:t>知识</a:t>
            </a:r>
            <a:r>
              <a:rPr lang="zh-CN" altLang="en-US" sz="3200" dirty="0">
                <a:latin typeface="黑体" panose="02010609060101010101" pitchFamily="2" charset="-122"/>
                <a:ea typeface="黑体" panose="02010609060101010101" pitchFamily="2" charset="-122"/>
              </a:rPr>
              <a:t>层面，对知识有一定的理解与处理能力，能够实现分词技术、同义词技术、概念搜索、短语识别以及机器翻译技术等。</a:t>
            </a:r>
          </a:p>
          <a:p>
            <a:pPr eaLnBrk="1" hangingPunct="1">
              <a:lnSpc>
                <a:spcPct val="80000"/>
              </a:lnSpc>
              <a:buNone/>
            </a:pPr>
            <a:r>
              <a:rPr lang="en-US" altLang="zh-CN" sz="3200" dirty="0" smtClean="0">
                <a:latin typeface="黑体" panose="02010609060101010101" pitchFamily="2" charset="-122"/>
                <a:ea typeface="黑体" panose="02010609060101010101" pitchFamily="2" charset="-122"/>
              </a:rPr>
              <a:t>——</a:t>
            </a:r>
            <a:r>
              <a:rPr lang="zh-CN" altLang="en-US" sz="3200" dirty="0" smtClean="0">
                <a:latin typeface="黑体" panose="02010609060101010101" pitchFamily="2" charset="-122"/>
                <a:ea typeface="黑体" panose="02010609060101010101" pitchFamily="2" charset="-122"/>
              </a:rPr>
              <a:t>具有</a:t>
            </a:r>
            <a:r>
              <a:rPr lang="zh-CN" altLang="en-US" sz="3200" dirty="0">
                <a:latin typeface="黑体" panose="02010609060101010101" pitchFamily="2" charset="-122"/>
                <a:ea typeface="黑体" panose="02010609060101010101" pitchFamily="2" charset="-122"/>
              </a:rPr>
              <a:t>信息服务的智能化、人性化特征，允许网民采用自然语言进行信息的检索，为他们提供更方便、更确切的搜索服务。</a:t>
            </a:r>
          </a:p>
          <a:p>
            <a:pPr eaLnBrk="1" hangingPunct="1">
              <a:lnSpc>
                <a:spcPct val="80000"/>
              </a:lnSpc>
              <a:buNone/>
            </a:pPr>
            <a:endParaRPr lang="zh-CN" altLang="en-US" sz="32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2"/>
          <p:cNvSpPr>
            <a:spLocks noGrp="1"/>
          </p:cNvSpPr>
          <p:nvPr>
            <p:ph idx="4294967295"/>
          </p:nvPr>
        </p:nvSpPr>
        <p:spPr>
          <a:xfrm>
            <a:off x="685800" y="814070"/>
            <a:ext cx="7772400" cy="5229860"/>
          </a:xfrm>
        </p:spPr>
        <p:txBody>
          <a:bodyPr vert="horz" wrap="square" lIns="91440" tIns="45720" rIns="91440" bIns="45720" anchor="t" anchorCtr="0"/>
          <a:lstStyle/>
          <a:p>
            <a:pPr eaLnBrk="1" hangingPunct="1">
              <a:lnSpc>
                <a:spcPct val="80000"/>
              </a:lnSpc>
              <a:buNone/>
            </a:pPr>
            <a:r>
              <a:rPr lang="zh-CN" altLang="en-US" sz="3200" dirty="0" smtClean="0">
                <a:latin typeface="黑体" panose="02010609060101010101" pitchFamily="2" charset="-122"/>
                <a:ea typeface="黑体" panose="02010609060101010101" pitchFamily="2" charset="-122"/>
              </a:rPr>
              <a:t>三</a:t>
            </a:r>
            <a:r>
              <a:rPr lang="zh-CN" altLang="en-US" sz="3200" dirty="0">
                <a:latin typeface="黑体" panose="02010609060101010101" pitchFamily="2" charset="-122"/>
                <a:ea typeface="黑体" panose="02010609060101010101" pitchFamily="2" charset="-122"/>
              </a:rPr>
              <a:t>个特征</a:t>
            </a:r>
            <a:r>
              <a:rPr lang="en-US" altLang="zh-CN" sz="3200" dirty="0">
                <a:latin typeface="黑体" panose="02010609060101010101" pitchFamily="2" charset="-122"/>
                <a:ea typeface="黑体" panose="02010609060101010101" pitchFamily="2" charset="-122"/>
              </a:rPr>
              <a:t>:</a:t>
            </a:r>
          </a:p>
          <a:p>
            <a:pPr eaLnBrk="1" hangingPunct="1">
              <a:buNone/>
            </a:pPr>
            <a:r>
              <a:rPr lang="en-US" altLang="zh-CN" sz="2800" dirty="0">
                <a:latin typeface="黑体" panose="02010609060101010101" pitchFamily="2" charset="-122"/>
                <a:ea typeface="黑体" panose="02010609060101010101" pitchFamily="2" charset="-122"/>
              </a:rPr>
              <a:t>l.</a:t>
            </a:r>
            <a:r>
              <a:rPr lang="en-US" altLang="zh-CN" sz="2800" dirty="0">
                <a:solidFill>
                  <a:srgbClr val="FF0000"/>
                </a:solidFill>
                <a:latin typeface="黑体" panose="02010609060101010101" pitchFamily="2" charset="-122"/>
                <a:ea typeface="黑体" panose="02010609060101010101" pitchFamily="2" charset="-122"/>
              </a:rPr>
              <a:t>Robot</a:t>
            </a:r>
            <a:r>
              <a:rPr lang="zh-CN" altLang="en-US" sz="2800" dirty="0">
                <a:solidFill>
                  <a:srgbClr val="FF0000"/>
                </a:solidFill>
                <a:latin typeface="黑体" panose="02010609060101010101" pitchFamily="2" charset="-122"/>
                <a:ea typeface="黑体" panose="02010609060101010101" pitchFamily="2" charset="-122"/>
              </a:rPr>
              <a:t>技术向分布式、智能化方向发展</a:t>
            </a:r>
            <a:endParaRPr lang="zh-CN" altLang="en-US" sz="2800" dirty="0">
              <a:solidFill>
                <a:schemeClr val="folHlink"/>
              </a:solidFill>
              <a:latin typeface="黑体" panose="02010609060101010101" pitchFamily="2" charset="-122"/>
              <a:ea typeface="黑体" panose="02010609060101010101" pitchFamily="2" charset="-122"/>
            </a:endParaRPr>
          </a:p>
          <a:p>
            <a:pPr eaLnBrk="1" hangingPunct="1"/>
            <a:r>
              <a:rPr lang="zh-CN" altLang="en-US" sz="2800" dirty="0">
                <a:latin typeface="黑体" panose="02010609060101010101" pitchFamily="2" charset="-122"/>
                <a:ea typeface="黑体" panose="02010609060101010101" pitchFamily="2" charset="-122"/>
              </a:rPr>
              <a:t>一个</a:t>
            </a:r>
            <a:r>
              <a:rPr lang="en-US" altLang="zh-CN" sz="2800" dirty="0">
                <a:latin typeface="黑体" panose="02010609060101010101" pitchFamily="2" charset="-122"/>
                <a:ea typeface="黑体" panose="02010609060101010101" pitchFamily="2" charset="-122"/>
              </a:rPr>
              <a:t>Robot</a:t>
            </a:r>
            <a:r>
              <a:rPr lang="zh-CN" altLang="en-US" sz="2800" dirty="0">
                <a:latin typeface="黑体" panose="02010609060101010101" pitchFamily="2" charset="-122"/>
                <a:ea typeface="黑体" panose="02010609060101010101" pitchFamily="2" charset="-122"/>
              </a:rPr>
              <a:t>只对特定区域进行信息采集，各个</a:t>
            </a:r>
            <a:r>
              <a:rPr lang="en-US" altLang="zh-CN" sz="2800" dirty="0">
                <a:latin typeface="黑体" panose="02010609060101010101" pitchFamily="2" charset="-122"/>
                <a:ea typeface="黑体" panose="02010609060101010101" pitchFamily="2" charset="-122"/>
              </a:rPr>
              <a:t>Robot</a:t>
            </a:r>
            <a:r>
              <a:rPr lang="zh-CN" altLang="en-US" sz="2800" dirty="0">
                <a:latin typeface="黑体" panose="02010609060101010101" pitchFamily="2" charset="-122"/>
                <a:ea typeface="黑体" panose="02010609060101010101" pitchFamily="2" charset="-122"/>
              </a:rPr>
              <a:t>之间协同工作。</a:t>
            </a:r>
          </a:p>
          <a:p>
            <a:pPr eaLnBrk="1" hangingPunct="1"/>
            <a:r>
              <a:rPr lang="zh-CN" altLang="en-US" sz="2800" dirty="0">
                <a:latin typeface="黑体" panose="02010609060101010101" pitchFamily="2" charset="-122"/>
                <a:ea typeface="黑体" panose="02010609060101010101" pitchFamily="2" charset="-122"/>
              </a:rPr>
              <a:t>基于</a:t>
            </a:r>
            <a:r>
              <a:rPr lang="en-US" altLang="zh-CN" sz="2800" dirty="0">
                <a:latin typeface="黑体" panose="02010609060101010101" pitchFamily="2" charset="-122"/>
                <a:ea typeface="黑体" panose="02010609060101010101" pitchFamily="2" charset="-122"/>
              </a:rPr>
              <a:t>Web</a:t>
            </a:r>
            <a:r>
              <a:rPr lang="zh-CN" altLang="en-US" sz="2800" dirty="0">
                <a:latin typeface="黑体" panose="02010609060101010101" pitchFamily="2" charset="-122"/>
                <a:ea typeface="黑体" panose="02010609060101010101" pitchFamily="2" charset="-122"/>
              </a:rPr>
              <a:t>的文本信息挖掘技术通过对</a:t>
            </a:r>
            <a:r>
              <a:rPr lang="en-US" altLang="zh-CN" sz="2800" dirty="0">
                <a:latin typeface="黑体" panose="02010609060101010101" pitchFamily="2" charset="-122"/>
                <a:ea typeface="黑体" panose="02010609060101010101" pitchFamily="2" charset="-122"/>
              </a:rPr>
              <a:t>Robot</a:t>
            </a:r>
            <a:r>
              <a:rPr lang="zh-CN" altLang="en-US" sz="2800" dirty="0">
                <a:latin typeface="黑体" panose="02010609060101010101" pitchFamily="2" charset="-122"/>
                <a:ea typeface="黑体" panose="02010609060101010101" pitchFamily="2" charset="-122"/>
              </a:rPr>
              <a:t>采集的信息的处理，如站点摘要处理、站点更新速度处理等，可以为</a:t>
            </a:r>
            <a:r>
              <a:rPr lang="en-US" altLang="zh-CN" sz="2800" dirty="0">
                <a:latin typeface="黑体" panose="02010609060101010101" pitchFamily="2" charset="-122"/>
                <a:ea typeface="黑体" panose="02010609060101010101" pitchFamily="2" charset="-122"/>
              </a:rPr>
              <a:t>Robot</a:t>
            </a:r>
            <a:r>
              <a:rPr lang="zh-CN" altLang="en-US" sz="2800" dirty="0">
                <a:latin typeface="黑体" panose="02010609060101010101" pitchFamily="2" charset="-122"/>
                <a:ea typeface="黑体" panose="02010609060101010101" pitchFamily="2" charset="-122"/>
              </a:rPr>
              <a:t>的路径选择、运行周期等加以控制。</a:t>
            </a:r>
          </a:p>
          <a:p>
            <a:pPr eaLnBrk="1" hangingPunct="1"/>
            <a:r>
              <a:rPr lang="zh-CN" altLang="en-US" sz="2800" dirty="0" smtClean="0">
                <a:latin typeface="黑体" panose="02010609060101010101" pitchFamily="2" charset="-122"/>
                <a:ea typeface="黑体" panose="02010609060101010101" pitchFamily="2" charset="-122"/>
              </a:rPr>
              <a:t>具有</a:t>
            </a:r>
            <a:r>
              <a:rPr lang="zh-CN" altLang="en-US" sz="2800" dirty="0">
                <a:latin typeface="黑体" panose="02010609060101010101" pitchFamily="2" charset="-122"/>
                <a:ea typeface="黑体" panose="02010609060101010101" pitchFamily="2" charset="-122"/>
              </a:rPr>
              <a:t>跨平台工作和处理多种混合文档结构的能力。能处理</a:t>
            </a:r>
            <a:r>
              <a:rPr lang="en-US" altLang="zh-CN" sz="2800" dirty="0">
                <a:latin typeface="黑体" panose="02010609060101010101" pitchFamily="2" charset="-122"/>
                <a:ea typeface="黑体" panose="02010609060101010101" pitchFamily="2" charset="-122"/>
              </a:rPr>
              <a:t>HTML</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SGML</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XML</a:t>
            </a:r>
            <a:r>
              <a:rPr lang="zh-CN" altLang="en-US" sz="2800" dirty="0">
                <a:latin typeface="黑体" panose="02010609060101010101" pitchFamily="2" charset="-122"/>
                <a:ea typeface="黑体" panose="02010609060101010101" pitchFamily="2" charset="-122"/>
              </a:rPr>
              <a:t>文档以及其他类型的文档，譬如</a:t>
            </a:r>
            <a:r>
              <a:rPr lang="en-US" altLang="zh-CN" sz="2800" dirty="0">
                <a:latin typeface="黑体" panose="02010609060101010101" pitchFamily="2" charset="-122"/>
                <a:ea typeface="黑体" panose="02010609060101010101" pitchFamily="2" charset="-122"/>
              </a:rPr>
              <a:t>Word</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WPS</a:t>
            </a:r>
            <a:r>
              <a:rPr lang="zh-CN" altLang="en-US" sz="2800" dirty="0">
                <a:latin typeface="黑体" panose="02010609060101010101" pitchFamily="2" charset="-122"/>
                <a:ea typeface="黑体" panose="02010609060101010101" pitchFamily="2" charset="-122"/>
              </a:rPr>
              <a:t>等。</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49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79730"/>
            <a:ext cx="7772400" cy="974725"/>
          </a:xfrm>
        </p:spPr>
        <p:txBody>
          <a:bodyPr/>
          <a:lstStyle/>
          <a:p>
            <a:pPr indent="0" algn="ctr">
              <a:buNone/>
            </a:pPr>
            <a:r>
              <a:rPr lang="en-US" altLang="zh-CN" dirty="0" smtClean="0">
                <a:solidFill>
                  <a:srgbClr val="C00000"/>
                </a:solidFill>
                <a:latin typeface="黑体" panose="02010609060101010101" pitchFamily="2" charset="-122"/>
                <a:ea typeface="黑体" panose="02010609060101010101" pitchFamily="2" charset="-122"/>
                <a:sym typeface="+mn-ea"/>
              </a:rPr>
              <a:t>7.5.1</a:t>
            </a:r>
            <a:r>
              <a:rPr lang="zh-CN" altLang="en-US" dirty="0">
                <a:solidFill>
                  <a:srgbClr val="C00000"/>
                </a:solidFill>
                <a:latin typeface="黑体" panose="02010609060101010101" pitchFamily="2" charset="-122"/>
                <a:ea typeface="黑体" panose="02010609060101010101" pitchFamily="2" charset="-122"/>
                <a:sym typeface="+mn-ea"/>
              </a:rPr>
              <a:t>语料库语言学及其特点</a:t>
            </a:r>
            <a:endParaRPr lang="zh-CN" altLang="en-US" dirty="0"/>
          </a:p>
        </p:txBody>
      </p:sp>
      <p:sp>
        <p:nvSpPr>
          <p:cNvPr id="75779" name="Rectangle 3"/>
          <p:cNvSpPr>
            <a:spLocks noGrp="1"/>
          </p:cNvSpPr>
          <p:nvPr>
            <p:ph idx="1"/>
          </p:nvPr>
        </p:nvSpPr>
        <p:spPr>
          <a:xfrm>
            <a:off x="685800" y="1628775"/>
            <a:ext cx="8026400" cy="4114800"/>
          </a:xfrm>
        </p:spPr>
        <p:txBody>
          <a:bodyPr vert="horz" wrap="square" lIns="91440" tIns="45720" rIns="91440" bIns="45720" anchor="t" anchorCtr="0"/>
          <a:lstStyle/>
          <a:p>
            <a:pPr eaLnBrk="1" hangingPunct="1">
              <a:lnSpc>
                <a:spcPct val="90000"/>
              </a:lnSpc>
            </a:pPr>
            <a:endParaRPr lang="zh-CN" altLang="en-US" sz="4000" dirty="0">
              <a:latin typeface="黑体" panose="02010609060101010101" pitchFamily="2" charset="-122"/>
              <a:ea typeface="黑体" panose="02010609060101010101" pitchFamily="2" charset="-122"/>
            </a:endParaRPr>
          </a:p>
          <a:p>
            <a:pPr eaLnBrk="1" hangingPunct="1">
              <a:lnSpc>
                <a:spcPct val="90000"/>
              </a:lnSpc>
            </a:pPr>
            <a:r>
              <a:rPr lang="zh-CN" altLang="en-US" sz="3200" dirty="0">
                <a:latin typeface="黑体" panose="02010609060101010101" pitchFamily="2" charset="-122"/>
                <a:ea typeface="黑体" panose="02010609060101010101" pitchFamily="2" charset="-122"/>
              </a:rPr>
              <a:t>利用</a:t>
            </a:r>
            <a:r>
              <a:rPr lang="zh-CN" altLang="en-US" sz="3200" dirty="0">
                <a:solidFill>
                  <a:srgbClr val="FF0000"/>
                </a:solidFill>
                <a:latin typeface="黑体" panose="02010609060101010101" pitchFamily="2" charset="-122"/>
                <a:ea typeface="黑体" panose="02010609060101010101" pitchFamily="2" charset="-122"/>
              </a:rPr>
              <a:t>规则</a:t>
            </a:r>
            <a:r>
              <a:rPr lang="zh-CN" altLang="en-US" sz="3200" dirty="0">
                <a:latin typeface="黑体" panose="02010609060101010101" pitchFamily="2" charset="-122"/>
                <a:ea typeface="黑体" panose="02010609060101010101" pitchFamily="2" charset="-122"/>
              </a:rPr>
              <a:t>不可能完全准确地表达理解自然语言所需的各种知识，规则实际上是面向语言的使用者的，因此若将它面向机器则分析结果始终不尽如人意。</a:t>
            </a:r>
          </a:p>
          <a:p>
            <a:pPr eaLnBrk="1" hangingPunct="1">
              <a:lnSpc>
                <a:spcPct val="90000"/>
              </a:lnSpc>
            </a:pPr>
            <a:r>
              <a:rPr lang="zh-CN" altLang="en-US" sz="3200" dirty="0">
                <a:latin typeface="黑体" panose="02010609060101010101" pitchFamily="2" charset="-122"/>
                <a:ea typeface="黑体" panose="02010609060101010101" pitchFamily="2" charset="-122"/>
              </a:rPr>
              <a:t>所需的</a:t>
            </a:r>
            <a:r>
              <a:rPr lang="zh-CN" altLang="en-US" sz="3200" dirty="0">
                <a:solidFill>
                  <a:srgbClr val="FF0000"/>
                </a:solidFill>
                <a:latin typeface="黑体" panose="02010609060101010101" pitchFamily="2" charset="-122"/>
                <a:ea typeface="黑体" panose="02010609060101010101" pitchFamily="2" charset="-122"/>
              </a:rPr>
              <a:t>知识蕴涵在真实文本</a:t>
            </a:r>
            <a:r>
              <a:rPr lang="zh-CN" altLang="en-US" sz="3200" dirty="0">
                <a:latin typeface="黑体" panose="02010609060101010101" pitchFamily="2" charset="-122"/>
                <a:ea typeface="黑体" panose="02010609060101010101" pitchFamily="2" charset="-122"/>
              </a:rPr>
              <a:t>中，通过知识库，实现</a:t>
            </a:r>
            <a:r>
              <a:rPr lang="zh-CN" altLang="en-US" sz="3200" dirty="0">
                <a:solidFill>
                  <a:srgbClr val="FF0000"/>
                </a:solidFill>
                <a:latin typeface="黑体" panose="02010609060101010101" pitchFamily="2" charset="-122"/>
                <a:ea typeface="黑体" panose="02010609060101010101" pitchFamily="2" charset="-122"/>
              </a:rPr>
              <a:t>以知识为基础</a:t>
            </a: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rPr>
              <a:t>智能型</a:t>
            </a:r>
            <a:r>
              <a:rPr lang="zh-CN" altLang="en-US" sz="3200" dirty="0">
                <a:latin typeface="黑体" panose="02010609060101010101" pitchFamily="2" charset="-122"/>
                <a:ea typeface="黑体" panose="02010609060101010101" pitchFamily="2" charset="-122"/>
              </a:rPr>
              <a:t>自然语言理解系统。</a:t>
            </a:r>
          </a:p>
          <a:p>
            <a:pPr eaLnBrk="1" hangingPunct="1">
              <a:lnSpc>
                <a:spcPct val="90000"/>
              </a:lnSpc>
            </a:pPr>
            <a:endParaRPr lang="zh-CN" altLang="en-US" sz="3200" dirty="0">
              <a:latin typeface="黑体" panose="02010609060101010101" pitchFamily="2" charset="-122"/>
              <a:ea typeface="黑体" panose="02010609060101010101" pitchFamily="2" charset="-122"/>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2"/>
          <p:cNvSpPr>
            <a:spLocks noGrp="1"/>
          </p:cNvSpPr>
          <p:nvPr>
            <p:ph idx="4294967295"/>
          </p:nvPr>
        </p:nvSpPr>
        <p:spPr>
          <a:xfrm>
            <a:off x="196850" y="245745"/>
            <a:ext cx="4879975" cy="6329680"/>
          </a:xfrm>
        </p:spPr>
        <p:txBody>
          <a:bodyPr vert="horz" wrap="square" lIns="91440" tIns="45720" rIns="91440" bIns="45720" anchor="t" anchorCtr="0"/>
          <a:lstStyle/>
          <a:p>
            <a:pPr eaLnBrk="1" hangingPunct="1">
              <a:lnSpc>
                <a:spcPct val="90000"/>
              </a:lnSpc>
              <a:buNone/>
            </a:pPr>
            <a:r>
              <a:rPr lang="en-US" altLang="zh-CN" dirty="0">
                <a:solidFill>
                  <a:srgbClr val="C00000"/>
                </a:solidFill>
                <a:latin typeface="黑体" panose="02010609060101010101" pitchFamily="2" charset="-122"/>
                <a:ea typeface="黑体" panose="02010609060101010101" pitchFamily="2" charset="-122"/>
              </a:rPr>
              <a:t>2.</a:t>
            </a:r>
            <a:r>
              <a:rPr lang="zh-CN" altLang="en-US" dirty="0">
                <a:solidFill>
                  <a:srgbClr val="C00000"/>
                </a:solidFill>
                <a:latin typeface="黑体" panose="02010609060101010101" pitchFamily="2" charset="-122"/>
                <a:ea typeface="黑体" panose="02010609060101010101" pitchFamily="2" charset="-122"/>
              </a:rPr>
              <a:t>人机接口的智能化</a:t>
            </a:r>
          </a:p>
          <a:p>
            <a:pPr eaLnBrk="1" hangingPunct="1">
              <a:lnSpc>
                <a:spcPct val="90000"/>
              </a:lnSpc>
              <a:buNone/>
            </a:pP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1</a:t>
            </a:r>
            <a:r>
              <a:rPr lang="zh-CN" altLang="en-US" sz="2800" dirty="0">
                <a:solidFill>
                  <a:srgbClr val="FF0000"/>
                </a:solidFill>
                <a:latin typeface="黑体" panose="02010609060101010101" pitchFamily="2" charset="-122"/>
                <a:ea typeface="黑体" panose="02010609060101010101" pitchFamily="2" charset="-122"/>
              </a:rPr>
              <a:t>）人机交互界面技术</a:t>
            </a:r>
          </a:p>
          <a:p>
            <a:pPr eaLnBrk="1" hangingPunct="1">
              <a:lnSpc>
                <a:spcPct val="90000"/>
              </a:lnSpc>
            </a:pPr>
            <a:r>
              <a:rPr lang="zh-CN" altLang="en-US" sz="2800" dirty="0" smtClean="0">
                <a:latin typeface="黑体" panose="02010609060101010101" pitchFamily="2" charset="-122"/>
                <a:ea typeface="黑体" panose="02010609060101010101" pitchFamily="2" charset="-122"/>
              </a:rPr>
              <a:t>涉及</a:t>
            </a:r>
            <a:r>
              <a:rPr lang="zh-CN" altLang="en-US" sz="2800" dirty="0">
                <a:latin typeface="黑体" panose="02010609060101010101" pitchFamily="2" charset="-122"/>
                <a:ea typeface="黑体" panose="02010609060101010101" pitchFamily="2" charset="-122"/>
              </a:rPr>
              <a:t>的人机界面技术</a:t>
            </a:r>
            <a:r>
              <a:rPr lang="en-US" altLang="zh-CN" sz="2800" dirty="0">
                <a:latin typeface="黑体" panose="02010609060101010101" pitchFamily="2" charset="-122"/>
                <a:ea typeface="黑体" panose="02010609060101010101" pitchFamily="2" charset="-122"/>
              </a:rPr>
              <a:t>:</a:t>
            </a:r>
          </a:p>
          <a:p>
            <a:pPr lvl="1" eaLnBrk="1" hangingPunct="1">
              <a:lnSpc>
                <a:spcPct val="90000"/>
              </a:lnSpc>
            </a:pPr>
            <a:r>
              <a:rPr lang="zh-CN" altLang="en-US" sz="2400" dirty="0">
                <a:latin typeface="黑体" panose="02010609060101010101" pitchFamily="2" charset="-122"/>
                <a:ea typeface="黑体" panose="02010609060101010101" pitchFamily="2" charset="-122"/>
              </a:rPr>
              <a:t>搜索请求提交技术</a:t>
            </a:r>
          </a:p>
          <a:p>
            <a:pPr lvl="1" eaLnBrk="1" hangingPunct="1">
              <a:lnSpc>
                <a:spcPct val="90000"/>
              </a:lnSpc>
            </a:pPr>
            <a:r>
              <a:rPr lang="zh-CN" altLang="en-US" sz="2400" dirty="0">
                <a:latin typeface="黑体" panose="02010609060101010101" pitchFamily="2" charset="-122"/>
                <a:ea typeface="黑体" panose="02010609060101010101" pitchFamily="2" charset="-122"/>
              </a:rPr>
              <a:t>搜索结果表现技术</a:t>
            </a:r>
          </a:p>
          <a:p>
            <a:pPr lvl="1" eaLnBrk="1" hangingPunct="1">
              <a:lnSpc>
                <a:spcPct val="90000"/>
              </a:lnSpc>
            </a:pPr>
            <a:r>
              <a:rPr lang="zh-CN" altLang="en-US" sz="2400" dirty="0">
                <a:latin typeface="黑体" panose="02010609060101010101" pitchFamily="2" charset="-122"/>
                <a:ea typeface="黑体" panose="02010609060101010101" pitchFamily="2" charset="-122"/>
              </a:rPr>
              <a:t>搜索向导技术</a:t>
            </a:r>
          </a:p>
          <a:p>
            <a:pPr lvl="1" eaLnBrk="1" hangingPunct="1">
              <a:lnSpc>
                <a:spcPct val="90000"/>
              </a:lnSpc>
            </a:pPr>
            <a:r>
              <a:rPr lang="zh-CN" altLang="en-US" sz="2400" dirty="0">
                <a:latin typeface="黑体" panose="02010609060101010101" pitchFamily="2" charset="-122"/>
                <a:ea typeface="黑体" panose="02010609060101010101" pitchFamily="2" charset="-122"/>
              </a:rPr>
              <a:t>搜索行为分析技术</a:t>
            </a:r>
          </a:p>
          <a:p>
            <a:pPr eaLnBrk="1" hangingPunct="1">
              <a:lnSpc>
                <a:spcPct val="90000"/>
              </a:lnSpc>
              <a:buNone/>
            </a:pP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2</a:t>
            </a:r>
            <a:r>
              <a:rPr lang="zh-CN" altLang="en-US" sz="3200" dirty="0">
                <a:solidFill>
                  <a:srgbClr val="FF0000"/>
                </a:solidFill>
                <a:latin typeface="黑体" panose="02010609060101010101" pitchFamily="2" charset="-122"/>
                <a:ea typeface="黑体" panose="02010609060101010101" pitchFamily="2" charset="-122"/>
              </a:rPr>
              <a:t>）关联式的综合搜索</a:t>
            </a:r>
          </a:p>
          <a:p>
            <a:pPr eaLnBrk="1" hangingPunct="1">
              <a:lnSpc>
                <a:spcPct val="90000"/>
              </a:lnSpc>
            </a:pPr>
            <a:r>
              <a:rPr lang="zh-CN" altLang="en-US" sz="2800" dirty="0">
                <a:latin typeface="黑体" panose="02010609060101010101" pitchFamily="2" charset="-122"/>
                <a:ea typeface="黑体" panose="02010609060101010101" pitchFamily="2" charset="-122"/>
              </a:rPr>
              <a:t>一站式的搜索服务，搜索时只需输入一次查询目标，即可在同一界面得到各种有关联的查询结果。</a:t>
            </a:r>
          </a:p>
        </p:txBody>
      </p:sp>
      <p:sp>
        <p:nvSpPr>
          <p:cNvPr id="157699" name="AutoShape 3"/>
          <p:cNvSpPr/>
          <p:nvPr/>
        </p:nvSpPr>
        <p:spPr>
          <a:xfrm>
            <a:off x="5076825" y="115888"/>
            <a:ext cx="4067175" cy="1296987"/>
          </a:xfrm>
          <a:prstGeom prst="wedgeRoundRectCallout">
            <a:avLst>
              <a:gd name="adj1" fmla="val -88138"/>
              <a:gd name="adj2" fmla="val 88377"/>
              <a:gd name="adj3" fmla="val 16667"/>
            </a:avLst>
          </a:prstGeom>
          <a:solidFill>
            <a:srgbClr val="000080"/>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buFont typeface="Wingdings" panose="05000000000000000000" pitchFamily="2" charset="2"/>
              <a:buChar char="Ø"/>
            </a:pPr>
            <a:r>
              <a:rPr lang="zh-CN" altLang="en-US" sz="2000" b="1" dirty="0">
                <a:latin typeface="Times New Roman" panose="02020603050405020304" pitchFamily="18" charset="0"/>
              </a:rPr>
              <a:t>包括多语言查询技术、编码转换技术、模糊语义查询、精确语义查询以及采用自然语言的搜索请求提交界面。</a:t>
            </a:r>
          </a:p>
        </p:txBody>
      </p:sp>
      <p:sp>
        <p:nvSpPr>
          <p:cNvPr id="157700" name="AutoShape 4"/>
          <p:cNvSpPr/>
          <p:nvPr/>
        </p:nvSpPr>
        <p:spPr>
          <a:xfrm>
            <a:off x="5075238" y="1966119"/>
            <a:ext cx="3744912" cy="863600"/>
          </a:xfrm>
          <a:prstGeom prst="wedgeRoundRectCallout">
            <a:avLst>
              <a:gd name="adj1" fmla="val -91621"/>
              <a:gd name="adj2" fmla="val -8820"/>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buFont typeface="Wingdings" panose="05000000000000000000" pitchFamily="2" charset="2"/>
              <a:buChar char="Ø"/>
            </a:pPr>
            <a:r>
              <a:rPr lang="zh-CN" altLang="en-US" sz="2000" b="1" dirty="0">
                <a:latin typeface="Times New Roman" panose="02020603050405020304" pitchFamily="18" charset="0"/>
              </a:rPr>
              <a:t>包括搜索结果的准确度及相关度、搜索结果的母语评价等。</a:t>
            </a:r>
          </a:p>
        </p:txBody>
      </p:sp>
      <p:sp>
        <p:nvSpPr>
          <p:cNvPr id="157701" name="AutoShape 5"/>
          <p:cNvSpPr/>
          <p:nvPr/>
        </p:nvSpPr>
        <p:spPr>
          <a:xfrm>
            <a:off x="5219700" y="3141663"/>
            <a:ext cx="3744913" cy="865187"/>
          </a:xfrm>
          <a:prstGeom prst="wedgeRoundRectCallout">
            <a:avLst>
              <a:gd name="adj1" fmla="val -108359"/>
              <a:gd name="adj2" fmla="val -93202"/>
              <a:gd name="adj3" fmla="val 16667"/>
            </a:avLst>
          </a:prstGeom>
          <a:solidFill>
            <a:srgbClr val="333300"/>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buFont typeface="Wingdings" panose="05000000000000000000" pitchFamily="2" charset="2"/>
              <a:buChar char="Ø"/>
            </a:pPr>
            <a:r>
              <a:rPr lang="zh-CN" altLang="en-US" sz="2000" b="1" dirty="0">
                <a:latin typeface="Times New Roman" panose="02020603050405020304" pitchFamily="18" charset="0"/>
              </a:rPr>
              <a:t>通过具有亲和力、易用的界面，即时的帮助来方便搜索。</a:t>
            </a:r>
          </a:p>
        </p:txBody>
      </p:sp>
      <p:sp>
        <p:nvSpPr>
          <p:cNvPr id="157702" name="AutoShape 6"/>
          <p:cNvSpPr/>
          <p:nvPr/>
        </p:nvSpPr>
        <p:spPr>
          <a:xfrm>
            <a:off x="5219700" y="4941888"/>
            <a:ext cx="3455988" cy="1439862"/>
          </a:xfrm>
          <a:prstGeom prst="wedgeRoundRectCallout">
            <a:avLst>
              <a:gd name="adj1" fmla="val -98474"/>
              <a:gd name="adj2" fmla="val -173447"/>
              <a:gd name="adj3" fmla="val 16667"/>
            </a:avLst>
          </a:prstGeom>
          <a:solidFill>
            <a:srgbClr val="333333"/>
          </a:solidFill>
          <a:ln w="9525" cap="flat" cmpd="sng">
            <a:solidFill>
              <a:schemeClr val="tx1"/>
            </a:solidFill>
            <a:prstDash val="solid"/>
            <a:miter/>
            <a:headEnd type="none" w="med" len="med"/>
            <a:tailEnd type="none" w="med" len="med"/>
          </a:ln>
        </p:spPr>
        <p:txBody>
          <a:bodyPr/>
          <a:lstStyle/>
          <a:p>
            <a:pPr>
              <a:spcBef>
                <a:spcPct val="20000"/>
              </a:spcBef>
              <a:buClr>
                <a:srgbClr val="66FFFF"/>
              </a:buClr>
              <a:buFont typeface="Wingdings" panose="05000000000000000000" pitchFamily="2" charset="2"/>
              <a:buChar char="Ø"/>
            </a:pPr>
            <a:r>
              <a:rPr lang="zh-CN" altLang="en-US" sz="2000" b="1" dirty="0">
                <a:latin typeface="Times New Roman" panose="02020603050405020304" pitchFamily="18" charset="0"/>
              </a:rPr>
              <a:t>核心是跟踪、分析用户的搜索行为，充分利用这些信息来提高用户的搜索效率。</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7699"/>
                                        </p:tgtEl>
                                        <p:attrNameLst>
                                          <p:attrName>style.visibility</p:attrName>
                                        </p:attrNameLst>
                                      </p:cBhvr>
                                      <p:to>
                                        <p:strVal val="visible"/>
                                      </p:to>
                                    </p:set>
                                    <p:anim calcmode="lin" valueType="num">
                                      <p:cBhvr additive="base">
                                        <p:cTn id="7" dur="500" fill="hold"/>
                                        <p:tgtEl>
                                          <p:spTgt spid="157699"/>
                                        </p:tgtEl>
                                        <p:attrNameLst>
                                          <p:attrName>ppt_x</p:attrName>
                                        </p:attrNameLst>
                                      </p:cBhvr>
                                      <p:tavLst>
                                        <p:tav tm="0">
                                          <p:val>
                                            <p:strVal val="#ppt_x"/>
                                          </p:val>
                                        </p:tav>
                                        <p:tav tm="100000">
                                          <p:val>
                                            <p:strVal val="#ppt_x"/>
                                          </p:val>
                                        </p:tav>
                                      </p:tavLst>
                                    </p:anim>
                                    <p:anim calcmode="lin" valueType="num">
                                      <p:cBhvr additive="base">
                                        <p:cTn id="8" dur="500" fill="hold"/>
                                        <p:tgtEl>
                                          <p:spTgt spid="1576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700"/>
                                        </p:tgtEl>
                                        <p:attrNameLst>
                                          <p:attrName>style.visibility</p:attrName>
                                        </p:attrNameLst>
                                      </p:cBhvr>
                                      <p:to>
                                        <p:strVal val="visible"/>
                                      </p:to>
                                    </p:set>
                                    <p:anim calcmode="lin" valueType="num">
                                      <p:cBhvr additive="base">
                                        <p:cTn id="13" dur="500" fill="hold"/>
                                        <p:tgtEl>
                                          <p:spTgt spid="157700"/>
                                        </p:tgtEl>
                                        <p:attrNameLst>
                                          <p:attrName>ppt_x</p:attrName>
                                        </p:attrNameLst>
                                      </p:cBhvr>
                                      <p:tavLst>
                                        <p:tav tm="0">
                                          <p:val>
                                            <p:strVal val="#ppt_x"/>
                                          </p:val>
                                        </p:tav>
                                        <p:tav tm="100000">
                                          <p:val>
                                            <p:strVal val="#ppt_x"/>
                                          </p:val>
                                        </p:tav>
                                      </p:tavLst>
                                    </p:anim>
                                    <p:anim calcmode="lin" valueType="num">
                                      <p:cBhvr additive="base">
                                        <p:cTn id="14" dur="500" fill="hold"/>
                                        <p:tgtEl>
                                          <p:spTgt spid="15770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7701"/>
                                        </p:tgtEl>
                                        <p:attrNameLst>
                                          <p:attrName>style.visibility</p:attrName>
                                        </p:attrNameLst>
                                      </p:cBhvr>
                                      <p:to>
                                        <p:strVal val="visible"/>
                                      </p:to>
                                    </p:set>
                                    <p:anim calcmode="lin" valueType="num">
                                      <p:cBhvr additive="base">
                                        <p:cTn id="19" dur="500" fill="hold"/>
                                        <p:tgtEl>
                                          <p:spTgt spid="157701"/>
                                        </p:tgtEl>
                                        <p:attrNameLst>
                                          <p:attrName>ppt_x</p:attrName>
                                        </p:attrNameLst>
                                      </p:cBhvr>
                                      <p:tavLst>
                                        <p:tav tm="0">
                                          <p:val>
                                            <p:strVal val="#ppt_x"/>
                                          </p:val>
                                        </p:tav>
                                        <p:tav tm="100000">
                                          <p:val>
                                            <p:strVal val="#ppt_x"/>
                                          </p:val>
                                        </p:tav>
                                      </p:tavLst>
                                    </p:anim>
                                    <p:anim calcmode="lin" valueType="num">
                                      <p:cBhvr additive="base">
                                        <p:cTn id="20" dur="500" fill="hold"/>
                                        <p:tgtEl>
                                          <p:spTgt spid="15770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7702"/>
                                        </p:tgtEl>
                                        <p:attrNameLst>
                                          <p:attrName>style.visibility</p:attrName>
                                        </p:attrNameLst>
                                      </p:cBhvr>
                                      <p:to>
                                        <p:strVal val="visible"/>
                                      </p:to>
                                    </p:set>
                                    <p:anim calcmode="lin" valueType="num">
                                      <p:cBhvr additive="base">
                                        <p:cTn id="25" dur="500" fill="hold"/>
                                        <p:tgtEl>
                                          <p:spTgt spid="157702"/>
                                        </p:tgtEl>
                                        <p:attrNameLst>
                                          <p:attrName>ppt_x</p:attrName>
                                        </p:attrNameLst>
                                      </p:cBhvr>
                                      <p:tavLst>
                                        <p:tav tm="0">
                                          <p:val>
                                            <p:strVal val="#ppt_x"/>
                                          </p:val>
                                        </p:tav>
                                        <p:tav tm="100000">
                                          <p:val>
                                            <p:strVal val="#ppt_x"/>
                                          </p:val>
                                        </p:tav>
                                      </p:tavLst>
                                    </p:anim>
                                    <p:anim calcmode="lin" valueType="num">
                                      <p:cBhvr additive="base">
                                        <p:cTn id="26" dur="500" fill="hold"/>
                                        <p:tgtEl>
                                          <p:spTgt spid="1577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animBg="1"/>
      <p:bldP spid="157700" grpId="0" bldLvl="0" animBg="1"/>
      <p:bldP spid="157701" grpId="0" bldLvl="0" animBg="1"/>
      <p:bldP spid="157702"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p:cNvSpPr>
          <p:nvPr>
            <p:ph idx="4294967295"/>
          </p:nvPr>
        </p:nvSpPr>
        <p:spPr>
          <a:xfrm>
            <a:off x="254000" y="898525"/>
            <a:ext cx="4918710" cy="4114800"/>
          </a:xfrm>
        </p:spPr>
        <p:txBody>
          <a:bodyPr vert="horz" wrap="square" lIns="91440" tIns="45720" rIns="91440" bIns="45720" anchor="t" anchorCtr="0"/>
          <a:lstStyle/>
          <a:p>
            <a:pPr eaLnBrk="1" hangingPunct="1">
              <a:lnSpc>
                <a:spcPct val="90000"/>
              </a:lnSpc>
              <a:buNone/>
            </a:pPr>
            <a:r>
              <a:rPr lang="en-US" altLang="zh-CN" dirty="0">
                <a:solidFill>
                  <a:srgbClr val="C00000"/>
                </a:solidFill>
                <a:latin typeface="黑体" panose="02010609060101010101" pitchFamily="2" charset="-122"/>
                <a:ea typeface="黑体" panose="02010609060101010101" pitchFamily="2" charset="-122"/>
              </a:rPr>
              <a:t>3.</a:t>
            </a:r>
            <a:r>
              <a:rPr lang="zh-CN" altLang="en-US" dirty="0">
                <a:solidFill>
                  <a:srgbClr val="C00000"/>
                </a:solidFill>
                <a:latin typeface="黑体" panose="02010609060101010101" pitchFamily="2" charset="-122"/>
                <a:ea typeface="黑体" panose="02010609060101010101" pitchFamily="2" charset="-122"/>
              </a:rPr>
              <a:t>更精确的搜索</a:t>
            </a:r>
          </a:p>
          <a:p>
            <a:pPr eaLnBrk="1" hangingPunct="1">
              <a:lnSpc>
                <a:spcPct val="90000"/>
              </a:lnSpc>
              <a:buNone/>
            </a:pP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）智能化搜索</a:t>
            </a:r>
          </a:p>
          <a:p>
            <a:pPr eaLnBrk="1" hangingPunct="1">
              <a:lnSpc>
                <a:spcPct val="90000"/>
              </a:lnSpc>
              <a:buNone/>
            </a:pP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2</a:t>
            </a:r>
            <a:r>
              <a:rPr lang="zh-CN" altLang="en-US" sz="3200" dirty="0">
                <a:solidFill>
                  <a:srgbClr val="FF0000"/>
                </a:solidFill>
                <a:latin typeface="黑体" panose="02010609060101010101" pitchFamily="2" charset="-122"/>
                <a:ea typeface="黑体" panose="02010609060101010101" pitchFamily="2" charset="-122"/>
              </a:rPr>
              <a:t>）个性化搜索</a:t>
            </a:r>
          </a:p>
          <a:p>
            <a:pPr eaLnBrk="1" hangingPunct="1">
              <a:lnSpc>
                <a:spcPct val="90000"/>
              </a:lnSpc>
              <a:buNone/>
            </a:pP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3</a:t>
            </a:r>
            <a:r>
              <a:rPr lang="zh-CN" altLang="en-US" sz="3200" dirty="0">
                <a:solidFill>
                  <a:srgbClr val="FF0000"/>
                </a:solidFill>
                <a:latin typeface="黑体" panose="02010609060101010101" pitchFamily="2" charset="-122"/>
                <a:ea typeface="黑体" panose="02010609060101010101" pitchFamily="2" charset="-122"/>
              </a:rPr>
              <a:t>）结构化搜索</a:t>
            </a:r>
          </a:p>
          <a:p>
            <a:pPr eaLnBrk="1" hangingPunct="1">
              <a:lnSpc>
                <a:spcPct val="90000"/>
              </a:lnSpc>
              <a:buNone/>
            </a:pP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4</a:t>
            </a:r>
            <a:r>
              <a:rPr lang="zh-CN" altLang="en-US" sz="3200" dirty="0">
                <a:solidFill>
                  <a:srgbClr val="FF0000"/>
                </a:solidFill>
                <a:latin typeface="黑体" panose="02010609060101010101" pitchFamily="2" charset="-122"/>
                <a:ea typeface="黑体" panose="02010609060101010101" pitchFamily="2" charset="-122"/>
              </a:rPr>
              <a:t>）垂直化专业领域搜索</a:t>
            </a:r>
          </a:p>
          <a:p>
            <a:pPr eaLnBrk="1" hangingPunct="1">
              <a:lnSpc>
                <a:spcPct val="90000"/>
              </a:lnSpc>
              <a:buNone/>
            </a:pP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5</a:t>
            </a:r>
            <a:r>
              <a:rPr lang="zh-CN" altLang="en-US" sz="3200" dirty="0">
                <a:solidFill>
                  <a:srgbClr val="FF0000"/>
                </a:solidFill>
                <a:latin typeface="黑体" panose="02010609060101010101" pitchFamily="2" charset="-122"/>
                <a:ea typeface="黑体" panose="02010609060101010101" pitchFamily="2" charset="-122"/>
              </a:rPr>
              <a:t>）本土化的搜索</a:t>
            </a:r>
          </a:p>
          <a:p>
            <a:pPr eaLnBrk="1" hangingPunct="1">
              <a:lnSpc>
                <a:spcPct val="90000"/>
              </a:lnSpc>
              <a:buNone/>
            </a:pPr>
            <a:endParaRPr lang="zh-CN" altLang="en-US" sz="3200" dirty="0">
              <a:solidFill>
                <a:srgbClr val="FF0000"/>
              </a:solidFill>
              <a:latin typeface="黑体" panose="02010609060101010101" pitchFamily="2" charset="-122"/>
              <a:ea typeface="黑体" panose="02010609060101010101" pitchFamily="2" charset="-122"/>
            </a:endParaRPr>
          </a:p>
        </p:txBody>
      </p:sp>
      <p:sp>
        <p:nvSpPr>
          <p:cNvPr id="160771" name="AutoShape 3"/>
          <p:cNvSpPr/>
          <p:nvPr/>
        </p:nvSpPr>
        <p:spPr>
          <a:xfrm>
            <a:off x="4140200" y="260350"/>
            <a:ext cx="5003800" cy="1296988"/>
          </a:xfrm>
          <a:prstGeom prst="wedgeRoundRectCallout">
            <a:avLst>
              <a:gd name="adj1" fmla="val -63223"/>
              <a:gd name="adj2" fmla="val 60942"/>
              <a:gd name="adj3" fmla="val 16667"/>
            </a:avLst>
          </a:prstGeom>
          <a:solidFill>
            <a:srgbClr val="333300"/>
          </a:solidFill>
          <a:ln w="9525" cap="flat" cmpd="sng">
            <a:solidFill>
              <a:schemeClr val="tx1"/>
            </a:solidFill>
            <a:prstDash val="solid"/>
            <a:miter/>
            <a:headEnd type="none" w="med" len="med"/>
            <a:tailEnd type="none" w="med" len="med"/>
          </a:ln>
        </p:spPr>
        <p:txBody>
          <a:bodyPr/>
          <a:lstStyle/>
          <a:p>
            <a:pPr algn="ctr"/>
            <a:r>
              <a:rPr lang="zh-CN" altLang="en-US" sz="2000" b="1" dirty="0">
                <a:latin typeface="Times New Roman" panose="02020603050405020304" pitchFamily="18" charset="0"/>
              </a:rPr>
              <a:t>基于</a:t>
            </a:r>
            <a:r>
              <a:rPr lang="en-US" altLang="zh-CN" sz="2000" b="1" dirty="0">
                <a:latin typeface="Times New Roman" panose="02020603050405020304" pitchFamily="18" charset="0"/>
              </a:rPr>
              <a:t>NLP</a:t>
            </a:r>
            <a:r>
              <a:rPr lang="zh-CN" altLang="en-US" sz="2000" b="1" dirty="0">
                <a:latin typeface="Times New Roman" panose="02020603050405020304" pitchFamily="18" charset="0"/>
              </a:rPr>
              <a:t>技术的搜索引擎，由于可以同用户使用自然语言交谈，并深刻理解用户的搜索请求，因此查询的结果也更加准确。</a:t>
            </a:r>
          </a:p>
        </p:txBody>
      </p:sp>
      <p:sp>
        <p:nvSpPr>
          <p:cNvPr id="160772" name="AutoShape 4"/>
          <p:cNvSpPr/>
          <p:nvPr/>
        </p:nvSpPr>
        <p:spPr>
          <a:xfrm>
            <a:off x="4140200" y="1989138"/>
            <a:ext cx="5003800" cy="719137"/>
          </a:xfrm>
          <a:prstGeom prst="wedgeRoundRectCallout">
            <a:avLst>
              <a:gd name="adj1" fmla="val -65167"/>
              <a:gd name="adj2" fmla="val 1213"/>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buFont typeface="Wingdings" panose="05000000000000000000" pitchFamily="2" charset="2"/>
              <a:buChar char="Ø"/>
            </a:pPr>
            <a:r>
              <a:rPr lang="zh-CN" altLang="en-US" sz="2000" b="1" dirty="0">
                <a:latin typeface="Times New Roman" panose="02020603050405020304" pitchFamily="18" charset="0"/>
              </a:rPr>
              <a:t>通过对用户的不断了解、分析，使得个性化搜索更符合每个用户的需求</a:t>
            </a:r>
          </a:p>
        </p:txBody>
      </p:sp>
      <p:sp>
        <p:nvSpPr>
          <p:cNvPr id="160773" name="AutoShape 5"/>
          <p:cNvSpPr/>
          <p:nvPr/>
        </p:nvSpPr>
        <p:spPr>
          <a:xfrm>
            <a:off x="5003800" y="3429000"/>
            <a:ext cx="4140200" cy="1008063"/>
          </a:xfrm>
          <a:prstGeom prst="wedgeRoundRectCallout">
            <a:avLst>
              <a:gd name="adj1" fmla="val -85199"/>
              <a:gd name="adj2" fmla="val -114818"/>
              <a:gd name="adj3" fmla="val 16667"/>
            </a:avLst>
          </a:prstGeom>
          <a:solidFill>
            <a:srgbClr val="003300"/>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buFont typeface="Wingdings" panose="05000000000000000000" pitchFamily="2" charset="2"/>
              <a:buChar char="Ø"/>
            </a:pPr>
            <a:r>
              <a:rPr lang="zh-CN" altLang="en-US" sz="2000" b="1" dirty="0">
                <a:latin typeface="Times New Roman" panose="02020603050405020304" pitchFamily="18" charset="0"/>
              </a:rPr>
              <a:t>指充分利用</a:t>
            </a:r>
            <a:r>
              <a:rPr lang="en-US" altLang="zh-CN" sz="2000" b="1" dirty="0">
                <a:latin typeface="Times New Roman" panose="02020603050405020304" pitchFamily="18" charset="0"/>
              </a:rPr>
              <a:t>XML</a:t>
            </a:r>
            <a:r>
              <a:rPr lang="zh-CN" altLang="en-US" sz="2000" b="1" dirty="0">
                <a:latin typeface="Times New Roman" panose="02020603050405020304" pitchFamily="18" charset="0"/>
              </a:rPr>
              <a:t>等技术使信息结构化，同时使查询结构化，从而使搜索的准确度大大提高。</a:t>
            </a:r>
          </a:p>
        </p:txBody>
      </p:sp>
      <p:sp>
        <p:nvSpPr>
          <p:cNvPr id="160774" name="AutoShape 6"/>
          <p:cNvSpPr/>
          <p:nvPr/>
        </p:nvSpPr>
        <p:spPr>
          <a:xfrm>
            <a:off x="4427538" y="5013325"/>
            <a:ext cx="4356100" cy="1511300"/>
          </a:xfrm>
          <a:prstGeom prst="wedgeRoundRectCallout">
            <a:avLst>
              <a:gd name="adj1" fmla="val -64642"/>
              <a:gd name="adj2" fmla="val -141302"/>
              <a:gd name="adj3" fmla="val 16667"/>
            </a:avLst>
          </a:prstGeom>
          <a:solidFill>
            <a:srgbClr val="003366"/>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buFont typeface="Wingdings" panose="05000000000000000000" pitchFamily="2" charset="2"/>
              <a:buChar char="Ø"/>
            </a:pPr>
            <a:r>
              <a:rPr lang="zh-CN" altLang="en-US" sz="2000" b="1" dirty="0">
                <a:latin typeface="Times New Roman" panose="02020603050405020304" pitchFamily="18" charset="0"/>
              </a:rPr>
              <a:t>不同网民对信息搜索也往往有自己的专业要求。比如信息技术类从业人员最希望有面向信息技术的专业搜索引擎，金融证券从业人员则希望使用金融证券类的搜索引擎。</a:t>
            </a:r>
          </a:p>
        </p:txBody>
      </p:sp>
      <p:sp>
        <p:nvSpPr>
          <p:cNvPr id="160775" name="AutoShape 7"/>
          <p:cNvSpPr/>
          <p:nvPr/>
        </p:nvSpPr>
        <p:spPr>
          <a:xfrm>
            <a:off x="395288" y="5229225"/>
            <a:ext cx="3744912" cy="1511300"/>
          </a:xfrm>
          <a:prstGeom prst="wedgeRoundRectCallout">
            <a:avLst>
              <a:gd name="adj1" fmla="val 5048"/>
              <a:gd name="adj2" fmla="val -124537"/>
              <a:gd name="adj3" fmla="val 16667"/>
            </a:avLst>
          </a:prstGeom>
          <a:solidFill>
            <a:srgbClr val="333399"/>
          </a:solidFill>
          <a:ln w="9525" cap="flat" cmpd="sng">
            <a:solidFill>
              <a:schemeClr val="tx1"/>
            </a:solidFill>
            <a:prstDash val="solid"/>
            <a:miter/>
            <a:headEnd type="none" w="med" len="med"/>
            <a:tailEnd type="none" w="med" len="med"/>
          </a:ln>
        </p:spPr>
        <p:txBody>
          <a:bodyPr/>
          <a:lstStyle/>
          <a:p>
            <a:pPr>
              <a:lnSpc>
                <a:spcPct val="80000"/>
              </a:lnSpc>
              <a:spcBef>
                <a:spcPct val="20000"/>
              </a:spcBef>
              <a:buClr>
                <a:srgbClr val="66FFFF"/>
              </a:buClr>
              <a:buFont typeface="Wingdings" panose="05000000000000000000" pitchFamily="2" charset="2"/>
              <a:buChar char="Ø"/>
            </a:pPr>
            <a:r>
              <a:rPr lang="zh-CN" altLang="en-US" sz="2000" b="1" dirty="0">
                <a:latin typeface="Times New Roman" panose="02020603050405020304" pitchFamily="18" charset="0"/>
              </a:rPr>
              <a:t>各国的文化传统、思维方式和生活习惯不同，在对网站内容的搜索要求上也就存在差异。搜索结果要符合当地用户的要求，搜索引擎就必须本土化</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 calcmode="lin" valueType="num">
                                      <p:cBhvr additive="base">
                                        <p:cTn id="7" dur="500" fill="hold"/>
                                        <p:tgtEl>
                                          <p:spTgt spid="160771"/>
                                        </p:tgtEl>
                                        <p:attrNameLst>
                                          <p:attrName>ppt_x</p:attrName>
                                        </p:attrNameLst>
                                      </p:cBhvr>
                                      <p:tavLst>
                                        <p:tav tm="0">
                                          <p:val>
                                            <p:strVal val="#ppt_x"/>
                                          </p:val>
                                        </p:tav>
                                        <p:tav tm="100000">
                                          <p:val>
                                            <p:strVal val="#ppt_x"/>
                                          </p:val>
                                        </p:tav>
                                      </p:tavLst>
                                    </p:anim>
                                    <p:anim calcmode="lin" valueType="num">
                                      <p:cBhvr additive="base">
                                        <p:cTn id="8" dur="500" fill="hold"/>
                                        <p:tgtEl>
                                          <p:spTgt spid="1607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60772"/>
                                        </p:tgtEl>
                                        <p:attrNameLst>
                                          <p:attrName>style.visibility</p:attrName>
                                        </p:attrNameLst>
                                      </p:cBhvr>
                                      <p:to>
                                        <p:strVal val="visible"/>
                                      </p:to>
                                    </p:set>
                                    <p:animEffect transition="in" filter="box(in)">
                                      <p:cBhvr>
                                        <p:cTn id="13" dur="500"/>
                                        <p:tgtEl>
                                          <p:spTgt spid="16077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60773"/>
                                        </p:tgtEl>
                                        <p:attrNameLst>
                                          <p:attrName>style.visibility</p:attrName>
                                        </p:attrNameLst>
                                      </p:cBhvr>
                                      <p:to>
                                        <p:strVal val="visible"/>
                                      </p:to>
                                    </p:set>
                                    <p:animEffect transition="in" filter="box(in)">
                                      <p:cBhvr>
                                        <p:cTn id="18" dur="500"/>
                                        <p:tgtEl>
                                          <p:spTgt spid="160773"/>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60774"/>
                                        </p:tgtEl>
                                        <p:attrNameLst>
                                          <p:attrName>style.visibility</p:attrName>
                                        </p:attrNameLst>
                                      </p:cBhvr>
                                      <p:to>
                                        <p:strVal val="visible"/>
                                      </p:to>
                                    </p:set>
                                    <p:animEffect transition="in" filter="box(in)">
                                      <p:cBhvr>
                                        <p:cTn id="23" dur="500"/>
                                        <p:tgtEl>
                                          <p:spTgt spid="16077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60775"/>
                                        </p:tgtEl>
                                        <p:attrNameLst>
                                          <p:attrName>style.visibility</p:attrName>
                                        </p:attrNameLst>
                                      </p:cBhvr>
                                      <p:to>
                                        <p:strVal val="visible"/>
                                      </p:to>
                                    </p:set>
                                    <p:animEffect transition="in" filter="box(in)">
                                      <p:cBhvr>
                                        <p:cTn id="28" dur="500"/>
                                        <p:tgtEl>
                                          <p:spTgt spid="160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ldLvl="0" animBg="1"/>
      <p:bldP spid="160772" grpId="0" animBg="1"/>
      <p:bldP spid="160773" grpId="0" bldLvl="0" animBg="1"/>
      <p:bldP spid="160774" grpId="0" bldLvl="0" animBg="1"/>
      <p:bldP spid="160775"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Rectangle 2"/>
          <p:cNvSpPr>
            <a:spLocks noGrp="1"/>
          </p:cNvSpPr>
          <p:nvPr>
            <p:ph type="title"/>
          </p:nvPr>
        </p:nvSpPr>
        <p:spPr>
          <a:xfrm>
            <a:off x="685800" y="252413"/>
            <a:ext cx="7772400" cy="1143000"/>
          </a:xfrm>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7.6.3.2 </a:t>
            </a:r>
            <a:r>
              <a:rPr lang="zh-CN" altLang="en-US" sz="4000" b="0" dirty="0">
                <a:latin typeface="黑体" panose="02010609060101010101" pitchFamily="2" charset="-122"/>
                <a:ea typeface="黑体" panose="02010609060101010101" pitchFamily="2" charset="-122"/>
              </a:rPr>
              <a:t>智能搜索引擎技术</a:t>
            </a:r>
          </a:p>
        </p:txBody>
      </p:sp>
      <p:sp>
        <p:nvSpPr>
          <p:cNvPr id="123908" name="Rectangle 3"/>
          <p:cNvSpPr>
            <a:spLocks noGrp="1"/>
          </p:cNvSpPr>
          <p:nvPr>
            <p:ph idx="1"/>
          </p:nvPr>
        </p:nvSpPr>
        <p:spPr>
          <a:xfrm>
            <a:off x="685800" y="1141730"/>
            <a:ext cx="7984490" cy="5398770"/>
          </a:xfrm>
        </p:spPr>
        <p:txBody>
          <a:bodyPr vert="horz" wrap="square" lIns="91440" tIns="45720" rIns="91440" bIns="45720" anchor="t" anchorCtr="0"/>
          <a:lstStyle/>
          <a:p>
            <a:pPr eaLnBrk="1" hangingPunct="1">
              <a:lnSpc>
                <a:spcPct val="90000"/>
              </a:lnSpc>
            </a:pPr>
            <a:r>
              <a:rPr lang="zh-CN" altLang="en-US" sz="3200" dirty="0">
                <a:latin typeface="黑体" panose="02010609060101010101" pitchFamily="2" charset="-122"/>
                <a:ea typeface="黑体" panose="02010609060101010101" pitchFamily="2" charset="-122"/>
              </a:rPr>
              <a:t>将智能技术跟传统搜索引擎结合，逐步实现智能化。</a:t>
            </a:r>
          </a:p>
          <a:p>
            <a:pPr eaLnBrk="1" hangingPunct="1">
              <a:lnSpc>
                <a:spcPct val="90000"/>
              </a:lnSpc>
              <a:buNone/>
            </a:pPr>
            <a:r>
              <a:rPr lang="en-US" altLang="zh-CN" dirty="0">
                <a:latin typeface="黑体" panose="02010609060101010101" pitchFamily="2" charset="-122"/>
                <a:ea typeface="黑体" panose="02010609060101010101" pitchFamily="2" charset="-122"/>
              </a:rPr>
              <a:t>1.</a:t>
            </a:r>
            <a:r>
              <a:rPr lang="zh-CN" altLang="en-US" dirty="0">
                <a:solidFill>
                  <a:srgbClr val="FF0000"/>
                </a:solidFill>
                <a:latin typeface="黑体" panose="02010609060101010101" pitchFamily="2" charset="-122"/>
                <a:ea typeface="黑体" panose="02010609060101010101" pitchFamily="2" charset="-122"/>
              </a:rPr>
              <a:t>自然语言理解技术</a:t>
            </a:r>
            <a:endParaRPr lang="zh-CN" altLang="en-US" dirty="0">
              <a:solidFill>
                <a:schemeClr val="folHlink"/>
              </a:solidFill>
              <a:latin typeface="黑体" panose="02010609060101010101" pitchFamily="2" charset="-122"/>
              <a:ea typeface="黑体" panose="02010609060101010101" pitchFamily="2" charset="-122"/>
            </a:endParaRPr>
          </a:p>
          <a:p>
            <a:pPr eaLnBrk="1" hangingPunct="1">
              <a:lnSpc>
                <a:spcPct val="90000"/>
              </a:lnSpc>
            </a:pPr>
            <a:r>
              <a:rPr lang="zh-CN" altLang="en-US" sz="3200" dirty="0">
                <a:latin typeface="黑体" panose="02010609060101010101" pitchFamily="2" charset="-122"/>
                <a:ea typeface="黑体" panose="02010609060101010101" pitchFamily="2" charset="-122"/>
              </a:rPr>
              <a:t>方向</a:t>
            </a:r>
            <a:r>
              <a:rPr lang="en-US" altLang="zh-CN" sz="3200" dirty="0">
                <a:latin typeface="黑体" panose="02010609060101010101" pitchFamily="2" charset="-122"/>
                <a:ea typeface="黑体" panose="02010609060101010101" pitchFamily="2" charset="-122"/>
              </a:rPr>
              <a:t>:</a:t>
            </a:r>
          </a:p>
          <a:p>
            <a:pPr eaLnBrk="1" hangingPunct="1">
              <a:lnSpc>
                <a:spcPct val="90000"/>
              </a:lnSpc>
              <a:buNone/>
            </a:pPr>
            <a:r>
              <a:rPr lang="en-US" altLang="zh-CN" sz="3200" dirty="0">
                <a:latin typeface="黑体" panose="02010609060101010101" pitchFamily="2" charset="-122"/>
                <a:ea typeface="黑体" panose="02010609060101010101" pitchFamily="2" charset="-122"/>
              </a:rPr>
              <a:t>   </a:t>
            </a:r>
            <a:r>
              <a:rPr lang="en-US" altLang="zh-CN" sz="3200" dirty="0">
                <a:solidFill>
                  <a:srgbClr val="FF0000"/>
                </a:solidFill>
                <a:latin typeface="黑体" panose="02010609060101010101" pitchFamily="2" charset="-122"/>
                <a:ea typeface="黑体" panose="02010609060101010101" pitchFamily="2" charset="-122"/>
              </a:rPr>
              <a:t> </a:t>
            </a:r>
            <a:r>
              <a:rPr lang="zh-CN" altLang="en-US" sz="3200" dirty="0">
                <a:solidFill>
                  <a:srgbClr val="FF0000"/>
                </a:solidFill>
                <a:latin typeface="黑体" panose="02010609060101010101" pitchFamily="2" charset="-122"/>
                <a:ea typeface="黑体" panose="02010609060101010101" pitchFamily="2" charset="-122"/>
              </a:rPr>
              <a:t>一是基于机器翻译技术</a:t>
            </a:r>
            <a:r>
              <a:rPr lang="zh-CN" altLang="en-US" sz="3200" dirty="0">
                <a:latin typeface="黑体" panose="02010609060101010101" pitchFamily="2" charset="-122"/>
                <a:ea typeface="黑体" panose="02010609060101010101" pitchFamily="2" charset="-122"/>
              </a:rPr>
              <a:t>，将使得用户可以使用母语搜索非母语的网页，并以母语浏览搜索结果。</a:t>
            </a:r>
          </a:p>
          <a:p>
            <a:pPr eaLnBrk="1" hangingPunct="1">
              <a:lnSpc>
                <a:spcPct val="90000"/>
              </a:lnSpc>
              <a:buNone/>
            </a:pPr>
            <a:r>
              <a:rPr lang="zh-CN" altLang="en-US" sz="3200" dirty="0">
                <a:latin typeface="黑体" panose="02010609060101010101" pitchFamily="2" charset="-122"/>
                <a:ea typeface="黑体" panose="02010609060101010101" pitchFamily="2" charset="-122"/>
              </a:rPr>
              <a:t>    </a:t>
            </a:r>
            <a:r>
              <a:rPr lang="zh-CN" altLang="en-US" sz="3200" dirty="0">
                <a:solidFill>
                  <a:srgbClr val="FF0000"/>
                </a:solidFill>
                <a:latin typeface="黑体" panose="02010609060101010101" pitchFamily="2" charset="-122"/>
                <a:ea typeface="黑体" panose="02010609060101010101" pitchFamily="2" charset="-122"/>
              </a:rPr>
              <a:t>二是基于语义理解技术</a:t>
            </a:r>
            <a:r>
              <a:rPr lang="zh-CN" altLang="en-US" sz="3200" dirty="0">
                <a:latin typeface="黑体" panose="02010609060101010101" pitchFamily="2" charset="-122"/>
                <a:ea typeface="黑体" panose="02010609060101010101" pitchFamily="2" charset="-122"/>
              </a:rPr>
              <a:t>，实现了搜索引擎对搜索词在语义层次上的理解，为用户提供最确切的搜索服务。</a:t>
            </a:r>
          </a:p>
          <a:p>
            <a:pPr eaLnBrk="1" hangingPunct="1">
              <a:lnSpc>
                <a:spcPct val="90000"/>
              </a:lnSpc>
            </a:pPr>
            <a:endParaRPr lang="zh-CN" altLang="en-US" sz="32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2"/>
          <p:cNvSpPr>
            <a:spLocks noGrp="1"/>
          </p:cNvSpPr>
          <p:nvPr>
            <p:ph idx="4294967295"/>
          </p:nvPr>
        </p:nvSpPr>
        <p:spPr>
          <a:xfrm>
            <a:off x="685800" y="612775"/>
            <a:ext cx="7772400" cy="5511800"/>
          </a:xfrm>
        </p:spPr>
        <p:txBody>
          <a:bodyPr vert="horz" wrap="square" lIns="91440" tIns="45720" rIns="91440" bIns="45720" anchor="t" anchorCtr="0"/>
          <a:lstStyle/>
          <a:p>
            <a:pPr eaLnBrk="1" hangingPunct="1">
              <a:lnSpc>
                <a:spcPct val="90000"/>
              </a:lnSpc>
              <a:buNone/>
            </a:pPr>
            <a:r>
              <a:rPr lang="zh-CN" altLang="en-US" sz="2800" dirty="0" smtClean="0">
                <a:solidFill>
                  <a:srgbClr val="C00000"/>
                </a:solidFill>
                <a:latin typeface="黑体" panose="02010609060101010101" pitchFamily="2" charset="-122"/>
                <a:ea typeface="黑体" panose="02010609060101010101" pitchFamily="2" charset="-122"/>
              </a:rPr>
              <a:t>  自然语言理解</a:t>
            </a:r>
            <a:r>
              <a:rPr lang="zh-CN" altLang="en-US" sz="2800" dirty="0">
                <a:solidFill>
                  <a:srgbClr val="C00000"/>
                </a:solidFill>
                <a:latin typeface="黑体" panose="02010609060101010101" pitchFamily="2" charset="-122"/>
                <a:ea typeface="黑体" panose="02010609060101010101" pitchFamily="2" charset="-122"/>
              </a:rPr>
              <a:t>包括自动分词技术、同义词技术、概念搜索、短语识别及自动文摘生成等。</a:t>
            </a:r>
            <a:r>
              <a:rPr lang="zh-CN" altLang="en-US" dirty="0">
                <a:latin typeface="黑体" panose="02010609060101010101" pitchFamily="2" charset="-122"/>
                <a:ea typeface="黑体" panose="02010609060101010101" pitchFamily="2" charset="-122"/>
              </a:rPr>
              <a:t> </a:t>
            </a:r>
          </a:p>
          <a:p>
            <a:pPr eaLnBrk="1" hangingPunct="1">
              <a:lnSpc>
                <a:spcPct val="90000"/>
              </a:lnSpc>
              <a:buNone/>
            </a:pP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a:t>
            </a:r>
            <a:r>
              <a:rPr lang="zh-CN" altLang="en-US" dirty="0">
                <a:solidFill>
                  <a:srgbClr val="FF0000"/>
                </a:solidFill>
                <a:latin typeface="黑体" panose="02010609060101010101" pitchFamily="2" charset="-122"/>
                <a:ea typeface="黑体" panose="02010609060101010101" pitchFamily="2" charset="-122"/>
              </a:rPr>
              <a:t>自动分词技术</a:t>
            </a:r>
            <a:endParaRPr lang="zh-CN" altLang="en-US" dirty="0">
              <a:solidFill>
                <a:schemeClr val="folHlink"/>
              </a:solidFill>
              <a:latin typeface="黑体" panose="02010609060101010101" pitchFamily="2" charset="-122"/>
              <a:ea typeface="黑体" panose="02010609060101010101" pitchFamily="2" charset="-122"/>
            </a:endParaRPr>
          </a:p>
          <a:p>
            <a:pPr eaLnBrk="1" hangingPunct="1">
              <a:lnSpc>
                <a:spcPct val="90000"/>
              </a:lnSpc>
            </a:pPr>
            <a:r>
              <a:rPr lang="zh-CN" altLang="en-US" sz="2800" dirty="0">
                <a:latin typeface="黑体" panose="02010609060101010101" pitchFamily="2" charset="-122"/>
                <a:ea typeface="黑体" panose="02010609060101010101" pitchFamily="2" charset="-122"/>
              </a:rPr>
              <a:t>关键词查询的前提是将查询条件分解成若干关键词。</a:t>
            </a:r>
          </a:p>
          <a:p>
            <a:pPr eaLnBrk="1" hangingPunct="1">
              <a:lnSpc>
                <a:spcPct val="90000"/>
              </a:lnSpc>
            </a:pPr>
            <a:r>
              <a:rPr lang="zh-CN" altLang="en-US" sz="2800" dirty="0">
                <a:latin typeface="黑体" panose="02010609060101010101" pitchFamily="2" charset="-122"/>
                <a:ea typeface="黑体" panose="02010609060101010101" pitchFamily="2" charset="-122"/>
              </a:rPr>
              <a:t>可分两类</a:t>
            </a:r>
            <a:r>
              <a:rPr lang="en-US" altLang="zh-CN" sz="2800" dirty="0">
                <a:latin typeface="黑体" panose="02010609060101010101" pitchFamily="2" charset="-122"/>
                <a:ea typeface="黑体" panose="02010609060101010101" pitchFamily="2" charset="-122"/>
              </a:rPr>
              <a:t>:</a:t>
            </a:r>
          </a:p>
          <a:p>
            <a:pPr lvl="1">
              <a:lnSpc>
                <a:spcPct val="90000"/>
              </a:lnSpc>
            </a:pPr>
            <a:r>
              <a:rPr lang="zh-CN" altLang="en-US" sz="2400" dirty="0">
                <a:solidFill>
                  <a:srgbClr val="FF0000"/>
                </a:solidFill>
                <a:latin typeface="黑体" panose="02010609060101010101" pitchFamily="2" charset="-122"/>
                <a:ea typeface="黑体" panose="02010609060101010101" pitchFamily="2" charset="-122"/>
              </a:rPr>
              <a:t>理解式切词法</a:t>
            </a:r>
            <a:r>
              <a:rPr lang="zh-CN" altLang="en-US" sz="2400" dirty="0">
                <a:latin typeface="黑体" panose="02010609060101010101" pitchFamily="2" charset="-122"/>
                <a:ea typeface="黑体" panose="02010609060101010101" pitchFamily="2" charset="-122"/>
              </a:rPr>
              <a:t>，即利用语法知识和语义知识以及心理学知识进行分词，需要建立分词数据库、知识库和推理机；</a:t>
            </a:r>
          </a:p>
          <a:p>
            <a:pPr lvl="1">
              <a:lnSpc>
                <a:spcPct val="90000"/>
              </a:lnSpc>
            </a:pPr>
            <a:r>
              <a:rPr lang="zh-CN" altLang="en-US" sz="2400" dirty="0">
                <a:solidFill>
                  <a:srgbClr val="FF0000"/>
                </a:solidFill>
                <a:latin typeface="黑体" panose="02010609060101010101" pitchFamily="2" charset="-122"/>
                <a:ea typeface="黑体" panose="02010609060101010101" pitchFamily="2" charset="-122"/>
              </a:rPr>
              <a:t>机械式分词法</a:t>
            </a:r>
            <a:r>
              <a:rPr lang="zh-CN" altLang="en-US" sz="2400" dirty="0">
                <a:latin typeface="黑体" panose="02010609060101010101" pitchFamily="2" charset="-122"/>
                <a:ea typeface="黑体" panose="02010609060101010101" pitchFamily="2" charset="-122"/>
              </a:rPr>
              <a:t>，一般以分词词典为依据，通过文档中的字串和词表中的词逐一匹配来完成词的切分。</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a:spLocks noGrp="1"/>
          </p:cNvSpPr>
          <p:nvPr>
            <p:ph idx="4294967295"/>
          </p:nvPr>
        </p:nvSpPr>
        <p:spPr>
          <a:xfrm>
            <a:off x="225425" y="631825"/>
            <a:ext cx="8491220" cy="5807075"/>
          </a:xfrm>
        </p:spPr>
        <p:txBody>
          <a:bodyPr vert="horz" wrap="square" lIns="91440" tIns="45720" rIns="91440" bIns="45720" anchor="t" anchorCtr="0"/>
          <a:lstStyle/>
          <a:p>
            <a:pPr eaLnBrk="1" hangingPunct="1">
              <a:lnSpc>
                <a:spcPct val="80000"/>
              </a:lnSpc>
              <a:buNone/>
            </a:pP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2</a:t>
            </a:r>
            <a:r>
              <a:rPr lang="zh-CN" altLang="en-US" sz="3200" dirty="0">
                <a:latin typeface="黑体" panose="02010609060101010101" pitchFamily="2" charset="-122"/>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概念搜索</a:t>
            </a:r>
            <a:endParaRPr lang="zh-CN" altLang="en-US" sz="3200" dirty="0">
              <a:solidFill>
                <a:schemeClr val="folHlink"/>
              </a:solidFill>
              <a:latin typeface="黑体" panose="02010609060101010101" pitchFamily="2" charset="-122"/>
              <a:ea typeface="黑体" panose="02010609060101010101" pitchFamily="2" charset="-122"/>
            </a:endParaRPr>
          </a:p>
          <a:p>
            <a:pPr>
              <a:lnSpc>
                <a:spcPct val="80000"/>
              </a:lnSpc>
            </a:pPr>
            <a:r>
              <a:rPr lang="zh-CN" altLang="en-US" sz="3200" dirty="0">
                <a:solidFill>
                  <a:srgbClr val="C00000"/>
                </a:solidFill>
                <a:latin typeface="黑体" panose="02010609060101010101" pitchFamily="2" charset="-122"/>
                <a:ea typeface="黑体" panose="02010609060101010101" pitchFamily="2" charset="-122"/>
              </a:rPr>
              <a:t>概念检索</a:t>
            </a:r>
            <a:r>
              <a:rPr lang="zh-CN" altLang="en-US" sz="3200" dirty="0">
                <a:latin typeface="黑体" panose="02010609060101010101" pitchFamily="2" charset="-122"/>
                <a:ea typeface="黑体" panose="02010609060101010101" pitchFamily="2" charset="-122"/>
              </a:rPr>
              <a:t>就是在检索时对于这些描述元素自动归并为同一概念。</a:t>
            </a:r>
          </a:p>
          <a:p>
            <a:pPr>
              <a:lnSpc>
                <a:spcPct val="80000"/>
              </a:lnSpc>
            </a:pPr>
            <a:r>
              <a:rPr lang="zh-CN" altLang="en-US" sz="3200" dirty="0">
                <a:latin typeface="黑体" panose="02010609060101010101" pitchFamily="2" charset="-122"/>
                <a:ea typeface="黑体" panose="02010609060101010101" pitchFamily="2" charset="-122"/>
              </a:rPr>
              <a:t>根据概念之间的相互联系，在词的概念含义层次上建立联系，为检索用户提供相关的</a:t>
            </a:r>
            <a:r>
              <a:rPr lang="zh-CN" altLang="en-US" sz="3200" dirty="0">
                <a:solidFill>
                  <a:srgbClr val="C00000"/>
                </a:solidFill>
                <a:latin typeface="黑体" panose="02010609060101010101" pitchFamily="2" charset="-122"/>
                <a:ea typeface="黑体" panose="02010609060101010101" pitchFamily="2" charset="-122"/>
              </a:rPr>
              <a:t>结果分析</a:t>
            </a:r>
            <a:r>
              <a:rPr lang="zh-CN" altLang="en-US" sz="3200" dirty="0">
                <a:latin typeface="黑体" panose="02010609060101010101" pitchFamily="2" charset="-122"/>
                <a:ea typeface="黑体" panose="02010609060101010101" pitchFamily="2" charset="-122"/>
              </a:rPr>
              <a:t>。</a:t>
            </a:r>
          </a:p>
          <a:p>
            <a:pPr>
              <a:lnSpc>
                <a:spcPct val="80000"/>
              </a:lnSpc>
            </a:pPr>
            <a:r>
              <a:rPr lang="zh-CN" altLang="en-US" sz="3200" dirty="0">
                <a:latin typeface="黑体" panose="02010609060101010101" pitchFamily="2" charset="-122"/>
                <a:ea typeface="黑体" panose="02010609060101010101" pitchFamily="2" charset="-122"/>
              </a:rPr>
              <a:t>需要具备符合用户实际需要的</a:t>
            </a:r>
            <a:r>
              <a:rPr lang="zh-CN" altLang="en-US" sz="3200" dirty="0">
                <a:solidFill>
                  <a:srgbClr val="C00000"/>
                </a:solidFill>
                <a:latin typeface="黑体" panose="02010609060101010101" pitchFamily="2" charset="-122"/>
                <a:ea typeface="黑体" panose="02010609060101010101" pitchFamily="2" charset="-122"/>
              </a:rPr>
              <a:t>知识库</a:t>
            </a:r>
            <a:r>
              <a:rPr lang="zh-CN" altLang="en-US" sz="3200" dirty="0">
                <a:latin typeface="黑体" panose="02010609060101010101" pitchFamily="2" charset="-122"/>
                <a:ea typeface="黑体" panose="02010609060101010101" pitchFamily="2" charset="-122"/>
              </a:rPr>
              <a:t>，在搜索时，引擎根据已有的知识库，了解检索词的意义并以此产生联想，从而找全相关文章。</a:t>
            </a:r>
          </a:p>
          <a:p>
            <a:pPr>
              <a:lnSpc>
                <a:spcPct val="80000"/>
              </a:lnSpc>
            </a:pPr>
            <a:r>
              <a:rPr lang="zh-CN" altLang="en-US" sz="3200" dirty="0">
                <a:solidFill>
                  <a:srgbClr val="C00000"/>
                </a:solidFill>
                <a:latin typeface="黑体" panose="02010609060101010101" pitchFamily="2" charset="-122"/>
                <a:ea typeface="黑体" panose="02010609060101010101" pitchFamily="2" charset="-122"/>
              </a:rPr>
              <a:t>语义网络</a:t>
            </a:r>
            <a:r>
              <a:rPr lang="zh-CN" altLang="en-US" sz="3200" dirty="0">
                <a:latin typeface="黑体" panose="02010609060101010101" pitchFamily="2" charset="-122"/>
                <a:ea typeface="黑体" panose="02010609060101010101" pitchFamily="2" charset="-122"/>
              </a:rPr>
              <a:t>表示方法。</a:t>
            </a:r>
          </a:p>
          <a:p>
            <a:pPr>
              <a:lnSpc>
                <a:spcPct val="80000"/>
              </a:lnSpc>
            </a:pPr>
            <a:r>
              <a:rPr lang="zh-CN" altLang="en-US" sz="3200" dirty="0">
                <a:latin typeface="黑体" panose="02010609060101010101" pitchFamily="2" charset="-122"/>
                <a:ea typeface="黑体" panose="02010609060101010101" pitchFamily="2" charset="-122"/>
              </a:rPr>
              <a:t>在树型结构的基础上添加</a:t>
            </a:r>
            <a:r>
              <a:rPr lang="zh-CN" altLang="en-US" sz="3200" dirty="0">
                <a:solidFill>
                  <a:srgbClr val="C00000"/>
                </a:solidFill>
                <a:latin typeface="黑体" panose="02010609060101010101" pitchFamily="2" charset="-122"/>
                <a:ea typeface="黑体" panose="02010609060101010101" pitchFamily="2" charset="-122"/>
              </a:rPr>
              <a:t>横向关系</a:t>
            </a:r>
            <a:r>
              <a:rPr lang="zh-CN" altLang="en-US" sz="3200" dirty="0">
                <a:latin typeface="黑体" panose="02010609060101010101" pitchFamily="2" charset="-122"/>
                <a:ea typeface="黑体" panose="02010609060101010101" pitchFamily="2" charset="-122"/>
              </a:rPr>
              <a:t>，把各个独立的概念联系起来，如</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计算机</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和</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电脑</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为同义关系。</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p:cNvSpPr>
          <p:nvPr>
            <p:ph idx="4294967295"/>
          </p:nvPr>
        </p:nvSpPr>
        <p:spPr>
          <a:xfrm>
            <a:off x="338455" y="443230"/>
            <a:ext cx="8237855" cy="5469255"/>
          </a:xfrm>
        </p:spPr>
        <p:txBody>
          <a:bodyPr vert="horz" wrap="square" lIns="91440" tIns="45720" rIns="91440" bIns="45720" anchor="t" anchorCtr="0"/>
          <a:lstStyle/>
          <a:p>
            <a:pPr eaLnBrk="1" hangingPunct="1">
              <a:lnSpc>
                <a:spcPct val="90000"/>
              </a:lnSpc>
              <a:buNone/>
            </a:pP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3</a:t>
            </a:r>
            <a:r>
              <a:rPr lang="zh-CN" altLang="en-US" sz="3200" dirty="0">
                <a:latin typeface="黑体" panose="02010609060101010101" pitchFamily="2" charset="-122"/>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短语识别</a:t>
            </a:r>
            <a:endParaRPr lang="zh-CN" altLang="en-US" sz="3200" dirty="0">
              <a:solidFill>
                <a:schemeClr val="folHlink"/>
              </a:solidFill>
              <a:latin typeface="黑体" panose="02010609060101010101" pitchFamily="2" charset="-122"/>
              <a:ea typeface="黑体" panose="02010609060101010101" pitchFamily="2" charset="-122"/>
            </a:endParaRPr>
          </a:p>
          <a:p>
            <a:pPr eaLnBrk="1" hangingPunct="1">
              <a:lnSpc>
                <a:spcPct val="90000"/>
              </a:lnSpc>
            </a:pPr>
            <a:r>
              <a:rPr lang="zh-CN" altLang="en-US" sz="2800" dirty="0">
                <a:latin typeface="黑体" panose="02010609060101010101" pitchFamily="2" charset="-122"/>
                <a:ea typeface="黑体" panose="02010609060101010101" pitchFamily="2" charset="-122"/>
              </a:rPr>
              <a:t>查询条件</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北京的气温</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北京</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和</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气温</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存在一定的关系，但如果不将</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北京</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和</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气温</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联合起来作为一个短语查询那么除了选出关于</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北京的气温</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的文档之外，还将查出有关</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北京</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和</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气温</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的文档。</a:t>
            </a:r>
          </a:p>
          <a:p>
            <a:pPr eaLnBrk="1" hangingPunct="1">
              <a:lnSpc>
                <a:spcPct val="90000"/>
              </a:lnSpc>
            </a:pPr>
            <a:endParaRPr lang="zh-CN" altLang="en-US" sz="2800" dirty="0">
              <a:latin typeface="黑体" panose="02010609060101010101" pitchFamily="2" charset="-122"/>
              <a:ea typeface="黑体" panose="02010609060101010101" pitchFamily="2" charset="-122"/>
            </a:endParaRPr>
          </a:p>
          <a:p>
            <a:pPr eaLnBrk="1" hangingPunct="1">
              <a:lnSpc>
                <a:spcPct val="90000"/>
              </a:lnSpc>
              <a:buNone/>
            </a:pP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4</a:t>
            </a:r>
            <a:r>
              <a:rPr lang="zh-CN" altLang="en-US" sz="3200" dirty="0">
                <a:latin typeface="黑体" panose="02010609060101010101" pitchFamily="2" charset="-122"/>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同义词技术</a:t>
            </a:r>
            <a:endParaRPr lang="zh-CN" altLang="en-US" sz="3200" dirty="0">
              <a:solidFill>
                <a:schemeClr val="folHlink"/>
              </a:solidFill>
              <a:latin typeface="黑体" panose="02010609060101010101" pitchFamily="2" charset="-122"/>
              <a:ea typeface="黑体" panose="02010609060101010101" pitchFamily="2" charset="-122"/>
            </a:endParaRPr>
          </a:p>
          <a:p>
            <a:pPr eaLnBrk="1" hangingPunct="1">
              <a:lnSpc>
                <a:spcPct val="90000"/>
              </a:lnSpc>
            </a:pPr>
            <a:r>
              <a:rPr lang="zh-CN" altLang="en-US" sz="2800" dirty="0">
                <a:latin typeface="黑体" panose="02010609060101010101" pitchFamily="2" charset="-122"/>
                <a:ea typeface="黑体" panose="02010609060101010101" pitchFamily="2" charset="-122"/>
              </a:rPr>
              <a:t>人工构造同义词表。</a:t>
            </a:r>
          </a:p>
          <a:p>
            <a:pPr eaLnBrk="1" hangingPunct="1">
              <a:lnSpc>
                <a:spcPct val="90000"/>
              </a:lnSpc>
            </a:pPr>
            <a:r>
              <a:rPr lang="zh-CN" altLang="en-US" sz="2800" dirty="0">
                <a:latin typeface="黑体" panose="02010609060101010101" pitchFamily="2" charset="-122"/>
                <a:ea typeface="黑体" panose="02010609060101010101" pitchFamily="2" charset="-122"/>
              </a:rPr>
              <a:t>从语料库中自动取得同义词关系。给出一个查询的关键词，引擎能主动</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联想</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到与其同义或意思相近的词。</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2"/>
          <p:cNvSpPr>
            <a:spLocks noGrp="1"/>
          </p:cNvSpPr>
          <p:nvPr>
            <p:ph idx="4294967295"/>
          </p:nvPr>
        </p:nvSpPr>
        <p:spPr>
          <a:xfrm>
            <a:off x="479425" y="655320"/>
            <a:ext cx="8168005" cy="5934710"/>
          </a:xfrm>
        </p:spPr>
        <p:txBody>
          <a:bodyPr vert="horz" wrap="square" lIns="91440" tIns="45720" rIns="91440" bIns="45720" anchor="t" anchorCtr="0"/>
          <a:lstStyle/>
          <a:p>
            <a:pPr eaLnBrk="1" hangingPunct="1">
              <a:lnSpc>
                <a:spcPct val="90000"/>
              </a:lnSpc>
              <a:buNone/>
            </a:pPr>
            <a:r>
              <a:rPr lang="en-US" altLang="zh-CN" sz="4000" dirty="0">
                <a:latin typeface="黑体" panose="02010609060101010101" pitchFamily="2" charset="-122"/>
                <a:ea typeface="黑体" panose="02010609060101010101" pitchFamily="2" charset="-122"/>
              </a:rPr>
              <a:t>2.</a:t>
            </a:r>
            <a:r>
              <a:rPr lang="zh-CN" altLang="en-US" sz="4000" dirty="0">
                <a:solidFill>
                  <a:srgbClr val="C00000"/>
                </a:solidFill>
                <a:latin typeface="黑体" panose="02010609060101010101" pitchFamily="2" charset="-122"/>
                <a:ea typeface="黑体" panose="02010609060101010101" pitchFamily="2" charset="-122"/>
              </a:rPr>
              <a:t>对称搜索技术</a:t>
            </a:r>
            <a:endParaRPr lang="zh-CN" altLang="en-US" sz="4000" dirty="0">
              <a:solidFill>
                <a:schemeClr val="folHlink"/>
              </a:solidFill>
              <a:latin typeface="黑体" panose="02010609060101010101" pitchFamily="2" charset="-122"/>
              <a:ea typeface="黑体" panose="02010609060101010101" pitchFamily="2" charset="-122"/>
            </a:endParaRPr>
          </a:p>
          <a:p>
            <a:pPr eaLnBrk="1" hangingPunct="1">
              <a:lnSpc>
                <a:spcPct val="90000"/>
              </a:lnSpc>
            </a:pPr>
            <a:r>
              <a:rPr lang="zh-CN" altLang="en-US" sz="3200" dirty="0">
                <a:latin typeface="黑体" panose="02010609060101010101" pitchFamily="2" charset="-122"/>
                <a:ea typeface="黑体" panose="02010609060101010101" pitchFamily="2" charset="-122"/>
              </a:rPr>
              <a:t>关键技术 </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对称信息摘要通用</a:t>
            </a:r>
            <a:r>
              <a:rPr lang="zh-CN" altLang="en-US" sz="3200" dirty="0">
                <a:solidFill>
                  <a:schemeClr val="accent1"/>
                </a:solidFill>
                <a:latin typeface="黑体" panose="02010609060101010101" pitchFamily="2" charset="-122"/>
                <a:ea typeface="黑体" panose="02010609060101010101" pitchFamily="2" charset="-122"/>
              </a:rPr>
              <a:t>模板</a:t>
            </a:r>
            <a:r>
              <a:rPr lang="zh-CN" altLang="en-US" sz="3200" dirty="0">
                <a:ea typeface="黑体" panose="02010609060101010101" pitchFamily="2" charset="-122"/>
              </a:rPr>
              <a:t>”</a:t>
            </a:r>
            <a:endParaRPr lang="zh-CN" altLang="en-US" sz="3200" dirty="0">
              <a:latin typeface="黑体" panose="02010609060101010101" pitchFamily="2" charset="-122"/>
              <a:ea typeface="黑体" panose="02010609060101010101" pitchFamily="2" charset="-122"/>
            </a:endParaRPr>
          </a:p>
          <a:p>
            <a:pPr eaLnBrk="1" hangingPunct="1">
              <a:lnSpc>
                <a:spcPct val="90000"/>
              </a:lnSpc>
            </a:pPr>
            <a:r>
              <a:rPr lang="zh-CN" altLang="en-US" sz="3200" dirty="0">
                <a:latin typeface="黑体" panose="02010609060101010101" pitchFamily="2" charset="-122"/>
                <a:ea typeface="黑体" panose="02010609060101010101" pitchFamily="2" charset="-122"/>
              </a:rPr>
              <a:t>发布信息用户在</a:t>
            </a:r>
            <a:r>
              <a:rPr lang="zh-CN" altLang="en-US" sz="3200" dirty="0">
                <a:ea typeface="黑体" panose="02010609060101010101" pitchFamily="2" charset="-122"/>
              </a:rPr>
              <a:t>“</a:t>
            </a:r>
            <a:r>
              <a:rPr lang="zh-CN" altLang="en-US" sz="3200" dirty="0">
                <a:solidFill>
                  <a:schemeClr val="accent1"/>
                </a:solidFill>
                <a:latin typeface="黑体" panose="02010609060101010101" pitchFamily="2" charset="-122"/>
                <a:ea typeface="黑体" panose="02010609060101010101" pitchFamily="2" charset="-122"/>
              </a:rPr>
              <a:t>模板</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上输入信息，包括：</a:t>
            </a:r>
          </a:p>
          <a:p>
            <a:pPr lvl="1" eaLnBrk="1" hangingPunct="1">
              <a:lnSpc>
                <a:spcPct val="90000"/>
              </a:lnSpc>
            </a:pPr>
            <a:r>
              <a:rPr lang="zh-CN" altLang="en-US" sz="2800" dirty="0">
                <a:solidFill>
                  <a:srgbClr val="FF0000"/>
                </a:solidFill>
                <a:latin typeface="黑体" panose="02010609060101010101" pitchFamily="2" charset="-122"/>
                <a:ea typeface="黑体" panose="02010609060101010101" pitchFamily="2" charset="-122"/>
              </a:rPr>
              <a:t>数据类型、内容摘要、发布者域名、邮件地址、发布起止时间</a:t>
            </a:r>
            <a:r>
              <a:rPr lang="zh-CN" altLang="en-US" sz="2800" dirty="0" smtClean="0">
                <a:solidFill>
                  <a:srgbClr val="FF0000"/>
                </a:solidFill>
                <a:latin typeface="黑体" panose="02010609060101010101" pitchFamily="2" charset="-122"/>
                <a:ea typeface="黑体" panose="02010609060101010101" pitchFamily="2" charset="-122"/>
              </a:rPr>
              <a:t>等。</a:t>
            </a:r>
            <a:endParaRPr lang="zh-CN" altLang="en-US" sz="2800" dirty="0">
              <a:latin typeface="黑体" panose="02010609060101010101" pitchFamily="2" charset="-122"/>
              <a:ea typeface="黑体" panose="02010609060101010101" pitchFamily="2" charset="-122"/>
            </a:endParaRPr>
          </a:p>
          <a:p>
            <a:pPr eaLnBrk="1" hangingPunct="1">
              <a:lnSpc>
                <a:spcPct val="90000"/>
              </a:lnSpc>
            </a:pPr>
            <a:r>
              <a:rPr lang="zh-CN" altLang="en-US" sz="3200" dirty="0">
                <a:latin typeface="黑体" panose="02010609060101010101" pitchFamily="2" charset="-122"/>
                <a:ea typeface="黑体" panose="02010609060101010101" pitchFamily="2" charset="-122"/>
              </a:rPr>
              <a:t>信息搜索用户也在</a:t>
            </a:r>
            <a:r>
              <a:rPr lang="zh-CN" altLang="en-US" sz="3200" dirty="0">
                <a:ea typeface="黑体" panose="02010609060101010101" pitchFamily="2" charset="-122"/>
              </a:rPr>
              <a:t>“</a:t>
            </a:r>
            <a:r>
              <a:rPr lang="zh-CN" altLang="en-US" sz="3200" dirty="0">
                <a:solidFill>
                  <a:schemeClr val="accent1"/>
                </a:solidFill>
                <a:latin typeface="黑体" panose="02010609060101010101" pitchFamily="2" charset="-122"/>
                <a:ea typeface="黑体" panose="02010609060101010101" pitchFamily="2" charset="-122"/>
              </a:rPr>
              <a:t>模板</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上输入</a:t>
            </a:r>
            <a:r>
              <a:rPr lang="zh-CN" altLang="en-US" sz="3200" dirty="0" smtClean="0">
                <a:latin typeface="黑体" panose="02010609060101010101" pitchFamily="2" charset="-122"/>
                <a:ea typeface="黑体" panose="02010609060101010101" pitchFamily="2" charset="-122"/>
              </a:rPr>
              <a:t>信息。</a:t>
            </a:r>
            <a:endParaRPr lang="zh-CN" altLang="en-US" sz="3200" dirty="0">
              <a:latin typeface="黑体" panose="02010609060101010101" pitchFamily="2" charset="-122"/>
              <a:ea typeface="黑体" panose="02010609060101010101" pitchFamily="2" charset="-122"/>
            </a:endParaRPr>
          </a:p>
          <a:p>
            <a:pPr eaLnBrk="1" hangingPunct="1">
              <a:lnSpc>
                <a:spcPct val="90000"/>
              </a:lnSpc>
            </a:pPr>
            <a:r>
              <a:rPr lang="zh-CN" altLang="en-US" sz="3200" dirty="0">
                <a:latin typeface="黑体" panose="02010609060101010101" pitchFamily="2" charset="-122"/>
                <a:ea typeface="黑体" panose="02010609060101010101" pitchFamily="2" charset="-122"/>
              </a:rPr>
              <a:t>搜索引擎根据用户要求，对</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对称信息摘要数据库</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进行多次匹配并排序，而后根据对称信息双方提供的地址进行匹配结果双向自动推送，让用户选择是否链接至相关站点的详细内容。</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2"/>
          <p:cNvSpPr>
            <a:spLocks noGrp="1"/>
          </p:cNvSpPr>
          <p:nvPr>
            <p:ph idx="4294967295"/>
          </p:nvPr>
        </p:nvSpPr>
        <p:spPr>
          <a:xfrm>
            <a:off x="494030" y="1007745"/>
            <a:ext cx="7772400" cy="4778375"/>
          </a:xfrm>
        </p:spPr>
        <p:txBody>
          <a:bodyPr vert="horz" wrap="square" lIns="91440" tIns="45720" rIns="91440" bIns="45720" anchor="t" anchorCtr="0"/>
          <a:lstStyle/>
          <a:p>
            <a:pPr eaLnBrk="1" hangingPunct="1">
              <a:buNone/>
            </a:pPr>
            <a:r>
              <a:rPr lang="en-US" altLang="zh-CN" sz="3200" dirty="0">
                <a:latin typeface="黑体" panose="02010609060101010101" pitchFamily="2" charset="-122"/>
                <a:ea typeface="黑体" panose="02010609060101010101" pitchFamily="2" charset="-122"/>
              </a:rPr>
              <a:t>3.</a:t>
            </a:r>
            <a:r>
              <a:rPr lang="zh-CN" altLang="en-US" sz="3200" dirty="0">
                <a:solidFill>
                  <a:srgbClr val="C00000"/>
                </a:solidFill>
                <a:latin typeface="黑体" panose="02010609060101010101" pitchFamily="2" charset="-122"/>
                <a:ea typeface="黑体" panose="02010609060101010101" pitchFamily="2" charset="-122"/>
              </a:rPr>
              <a:t>基于</a:t>
            </a:r>
            <a:r>
              <a:rPr lang="en-US" altLang="zh-CN" sz="3200" dirty="0">
                <a:solidFill>
                  <a:srgbClr val="C00000"/>
                </a:solidFill>
                <a:latin typeface="黑体" panose="02010609060101010101" pitchFamily="2" charset="-122"/>
                <a:ea typeface="黑体" panose="02010609060101010101" pitchFamily="2" charset="-122"/>
              </a:rPr>
              <a:t>XML</a:t>
            </a:r>
            <a:r>
              <a:rPr lang="zh-CN" altLang="en-US" sz="3200" dirty="0">
                <a:solidFill>
                  <a:srgbClr val="C00000"/>
                </a:solidFill>
                <a:latin typeface="黑体" panose="02010609060101010101" pitchFamily="2" charset="-122"/>
                <a:ea typeface="黑体" panose="02010609060101010101" pitchFamily="2" charset="-122"/>
              </a:rPr>
              <a:t>的技术</a:t>
            </a:r>
            <a:endParaRPr lang="zh-CN" altLang="en-US" sz="3200" dirty="0">
              <a:solidFill>
                <a:schemeClr val="folHlink"/>
              </a:solidFill>
              <a:latin typeface="黑体" panose="02010609060101010101" pitchFamily="2" charset="-122"/>
              <a:ea typeface="黑体" panose="02010609060101010101" pitchFamily="2" charset="-122"/>
            </a:endParaRPr>
          </a:p>
          <a:p>
            <a:pPr eaLnBrk="1" hangingPunct="1"/>
            <a:r>
              <a:rPr lang="en-US" altLang="zh-CN" sz="2400" dirty="0">
                <a:latin typeface="黑体" panose="02010609060101010101" pitchFamily="2" charset="-122"/>
                <a:ea typeface="黑体" panose="02010609060101010101" pitchFamily="2" charset="-122"/>
              </a:rPr>
              <a:t>XML</a:t>
            </a:r>
            <a:r>
              <a:rPr lang="zh-CN" altLang="en-US" sz="2400" dirty="0">
                <a:latin typeface="黑体" panose="02010609060101010101" pitchFamily="2" charset="-122"/>
                <a:ea typeface="黑体" panose="02010609060101010101" pitchFamily="2" charset="-122"/>
              </a:rPr>
              <a:t>通过</a:t>
            </a:r>
            <a:r>
              <a:rPr lang="en-US" altLang="zh-CN" sz="2400" dirty="0">
                <a:latin typeface="黑体" panose="02010609060101010101" pitchFamily="2" charset="-122"/>
                <a:ea typeface="黑体" panose="02010609060101010101" pitchFamily="2" charset="-122"/>
              </a:rPr>
              <a:t>DTD</a:t>
            </a:r>
            <a:r>
              <a:rPr lang="zh-CN" altLang="en-US" sz="2400" dirty="0">
                <a:latin typeface="黑体" panose="02010609060101010101" pitchFamily="2" charset="-122"/>
                <a:ea typeface="黑体" panose="02010609060101010101" pitchFamily="2" charset="-122"/>
              </a:rPr>
              <a:t>定义了文档的词法、语法和部分语义，</a:t>
            </a:r>
            <a:r>
              <a:rPr lang="en-US" altLang="zh-CN" sz="2400" dirty="0">
                <a:latin typeface="黑体" panose="02010609060101010101" pitchFamily="2" charset="-122"/>
                <a:ea typeface="黑体" panose="02010609060101010101" pitchFamily="2" charset="-122"/>
              </a:rPr>
              <a:t>XML</a:t>
            </a:r>
            <a:r>
              <a:rPr lang="zh-CN" altLang="en-US" sz="2400" dirty="0">
                <a:latin typeface="黑体" panose="02010609060101010101" pitchFamily="2" charset="-122"/>
                <a:ea typeface="黑体" panose="02010609060101010101" pitchFamily="2" charset="-122"/>
              </a:rPr>
              <a:t>规定了文档的表现形式，而</a:t>
            </a:r>
            <a:r>
              <a:rPr lang="en-US" altLang="zh-CN" sz="2400" dirty="0">
                <a:latin typeface="黑体" panose="02010609060101010101" pitchFamily="2" charset="-122"/>
                <a:ea typeface="黑体" panose="02010609060101010101" pitchFamily="2" charset="-122"/>
              </a:rPr>
              <a:t>XLink</a:t>
            </a:r>
            <a:r>
              <a:rPr lang="zh-CN" altLang="en-US" sz="2400" dirty="0">
                <a:latin typeface="黑体" panose="02010609060101010101" pitchFamily="2" charset="-122"/>
                <a:ea typeface="黑体" panose="02010609060101010101" pitchFamily="2" charset="-122"/>
              </a:rPr>
              <a:t>和</a:t>
            </a:r>
            <a:r>
              <a:rPr lang="en-US" altLang="zh-CN" sz="2400" dirty="0">
                <a:latin typeface="黑体" panose="02010609060101010101" pitchFamily="2" charset="-122"/>
                <a:ea typeface="黑体" panose="02010609060101010101" pitchFamily="2" charset="-122"/>
              </a:rPr>
              <a:t>XPointer</a:t>
            </a:r>
            <a:r>
              <a:rPr lang="zh-CN" altLang="en-US" sz="2400" dirty="0">
                <a:latin typeface="黑体" panose="02010609060101010101" pitchFamily="2" charset="-122"/>
                <a:ea typeface="黑体" panose="02010609060101010101" pitchFamily="2" charset="-122"/>
              </a:rPr>
              <a:t>定义了文档之间的关系，从而为基于</a:t>
            </a:r>
            <a:r>
              <a:rPr lang="en-US" altLang="zh-CN" sz="2400" dirty="0">
                <a:latin typeface="黑体" panose="02010609060101010101" pitchFamily="2" charset="-122"/>
                <a:ea typeface="黑体" panose="02010609060101010101" pitchFamily="2" charset="-122"/>
              </a:rPr>
              <a:t>Web</a:t>
            </a:r>
            <a:r>
              <a:rPr lang="zh-CN" altLang="en-US" sz="2400" dirty="0">
                <a:latin typeface="黑体" panose="02010609060101010101" pitchFamily="2" charset="-122"/>
                <a:ea typeface="黑体" panose="02010609060101010101" pitchFamily="2" charset="-122"/>
              </a:rPr>
              <a:t>的各种应用提供了一个描述数据和交换数据的有效手段。</a:t>
            </a:r>
          </a:p>
          <a:p>
            <a:pPr eaLnBrk="1" hangingPunct="1"/>
            <a:r>
              <a:rPr lang="zh-CN" altLang="en-US" sz="2400" dirty="0">
                <a:latin typeface="黑体" panose="02010609060101010101" pitchFamily="2" charset="-122"/>
                <a:ea typeface="黑体" panose="02010609060101010101" pitchFamily="2" charset="-122"/>
              </a:rPr>
              <a:t>资源标注、编目和描述是信息查找的基础，结构化的资源 </a:t>
            </a:r>
            <a:r>
              <a:rPr lang="en-US" altLang="zh-CN" sz="2400" dirty="0">
                <a:latin typeface="黑体" panose="02010609060101010101" pitchFamily="2" charset="-122"/>
                <a:ea typeface="黑体" panose="02010609060101010101" pitchFamily="2" charset="-122"/>
              </a:rPr>
              <a:t>(XML)</a:t>
            </a:r>
            <a:r>
              <a:rPr lang="zh-CN" altLang="en-US" sz="2400" dirty="0">
                <a:latin typeface="黑体" panose="02010609060101010101" pitchFamily="2" charset="-122"/>
                <a:ea typeface="黑体" panose="02010609060101010101" pitchFamily="2" charset="-122"/>
              </a:rPr>
              <a:t>和资源的描述框架 </a:t>
            </a:r>
            <a:r>
              <a:rPr lang="en-US" altLang="zh-CN" sz="2400" dirty="0">
                <a:latin typeface="黑体" panose="02010609060101010101" pitchFamily="2" charset="-122"/>
                <a:ea typeface="黑体" panose="02010609060101010101" pitchFamily="2" charset="-122"/>
              </a:rPr>
              <a:t>(RDF)</a:t>
            </a:r>
            <a:r>
              <a:rPr lang="zh-CN" altLang="en-US" sz="2400" dirty="0">
                <a:latin typeface="黑体" panose="02010609060101010101" pitchFamily="2" charset="-122"/>
                <a:ea typeface="黑体" panose="02010609060101010101" pitchFamily="2" charset="-122"/>
              </a:rPr>
              <a:t>互相配合，将大大提高信息查找效率。</a:t>
            </a:r>
            <a:endParaRPr lang="en-US" altLang="zh-CN" sz="2400" dirty="0">
              <a:latin typeface="黑体" panose="02010609060101010101" pitchFamily="2" charset="-122"/>
              <a:ea typeface="黑体" panose="02010609060101010101" pitchFamily="2" charset="-122"/>
            </a:endParaRPr>
          </a:p>
          <a:p>
            <a:pPr eaLnBrk="1" hangingPunct="1">
              <a:lnSpc>
                <a:spcPct val="80000"/>
              </a:lnSpc>
            </a:pPr>
            <a:r>
              <a:rPr lang="en-US" altLang="zh-CN" sz="2400" dirty="0">
                <a:latin typeface="黑体" panose="02010609060101010101" pitchFamily="2" charset="-122"/>
                <a:ea typeface="黑体" panose="02010609060101010101" pitchFamily="2" charset="-122"/>
              </a:rPr>
              <a:t>XML</a:t>
            </a:r>
            <a:r>
              <a:rPr lang="zh-CN" altLang="en-US" sz="2400" dirty="0">
                <a:latin typeface="黑体" panose="02010609060101010101" pitchFamily="2" charset="-122"/>
                <a:ea typeface="黑体" panose="02010609060101010101" pitchFamily="2" charset="-122"/>
              </a:rPr>
              <a:t>简化元数据的提取工作，从而协助人们寻找信息，并协助信息生产者和信息消费者的相互发现。</a:t>
            </a:r>
          </a:p>
          <a:p>
            <a:pPr eaLnBrk="1" hangingPunct="1">
              <a:lnSpc>
                <a:spcPct val="80000"/>
              </a:lnSpc>
            </a:pPr>
            <a:r>
              <a:rPr lang="zh-CN" altLang="en-US" sz="2400" dirty="0">
                <a:latin typeface="黑体" panose="02010609060101010101" pitchFamily="2" charset="-122"/>
                <a:ea typeface="黑体" panose="02010609060101010101" pitchFamily="2" charset="-122"/>
              </a:rPr>
              <a:t>使用</a:t>
            </a:r>
            <a:r>
              <a:rPr lang="en-US" altLang="zh-CN" sz="2400" dirty="0">
                <a:latin typeface="黑体" panose="02010609060101010101" pitchFamily="2" charset="-122"/>
                <a:ea typeface="黑体" panose="02010609060101010101" pitchFamily="2" charset="-122"/>
              </a:rPr>
              <a:t>XML</a:t>
            </a:r>
            <a:r>
              <a:rPr lang="zh-CN" altLang="en-US" sz="2400" dirty="0">
                <a:latin typeface="黑体" panose="02010609060101010101" pitchFamily="2" charset="-122"/>
                <a:ea typeface="黑体" panose="02010609060101010101" pitchFamily="2" charset="-122"/>
              </a:rPr>
              <a:t>，人们可以利用设备的智能去访问不同的网站，并对信息进行集中。</a:t>
            </a:r>
          </a:p>
          <a:p>
            <a:pPr eaLnBrk="1" hangingPunct="1"/>
            <a:endParaRPr lang="zh-CN" altLang="en-US" sz="24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1" name="Rectangle 3"/>
          <p:cNvSpPr>
            <a:spLocks noGrp="1"/>
          </p:cNvSpPr>
          <p:nvPr>
            <p:ph idx="1"/>
          </p:nvPr>
        </p:nvSpPr>
        <p:spPr>
          <a:xfrm>
            <a:off x="900430" y="5549900"/>
            <a:ext cx="7772400" cy="1155700"/>
          </a:xfrm>
        </p:spPr>
        <p:txBody>
          <a:bodyPr vert="horz" wrap="square" lIns="91440" tIns="45720" rIns="91440" bIns="45720" anchor="t" anchorCtr="0"/>
          <a:lstStyle/>
          <a:p>
            <a:pPr eaLnBrk="1" hangingPunct="1">
              <a:lnSpc>
                <a:spcPct val="90000"/>
              </a:lnSpc>
            </a:pPr>
            <a:r>
              <a:rPr lang="en-US" altLang="zh-CN" sz="3200" dirty="0"/>
              <a:t>The Yahoo! Slurp tree. </a:t>
            </a:r>
          </a:p>
          <a:p>
            <a:pPr eaLnBrk="1" hangingPunct="1">
              <a:lnSpc>
                <a:spcPct val="90000"/>
              </a:lnSpc>
            </a:pPr>
            <a:r>
              <a:rPr lang="zh-CN" altLang="en-US" sz="3200" dirty="0"/>
              <a:t>对前</a:t>
            </a:r>
            <a:r>
              <a:rPr lang="en-US" altLang="zh-CN" sz="3200" dirty="0"/>
              <a:t>12</a:t>
            </a:r>
            <a:r>
              <a:rPr lang="zh-CN" altLang="en-US" sz="3200" dirty="0"/>
              <a:t>层的访问都很</a:t>
            </a:r>
            <a:r>
              <a:rPr lang="zh-CN" altLang="en-US" sz="3200" dirty="0" smtClean="0"/>
              <a:t>频繁。 </a:t>
            </a:r>
            <a:endParaRPr lang="zh-CN" altLang="en-US" sz="3200" dirty="0"/>
          </a:p>
        </p:txBody>
      </p:sp>
      <p:pic>
        <p:nvPicPr>
          <p:cNvPr id="130052" name="Picture 4" descr="yahoo_small-full">
            <a:hlinkClick r:id="rId3"/>
          </p:cNvPr>
          <p:cNvPicPr>
            <a:picLocks noChangeAspect="1"/>
          </p:cNvPicPr>
          <p:nvPr/>
        </p:nvPicPr>
        <p:blipFill>
          <a:blip r:embed="rId4"/>
          <a:stretch>
            <a:fillRect/>
          </a:stretch>
        </p:blipFill>
        <p:spPr>
          <a:xfrm>
            <a:off x="900113" y="260350"/>
            <a:ext cx="6480175" cy="4679950"/>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p:cNvSpPr>
            <a:spLocks noGrp="1"/>
          </p:cNvSpPr>
          <p:nvPr>
            <p:ph idx="4294967295"/>
          </p:nvPr>
        </p:nvSpPr>
        <p:spPr>
          <a:xfrm>
            <a:off x="5492115" y="1953260"/>
            <a:ext cx="3397885" cy="3917950"/>
          </a:xfrm>
        </p:spPr>
        <p:txBody>
          <a:bodyPr vert="horz" wrap="square" lIns="91440" tIns="45720" rIns="91440" bIns="45720" anchor="t" anchorCtr="0"/>
          <a:lstStyle/>
          <a:p>
            <a:pPr eaLnBrk="1" hangingPunct="1">
              <a:lnSpc>
                <a:spcPct val="80000"/>
              </a:lnSpc>
            </a:pPr>
            <a:r>
              <a:rPr lang="en-US" altLang="zh-CN" sz="3200" dirty="0"/>
              <a:t>google</a:t>
            </a:r>
            <a:r>
              <a:rPr lang="zh-CN" altLang="en-US" sz="3200" dirty="0"/>
              <a:t>的树更像是一颗自然生长的树。</a:t>
            </a:r>
          </a:p>
          <a:p>
            <a:pPr eaLnBrk="1" hangingPunct="1">
              <a:lnSpc>
                <a:spcPct val="80000"/>
              </a:lnSpc>
            </a:pPr>
            <a:r>
              <a:rPr lang="en-US" altLang="zh-CN" sz="3200" dirty="0"/>
              <a:t>google</a:t>
            </a:r>
            <a:r>
              <a:rPr lang="zh-CN" altLang="en-US" sz="3200" dirty="0"/>
              <a:t>对深层节点的访问没有像访问它们的父节点一样那么频繁。只对前</a:t>
            </a:r>
            <a:r>
              <a:rPr lang="en-US" altLang="zh-CN" sz="3200" dirty="0"/>
              <a:t>3</a:t>
            </a:r>
            <a:r>
              <a:rPr lang="zh-CN" altLang="en-US" sz="3200" dirty="0"/>
              <a:t>层的节点访问非常</a:t>
            </a:r>
            <a:r>
              <a:rPr lang="zh-CN" altLang="en-US" sz="3200" dirty="0" smtClean="0"/>
              <a:t>频繁。 </a:t>
            </a:r>
            <a:endParaRPr lang="zh-CN" altLang="en-US" sz="3200" dirty="0"/>
          </a:p>
        </p:txBody>
      </p:sp>
      <p:pic>
        <p:nvPicPr>
          <p:cNvPr id="131076" name="Picture 4" descr="google_small-full">
            <a:hlinkClick r:id="rId2"/>
          </p:cNvPr>
          <p:cNvPicPr>
            <a:picLocks noChangeAspect="1"/>
          </p:cNvPicPr>
          <p:nvPr/>
        </p:nvPicPr>
        <p:blipFill>
          <a:blip r:embed="rId3"/>
          <a:stretch>
            <a:fillRect/>
          </a:stretch>
        </p:blipFill>
        <p:spPr>
          <a:xfrm>
            <a:off x="179388" y="188913"/>
            <a:ext cx="5091112" cy="6192837"/>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59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p:cNvSpPr>
          <p:nvPr>
            <p:ph idx="4294967295"/>
          </p:nvPr>
        </p:nvSpPr>
        <p:spPr>
          <a:xfrm>
            <a:off x="381000" y="767715"/>
            <a:ext cx="8195310" cy="5925820"/>
          </a:xfrm>
        </p:spPr>
        <p:txBody>
          <a:bodyPr vert="horz" wrap="square" lIns="91440" tIns="45720" rIns="91440" bIns="45720" anchor="t" anchorCtr="0"/>
          <a:lstStyle/>
          <a:p>
            <a:pPr eaLnBrk="1" hangingPunct="1">
              <a:buNone/>
            </a:pPr>
            <a:r>
              <a:rPr lang="zh-CN" altLang="en-US" sz="3200" dirty="0">
                <a:latin typeface="黑体" panose="02010609060101010101" pitchFamily="2" charset="-122"/>
                <a:ea typeface="黑体" panose="02010609060101010101" pitchFamily="2" charset="-122"/>
              </a:rPr>
              <a:t>生语料     熟语料</a:t>
            </a:r>
          </a:p>
          <a:p>
            <a:pPr eaLnBrk="1" hangingPunct="1">
              <a:buNone/>
            </a:pPr>
            <a:endParaRPr lang="zh-CN" altLang="en-US" sz="3200" dirty="0">
              <a:latin typeface="黑体" panose="02010609060101010101" pitchFamily="2" charset="-122"/>
              <a:ea typeface="黑体" panose="02010609060101010101" pitchFamily="2" charset="-122"/>
            </a:endParaRPr>
          </a:p>
          <a:p>
            <a:pPr eaLnBrk="1" hangingPunct="1">
              <a:buNone/>
            </a:pPr>
            <a:r>
              <a:rPr lang="zh-CN" altLang="en-US" sz="3200" dirty="0">
                <a:solidFill>
                  <a:srgbClr val="FF0000"/>
                </a:solidFill>
                <a:latin typeface="黑体" panose="02010609060101010101" pitchFamily="2" charset="-122"/>
                <a:ea typeface="黑体" panose="02010609060101010101" pitchFamily="2" charset="-122"/>
              </a:rPr>
              <a:t>语料库中包括的语义信息：</a:t>
            </a:r>
          </a:p>
          <a:p>
            <a:pPr eaLnBrk="1" hangingPunct="1"/>
            <a:r>
              <a:rPr lang="en-US" altLang="zh-CN" sz="3200" dirty="0" smtClean="0">
                <a:solidFill>
                  <a:srgbClr val="C00000"/>
                </a:solidFill>
                <a:latin typeface="黑体" panose="02010609060101010101" pitchFamily="2" charset="-122"/>
                <a:ea typeface="黑体" panose="02010609060101010101" pitchFamily="2" charset="-122"/>
              </a:rPr>
              <a:t>WordNet</a:t>
            </a:r>
            <a:r>
              <a:rPr lang="zh-CN" altLang="en-US" sz="3200" dirty="0">
                <a:solidFill>
                  <a:srgbClr val="C00000"/>
                </a:solidFill>
                <a:latin typeface="黑体" panose="02010609060101010101" pitchFamily="2" charset="-122"/>
                <a:ea typeface="黑体" panose="02010609060101010101" pitchFamily="2" charset="-122"/>
              </a:rPr>
              <a:t>词典</a:t>
            </a:r>
            <a:r>
              <a:rPr lang="zh-CN" altLang="en-US" sz="3200" dirty="0">
                <a:latin typeface="黑体" panose="02010609060101010101" pitchFamily="2" charset="-122"/>
                <a:ea typeface="黑体" panose="02010609060101010101" pitchFamily="2" charset="-122"/>
              </a:rPr>
              <a:t>将近</a:t>
            </a:r>
            <a:r>
              <a:rPr lang="en-US" altLang="zh-CN" sz="3200" dirty="0">
                <a:latin typeface="黑体" panose="02010609060101010101" pitchFamily="2" charset="-122"/>
                <a:ea typeface="黑体" panose="02010609060101010101" pitchFamily="2" charset="-122"/>
              </a:rPr>
              <a:t>95,600</a:t>
            </a:r>
            <a:r>
              <a:rPr lang="zh-CN" altLang="en-US" sz="3200" dirty="0">
                <a:latin typeface="黑体" panose="02010609060101010101" pitchFamily="2" charset="-122"/>
                <a:ea typeface="黑体" panose="02010609060101010101" pitchFamily="2" charset="-122"/>
              </a:rPr>
              <a:t>个词形 </a:t>
            </a:r>
            <a:r>
              <a:rPr lang="en-US" altLang="zh-CN" sz="3200" dirty="0">
                <a:latin typeface="黑体" panose="02010609060101010101" pitchFamily="2" charset="-122"/>
                <a:ea typeface="黑体" panose="02010609060101010101" pitchFamily="2" charset="-122"/>
              </a:rPr>
              <a:t>(51500</a:t>
            </a:r>
            <a:r>
              <a:rPr lang="zh-CN" altLang="en-US" sz="3200" dirty="0">
                <a:latin typeface="黑体" panose="02010609060101010101" pitchFamily="2" charset="-122"/>
                <a:ea typeface="黑体" panose="02010609060101010101" pitchFamily="2" charset="-122"/>
              </a:rPr>
              <a:t>单词和</a:t>
            </a:r>
            <a:r>
              <a:rPr lang="en-US" altLang="zh-CN" sz="3200" dirty="0">
                <a:latin typeface="黑体" panose="02010609060101010101" pitchFamily="2" charset="-122"/>
                <a:ea typeface="黑体" panose="02010609060101010101" pitchFamily="2" charset="-122"/>
              </a:rPr>
              <a:t>44100</a:t>
            </a:r>
            <a:r>
              <a:rPr lang="zh-CN" altLang="en-US" sz="3200" dirty="0">
                <a:latin typeface="黑体" panose="02010609060101010101" pitchFamily="2" charset="-122"/>
                <a:ea typeface="黑体" panose="02010609060101010101" pitchFamily="2" charset="-122"/>
              </a:rPr>
              <a:t>搭配词</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和</a:t>
            </a:r>
            <a:r>
              <a:rPr lang="en-US" altLang="zh-CN" sz="3200" dirty="0">
                <a:latin typeface="黑体" panose="02010609060101010101" pitchFamily="2" charset="-122"/>
                <a:ea typeface="黑体" panose="02010609060101010101" pitchFamily="2" charset="-122"/>
              </a:rPr>
              <a:t>70100</a:t>
            </a:r>
            <a:r>
              <a:rPr lang="zh-CN" altLang="en-US" sz="3200" dirty="0">
                <a:latin typeface="黑体" panose="02010609060101010101" pitchFamily="2" charset="-122"/>
                <a:ea typeface="黑体" panose="02010609060101010101" pitchFamily="2" charset="-122"/>
              </a:rPr>
              <a:t>个词义分为五类：</a:t>
            </a:r>
            <a:r>
              <a:rPr lang="zh-CN" altLang="en-US" sz="3200" dirty="0">
                <a:solidFill>
                  <a:srgbClr val="FF0000"/>
                </a:solidFill>
                <a:latin typeface="黑体" panose="02010609060101010101" pitchFamily="2" charset="-122"/>
                <a:ea typeface="黑体" panose="02010609060101010101" pitchFamily="2" charset="-122"/>
              </a:rPr>
              <a:t>名词、动词、形容词、副词和虚词，</a:t>
            </a:r>
            <a:r>
              <a:rPr lang="zh-CN" altLang="en-US" sz="3200" dirty="0">
                <a:latin typeface="黑体" panose="02010609060101010101" pitchFamily="2" charset="-122"/>
                <a:ea typeface="黑体" panose="02010609060101010101" pitchFamily="2" charset="-122"/>
              </a:rPr>
              <a:t>按语义而不是按词性来组织词汇信息。</a:t>
            </a:r>
          </a:p>
          <a:p>
            <a:pPr eaLnBrk="1" hangingPunct="1"/>
            <a:r>
              <a:rPr lang="en-US" altLang="zh-CN" sz="3200" dirty="0" smtClean="0">
                <a:latin typeface="黑体" panose="02010609060101010101" pitchFamily="2" charset="-122"/>
                <a:ea typeface="黑体" panose="02010609060101010101" pitchFamily="2" charset="-122"/>
              </a:rPr>
              <a:t>WordNet</a:t>
            </a:r>
            <a:r>
              <a:rPr lang="zh-CN" altLang="en-US" sz="3200" dirty="0">
                <a:latin typeface="黑体" panose="02010609060101010101" pitchFamily="2" charset="-122"/>
                <a:ea typeface="黑体" panose="02010609060101010101" pitchFamily="2" charset="-122"/>
              </a:rPr>
              <a:t>词典中，名词有</a:t>
            </a:r>
            <a:r>
              <a:rPr lang="en-US" altLang="zh-CN" sz="3200" dirty="0">
                <a:latin typeface="黑体" panose="02010609060101010101" pitchFamily="2" charset="-122"/>
                <a:ea typeface="黑体" panose="02010609060101010101" pitchFamily="2" charset="-122"/>
              </a:rPr>
              <a:t>57000</a:t>
            </a:r>
            <a:r>
              <a:rPr lang="zh-CN" altLang="en-US" sz="3200" dirty="0">
                <a:latin typeface="黑体" panose="02010609060101010101" pitchFamily="2" charset="-122"/>
                <a:ea typeface="黑体" panose="02010609060101010101" pitchFamily="2" charset="-122"/>
              </a:rPr>
              <a:t>个，含有</a:t>
            </a:r>
            <a:r>
              <a:rPr lang="en-US" altLang="zh-CN" sz="3200" dirty="0">
                <a:latin typeface="黑体" panose="02010609060101010101" pitchFamily="2" charset="-122"/>
                <a:ea typeface="黑体" panose="02010609060101010101" pitchFamily="2" charset="-122"/>
              </a:rPr>
              <a:t>48800</a:t>
            </a:r>
            <a:r>
              <a:rPr lang="zh-CN" altLang="en-US" sz="3200" dirty="0">
                <a:latin typeface="黑体" panose="02010609060101010101" pitchFamily="2" charset="-122"/>
                <a:ea typeface="黑体" panose="02010609060101010101" pitchFamily="2" charset="-122"/>
              </a:rPr>
              <a:t>个同义词集，分成</a:t>
            </a:r>
            <a:r>
              <a:rPr lang="en-US" altLang="zh-CN" sz="3200" dirty="0">
                <a:latin typeface="黑体" panose="02010609060101010101" pitchFamily="2" charset="-122"/>
                <a:ea typeface="黑体" panose="02010609060101010101" pitchFamily="2" charset="-122"/>
              </a:rPr>
              <a:t>25</a:t>
            </a:r>
            <a:r>
              <a:rPr lang="zh-CN" altLang="en-US" sz="3200" dirty="0">
                <a:latin typeface="黑体" panose="02010609060101010101" pitchFamily="2" charset="-122"/>
                <a:ea typeface="黑体" panose="02010609060101010101" pitchFamily="2" charset="-122"/>
              </a:rPr>
              <a:t>类文件，平均深度</a:t>
            </a:r>
            <a:r>
              <a:rPr lang="en-US" altLang="zh-CN" sz="3200" dirty="0">
                <a:latin typeface="黑体" panose="02010609060101010101" pitchFamily="2" charset="-122"/>
                <a:ea typeface="黑体" panose="02010609060101010101" pitchFamily="2" charset="-122"/>
              </a:rPr>
              <a:t>12</a:t>
            </a:r>
            <a:r>
              <a:rPr lang="zh-CN" altLang="en-US" sz="3200" dirty="0">
                <a:latin typeface="黑体" panose="02010609060101010101" pitchFamily="2" charset="-122"/>
                <a:ea typeface="黑体" panose="02010609060101010101" pitchFamily="2" charset="-122"/>
              </a:rPr>
              <a:t>层。最高层为</a:t>
            </a:r>
            <a:r>
              <a:rPr lang="zh-CN" altLang="en-US" sz="3200" dirty="0">
                <a:solidFill>
                  <a:srgbClr val="C00000"/>
                </a:solidFill>
                <a:latin typeface="黑体" panose="02010609060101010101" pitchFamily="2" charset="-122"/>
                <a:ea typeface="黑体" panose="02010609060101010101" pitchFamily="2" charset="-122"/>
              </a:rPr>
              <a:t>根概念</a:t>
            </a:r>
            <a:r>
              <a:rPr lang="zh-CN" altLang="en-US" sz="3200" dirty="0">
                <a:latin typeface="黑体" panose="02010609060101010101" pitchFamily="2" charset="-122"/>
                <a:ea typeface="黑体" panose="02010609060101010101" pitchFamily="2" charset="-122"/>
              </a:rPr>
              <a:t>，不含有固有名词。</a:t>
            </a:r>
          </a:p>
          <a:p>
            <a:pPr eaLnBrk="1" hangingPunct="1"/>
            <a:endParaRPr lang="zh-CN" altLang="en-US" sz="3200" dirty="0">
              <a:latin typeface="黑体" panose="02010609060101010101" pitchFamily="2" charset="-122"/>
              <a:ea typeface="黑体" panose="02010609060101010101" pitchFamily="2" charset="-122"/>
            </a:endParaRPr>
          </a:p>
        </p:txBody>
      </p:sp>
      <p:sp>
        <p:nvSpPr>
          <p:cNvPr id="76804" name="AutoShape 3"/>
          <p:cNvSpPr/>
          <p:nvPr/>
        </p:nvSpPr>
        <p:spPr>
          <a:xfrm>
            <a:off x="1763713" y="908050"/>
            <a:ext cx="792162" cy="288925"/>
          </a:xfrm>
          <a:prstGeom prst="rightArrow">
            <a:avLst>
              <a:gd name="adj1" fmla="val 50000"/>
              <a:gd name="adj2" fmla="val 6854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2"/>
          <p:cNvSpPr>
            <a:spLocks noGrp="1"/>
          </p:cNvSpPr>
          <p:nvPr>
            <p:ph type="title"/>
          </p:nvPr>
        </p:nvSpPr>
        <p:spPr/>
        <p:txBody>
          <a:bodyPr vert="horz" wrap="square" lIns="91440" tIns="45720" rIns="91440" bIns="45720" anchor="ctr" anchorCtr="0"/>
          <a:lstStyle/>
          <a:p>
            <a:pPr eaLnBrk="1" hangingPunct="1">
              <a:buNone/>
            </a:pPr>
            <a:r>
              <a:rPr lang="en-US" altLang="zh-CN" b="0" dirty="0" smtClean="0">
                <a:latin typeface="黑体" panose="02010609060101010101" pitchFamily="2" charset="-122"/>
                <a:ea typeface="黑体" panose="02010609060101010101" pitchFamily="2" charset="-122"/>
              </a:rPr>
              <a:t>7.6.4 </a:t>
            </a:r>
            <a:r>
              <a:rPr lang="zh-CN" altLang="en-US" b="0" dirty="0">
                <a:latin typeface="黑体" panose="02010609060101010101" pitchFamily="2" charset="-122"/>
                <a:ea typeface="黑体" panose="02010609060101010101" pitchFamily="2" charset="-122"/>
              </a:rPr>
              <a:t>搜索引擎的发展趋势</a:t>
            </a:r>
          </a:p>
        </p:txBody>
      </p:sp>
      <p:sp>
        <p:nvSpPr>
          <p:cNvPr id="132100" name="Rectangle 3"/>
          <p:cNvSpPr>
            <a:spLocks noGrp="1"/>
          </p:cNvSpPr>
          <p:nvPr>
            <p:ph idx="1"/>
          </p:nvPr>
        </p:nvSpPr>
        <p:spPr/>
        <p:txBody>
          <a:bodyPr vert="horz" wrap="square" lIns="91440" tIns="45720" rIns="91440" bIns="45720" anchor="t" anchorCtr="0"/>
          <a:lstStyle/>
          <a:p>
            <a:pPr eaLnBrk="1" hangingPunct="1"/>
            <a:endParaRPr lang="zh-CN" altLang="en-US" b="1" dirty="0"/>
          </a:p>
          <a:p>
            <a:pPr eaLnBrk="1" hangingPunct="1"/>
            <a:r>
              <a:rPr lang="zh-CN" altLang="en-US" dirty="0">
                <a:ea typeface="黑体" panose="02010609060101010101" pitchFamily="2" charset="-122"/>
              </a:rPr>
              <a:t>随着移动计算、社会计算和云计算等技术的成熟和发展，搜索引擎向移动搜索、社区化搜索、微博搜索和云搜索几个方向发展</a:t>
            </a:r>
            <a:r>
              <a:rPr lang="zh-CN" altLang="en-US" dirty="0"/>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Rectangle 176"/>
          <p:cNvSpPr>
            <a:spLocks noGrp="1"/>
          </p:cNvSpPr>
          <p:nvPr>
            <p:ph type="title"/>
          </p:nvPr>
        </p:nvSpPr>
        <p:spPr/>
        <p:txBody>
          <a:bodyPr vert="horz" wrap="square" lIns="91440" tIns="45720" rIns="91440" bIns="45720" anchor="ctr" anchorCtr="0"/>
          <a:lstStyle/>
          <a:p>
            <a:pPr eaLnBrk="1" hangingPunct="1"/>
            <a:r>
              <a:rPr lang="zh-CN" altLang="en-US" sz="2400" dirty="0">
                <a:latin typeface="黑体" panose="02010609060101010101" pitchFamily="2" charset="-122"/>
                <a:ea typeface="黑体" panose="02010609060101010101" pitchFamily="2" charset="-122"/>
              </a:rPr>
              <a:t>移动</a:t>
            </a:r>
            <a:r>
              <a:rPr lang="en-US" altLang="zh-CN" sz="2400" dirty="0">
                <a:latin typeface="黑体" panose="02010609060101010101" pitchFamily="2" charset="-122"/>
                <a:ea typeface="黑体" panose="02010609060101010101" pitchFamily="2" charset="-122"/>
              </a:rPr>
              <a:t>Web </a:t>
            </a:r>
            <a:r>
              <a:rPr lang="zh-CN" altLang="en-US" sz="2400" dirty="0">
                <a:latin typeface="黑体" panose="02010609060101010101" pitchFamily="2" charset="-122"/>
                <a:ea typeface="黑体" panose="02010609060101010101" pitchFamily="2" charset="-122"/>
              </a:rPr>
              <a:t>搜索与互联网搜索的差异</a:t>
            </a:r>
            <a:r>
              <a:rPr lang="zh-CN" altLang="en-US" sz="4000" dirty="0"/>
              <a:t> </a:t>
            </a:r>
          </a:p>
        </p:txBody>
      </p:sp>
      <p:graphicFrame>
        <p:nvGraphicFramePr>
          <p:cNvPr id="133124" name="表格占位符 133123"/>
          <p:cNvGraphicFramePr>
            <a:graphicFrameLocks noGrp="1"/>
          </p:cNvGraphicFramePr>
          <p:nvPr>
            <p:ph type="tbl" idx="1"/>
            <p:custDataLst>
              <p:tags r:id="rId1"/>
            </p:custDataLst>
          </p:nvPr>
        </p:nvGraphicFramePr>
        <p:xfrm>
          <a:off x="685800" y="1981200"/>
          <a:ext cx="7772400" cy="4471324"/>
        </p:xfrm>
        <a:graphic>
          <a:graphicData uri="http://schemas.openxmlformats.org/drawingml/2006/table">
            <a:tbl>
              <a:tblPr/>
              <a:tblGrid>
                <a:gridCol w="1402080">
                  <a:extLst>
                    <a:ext uri="{9D8B030D-6E8A-4147-A177-3AD203B41FA5}">
                      <a16:colId xmlns:a16="http://schemas.microsoft.com/office/drawing/2014/main" xmlns="" val="20000"/>
                    </a:ext>
                  </a:extLst>
                </a:gridCol>
                <a:gridCol w="3006725">
                  <a:extLst>
                    <a:ext uri="{9D8B030D-6E8A-4147-A177-3AD203B41FA5}">
                      <a16:colId xmlns:a16="http://schemas.microsoft.com/office/drawing/2014/main" xmlns="" val="20001"/>
                    </a:ext>
                  </a:extLst>
                </a:gridCol>
                <a:gridCol w="3363595">
                  <a:extLst>
                    <a:ext uri="{9D8B030D-6E8A-4147-A177-3AD203B41FA5}">
                      <a16:colId xmlns:a16="http://schemas.microsoft.com/office/drawing/2014/main" xmlns="" val="20002"/>
                    </a:ext>
                  </a:extLst>
                </a:gridCol>
              </a:tblGrid>
              <a:tr h="33528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Clr>
                          <a:srgbClr val="66FFFF"/>
                        </a:buClr>
                        <a:buFont typeface="Wingdings" panose="05000000000000000000" pitchFamily="2" charset="2"/>
                        <a:buNone/>
                      </a:pPr>
                      <a:endParaRPr lang="zh-CN" altLang="en-US" sz="1600" dirty="0">
                        <a:solidFill>
                          <a:schemeClr val="accent2">
                            <a:lumMod val="90000"/>
                            <a:lumOff val="10000"/>
                          </a:schemeClr>
                        </a:solidFill>
                        <a:latin typeface="黑体" panose="02010609060101010101" pitchFamily="2" charset="-122"/>
                        <a:ea typeface="黑体" panose="02010609060101010101" pitchFamily="2" charset="-122"/>
                      </a:endParaRP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rgbClr val="FF0000"/>
                          </a:solidFill>
                          <a:latin typeface="黑体" panose="02010609060101010101" pitchFamily="2" charset="-122"/>
                          <a:ea typeface="黑体" panose="02010609060101010101" pitchFamily="2" charset="-122"/>
                        </a:rPr>
                        <a:t>移动</a:t>
                      </a:r>
                      <a:r>
                        <a:rPr lang="en-US" altLang="zh-CN" sz="1600" dirty="0">
                          <a:solidFill>
                            <a:srgbClr val="FF0000"/>
                          </a:solidFill>
                          <a:latin typeface="黑体" panose="02010609060101010101" pitchFamily="2" charset="-122"/>
                          <a:ea typeface="黑体" panose="02010609060101010101" pitchFamily="2" charset="-122"/>
                        </a:rPr>
                        <a:t>Web </a:t>
                      </a:r>
                      <a:r>
                        <a:rPr lang="zh-CN" altLang="en-US" sz="1600" dirty="0">
                          <a:solidFill>
                            <a:srgbClr val="FF0000"/>
                          </a:solidFill>
                          <a:latin typeface="黑体" panose="02010609060101010101" pitchFamily="2" charset="-122"/>
                          <a:ea typeface="黑体" panose="02010609060101010101" pitchFamily="2" charset="-122"/>
                        </a:rPr>
                        <a:t>搜索</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互联网搜索</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79437">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defTabSz="914400" eaLnBrk="1" hangingPunct="1">
                        <a:buNone/>
                        <a:tabLst>
                          <a:tab pos="800100" algn="l"/>
                        </a:tabLst>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终端特点</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rgbClr val="FF0000"/>
                          </a:solidFill>
                          <a:latin typeface="黑体" panose="02010609060101010101" pitchFamily="2" charset="-122"/>
                          <a:ea typeface="黑体" panose="02010609060101010101" pitchFamily="2" charset="-122"/>
                        </a:rPr>
                        <a:t>功能单一、普及率高、携带方便、承载网络覆盖面大</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功能丰富、普及率低、承载网络覆盖面小</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8938">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defTabSz="914400" eaLnBrk="1" hangingPunct="1">
                        <a:buNone/>
                        <a:tabLst>
                          <a:tab pos="800100" algn="l"/>
                        </a:tabLst>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搜索方式</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rgbClr val="FF0000"/>
                          </a:solidFill>
                          <a:latin typeface="黑体" panose="02010609060101010101" pitchFamily="2" charset="-122"/>
                          <a:ea typeface="黑体" panose="02010609060101010101" pitchFamily="2" charset="-122"/>
                        </a:rPr>
                        <a:t>关键字搜索、自然语句搜索</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目录检索、关键字搜索</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2545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defTabSz="914400" eaLnBrk="1" hangingPunct="1">
                        <a:buNone/>
                        <a:tabLst>
                          <a:tab pos="800100" algn="l"/>
                        </a:tabLst>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搜索需求</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rgbClr val="FF0000"/>
                          </a:solidFill>
                          <a:latin typeface="黑体" panose="02010609060101010101" pitchFamily="2" charset="-122"/>
                          <a:ea typeface="黑体" panose="02010609060101010101" pitchFamily="2" charset="-122"/>
                        </a:rPr>
                        <a:t>准确性、便捷性、个性化</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准确性、海量性、快速性</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2545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defTabSz="914400" eaLnBrk="1" hangingPunct="1">
                        <a:buNone/>
                        <a:tabLst>
                          <a:tab pos="800100" algn="l"/>
                        </a:tabLst>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搜索渠道</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rgbClr val="FF0000"/>
                          </a:solidFill>
                          <a:latin typeface="黑体" panose="02010609060101010101" pitchFamily="2" charset="-122"/>
                          <a:ea typeface="黑体" panose="02010609060101010101" pitchFamily="2" charset="-122"/>
                        </a:rPr>
                        <a:t>短信、搜索门户、搜索栏、</a:t>
                      </a:r>
                      <a:r>
                        <a:rPr lang="en-US" altLang="zh-CN" sz="1600" dirty="0">
                          <a:solidFill>
                            <a:srgbClr val="FF0000"/>
                          </a:solidFill>
                          <a:latin typeface="黑体" panose="02010609060101010101" pitchFamily="2" charset="-122"/>
                          <a:ea typeface="黑体" panose="02010609060101010101" pitchFamily="2" charset="-122"/>
                        </a:rPr>
                        <a:t>IVR</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搜索门户、搜索栏、浏览器地址栏</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1066800">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defTabSz="914400" eaLnBrk="1" hangingPunct="1">
                        <a:buNone/>
                        <a:tabLst>
                          <a:tab pos="800100" algn="l"/>
                        </a:tabLst>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搜索内容</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en-US" altLang="zh-CN" sz="1600" dirty="0">
                          <a:solidFill>
                            <a:srgbClr val="FF0000"/>
                          </a:solidFill>
                          <a:latin typeface="黑体" panose="02010609060101010101" pitchFamily="2" charset="-122"/>
                          <a:ea typeface="黑体" panose="02010609060101010101" pitchFamily="2" charset="-122"/>
                        </a:rPr>
                        <a:t>Wap </a:t>
                      </a:r>
                      <a:r>
                        <a:rPr lang="zh-CN" altLang="en-US" sz="1600" dirty="0">
                          <a:solidFill>
                            <a:srgbClr val="FF0000"/>
                          </a:solidFill>
                          <a:latin typeface="黑体" panose="02010609060101010101" pitchFamily="2" charset="-122"/>
                          <a:ea typeface="黑体" panose="02010609060101010101" pitchFamily="2" charset="-122"/>
                        </a:rPr>
                        <a:t>网站内容、传统互联网内容、运营商及服务提供商内容、传统信息提供商及黄页内容</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以互联网网站内容为主，信息量十分丰富</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579437">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defTabSz="914400" eaLnBrk="1" hangingPunct="1">
                        <a:buNone/>
                        <a:tabLst>
                          <a:tab pos="800100" algn="l"/>
                        </a:tabLst>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搜索目的</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rgbClr val="FF0000"/>
                          </a:solidFill>
                          <a:latin typeface="黑体" panose="02010609060101010101" pitchFamily="2" charset="-122"/>
                          <a:ea typeface="黑体" panose="02010609060101010101" pitchFamily="2" charset="-122"/>
                        </a:rPr>
                        <a:t>搜索需要的内容、定制需要的服务</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搜索需要的内容和站点</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34963">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defTabSz="914400" eaLnBrk="1" hangingPunct="1">
                        <a:buNone/>
                        <a:tabLst>
                          <a:tab pos="800100" algn="l"/>
                        </a:tabLst>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搜索限制</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rgbClr val="FF0000"/>
                          </a:solidFill>
                          <a:latin typeface="黑体" panose="02010609060101010101" pitchFamily="2" charset="-122"/>
                          <a:ea typeface="黑体" panose="02010609060101010101" pitchFamily="2" charset="-122"/>
                        </a:rPr>
                        <a:t>无</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存在网络接入限制</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34962">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defTabSz="914400" eaLnBrk="1" hangingPunct="1">
                        <a:buNone/>
                        <a:tabLst>
                          <a:tab pos="800100" algn="l"/>
                        </a:tabLst>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搜索费用</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rgbClr val="FF0000"/>
                          </a:solidFill>
                          <a:latin typeface="黑体" panose="02010609060101010101" pitchFamily="2" charset="-122"/>
                          <a:ea typeface="黑体" panose="02010609060101010101" pitchFamily="2" charset="-122"/>
                        </a:rPr>
                        <a:t>流量费、服务定制费等</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0" i="0" u="none" kern="1200" baseline="0">
                          <a:solidFill>
                            <a:schemeClr val="tx1"/>
                          </a:solidFill>
                          <a:latin typeface="Times New Roman" panose="02020603050405020304" pitchFamily="18" charset="0"/>
                          <a:ea typeface="宋体" panose="02010600030101010101" pitchFamily="2" charset="-122"/>
                          <a:cs typeface="+mn-cs"/>
                        </a:defRPr>
                      </a:lvl5pPr>
                    </a:lstStyle>
                    <a:p>
                      <a:pPr marL="342900" lvl="0" indent="-342900" eaLnBrk="1" hangingPunct="1">
                        <a:buNone/>
                      </a:pPr>
                      <a:r>
                        <a:rPr lang="zh-CN" altLang="en-US" sz="1600" dirty="0">
                          <a:solidFill>
                            <a:schemeClr val="accent2">
                              <a:lumMod val="90000"/>
                              <a:lumOff val="10000"/>
                            </a:schemeClr>
                          </a:solidFill>
                          <a:latin typeface="黑体" panose="02010609060101010101" pitchFamily="2" charset="-122"/>
                          <a:ea typeface="黑体" panose="02010609060101010101" pitchFamily="2" charset="-122"/>
                        </a:rPr>
                        <a:t>免费</a:t>
                      </a:r>
                    </a:p>
                  </a:txBody>
                  <a:tcPr marT="45713" marB="45713">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bl>
          </a:graphicData>
        </a:graphic>
      </p:graphicFrame>
      <p:sp>
        <p:nvSpPr>
          <p:cNvPr id="133166" name="Text Box 181"/>
          <p:cNvSpPr txBox="1"/>
          <p:nvPr/>
        </p:nvSpPr>
        <p:spPr>
          <a:xfrm>
            <a:off x="409258" y="0"/>
            <a:ext cx="3168650" cy="641350"/>
          </a:xfrm>
          <a:prstGeom prst="rect">
            <a:avLst/>
          </a:prstGeom>
          <a:noFill/>
          <a:ln w="9525">
            <a:noFill/>
          </a:ln>
        </p:spPr>
        <p:txBody>
          <a:bodyPr>
            <a:spAutoFit/>
          </a:bodyPr>
          <a:lstStyle/>
          <a:p>
            <a:pPr>
              <a:spcBef>
                <a:spcPct val="50000"/>
              </a:spcBef>
            </a:pPr>
            <a:r>
              <a:rPr lang="en-US" altLang="zh-CN" dirty="0">
                <a:solidFill>
                  <a:srgbClr val="C00000"/>
                </a:solidFill>
                <a:latin typeface="黑体" panose="02010609060101010101" pitchFamily="2" charset="-122"/>
                <a:ea typeface="黑体" panose="02010609060101010101" pitchFamily="2" charset="-122"/>
              </a:rPr>
              <a:t>1</a:t>
            </a:r>
            <a:r>
              <a:rPr lang="zh-CN" altLang="en-US" dirty="0">
                <a:solidFill>
                  <a:srgbClr val="C00000"/>
                </a:solidFill>
                <a:latin typeface="黑体" panose="02010609060101010101" pitchFamily="2" charset="-122"/>
                <a:ea typeface="黑体" panose="02010609060101010101" pitchFamily="2" charset="-122"/>
              </a:rPr>
              <a:t>．移动搜索</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2"/>
          <p:cNvSpPr>
            <a:spLocks noGrp="1"/>
          </p:cNvSpPr>
          <p:nvPr>
            <p:ph type="title"/>
          </p:nvPr>
        </p:nvSpPr>
        <p:spPr/>
        <p:txBody>
          <a:bodyPr vert="horz" wrap="square" lIns="91440" tIns="45720" rIns="91440" bIns="45720" anchor="ctr" anchorCtr="0"/>
          <a:lstStyle/>
          <a:p>
            <a:pPr eaLnBrk="1" hangingPunct="1">
              <a:buNone/>
            </a:pPr>
            <a:r>
              <a:rPr lang="en-US" altLang="zh-CN" dirty="0"/>
              <a:t>2</a:t>
            </a:r>
            <a:r>
              <a:rPr lang="zh-CN" altLang="en-US" dirty="0"/>
              <a:t>．社区化搜索</a:t>
            </a:r>
          </a:p>
        </p:txBody>
      </p:sp>
      <p:sp>
        <p:nvSpPr>
          <p:cNvPr id="134148" name="Rectangle 3"/>
          <p:cNvSpPr>
            <a:spLocks noGrp="1"/>
          </p:cNvSpPr>
          <p:nvPr>
            <p:ph idx="1"/>
          </p:nvPr>
        </p:nvSpPr>
        <p:spPr>
          <a:xfrm>
            <a:off x="685800" y="1522730"/>
            <a:ext cx="7772400" cy="5018405"/>
          </a:xfrm>
        </p:spPr>
        <p:txBody>
          <a:bodyPr vert="horz" wrap="square" lIns="91440" tIns="45720" rIns="91440" bIns="45720" anchor="t" anchorCtr="0"/>
          <a:lstStyle/>
          <a:p>
            <a:pPr eaLnBrk="1" hangingPunct="1">
              <a:lnSpc>
                <a:spcPct val="90000"/>
              </a:lnSpc>
            </a:pPr>
            <a:r>
              <a:rPr lang="zh-CN" altLang="en-US" sz="2800" dirty="0">
                <a:latin typeface="黑体" panose="02010609060101010101" pitchFamily="2" charset="-122"/>
                <a:ea typeface="黑体" panose="02010609060101010101" pitchFamily="2" charset="-122"/>
              </a:rPr>
              <a:t>以</a:t>
            </a:r>
            <a:r>
              <a:rPr lang="en-US" altLang="zh-CN" sz="2800" dirty="0">
                <a:latin typeface="黑体" panose="02010609060101010101" pitchFamily="2" charset="-122"/>
                <a:ea typeface="黑体" panose="02010609060101010101" pitchFamily="2" charset="-122"/>
              </a:rPr>
              <a:t>Facebook</a:t>
            </a:r>
            <a:r>
              <a:rPr lang="zh-CN" altLang="en-US" sz="2800" dirty="0">
                <a:latin typeface="黑体" panose="02010609060101010101" pitchFamily="2" charset="-122"/>
                <a:ea typeface="黑体" panose="02010609060101010101" pitchFamily="2" charset="-122"/>
              </a:rPr>
              <a:t>，人人网等为代表的</a:t>
            </a:r>
            <a:r>
              <a:rPr lang="zh-CN" altLang="en-US" sz="2800" dirty="0">
                <a:solidFill>
                  <a:srgbClr val="C00000"/>
                </a:solidFill>
                <a:latin typeface="黑体" panose="02010609060101010101" pitchFamily="2" charset="-122"/>
                <a:ea typeface="黑体" panose="02010609060101010101" pitchFamily="2" charset="-122"/>
              </a:rPr>
              <a:t>社会网络服务（</a:t>
            </a:r>
            <a:r>
              <a:rPr lang="en-US" altLang="zh-CN" sz="2800" dirty="0">
                <a:solidFill>
                  <a:srgbClr val="C00000"/>
                </a:solidFill>
                <a:latin typeface="黑体" panose="02010609060101010101" pitchFamily="2" charset="-122"/>
                <a:ea typeface="黑体" panose="02010609060101010101" pitchFamily="2" charset="-122"/>
              </a:rPr>
              <a:t>SNS</a:t>
            </a:r>
            <a:r>
              <a:rPr lang="zh-CN" altLang="en-US" sz="2800" dirty="0">
                <a:solidFill>
                  <a:srgbClr val="C00000"/>
                </a:solidFill>
                <a:latin typeface="黑体" panose="02010609060101010101" pitchFamily="2" charset="-122"/>
                <a:ea typeface="黑体" panose="02010609060101010101" pitchFamily="2" charset="-122"/>
              </a:rPr>
              <a:t>）站点</a:t>
            </a:r>
            <a:r>
              <a:rPr lang="zh-CN" altLang="en-US" sz="2800" dirty="0">
                <a:latin typeface="黑体" panose="02010609060101010101" pitchFamily="2" charset="-122"/>
                <a:ea typeface="黑体" panose="02010609060101010101" pitchFamily="2" charset="-122"/>
              </a:rPr>
              <a:t>的迅速崛起无疑是</a:t>
            </a:r>
            <a:r>
              <a:rPr lang="en-US" altLang="zh-CN" sz="2800" dirty="0">
                <a:latin typeface="黑体" panose="02010609060101010101" pitchFamily="2" charset="-122"/>
                <a:ea typeface="黑体" panose="02010609060101010101" pitchFamily="2" charset="-122"/>
              </a:rPr>
              <a:t>2010</a:t>
            </a:r>
            <a:r>
              <a:rPr lang="zh-CN" altLang="en-US" sz="2800" dirty="0">
                <a:latin typeface="黑体" panose="02010609060101010101" pitchFamily="2" charset="-122"/>
                <a:ea typeface="黑体" panose="02010609060101010101" pitchFamily="2" charset="-122"/>
              </a:rPr>
              <a:t>年互联网应用范畴最重要的事件</a:t>
            </a:r>
            <a:r>
              <a:rPr lang="zh-CN" altLang="en-US" sz="2800" dirty="0" smtClean="0">
                <a:latin typeface="黑体" panose="02010609060101010101" pitchFamily="2" charset="-122"/>
                <a:ea typeface="黑体" panose="02010609060101010101" pitchFamily="2" charset="-122"/>
              </a:rPr>
              <a:t>之一。</a:t>
            </a:r>
            <a:endParaRPr lang="zh-CN" altLang="en-US" sz="2800" dirty="0">
              <a:latin typeface="黑体" panose="02010609060101010101" pitchFamily="2" charset="-122"/>
              <a:ea typeface="黑体" panose="02010609060101010101" pitchFamily="2" charset="-122"/>
            </a:endParaRPr>
          </a:p>
          <a:p>
            <a:pPr eaLnBrk="1" hangingPunct="1">
              <a:lnSpc>
                <a:spcPct val="90000"/>
              </a:lnSpc>
            </a:pPr>
            <a:r>
              <a:rPr lang="zh-CN" altLang="en-US" sz="2800" dirty="0">
                <a:latin typeface="黑体" panose="02010609060101010101" pitchFamily="2" charset="-122"/>
                <a:ea typeface="黑体" panose="02010609060101010101" pitchFamily="2" charset="-122"/>
              </a:rPr>
              <a:t>从全球范围</a:t>
            </a:r>
            <a:r>
              <a:rPr lang="en-US" altLang="zh-CN" sz="2800" dirty="0">
                <a:latin typeface="黑体" panose="02010609060101010101" pitchFamily="2" charset="-122"/>
                <a:ea typeface="黑体" panose="02010609060101010101" pitchFamily="2" charset="-122"/>
              </a:rPr>
              <a:t>SNS</a:t>
            </a:r>
            <a:r>
              <a:rPr lang="zh-CN" altLang="en-US" sz="2800" dirty="0">
                <a:latin typeface="黑体" panose="02010609060101010101" pitchFamily="2" charset="-122"/>
                <a:ea typeface="黑体" panose="02010609060101010101" pitchFamily="2" charset="-122"/>
              </a:rPr>
              <a:t>站点应用的覆盖率上看，欧美市场乃至拉丁美洲、中东等传统第三世界互联网用户中的</a:t>
            </a:r>
            <a:r>
              <a:rPr lang="en-US" altLang="zh-CN" sz="2800" dirty="0">
                <a:latin typeface="黑体" panose="02010609060101010101" pitchFamily="2" charset="-122"/>
                <a:ea typeface="黑体" panose="02010609060101010101" pitchFamily="2" charset="-122"/>
              </a:rPr>
              <a:t>SNS</a:t>
            </a:r>
            <a:r>
              <a:rPr lang="zh-CN" altLang="en-US" sz="2800" dirty="0">
                <a:latin typeface="黑体" panose="02010609060101010101" pitchFamily="2" charset="-122"/>
                <a:ea typeface="黑体" panose="02010609060101010101" pitchFamily="2" charset="-122"/>
              </a:rPr>
              <a:t>应用率都已达到</a:t>
            </a:r>
            <a:r>
              <a:rPr lang="en-US" altLang="zh-CN" sz="2800" dirty="0">
                <a:latin typeface="黑体" panose="02010609060101010101" pitchFamily="2" charset="-122"/>
                <a:ea typeface="黑体" panose="02010609060101010101" pitchFamily="2" charset="-122"/>
              </a:rPr>
              <a:t>80%</a:t>
            </a:r>
            <a:r>
              <a:rPr lang="zh-CN" altLang="en-US" sz="2800" dirty="0">
                <a:latin typeface="黑体" panose="02010609060101010101" pitchFamily="2" charset="-122"/>
                <a:ea typeface="黑体" panose="02010609060101010101" pitchFamily="2" charset="-122"/>
              </a:rPr>
              <a:t>以上，而亚太地区的</a:t>
            </a:r>
            <a:r>
              <a:rPr lang="en-US" altLang="zh-CN" sz="2800" dirty="0">
                <a:latin typeface="黑体" panose="02010609060101010101" pitchFamily="2" charset="-122"/>
                <a:ea typeface="黑体" panose="02010609060101010101" pitchFamily="2" charset="-122"/>
              </a:rPr>
              <a:t>SNS</a:t>
            </a:r>
            <a:r>
              <a:rPr lang="zh-CN" altLang="en-US" sz="2800" dirty="0">
                <a:latin typeface="黑体" panose="02010609060101010101" pitchFamily="2" charset="-122"/>
                <a:ea typeface="黑体" panose="02010609060101010101" pitchFamily="2" charset="-122"/>
              </a:rPr>
              <a:t>应用率却停留在</a:t>
            </a:r>
            <a:r>
              <a:rPr lang="en-US" altLang="zh-CN" sz="2800" dirty="0">
                <a:latin typeface="黑体" panose="02010609060101010101" pitchFamily="2" charset="-122"/>
                <a:ea typeface="黑体" panose="02010609060101010101" pitchFamily="2" charset="-122"/>
              </a:rPr>
              <a:t>50%</a:t>
            </a:r>
            <a:r>
              <a:rPr lang="zh-CN" altLang="en-US" sz="2800" dirty="0">
                <a:latin typeface="黑体" panose="02010609060101010101" pitchFamily="2" charset="-122"/>
                <a:ea typeface="黑体" panose="02010609060101010101" pitchFamily="2" charset="-122"/>
              </a:rPr>
              <a:t>左右。</a:t>
            </a:r>
          </a:p>
          <a:p>
            <a:pPr eaLnBrk="1" hangingPunct="1">
              <a:lnSpc>
                <a:spcPct val="90000"/>
              </a:lnSpc>
            </a:pPr>
            <a:r>
              <a:rPr lang="zh-CN" altLang="en-US" sz="2800" dirty="0">
                <a:latin typeface="黑体" panose="02010609060101010101" pitchFamily="2" charset="-122"/>
                <a:ea typeface="黑体" panose="02010609060101010101" pitchFamily="2" charset="-122"/>
              </a:rPr>
              <a:t>根据中国互联网信息中心的统计，我国</a:t>
            </a:r>
            <a:r>
              <a:rPr lang="en-US" altLang="zh-CN" sz="2800" dirty="0">
                <a:latin typeface="黑体" panose="02010609060101010101" pitchFamily="2" charset="-122"/>
                <a:ea typeface="黑体" panose="02010609060101010101" pitchFamily="2" charset="-122"/>
              </a:rPr>
              <a:t>2010</a:t>
            </a:r>
            <a:r>
              <a:rPr lang="zh-CN" altLang="en-US" sz="2800" dirty="0">
                <a:latin typeface="黑体" panose="02010609060101010101" pitchFamily="2" charset="-122"/>
                <a:ea typeface="黑体" panose="02010609060101010101" pitchFamily="2" charset="-122"/>
              </a:rPr>
              <a:t>年</a:t>
            </a:r>
            <a:r>
              <a:rPr lang="en-US" altLang="zh-CN" sz="2800" dirty="0">
                <a:latin typeface="黑体" panose="02010609060101010101" pitchFamily="2" charset="-122"/>
                <a:ea typeface="黑体" panose="02010609060101010101" pitchFamily="2" charset="-122"/>
              </a:rPr>
              <a:t>SNS</a:t>
            </a:r>
            <a:r>
              <a:rPr lang="zh-CN" altLang="en-US" sz="2800" dirty="0">
                <a:latin typeface="黑体" panose="02010609060101010101" pitchFamily="2" charset="-122"/>
                <a:ea typeface="黑体" panose="02010609060101010101" pitchFamily="2" charset="-122"/>
              </a:rPr>
              <a:t>网站的用户规模和渗透率均比</a:t>
            </a:r>
            <a:r>
              <a:rPr lang="en-US" altLang="zh-CN" sz="2800" dirty="0">
                <a:latin typeface="黑体" panose="02010609060101010101" pitchFamily="2" charset="-122"/>
                <a:ea typeface="黑体" panose="02010609060101010101" pitchFamily="2" charset="-122"/>
              </a:rPr>
              <a:t>2009</a:t>
            </a:r>
            <a:r>
              <a:rPr lang="zh-CN" altLang="en-US" sz="2800" dirty="0">
                <a:latin typeface="黑体" panose="02010609060101010101" pitchFamily="2" charset="-122"/>
                <a:ea typeface="黑体" panose="02010609060101010101" pitchFamily="2" charset="-122"/>
              </a:rPr>
              <a:t>年有较大提升。截止</a:t>
            </a:r>
            <a:r>
              <a:rPr lang="en-US" altLang="zh-CN" sz="2800" dirty="0">
                <a:latin typeface="黑体" panose="02010609060101010101" pitchFamily="2" charset="-122"/>
                <a:ea typeface="黑体" panose="02010609060101010101" pitchFamily="2" charset="-122"/>
              </a:rPr>
              <a:t>2010</a:t>
            </a:r>
            <a:r>
              <a:rPr lang="zh-CN" altLang="en-US" sz="2800" dirty="0">
                <a:latin typeface="黑体" panose="02010609060101010101" pitchFamily="2" charset="-122"/>
                <a:ea typeface="黑体" panose="02010609060101010101" pitchFamily="2" charset="-122"/>
              </a:rPr>
              <a:t>年</a:t>
            </a:r>
            <a:r>
              <a:rPr lang="en-US" altLang="zh-CN" sz="2800" dirty="0">
                <a:latin typeface="黑体" panose="02010609060101010101" pitchFamily="2" charset="-122"/>
                <a:ea typeface="黑体" panose="02010609060101010101" pitchFamily="2" charset="-122"/>
              </a:rPr>
              <a:t>12</a:t>
            </a:r>
            <a:r>
              <a:rPr lang="zh-CN" altLang="en-US" sz="2800" dirty="0">
                <a:latin typeface="黑体" panose="02010609060101010101" pitchFamily="2" charset="-122"/>
                <a:ea typeface="黑体" panose="02010609060101010101" pitchFamily="2" charset="-122"/>
              </a:rPr>
              <a:t>月，中国网络交友人群规模</a:t>
            </a:r>
            <a:r>
              <a:rPr lang="en-US" altLang="zh-CN" sz="2800" dirty="0">
                <a:latin typeface="黑体" panose="02010609060101010101" pitchFamily="2" charset="-122"/>
                <a:ea typeface="黑体" panose="02010609060101010101" pitchFamily="2" charset="-122"/>
              </a:rPr>
              <a:t>2.35</a:t>
            </a:r>
            <a:r>
              <a:rPr lang="zh-CN" altLang="en-US" sz="2800" dirty="0">
                <a:latin typeface="黑体" panose="02010609060101010101" pitchFamily="2" charset="-122"/>
                <a:ea typeface="黑体" panose="02010609060101010101" pitchFamily="2" charset="-122"/>
              </a:rPr>
              <a:t>亿，较去年年底增长</a:t>
            </a:r>
            <a:r>
              <a:rPr lang="en-US" altLang="zh-CN" sz="2800" dirty="0">
                <a:latin typeface="黑体" panose="02010609060101010101" pitchFamily="2" charset="-122"/>
                <a:ea typeface="黑体" panose="02010609060101010101" pitchFamily="2" charset="-122"/>
              </a:rPr>
              <a:t>5918</a:t>
            </a:r>
            <a:r>
              <a:rPr lang="zh-CN" altLang="en-US" sz="2800" dirty="0">
                <a:latin typeface="黑体" panose="02010609060101010101" pitchFamily="2" charset="-122"/>
                <a:ea typeface="黑体" panose="02010609060101010101" pitchFamily="2" charset="-122"/>
              </a:rPr>
              <a:t>万人，网民使用率为</a:t>
            </a:r>
            <a:r>
              <a:rPr lang="en-US" altLang="zh-CN" sz="2800" dirty="0">
                <a:latin typeface="黑体" panose="02010609060101010101" pitchFamily="2" charset="-122"/>
                <a:ea typeface="黑体" panose="02010609060101010101" pitchFamily="2" charset="-122"/>
              </a:rPr>
              <a:t>51.4%</a:t>
            </a:r>
            <a:r>
              <a:rPr lang="zh-CN" altLang="en-US" sz="2800" dirty="0">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1" name="Rectangle 2"/>
          <p:cNvSpPr>
            <a:spLocks noGrp="1"/>
          </p:cNvSpPr>
          <p:nvPr>
            <p:ph type="title"/>
          </p:nvPr>
        </p:nvSpPr>
        <p:spPr/>
        <p:txBody>
          <a:bodyPr vert="horz" wrap="square" lIns="91440" tIns="45720" rIns="91440" bIns="45720" anchor="ctr" anchorCtr="0"/>
          <a:lstStyle/>
          <a:p>
            <a:pPr eaLnBrk="1" hangingPunct="1">
              <a:buNone/>
            </a:pPr>
            <a:r>
              <a:rPr lang="en-US" altLang="zh-CN" dirty="0"/>
              <a:t>3</a:t>
            </a:r>
            <a:r>
              <a:rPr lang="zh-CN" altLang="en-US" dirty="0"/>
              <a:t>．微博搜索</a:t>
            </a:r>
          </a:p>
        </p:txBody>
      </p:sp>
      <p:sp>
        <p:nvSpPr>
          <p:cNvPr id="135172" name="Rectangle 3"/>
          <p:cNvSpPr>
            <a:spLocks noGrp="1"/>
          </p:cNvSpPr>
          <p:nvPr>
            <p:ph idx="1"/>
          </p:nvPr>
        </p:nvSpPr>
        <p:spPr>
          <a:xfrm>
            <a:off x="685800" y="1828165"/>
            <a:ext cx="7772400" cy="4114800"/>
          </a:xfrm>
        </p:spPr>
        <p:txBody>
          <a:bodyPr vert="horz" wrap="square" lIns="91440" tIns="45720" rIns="91440" bIns="45720" anchor="t" anchorCtr="0"/>
          <a:lstStyle/>
          <a:p>
            <a:pPr eaLnBrk="1" hangingPunct="1">
              <a:lnSpc>
                <a:spcPct val="80000"/>
              </a:lnSpc>
            </a:pPr>
            <a:endParaRPr lang="zh-CN" altLang="en-US" sz="3200" dirty="0"/>
          </a:p>
          <a:p>
            <a:pPr eaLnBrk="1" hangingPunct="1">
              <a:lnSpc>
                <a:spcPct val="80000"/>
              </a:lnSpc>
            </a:pPr>
            <a:r>
              <a:rPr lang="zh-CN" altLang="en-US" sz="3200" dirty="0">
                <a:latin typeface="黑体" panose="02010609060101010101" pitchFamily="2" charset="-122"/>
                <a:ea typeface="黑体" panose="02010609060101010101" pitchFamily="2" charset="-122"/>
              </a:rPr>
              <a:t>以</a:t>
            </a:r>
            <a:r>
              <a:rPr lang="zh-CN" altLang="en-US" sz="3200" dirty="0">
                <a:solidFill>
                  <a:srgbClr val="C00000"/>
                </a:solidFill>
                <a:latin typeface="黑体" panose="02010609060101010101" pitchFamily="2" charset="-122"/>
                <a:ea typeface="黑体" panose="02010609060101010101" pitchFamily="2" charset="-122"/>
              </a:rPr>
              <a:t>新浪微博搜索</a:t>
            </a:r>
            <a:r>
              <a:rPr lang="zh-CN" altLang="en-US" sz="3200" dirty="0">
                <a:latin typeface="黑体" panose="02010609060101010101" pitchFamily="2" charset="-122"/>
                <a:ea typeface="黑体" panose="02010609060101010101" pitchFamily="2" charset="-122"/>
              </a:rPr>
              <a:t>为例，目前新浪微博搜索提供实时和热门两种微博搜索结果排序方式，虽然没有传统搜索引擎那么精准和权威，但相比传统搜索引擎，微博搜索已经体现出一定的优势。</a:t>
            </a:r>
          </a:p>
          <a:p>
            <a:pPr eaLnBrk="1" hangingPunct="1">
              <a:lnSpc>
                <a:spcPct val="80000"/>
              </a:lnSpc>
            </a:pPr>
            <a:r>
              <a:rPr lang="zh-CN" altLang="en-US" sz="3200" dirty="0">
                <a:solidFill>
                  <a:srgbClr val="C00000"/>
                </a:solidFill>
                <a:latin typeface="黑体" panose="02010609060101010101" pitchFamily="2" charset="-122"/>
                <a:ea typeface="黑体" panose="02010609060101010101" pitchFamily="2" charset="-122"/>
              </a:rPr>
              <a:t>微博搜索</a:t>
            </a:r>
            <a:r>
              <a:rPr lang="zh-CN" altLang="en-US" sz="3200" dirty="0">
                <a:latin typeface="黑体" panose="02010609060101010101" pitchFamily="2" charset="-122"/>
                <a:ea typeface="黑体" panose="02010609060101010101" pitchFamily="2" charset="-122"/>
              </a:rPr>
              <a:t>将以与传统搜索引擎完全不同的形态存在，甚至有可能成为</a:t>
            </a:r>
            <a:r>
              <a:rPr lang="en-US" altLang="zh-CN" sz="3200" dirty="0">
                <a:latin typeface="黑体" panose="02010609060101010101" pitchFamily="2" charset="-122"/>
                <a:ea typeface="黑体" panose="02010609060101010101" pitchFamily="2" charset="-122"/>
              </a:rPr>
              <a:t>web2.0</a:t>
            </a:r>
            <a:r>
              <a:rPr lang="zh-CN" altLang="en-US" sz="3200" dirty="0">
                <a:latin typeface="黑体" panose="02010609060101010101" pitchFamily="2" charset="-122"/>
                <a:ea typeface="黑体" panose="02010609060101010101" pitchFamily="2" charset="-122"/>
              </a:rPr>
              <a:t>时代规则的制定者。</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2"/>
          <p:cNvSpPr>
            <a:spLocks noGrp="1"/>
          </p:cNvSpPr>
          <p:nvPr>
            <p:ph type="title"/>
          </p:nvPr>
        </p:nvSpPr>
        <p:spPr/>
        <p:txBody>
          <a:bodyPr vert="horz" wrap="square" lIns="91440" tIns="45720" rIns="91440" bIns="45720" anchor="ctr" anchorCtr="0"/>
          <a:lstStyle/>
          <a:p>
            <a:pPr eaLnBrk="1" hangingPunct="1">
              <a:buNone/>
            </a:pPr>
            <a:r>
              <a:rPr lang="en-US" altLang="zh-CN" sz="4000" dirty="0"/>
              <a:t>4</a:t>
            </a:r>
            <a:r>
              <a:rPr lang="zh-CN" altLang="en-US" sz="4000" dirty="0"/>
              <a:t>．云搜索</a:t>
            </a:r>
          </a:p>
        </p:txBody>
      </p:sp>
      <p:sp>
        <p:nvSpPr>
          <p:cNvPr id="136196" name="Rectangle 3"/>
          <p:cNvSpPr>
            <a:spLocks noGrp="1"/>
          </p:cNvSpPr>
          <p:nvPr>
            <p:ph idx="1"/>
          </p:nvPr>
        </p:nvSpPr>
        <p:spPr>
          <a:xfrm>
            <a:off x="685800" y="1698625"/>
            <a:ext cx="7772400" cy="4693285"/>
          </a:xfrm>
        </p:spPr>
        <p:txBody>
          <a:bodyPr vert="horz" wrap="square" lIns="91440" tIns="45720" rIns="91440" bIns="45720" anchor="t" anchorCtr="0"/>
          <a:lstStyle/>
          <a:p>
            <a:pPr eaLnBrk="1" hangingPunct="1">
              <a:lnSpc>
                <a:spcPct val="90000"/>
              </a:lnSpc>
            </a:pPr>
            <a:r>
              <a:rPr lang="zh-CN" altLang="en-US" sz="2800" dirty="0">
                <a:solidFill>
                  <a:srgbClr val="C00000"/>
                </a:solidFill>
                <a:latin typeface="黑体" panose="02010609060101010101" pitchFamily="2" charset="-122"/>
                <a:ea typeface="黑体" panose="02010609060101010101" pitchFamily="2" charset="-122"/>
              </a:rPr>
              <a:t>暗网数据</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Deep Web Data</a:t>
            </a:r>
            <a:r>
              <a:rPr lang="zh-CN" altLang="en-US" sz="2800" dirty="0">
                <a:latin typeface="黑体" panose="02010609060101010101" pitchFamily="2" charset="-122"/>
                <a:ea typeface="黑体" panose="02010609060101010101" pitchFamily="2" charset="-122"/>
              </a:rPr>
              <a:t>）指目前搜索引擎所无法抓取的信息。 </a:t>
            </a:r>
          </a:p>
          <a:p>
            <a:pPr eaLnBrk="1" hangingPunct="1">
              <a:lnSpc>
                <a:spcPct val="90000"/>
              </a:lnSpc>
            </a:pPr>
            <a:r>
              <a:rPr lang="zh-CN" altLang="en-US" sz="2800" dirty="0">
                <a:latin typeface="黑体" panose="02010609060101010101" pitchFamily="2" charset="-122"/>
                <a:ea typeface="黑体" panose="02010609060101010101" pitchFamily="2" charset="-122"/>
              </a:rPr>
              <a:t>针对暗网数据获取与整合问题，提出了以分布式方式整合垂直搜索与通用搜索资源、为用户提供更好的信息获取服务的</a:t>
            </a:r>
            <a:r>
              <a:rPr lang="zh-CN" altLang="en-US" sz="2800" dirty="0">
                <a:solidFill>
                  <a:srgbClr val="FF0000"/>
                </a:solidFill>
                <a:latin typeface="黑体" panose="02010609060101010101" pitchFamily="2" charset="-122"/>
                <a:ea typeface="黑体" panose="02010609060101010101" pitchFamily="2" charset="-122"/>
              </a:rPr>
              <a:t>云搜索服务概念</a:t>
            </a:r>
            <a:r>
              <a:rPr lang="zh-CN" altLang="en-US" sz="2800" dirty="0">
                <a:latin typeface="黑体" panose="02010609060101010101" pitchFamily="2" charset="-122"/>
                <a:ea typeface="黑体" panose="02010609060101010101" pitchFamily="2" charset="-122"/>
              </a:rPr>
              <a:t>。</a:t>
            </a:r>
          </a:p>
          <a:p>
            <a:pPr eaLnBrk="1" hangingPunct="1">
              <a:lnSpc>
                <a:spcPct val="90000"/>
              </a:lnSpc>
            </a:pPr>
            <a:r>
              <a:rPr lang="zh-CN" altLang="en-US" sz="2800" dirty="0">
                <a:solidFill>
                  <a:srgbClr val="C00000"/>
                </a:solidFill>
                <a:latin typeface="黑体" panose="02010609060101010101" pitchFamily="2" charset="-122"/>
                <a:ea typeface="黑体" panose="02010609060101010101" pitchFamily="2" charset="-122"/>
              </a:rPr>
              <a:t>云搜索引擎</a:t>
            </a:r>
            <a:r>
              <a:rPr lang="zh-CN" altLang="en-US" sz="2800" dirty="0">
                <a:latin typeface="黑体" panose="02010609060101010101" pitchFamily="2" charset="-122"/>
                <a:ea typeface="黑体" panose="02010609060101010101" pitchFamily="2" charset="-122"/>
              </a:rPr>
              <a:t>不通过独立收集、存储海量规模数据的方式提供搜索服务，而是提供一个容纳互联网中垂直与通用搜索资源并加以整合、提供用户使用的服务框架。</a:t>
            </a:r>
          </a:p>
          <a:p>
            <a:pPr eaLnBrk="1" hangingPunct="1">
              <a:lnSpc>
                <a:spcPct val="90000"/>
              </a:lnSpc>
            </a:pPr>
            <a:r>
              <a:rPr lang="zh-CN" altLang="en-US" sz="2800" dirty="0">
                <a:solidFill>
                  <a:srgbClr val="C00000"/>
                </a:solidFill>
                <a:latin typeface="黑体" panose="02010609060101010101" pitchFamily="2" charset="-122"/>
                <a:ea typeface="黑体" panose="02010609060101010101" pitchFamily="2" charset="-122"/>
              </a:rPr>
              <a:t>云搜索</a:t>
            </a:r>
            <a:r>
              <a:rPr lang="zh-CN" altLang="en-US" sz="2800" dirty="0">
                <a:latin typeface="黑体" panose="02010609060101010101" pitchFamily="2" charset="-122"/>
                <a:ea typeface="黑体" panose="02010609060101010101" pitchFamily="2" charset="-122"/>
              </a:rPr>
              <a:t>包括搜索资源发现、用户需求深度理解、搜索资源管理、信息资源整合等关键技术模块。</a:t>
            </a:r>
            <a:r>
              <a:rPr lang="zh-CN" altLang="en-US" sz="2800" dirty="0"/>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Rectangle 2"/>
          <p:cNvSpPr>
            <a:spLocks noGrp="1"/>
          </p:cNvSpPr>
          <p:nvPr>
            <p:ph type="title"/>
          </p:nvPr>
        </p:nvSpPr>
        <p:spPr/>
        <p:txBody>
          <a:bodyPr vert="horz" wrap="square" lIns="91440" tIns="45720" rIns="91440" bIns="45720" anchor="ctr" anchorCtr="0"/>
          <a:lstStyle/>
          <a:p>
            <a:pPr eaLnBrk="1" hangingPunct="1">
              <a:buNone/>
            </a:pPr>
            <a:r>
              <a:rPr lang="zh-CN" altLang="en-US" dirty="0" smtClean="0"/>
              <a:t>第</a:t>
            </a:r>
            <a:r>
              <a:rPr lang="en-US" altLang="zh-CN" smtClean="0"/>
              <a:t>7</a:t>
            </a:r>
            <a:r>
              <a:rPr lang="zh-CN" altLang="en-US" smtClean="0"/>
              <a:t>章  </a:t>
            </a:r>
            <a:r>
              <a:rPr lang="zh-CN" altLang="en-US" dirty="0"/>
              <a:t>自然语言处理技术</a:t>
            </a:r>
          </a:p>
        </p:txBody>
      </p:sp>
      <p:sp>
        <p:nvSpPr>
          <p:cNvPr id="137220" name="Rectangle 3"/>
          <p:cNvSpPr>
            <a:spLocks noGrp="1"/>
          </p:cNvSpPr>
          <p:nvPr>
            <p:ph idx="1"/>
          </p:nvPr>
        </p:nvSpPr>
        <p:spPr>
          <a:xfrm>
            <a:off x="685800" y="1522730"/>
            <a:ext cx="7772400" cy="5183505"/>
          </a:xfrm>
        </p:spPr>
        <p:txBody>
          <a:bodyPr vert="horz" wrap="square" lIns="91440" tIns="45720" rIns="91440" bIns="45720" anchor="t" anchorCtr="0"/>
          <a:lstStyle/>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7.1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自然语言理解的一般问题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7.2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词法分析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7.3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句法分析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7.4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语义分析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7.5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大规模真实文本的处理	</a:t>
            </a:r>
            <a:endParaRPr lang="en-US" altLang="zh-CN" sz="2800"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chemeClr val="accent2">
                    <a:lumMod val="50000"/>
                    <a:lumOff val="50000"/>
                  </a:schemeClr>
                </a:solidFill>
                <a:latin typeface="黑体" panose="02010609060101010101" pitchFamily="2" charset="-122"/>
                <a:ea typeface="黑体" panose="02010609060101010101" pitchFamily="2" charset="-122"/>
              </a:rPr>
              <a:t>7.6  </a:t>
            </a:r>
            <a:r>
              <a:rPr lang="zh-CN" altLang="en-US" sz="2800" dirty="0">
                <a:solidFill>
                  <a:schemeClr val="accent2">
                    <a:lumMod val="50000"/>
                    <a:lumOff val="50000"/>
                  </a:schemeClr>
                </a:solidFill>
                <a:latin typeface="黑体" panose="02010609060101010101" pitchFamily="2" charset="-122"/>
                <a:ea typeface="黑体" panose="02010609060101010101" pitchFamily="2" charset="-122"/>
              </a:rPr>
              <a:t>信息搜索</a:t>
            </a:r>
            <a:r>
              <a:rPr lang="zh-CN" altLang="en-US" sz="2800" dirty="0">
                <a:solidFill>
                  <a:srgbClr val="00FFFF"/>
                </a:solidFill>
                <a:latin typeface="黑体" panose="02010609060101010101" pitchFamily="2" charset="-122"/>
                <a:ea typeface="黑体" panose="02010609060101010101" pitchFamily="2" charset="-122"/>
              </a:rPr>
              <a:t>	</a:t>
            </a:r>
            <a:endParaRPr lang="en-US" altLang="zh-CN" sz="2800" dirty="0">
              <a:solidFill>
                <a:srgbClr val="00FFFF"/>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solidFill>
                  <a:srgbClr val="FF0000"/>
                </a:solidFill>
                <a:latin typeface="黑体" panose="02010609060101010101" pitchFamily="2" charset="-122"/>
                <a:ea typeface="黑体" panose="02010609060101010101" pitchFamily="2" charset="-122"/>
              </a:rPr>
              <a:t>7.7  </a:t>
            </a:r>
            <a:r>
              <a:rPr lang="zh-CN" altLang="en-US" sz="2800" dirty="0">
                <a:solidFill>
                  <a:srgbClr val="FF0000"/>
                </a:solidFill>
                <a:latin typeface="黑体" panose="02010609060101010101" pitchFamily="2" charset="-122"/>
                <a:ea typeface="黑体" panose="02010609060101010101" pitchFamily="2" charset="-122"/>
              </a:rPr>
              <a:t>机器翻译	</a:t>
            </a:r>
            <a:endParaRPr lang="en-US" altLang="zh-CN" sz="2800" dirty="0">
              <a:solidFill>
                <a:srgbClr val="FF0000"/>
              </a:solidFill>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7.8  </a:t>
            </a:r>
            <a:r>
              <a:rPr lang="zh-CN" altLang="en-US" sz="2800" dirty="0">
                <a:latin typeface="黑体" panose="02010609060101010101" pitchFamily="2" charset="-122"/>
                <a:ea typeface="黑体" panose="02010609060101010101" pitchFamily="2" charset="-122"/>
              </a:rPr>
              <a:t>语音识别</a:t>
            </a:r>
            <a:endParaRPr lang="en-US"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7.9  </a:t>
            </a:r>
            <a:r>
              <a:rPr lang="zh-CN" altLang="zh-CN" sz="2800" dirty="0">
                <a:latin typeface="黑体" panose="02010609060101010101" pitchFamily="2" charset="-122"/>
                <a:ea typeface="黑体" panose="02010609060101010101" pitchFamily="2" charset="-122"/>
              </a:rPr>
              <a:t>机器阅读理解</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7.10 </a:t>
            </a:r>
            <a:r>
              <a:rPr lang="zh-CN" altLang="zh-CN" sz="2800" dirty="0">
                <a:latin typeface="黑体" panose="02010609060101010101" pitchFamily="2" charset="-122"/>
                <a:ea typeface="黑体" panose="02010609060101010101" pitchFamily="2" charset="-122"/>
              </a:rPr>
              <a:t>机器写作</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lnSpc>
                <a:spcPct val="90000"/>
              </a:lnSpc>
              <a:buNone/>
            </a:pPr>
            <a:r>
              <a:rPr lang="en-US" altLang="zh-CN" sz="2800" dirty="0" smtClean="0">
                <a:latin typeface="黑体" panose="02010609060101010101" pitchFamily="2" charset="-122"/>
                <a:ea typeface="黑体" panose="02010609060101010101" pitchFamily="2" charset="-122"/>
              </a:rPr>
              <a:t>7.11 </a:t>
            </a:r>
            <a:r>
              <a:rPr lang="zh-CN" altLang="zh-CN" sz="2800" dirty="0">
                <a:latin typeface="黑体" panose="02010609060101010101" pitchFamily="2" charset="-122"/>
                <a:ea typeface="黑体" panose="02010609060101010101" pitchFamily="2" charset="-122"/>
              </a:rPr>
              <a:t>聊天机器人</a:t>
            </a:r>
            <a:r>
              <a:rPr lang="zh-CN" altLang="en-US" sz="2800" dirty="0">
                <a:latin typeface="黑体" panose="02010609060101010101" pitchFamily="2" charset="-122"/>
                <a:ea typeface="黑体" panose="02010609060101010101" pitchFamily="2" charset="-122"/>
              </a:rPr>
              <a:t>	</a:t>
            </a:r>
            <a:endParaRPr lang="en-US" altLang="zh-CN" sz="2800" dirty="0">
              <a:latin typeface="黑体" panose="02010609060101010101" pitchFamily="2" charset="-122"/>
              <a:ea typeface="黑体" panose="02010609060101010101" pitchFamily="2"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2"/>
          <p:cNvSpPr>
            <a:spLocks noGrp="1"/>
          </p:cNvSpPr>
          <p:nvPr>
            <p:ph type="title"/>
          </p:nvPr>
        </p:nvSpPr>
        <p:spPr/>
        <p:txBody>
          <a:bodyPr vert="horz" wrap="square" lIns="91440" tIns="45720" rIns="91440" bIns="45720" anchor="ctr" anchorCtr="0"/>
          <a:lstStyle/>
          <a:p>
            <a:pPr eaLnBrk="1" hangingPunct="1">
              <a:buNone/>
            </a:pPr>
            <a:r>
              <a:rPr lang="en-US" altLang="zh-CN" dirty="0" smtClean="0"/>
              <a:t>7.7  </a:t>
            </a:r>
            <a:r>
              <a:rPr lang="zh-CN" altLang="en-US" dirty="0"/>
              <a:t>机器翻译</a:t>
            </a:r>
          </a:p>
        </p:txBody>
      </p:sp>
      <p:sp>
        <p:nvSpPr>
          <p:cNvPr id="138244" name="Rectangle 3"/>
          <p:cNvSpPr>
            <a:spLocks noGrp="1"/>
          </p:cNvSpPr>
          <p:nvPr>
            <p:ph idx="1"/>
          </p:nvPr>
        </p:nvSpPr>
        <p:spPr/>
        <p:txBody>
          <a:bodyPr vert="horz" wrap="square" lIns="91440" tIns="45720" rIns="91440" bIns="45720" anchor="t" anchorCtr="0"/>
          <a:lstStyle/>
          <a:p>
            <a:pPr eaLnBrk="1" hangingPunct="1">
              <a:buNone/>
            </a:pPr>
            <a:r>
              <a:rPr lang="en-US" altLang="zh-CN" sz="2800" dirty="0" smtClean="0">
                <a:latin typeface="黑体" panose="02010609060101010101" pitchFamily="2" charset="-122"/>
                <a:ea typeface="黑体" panose="02010609060101010101" pitchFamily="2" charset="-122"/>
              </a:rPr>
              <a:t>7.7.1 </a:t>
            </a:r>
            <a:r>
              <a:rPr lang="zh-CN" altLang="zh-CN" sz="2800" dirty="0">
                <a:latin typeface="黑体" panose="02010609060101010101" pitchFamily="2" charset="-122"/>
                <a:ea typeface="黑体" panose="02010609060101010101" pitchFamily="2" charset="-122"/>
              </a:rPr>
              <a:t>机器翻译系统概述</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buNone/>
            </a:pPr>
            <a:r>
              <a:rPr lang="en-US" altLang="zh-CN" sz="2800" dirty="0" smtClean="0">
                <a:latin typeface="黑体" panose="02010609060101010101" pitchFamily="2" charset="-122"/>
                <a:ea typeface="黑体" panose="02010609060101010101" pitchFamily="2" charset="-122"/>
              </a:rPr>
              <a:t>7.7.2 </a:t>
            </a:r>
            <a:r>
              <a:rPr lang="zh-CN" altLang="zh-CN" sz="2800" dirty="0">
                <a:latin typeface="黑体" panose="02010609060101010101" pitchFamily="2" charset="-122"/>
                <a:ea typeface="黑体" panose="02010609060101010101" pitchFamily="2" charset="-122"/>
              </a:rPr>
              <a:t>机器翻译的基本模式和方法</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buNone/>
            </a:pPr>
            <a:r>
              <a:rPr lang="en-US" altLang="zh-CN" sz="2800" dirty="0" smtClean="0">
                <a:latin typeface="黑体" panose="02010609060101010101" pitchFamily="2" charset="-122"/>
                <a:ea typeface="黑体" panose="02010609060101010101" pitchFamily="2" charset="-122"/>
              </a:rPr>
              <a:t>7.7.3 </a:t>
            </a:r>
            <a:r>
              <a:rPr lang="zh-CN" altLang="zh-CN" sz="2800" dirty="0">
                <a:latin typeface="黑体" panose="02010609060101010101" pitchFamily="2" charset="-122"/>
                <a:ea typeface="黑体" panose="02010609060101010101" pitchFamily="2" charset="-122"/>
              </a:rPr>
              <a:t>统计机器翻译</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buNone/>
            </a:pPr>
            <a:r>
              <a:rPr lang="en-US" altLang="zh-CN" sz="2800" dirty="0" smtClean="0">
                <a:latin typeface="黑体" panose="02010609060101010101" pitchFamily="2" charset="-122"/>
                <a:ea typeface="黑体" panose="02010609060101010101" pitchFamily="2" charset="-122"/>
              </a:rPr>
              <a:t>7.7.4 </a:t>
            </a:r>
            <a:r>
              <a:rPr lang="zh-CN" altLang="zh-CN" sz="2800" dirty="0">
                <a:latin typeface="黑体" panose="02010609060101010101" pitchFamily="2" charset="-122"/>
                <a:ea typeface="黑体" panose="02010609060101010101" pitchFamily="2" charset="-122"/>
              </a:rPr>
              <a:t>利用深度学习改进统计机器翻译</a:t>
            </a:r>
          </a:p>
          <a:p>
            <a:pPr eaLnBrk="1" hangingPunct="1">
              <a:buNone/>
            </a:pPr>
            <a:r>
              <a:rPr lang="en-US" altLang="zh-CN" sz="2800" dirty="0" smtClean="0">
                <a:latin typeface="黑体" panose="02010609060101010101" pitchFamily="2" charset="-122"/>
                <a:ea typeface="黑体" panose="02010609060101010101" pitchFamily="2" charset="-122"/>
              </a:rPr>
              <a:t>7.7.5 </a:t>
            </a:r>
            <a:r>
              <a:rPr lang="zh-CN" altLang="zh-CN" sz="2800" dirty="0">
                <a:latin typeface="黑体" panose="02010609060101010101" pitchFamily="2" charset="-122"/>
                <a:ea typeface="黑体" panose="02010609060101010101" pitchFamily="2" charset="-122"/>
              </a:rPr>
              <a:t>端到端神经机器翻译</a:t>
            </a:r>
            <a:r>
              <a:rPr lang="en-US" altLang="zh-CN" sz="2800" dirty="0">
                <a:latin typeface="黑体" panose="02010609060101010101" pitchFamily="2" charset="-122"/>
                <a:ea typeface="黑体" panose="02010609060101010101" pitchFamily="2" charset="-122"/>
              </a:rPr>
              <a:t>	</a:t>
            </a:r>
            <a:endParaRPr lang="zh-CN" altLang="zh-CN" sz="2800" dirty="0">
              <a:latin typeface="黑体" panose="02010609060101010101" pitchFamily="2" charset="-122"/>
              <a:ea typeface="黑体" panose="02010609060101010101" pitchFamily="2" charset="-122"/>
            </a:endParaRPr>
          </a:p>
          <a:p>
            <a:pPr eaLnBrk="1" hangingPunct="1">
              <a:buNone/>
            </a:pPr>
            <a:r>
              <a:rPr lang="en-US" altLang="zh-CN" sz="2800" dirty="0" smtClean="0">
                <a:latin typeface="黑体" panose="02010609060101010101" pitchFamily="2" charset="-122"/>
                <a:ea typeface="黑体" panose="02010609060101010101" pitchFamily="2" charset="-122"/>
              </a:rPr>
              <a:t>7.7.6 </a:t>
            </a:r>
            <a:r>
              <a:rPr lang="zh-CN" altLang="zh-CN" sz="2800" dirty="0">
                <a:latin typeface="黑体" panose="02010609060101010101" pitchFamily="2" charset="-122"/>
                <a:ea typeface="黑体" panose="02010609060101010101" pitchFamily="2" charset="-122"/>
              </a:rPr>
              <a:t>未来展望</a:t>
            </a:r>
            <a:r>
              <a:rPr lang="zh-CN" altLang="en-US" sz="2800"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2"/>
          <p:cNvSpPr>
            <a:spLocks noGrp="1"/>
          </p:cNvSpPr>
          <p:nvPr>
            <p:ph type="title"/>
          </p:nvPr>
        </p:nvSpPr>
        <p:spPr/>
        <p:txBody>
          <a:bodyPr vert="horz" wrap="square" lIns="91440" tIns="45720" rIns="91440" bIns="45720" anchor="ctr" anchorCtr="0"/>
          <a:lstStyle/>
          <a:p>
            <a:pPr eaLnBrk="1" hangingPunct="1"/>
            <a:r>
              <a:rPr lang="zh-CN" altLang="en-US" dirty="0"/>
              <a:t>机器翻译</a:t>
            </a:r>
          </a:p>
        </p:txBody>
      </p:sp>
      <p:sp>
        <p:nvSpPr>
          <p:cNvPr id="139268" name="Rectangle 3"/>
          <p:cNvSpPr>
            <a:spLocks noGrp="1"/>
          </p:cNvSpPr>
          <p:nvPr>
            <p:ph idx="1"/>
          </p:nvPr>
        </p:nvSpPr>
        <p:spPr>
          <a:xfrm>
            <a:off x="304800" y="1981200"/>
            <a:ext cx="3670300" cy="4114800"/>
          </a:xfrm>
        </p:spPr>
        <p:txBody>
          <a:bodyPr vert="horz" wrap="square" lIns="91440" tIns="45720" rIns="91440" bIns="45720" anchor="t" anchorCtr="0"/>
          <a:lstStyle/>
          <a:p>
            <a:pPr eaLnBrk="1" hangingPunct="1"/>
            <a:r>
              <a:rPr lang="zh-CN" altLang="en-US" dirty="0">
                <a:ea typeface="黑体" panose="02010609060101010101" pitchFamily="2" charset="-122"/>
              </a:rPr>
              <a:t>“引无数英雄尽（</a:t>
            </a:r>
            <a:r>
              <a:rPr lang="en-US" altLang="zh-CN" dirty="0">
                <a:ea typeface="黑体" panose="02010609060101010101" pitchFamily="2" charset="-122"/>
              </a:rPr>
              <a:t>jin</a:t>
            </a:r>
            <a:r>
              <a:rPr lang="zh-CN" altLang="en-US" dirty="0">
                <a:ea typeface="黑体" panose="02010609060101010101" pitchFamily="2" charset="-122"/>
              </a:rPr>
              <a:t>）折腰”</a:t>
            </a:r>
          </a:p>
          <a:p>
            <a:pPr eaLnBrk="1" hangingPunct="1"/>
            <a:r>
              <a:rPr lang="zh-CN" altLang="en-US" dirty="0">
                <a:ea typeface="黑体" panose="02010609060101010101" pitchFamily="2" charset="-122"/>
              </a:rPr>
              <a:t>“令无数英雄竞</a:t>
            </a:r>
            <a:r>
              <a:rPr lang="en-US" altLang="zh-CN" dirty="0">
                <a:ea typeface="黑体" panose="02010609060101010101" pitchFamily="2" charset="-122"/>
              </a:rPr>
              <a:t>(jing)</a:t>
            </a:r>
            <a:r>
              <a:rPr lang="zh-CN" altLang="en-US" dirty="0">
                <a:ea typeface="黑体" panose="02010609060101010101" pitchFamily="2" charset="-122"/>
              </a:rPr>
              <a:t>折腰</a:t>
            </a:r>
            <a:r>
              <a:rPr lang="zh-CN" altLang="en-US" dirty="0"/>
              <a:t>”</a:t>
            </a:r>
          </a:p>
        </p:txBody>
      </p:sp>
      <p:sp>
        <p:nvSpPr>
          <p:cNvPr id="285700" name="AutoShape 4"/>
          <p:cNvSpPr/>
          <p:nvPr/>
        </p:nvSpPr>
        <p:spPr>
          <a:xfrm>
            <a:off x="6011863" y="1268413"/>
            <a:ext cx="2233612" cy="1944687"/>
          </a:xfrm>
          <a:prstGeom prst="wedgeRoundRectCallout">
            <a:avLst>
              <a:gd name="adj1" fmla="val -130582"/>
              <a:gd name="adj2" fmla="val 23159"/>
              <a:gd name="adj3" fmla="val 16667"/>
            </a:avLst>
          </a:prstGeom>
          <a:solidFill>
            <a:schemeClr val="accent1"/>
          </a:solidFill>
          <a:ln w="9525" cap="flat" cmpd="sng">
            <a:solidFill>
              <a:schemeClr val="tx1"/>
            </a:solidFill>
            <a:prstDash val="solid"/>
            <a:miter/>
            <a:headEnd type="none" w="med" len="med"/>
            <a:tailEnd type="none" w="med" len="med"/>
          </a:ln>
        </p:spPr>
        <p:txBody>
          <a:bodyPr/>
          <a:lstStyle/>
          <a:p>
            <a:pPr algn="ctr"/>
            <a:r>
              <a:rPr lang="zh-CN" altLang="en-US" sz="3200" b="1" dirty="0">
                <a:latin typeface="Times New Roman" panose="02020603050405020304" pitchFamily="18" charset="0"/>
              </a:rPr>
              <a:t>不少研究者败阵而“断腰”</a:t>
            </a:r>
          </a:p>
        </p:txBody>
      </p:sp>
      <p:sp>
        <p:nvSpPr>
          <p:cNvPr id="285701" name="AutoShape 5"/>
          <p:cNvSpPr/>
          <p:nvPr/>
        </p:nvSpPr>
        <p:spPr>
          <a:xfrm>
            <a:off x="4553585" y="3629978"/>
            <a:ext cx="4103688" cy="2376487"/>
          </a:xfrm>
          <a:prstGeom prst="wedgeRoundRectCallout">
            <a:avLst>
              <a:gd name="adj1" fmla="val -63199"/>
              <a:gd name="adj2" fmla="val -24655"/>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gn="ctr"/>
            <a:r>
              <a:rPr lang="zh-CN" altLang="en-US" sz="2400" b="1" dirty="0">
                <a:latin typeface="Times New Roman" panose="02020603050405020304" pitchFamily="18" charset="0"/>
              </a:rPr>
              <a:t>不少人为之折服而跃跃欲试，不仅仅是因为机器翻译有着广阔的应用前景和巨大的市场需求，还在于其尚有大量的难题亟待人们去</a:t>
            </a:r>
            <a:r>
              <a:rPr lang="zh-CN" altLang="en-US" sz="2400" b="1" dirty="0" smtClean="0">
                <a:latin typeface="Times New Roman" panose="02020603050405020304" pitchFamily="18" charset="0"/>
              </a:rPr>
              <a:t>解决。</a:t>
            </a:r>
            <a:endParaRPr lang="zh-CN" altLang="en-US" sz="2400" b="1" dirty="0">
              <a:latin typeface="Times New Roman" panose="02020603050405020304" pitchFamily="18" charset="0"/>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700"/>
                                        </p:tgtEl>
                                        <p:attrNameLst>
                                          <p:attrName>style.visibility</p:attrName>
                                        </p:attrNameLst>
                                      </p:cBhvr>
                                      <p:to>
                                        <p:strVal val="visible"/>
                                      </p:to>
                                    </p:set>
                                    <p:anim calcmode="lin" valueType="num">
                                      <p:cBhvr additive="base">
                                        <p:cTn id="7" dur="500" fill="hold"/>
                                        <p:tgtEl>
                                          <p:spTgt spid="285700"/>
                                        </p:tgtEl>
                                        <p:attrNameLst>
                                          <p:attrName>ppt_x</p:attrName>
                                        </p:attrNameLst>
                                      </p:cBhvr>
                                      <p:tavLst>
                                        <p:tav tm="0">
                                          <p:val>
                                            <p:strVal val="#ppt_x"/>
                                          </p:val>
                                        </p:tav>
                                        <p:tav tm="100000">
                                          <p:val>
                                            <p:strVal val="#ppt_x"/>
                                          </p:val>
                                        </p:tav>
                                      </p:tavLst>
                                    </p:anim>
                                    <p:anim calcmode="lin" valueType="num">
                                      <p:cBhvr additive="base">
                                        <p:cTn id="8" dur="500" fill="hold"/>
                                        <p:tgtEl>
                                          <p:spTgt spid="28570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5701"/>
                                        </p:tgtEl>
                                        <p:attrNameLst>
                                          <p:attrName>style.visibility</p:attrName>
                                        </p:attrNameLst>
                                      </p:cBhvr>
                                      <p:to>
                                        <p:strVal val="visible"/>
                                      </p:to>
                                    </p:set>
                                    <p:anim calcmode="lin" valueType="num">
                                      <p:cBhvr additive="base">
                                        <p:cTn id="13" dur="500" fill="hold"/>
                                        <p:tgtEl>
                                          <p:spTgt spid="285701"/>
                                        </p:tgtEl>
                                        <p:attrNameLst>
                                          <p:attrName>ppt_x</p:attrName>
                                        </p:attrNameLst>
                                      </p:cBhvr>
                                      <p:tavLst>
                                        <p:tav tm="0">
                                          <p:val>
                                            <p:strVal val="#ppt_x"/>
                                          </p:val>
                                        </p:tav>
                                        <p:tav tm="100000">
                                          <p:val>
                                            <p:strVal val="#ppt_x"/>
                                          </p:val>
                                        </p:tav>
                                      </p:tavLst>
                                    </p:anim>
                                    <p:anim calcmode="lin" valueType="num">
                                      <p:cBhvr additive="base">
                                        <p:cTn id="14" dur="500" fill="hold"/>
                                        <p:tgtEl>
                                          <p:spTgt spid="2857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bldLvl="0" animBg="1"/>
      <p:bldP spid="285701"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p:txBody>
          <a:bodyPr vert="horz" wrap="square" lIns="91440" tIns="45720" rIns="91440" bIns="45720" anchor="ctr" anchorCtr="0"/>
          <a:lstStyle/>
          <a:p>
            <a:r>
              <a:rPr lang="zh-CN" altLang="zh-CN" sz="3200" dirty="0"/>
              <a:t>教你用谷歌翻译做大学排行</a:t>
            </a:r>
            <a:br>
              <a:rPr lang="zh-CN" altLang="zh-CN" sz="3200" dirty="0"/>
            </a:br>
            <a:r>
              <a:rPr lang="en-US" altLang="zh-CN" sz="3200" dirty="0"/>
              <a:t> 2018-04-08 </a:t>
            </a:r>
            <a:endParaRPr lang="zh-CN" altLang="en-US" sz="3200" dirty="0"/>
          </a:p>
        </p:txBody>
      </p:sp>
      <p:sp>
        <p:nvSpPr>
          <p:cNvPr id="2" name="内容占位符 1"/>
          <p:cNvSpPr>
            <a:spLocks noGrp="1"/>
          </p:cNvSpPr>
          <p:nvPr>
            <p:ph idx="1"/>
          </p:nvPr>
        </p:nvSpPr>
        <p:spPr/>
        <p:txBody>
          <a:bodyPr/>
          <a:lstStyle/>
          <a:p>
            <a:endParaRPr lang="zh-CN" altLang="en-US"/>
          </a:p>
        </p:txBody>
      </p:sp>
      <p:pic>
        <p:nvPicPr>
          <p:cNvPr id="140293" name="Picture 2" descr="E:\智能国防  2017-5\009  自然语言处理技术\教你用谷歌翻译做大学排行\微信图片_20180410183411.jpg"/>
          <p:cNvPicPr>
            <a:picLocks noChangeAspect="1"/>
          </p:cNvPicPr>
          <p:nvPr/>
        </p:nvPicPr>
        <p:blipFill>
          <a:blip r:embed="rId3"/>
          <a:stretch>
            <a:fillRect/>
          </a:stretch>
        </p:blipFill>
        <p:spPr>
          <a:xfrm>
            <a:off x="31750" y="1962150"/>
            <a:ext cx="4724400" cy="4452938"/>
          </a:xfrm>
          <a:prstGeom prst="rect">
            <a:avLst/>
          </a:prstGeom>
          <a:noFill/>
          <a:ln w="9525">
            <a:noFill/>
          </a:ln>
        </p:spPr>
      </p:pic>
      <p:pic>
        <p:nvPicPr>
          <p:cNvPr id="140294" name="Picture 3" descr="E:\智能国防  2017-5\009  自然语言处理技术\教你用谷歌翻译做大学排行\微信图片_20180410183415.jpg"/>
          <p:cNvPicPr>
            <a:picLocks noChangeAspect="1"/>
          </p:cNvPicPr>
          <p:nvPr/>
        </p:nvPicPr>
        <p:blipFill>
          <a:blip r:embed="rId4"/>
          <a:stretch>
            <a:fillRect/>
          </a:stretch>
        </p:blipFill>
        <p:spPr>
          <a:xfrm>
            <a:off x="4827588" y="1989138"/>
            <a:ext cx="4294187" cy="4425950"/>
          </a:xfrm>
          <a:prstGeom prst="rect">
            <a:avLst/>
          </a:prstGeom>
          <a:noFill/>
          <a:ln w="9525">
            <a:noFill/>
          </a:ln>
        </p:spPr>
      </p:pic>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17" name="Picture 2" descr="E:\智能国防  2017-5\009  自然语言处理技术\教你用谷歌翻译做大学排行\微信图片_20180410183430.jpg"/>
          <p:cNvPicPr>
            <a:picLocks noChangeAspect="1"/>
          </p:cNvPicPr>
          <p:nvPr/>
        </p:nvPicPr>
        <p:blipFill>
          <a:blip r:embed="rId2"/>
          <a:stretch>
            <a:fillRect/>
          </a:stretch>
        </p:blipFill>
        <p:spPr>
          <a:xfrm>
            <a:off x="3175" y="115888"/>
            <a:ext cx="4797425" cy="4414837"/>
          </a:xfrm>
          <a:prstGeom prst="rect">
            <a:avLst/>
          </a:prstGeom>
          <a:noFill/>
          <a:ln w="9525">
            <a:noFill/>
          </a:ln>
        </p:spPr>
      </p:pic>
      <p:pic>
        <p:nvPicPr>
          <p:cNvPr id="141318" name="Picture 3" descr="E:\智能国防  2017-5\009  自然语言处理技术\教你用谷歌翻译做大学排行\微信图片_20180410183434.jpg"/>
          <p:cNvPicPr>
            <a:picLocks noChangeAspect="1"/>
          </p:cNvPicPr>
          <p:nvPr/>
        </p:nvPicPr>
        <p:blipFill>
          <a:blip r:embed="rId3"/>
          <a:stretch>
            <a:fillRect/>
          </a:stretch>
        </p:blipFill>
        <p:spPr>
          <a:xfrm>
            <a:off x="4800600" y="1514475"/>
            <a:ext cx="4325938" cy="5343525"/>
          </a:xfrm>
          <a:prstGeom prst="rect">
            <a:avLst/>
          </a:prstGeom>
          <a:noFill/>
          <a:ln w="9525">
            <a:noFill/>
          </a:ln>
        </p:spPr>
      </p:pic>
      <p:sp>
        <p:nvSpPr>
          <p:cNvPr id="3" name="灯片编号占位符 2"/>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69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p:cNvSpPr>
          <p:nvPr>
            <p:ph idx="4294967295"/>
          </p:nvPr>
        </p:nvSpPr>
        <p:spPr>
          <a:xfrm>
            <a:off x="466090" y="965200"/>
            <a:ext cx="8477250" cy="4114800"/>
          </a:xfrm>
        </p:spPr>
        <p:txBody>
          <a:bodyPr vert="horz" wrap="square" lIns="91440" tIns="45720" rIns="91440" bIns="45720" anchor="t" anchorCtr="0"/>
          <a:lstStyle/>
          <a:p>
            <a:pPr eaLnBrk="1" hangingPunct="1">
              <a:lnSpc>
                <a:spcPct val="80000"/>
              </a:lnSpc>
            </a:pPr>
            <a:r>
              <a:rPr lang="zh-CN" altLang="en-US" sz="3200" dirty="0">
                <a:solidFill>
                  <a:schemeClr val="accent1"/>
                </a:solidFill>
                <a:latin typeface="黑体" panose="02010609060101010101" pitchFamily="2" charset="-122"/>
                <a:ea typeface="黑体" panose="02010609060101010101" pitchFamily="2" charset="-122"/>
              </a:rPr>
              <a:t>传统词典</a:t>
            </a:r>
            <a:r>
              <a:rPr lang="zh-CN" altLang="en-US" sz="3200" dirty="0">
                <a:latin typeface="黑体" panose="02010609060101010101" pitchFamily="2" charset="-122"/>
                <a:ea typeface="黑体" panose="02010609060101010101" pitchFamily="2" charset="-122"/>
              </a:rPr>
              <a:t>把各类不同的信息放入一个词汇单元中，</a:t>
            </a:r>
            <a:r>
              <a:rPr lang="zh-CN" altLang="en-US" sz="3200" dirty="0" smtClean="0">
                <a:latin typeface="黑体" panose="02010609060101010101" pitchFamily="2" charset="-122"/>
                <a:ea typeface="黑体" panose="02010609060101010101" pitchFamily="2" charset="-122"/>
              </a:rPr>
              <a:t>包括：</a:t>
            </a:r>
            <a:endParaRPr lang="zh-CN" altLang="en-US" sz="3200" dirty="0">
              <a:latin typeface="黑体" panose="02010609060101010101" pitchFamily="2" charset="-122"/>
              <a:ea typeface="黑体" panose="02010609060101010101" pitchFamily="2" charset="-122"/>
            </a:endParaRPr>
          </a:p>
          <a:p>
            <a:pPr lvl="1" eaLnBrk="1" hangingPunct="1">
              <a:lnSpc>
                <a:spcPct val="80000"/>
              </a:lnSpc>
            </a:pPr>
            <a:r>
              <a:rPr lang="zh-CN" altLang="en-US" sz="2800" dirty="0">
                <a:solidFill>
                  <a:srgbClr val="FF0000"/>
                </a:solidFill>
                <a:latin typeface="黑体" panose="02010609060101010101" pitchFamily="2" charset="-122"/>
                <a:ea typeface="黑体" panose="02010609060101010101" pitchFamily="2" charset="-122"/>
              </a:rPr>
              <a:t>拼音、读音、词形变化及派生词、词根、短语、时态变换的定义及说明、同义词、反义词、特殊用法注释，偶尔还有图示或插图。</a:t>
            </a:r>
          </a:p>
          <a:p>
            <a:pPr eaLnBrk="1" hangingPunct="1">
              <a:lnSpc>
                <a:spcPct val="80000"/>
              </a:lnSpc>
              <a:buNone/>
            </a:pPr>
            <a:r>
              <a:rPr lang="zh-CN" altLang="en-US" sz="3200" dirty="0">
                <a:latin typeface="黑体" panose="02010609060101010101" pitchFamily="2" charset="-122"/>
                <a:ea typeface="黑体" panose="02010609060101010101" pitchFamily="2" charset="-122"/>
              </a:rPr>
              <a:t>  </a:t>
            </a:r>
          </a:p>
          <a:p>
            <a:pPr eaLnBrk="1" hangingPunct="1">
              <a:lnSpc>
                <a:spcPct val="80000"/>
              </a:lnSpc>
            </a:pPr>
            <a:r>
              <a:rPr lang="zh-CN" altLang="en-US" sz="3200" dirty="0">
                <a:latin typeface="黑体" panose="02010609060101010101" pitchFamily="2" charset="-122"/>
                <a:ea typeface="黑体" panose="02010609060101010101" pitchFamily="2" charset="-122"/>
              </a:rPr>
              <a:t>但</a:t>
            </a:r>
            <a:r>
              <a:rPr lang="zh-CN" altLang="en-US" sz="3200" dirty="0" smtClean="0">
                <a:latin typeface="黑体" panose="02010609060101010101" pitchFamily="2" charset="-122"/>
                <a:ea typeface="黑体" panose="02010609060101010101" pitchFamily="2" charset="-122"/>
              </a:rPr>
              <a:t>不够，如</a:t>
            </a:r>
            <a:r>
              <a:rPr lang="zh-CN" altLang="en-US" sz="3200" dirty="0">
                <a:latin typeface="黑体" panose="02010609060101010101" pitchFamily="2" charset="-122"/>
                <a:ea typeface="黑体" panose="02010609060101010101" pitchFamily="2" charset="-122"/>
              </a:rPr>
              <a:t>， </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树</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，解释为：一种大型的、木制的、多年生长的、具有明显树干的植物。（</a:t>
            </a:r>
            <a:r>
              <a:rPr lang="zh-CN" altLang="en-US" sz="3200" dirty="0">
                <a:solidFill>
                  <a:srgbClr val="FF0000"/>
                </a:solidFill>
                <a:latin typeface="黑体" panose="02010609060101010101" pitchFamily="2" charset="-122"/>
                <a:ea typeface="黑体" panose="02010609060101010101" pitchFamily="2" charset="-122"/>
              </a:rPr>
              <a:t>上位词加上辨别特征</a:t>
            </a:r>
            <a:r>
              <a:rPr lang="zh-CN" altLang="en-US" sz="3200" dirty="0">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内容占位符 2"/>
          <p:cNvSpPr>
            <a:spLocks noGrp="1"/>
          </p:cNvSpPr>
          <p:nvPr>
            <p:ph idx="4294967295"/>
          </p:nvPr>
        </p:nvSpPr>
        <p:spPr>
          <a:xfrm>
            <a:off x="445770" y="753745"/>
            <a:ext cx="8374702" cy="5939790"/>
          </a:xfrm>
        </p:spPr>
        <p:txBody>
          <a:bodyPr vert="horz" wrap="square" lIns="91440" tIns="45720" rIns="91440" bIns="45720" anchor="t" anchorCtr="0"/>
          <a:lstStyle/>
          <a:p>
            <a:r>
              <a:rPr lang="zh-CN" altLang="zh-CN" sz="3200" dirty="0">
                <a:latin typeface="黑体" panose="02010609060101010101" pitchFamily="49" charset="-122"/>
                <a:ea typeface="黑体" panose="02010609060101010101" pitchFamily="49" charset="-122"/>
              </a:rPr>
              <a:t>近十几年来，机器翻译研究及产业化在各国政府和产业界的大力支持下，取得了快速进展。</a:t>
            </a:r>
            <a:r>
              <a:rPr lang="zh-CN" altLang="zh-CN" sz="3200" dirty="0">
                <a:solidFill>
                  <a:srgbClr val="FF0000"/>
                </a:solidFill>
                <a:latin typeface="黑体" panose="02010609060101010101" pitchFamily="49" charset="-122"/>
                <a:ea typeface="黑体" panose="02010609060101010101" pitchFamily="49" charset="-122"/>
              </a:rPr>
              <a:t>我国政府</a:t>
            </a:r>
            <a:r>
              <a:rPr lang="zh-CN" altLang="zh-CN" sz="3200" dirty="0">
                <a:latin typeface="黑体" panose="02010609060101010101" pitchFamily="49" charset="-122"/>
                <a:ea typeface="黑体" panose="02010609060101010101" pitchFamily="49" charset="-122"/>
              </a:rPr>
              <a:t>把包括</a:t>
            </a:r>
            <a:r>
              <a:rPr lang="zh-CN" altLang="zh-CN" sz="3200" dirty="0">
                <a:solidFill>
                  <a:srgbClr val="FF0000"/>
                </a:solidFill>
                <a:latin typeface="黑体" panose="02010609060101010101" pitchFamily="49" charset="-122"/>
                <a:ea typeface="黑体" panose="02010609060101010101" pitchFamily="49" charset="-122"/>
              </a:rPr>
              <a:t>机器翻译技术</a:t>
            </a:r>
            <a:r>
              <a:rPr lang="zh-CN" altLang="zh-CN" sz="3200" dirty="0">
                <a:latin typeface="黑体" panose="02010609060101010101" pitchFamily="49" charset="-122"/>
                <a:ea typeface="黑体" panose="02010609060101010101" pitchFamily="49" charset="-122"/>
              </a:rPr>
              <a:t>在内的</a:t>
            </a:r>
            <a:r>
              <a:rPr lang="zh-CN" altLang="zh-CN" sz="3200" dirty="0">
                <a:solidFill>
                  <a:srgbClr val="FF0000"/>
                </a:solidFill>
                <a:latin typeface="黑体" panose="02010609060101010101" pitchFamily="49" charset="-122"/>
                <a:ea typeface="黑体" panose="02010609060101010101" pitchFamily="49" charset="-122"/>
              </a:rPr>
              <a:t>自然语言理解研究</a:t>
            </a:r>
            <a:r>
              <a:rPr lang="zh-CN" altLang="zh-CN" sz="3200" dirty="0">
                <a:latin typeface="黑体" panose="02010609060101010101" pitchFamily="49" charset="-122"/>
                <a:ea typeface="黑体" panose="02010609060101010101" pitchFamily="49" charset="-122"/>
              </a:rPr>
              <a:t>列入国家</a:t>
            </a:r>
            <a:r>
              <a:rPr lang="zh-CN" altLang="zh-CN" sz="3200" dirty="0">
                <a:solidFill>
                  <a:srgbClr val="FF0000"/>
                </a:solidFill>
                <a:latin typeface="黑体" panose="02010609060101010101" pitchFamily="49" charset="-122"/>
                <a:ea typeface="黑体" panose="02010609060101010101" pitchFamily="49" charset="-122"/>
              </a:rPr>
              <a:t>中长期科技发展规划纲要</a:t>
            </a:r>
            <a:r>
              <a:rPr lang="zh-CN" altLang="zh-CN" sz="3200" dirty="0">
                <a:latin typeface="黑体" panose="02010609060101010101" pitchFamily="49" charset="-122"/>
                <a:ea typeface="黑体" panose="02010609060101010101" pitchFamily="49" charset="-122"/>
              </a:rPr>
              <a:t>中。美国政府在</a:t>
            </a:r>
            <a:r>
              <a:rPr lang="en-US" altLang="zh-CN" sz="3200" dirty="0">
                <a:latin typeface="黑体" panose="02010609060101010101" pitchFamily="49" charset="-122"/>
                <a:ea typeface="黑体" panose="02010609060101010101" pitchFamily="49" charset="-122"/>
              </a:rPr>
              <a:t>2009 </a:t>
            </a:r>
            <a:r>
              <a:rPr lang="zh-CN" altLang="zh-CN" sz="3200" dirty="0">
                <a:latin typeface="黑体" panose="02010609060101010101" pitchFamily="49" charset="-122"/>
                <a:ea typeface="黑体" panose="02010609060101010101" pitchFamily="49" charset="-122"/>
              </a:rPr>
              <a:t>年把自动翻译列为最具影响力的未来十大技术之一。</a:t>
            </a:r>
            <a:endParaRPr lang="en-US" altLang="zh-CN" sz="3200" dirty="0">
              <a:latin typeface="黑体" panose="02010609060101010101" pitchFamily="49" charset="-122"/>
              <a:ea typeface="黑体" panose="02010609060101010101" pitchFamily="49" charset="-122"/>
            </a:endParaRPr>
          </a:p>
          <a:p>
            <a:r>
              <a:rPr lang="zh-CN" altLang="zh-CN" sz="3200" dirty="0">
                <a:solidFill>
                  <a:srgbClr val="FF0000"/>
                </a:solidFill>
                <a:latin typeface="黑体" panose="02010609060101010101" pitchFamily="49" charset="-122"/>
                <a:ea typeface="黑体" panose="02010609060101010101" pitchFamily="49" charset="-122"/>
              </a:rPr>
              <a:t>谷歌翻译</a:t>
            </a:r>
            <a:r>
              <a:rPr lang="zh-CN" altLang="zh-CN" sz="3200" dirty="0">
                <a:latin typeface="黑体" panose="02010609060101010101" pitchFamily="49" charset="-122"/>
                <a:ea typeface="黑体" panose="02010609060101010101" pitchFamily="49" charset="-122"/>
              </a:rPr>
              <a:t>每天为全球两亿多个用户提供服务，每天翻译次数达</a:t>
            </a:r>
            <a:r>
              <a:rPr lang="en-US" altLang="zh-CN" sz="3200" dirty="0">
                <a:solidFill>
                  <a:srgbClr val="FF0000"/>
                </a:solidFill>
                <a:latin typeface="黑体" panose="02010609060101010101" pitchFamily="49" charset="-122"/>
                <a:ea typeface="黑体" panose="02010609060101010101" pitchFamily="49" charset="-122"/>
              </a:rPr>
              <a:t>10</a:t>
            </a:r>
            <a:r>
              <a:rPr lang="zh-CN" altLang="zh-CN" sz="3200" dirty="0">
                <a:solidFill>
                  <a:srgbClr val="FF0000"/>
                </a:solidFill>
                <a:latin typeface="黑体" panose="02010609060101010101" pitchFamily="49" charset="-122"/>
                <a:ea typeface="黑体" panose="02010609060101010101" pitchFamily="49" charset="-122"/>
              </a:rPr>
              <a:t>亿次</a:t>
            </a:r>
            <a:r>
              <a:rPr lang="zh-CN" altLang="zh-CN" sz="3200" dirty="0">
                <a:latin typeface="黑体" panose="02010609060101010101" pitchFamily="49" charset="-122"/>
                <a:ea typeface="黑体" panose="02010609060101010101" pitchFamily="49" charset="-122"/>
              </a:rPr>
              <a:t>，每天翻译处理的文字数量相当于</a:t>
            </a:r>
            <a:r>
              <a:rPr lang="en-US" altLang="zh-CN" sz="3200" dirty="0">
                <a:latin typeface="黑体" panose="02010609060101010101" pitchFamily="49" charset="-122"/>
                <a:ea typeface="黑体" panose="02010609060101010101" pitchFamily="49" charset="-122"/>
              </a:rPr>
              <a:t>100 </a:t>
            </a:r>
            <a:r>
              <a:rPr lang="zh-CN" altLang="zh-CN" sz="3200" dirty="0">
                <a:latin typeface="黑体" panose="02010609060101010101" pitchFamily="49" charset="-122"/>
                <a:ea typeface="黑体" panose="02010609060101010101" pitchFamily="49" charset="-122"/>
              </a:rPr>
              <a:t>万册图书，超过了全世界的专业翻译人员一年能够翻译的文字规模。</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Rectangle 2"/>
          <p:cNvSpPr>
            <a:spLocks noGrp="1"/>
          </p:cNvSpPr>
          <p:nvPr>
            <p:ph type="title"/>
          </p:nvPr>
        </p:nvSpPr>
        <p:spPr>
          <a:xfrm>
            <a:off x="650240" y="125730"/>
            <a:ext cx="7772400" cy="855980"/>
          </a:xfrm>
        </p:spPr>
        <p:txBody>
          <a:bodyPr vert="horz" wrap="square" lIns="91440" tIns="45720" rIns="91440" bIns="45720" anchor="ctr" anchorCtr="0"/>
          <a:lstStyle/>
          <a:p>
            <a:pPr eaLnBrk="1" hangingPunct="1">
              <a:buNone/>
            </a:pPr>
            <a:r>
              <a:rPr lang="en-US" altLang="zh-CN" sz="4000" dirty="0" smtClean="0">
                <a:latin typeface="黑体" panose="02010609060101010101" pitchFamily="2" charset="-122"/>
                <a:ea typeface="黑体" panose="02010609060101010101" pitchFamily="2" charset="-122"/>
              </a:rPr>
              <a:t>7.7.1 </a:t>
            </a:r>
            <a:r>
              <a:rPr lang="zh-CN" altLang="en-US" sz="4000" dirty="0">
                <a:latin typeface="黑体" panose="02010609060101010101" pitchFamily="2" charset="-122"/>
                <a:ea typeface="黑体" panose="02010609060101010101" pitchFamily="2" charset="-122"/>
              </a:rPr>
              <a:t>概述</a:t>
            </a:r>
          </a:p>
        </p:txBody>
      </p:sp>
      <p:sp>
        <p:nvSpPr>
          <p:cNvPr id="220163" name="Rectangle 3"/>
          <p:cNvSpPr>
            <a:spLocks noGrp="1"/>
          </p:cNvSpPr>
          <p:nvPr>
            <p:ph idx="1"/>
          </p:nvPr>
        </p:nvSpPr>
        <p:spPr>
          <a:xfrm>
            <a:off x="467995" y="4460240"/>
            <a:ext cx="1997075" cy="1863090"/>
          </a:xfrm>
        </p:spPr>
        <p:txBody>
          <a:bodyPr vert="horz" wrap="square" lIns="91440" tIns="45720" rIns="91440" bIns="45720" anchor="t" anchorCtr="0"/>
          <a:lstStyle/>
          <a:p>
            <a:pPr eaLnBrk="1" hangingPunct="1">
              <a:lnSpc>
                <a:spcPct val="80000"/>
              </a:lnSpc>
              <a:buNone/>
            </a:pPr>
            <a:r>
              <a:rPr lang="zh-CN" altLang="en-US" sz="2400" dirty="0" smtClean="0">
                <a:latin typeface="黑体" panose="02010609060101010101" pitchFamily="49" charset="-122"/>
                <a:ea typeface="黑体" panose="02010609060101010101" pitchFamily="49" charset="-122"/>
              </a:rPr>
              <a:t>  直译</a:t>
            </a:r>
            <a:r>
              <a:rPr lang="zh-CN" altLang="en-US" sz="2400" dirty="0">
                <a:latin typeface="黑体" panose="02010609060101010101" pitchFamily="49" charset="-122"/>
                <a:ea typeface="黑体" panose="02010609060101010101" pitchFamily="49" charset="-122"/>
              </a:rPr>
              <a:t>式</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一步式 </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。直接将特定的源语言翻译成目标语言</a:t>
            </a:r>
          </a:p>
        </p:txBody>
      </p:sp>
      <p:pic>
        <p:nvPicPr>
          <p:cNvPr id="143365" name="Picture 4"/>
          <p:cNvPicPr>
            <a:picLocks noChangeAspect="1"/>
          </p:cNvPicPr>
          <p:nvPr/>
        </p:nvPicPr>
        <p:blipFill>
          <a:blip r:embed="rId2"/>
          <a:stretch>
            <a:fillRect/>
          </a:stretch>
        </p:blipFill>
        <p:spPr>
          <a:xfrm>
            <a:off x="1328420" y="838200"/>
            <a:ext cx="7129780" cy="3310890"/>
          </a:xfrm>
          <a:prstGeom prst="rect">
            <a:avLst/>
          </a:prstGeom>
          <a:noFill/>
          <a:ln w="9525">
            <a:noFill/>
          </a:ln>
        </p:spPr>
      </p:pic>
      <p:sp>
        <p:nvSpPr>
          <p:cNvPr id="220165" name="Text Box 5"/>
          <p:cNvSpPr txBox="1"/>
          <p:nvPr/>
        </p:nvSpPr>
        <p:spPr>
          <a:xfrm>
            <a:off x="2881422" y="4274770"/>
            <a:ext cx="2721977" cy="2308324"/>
          </a:xfrm>
          <a:prstGeom prst="rect">
            <a:avLst/>
          </a:prstGeom>
          <a:noFill/>
          <a:ln w="9525">
            <a:noFill/>
          </a:ln>
        </p:spPr>
        <p:txBody>
          <a:bodyPr wrap="square">
            <a:spAutoFit/>
          </a:bodyPr>
          <a:lstStyle/>
          <a:p>
            <a:pPr>
              <a:spcBef>
                <a:spcPct val="50000"/>
              </a:spcBef>
            </a:pPr>
            <a:r>
              <a:rPr lang="zh-CN" altLang="en-US" sz="2400" b="1" dirty="0">
                <a:solidFill>
                  <a:schemeClr val="accent2">
                    <a:lumMod val="90000"/>
                    <a:lumOff val="10000"/>
                  </a:schemeClr>
                </a:solidFill>
                <a:latin typeface="黑体" panose="02010609060101010101" pitchFamily="49" charset="-122"/>
                <a:ea typeface="黑体" panose="02010609060101010101" pitchFamily="49" charset="-122"/>
              </a:rPr>
              <a:t>中间语言式</a:t>
            </a:r>
            <a:r>
              <a:rPr lang="en-US" altLang="zh-CN" sz="2400" b="1" dirty="0">
                <a:solidFill>
                  <a:schemeClr val="accent2">
                    <a:lumMod val="90000"/>
                    <a:lumOff val="10000"/>
                  </a:schemeClr>
                </a:solidFill>
                <a:latin typeface="黑体" panose="02010609060101010101" pitchFamily="49" charset="-122"/>
                <a:ea typeface="黑体" panose="02010609060101010101" pitchFamily="49" charset="-122"/>
              </a:rPr>
              <a:t>(</a:t>
            </a:r>
            <a:r>
              <a:rPr lang="zh-CN" altLang="en-US" sz="2400" b="1" dirty="0">
                <a:solidFill>
                  <a:schemeClr val="accent2">
                    <a:lumMod val="90000"/>
                    <a:lumOff val="10000"/>
                  </a:schemeClr>
                </a:solidFill>
                <a:latin typeface="黑体" panose="02010609060101010101" pitchFamily="49" charset="-122"/>
                <a:ea typeface="黑体" panose="02010609060101010101" pitchFamily="49" charset="-122"/>
              </a:rPr>
              <a:t>二步式</a:t>
            </a:r>
            <a:r>
              <a:rPr lang="en-US" altLang="zh-CN" sz="2400" b="1" dirty="0">
                <a:solidFill>
                  <a:schemeClr val="accent2">
                    <a:lumMod val="90000"/>
                    <a:lumOff val="10000"/>
                  </a:schemeClr>
                </a:solidFill>
                <a:latin typeface="黑体" panose="02010609060101010101" pitchFamily="49" charset="-122"/>
                <a:ea typeface="黑体" panose="02010609060101010101" pitchFamily="49" charset="-122"/>
              </a:rPr>
              <a:t>)</a:t>
            </a:r>
            <a:r>
              <a:rPr lang="zh-CN" altLang="en-US" sz="2400" b="1" dirty="0">
                <a:solidFill>
                  <a:schemeClr val="accent2">
                    <a:lumMod val="90000"/>
                    <a:lumOff val="10000"/>
                  </a:schemeClr>
                </a:solidFill>
                <a:latin typeface="黑体" panose="02010609060101010101" pitchFamily="49" charset="-122"/>
                <a:ea typeface="黑体" panose="02010609060101010101" pitchFamily="49" charset="-122"/>
              </a:rPr>
              <a:t>。先分析源语言，并将其变换为某种中间语言形式，再从中间语言出发，生成目标语言。</a:t>
            </a:r>
          </a:p>
        </p:txBody>
      </p:sp>
      <p:sp>
        <p:nvSpPr>
          <p:cNvPr id="220166" name="Text Box 6"/>
          <p:cNvSpPr txBox="1"/>
          <p:nvPr/>
        </p:nvSpPr>
        <p:spPr>
          <a:xfrm>
            <a:off x="6136958" y="4152265"/>
            <a:ext cx="2736850" cy="2553335"/>
          </a:xfrm>
          <a:prstGeom prst="rect">
            <a:avLst/>
          </a:prstGeom>
          <a:noFill/>
          <a:ln w="9525">
            <a:noFill/>
          </a:ln>
        </p:spPr>
        <p:txBody>
          <a:bodyPr>
            <a:spAutoFit/>
          </a:bodyPr>
          <a:lstStyle/>
          <a:p>
            <a:pPr>
              <a:spcBef>
                <a:spcPct val="50000"/>
              </a:spcBef>
            </a:pPr>
            <a:r>
              <a:rPr lang="zh-CN" altLang="en-US" sz="2000" b="1" dirty="0">
                <a:solidFill>
                  <a:schemeClr val="accent2">
                    <a:lumMod val="90000"/>
                    <a:lumOff val="10000"/>
                  </a:schemeClr>
                </a:solidFill>
                <a:latin typeface="黑体" panose="02010609060101010101" pitchFamily="49" charset="-122"/>
                <a:ea typeface="黑体" panose="02010609060101010101" pitchFamily="49" charset="-122"/>
              </a:rPr>
              <a:t>转换式</a:t>
            </a:r>
            <a:r>
              <a:rPr lang="en-US" altLang="zh-CN" sz="2000" b="1" dirty="0">
                <a:solidFill>
                  <a:schemeClr val="accent2">
                    <a:lumMod val="90000"/>
                    <a:lumOff val="10000"/>
                  </a:schemeClr>
                </a:solidFill>
                <a:latin typeface="黑体" panose="02010609060101010101" pitchFamily="49" charset="-122"/>
                <a:ea typeface="黑体" panose="02010609060101010101" pitchFamily="49" charset="-122"/>
              </a:rPr>
              <a:t>(</a:t>
            </a:r>
            <a:r>
              <a:rPr lang="zh-CN" altLang="en-US" sz="2000" b="1" dirty="0">
                <a:solidFill>
                  <a:schemeClr val="accent2">
                    <a:lumMod val="90000"/>
                    <a:lumOff val="10000"/>
                  </a:schemeClr>
                </a:solidFill>
                <a:latin typeface="黑体" panose="02010609060101010101" pitchFamily="49" charset="-122"/>
                <a:ea typeface="黑体" panose="02010609060101010101" pitchFamily="49" charset="-122"/>
              </a:rPr>
              <a:t>三步式</a:t>
            </a:r>
            <a:r>
              <a:rPr lang="en-US" altLang="zh-CN" sz="2000" b="1" dirty="0">
                <a:solidFill>
                  <a:schemeClr val="accent2">
                    <a:lumMod val="90000"/>
                    <a:lumOff val="10000"/>
                  </a:schemeClr>
                </a:solidFill>
                <a:latin typeface="黑体" panose="02010609060101010101" pitchFamily="49" charset="-122"/>
                <a:ea typeface="黑体" panose="02010609060101010101" pitchFamily="49" charset="-122"/>
              </a:rPr>
              <a:t>) </a:t>
            </a:r>
            <a:r>
              <a:rPr lang="zh-CN" altLang="en-US" sz="2000" b="1" dirty="0">
                <a:solidFill>
                  <a:schemeClr val="accent2">
                    <a:lumMod val="90000"/>
                    <a:lumOff val="10000"/>
                  </a:schemeClr>
                </a:solidFill>
                <a:latin typeface="黑体" panose="02010609060101010101" pitchFamily="49" charset="-122"/>
                <a:ea typeface="黑体" panose="02010609060101010101" pitchFamily="49" charset="-122"/>
              </a:rPr>
              <a:t>。先分析源语言，形成某种形式的内部表示，然后将源语言的内部表示转换为目标语言对应的内部表示，最后从目标语言的内部表示再生成目标语言。</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0163">
                                            <p:txEl>
                                              <p:pRg st="0" end="0"/>
                                            </p:txEl>
                                          </p:spTgt>
                                        </p:tgtEl>
                                        <p:attrNameLst>
                                          <p:attrName>style.visibility</p:attrName>
                                        </p:attrNameLst>
                                      </p:cBhvr>
                                      <p:to>
                                        <p:strVal val="visible"/>
                                      </p:to>
                                    </p:set>
                                    <p:anim calcmode="lin" valueType="num">
                                      <p:cBhvr additive="base">
                                        <p:cTn id="7" dur="500" fill="hold"/>
                                        <p:tgtEl>
                                          <p:spTgt spid="2201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01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0165"/>
                                        </p:tgtEl>
                                        <p:attrNameLst>
                                          <p:attrName>style.visibility</p:attrName>
                                        </p:attrNameLst>
                                      </p:cBhvr>
                                      <p:to>
                                        <p:strVal val="visible"/>
                                      </p:to>
                                    </p:set>
                                    <p:anim calcmode="lin" valueType="num">
                                      <p:cBhvr additive="base">
                                        <p:cTn id="13" dur="500" fill="hold"/>
                                        <p:tgtEl>
                                          <p:spTgt spid="220165"/>
                                        </p:tgtEl>
                                        <p:attrNameLst>
                                          <p:attrName>ppt_x</p:attrName>
                                        </p:attrNameLst>
                                      </p:cBhvr>
                                      <p:tavLst>
                                        <p:tav tm="0">
                                          <p:val>
                                            <p:strVal val="#ppt_x"/>
                                          </p:val>
                                        </p:tav>
                                        <p:tav tm="100000">
                                          <p:val>
                                            <p:strVal val="#ppt_x"/>
                                          </p:val>
                                        </p:tav>
                                      </p:tavLst>
                                    </p:anim>
                                    <p:anim calcmode="lin" valueType="num">
                                      <p:cBhvr additive="base">
                                        <p:cTn id="14" dur="500" fill="hold"/>
                                        <p:tgtEl>
                                          <p:spTgt spid="2201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0166"/>
                                        </p:tgtEl>
                                        <p:attrNameLst>
                                          <p:attrName>style.visibility</p:attrName>
                                        </p:attrNameLst>
                                      </p:cBhvr>
                                      <p:to>
                                        <p:strVal val="visible"/>
                                      </p:to>
                                    </p:set>
                                    <p:anim calcmode="lin" valueType="num">
                                      <p:cBhvr additive="base">
                                        <p:cTn id="19" dur="500" fill="hold"/>
                                        <p:tgtEl>
                                          <p:spTgt spid="220166"/>
                                        </p:tgtEl>
                                        <p:attrNameLst>
                                          <p:attrName>ppt_x</p:attrName>
                                        </p:attrNameLst>
                                      </p:cBhvr>
                                      <p:tavLst>
                                        <p:tav tm="0">
                                          <p:val>
                                            <p:strVal val="#ppt_x"/>
                                          </p:val>
                                        </p:tav>
                                        <p:tav tm="100000">
                                          <p:val>
                                            <p:strVal val="#ppt_x"/>
                                          </p:val>
                                        </p:tav>
                                      </p:tavLst>
                                    </p:anim>
                                    <p:anim calcmode="lin" valueType="num">
                                      <p:cBhvr additive="base">
                                        <p:cTn id="20" dur="500" fill="hold"/>
                                        <p:tgtEl>
                                          <p:spTgt spid="2201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p:bldP spid="220165" grpId="0"/>
      <p:bldP spid="22016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Grp="1"/>
          </p:cNvSpPr>
          <p:nvPr>
            <p:ph idx="4294967295"/>
          </p:nvPr>
        </p:nvSpPr>
        <p:spPr>
          <a:xfrm>
            <a:off x="240030" y="592455"/>
            <a:ext cx="5006975" cy="4114800"/>
          </a:xfrm>
        </p:spPr>
        <p:txBody>
          <a:bodyPr vert="horz" wrap="square" lIns="91440" tIns="45720" rIns="91440" bIns="45720" anchor="t" anchorCtr="0"/>
          <a:lstStyle/>
          <a:p>
            <a:pPr eaLnBrk="1" hangingPunct="1">
              <a:lnSpc>
                <a:spcPct val="90000"/>
              </a:lnSpc>
            </a:pPr>
            <a:r>
              <a:rPr lang="zh-CN" altLang="en-US" dirty="0">
                <a:latin typeface="黑体" panose="02010609060101010101" pitchFamily="2" charset="-122"/>
                <a:ea typeface="黑体" panose="02010609060101010101" pitchFamily="2" charset="-122"/>
              </a:rPr>
              <a:t>大多数著名的大型机器翻译系统本质上都是</a:t>
            </a:r>
            <a:r>
              <a:rPr lang="zh-CN" altLang="en-US" dirty="0" smtClean="0">
                <a:ea typeface="黑体" panose="02010609060101010101" pitchFamily="2" charset="-122"/>
              </a:rPr>
              <a:t>“</a:t>
            </a:r>
            <a:r>
              <a:rPr lang="zh-CN" altLang="en-US" dirty="0" smtClean="0">
                <a:latin typeface="黑体" panose="02010609060101010101" pitchFamily="2" charset="-122"/>
                <a:ea typeface="黑体" panose="02010609060101010101" pitchFamily="2" charset="-122"/>
              </a:rPr>
              <a:t>直接翻译</a:t>
            </a:r>
            <a:r>
              <a:rPr lang="zh-CN" altLang="en-US" dirty="0" smtClean="0">
                <a:ea typeface="黑体" panose="02010609060101010101" pitchFamily="2" charset="-122"/>
              </a:rPr>
              <a:t>”</a:t>
            </a:r>
            <a:r>
              <a:rPr lang="zh-CN" altLang="en-US" dirty="0" smtClean="0">
                <a:latin typeface="黑体" panose="02010609060101010101" pitchFamily="2" charset="-122"/>
                <a:ea typeface="黑体" panose="02010609060101010101" pitchFamily="2" charset="-122"/>
              </a:rPr>
              <a:t>型</a:t>
            </a:r>
            <a:r>
              <a:rPr lang="zh-CN" altLang="en-US" dirty="0">
                <a:latin typeface="黑体" panose="02010609060101010101" pitchFamily="2" charset="-122"/>
                <a:ea typeface="黑体" panose="02010609060101010101" pitchFamily="2" charset="-122"/>
              </a:rPr>
              <a:t>的系统，</a:t>
            </a:r>
            <a:r>
              <a:rPr lang="zh-CN" altLang="en-US" dirty="0" smtClean="0">
                <a:latin typeface="黑体" panose="02010609060101010101" pitchFamily="2" charset="-122"/>
                <a:ea typeface="黑体" panose="02010609060101010101" pitchFamily="2" charset="-122"/>
              </a:rPr>
              <a:t>如：</a:t>
            </a:r>
            <a:endParaRPr lang="zh-CN" altLang="en-US" dirty="0">
              <a:latin typeface="黑体" panose="02010609060101010101" pitchFamily="2" charset="-122"/>
              <a:ea typeface="黑体" panose="02010609060101010101" pitchFamily="2" charset="-122"/>
            </a:endParaRPr>
          </a:p>
          <a:p>
            <a:pPr eaLnBrk="1" hangingPunct="1">
              <a:lnSpc>
                <a:spcPct val="90000"/>
              </a:lnSpc>
            </a:pPr>
            <a:r>
              <a:rPr lang="en-US" altLang="zh-CN" dirty="0">
                <a:solidFill>
                  <a:schemeClr val="accent1"/>
                </a:solidFill>
                <a:latin typeface="黑体" panose="02010609060101010101" pitchFamily="2" charset="-122"/>
                <a:ea typeface="黑体" panose="02010609060101010101" pitchFamily="2" charset="-122"/>
              </a:rPr>
              <a:t>Systran</a:t>
            </a:r>
            <a:r>
              <a:rPr lang="zh-CN" altLang="en-US" dirty="0">
                <a:solidFill>
                  <a:schemeClr val="accent1"/>
                </a:solidFill>
                <a:latin typeface="黑体" panose="02010609060101010101" pitchFamily="2" charset="-122"/>
                <a:ea typeface="黑体" panose="02010609060101010101" pitchFamily="2" charset="-122"/>
              </a:rPr>
              <a:t> </a:t>
            </a:r>
          </a:p>
          <a:p>
            <a:pPr eaLnBrk="1" hangingPunct="1">
              <a:lnSpc>
                <a:spcPct val="90000"/>
              </a:lnSpc>
            </a:pPr>
            <a:r>
              <a:rPr lang="en-US" altLang="zh-CN" dirty="0">
                <a:solidFill>
                  <a:schemeClr val="accent1"/>
                </a:solidFill>
                <a:latin typeface="黑体" panose="02010609060101010101" pitchFamily="2" charset="-122"/>
                <a:ea typeface="黑体" panose="02010609060101010101" pitchFamily="2" charset="-122"/>
              </a:rPr>
              <a:t>Logos </a:t>
            </a:r>
            <a:r>
              <a:rPr lang="zh-CN" altLang="en-US" dirty="0">
                <a:solidFill>
                  <a:schemeClr val="accent1"/>
                </a:solidFill>
                <a:latin typeface="黑体" panose="02010609060101010101" pitchFamily="2" charset="-122"/>
                <a:ea typeface="黑体" panose="02010609060101010101" pitchFamily="2" charset="-122"/>
              </a:rPr>
              <a:t> </a:t>
            </a:r>
          </a:p>
          <a:p>
            <a:pPr eaLnBrk="1" hangingPunct="1">
              <a:lnSpc>
                <a:spcPct val="90000"/>
              </a:lnSpc>
            </a:pPr>
            <a:r>
              <a:rPr lang="en-US" altLang="zh-CN" dirty="0">
                <a:solidFill>
                  <a:schemeClr val="accent1"/>
                </a:solidFill>
                <a:latin typeface="黑体" panose="02010609060101010101" pitchFamily="2" charset="-122"/>
                <a:ea typeface="黑体" panose="02010609060101010101" pitchFamily="2" charset="-122"/>
              </a:rPr>
              <a:t>FujitsuAtlas</a:t>
            </a:r>
            <a:endParaRPr lang="zh-CN" altLang="en-US" dirty="0">
              <a:solidFill>
                <a:schemeClr val="accent1"/>
              </a:solidFill>
              <a:latin typeface="黑体" panose="02010609060101010101" pitchFamily="2" charset="-122"/>
              <a:ea typeface="黑体" panose="02010609060101010101" pitchFamily="2" charset="-122"/>
            </a:endParaRPr>
          </a:p>
        </p:txBody>
      </p:sp>
      <p:sp>
        <p:nvSpPr>
          <p:cNvPr id="221187" name="AutoShape 3"/>
          <p:cNvSpPr/>
          <p:nvPr/>
        </p:nvSpPr>
        <p:spPr>
          <a:xfrm>
            <a:off x="5580063" y="1341438"/>
            <a:ext cx="3455987" cy="1511300"/>
          </a:xfrm>
          <a:prstGeom prst="wedgeRoundRectCallout">
            <a:avLst>
              <a:gd name="adj1" fmla="val -136146"/>
              <a:gd name="adj2" fmla="val 51449"/>
              <a:gd name="adj3" fmla="val 16667"/>
            </a:avLst>
          </a:prstGeom>
          <a:solidFill>
            <a:srgbClr val="333300"/>
          </a:solidFill>
          <a:ln w="9525" cap="flat" cmpd="sng">
            <a:solidFill>
              <a:schemeClr val="tx1"/>
            </a:solidFill>
            <a:prstDash val="solid"/>
            <a:miter/>
            <a:headEnd type="none" w="med" len="med"/>
            <a:tailEnd type="none" w="med" len="med"/>
          </a:ln>
        </p:spPr>
        <p:txBody>
          <a:bodyPr/>
          <a:lstStyle/>
          <a:p>
            <a:pPr algn="ctr"/>
            <a:r>
              <a:rPr lang="zh-CN" altLang="en-US" sz="2000" b="1" dirty="0">
                <a:latin typeface="Times New Roman" panose="02020603050405020304" pitchFamily="18" charset="0"/>
              </a:rPr>
              <a:t>该系统在开始设计时只能完成从俄文到英文的翻译，但现在它已经可以完成很多语种之间的互译。</a:t>
            </a:r>
          </a:p>
        </p:txBody>
      </p:sp>
      <p:sp>
        <p:nvSpPr>
          <p:cNvPr id="221188" name="AutoShape 4"/>
          <p:cNvSpPr/>
          <p:nvPr/>
        </p:nvSpPr>
        <p:spPr>
          <a:xfrm>
            <a:off x="5724525" y="2997200"/>
            <a:ext cx="3025775" cy="2017713"/>
          </a:xfrm>
          <a:prstGeom prst="wedgeRoundRectCallout">
            <a:avLst>
              <a:gd name="adj1" fmla="val -163976"/>
              <a:gd name="adj2" fmla="val -21549"/>
              <a:gd name="adj3" fmla="val 16667"/>
            </a:avLst>
          </a:prstGeom>
          <a:solidFill>
            <a:srgbClr val="800000"/>
          </a:solidFill>
          <a:ln w="9525" cap="flat" cmpd="sng">
            <a:solidFill>
              <a:schemeClr val="tx1"/>
            </a:solidFill>
            <a:prstDash val="solid"/>
            <a:miter/>
            <a:headEnd type="none" w="med" len="med"/>
            <a:tailEnd type="none" w="med" len="med"/>
          </a:ln>
        </p:spPr>
        <p:txBody>
          <a:bodyPr/>
          <a:lstStyle/>
          <a:p>
            <a:pPr algn="ctr"/>
            <a:r>
              <a:rPr lang="en-US" altLang="zh-CN" sz="2000" b="1" dirty="0">
                <a:latin typeface="Times New Roman" panose="02020603050405020304" pitchFamily="18" charset="0"/>
              </a:rPr>
              <a:t>Logos</a:t>
            </a:r>
            <a:r>
              <a:rPr lang="zh-CN" altLang="en-US" sz="2000" b="1" dirty="0">
                <a:latin typeface="Times New Roman" panose="02020603050405020304" pitchFamily="18" charset="0"/>
              </a:rPr>
              <a:t>开始只针对德语到英语的翻译市场，而现在可以将英语翻译成法语、德语、意大利语，以及将德语翻译成法语和意大利语。</a:t>
            </a:r>
          </a:p>
        </p:txBody>
      </p:sp>
      <p:sp>
        <p:nvSpPr>
          <p:cNvPr id="221189" name="AutoShape 5"/>
          <p:cNvSpPr/>
          <p:nvPr/>
        </p:nvSpPr>
        <p:spPr>
          <a:xfrm>
            <a:off x="3671570" y="5540375"/>
            <a:ext cx="2881313" cy="1152525"/>
          </a:xfrm>
          <a:prstGeom prst="wedgeRoundRectCallout">
            <a:avLst>
              <a:gd name="adj1" fmla="val -78759"/>
              <a:gd name="adj2" fmla="val -144079"/>
              <a:gd name="adj3" fmla="val 16667"/>
            </a:avLst>
          </a:prstGeom>
          <a:solidFill>
            <a:srgbClr val="003366"/>
          </a:solidFill>
          <a:ln w="9525" cap="flat" cmpd="sng">
            <a:solidFill>
              <a:schemeClr val="tx1"/>
            </a:solidFill>
            <a:prstDash val="solid"/>
            <a:miter/>
            <a:headEnd type="none" w="med" len="med"/>
            <a:tailEnd type="none" w="med" len="med"/>
          </a:ln>
        </p:spPr>
        <p:txBody>
          <a:bodyPr/>
          <a:lstStyle/>
          <a:p>
            <a:pPr>
              <a:lnSpc>
                <a:spcPct val="90000"/>
              </a:lnSpc>
              <a:spcBef>
                <a:spcPct val="20000"/>
              </a:spcBef>
              <a:buClr>
                <a:srgbClr val="66FFFF"/>
              </a:buClr>
              <a:buFont typeface="Wingdings" panose="05000000000000000000" pitchFamily="2" charset="2"/>
            </a:pPr>
            <a:r>
              <a:rPr lang="zh-CN" altLang="en-US" sz="2400" b="1" dirty="0">
                <a:latin typeface="Times New Roman" panose="02020603050405020304" pitchFamily="18" charset="0"/>
              </a:rPr>
              <a:t>该系统至今仍局限于英日、日英的翻译</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187"/>
                                        </p:tgtEl>
                                        <p:attrNameLst>
                                          <p:attrName>style.visibility</p:attrName>
                                        </p:attrNameLst>
                                      </p:cBhvr>
                                      <p:to>
                                        <p:strVal val="visible"/>
                                      </p:to>
                                    </p:set>
                                    <p:anim calcmode="lin" valueType="num">
                                      <p:cBhvr additive="base">
                                        <p:cTn id="7" dur="500" fill="hold"/>
                                        <p:tgtEl>
                                          <p:spTgt spid="221187"/>
                                        </p:tgtEl>
                                        <p:attrNameLst>
                                          <p:attrName>ppt_x</p:attrName>
                                        </p:attrNameLst>
                                      </p:cBhvr>
                                      <p:tavLst>
                                        <p:tav tm="0">
                                          <p:val>
                                            <p:strVal val="#ppt_x"/>
                                          </p:val>
                                        </p:tav>
                                        <p:tav tm="100000">
                                          <p:val>
                                            <p:strVal val="#ppt_x"/>
                                          </p:val>
                                        </p:tav>
                                      </p:tavLst>
                                    </p:anim>
                                    <p:anim calcmode="lin" valueType="num">
                                      <p:cBhvr additive="base">
                                        <p:cTn id="8" dur="500" fill="hold"/>
                                        <p:tgtEl>
                                          <p:spTgt spid="2211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1188"/>
                                        </p:tgtEl>
                                        <p:attrNameLst>
                                          <p:attrName>style.visibility</p:attrName>
                                        </p:attrNameLst>
                                      </p:cBhvr>
                                      <p:to>
                                        <p:strVal val="visible"/>
                                      </p:to>
                                    </p:set>
                                    <p:anim calcmode="lin" valueType="num">
                                      <p:cBhvr additive="base">
                                        <p:cTn id="13" dur="500" fill="hold"/>
                                        <p:tgtEl>
                                          <p:spTgt spid="221188"/>
                                        </p:tgtEl>
                                        <p:attrNameLst>
                                          <p:attrName>ppt_x</p:attrName>
                                        </p:attrNameLst>
                                      </p:cBhvr>
                                      <p:tavLst>
                                        <p:tav tm="0">
                                          <p:val>
                                            <p:strVal val="#ppt_x"/>
                                          </p:val>
                                        </p:tav>
                                        <p:tav tm="100000">
                                          <p:val>
                                            <p:strVal val="#ppt_x"/>
                                          </p:val>
                                        </p:tav>
                                      </p:tavLst>
                                    </p:anim>
                                    <p:anim calcmode="lin" valueType="num">
                                      <p:cBhvr additive="base">
                                        <p:cTn id="14" dur="500" fill="hold"/>
                                        <p:tgtEl>
                                          <p:spTgt spid="22118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1189"/>
                                        </p:tgtEl>
                                        <p:attrNameLst>
                                          <p:attrName>style.visibility</p:attrName>
                                        </p:attrNameLst>
                                      </p:cBhvr>
                                      <p:to>
                                        <p:strVal val="visible"/>
                                      </p:to>
                                    </p:set>
                                    <p:anim calcmode="lin" valueType="num">
                                      <p:cBhvr additive="base">
                                        <p:cTn id="19" dur="500" fill="hold"/>
                                        <p:tgtEl>
                                          <p:spTgt spid="221189"/>
                                        </p:tgtEl>
                                        <p:attrNameLst>
                                          <p:attrName>ppt_x</p:attrName>
                                        </p:attrNameLst>
                                      </p:cBhvr>
                                      <p:tavLst>
                                        <p:tav tm="0">
                                          <p:val>
                                            <p:strVal val="#ppt_x"/>
                                          </p:val>
                                        </p:tav>
                                        <p:tav tm="100000">
                                          <p:val>
                                            <p:strVal val="#ppt_x"/>
                                          </p:val>
                                        </p:tav>
                                      </p:tavLst>
                                    </p:anim>
                                    <p:anim calcmode="lin" valueType="num">
                                      <p:cBhvr additive="base">
                                        <p:cTn id="20" dur="500" fill="hold"/>
                                        <p:tgtEl>
                                          <p:spTgt spid="2211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ldLvl="0" animBg="1"/>
      <p:bldP spid="221188" grpId="0" bldLvl="0" animBg="1"/>
      <p:bldP spid="221189"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Rectangle 3"/>
          <p:cNvSpPr>
            <a:spLocks noGrp="1"/>
          </p:cNvSpPr>
          <p:nvPr>
            <p:ph idx="4294967295"/>
          </p:nvPr>
        </p:nvSpPr>
        <p:spPr>
          <a:xfrm>
            <a:off x="168910" y="444500"/>
            <a:ext cx="8534400" cy="5935345"/>
          </a:xfrm>
        </p:spPr>
        <p:txBody>
          <a:bodyPr vert="horz" wrap="square" lIns="91440" tIns="45720" rIns="91440" bIns="45720" anchor="t" anchorCtr="0"/>
          <a:lstStyle/>
          <a:p>
            <a:pPr eaLnBrk="1" hangingPunct="1">
              <a:lnSpc>
                <a:spcPct val="90000"/>
              </a:lnSpc>
            </a:pPr>
            <a:r>
              <a:rPr lang="zh-CN" altLang="en-US" sz="2800" dirty="0">
                <a:latin typeface="黑体" panose="02010609060101010101" pitchFamily="2" charset="-122"/>
                <a:ea typeface="黑体" panose="02010609060101010101" pitchFamily="2" charset="-122"/>
              </a:rPr>
              <a:t>国际上使用最广泛的机器翻译系统当推</a:t>
            </a:r>
            <a:r>
              <a:rPr lang="en-US" altLang="zh-CN" sz="2800" dirty="0">
                <a:solidFill>
                  <a:srgbClr val="C00000"/>
                </a:solidFill>
                <a:latin typeface="黑体" panose="02010609060101010101" pitchFamily="2" charset="-122"/>
                <a:ea typeface="黑体" panose="02010609060101010101" pitchFamily="2" charset="-122"/>
              </a:rPr>
              <a:t>SYSTRAN </a:t>
            </a:r>
            <a:r>
              <a:rPr lang="zh-CN" altLang="en-US" sz="2800" dirty="0">
                <a:solidFill>
                  <a:srgbClr val="C00000"/>
                </a:solidFill>
                <a:latin typeface="黑体" panose="02010609060101010101" pitchFamily="2" charset="-122"/>
                <a:ea typeface="黑体" panose="02010609060101010101" pitchFamily="2" charset="-122"/>
              </a:rPr>
              <a:t>系统。</a:t>
            </a:r>
            <a:endParaRPr lang="zh-CN" altLang="en-US" sz="2800" dirty="0">
              <a:latin typeface="黑体" panose="02010609060101010101" pitchFamily="2" charset="-122"/>
              <a:ea typeface="黑体" panose="02010609060101010101" pitchFamily="2" charset="-122"/>
            </a:endParaRPr>
          </a:p>
          <a:p>
            <a:pPr eaLnBrk="1" hangingPunct="1">
              <a:lnSpc>
                <a:spcPct val="90000"/>
              </a:lnSpc>
            </a:pPr>
            <a:r>
              <a:rPr lang="en-US" altLang="zh-CN" sz="2800" dirty="0">
                <a:solidFill>
                  <a:srgbClr val="C00000"/>
                </a:solidFill>
                <a:latin typeface="黑体" panose="02010609060101010101" pitchFamily="2" charset="-122"/>
                <a:ea typeface="黑体" panose="02010609060101010101" pitchFamily="2" charset="-122"/>
              </a:rPr>
              <a:t>SYSTRAN</a:t>
            </a:r>
            <a:r>
              <a:rPr lang="zh-CN" altLang="en-US" sz="2800" dirty="0">
                <a:solidFill>
                  <a:srgbClr val="C00000"/>
                </a:solidFill>
                <a:latin typeface="黑体" panose="02010609060101010101" pitchFamily="2" charset="-122"/>
                <a:ea typeface="黑体" panose="02010609060101010101" pitchFamily="2" charset="-122"/>
              </a:rPr>
              <a:t>系统</a:t>
            </a:r>
            <a:r>
              <a:rPr lang="zh-CN" altLang="en-US" sz="2800" dirty="0">
                <a:latin typeface="黑体" panose="02010609060101010101" pitchFamily="2" charset="-122"/>
                <a:ea typeface="黑体" panose="02010609060101010101" pitchFamily="2" charset="-122"/>
              </a:rPr>
              <a:t>的发展还得从</a:t>
            </a:r>
            <a:r>
              <a:rPr lang="en-US" altLang="zh-CN" sz="2800" dirty="0">
                <a:latin typeface="黑体" panose="02010609060101010101" pitchFamily="2" charset="-122"/>
                <a:ea typeface="黑体" panose="02010609060101010101" pitchFamily="2" charset="-122"/>
              </a:rPr>
              <a:t>1954</a:t>
            </a:r>
            <a:r>
              <a:rPr lang="zh-CN" altLang="en-US" sz="2800" dirty="0">
                <a:latin typeface="黑体" panose="02010609060101010101" pitchFamily="2" charset="-122"/>
                <a:ea typeface="黑体" panose="02010609060101010101" pitchFamily="2" charset="-122"/>
              </a:rPr>
              <a:t>年于美国纽约</a:t>
            </a:r>
            <a:r>
              <a:rPr lang="en-US" altLang="zh-CN" sz="2800" dirty="0">
                <a:latin typeface="黑体" panose="02010609060101010101" pitchFamily="2" charset="-122"/>
                <a:ea typeface="黑体" panose="02010609060101010101" pitchFamily="2" charset="-122"/>
              </a:rPr>
              <a:t>IBM</a:t>
            </a:r>
            <a:r>
              <a:rPr lang="zh-CN" altLang="en-US" sz="2800" dirty="0">
                <a:latin typeface="黑体" panose="02010609060101010101" pitchFamily="2" charset="-122"/>
                <a:ea typeface="黑体" panose="02010609060101010101" pitchFamily="2" charset="-122"/>
              </a:rPr>
              <a:t>总部演示的</a:t>
            </a:r>
            <a:r>
              <a:rPr lang="en-US" altLang="zh-CN" sz="2800" dirty="0">
                <a:latin typeface="黑体" panose="02010609060101010101" pitchFamily="2" charset="-122"/>
                <a:ea typeface="黑体" panose="02010609060101010101" pitchFamily="2" charset="-122"/>
              </a:rPr>
              <a:t>Gerorgetown</a:t>
            </a:r>
            <a:r>
              <a:rPr lang="zh-CN" altLang="en-US" sz="2800" dirty="0">
                <a:latin typeface="黑体" panose="02010609060101010101" pitchFamily="2" charset="-122"/>
                <a:ea typeface="黑体" panose="02010609060101010101" pitchFamily="2" charset="-122"/>
              </a:rPr>
              <a:t>系统谈起。</a:t>
            </a:r>
            <a:r>
              <a:rPr lang="en-US" altLang="zh-CN" sz="2800" dirty="0">
                <a:latin typeface="黑体" panose="02010609060101010101" pitchFamily="2" charset="-122"/>
                <a:ea typeface="黑体" panose="02010609060101010101" pitchFamily="2" charset="-122"/>
              </a:rPr>
              <a:t>Gerorgetown</a:t>
            </a:r>
            <a:r>
              <a:rPr lang="zh-CN" altLang="en-US" sz="2800" dirty="0">
                <a:latin typeface="黑体" panose="02010609060101010101" pitchFamily="2" charset="-122"/>
                <a:ea typeface="黑体" panose="02010609060101010101" pitchFamily="2" charset="-122"/>
              </a:rPr>
              <a:t>系统是俄英机器翻译原型系统，也是第一个演示系统，在演示成功后产生了巨大的轰动效应。</a:t>
            </a:r>
          </a:p>
          <a:p>
            <a:pPr eaLnBrk="1" hangingPunct="1">
              <a:lnSpc>
                <a:spcPct val="90000"/>
              </a:lnSpc>
            </a:pPr>
            <a:r>
              <a:rPr lang="en-US" altLang="zh-CN" sz="2800" dirty="0">
                <a:latin typeface="黑体" panose="02010609060101010101" pitchFamily="2" charset="-122"/>
                <a:ea typeface="黑体" panose="02010609060101010101" pitchFamily="2" charset="-122"/>
              </a:rPr>
              <a:t>SYSTRAN</a:t>
            </a:r>
            <a:r>
              <a:rPr lang="zh-CN" altLang="en-US" sz="2800" dirty="0">
                <a:latin typeface="黑体" panose="02010609060101010101" pitchFamily="2" charset="-122"/>
                <a:ea typeface="黑体" panose="02010609060101010101" pitchFamily="2" charset="-122"/>
              </a:rPr>
              <a:t>是目前应用最广泛翻译软件。它支持俄语、英语、法语、德语、意大利语、西班牙语、葡萄牙语、荷兰语、波兰语、汉语、日语、韩国语、瑞典语、希腊语以及阿拉伯等</a:t>
            </a:r>
            <a:r>
              <a:rPr lang="en-US" altLang="zh-CN" sz="2800" dirty="0">
                <a:latin typeface="黑体" panose="02010609060101010101" pitchFamily="2" charset="-122"/>
                <a:ea typeface="黑体" panose="02010609060101010101" pitchFamily="2" charset="-122"/>
              </a:rPr>
              <a:t>15</a:t>
            </a:r>
            <a:r>
              <a:rPr lang="zh-CN" altLang="en-US" sz="2800" dirty="0">
                <a:latin typeface="黑体" panose="02010609060101010101" pitchFamily="2" charset="-122"/>
                <a:ea typeface="黑体" panose="02010609060101010101" pitchFamily="2" charset="-122"/>
              </a:rPr>
              <a:t>种语言中</a:t>
            </a:r>
            <a:r>
              <a:rPr lang="en-US" altLang="zh-CN" sz="2800" dirty="0">
                <a:latin typeface="黑体" panose="02010609060101010101" pitchFamily="2" charset="-122"/>
                <a:ea typeface="黑体" panose="02010609060101010101" pitchFamily="2" charset="-122"/>
              </a:rPr>
              <a:t>20</a:t>
            </a:r>
            <a:r>
              <a:rPr lang="zh-CN" altLang="en-US" sz="2800" dirty="0">
                <a:latin typeface="黑体" panose="02010609060101010101" pitchFamily="2" charset="-122"/>
                <a:ea typeface="黑体" panose="02010609060101010101" pitchFamily="2" charset="-122"/>
              </a:rPr>
              <a:t>对语言之间的相互翻译。系统针对不同的用户和不同的应用场景分成不同的版本。它不但给</a:t>
            </a:r>
            <a:r>
              <a:rPr lang="en-US" altLang="zh-CN" sz="2800" dirty="0">
                <a:latin typeface="黑体" panose="02010609060101010101" pitchFamily="2" charset="-122"/>
                <a:ea typeface="黑体" panose="02010609060101010101" pitchFamily="2" charset="-122"/>
              </a:rPr>
              <a:t>Yahoo!</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AltaVista</a:t>
            </a:r>
            <a:r>
              <a:rPr lang="zh-CN" altLang="en-US" sz="2800" dirty="0">
                <a:latin typeface="黑体" panose="02010609060101010101" pitchFamily="2" charset="-122"/>
                <a:ea typeface="黑体" panose="02010609060101010101" pitchFamily="2" charset="-122"/>
              </a:rPr>
              <a:t>等大型搜寻引擎（包括</a:t>
            </a:r>
            <a:r>
              <a:rPr lang="en-US" altLang="zh-CN" sz="2800" dirty="0">
                <a:latin typeface="黑体" panose="02010609060101010101" pitchFamily="2" charset="-122"/>
                <a:ea typeface="黑体" panose="02010609060101010101" pitchFamily="2" charset="-122"/>
              </a:rPr>
              <a:t>Google</a:t>
            </a:r>
            <a:r>
              <a:rPr lang="zh-CN" altLang="en-US" sz="2800" dirty="0">
                <a:latin typeface="黑体" panose="02010609060101010101" pitchFamily="2" charset="-122"/>
                <a:ea typeface="黑体" panose="02010609060101010101" pitchFamily="2" charset="-122"/>
              </a:rPr>
              <a:t>）提供翻译技术，也继续为美国空军及欧盟委员会提供翻译服务。</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2"/>
          <p:cNvSpPr>
            <a:spLocks noGrp="1"/>
          </p:cNvSpPr>
          <p:nvPr>
            <p:ph idx="4294967295"/>
          </p:nvPr>
        </p:nvSpPr>
        <p:spPr>
          <a:xfrm>
            <a:off x="254000" y="801370"/>
            <a:ext cx="8204200" cy="5186680"/>
          </a:xfrm>
        </p:spPr>
        <p:txBody>
          <a:bodyPr vert="horz" wrap="square" lIns="91440" tIns="45720" rIns="91440" bIns="45720" anchor="t" anchorCtr="0"/>
          <a:lstStyle/>
          <a:p>
            <a:pPr eaLnBrk="1" hangingPunct="1">
              <a:lnSpc>
                <a:spcPct val="90000"/>
              </a:lnSpc>
            </a:pPr>
            <a:r>
              <a:rPr lang="zh-CN" altLang="en-US" sz="2800" dirty="0">
                <a:latin typeface="黑体" panose="02010609060101010101" pitchFamily="2" charset="-122"/>
                <a:ea typeface="黑体" panose="02010609060101010101" pitchFamily="2" charset="-122"/>
              </a:rPr>
              <a:t>最重要的大型机</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转换型</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机器翻译系统是</a:t>
            </a:r>
            <a:r>
              <a:rPr lang="en-US" altLang="zh-CN" sz="2800" dirty="0">
                <a:solidFill>
                  <a:schemeClr val="accent1"/>
                </a:solidFill>
                <a:latin typeface="黑体" panose="02010609060101010101" pitchFamily="2" charset="-122"/>
                <a:ea typeface="黑体" panose="02010609060101010101" pitchFamily="2" charset="-122"/>
              </a:rPr>
              <a:t>METAL</a:t>
            </a:r>
            <a:r>
              <a:rPr lang="zh-CN" altLang="en-US" sz="2800" dirty="0">
                <a:latin typeface="黑体" panose="02010609060101010101" pitchFamily="2" charset="-122"/>
                <a:ea typeface="黑体" panose="02010609060101010101" pitchFamily="2" charset="-122"/>
              </a:rPr>
              <a:t>。</a:t>
            </a:r>
          </a:p>
          <a:p>
            <a:pPr eaLnBrk="1" hangingPunct="1">
              <a:lnSpc>
                <a:spcPct val="90000"/>
              </a:lnSpc>
            </a:pPr>
            <a:r>
              <a:rPr lang="zh-CN" altLang="en-US" sz="2800" dirty="0">
                <a:latin typeface="黑体" panose="02010609060101010101" pitchFamily="2" charset="-122"/>
                <a:ea typeface="黑体" panose="02010609060101010101" pitchFamily="2" charset="-122"/>
              </a:rPr>
              <a:t>目前最有名的两个</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转换型</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系统：</a:t>
            </a:r>
          </a:p>
          <a:p>
            <a:pPr lvl="1" eaLnBrk="1" hangingPunct="1">
              <a:lnSpc>
                <a:spcPct val="90000"/>
              </a:lnSpc>
            </a:pPr>
            <a:r>
              <a:rPr lang="en-US" altLang="zh-CN" sz="2400" dirty="0">
                <a:latin typeface="黑体" panose="02010609060101010101" pitchFamily="2" charset="-122"/>
                <a:ea typeface="黑体" panose="02010609060101010101" pitchFamily="2" charset="-122"/>
              </a:rPr>
              <a:t>Grenoble</a:t>
            </a:r>
            <a:r>
              <a:rPr lang="zh-CN" altLang="en-US" sz="2400" dirty="0">
                <a:latin typeface="黑体" panose="02010609060101010101" pitchFamily="2" charset="-122"/>
                <a:ea typeface="黑体" panose="02010609060101010101" pitchFamily="2" charset="-122"/>
              </a:rPr>
              <a:t>的</a:t>
            </a:r>
            <a:r>
              <a:rPr lang="en-US" altLang="zh-CN" sz="2400" dirty="0" smtClean="0">
                <a:latin typeface="黑体" panose="02010609060101010101" pitchFamily="2" charset="-122"/>
                <a:ea typeface="黑体" panose="02010609060101010101" pitchFamily="2" charset="-122"/>
              </a:rPr>
              <a:t>Ariane</a:t>
            </a:r>
            <a:r>
              <a:rPr lang="zh-CN" altLang="en-US" sz="2400" dirty="0" smtClean="0">
                <a:latin typeface="黑体" panose="02010609060101010101" pitchFamily="2" charset="-122"/>
                <a:ea typeface="黑体" panose="02010609060101010101" pitchFamily="2" charset="-122"/>
              </a:rPr>
              <a:t>；</a:t>
            </a:r>
            <a:endParaRPr lang="zh-CN" altLang="en-US" sz="2400" dirty="0">
              <a:latin typeface="黑体" panose="02010609060101010101" pitchFamily="2" charset="-122"/>
              <a:ea typeface="黑体" panose="02010609060101010101" pitchFamily="2" charset="-122"/>
            </a:endParaRPr>
          </a:p>
          <a:p>
            <a:pPr lvl="1" eaLnBrk="1" hangingPunct="1">
              <a:lnSpc>
                <a:spcPct val="90000"/>
              </a:lnSpc>
            </a:pPr>
            <a:r>
              <a:rPr lang="zh-CN" altLang="en-US" sz="2400" dirty="0">
                <a:latin typeface="黑体" panose="02010609060101010101" pitchFamily="2" charset="-122"/>
                <a:ea typeface="黑体" panose="02010609060101010101" pitchFamily="2" charset="-122"/>
              </a:rPr>
              <a:t>欧洲共同体委员会提供基金的</a:t>
            </a:r>
            <a:r>
              <a:rPr lang="en-US" altLang="zh-CN" sz="2400" dirty="0">
                <a:latin typeface="黑体" panose="02010609060101010101" pitchFamily="2" charset="-122"/>
                <a:ea typeface="黑体" panose="02010609060101010101" pitchFamily="2" charset="-122"/>
              </a:rPr>
              <a:t>Eurotra</a:t>
            </a:r>
            <a:r>
              <a:rPr lang="zh-CN" altLang="en-US" sz="2400" dirty="0">
                <a:latin typeface="黑体" panose="02010609060101010101" pitchFamily="2" charset="-122"/>
                <a:ea typeface="黑体" panose="02010609060101010101" pitchFamily="2" charset="-122"/>
              </a:rPr>
              <a:t>项目。</a:t>
            </a:r>
          </a:p>
          <a:p>
            <a:pPr eaLnBrk="1" hangingPunct="1">
              <a:lnSpc>
                <a:spcPct val="90000"/>
              </a:lnSpc>
            </a:pPr>
            <a:endParaRPr lang="en-US" altLang="zh-CN" sz="2800" dirty="0">
              <a:latin typeface="黑体" panose="02010609060101010101" pitchFamily="2" charset="-122"/>
              <a:ea typeface="黑体" panose="02010609060101010101" pitchFamily="2" charset="-122"/>
            </a:endParaRPr>
          </a:p>
          <a:p>
            <a:pPr eaLnBrk="1" hangingPunct="1">
              <a:lnSpc>
                <a:spcPct val="90000"/>
              </a:lnSpc>
            </a:pPr>
            <a:r>
              <a:rPr lang="en-US" altLang="zh-CN" sz="2800" dirty="0">
                <a:latin typeface="黑体" panose="02010609060101010101" pitchFamily="2" charset="-122"/>
                <a:ea typeface="黑体" panose="02010609060101010101" pitchFamily="2" charset="-122"/>
              </a:rPr>
              <a:t>80</a:t>
            </a:r>
            <a:r>
              <a:rPr lang="zh-CN" altLang="en-US" sz="2800" dirty="0">
                <a:latin typeface="黑体" panose="02010609060101010101" pitchFamily="2" charset="-122"/>
                <a:ea typeface="黑体" panose="02010609060101010101" pitchFamily="2" charset="-122"/>
              </a:rPr>
              <a:t>年代末，</a:t>
            </a:r>
            <a:r>
              <a:rPr lang="zh-CN" altLang="en-US" sz="2800" dirty="0">
                <a:solidFill>
                  <a:schemeClr val="accent1"/>
                </a:solidFill>
                <a:latin typeface="黑体" panose="02010609060101010101" pitchFamily="2" charset="-122"/>
                <a:ea typeface="黑体" panose="02010609060101010101" pitchFamily="2" charset="-122"/>
              </a:rPr>
              <a:t>日本</a:t>
            </a:r>
            <a:r>
              <a:rPr lang="zh-CN" altLang="en-US" sz="2800" dirty="0">
                <a:latin typeface="黑体" panose="02010609060101010101" pitchFamily="2" charset="-122"/>
                <a:ea typeface="黑体" panose="02010609060101010101" pitchFamily="2" charset="-122"/>
              </a:rPr>
              <a:t>政府出资支持开发用于亚洲语言之间互译的中间语言系统。</a:t>
            </a:r>
          </a:p>
          <a:p>
            <a:pPr eaLnBrk="1" hangingPunct="1">
              <a:lnSpc>
                <a:spcPct val="90000"/>
              </a:lnSpc>
            </a:pPr>
            <a:endParaRPr lang="zh-CN" altLang="en-US" sz="2800" dirty="0">
              <a:latin typeface="黑体" panose="02010609060101010101" pitchFamily="2" charset="-122"/>
              <a:ea typeface="黑体" panose="02010609060101010101" pitchFamily="2" charset="-122"/>
            </a:endParaRPr>
          </a:p>
          <a:p>
            <a:pPr eaLnBrk="1" hangingPunct="1">
              <a:lnSpc>
                <a:spcPct val="90000"/>
              </a:lnSpc>
            </a:pPr>
            <a:r>
              <a:rPr lang="zh-CN" altLang="en-US" sz="2800" dirty="0">
                <a:latin typeface="黑体" panose="02010609060101010101" pitchFamily="2" charset="-122"/>
                <a:ea typeface="黑体" panose="02010609060101010101" pitchFamily="2" charset="-122"/>
              </a:rPr>
              <a:t>进入</a:t>
            </a:r>
            <a:r>
              <a:rPr lang="en-US" altLang="zh-CN" sz="2800" dirty="0">
                <a:latin typeface="黑体" panose="02010609060101010101" pitchFamily="2" charset="-122"/>
                <a:ea typeface="黑体" panose="02010609060101010101" pitchFamily="2" charset="-122"/>
              </a:rPr>
              <a:t>20</a:t>
            </a:r>
            <a:r>
              <a:rPr lang="zh-CN" altLang="en-US" sz="2800" dirty="0">
                <a:latin typeface="黑体" panose="02010609060101010101" pitchFamily="2" charset="-122"/>
                <a:ea typeface="黑体" panose="02010609060101010101" pitchFamily="2" charset="-122"/>
              </a:rPr>
              <a:t>世纪</a:t>
            </a:r>
            <a:r>
              <a:rPr lang="en-US" altLang="zh-CN" sz="2800" dirty="0">
                <a:latin typeface="黑体" panose="02010609060101010101" pitchFamily="2" charset="-122"/>
                <a:ea typeface="黑体" panose="02010609060101010101" pitchFamily="2" charset="-122"/>
              </a:rPr>
              <a:t>90</a:t>
            </a:r>
            <a:r>
              <a:rPr lang="zh-CN" altLang="en-US" sz="2800" dirty="0">
                <a:latin typeface="黑体" panose="02010609060101010101" pitchFamily="2" charset="-122"/>
                <a:ea typeface="黑体" panose="02010609060101010101" pitchFamily="2" charset="-122"/>
              </a:rPr>
              <a:t>年代后，在欧美、日本等发达国家，机器翻译不仅用于文字处理系统，而且正在朝着智能声控翻译通信技术的方向发展。如电话定票机器翻译系统。</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2"/>
          <p:cNvSpPr>
            <a:spLocks noGrp="1"/>
          </p:cNvSpPr>
          <p:nvPr>
            <p:ph idx="4294967295"/>
          </p:nvPr>
        </p:nvSpPr>
        <p:spPr>
          <a:xfrm>
            <a:off x="685800" y="1120140"/>
            <a:ext cx="7772400" cy="4834255"/>
          </a:xfrm>
        </p:spPr>
        <p:txBody>
          <a:bodyPr vert="horz" wrap="square" lIns="91440" tIns="45720" rIns="91440" bIns="45720" anchor="t" anchorCtr="0"/>
          <a:lstStyle/>
          <a:p>
            <a:pPr eaLnBrk="1" hangingPunct="1">
              <a:lnSpc>
                <a:spcPct val="80000"/>
              </a:lnSpc>
            </a:pPr>
            <a:r>
              <a:rPr lang="zh-CN" altLang="en-US" sz="2800" dirty="0">
                <a:latin typeface="黑体" panose="02010609060101010101" pitchFamily="2" charset="-122"/>
                <a:ea typeface="黑体" panose="02010609060101010101" pitchFamily="2" charset="-122"/>
              </a:rPr>
              <a:t>日本</a:t>
            </a:r>
            <a:r>
              <a:rPr lang="en-US" altLang="zh-CN" sz="2800" dirty="0">
                <a:ea typeface="黑体" panose="02010609060101010101" pitchFamily="2" charset="-122"/>
              </a:rPr>
              <a:t>——</a:t>
            </a:r>
            <a:r>
              <a:rPr lang="zh-CN" altLang="en-US" sz="2800" dirty="0">
                <a:solidFill>
                  <a:srgbClr val="C00000"/>
                </a:solidFill>
                <a:latin typeface="黑体" panose="02010609060101010101" pitchFamily="2" charset="-122"/>
                <a:ea typeface="黑体" panose="02010609060101010101" pitchFamily="2" charset="-122"/>
              </a:rPr>
              <a:t>翻译复印机</a:t>
            </a:r>
            <a:r>
              <a:rPr lang="zh-CN" altLang="en-US" sz="2800" dirty="0">
                <a:latin typeface="黑体" panose="02010609060101010101" pitchFamily="2" charset="-122"/>
                <a:ea typeface="黑体" panose="02010609060101010101" pitchFamily="2" charset="-122"/>
              </a:rPr>
              <a:t>，机内装有容量为</a:t>
            </a:r>
            <a:r>
              <a:rPr lang="en-US" altLang="zh-CN" sz="2800" dirty="0">
                <a:latin typeface="黑体" panose="02010609060101010101" pitchFamily="2" charset="-122"/>
                <a:ea typeface="黑体" panose="02010609060101010101" pitchFamily="2" charset="-122"/>
              </a:rPr>
              <a:t>3.7</a:t>
            </a:r>
            <a:r>
              <a:rPr lang="zh-CN" altLang="en-US" sz="2800" dirty="0">
                <a:latin typeface="黑体" panose="02010609060101010101" pitchFamily="2" charset="-122"/>
                <a:ea typeface="黑体" panose="02010609060101010101" pitchFamily="2" charset="-122"/>
              </a:rPr>
              <a:t>万个英文词量的数据库，能逐字逐句地把英文译成日文。</a:t>
            </a:r>
          </a:p>
          <a:p>
            <a:pPr eaLnBrk="1" hangingPunct="1">
              <a:lnSpc>
                <a:spcPct val="80000"/>
              </a:lnSpc>
            </a:pPr>
            <a:r>
              <a:rPr lang="zh-CN" altLang="en-US" sz="2800" dirty="0">
                <a:latin typeface="黑体" panose="02010609060101010101" pitchFamily="2" charset="-122"/>
                <a:ea typeface="黑体" panose="02010609060101010101" pitchFamily="2" charset="-122"/>
              </a:rPr>
              <a:t>日本、美国和德国</a:t>
            </a:r>
            <a:r>
              <a:rPr lang="en-US" altLang="zh-CN" sz="2800" dirty="0">
                <a:ea typeface="黑体" panose="02010609060101010101" pitchFamily="2" charset="-122"/>
              </a:rPr>
              <a:t>——</a:t>
            </a:r>
            <a:r>
              <a:rPr lang="zh-CN" altLang="en-US" sz="2800" dirty="0">
                <a:solidFill>
                  <a:schemeClr val="accent1"/>
                </a:solidFill>
                <a:latin typeface="黑体" panose="02010609060101010101" pitchFamily="2" charset="-122"/>
                <a:ea typeface="黑体" panose="02010609060101010101" pitchFamily="2" charset="-122"/>
              </a:rPr>
              <a:t>自动翻译电话</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zh-CN" altLang="en-US" sz="2800" dirty="0">
                <a:latin typeface="黑体" panose="02010609060101010101" pitchFamily="2" charset="-122"/>
                <a:ea typeface="黑体" panose="02010609060101010101" pitchFamily="2" charset="-122"/>
              </a:rPr>
              <a:t>日本</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通过计算机与通信网络连接的</a:t>
            </a:r>
            <a:r>
              <a:rPr lang="zh-CN" altLang="en-US" sz="2800" dirty="0">
                <a:solidFill>
                  <a:schemeClr val="accent1"/>
                </a:solidFill>
                <a:latin typeface="黑体" panose="02010609060101010101" pitchFamily="2" charset="-122"/>
                <a:ea typeface="黑体" panose="02010609060101010101" pitchFamily="2" charset="-122"/>
              </a:rPr>
              <a:t>自动翻译电话。</a:t>
            </a:r>
          </a:p>
          <a:p>
            <a:pPr eaLnBrk="1" hangingPunct="1">
              <a:lnSpc>
                <a:spcPct val="80000"/>
              </a:lnSpc>
            </a:pPr>
            <a:r>
              <a:rPr lang="en-US" altLang="zh-CN" sz="2800" dirty="0">
                <a:latin typeface="黑体" panose="02010609060101010101" pitchFamily="2" charset="-122"/>
                <a:ea typeface="黑体" panose="02010609060101010101" pitchFamily="2" charset="-122"/>
              </a:rPr>
              <a:t>5</a:t>
            </a:r>
            <a:r>
              <a:rPr lang="zh-CN" altLang="en-US" sz="2800" dirty="0">
                <a:latin typeface="黑体" panose="02010609060101010101" pitchFamily="2" charset="-122"/>
                <a:ea typeface="黑体" panose="02010609060101010101" pitchFamily="2" charset="-122"/>
              </a:rPr>
              <a:t>种语言（英、法、德、意和西班牙）进行交谈</a:t>
            </a:r>
            <a:r>
              <a:rPr lang="en-US" altLang="zh-CN" sz="2800" dirty="0">
                <a:ea typeface="黑体" panose="02010609060101010101" pitchFamily="2" charset="-122"/>
              </a:rPr>
              <a:t>——</a:t>
            </a:r>
            <a:r>
              <a:rPr lang="zh-CN" altLang="en-US" sz="2800" dirty="0">
                <a:solidFill>
                  <a:schemeClr val="accent1"/>
                </a:solidFill>
                <a:latin typeface="黑体" panose="02010609060101010101" pitchFamily="2" charset="-122"/>
                <a:ea typeface="黑体" panose="02010609060101010101" pitchFamily="2" charset="-122"/>
              </a:rPr>
              <a:t>语音翻译机</a:t>
            </a:r>
            <a:r>
              <a:rPr lang="zh-CN" altLang="en-US" sz="2800" dirty="0">
                <a:latin typeface="黑体" panose="02010609060101010101" pitchFamily="2" charset="-122"/>
                <a:ea typeface="黑体" panose="02010609060101010101" pitchFamily="2" charset="-122"/>
              </a:rPr>
              <a:t>，它内存有</a:t>
            </a:r>
            <a:r>
              <a:rPr lang="en-US" altLang="zh-CN" sz="2800"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万个单词，</a:t>
            </a:r>
            <a:r>
              <a:rPr lang="en-US" altLang="zh-CN" sz="2800" dirty="0">
                <a:latin typeface="黑体" panose="02010609060101010101" pitchFamily="2" charset="-122"/>
                <a:ea typeface="黑体" panose="02010609060101010101" pitchFamily="2" charset="-122"/>
              </a:rPr>
              <a:t>6.5</a:t>
            </a:r>
            <a:r>
              <a:rPr lang="zh-CN" altLang="en-US" sz="2800" dirty="0">
                <a:latin typeface="黑体" panose="02010609060101010101" pitchFamily="2" charset="-122"/>
                <a:ea typeface="黑体" panose="02010609060101010101" pitchFamily="2" charset="-122"/>
              </a:rPr>
              <a:t>万个短语，发出的声音标准、清晰、易懂。</a:t>
            </a:r>
          </a:p>
          <a:p>
            <a:pPr eaLnBrk="1" hangingPunct="1">
              <a:lnSpc>
                <a:spcPct val="80000"/>
              </a:lnSpc>
            </a:pPr>
            <a:r>
              <a:rPr lang="zh-CN" altLang="en-US" sz="2800" dirty="0">
                <a:latin typeface="黑体" panose="02010609060101010101" pitchFamily="2" charset="-122"/>
                <a:ea typeface="黑体" panose="02010609060101010101" pitchFamily="2" charset="-122"/>
              </a:rPr>
              <a:t>美国</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旅游用袖珍</a:t>
            </a:r>
            <a:r>
              <a:rPr lang="zh-CN" altLang="en-US" sz="2800" dirty="0">
                <a:solidFill>
                  <a:schemeClr val="accent1"/>
                </a:solidFill>
                <a:latin typeface="黑体" panose="02010609060101010101" pitchFamily="2" charset="-122"/>
                <a:ea typeface="黑体" panose="02010609060101010101" pitchFamily="2" charset="-122"/>
              </a:rPr>
              <a:t>翻译机器</a:t>
            </a:r>
            <a:r>
              <a:rPr lang="zh-CN" altLang="en-US" sz="2800" dirty="0">
                <a:latin typeface="黑体" panose="02010609060101010101" pitchFamily="2" charset="-122"/>
                <a:ea typeface="黑体" panose="02010609060101010101" pitchFamily="2" charset="-122"/>
              </a:rPr>
              <a:t>，它准备了</a:t>
            </a:r>
            <a:r>
              <a:rPr lang="en-US" altLang="zh-CN" sz="2800" dirty="0">
                <a:latin typeface="黑体" panose="02010609060101010101" pitchFamily="2" charset="-122"/>
                <a:ea typeface="黑体" panose="02010609060101010101" pitchFamily="2" charset="-122"/>
              </a:rPr>
              <a:t>2250</a:t>
            </a:r>
            <a:r>
              <a:rPr lang="zh-CN" altLang="en-US" sz="2800" dirty="0">
                <a:latin typeface="黑体" panose="02010609060101010101" pitchFamily="2" charset="-122"/>
                <a:ea typeface="黑体" panose="02010609060101010101" pitchFamily="2" charset="-122"/>
              </a:rPr>
              <a:t>个常用短语（</a:t>
            </a:r>
            <a:r>
              <a:rPr lang="en-US" altLang="zh-CN" sz="2800" dirty="0">
                <a:latin typeface="黑体" panose="02010609060101010101" pitchFamily="2" charset="-122"/>
                <a:ea typeface="黑体" panose="02010609060101010101" pitchFamily="2" charset="-122"/>
              </a:rPr>
              <a:t>15</a:t>
            </a:r>
            <a:r>
              <a:rPr lang="zh-CN" altLang="en-US" sz="2800" dirty="0">
                <a:latin typeface="黑体" panose="02010609060101010101" pitchFamily="2" charset="-122"/>
                <a:ea typeface="黑体" panose="02010609060101010101" pitchFamily="2" charset="-122"/>
              </a:rPr>
              <a:t>种语言，每种各</a:t>
            </a:r>
            <a:r>
              <a:rPr lang="en-US" altLang="zh-CN" sz="2800" dirty="0">
                <a:latin typeface="黑体" panose="02010609060101010101" pitchFamily="2" charset="-122"/>
                <a:ea typeface="黑体" panose="02010609060101010101" pitchFamily="2" charset="-122"/>
              </a:rPr>
              <a:t>150</a:t>
            </a:r>
            <a:r>
              <a:rPr lang="zh-CN" altLang="en-US" sz="2800" dirty="0">
                <a:latin typeface="黑体" panose="02010609060101010101" pitchFamily="2" charset="-122"/>
                <a:ea typeface="黑体" panose="02010609060101010101" pitchFamily="2" charset="-122"/>
              </a:rPr>
              <a:t>个短语）。</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2"/>
          <p:cNvSpPr>
            <a:spLocks noGrp="1"/>
          </p:cNvSpPr>
          <p:nvPr>
            <p:ph idx="4294967295"/>
          </p:nvPr>
        </p:nvSpPr>
        <p:spPr>
          <a:xfrm>
            <a:off x="423545" y="132080"/>
            <a:ext cx="7772400" cy="2563495"/>
          </a:xfrm>
        </p:spPr>
        <p:txBody>
          <a:bodyPr vert="horz" wrap="square" lIns="91440" tIns="45720" rIns="91440" bIns="45720" anchor="t" anchorCtr="0"/>
          <a:lstStyle/>
          <a:p>
            <a:pPr marL="0" indent="0" eaLnBrk="1" hangingPunct="1">
              <a:lnSpc>
                <a:spcPct val="80000"/>
              </a:lnSpc>
              <a:buNone/>
            </a:pPr>
            <a:r>
              <a:rPr lang="zh-CN" altLang="en-US" sz="2800" dirty="0">
                <a:latin typeface="黑体" panose="02010609060101010101" pitchFamily="2" charset="-122"/>
                <a:ea typeface="黑体" panose="02010609060101010101" pitchFamily="2" charset="-122"/>
              </a:rPr>
              <a:t>中国：</a:t>
            </a:r>
          </a:p>
          <a:p>
            <a:pPr eaLnBrk="1" hangingPunct="1">
              <a:lnSpc>
                <a:spcPct val="80000"/>
              </a:lnSpc>
            </a:pPr>
            <a:r>
              <a:rPr lang="zh-CN" altLang="en-US" sz="2800" dirty="0">
                <a:latin typeface="黑体" panose="02010609060101010101" pitchFamily="2" charset="-122"/>
                <a:ea typeface="黑体" panose="02010609060101010101" pitchFamily="2" charset="-122"/>
              </a:rPr>
              <a:t>军事科学院在</a:t>
            </a:r>
            <a:r>
              <a:rPr lang="en-US" altLang="zh-CN" sz="2800" dirty="0">
                <a:latin typeface="黑体" panose="02010609060101010101" pitchFamily="2" charset="-122"/>
                <a:ea typeface="黑体" panose="02010609060101010101" pitchFamily="2" charset="-122"/>
              </a:rPr>
              <a:t>1987</a:t>
            </a:r>
            <a:r>
              <a:rPr lang="zh-CN" altLang="en-US" sz="2800" dirty="0">
                <a:latin typeface="黑体" panose="02010609060101010101" pitchFamily="2" charset="-122"/>
                <a:ea typeface="黑体" panose="02010609060101010101" pitchFamily="2" charset="-122"/>
              </a:rPr>
              <a:t>研制开发出了</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KY-l</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实用型全文与题录兼容的</a:t>
            </a:r>
            <a:r>
              <a:rPr lang="zh-CN" altLang="en-US" sz="2800" dirty="0">
                <a:solidFill>
                  <a:schemeClr val="accent1"/>
                </a:solidFill>
                <a:latin typeface="黑体" panose="02010609060101010101" pitchFamily="2" charset="-122"/>
                <a:ea typeface="黑体" panose="02010609060101010101" pitchFamily="2" charset="-122"/>
              </a:rPr>
              <a:t>英汉机器翻译系统</a:t>
            </a:r>
            <a:r>
              <a:rPr lang="zh-CN" altLang="en-US" sz="2800" dirty="0">
                <a:latin typeface="黑体" panose="02010609060101010101" pitchFamily="2" charset="-122"/>
                <a:ea typeface="黑体" panose="02010609060101010101" pitchFamily="2" charset="-122"/>
              </a:rPr>
              <a:t>，即经过中软商品化后的</a:t>
            </a:r>
            <a:r>
              <a:rPr lang="zh-CN" altLang="en-US" sz="2800" dirty="0">
                <a:ea typeface="黑体" panose="02010609060101010101" pitchFamily="2" charset="-122"/>
              </a:rPr>
              <a:t>“</a:t>
            </a:r>
            <a:r>
              <a:rPr lang="zh-CN" altLang="en-US" sz="2800" dirty="0">
                <a:solidFill>
                  <a:schemeClr val="accent1"/>
                </a:solidFill>
                <a:latin typeface="黑体" panose="02010609060101010101" pitchFamily="2" charset="-122"/>
                <a:ea typeface="黑体" panose="02010609060101010101" pitchFamily="2" charset="-122"/>
              </a:rPr>
              <a:t>译星全文翻译系统</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en-US" altLang="zh-CN" sz="2800" dirty="0">
                <a:latin typeface="黑体" panose="02010609060101010101" pitchFamily="2" charset="-122"/>
                <a:ea typeface="黑体" panose="02010609060101010101" pitchFamily="2" charset="-122"/>
              </a:rPr>
              <a:t>1994</a:t>
            </a:r>
            <a:r>
              <a:rPr lang="zh-CN" altLang="en-US" sz="2800" dirty="0">
                <a:latin typeface="黑体" panose="02010609060101010101" pitchFamily="2" charset="-122"/>
                <a:ea typeface="黑体" panose="02010609060101010101" pitchFamily="2" charset="-122"/>
              </a:rPr>
              <a:t>年，国防科技大学</a:t>
            </a:r>
            <a:r>
              <a:rPr lang="zh-CN" altLang="en-US" sz="2800" dirty="0">
                <a:solidFill>
                  <a:srgbClr val="C00000"/>
                </a:solidFill>
                <a:latin typeface="黑体" panose="02010609060101010101" pitchFamily="2" charset="-122"/>
                <a:ea typeface="黑体" panose="02010609060101010101" pitchFamily="2" charset="-122"/>
              </a:rPr>
              <a:t>陈火旺院士</a:t>
            </a:r>
            <a:r>
              <a:rPr lang="zh-CN" altLang="en-US" sz="2800" dirty="0">
                <a:latin typeface="黑体" panose="02010609060101010101" pitchFamily="2" charset="-122"/>
                <a:ea typeface="黑体" panose="02010609060101010101" pitchFamily="2" charset="-122"/>
              </a:rPr>
              <a:t>组织研制成了英汉</a:t>
            </a:r>
            <a:r>
              <a:rPr lang="zh-CN" altLang="en-US" sz="2800" dirty="0">
                <a:solidFill>
                  <a:schemeClr val="accent1"/>
                </a:solidFill>
                <a:latin typeface="黑体" panose="02010609060101010101" pitchFamily="2" charset="-122"/>
                <a:ea typeface="黑体" panose="02010609060101010101" pitchFamily="2" charset="-122"/>
              </a:rPr>
              <a:t>机器翻译系统</a:t>
            </a:r>
            <a:r>
              <a:rPr lang="en-US" altLang="zh-CN" sz="2800" dirty="0">
                <a:solidFill>
                  <a:schemeClr val="accent1"/>
                </a:solidFill>
                <a:latin typeface="黑体" panose="02010609060101010101" pitchFamily="2" charset="-122"/>
                <a:ea typeface="黑体" panose="02010609060101010101" pitchFamily="2" charset="-122"/>
              </a:rPr>
              <a:t>Matrix</a:t>
            </a:r>
            <a:r>
              <a:rPr lang="zh-CN" altLang="en-US" sz="2800" dirty="0">
                <a:latin typeface="黑体" panose="02010609060101010101" pitchFamily="2" charset="-122"/>
                <a:ea typeface="黑体" panose="02010609060101010101" pitchFamily="2" charset="-122"/>
              </a:rPr>
              <a:t>，并进行了商品化。</a:t>
            </a:r>
          </a:p>
        </p:txBody>
      </p:sp>
      <p:sp>
        <p:nvSpPr>
          <p:cNvPr id="148484" name="AutoShape 3"/>
          <p:cNvSpPr/>
          <p:nvPr/>
        </p:nvSpPr>
        <p:spPr>
          <a:xfrm>
            <a:off x="6906895" y="3685858"/>
            <a:ext cx="2016125" cy="1223962"/>
          </a:xfrm>
          <a:prstGeom prst="wedgeRoundRectCallout">
            <a:avLst>
              <a:gd name="adj1" fmla="val -135986"/>
              <a:gd name="adj2" fmla="val 56227"/>
              <a:gd name="adj3" fmla="val 16667"/>
            </a:avLst>
          </a:prstGeom>
          <a:solidFill>
            <a:srgbClr val="003366"/>
          </a:solidFill>
          <a:ln w="9525" cap="flat" cmpd="sng">
            <a:solidFill>
              <a:schemeClr val="tx1"/>
            </a:solidFill>
            <a:prstDash val="solid"/>
            <a:miter/>
            <a:headEnd type="none" w="med" len="med"/>
            <a:tailEnd type="none" w="med" len="med"/>
          </a:ln>
        </p:spPr>
        <p:txBody>
          <a:bodyPr/>
          <a:lstStyle/>
          <a:p>
            <a:pPr algn="ctr"/>
            <a:r>
              <a:rPr lang="zh-CN" altLang="en-US" dirty="0">
                <a:latin typeface="Times New Roman" panose="02020603050405020304" pitchFamily="18" charset="0"/>
              </a:rPr>
              <a:t>陈火旺院士</a:t>
            </a:r>
          </a:p>
        </p:txBody>
      </p:sp>
      <p:pic>
        <p:nvPicPr>
          <p:cNvPr id="148485" name="Picture 4" descr="hw120（和陈老师一起）"/>
          <p:cNvPicPr>
            <a:picLocks noChangeAspect="1"/>
          </p:cNvPicPr>
          <p:nvPr/>
        </p:nvPicPr>
        <p:blipFill>
          <a:blip r:embed="rId2"/>
          <a:stretch>
            <a:fillRect/>
          </a:stretch>
        </p:blipFill>
        <p:spPr>
          <a:xfrm>
            <a:off x="136525" y="2695575"/>
            <a:ext cx="5832475" cy="3784600"/>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2"/>
          <p:cNvSpPr>
            <a:spLocks noGrp="1"/>
          </p:cNvSpPr>
          <p:nvPr>
            <p:ph idx="4294967295"/>
          </p:nvPr>
        </p:nvSpPr>
        <p:spPr>
          <a:xfrm>
            <a:off x="184150" y="852170"/>
            <a:ext cx="5374640" cy="5214620"/>
          </a:xfrm>
        </p:spPr>
        <p:txBody>
          <a:bodyPr vert="horz" wrap="square" lIns="91440" tIns="45720" rIns="91440" bIns="45720" anchor="t" anchorCtr="0"/>
          <a:lstStyle/>
          <a:p>
            <a:pPr eaLnBrk="1" hangingPunct="1">
              <a:lnSpc>
                <a:spcPct val="90000"/>
              </a:lnSpc>
            </a:pPr>
            <a:r>
              <a:rPr lang="en-US" altLang="zh-CN" sz="2800" dirty="0">
                <a:solidFill>
                  <a:srgbClr val="C00000"/>
                </a:solidFill>
                <a:latin typeface="黑体" panose="02010609060101010101" pitchFamily="2" charset="-122"/>
                <a:ea typeface="黑体" panose="02010609060101010101" pitchFamily="2" charset="-122"/>
              </a:rPr>
              <a:t>1994</a:t>
            </a:r>
            <a:r>
              <a:rPr lang="zh-CN" altLang="en-US" sz="2800" dirty="0">
                <a:solidFill>
                  <a:srgbClr val="C00000"/>
                </a:solidFill>
                <a:latin typeface="黑体" panose="02010609060101010101" pitchFamily="2" charset="-122"/>
                <a:ea typeface="黑体" panose="02010609060101010101" pitchFamily="2" charset="-122"/>
              </a:rPr>
              <a:t>年，国防科技大学研制成了英汉机器翻译系统</a:t>
            </a:r>
            <a:r>
              <a:rPr lang="en-US" altLang="zh-CN" sz="2800" dirty="0">
                <a:solidFill>
                  <a:srgbClr val="C00000"/>
                </a:solidFill>
                <a:latin typeface="黑体" panose="02010609060101010101" pitchFamily="2" charset="-122"/>
                <a:ea typeface="黑体" panose="02010609060101010101" pitchFamily="2" charset="-122"/>
              </a:rPr>
              <a:t>Matrix</a:t>
            </a:r>
            <a:r>
              <a:rPr lang="zh-CN" altLang="en-US" sz="2800" dirty="0">
                <a:solidFill>
                  <a:srgbClr val="C00000"/>
                </a:solidFill>
                <a:latin typeface="黑体" panose="02010609060101010101" pitchFamily="2" charset="-122"/>
                <a:ea typeface="黑体" panose="02010609060101010101" pitchFamily="2" charset="-122"/>
              </a:rPr>
              <a:t>，并进行了商品化。</a:t>
            </a:r>
          </a:p>
          <a:p>
            <a:pPr eaLnBrk="1" hangingPunct="1">
              <a:lnSpc>
                <a:spcPct val="90000"/>
              </a:lnSpc>
            </a:pPr>
            <a:r>
              <a:rPr lang="zh-CN" altLang="en-US" sz="2800" dirty="0">
                <a:latin typeface="黑体" panose="02010609060101010101" pitchFamily="2" charset="-122"/>
                <a:ea typeface="黑体" panose="02010609060101010101" pitchFamily="2" charset="-122"/>
              </a:rPr>
              <a:t>完成人：</a:t>
            </a:r>
            <a:r>
              <a:rPr lang="zh-CN" altLang="en-US" sz="2800" dirty="0">
                <a:solidFill>
                  <a:srgbClr val="FF0000"/>
                </a:solidFill>
                <a:latin typeface="黑体" panose="02010609060101010101" pitchFamily="2" charset="-122"/>
                <a:ea typeface="黑体" panose="02010609060101010101" pitchFamily="2" charset="-122"/>
              </a:rPr>
              <a:t>史晓东</a:t>
            </a:r>
            <a:r>
              <a:rPr lang="zh-CN" altLang="en-US" sz="2800" dirty="0">
                <a:latin typeface="黑体" panose="02010609060101010101" pitchFamily="2" charset="-122"/>
                <a:ea typeface="黑体" panose="02010609060101010101" pitchFamily="2" charset="-122"/>
              </a:rPr>
              <a:t> </a:t>
            </a:r>
          </a:p>
          <a:p>
            <a:pPr eaLnBrk="1" hangingPunct="1">
              <a:lnSpc>
                <a:spcPct val="90000"/>
              </a:lnSpc>
            </a:pPr>
            <a:r>
              <a:rPr lang="en-US" altLang="zh-CN" sz="2800" dirty="0">
                <a:latin typeface="黑体" panose="02010609060101010101" pitchFamily="2" charset="-122"/>
                <a:ea typeface="黑体" panose="02010609060101010101" pitchFamily="2" charset="-122"/>
              </a:rPr>
              <a:t>1966</a:t>
            </a:r>
            <a:r>
              <a:rPr lang="zh-CN" altLang="en-US" sz="2800" dirty="0">
                <a:latin typeface="黑体" panose="02010609060101010101" pitchFamily="2" charset="-122"/>
                <a:ea typeface="黑体" panose="02010609060101010101" pitchFamily="2" charset="-122"/>
              </a:rPr>
              <a:t>年</a:t>
            </a:r>
            <a:r>
              <a:rPr lang="en-US" altLang="zh-CN" sz="2800" dirty="0">
                <a:latin typeface="黑体" panose="02010609060101010101" pitchFamily="2" charset="-122"/>
                <a:ea typeface="黑体" panose="02010609060101010101" pitchFamily="2" charset="-122"/>
              </a:rPr>
              <a:t>12</a:t>
            </a:r>
            <a:r>
              <a:rPr lang="zh-CN" altLang="en-US" sz="2800" dirty="0">
                <a:latin typeface="黑体" panose="02010609060101010101" pitchFamily="2" charset="-122"/>
                <a:ea typeface="黑体" panose="02010609060101010101" pitchFamily="2" charset="-122"/>
              </a:rPr>
              <a:t>月出生，江苏江阴人，国防科技大学博士毕业。</a:t>
            </a:r>
          </a:p>
          <a:p>
            <a:pPr eaLnBrk="1" hangingPunct="1">
              <a:lnSpc>
                <a:spcPct val="90000"/>
              </a:lnSpc>
            </a:pPr>
            <a:r>
              <a:rPr lang="en-US" altLang="zh-CN" sz="2800" dirty="0">
                <a:latin typeface="黑体" panose="02010609060101010101" pitchFamily="2" charset="-122"/>
                <a:ea typeface="黑体" panose="02010609060101010101" pitchFamily="2" charset="-122"/>
              </a:rPr>
              <a:t>2001</a:t>
            </a:r>
            <a:r>
              <a:rPr lang="zh-CN" altLang="en-US" sz="2800" dirty="0">
                <a:latin typeface="黑体" panose="02010609060101010101" pitchFamily="2" charset="-122"/>
                <a:ea typeface="黑体" panose="02010609060101010101" pitchFamily="2" charset="-122"/>
              </a:rPr>
              <a:t>年</a:t>
            </a:r>
            <a:r>
              <a:rPr lang="en-US" altLang="zh-CN" sz="2800" dirty="0">
                <a:latin typeface="黑体" panose="02010609060101010101" pitchFamily="2" charset="-122"/>
                <a:ea typeface="黑体" panose="02010609060101010101" pitchFamily="2" charset="-122"/>
              </a:rPr>
              <a:t>5</a:t>
            </a:r>
            <a:r>
              <a:rPr lang="zh-CN" altLang="en-US" sz="2800" dirty="0">
                <a:latin typeface="黑体" panose="02010609060101010101" pitchFamily="2" charset="-122"/>
                <a:ea typeface="黑体" panose="02010609060101010101" pitchFamily="2" charset="-122"/>
              </a:rPr>
              <a:t>月开始，担任联合国大学</a:t>
            </a:r>
            <a:r>
              <a:rPr lang="en-US" altLang="zh-CN" sz="2800" dirty="0">
                <a:latin typeface="黑体" panose="02010609060101010101" pitchFamily="2" charset="-122"/>
                <a:ea typeface="黑体" panose="02010609060101010101" pitchFamily="2" charset="-122"/>
              </a:rPr>
              <a:t>UNL</a:t>
            </a:r>
            <a:r>
              <a:rPr lang="zh-CN" altLang="en-US" sz="2800" dirty="0">
                <a:latin typeface="黑体" panose="02010609060101010101" pitchFamily="2" charset="-122"/>
                <a:ea typeface="黑体" panose="02010609060101010101" pitchFamily="2" charset="-122"/>
              </a:rPr>
              <a:t>中心中国语言中心副主任。</a:t>
            </a:r>
          </a:p>
          <a:p>
            <a:pPr eaLnBrk="1" hangingPunct="1">
              <a:lnSpc>
                <a:spcPct val="90000"/>
              </a:lnSpc>
            </a:pPr>
            <a:r>
              <a:rPr lang="en-US" altLang="zh-CN" sz="2800" dirty="0">
                <a:latin typeface="黑体" panose="02010609060101010101" pitchFamily="2" charset="-122"/>
                <a:ea typeface="黑体" panose="02010609060101010101" pitchFamily="2" charset="-122"/>
              </a:rPr>
              <a:t>2002</a:t>
            </a:r>
            <a:r>
              <a:rPr lang="zh-CN" altLang="en-US" sz="2800" dirty="0">
                <a:latin typeface="黑体" panose="02010609060101010101" pitchFamily="2" charset="-122"/>
                <a:ea typeface="黑体" panose="02010609060101010101" pitchFamily="2" charset="-122"/>
              </a:rPr>
              <a:t>年加盟厦门大学计算机科学系，现任厦门大学语言技术中心副主任。 </a:t>
            </a:r>
          </a:p>
        </p:txBody>
      </p:sp>
      <p:pic>
        <p:nvPicPr>
          <p:cNvPr id="149508" name="Picture 3" descr="hw121（和史晓东一起）"/>
          <p:cNvPicPr>
            <a:picLocks noChangeAspect="1"/>
          </p:cNvPicPr>
          <p:nvPr/>
        </p:nvPicPr>
        <p:blipFill>
          <a:blip r:embed="rId2"/>
          <a:stretch>
            <a:fillRect/>
          </a:stretch>
        </p:blipFill>
        <p:spPr>
          <a:xfrm>
            <a:off x="5967413" y="1773238"/>
            <a:ext cx="3176587" cy="4708525"/>
          </a:xfrm>
          <a:prstGeom prst="rect">
            <a:avLst/>
          </a:prstGeom>
          <a:noFill/>
          <a:ln w="9525">
            <a:noFill/>
          </a:ln>
        </p:spPr>
      </p:pic>
      <p:sp>
        <p:nvSpPr>
          <p:cNvPr id="149509" name="AutoShape 4"/>
          <p:cNvSpPr/>
          <p:nvPr/>
        </p:nvSpPr>
        <p:spPr>
          <a:xfrm>
            <a:off x="6084888" y="188913"/>
            <a:ext cx="1871662" cy="863600"/>
          </a:xfrm>
          <a:prstGeom prst="wedgeRoundRectCallout">
            <a:avLst>
              <a:gd name="adj1" fmla="val -12509"/>
              <a:gd name="adj2" fmla="val 231801"/>
              <a:gd name="adj3" fmla="val 16667"/>
            </a:avLst>
          </a:prstGeom>
          <a:solidFill>
            <a:srgbClr val="003366"/>
          </a:solidFill>
          <a:ln w="9525" cap="flat" cmpd="sng">
            <a:solidFill>
              <a:schemeClr val="tx1"/>
            </a:solidFill>
            <a:prstDash val="solid"/>
            <a:miter/>
            <a:headEnd type="none" w="med" len="med"/>
            <a:tailEnd type="none" w="med" len="med"/>
          </a:ln>
        </p:spPr>
        <p:txBody>
          <a:bodyPr/>
          <a:lstStyle/>
          <a:p>
            <a:pPr algn="ctr"/>
            <a:r>
              <a:rPr lang="zh-CN" altLang="en-US" dirty="0">
                <a:latin typeface="Times New Roman" panose="02020603050405020304" pitchFamily="18" charset="0"/>
              </a:rPr>
              <a:t>史晓东</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2"/>
          <p:cNvSpPr>
            <a:spLocks noGrp="1"/>
          </p:cNvSpPr>
          <p:nvPr>
            <p:ph idx="4294967295"/>
          </p:nvPr>
        </p:nvSpPr>
        <p:spPr>
          <a:xfrm>
            <a:off x="240030" y="391160"/>
            <a:ext cx="8423910" cy="6076315"/>
          </a:xfrm>
        </p:spPr>
        <p:txBody>
          <a:bodyPr vert="horz" wrap="square" lIns="91440" tIns="45720" rIns="91440" bIns="45720" anchor="t" anchorCtr="0"/>
          <a:lstStyle/>
          <a:p>
            <a:pPr eaLnBrk="1" hangingPunct="1">
              <a:lnSpc>
                <a:spcPct val="80000"/>
              </a:lnSpc>
            </a:pPr>
            <a:r>
              <a:rPr lang="en-US" altLang="zh-CN" sz="2800" b="1" dirty="0">
                <a:latin typeface="黑体" panose="02010609060101010101" pitchFamily="49" charset="-122"/>
                <a:ea typeface="黑体" panose="02010609060101010101" pitchFamily="49" charset="-122"/>
              </a:rPr>
              <a:t>1994</a:t>
            </a:r>
            <a:r>
              <a:rPr lang="zh-CN" altLang="en-US" sz="2800" b="1" dirty="0">
                <a:latin typeface="黑体" panose="02010609060101010101" pitchFamily="49" charset="-122"/>
                <a:ea typeface="黑体" panose="02010609060101010101" pitchFamily="49" charset="-122"/>
              </a:rPr>
              <a:t>年</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月，</a:t>
            </a:r>
            <a:r>
              <a:rPr lang="en-US" altLang="zh-CN" sz="2800" b="1" dirty="0">
                <a:latin typeface="黑体" panose="02010609060101010101" pitchFamily="49" charset="-122"/>
                <a:ea typeface="黑体" panose="02010609060101010101" pitchFamily="49" charset="-122"/>
              </a:rPr>
              <a:t>Matrix</a:t>
            </a:r>
            <a:r>
              <a:rPr lang="zh-CN" altLang="en-US" sz="2800" b="1" dirty="0">
                <a:latin typeface="黑体" panose="02010609060101010101" pitchFamily="49" charset="-122"/>
                <a:ea typeface="黑体" panose="02010609060101010101" pitchFamily="49" charset="-122"/>
              </a:rPr>
              <a:t>英汉机器翻译系统，在国家</a:t>
            </a:r>
            <a:r>
              <a:rPr lang="en-US" altLang="zh-CN" sz="2800" b="1" dirty="0">
                <a:latin typeface="黑体" panose="02010609060101010101" pitchFamily="49" charset="-122"/>
                <a:ea typeface="黑体" panose="02010609060101010101" pitchFamily="49" charset="-122"/>
              </a:rPr>
              <a:t>863-306</a:t>
            </a:r>
            <a:r>
              <a:rPr lang="zh-CN" altLang="en-US" sz="2800" b="1" dirty="0">
                <a:latin typeface="黑体" panose="02010609060101010101" pitchFamily="49" charset="-122"/>
                <a:ea typeface="黑体" panose="02010609060101010101" pitchFamily="49" charset="-122"/>
              </a:rPr>
              <a:t>主题专家组组织的智能接口</a:t>
            </a:r>
            <a:r>
              <a:rPr lang="zh-CN" altLang="en-US" sz="2800" b="1" dirty="0">
                <a:solidFill>
                  <a:schemeClr val="accent1"/>
                </a:solidFill>
                <a:latin typeface="黑体" panose="02010609060101010101" pitchFamily="49" charset="-122"/>
                <a:ea typeface="黑体" panose="02010609060101010101" pitchFamily="49" charset="-122"/>
              </a:rPr>
              <a:t>评测获得第二名</a:t>
            </a:r>
            <a:r>
              <a:rPr lang="zh-CN" altLang="en-US" sz="2800" b="1" dirty="0">
                <a:latin typeface="黑体" panose="02010609060101010101" pitchFamily="49" charset="-122"/>
                <a:ea typeface="黑体" panose="02010609060101010101" pitchFamily="49" charset="-122"/>
              </a:rPr>
              <a:t>。</a:t>
            </a:r>
          </a:p>
          <a:p>
            <a:pPr eaLnBrk="1" hangingPunct="1">
              <a:lnSpc>
                <a:spcPct val="80000"/>
              </a:lnSpc>
            </a:pPr>
            <a:r>
              <a:rPr lang="en-US" altLang="zh-CN" sz="2800" b="1" dirty="0">
                <a:latin typeface="黑体" panose="02010609060101010101" pitchFamily="49" charset="-122"/>
                <a:ea typeface="黑体" panose="02010609060101010101" pitchFamily="49" charset="-122"/>
              </a:rPr>
              <a:t>1995</a:t>
            </a:r>
            <a:r>
              <a:rPr lang="zh-CN" altLang="en-US" sz="2800" b="1" dirty="0">
                <a:latin typeface="黑体" panose="02010609060101010101" pitchFamily="49" charset="-122"/>
                <a:ea typeface="黑体" panose="02010609060101010101" pitchFamily="49" charset="-122"/>
              </a:rPr>
              <a:t>年</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月，</a:t>
            </a:r>
            <a:r>
              <a:rPr lang="en-US" altLang="zh-CN" sz="2800" b="1" dirty="0">
                <a:latin typeface="黑体" panose="02010609060101010101" pitchFamily="49" charset="-122"/>
                <a:ea typeface="黑体" panose="02010609060101010101" pitchFamily="49" charset="-122"/>
              </a:rPr>
              <a:t>Matrix </a:t>
            </a:r>
            <a:r>
              <a:rPr lang="zh-CN" altLang="en-US" sz="2800" b="1" dirty="0">
                <a:latin typeface="黑体" panose="02010609060101010101" pitchFamily="49" charset="-122"/>
                <a:ea typeface="黑体" panose="02010609060101010101" pitchFamily="49" charset="-122"/>
              </a:rPr>
              <a:t>系统参加了</a:t>
            </a:r>
            <a:r>
              <a:rPr lang="en-US" altLang="zh-CN" sz="2800" b="1" dirty="0">
                <a:latin typeface="黑体" panose="02010609060101010101" pitchFamily="49" charset="-122"/>
                <a:ea typeface="黑体" panose="02010609060101010101" pitchFamily="49" charset="-122"/>
              </a:rPr>
              <a:t>Intel</a:t>
            </a:r>
            <a:r>
              <a:rPr lang="zh-CN" altLang="en-US" sz="2800" b="1" dirty="0">
                <a:latin typeface="黑体" panose="02010609060101010101" pitchFamily="49" charset="-122"/>
                <a:ea typeface="黑体" panose="02010609060101010101" pitchFamily="49" charset="-122"/>
              </a:rPr>
              <a:t>公司与中国软件行业协会举办的第一届中国应用软件大奖赛，获得了二等奖，进入了加拿大市场，并在当年</a:t>
            </a:r>
            <a:r>
              <a:rPr lang="en-US" altLang="zh-CN" sz="2800" b="1" dirty="0">
                <a:latin typeface="黑体" panose="02010609060101010101" pitchFamily="49" charset="-122"/>
                <a:ea typeface="黑体" panose="02010609060101010101" pitchFamily="49" charset="-122"/>
              </a:rPr>
              <a:t>863-306</a:t>
            </a:r>
            <a:r>
              <a:rPr lang="zh-CN" altLang="en-US" sz="2800" b="1" dirty="0">
                <a:latin typeface="黑体" panose="02010609060101010101" pitchFamily="49" charset="-122"/>
                <a:ea typeface="黑体" panose="02010609060101010101" pitchFamily="49" charset="-122"/>
              </a:rPr>
              <a:t>主题的</a:t>
            </a:r>
            <a:r>
              <a:rPr lang="zh-CN" altLang="en-US" sz="2800" b="1" dirty="0">
                <a:solidFill>
                  <a:schemeClr val="accent1"/>
                </a:solidFill>
                <a:latin typeface="黑体" panose="02010609060101010101" pitchFamily="49" charset="-122"/>
                <a:ea typeface="黑体" panose="02010609060101010101" pitchFamily="49" charset="-122"/>
              </a:rPr>
              <a:t>第二次评测中获得第一名</a:t>
            </a:r>
            <a:r>
              <a:rPr lang="zh-CN" altLang="en-US" sz="2800" b="1" dirty="0">
                <a:latin typeface="黑体" panose="02010609060101010101" pitchFamily="49" charset="-122"/>
                <a:ea typeface="黑体" panose="02010609060101010101" pitchFamily="49" charset="-122"/>
              </a:rPr>
              <a:t>。</a:t>
            </a:r>
          </a:p>
          <a:p>
            <a:pPr eaLnBrk="1" hangingPunct="1">
              <a:lnSpc>
                <a:spcPct val="80000"/>
              </a:lnSpc>
            </a:pPr>
            <a:r>
              <a:rPr lang="en-US" altLang="zh-CN" sz="2800" b="1" dirty="0">
                <a:latin typeface="黑体" panose="02010609060101010101" pitchFamily="49" charset="-122"/>
                <a:ea typeface="黑体" panose="02010609060101010101" pitchFamily="49" charset="-122"/>
              </a:rPr>
              <a:t>1998</a:t>
            </a:r>
            <a:r>
              <a:rPr lang="zh-CN" altLang="en-US" sz="2800" b="1" dirty="0">
                <a:latin typeface="黑体" panose="02010609060101010101" pitchFamily="49" charset="-122"/>
                <a:ea typeface="黑体" panose="02010609060101010101" pitchFamily="49" charset="-122"/>
              </a:rPr>
              <a:t>年</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月，</a:t>
            </a:r>
            <a:r>
              <a:rPr lang="en-US" altLang="zh-CN" sz="2800" b="1" dirty="0">
                <a:latin typeface="黑体" panose="02010609060101010101" pitchFamily="49" charset="-122"/>
                <a:ea typeface="黑体" panose="02010609060101010101" pitchFamily="49" charset="-122"/>
              </a:rPr>
              <a:t>Matrix 1.0</a:t>
            </a:r>
            <a:r>
              <a:rPr lang="zh-CN" altLang="en-US" sz="2800" b="1" dirty="0">
                <a:latin typeface="黑体" panose="02010609060101010101" pitchFamily="49" charset="-122"/>
                <a:ea typeface="黑体" panose="02010609060101010101" pitchFamily="49" charset="-122"/>
              </a:rPr>
              <a:t>和他新开发的</a:t>
            </a:r>
            <a:r>
              <a:rPr lang="en-US" altLang="zh-CN" sz="2800" b="1" dirty="0">
                <a:latin typeface="黑体" panose="02010609060101010101" pitchFamily="49" charset="-122"/>
                <a:ea typeface="黑体" panose="02010609060101010101" pitchFamily="49" charset="-122"/>
              </a:rPr>
              <a:t>Light 1.0 Beta 3</a:t>
            </a:r>
            <a:r>
              <a:rPr lang="zh-CN" altLang="en-US" sz="2800" b="1" dirty="0">
                <a:latin typeface="黑体" panose="02010609060101010101" pitchFamily="49" charset="-122"/>
                <a:ea typeface="黑体" panose="02010609060101010101" pitchFamily="49" charset="-122"/>
              </a:rPr>
              <a:t>囊括</a:t>
            </a:r>
            <a:r>
              <a:rPr lang="en-US" altLang="zh-CN" sz="2800" b="1" dirty="0">
                <a:latin typeface="黑体" panose="02010609060101010101" pitchFamily="49" charset="-122"/>
                <a:ea typeface="黑体" panose="02010609060101010101" pitchFamily="49" charset="-122"/>
              </a:rPr>
              <a:t>863-306</a:t>
            </a:r>
            <a:r>
              <a:rPr lang="zh-CN" altLang="en-US" sz="2800" b="1" dirty="0">
                <a:latin typeface="黑体" panose="02010609060101010101" pitchFamily="49" charset="-122"/>
                <a:ea typeface="黑体" panose="02010609060101010101" pitchFamily="49" charset="-122"/>
              </a:rPr>
              <a:t>英汉</a:t>
            </a:r>
            <a:r>
              <a:rPr lang="zh-CN" altLang="en-US" sz="2800" b="1" dirty="0">
                <a:solidFill>
                  <a:schemeClr val="accent1"/>
                </a:solidFill>
                <a:latin typeface="黑体" panose="02010609060101010101" pitchFamily="49" charset="-122"/>
                <a:ea typeface="黑体" panose="02010609060101010101" pitchFamily="49" charset="-122"/>
              </a:rPr>
              <a:t>机器翻译评测前两名。</a:t>
            </a:r>
          </a:p>
          <a:p>
            <a:pPr eaLnBrk="1" hangingPunct="1">
              <a:lnSpc>
                <a:spcPct val="80000"/>
              </a:lnSpc>
            </a:pPr>
            <a:r>
              <a:rPr lang="en-US" altLang="zh-CN" sz="2800" b="1" dirty="0">
                <a:latin typeface="黑体" panose="02010609060101010101" pitchFamily="49" charset="-122"/>
                <a:ea typeface="黑体" panose="02010609060101010101" pitchFamily="49" charset="-122"/>
              </a:rPr>
              <a:t>1999</a:t>
            </a:r>
            <a:r>
              <a:rPr lang="zh-CN" altLang="en-US" sz="2800" b="1" dirty="0">
                <a:latin typeface="黑体" panose="02010609060101010101" pitchFamily="49" charset="-122"/>
                <a:ea typeface="黑体" panose="02010609060101010101" pitchFamily="49" charset="-122"/>
              </a:rPr>
              <a:t>年</a:t>
            </a:r>
            <a:r>
              <a:rPr lang="en-US" altLang="zh-CN" sz="2800" b="1" dirty="0">
                <a:latin typeface="黑体" panose="02010609060101010101" pitchFamily="49" charset="-122"/>
                <a:ea typeface="黑体" panose="02010609060101010101" pitchFamily="49" charset="-122"/>
              </a:rPr>
              <a:t>5</a:t>
            </a:r>
            <a:r>
              <a:rPr lang="zh-CN" altLang="en-US" sz="2800" b="1" dirty="0">
                <a:latin typeface="黑体" panose="02010609060101010101" pitchFamily="49" charset="-122"/>
                <a:ea typeface="黑体" panose="02010609060101010101" pitchFamily="49" charset="-122"/>
              </a:rPr>
              <a:t>月，推出国内第一家免费网页翻译网站 </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看世界”，开创了国内</a:t>
            </a:r>
            <a:r>
              <a:rPr lang="zh-CN" altLang="en-US" sz="2800" b="1" dirty="0">
                <a:solidFill>
                  <a:schemeClr val="accent1"/>
                </a:solidFill>
                <a:latin typeface="黑体" panose="02010609060101010101" pitchFamily="49" charset="-122"/>
                <a:ea typeface="黑体" panose="02010609060101010101" pitchFamily="49" charset="-122"/>
              </a:rPr>
              <a:t>网络翻译</a:t>
            </a:r>
            <a:r>
              <a:rPr lang="zh-CN" altLang="en-US" sz="2800" b="1" dirty="0">
                <a:latin typeface="黑体" panose="02010609060101010101" pitchFamily="49" charset="-122"/>
                <a:ea typeface="黑体" panose="02010609060101010101" pitchFamily="49" charset="-122"/>
              </a:rPr>
              <a:t>的新时代。</a:t>
            </a:r>
          </a:p>
          <a:p>
            <a:pPr eaLnBrk="1" hangingPunct="1">
              <a:lnSpc>
                <a:spcPct val="80000"/>
              </a:lnSpc>
            </a:pPr>
            <a:r>
              <a:rPr lang="en-US" altLang="zh-CN" sz="2800" b="1" dirty="0">
                <a:latin typeface="黑体" panose="02010609060101010101" pitchFamily="49" charset="-122"/>
                <a:ea typeface="黑体" panose="02010609060101010101" pitchFamily="49" charset="-122"/>
              </a:rPr>
              <a:t>1999</a:t>
            </a:r>
            <a:r>
              <a:rPr lang="zh-CN" altLang="en-US" sz="2800" b="1" dirty="0">
                <a:latin typeface="黑体" panose="02010609060101010101" pitchFamily="49" charset="-122"/>
                <a:ea typeface="黑体" panose="02010609060101010101" pitchFamily="49" charset="-122"/>
              </a:rPr>
              <a:t>年</a:t>
            </a:r>
            <a:r>
              <a:rPr lang="en-US" altLang="zh-CN" sz="2800" b="1" dirty="0">
                <a:latin typeface="黑体" panose="02010609060101010101" pitchFamily="49" charset="-122"/>
                <a:ea typeface="黑体" panose="02010609060101010101" pitchFamily="49" charset="-122"/>
              </a:rPr>
              <a:t>7</a:t>
            </a:r>
            <a:r>
              <a:rPr lang="zh-CN" altLang="en-US" sz="2800" b="1" dirty="0">
                <a:latin typeface="黑体" panose="02010609060101010101" pitchFamily="49" charset="-122"/>
                <a:ea typeface="黑体" panose="02010609060101010101" pitchFamily="49" charset="-122"/>
              </a:rPr>
              <a:t>月，桑夏公司以他为主开发的英汉机器翻译技术作价</a:t>
            </a:r>
            <a:r>
              <a:rPr lang="en-US" altLang="zh-CN" sz="2800" b="1" dirty="0">
                <a:latin typeface="黑体" panose="02010609060101010101" pitchFamily="49" charset="-122"/>
                <a:ea typeface="黑体" panose="02010609060101010101" pitchFamily="49" charset="-122"/>
              </a:rPr>
              <a:t>2000</a:t>
            </a:r>
            <a:r>
              <a:rPr lang="zh-CN" altLang="en-US" sz="2800" b="1" dirty="0">
                <a:latin typeface="黑体" panose="02010609060101010101" pitchFamily="49" charset="-122"/>
                <a:ea typeface="黑体" panose="02010609060101010101" pitchFamily="49" charset="-122"/>
              </a:rPr>
              <a:t>万元，与燃气股份合资成立“海南桑夏环球网络有限公司” ，主推“看世界”网站，致力于解决华人上网的语言障碍。</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6" name="Rectangle 3"/>
          <p:cNvSpPr>
            <a:spLocks noGrp="1"/>
          </p:cNvSpPr>
          <p:nvPr>
            <p:ph idx="4294967295"/>
          </p:nvPr>
        </p:nvSpPr>
        <p:spPr>
          <a:xfrm>
            <a:off x="685800" y="1371600"/>
            <a:ext cx="7772400" cy="4114800"/>
          </a:xfrm>
        </p:spPr>
        <p:txBody>
          <a:bodyPr vert="horz" wrap="square" lIns="91440" tIns="45720" rIns="91440" bIns="45720" anchor="t" anchorCtr="0"/>
          <a:lstStyle/>
          <a:p>
            <a:pPr eaLnBrk="1" hangingPunct="1">
              <a:lnSpc>
                <a:spcPct val="80000"/>
              </a:lnSpc>
            </a:pPr>
            <a:r>
              <a:rPr lang="zh-CN" altLang="en-US" sz="2800" dirty="0">
                <a:latin typeface="黑体" panose="02010609060101010101" pitchFamily="2" charset="-122"/>
                <a:ea typeface="黑体" panose="02010609060101010101" pitchFamily="2" charset="-122"/>
              </a:rPr>
              <a:t>中国科学院计算所等单位联合开发研制了</a:t>
            </a:r>
            <a:r>
              <a:rPr lang="zh-CN" altLang="en-US" sz="2800" dirty="0">
                <a:ea typeface="黑体" panose="02010609060101010101" pitchFamily="2" charset="-122"/>
              </a:rPr>
              <a:t>“</a:t>
            </a:r>
            <a:r>
              <a:rPr lang="en-US" altLang="zh-CN" sz="2800" dirty="0">
                <a:solidFill>
                  <a:schemeClr val="accent1"/>
                </a:solidFill>
                <a:latin typeface="黑体" panose="02010609060101010101" pitchFamily="2" charset="-122"/>
                <a:ea typeface="黑体" panose="02010609060101010101" pitchFamily="2" charset="-122"/>
              </a:rPr>
              <a:t>863</a:t>
            </a:r>
            <a:r>
              <a:rPr lang="zh-CN" altLang="en-US" sz="2800" dirty="0">
                <a:solidFill>
                  <a:schemeClr val="accent1"/>
                </a:solidFill>
                <a:latin typeface="黑体" panose="02010609060101010101" pitchFamily="2" charset="-122"/>
                <a:ea typeface="黑体" panose="02010609060101010101" pitchFamily="2" charset="-122"/>
              </a:rPr>
              <a:t>智能型英汉翻译系统</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，该系统实现了对原文的语法、语义和常识的一体化分析，具有面向多文种翻译</a:t>
            </a:r>
            <a:r>
              <a:rPr lang="zh-CN" altLang="en-US" sz="2800" dirty="0" smtClean="0">
                <a:latin typeface="黑体" panose="02010609060101010101" pitchFamily="2" charset="-122"/>
                <a:ea typeface="黑体" panose="02010609060101010101" pitchFamily="2" charset="-122"/>
              </a:rPr>
              <a:t>软件环境。</a:t>
            </a:r>
            <a:endParaRPr lang="zh-CN" altLang="en-US" sz="2800" dirty="0">
              <a:latin typeface="黑体" panose="02010609060101010101" pitchFamily="2" charset="-122"/>
              <a:ea typeface="黑体" panose="02010609060101010101" pitchFamily="2" charset="-122"/>
            </a:endParaRPr>
          </a:p>
          <a:p>
            <a:pPr eaLnBrk="1" hangingPunct="1">
              <a:lnSpc>
                <a:spcPct val="80000"/>
              </a:lnSpc>
            </a:pPr>
            <a:r>
              <a:rPr lang="zh-CN" altLang="en-US" sz="2800" dirty="0">
                <a:solidFill>
                  <a:schemeClr val="accent1"/>
                </a:solidFill>
                <a:latin typeface="黑体" panose="02010609060101010101" pitchFamily="2" charset="-122"/>
                <a:ea typeface="黑体" panose="02010609060101010101" pitchFamily="2" charset="-122"/>
              </a:rPr>
              <a:t>台湾</a:t>
            </a:r>
            <a:r>
              <a:rPr lang="zh-CN" altLang="en-US" sz="2800" dirty="0">
                <a:latin typeface="黑体" panose="02010609060101010101" pitchFamily="2" charset="-122"/>
                <a:ea typeface="黑体" panose="02010609060101010101" pitchFamily="2" charset="-122"/>
              </a:rPr>
              <a:t>地区的</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功学电脑自动翻译系统</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，可使用户在</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电子资讯</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历史法律</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军事</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等方面进行计算机翻译。</a:t>
            </a:r>
          </a:p>
          <a:p>
            <a:pPr eaLnBrk="1" hangingPunct="1">
              <a:lnSpc>
                <a:spcPct val="80000"/>
              </a:lnSpc>
            </a:pPr>
            <a:r>
              <a:rPr lang="zh-CN" altLang="en-US" sz="2800" dirty="0">
                <a:latin typeface="黑体" panose="02010609060101010101" pitchFamily="2" charset="-122"/>
                <a:ea typeface="黑体" panose="02010609060101010101" pitchFamily="2" charset="-122"/>
              </a:rPr>
              <a:t>其他</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通译</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金山快译</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东方快车</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雅信</a:t>
            </a:r>
            <a:r>
              <a:rPr lang="en-US" altLang="zh-CN" sz="2800" dirty="0">
                <a:latin typeface="黑体" panose="02010609060101010101" pitchFamily="2" charset="-122"/>
                <a:ea typeface="黑体" panose="02010609060101010101" pitchFamily="2" charset="-122"/>
              </a:rPr>
              <a:t>CAT</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翻译网上通</a:t>
            </a:r>
            <a:r>
              <a:rPr lang="en-US" altLang="zh-CN" sz="2800" dirty="0">
                <a:latin typeface="黑体" panose="02010609060101010101" pitchFamily="2" charset="-122"/>
                <a:ea typeface="黑体" panose="02010609060101010101" pitchFamily="2" charset="-122"/>
              </a:rPr>
              <a:t>2000</a:t>
            </a:r>
            <a:r>
              <a:rPr lang="en-US" altLang="zh-CN"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读写通</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等。</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79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p:cNvSpPr>
          <p:nvPr>
            <p:ph idx="4294967295"/>
          </p:nvPr>
        </p:nvSpPr>
        <p:spPr>
          <a:xfrm>
            <a:off x="481330" y="461010"/>
            <a:ext cx="8181975" cy="5935345"/>
          </a:xfrm>
        </p:spPr>
        <p:txBody>
          <a:bodyPr vert="horz" wrap="square" lIns="91440" tIns="45720" rIns="91440" bIns="45720" anchor="t" anchorCtr="0"/>
          <a:lstStyle/>
          <a:p>
            <a:pPr eaLnBrk="1" hangingPunct="1">
              <a:lnSpc>
                <a:spcPct val="80000"/>
              </a:lnSpc>
            </a:pPr>
            <a:r>
              <a:rPr lang="zh-CN" altLang="en-US" sz="3200" dirty="0">
                <a:latin typeface="黑体" panose="02010609060101010101" pitchFamily="2" charset="-122"/>
                <a:ea typeface="黑体" panose="02010609060101010101" pitchFamily="2" charset="-122"/>
              </a:rPr>
              <a:t>不够。原因：</a:t>
            </a:r>
            <a:endParaRPr lang="zh-CN" altLang="en-US" sz="2800" dirty="0">
              <a:latin typeface="黑体" panose="02010609060101010101" pitchFamily="2" charset="-122"/>
              <a:ea typeface="黑体" panose="02010609060101010101" pitchFamily="2" charset="-122"/>
            </a:endParaRPr>
          </a:p>
          <a:p>
            <a:pPr eaLnBrk="1" hangingPunct="1">
              <a:lnSpc>
                <a:spcPct val="80000"/>
              </a:lnSpc>
              <a:buNone/>
            </a:pP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1</a:t>
            </a:r>
            <a:r>
              <a:rPr lang="zh-CN" altLang="en-US" sz="2800" dirty="0">
                <a:latin typeface="黑体" panose="02010609060101010101" pitchFamily="2" charset="-122"/>
                <a:ea typeface="黑体" panose="02010609060101010101" pitchFamily="2" charset="-122"/>
              </a:rPr>
              <a:t>）它没有谈到树有根，有植物纤维壁组成的细胞，甚至也没有提及它们是生命的组织形式。但是在</a:t>
            </a:r>
            <a:r>
              <a:rPr lang="en-US" altLang="zh-CN" sz="2800" dirty="0">
                <a:latin typeface="黑体" panose="02010609060101010101" pitchFamily="2" charset="-122"/>
                <a:ea typeface="黑体" panose="02010609060101010101" pitchFamily="2" charset="-122"/>
              </a:rPr>
              <a:t>WordNet</a:t>
            </a:r>
            <a:r>
              <a:rPr lang="zh-CN" altLang="en-US" sz="2800" dirty="0">
                <a:latin typeface="黑体" panose="02010609060101010101" pitchFamily="2" charset="-122"/>
                <a:ea typeface="黑体" panose="02010609060101010101" pitchFamily="2" charset="-122"/>
              </a:rPr>
              <a:t>中，只要查一下它的上位词</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植物</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，就可以找到这些信息。</a:t>
            </a:r>
          </a:p>
          <a:p>
            <a:pPr eaLnBrk="1" hangingPunct="1">
              <a:lnSpc>
                <a:spcPct val="80000"/>
              </a:lnSpc>
              <a:buNone/>
            </a:pP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2</a:t>
            </a:r>
            <a:r>
              <a:rPr lang="zh-CN" altLang="en-US" sz="2800" dirty="0">
                <a:latin typeface="黑体" panose="02010609060101010101" pitchFamily="2" charset="-122"/>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树的定义</a:t>
            </a:r>
            <a:r>
              <a:rPr lang="zh-CN" altLang="en-US" sz="2800" dirty="0">
                <a:latin typeface="黑体" panose="02010609060101010101" pitchFamily="2" charset="-122"/>
                <a:ea typeface="黑体" panose="02010609060101010101" pitchFamily="2" charset="-122"/>
              </a:rPr>
              <a:t>没有包括对等词的信息，不能推测其他种类的植物存在的可能性。</a:t>
            </a:r>
          </a:p>
          <a:p>
            <a:pPr eaLnBrk="1" hangingPunct="1">
              <a:lnSpc>
                <a:spcPct val="80000"/>
              </a:lnSpc>
              <a:buNone/>
            </a:pP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3</a:t>
            </a:r>
            <a:r>
              <a:rPr lang="zh-CN" altLang="en-US" sz="2800" dirty="0">
                <a:latin typeface="黑体" panose="02010609060101010101" pitchFamily="2" charset="-122"/>
                <a:ea typeface="黑体" panose="02010609060101010101" pitchFamily="2" charset="-122"/>
              </a:rPr>
              <a:t>）对于各种树都感兴趣的读者，除了查遍词典，没有别的办法。</a:t>
            </a:r>
          </a:p>
          <a:p>
            <a:pPr eaLnBrk="1" hangingPunct="1">
              <a:lnSpc>
                <a:spcPct val="80000"/>
              </a:lnSpc>
              <a:buNone/>
            </a:pP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4</a:t>
            </a:r>
            <a:r>
              <a:rPr lang="zh-CN" altLang="en-US" sz="2800" dirty="0">
                <a:latin typeface="黑体" panose="02010609060101010101" pitchFamily="2" charset="-122"/>
                <a:ea typeface="黑体" panose="02010609060101010101" pitchFamily="2" charset="-122"/>
              </a:rPr>
              <a:t>）每个人对树都有自己的认识，而词典的编撰者又没有将其写在树的定义中。如树包括树皮、树枝；树由种子生长而成等。</a:t>
            </a:r>
          </a:p>
          <a:p>
            <a:pPr eaLnBrk="1" hangingPunct="1">
              <a:lnSpc>
                <a:spcPct val="80000"/>
              </a:lnSpc>
            </a:pPr>
            <a:endParaRPr lang="zh-CN" altLang="en-US" sz="2800" dirty="0">
              <a:latin typeface="黑体" panose="02010609060101010101" pitchFamily="2" charset="-122"/>
              <a:ea typeface="黑体" panose="02010609060101010101" pitchFamily="2" charset="-122"/>
            </a:endParaRPr>
          </a:p>
          <a:p>
            <a:pPr eaLnBrk="1" hangingPunct="1">
              <a:lnSpc>
                <a:spcPct val="80000"/>
              </a:lnSpc>
            </a:pPr>
            <a:r>
              <a:rPr lang="zh-CN" altLang="en-US" sz="2800" dirty="0">
                <a:solidFill>
                  <a:srgbClr val="FF0000"/>
                </a:solidFill>
                <a:latin typeface="黑体" panose="02010609060101010101" pitchFamily="2" charset="-122"/>
                <a:ea typeface="黑体" panose="02010609060101010101" pitchFamily="2" charset="-122"/>
              </a:rPr>
              <a:t>普通词典中遗漏构造性信息而不是事实性的信息</a:t>
            </a:r>
            <a:r>
              <a:rPr lang="zh-CN" altLang="en-US" sz="2800" dirty="0">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2"/>
          <p:cNvSpPr>
            <a:spLocks noGrp="1"/>
          </p:cNvSpPr>
          <p:nvPr>
            <p:ph type="title"/>
          </p:nvPr>
        </p:nvSpPr>
        <p:spPr/>
        <p:txBody>
          <a:bodyPr vert="horz" wrap="square" lIns="91440" tIns="45720" rIns="91440" bIns="45720" anchor="ctr" anchorCtr="0"/>
          <a:lstStyle/>
          <a:p>
            <a:pPr eaLnBrk="1" hangingPunct="1"/>
            <a:r>
              <a:rPr lang="zh-CN" altLang="en-US" dirty="0"/>
              <a:t>东北大学自然语言处理实验室</a:t>
            </a:r>
          </a:p>
        </p:txBody>
      </p:sp>
      <p:sp>
        <p:nvSpPr>
          <p:cNvPr id="152580" name="Rectangle 3"/>
          <p:cNvSpPr>
            <a:spLocks noGrp="1"/>
          </p:cNvSpPr>
          <p:nvPr>
            <p:ph idx="1"/>
          </p:nvPr>
        </p:nvSpPr>
        <p:spPr/>
        <p:txBody>
          <a:bodyPr vert="horz" wrap="square" lIns="91440" tIns="45720" rIns="91440" bIns="45720" anchor="t" anchorCtr="0"/>
          <a:lstStyle/>
          <a:p>
            <a:pPr eaLnBrk="1" hangingPunct="1"/>
            <a:r>
              <a:rPr lang="zh-CN" altLang="en-US" sz="3200" dirty="0">
                <a:latin typeface="黑体" panose="02010609060101010101" pitchFamily="2" charset="-122"/>
                <a:ea typeface="黑体" panose="02010609060101010101" pitchFamily="2" charset="-122"/>
              </a:rPr>
              <a:t>成立于八十年代初，在姚天顺教授和朱靖波教授的领导下，主要从事计算语言学的研究，包括语言分析、文本信息智能处理技术、多国语机器翻译等领域的研究工作。</a:t>
            </a:r>
          </a:p>
          <a:p>
            <a:pPr eaLnBrk="1" hangingPunct="1"/>
            <a:r>
              <a:rPr lang="en-US" altLang="zh-CN" sz="3200" dirty="0">
                <a:latin typeface="黑体" panose="02010609060101010101" pitchFamily="2" charset="-122"/>
                <a:ea typeface="黑体" panose="02010609060101010101" pitchFamily="2" charset="-122"/>
              </a:rPr>
              <a:t>2002</a:t>
            </a:r>
            <a:r>
              <a:rPr lang="zh-CN" altLang="en-US" sz="3200" dirty="0">
                <a:latin typeface="黑体" panose="02010609060101010101" pitchFamily="2" charset="-122"/>
                <a:ea typeface="黑体" panose="02010609060101010101" pitchFamily="2" charset="-122"/>
              </a:rPr>
              <a:t>年</a:t>
            </a:r>
            <a:r>
              <a:rPr lang="en-US" altLang="zh-CN" sz="3200" dirty="0">
                <a:latin typeface="黑体" panose="02010609060101010101" pitchFamily="2" charset="-122"/>
                <a:ea typeface="黑体" panose="02010609060101010101" pitchFamily="2" charset="-122"/>
              </a:rPr>
              <a:t>5</a:t>
            </a:r>
            <a:r>
              <a:rPr lang="zh-CN" altLang="en-US" sz="3200" dirty="0">
                <a:latin typeface="黑体" panose="02010609060101010101" pitchFamily="2" charset="-122"/>
                <a:ea typeface="黑体" panose="02010609060101010101" pitchFamily="2" charset="-122"/>
              </a:rPr>
              <a:t>月，科技著作</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自然语言处理</a:t>
            </a:r>
            <a:r>
              <a:rPr lang="en-US" altLang="zh-CN" sz="3200" dirty="0">
                <a:latin typeface="黑体" panose="02010609060101010101" pitchFamily="2" charset="-122"/>
                <a:ea typeface="黑体" panose="02010609060101010101" pitchFamily="2" charset="-122"/>
              </a:rPr>
              <a:t>》</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 </a:t>
            </a:r>
            <a:r>
              <a:rPr lang="zh-CN" altLang="en-US" sz="3200" dirty="0">
                <a:latin typeface="黑体" panose="02010609060101010101" pitchFamily="2" charset="-122"/>
                <a:ea typeface="黑体" panose="02010609060101010101" pitchFamily="2" charset="-122"/>
              </a:rPr>
              <a:t>一种让计算机懂得人类语言的研究，第二版由清华大学出版社出版</a:t>
            </a:r>
            <a:r>
              <a:rPr lang="zh-CN" altLang="en-US" sz="3200" dirty="0"/>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2"/>
          <p:cNvSpPr>
            <a:spLocks noGrp="1"/>
          </p:cNvSpPr>
          <p:nvPr>
            <p:ph type="title"/>
          </p:nvPr>
        </p:nvSpPr>
        <p:spPr/>
        <p:txBody>
          <a:bodyPr vert="horz" wrap="square" lIns="91440" tIns="45720" rIns="91440" bIns="45720" anchor="ctr" anchorCtr="0"/>
          <a:lstStyle/>
          <a:p>
            <a:pPr eaLnBrk="1" hangingPunct="1"/>
            <a:r>
              <a:rPr lang="zh-CN" altLang="en-US" dirty="0"/>
              <a:t>实验室二十多年积累的资源：</a:t>
            </a:r>
          </a:p>
        </p:txBody>
      </p:sp>
      <p:sp>
        <p:nvSpPr>
          <p:cNvPr id="153604"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2400" dirty="0">
                <a:latin typeface="黑体" panose="02010609060101010101" pitchFamily="2" charset="-122"/>
                <a:ea typeface="黑体" panose="02010609060101010101" pitchFamily="2" charset="-122"/>
              </a:rPr>
              <a:t>一百万的汉语树库和五百万带标注的中文语料 </a:t>
            </a:r>
          </a:p>
          <a:p>
            <a:pPr eaLnBrk="1" hangingPunct="1">
              <a:lnSpc>
                <a:spcPct val="80000"/>
              </a:lnSpc>
            </a:pPr>
            <a:r>
              <a:rPr lang="zh-CN" altLang="en-US" sz="2400" dirty="0">
                <a:latin typeface="黑体" panose="02010609060101010101" pitchFamily="2" charset="-122"/>
                <a:ea typeface="黑体" panose="02010609060101010101" pitchFamily="2" charset="-122"/>
              </a:rPr>
              <a:t>十七万词汇量的电子中文词典 </a:t>
            </a:r>
          </a:p>
          <a:p>
            <a:pPr eaLnBrk="1" hangingPunct="1">
              <a:lnSpc>
                <a:spcPct val="80000"/>
              </a:lnSpc>
            </a:pPr>
            <a:r>
              <a:rPr lang="zh-CN" altLang="en-US" sz="2400" dirty="0">
                <a:latin typeface="黑体" panose="02010609060101010101" pitchFamily="2" charset="-122"/>
                <a:ea typeface="黑体" panose="02010609060101010101" pitchFamily="2" charset="-122"/>
              </a:rPr>
              <a:t>八万词汇量的电子英文词典 </a:t>
            </a:r>
          </a:p>
          <a:p>
            <a:pPr eaLnBrk="1" hangingPunct="1">
              <a:lnSpc>
                <a:spcPct val="80000"/>
              </a:lnSpc>
            </a:pPr>
            <a:r>
              <a:rPr lang="zh-CN" altLang="en-US" sz="2400" dirty="0">
                <a:latin typeface="黑体" panose="02010609060101010101" pitchFamily="2" charset="-122"/>
                <a:ea typeface="黑体" panose="02010609060101010101" pitchFamily="2" charset="-122"/>
              </a:rPr>
              <a:t>二十六种专业的电子词典 </a:t>
            </a:r>
          </a:p>
          <a:p>
            <a:pPr eaLnBrk="1" hangingPunct="1">
              <a:lnSpc>
                <a:spcPct val="80000"/>
              </a:lnSpc>
            </a:pPr>
            <a:r>
              <a:rPr lang="zh-CN" altLang="en-US" sz="2400" dirty="0">
                <a:latin typeface="黑体" panose="02010609060101010101" pitchFamily="2" charset="-122"/>
                <a:ea typeface="黑体" panose="02010609060101010101" pitchFamily="2" charset="-122"/>
              </a:rPr>
              <a:t>二十六万词汇量的英文词库及其操作软件 </a:t>
            </a:r>
          </a:p>
          <a:p>
            <a:pPr eaLnBrk="1" hangingPunct="1">
              <a:lnSpc>
                <a:spcPct val="80000"/>
              </a:lnSpc>
            </a:pPr>
            <a:r>
              <a:rPr lang="zh-CN" altLang="en-US" sz="2400" dirty="0">
                <a:latin typeface="黑体" panose="02010609060101010101" pitchFamily="2" charset="-122"/>
                <a:ea typeface="黑体" panose="02010609060101010101" pitchFamily="2" charset="-122"/>
              </a:rPr>
              <a:t>三千中国人姓氏库    </a:t>
            </a:r>
          </a:p>
          <a:p>
            <a:pPr eaLnBrk="1" hangingPunct="1">
              <a:lnSpc>
                <a:spcPct val="80000"/>
              </a:lnSpc>
            </a:pPr>
            <a:r>
              <a:rPr lang="zh-CN" altLang="en-US" sz="2400" dirty="0">
                <a:latin typeface="黑体" panose="02010609060101010101" pitchFamily="2" charset="-122"/>
                <a:ea typeface="黑体" panose="02010609060101010101" pitchFamily="2" charset="-122"/>
              </a:rPr>
              <a:t>四千基本姓氏库 </a:t>
            </a:r>
          </a:p>
          <a:p>
            <a:pPr eaLnBrk="1" hangingPunct="1">
              <a:lnSpc>
                <a:spcPct val="80000"/>
              </a:lnSpc>
            </a:pPr>
            <a:r>
              <a:rPr lang="zh-CN" altLang="en-US" sz="2400" dirty="0">
                <a:latin typeface="黑体" panose="02010609060101010101" pitchFamily="2" charset="-122"/>
                <a:ea typeface="黑体" panose="02010609060101010101" pitchFamily="2" charset="-122"/>
              </a:rPr>
              <a:t>三十万特征库（动态语义库） </a:t>
            </a:r>
          </a:p>
          <a:p>
            <a:pPr eaLnBrk="1" hangingPunct="1">
              <a:lnSpc>
                <a:spcPct val="80000"/>
              </a:lnSpc>
            </a:pPr>
            <a:r>
              <a:rPr lang="zh-CN" altLang="en-US" sz="2400" dirty="0">
                <a:latin typeface="黑体" panose="02010609060101010101" pitchFamily="2" charset="-122"/>
                <a:ea typeface="黑体" panose="02010609060101010101" pitchFamily="2" charset="-122"/>
              </a:rPr>
              <a:t>中文名词和动词</a:t>
            </a:r>
            <a:r>
              <a:rPr lang="en-US" altLang="zh-CN" sz="2400" dirty="0">
                <a:latin typeface="黑体" panose="02010609060101010101" pitchFamily="2" charset="-122"/>
                <a:ea typeface="黑体" panose="02010609060101010101" pitchFamily="2" charset="-122"/>
              </a:rPr>
              <a:t>Wordnet </a:t>
            </a:r>
          </a:p>
          <a:p>
            <a:pPr eaLnBrk="1" hangingPunct="1">
              <a:lnSpc>
                <a:spcPct val="80000"/>
              </a:lnSpc>
            </a:pPr>
            <a:r>
              <a:rPr lang="zh-CN" altLang="en-US" sz="2400" dirty="0">
                <a:latin typeface="黑体" panose="02010609060101010101" pitchFamily="2" charset="-122"/>
                <a:ea typeface="黑体" panose="02010609060101010101" pitchFamily="2" charset="-122"/>
              </a:rPr>
              <a:t>合作开发的中</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英</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韩多国语言机器翻译系统 </a:t>
            </a:r>
          </a:p>
          <a:p>
            <a:pPr eaLnBrk="1" hangingPunct="1">
              <a:lnSpc>
                <a:spcPct val="80000"/>
              </a:lnSpc>
            </a:pPr>
            <a:r>
              <a:rPr lang="zh-CN" altLang="en-US" sz="2400" dirty="0">
                <a:latin typeface="黑体" panose="02010609060101010101" pitchFamily="2" charset="-122"/>
                <a:ea typeface="黑体" panose="02010609060101010101" pitchFamily="2" charset="-122"/>
              </a:rPr>
              <a:t>中</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英文双向机器翻译系统 </a:t>
            </a:r>
          </a:p>
          <a:p>
            <a:pPr eaLnBrk="1" hangingPunct="1">
              <a:lnSpc>
                <a:spcPct val="80000"/>
              </a:lnSpc>
            </a:pPr>
            <a:r>
              <a:rPr lang="zh-CN" altLang="en-US" sz="2400" dirty="0">
                <a:latin typeface="黑体" panose="02010609060101010101" pitchFamily="2" charset="-122"/>
                <a:ea typeface="黑体" panose="02010609060101010101" pitchFamily="2" charset="-122"/>
              </a:rPr>
              <a:t>中间语言、规则描述语言及其编译器的完整设计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7" name="Rectangle 2"/>
          <p:cNvSpPr>
            <a:spLocks noGrp="1"/>
          </p:cNvSpPr>
          <p:nvPr>
            <p:ph idx="4294967295"/>
          </p:nvPr>
        </p:nvSpPr>
        <p:spPr>
          <a:xfrm>
            <a:off x="564515" y="852170"/>
            <a:ext cx="7772400" cy="5383530"/>
          </a:xfrm>
        </p:spPr>
        <p:txBody>
          <a:bodyPr vert="horz" wrap="square" lIns="91440" tIns="45720" rIns="91440" bIns="45720" anchor="t" anchorCtr="0"/>
          <a:lstStyle/>
          <a:p>
            <a:pPr eaLnBrk="1" hangingPunct="1"/>
            <a:r>
              <a:rPr lang="zh-CN" altLang="en-US" sz="3200" dirty="0">
                <a:latin typeface="黑体" panose="02010609060101010101" pitchFamily="2" charset="-122"/>
                <a:ea typeface="黑体" panose="02010609060101010101" pitchFamily="2" charset="-122"/>
              </a:rPr>
              <a:t>机器翻译离工业化应用的标准还相差甚远。</a:t>
            </a:r>
          </a:p>
          <a:p>
            <a:pPr eaLnBrk="1" hangingPunct="1"/>
            <a:r>
              <a:rPr lang="zh-CN" altLang="en-US" sz="3200" dirty="0">
                <a:latin typeface="黑体" panose="02010609060101010101" pitchFamily="2" charset="-122"/>
                <a:ea typeface="黑体" panose="02010609060101010101" pitchFamily="2" charset="-122"/>
              </a:rPr>
              <a:t>国内某些机器翻译软件称译文的可读性最高达到</a:t>
            </a:r>
            <a:r>
              <a:rPr lang="en-US" altLang="zh-CN" sz="3200" dirty="0">
                <a:latin typeface="黑体" panose="02010609060101010101" pitchFamily="2" charset="-122"/>
                <a:ea typeface="黑体" panose="02010609060101010101" pitchFamily="2" charset="-122"/>
              </a:rPr>
              <a:t>90%</a:t>
            </a:r>
            <a:r>
              <a:rPr lang="zh-CN" altLang="en-US" sz="3200" dirty="0">
                <a:latin typeface="黑体" panose="02010609060101010101" pitchFamily="2" charset="-122"/>
                <a:ea typeface="黑体" panose="02010609060101010101" pitchFamily="2" charset="-122"/>
              </a:rPr>
              <a:t>以上，但实际上机器翻译译文的可读性也只在</a:t>
            </a:r>
            <a:r>
              <a:rPr lang="en-US" altLang="zh-CN" sz="3200" dirty="0">
                <a:latin typeface="黑体" panose="02010609060101010101" pitchFamily="2" charset="-122"/>
                <a:ea typeface="黑体" panose="02010609060101010101" pitchFamily="2" charset="-122"/>
              </a:rPr>
              <a:t>70%</a:t>
            </a:r>
            <a:r>
              <a:rPr lang="zh-CN" altLang="en-US" sz="3200" dirty="0">
                <a:latin typeface="黑体" panose="02010609060101010101" pitchFamily="2" charset="-122"/>
                <a:ea typeface="黑体" panose="02010609060101010101" pitchFamily="2" charset="-122"/>
              </a:rPr>
              <a:t>，而正确率也只在</a:t>
            </a:r>
            <a:r>
              <a:rPr lang="en-US" altLang="zh-CN" sz="3200" dirty="0">
                <a:latin typeface="黑体" panose="02010609060101010101" pitchFamily="2" charset="-122"/>
                <a:ea typeface="黑体" panose="02010609060101010101" pitchFamily="2" charset="-122"/>
              </a:rPr>
              <a:t>20%</a:t>
            </a:r>
            <a:r>
              <a:rPr lang="zh-CN" altLang="en-US" sz="3200" dirty="0">
                <a:latin typeface="黑体" panose="02010609060101010101" pitchFamily="2" charset="-122"/>
                <a:ea typeface="黑体" panose="02010609060101010101" pitchFamily="2" charset="-122"/>
              </a:rPr>
              <a:t>左右。</a:t>
            </a:r>
          </a:p>
          <a:p>
            <a:pPr eaLnBrk="1" hangingPunct="1"/>
            <a:r>
              <a:rPr lang="zh-CN" altLang="en-US" sz="3200" dirty="0">
                <a:latin typeface="黑体" panose="02010609060101010101" pitchFamily="2" charset="-122"/>
                <a:ea typeface="黑体" panose="02010609060101010101" pitchFamily="2" charset="-122"/>
              </a:rPr>
              <a:t>有太多让人不明白的地方；文不对题、莫名其妙译文比比皆是，正是</a:t>
            </a:r>
            <a:r>
              <a:rPr lang="zh-CN" altLang="en-US" sz="3200" dirty="0">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满篇洋文难不住，满篇译文看不懂</a:t>
            </a:r>
            <a:r>
              <a:rPr lang="zh-CN" altLang="en-US" sz="3200" dirty="0">
                <a:solidFill>
                  <a:srgbClr val="FF0000"/>
                </a:solidFill>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2"/>
          <p:cNvSpPr>
            <a:spLocks noGrp="1"/>
          </p:cNvSpPr>
          <p:nvPr>
            <p:ph type="title"/>
          </p:nvPr>
        </p:nvSpPr>
        <p:spPr/>
        <p:txBody>
          <a:bodyPr vert="horz" wrap="square" lIns="91440" tIns="45720" rIns="91440" bIns="45720" anchor="ctr" anchorCtr="0"/>
          <a:lstStyle/>
          <a:p>
            <a:pPr eaLnBrk="1" hangingPunct="1"/>
            <a:r>
              <a:rPr lang="zh-CN" altLang="en-US" dirty="0">
                <a:latin typeface="黑体" panose="02010609060101010101" pitchFamily="2" charset="-122"/>
                <a:ea typeface="黑体" panose="02010609060101010101" pitchFamily="2" charset="-122"/>
              </a:rPr>
              <a:t>金山快译</a:t>
            </a:r>
          </a:p>
        </p:txBody>
      </p:sp>
      <p:sp>
        <p:nvSpPr>
          <p:cNvPr id="155652"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3200" dirty="0">
                <a:solidFill>
                  <a:srgbClr val="FF0000"/>
                </a:solidFill>
                <a:latin typeface="黑体" panose="02010609060101010101" pitchFamily="2" charset="-122"/>
                <a:ea typeface="黑体" panose="02010609060101010101" pitchFamily="2" charset="-122"/>
              </a:rPr>
              <a:t>不是人才学</a:t>
            </a:r>
            <a:r>
              <a:rPr lang="zh-CN" altLang="en-US" sz="3200" dirty="0" smtClean="0">
                <a:solidFill>
                  <a:srgbClr val="FF0000"/>
                </a:solidFill>
                <a:latin typeface="黑体" panose="02010609060101010101" pitchFamily="2" charset="-122"/>
                <a:ea typeface="黑体" panose="02010609060101010101" pitchFamily="2" charset="-122"/>
              </a:rPr>
              <a:t>人才学。</a:t>
            </a:r>
            <a:endParaRPr lang="zh-CN" altLang="en-US" sz="3200" dirty="0">
              <a:solidFill>
                <a:srgbClr val="FF0000"/>
              </a:solidFill>
              <a:latin typeface="黑体" panose="02010609060101010101" pitchFamily="2" charset="-122"/>
              <a:ea typeface="黑体" panose="02010609060101010101" pitchFamily="2" charset="-122"/>
            </a:endParaRPr>
          </a:p>
          <a:p>
            <a:pPr eaLnBrk="1" hangingPunct="1">
              <a:lnSpc>
                <a:spcPct val="80000"/>
              </a:lnSpc>
            </a:pPr>
            <a:r>
              <a:rPr lang="zh-CN" altLang="en-US" sz="3200" dirty="0">
                <a:solidFill>
                  <a:srgbClr val="FF0000"/>
                </a:solidFill>
                <a:latin typeface="黑体" panose="02010609060101010101" pitchFamily="2" charset="-122"/>
                <a:ea typeface="黑体" panose="02010609060101010101" pitchFamily="2" charset="-122"/>
              </a:rPr>
              <a:t>翻译：</a:t>
            </a:r>
            <a:endParaRPr lang="en-US" altLang="zh-CN" sz="3200" dirty="0">
              <a:solidFill>
                <a:srgbClr val="FF0000"/>
              </a:solidFill>
            </a:endParaRPr>
          </a:p>
          <a:p>
            <a:pPr eaLnBrk="1" hangingPunct="1">
              <a:lnSpc>
                <a:spcPct val="80000"/>
              </a:lnSpc>
              <a:buNone/>
            </a:pPr>
            <a:r>
              <a:rPr lang="en-US" altLang="zh-CN" sz="3200" dirty="0"/>
              <a:t>Isn't talented person's scholar ability and </a:t>
            </a:r>
            <a:r>
              <a:rPr lang="en-US" altLang="zh-CN" sz="3200" dirty="0" smtClean="0"/>
              <a:t>learning.</a:t>
            </a:r>
            <a:endParaRPr lang="zh-CN" altLang="en-US" sz="3200" dirty="0">
              <a:solidFill>
                <a:schemeClr val="folHlink"/>
              </a:solidFill>
              <a:latin typeface="黑体" panose="02010609060101010101" pitchFamily="2" charset="-122"/>
              <a:ea typeface="黑体" panose="02010609060101010101" pitchFamily="2" charset="-122"/>
            </a:endParaRPr>
          </a:p>
          <a:p>
            <a:pPr eaLnBrk="1" hangingPunct="1">
              <a:lnSpc>
                <a:spcPct val="80000"/>
              </a:lnSpc>
            </a:pPr>
            <a:r>
              <a:rPr lang="zh-CN" altLang="en-US" sz="3200" dirty="0">
                <a:solidFill>
                  <a:srgbClr val="FF0000"/>
                </a:solidFill>
                <a:latin typeface="黑体" panose="02010609060101010101" pitchFamily="2" charset="-122"/>
                <a:ea typeface="黑体" panose="02010609060101010101" pitchFamily="2" charset="-122"/>
              </a:rPr>
              <a:t>再翻译：</a:t>
            </a:r>
          </a:p>
          <a:p>
            <a:pPr eaLnBrk="1" hangingPunct="1">
              <a:lnSpc>
                <a:spcPct val="80000"/>
              </a:lnSpc>
              <a:buNone/>
            </a:pPr>
            <a:r>
              <a:rPr lang="zh-CN" altLang="en-US" sz="3200" dirty="0"/>
              <a:t>没被才能人的学者能力和</a:t>
            </a:r>
            <a:r>
              <a:rPr lang="zh-CN" altLang="en-US" sz="3200" dirty="0" smtClean="0"/>
              <a:t>学问。</a:t>
            </a:r>
            <a:endParaRPr lang="zh-CN" altLang="en-US" sz="3200" dirty="0"/>
          </a:p>
          <a:p>
            <a:pPr eaLnBrk="1" hangingPunct="1">
              <a:lnSpc>
                <a:spcPct val="80000"/>
              </a:lnSpc>
            </a:pPr>
            <a:r>
              <a:rPr lang="zh-CN" altLang="en-US" sz="3200" dirty="0">
                <a:solidFill>
                  <a:srgbClr val="FF0000"/>
                </a:solidFill>
                <a:latin typeface="黑体" panose="02010609060101010101" pitchFamily="2" charset="-122"/>
                <a:ea typeface="黑体" panose="02010609060101010101" pitchFamily="2" charset="-122"/>
              </a:rPr>
              <a:t>再翻译：</a:t>
            </a:r>
            <a:endParaRPr lang="zh-CN" altLang="en-US" sz="3200" dirty="0">
              <a:solidFill>
                <a:srgbClr val="FF0000"/>
              </a:solidFill>
            </a:endParaRPr>
          </a:p>
          <a:p>
            <a:pPr eaLnBrk="1" hangingPunct="1">
              <a:lnSpc>
                <a:spcPct val="80000"/>
              </a:lnSpc>
              <a:buNone/>
            </a:pPr>
            <a:r>
              <a:rPr lang="en-US" altLang="zh-CN" sz="3200" dirty="0"/>
              <a:t>Didn't drive then can the person's scholar's ability and the </a:t>
            </a:r>
            <a:r>
              <a:rPr lang="en-US" altLang="zh-CN" sz="3200" dirty="0" smtClean="0"/>
              <a:t>knowledge.</a:t>
            </a:r>
            <a:endParaRPr lang="zh-CN" altLang="en-US" sz="3200" dirty="0"/>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6" name="Rectangle 3"/>
          <p:cNvSpPr>
            <a:spLocks noGrp="1"/>
          </p:cNvSpPr>
          <p:nvPr>
            <p:ph idx="4294967295"/>
          </p:nvPr>
        </p:nvSpPr>
        <p:spPr>
          <a:xfrm>
            <a:off x="889000" y="1642745"/>
            <a:ext cx="7772400" cy="4114800"/>
          </a:xfrm>
        </p:spPr>
        <p:txBody>
          <a:bodyPr vert="horz" wrap="square" lIns="91440" tIns="45720" rIns="91440" bIns="45720" anchor="t" anchorCtr="0"/>
          <a:lstStyle/>
          <a:p>
            <a:pPr eaLnBrk="1" hangingPunct="1">
              <a:lnSpc>
                <a:spcPct val="90000"/>
              </a:lnSpc>
            </a:pPr>
            <a:r>
              <a:rPr lang="zh-CN" altLang="en-US" sz="3200" dirty="0">
                <a:solidFill>
                  <a:srgbClr val="FF0000"/>
                </a:solidFill>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不是人，才学人才学</a:t>
            </a:r>
            <a:r>
              <a:rPr lang="zh-CN" altLang="en-US" sz="3200" dirty="0" smtClean="0">
                <a:solidFill>
                  <a:srgbClr val="FF0000"/>
                </a:solidFill>
                <a:ea typeface="黑体" panose="02010609060101010101" pitchFamily="2" charset="-122"/>
              </a:rPr>
              <a:t>”。</a:t>
            </a:r>
            <a:endParaRPr lang="zh-CN" altLang="en-US" sz="3200" dirty="0">
              <a:solidFill>
                <a:srgbClr val="FF0000"/>
              </a:solidFill>
            </a:endParaRPr>
          </a:p>
          <a:p>
            <a:pPr eaLnBrk="1" hangingPunct="1">
              <a:lnSpc>
                <a:spcPct val="90000"/>
              </a:lnSpc>
              <a:buNone/>
            </a:pPr>
            <a:r>
              <a:rPr lang="zh-CN" altLang="en-US" sz="3200" dirty="0">
                <a:solidFill>
                  <a:schemeClr val="accent1"/>
                </a:solidFill>
              </a:rPr>
              <a:t>翻译：</a:t>
            </a:r>
          </a:p>
          <a:p>
            <a:pPr eaLnBrk="1" hangingPunct="1">
              <a:lnSpc>
                <a:spcPct val="90000"/>
              </a:lnSpc>
              <a:buNone/>
            </a:pPr>
            <a:r>
              <a:rPr lang="en-US" altLang="zh-CN" sz="3200" dirty="0"/>
              <a:t>Isn't a person, ability and learning person's ability and </a:t>
            </a:r>
            <a:r>
              <a:rPr lang="en-US" altLang="zh-CN" sz="3200" dirty="0" smtClean="0"/>
              <a:t>learning.</a:t>
            </a:r>
            <a:endParaRPr lang="en-US" altLang="zh-CN" sz="3200" dirty="0"/>
          </a:p>
          <a:p>
            <a:pPr eaLnBrk="1" hangingPunct="1">
              <a:lnSpc>
                <a:spcPct val="90000"/>
              </a:lnSpc>
            </a:pPr>
            <a:r>
              <a:rPr lang="zh-CN" altLang="en-US" sz="3200" dirty="0">
                <a:solidFill>
                  <a:srgbClr val="FF0000"/>
                </a:solidFill>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不是人才，学人才学</a:t>
            </a:r>
            <a:r>
              <a:rPr lang="zh-CN" altLang="en-US" sz="3200" dirty="0" smtClean="0">
                <a:solidFill>
                  <a:srgbClr val="FF0000"/>
                </a:solidFill>
                <a:ea typeface="黑体" panose="02010609060101010101" pitchFamily="2" charset="-122"/>
              </a:rPr>
              <a:t>”。</a:t>
            </a:r>
            <a:endParaRPr lang="zh-CN" altLang="en-US" sz="3200" dirty="0">
              <a:solidFill>
                <a:srgbClr val="FF0000"/>
              </a:solidFill>
              <a:latin typeface="黑体" panose="02010609060101010101" pitchFamily="2" charset="-122"/>
              <a:ea typeface="黑体" panose="02010609060101010101" pitchFamily="2" charset="-122"/>
            </a:endParaRPr>
          </a:p>
          <a:p>
            <a:pPr eaLnBrk="1" hangingPunct="1">
              <a:lnSpc>
                <a:spcPct val="90000"/>
              </a:lnSpc>
              <a:buNone/>
            </a:pPr>
            <a:r>
              <a:rPr lang="zh-CN" altLang="en-US" sz="3200" dirty="0">
                <a:solidFill>
                  <a:schemeClr val="accent1"/>
                </a:solidFill>
              </a:rPr>
              <a:t>翻译：</a:t>
            </a:r>
            <a:endParaRPr lang="en-US" altLang="zh-CN" sz="3200" dirty="0"/>
          </a:p>
          <a:p>
            <a:pPr eaLnBrk="1" hangingPunct="1">
              <a:lnSpc>
                <a:spcPct val="90000"/>
              </a:lnSpc>
              <a:buNone/>
            </a:pPr>
            <a:r>
              <a:rPr lang="en-US" altLang="zh-CN" sz="3200" dirty="0"/>
              <a:t>Isn't a talented person, scholar ability and </a:t>
            </a:r>
            <a:r>
              <a:rPr lang="en-US" altLang="zh-CN" sz="3200" dirty="0" smtClean="0"/>
              <a:t>learning.</a:t>
            </a:r>
            <a:endParaRPr lang="zh-CN" altLang="en-US" sz="3200" dirty="0"/>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p:cNvSpPr>
          <p:nvPr>
            <p:ph idx="4294967295"/>
          </p:nvPr>
        </p:nvSpPr>
        <p:spPr>
          <a:xfrm>
            <a:off x="521970" y="1642745"/>
            <a:ext cx="5472430" cy="4495165"/>
          </a:xfrm>
        </p:spPr>
        <p:txBody>
          <a:bodyPr vert="horz" wrap="square" lIns="91440" tIns="45720" rIns="91440" bIns="45720" anchor="t" anchorCtr="0"/>
          <a:lstStyle/>
          <a:p>
            <a:pPr eaLnBrk="1" hangingPunct="1"/>
            <a:r>
              <a:rPr lang="en-US" altLang="zh-CN" dirty="0">
                <a:solidFill>
                  <a:srgbClr val="C00000"/>
                </a:solidFill>
              </a:rPr>
              <a:t>Effects-Based Operations</a:t>
            </a:r>
            <a:endParaRPr lang="en-US" altLang="zh-CN" dirty="0">
              <a:solidFill>
                <a:schemeClr val="accent1"/>
              </a:solidFill>
            </a:endParaRPr>
          </a:p>
          <a:p>
            <a:pPr eaLnBrk="1" hangingPunct="1"/>
            <a:r>
              <a:rPr lang="zh-CN" altLang="en-US" sz="2400" dirty="0">
                <a:latin typeface="黑体" panose="02010609060101010101" pitchFamily="2" charset="-122"/>
                <a:ea typeface="黑体" panose="02010609060101010101" pitchFamily="2" charset="-122"/>
              </a:rPr>
              <a:t>贲可荣翻译：</a:t>
            </a:r>
          </a:p>
          <a:p>
            <a:pPr marL="0" indent="0" eaLnBrk="1" hangingPunct="1">
              <a:buNone/>
            </a:pPr>
            <a:r>
              <a:rPr lang="zh-CN" altLang="en-US" sz="2400" dirty="0" smtClean="0">
                <a:solidFill>
                  <a:srgbClr val="FF0000"/>
                </a:solidFill>
                <a:latin typeface="黑体" panose="02010609060101010101" pitchFamily="2" charset="-122"/>
                <a:ea typeface="黑体" panose="02010609060101010101" pitchFamily="2" charset="-122"/>
              </a:rPr>
              <a:t>    基于</a:t>
            </a:r>
            <a:r>
              <a:rPr lang="zh-CN" altLang="en-US" sz="2400" dirty="0">
                <a:solidFill>
                  <a:srgbClr val="FF0000"/>
                </a:solidFill>
                <a:latin typeface="黑体" panose="02010609060101010101" pitchFamily="2" charset="-122"/>
                <a:ea typeface="黑体" panose="02010609060101010101" pitchFamily="2" charset="-122"/>
              </a:rPr>
              <a:t>效果作战 </a:t>
            </a:r>
            <a:endParaRPr lang="zh-CN" altLang="en-US" sz="2400" dirty="0">
              <a:solidFill>
                <a:schemeClr val="folHlink"/>
              </a:solidFill>
              <a:latin typeface="黑体" panose="02010609060101010101" pitchFamily="2" charset="-122"/>
              <a:ea typeface="黑体" panose="02010609060101010101" pitchFamily="2" charset="-122"/>
            </a:endParaRPr>
          </a:p>
          <a:p>
            <a:pPr eaLnBrk="1" hangingPunct="1"/>
            <a:r>
              <a:rPr lang="zh-CN" altLang="en-US" sz="2400" dirty="0">
                <a:latin typeface="黑体" panose="02010609060101010101" pitchFamily="2" charset="-122"/>
                <a:ea typeface="黑体" panose="02010609060101010101" pitchFamily="2" charset="-122"/>
              </a:rPr>
              <a:t>机器翻译：</a:t>
            </a:r>
          </a:p>
          <a:p>
            <a:pPr marL="0" indent="0" eaLnBrk="1" hangingPunct="1">
              <a:buNone/>
            </a:pPr>
            <a:r>
              <a:rPr lang="zh-CN" altLang="en-US" sz="2400" dirty="0" smtClean="0">
                <a:solidFill>
                  <a:srgbClr val="FF0000"/>
                </a:solidFill>
                <a:latin typeface="黑体" panose="02010609060101010101" pitchFamily="2" charset="-122"/>
                <a:ea typeface="黑体" panose="02010609060101010101" pitchFamily="2" charset="-122"/>
              </a:rPr>
              <a:t>    以</a:t>
            </a:r>
            <a:r>
              <a:rPr lang="zh-CN" altLang="en-US" sz="2400" dirty="0">
                <a:solidFill>
                  <a:srgbClr val="FF0000"/>
                </a:solidFill>
                <a:latin typeface="黑体" panose="02010609060101010101" pitchFamily="2" charset="-122"/>
                <a:ea typeface="黑体" panose="02010609060101010101" pitchFamily="2" charset="-122"/>
              </a:rPr>
              <a:t>效果为基础的操作</a:t>
            </a:r>
            <a:endParaRPr lang="en-US" altLang="zh-CN" sz="2400" dirty="0">
              <a:solidFill>
                <a:schemeClr val="folHlink"/>
              </a:solidFill>
              <a:latin typeface="黑体" panose="02010609060101010101" pitchFamily="2" charset="-122"/>
              <a:ea typeface="黑体" panose="02010609060101010101" pitchFamily="2" charset="-122"/>
            </a:endParaRPr>
          </a:p>
          <a:p>
            <a:pPr eaLnBrk="1" hangingPunct="1"/>
            <a:r>
              <a:rPr lang="zh-CN" altLang="en-US" sz="2400" dirty="0">
                <a:latin typeface="黑体" panose="02010609060101010101" pitchFamily="2" charset="-122"/>
                <a:ea typeface="黑体" panose="02010609060101010101" pitchFamily="2" charset="-122"/>
              </a:rPr>
              <a:t>机器将</a:t>
            </a:r>
            <a:r>
              <a:rPr lang="zh-CN" altLang="en-US"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基于效果作战</a:t>
            </a:r>
            <a:r>
              <a:rPr lang="zh-CN" altLang="en-US" sz="2400" dirty="0">
                <a:ea typeface="黑体" panose="02010609060101010101" pitchFamily="2" charset="-122"/>
              </a:rPr>
              <a:t>”</a:t>
            </a:r>
            <a:r>
              <a:rPr lang="zh-CN" altLang="en-US" sz="2400" dirty="0">
                <a:latin typeface="黑体" panose="02010609060101010101" pitchFamily="2" charset="-122"/>
                <a:ea typeface="黑体" panose="02010609060101010101" pitchFamily="2" charset="-122"/>
              </a:rPr>
              <a:t> 翻译为：</a:t>
            </a:r>
            <a:endParaRPr lang="en-US" altLang="zh-CN" sz="2400" dirty="0">
              <a:latin typeface="黑体" panose="02010609060101010101" pitchFamily="2" charset="-122"/>
              <a:ea typeface="黑体" panose="02010609060101010101" pitchFamily="2" charset="-122"/>
            </a:endParaRPr>
          </a:p>
          <a:p>
            <a:pPr marL="0" indent="0" eaLnBrk="1" hangingPunct="1">
              <a:buNone/>
            </a:pPr>
            <a:r>
              <a:rPr lang="en-US" altLang="zh-CN" sz="2400" dirty="0" smtClean="0">
                <a:solidFill>
                  <a:srgbClr val="FF0000"/>
                </a:solidFill>
                <a:latin typeface="黑体" panose="02010609060101010101" pitchFamily="2" charset="-122"/>
                <a:ea typeface="黑体" panose="02010609060101010101" pitchFamily="2" charset="-122"/>
              </a:rPr>
              <a:t>    Battle </a:t>
            </a:r>
            <a:r>
              <a:rPr lang="en-US" altLang="zh-CN" sz="2400" dirty="0">
                <a:solidFill>
                  <a:srgbClr val="FF0000"/>
                </a:solidFill>
                <a:latin typeface="黑体" panose="02010609060101010101" pitchFamily="2" charset="-122"/>
                <a:ea typeface="黑体" panose="02010609060101010101" pitchFamily="2" charset="-122"/>
              </a:rPr>
              <a:t>according to the result</a:t>
            </a:r>
          </a:p>
          <a:p>
            <a:pPr eaLnBrk="1" hangingPunct="1"/>
            <a:r>
              <a:rPr lang="zh-CN" altLang="en-US" sz="2400" dirty="0">
                <a:solidFill>
                  <a:srgbClr val="FF0000"/>
                </a:solidFill>
                <a:latin typeface="黑体" panose="02010609060101010101" pitchFamily="2" charset="-122"/>
                <a:ea typeface="黑体" panose="02010609060101010101" pitchFamily="2" charset="-122"/>
              </a:rPr>
              <a:t>再翻译</a:t>
            </a:r>
            <a:r>
              <a:rPr lang="zh-CN" altLang="en-US" sz="2400" dirty="0">
                <a:latin typeface="黑体" panose="02010609060101010101" pitchFamily="2" charset="-122"/>
                <a:ea typeface="黑体" panose="02010609060101010101" pitchFamily="2" charset="-122"/>
              </a:rPr>
              <a:t>：依照结果搏斗</a:t>
            </a:r>
          </a:p>
          <a:p>
            <a:pPr eaLnBrk="1" hangingPunct="1"/>
            <a:endParaRPr lang="zh-CN" altLang="en-US" dirty="0">
              <a:latin typeface="黑体" panose="02010609060101010101" pitchFamily="2" charset="-122"/>
              <a:ea typeface="黑体" panose="02010609060101010101" pitchFamily="2" charset="-122"/>
            </a:endParaRPr>
          </a:p>
        </p:txBody>
      </p:sp>
      <p:pic>
        <p:nvPicPr>
          <p:cNvPr id="157700" name="Picture 4"/>
          <p:cNvPicPr>
            <a:picLocks noChangeAspect="1"/>
          </p:cNvPicPr>
          <p:nvPr/>
        </p:nvPicPr>
        <p:blipFill>
          <a:blip r:embed="rId2"/>
          <a:stretch>
            <a:fillRect/>
          </a:stretch>
        </p:blipFill>
        <p:spPr>
          <a:xfrm>
            <a:off x="4972685" y="571500"/>
            <a:ext cx="3886200" cy="3095625"/>
          </a:xfrm>
          <a:prstGeom prst="rect">
            <a:avLst/>
          </a:prstGeom>
          <a:noFill/>
          <a:ln w="9525">
            <a:noFill/>
          </a:ln>
        </p:spPr>
      </p:pic>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p:cNvSpPr>
          <p:nvPr>
            <p:ph idx="4294967295"/>
          </p:nvPr>
        </p:nvSpPr>
        <p:spPr>
          <a:xfrm>
            <a:off x="339090" y="612140"/>
            <a:ext cx="7998460" cy="5454650"/>
          </a:xfrm>
        </p:spPr>
        <p:txBody>
          <a:bodyPr vert="horz" wrap="square" lIns="91440" tIns="45720" rIns="91440" bIns="45720" anchor="t" anchorCtr="0"/>
          <a:lstStyle/>
          <a:p>
            <a:pPr eaLnBrk="1" hangingPunct="1">
              <a:lnSpc>
                <a:spcPct val="90000"/>
              </a:lnSpc>
            </a:pPr>
            <a:r>
              <a:rPr lang="zh-CN" altLang="en-US" sz="3200" dirty="0">
                <a:latin typeface="黑体" panose="02010609060101010101" pitchFamily="2" charset="-122"/>
                <a:ea typeface="黑体" panose="02010609060101010101" pitchFamily="2" charset="-122"/>
              </a:rPr>
              <a:t>中国科学院计算技术研究所等单位联合开发了开源的统计机译系统</a:t>
            </a:r>
            <a:r>
              <a:rPr lang="en-US" altLang="zh-CN"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丝路</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a:t>
            </a:r>
          </a:p>
          <a:p>
            <a:pPr eaLnBrk="1" hangingPunct="1">
              <a:lnSpc>
                <a:spcPct val="90000"/>
              </a:lnSpc>
            </a:pPr>
            <a:r>
              <a:rPr lang="zh-CN" altLang="en-US" sz="3200" dirty="0">
                <a:latin typeface="黑体" panose="02010609060101010101" pitchFamily="2" charset="-122"/>
                <a:ea typeface="黑体" panose="02010609060101010101" pitchFamily="2" charset="-122"/>
              </a:rPr>
              <a:t>在美国国家标准和技术研究院主持的机器翻译国际评测中，该系统在英汉翻译上获得较好成绩。</a:t>
            </a:r>
          </a:p>
          <a:p>
            <a:pPr eaLnBrk="1" hangingPunct="1">
              <a:lnSpc>
                <a:spcPct val="90000"/>
              </a:lnSpc>
            </a:pPr>
            <a:r>
              <a:rPr lang="zh-CN" altLang="en-US" sz="3200" dirty="0">
                <a:latin typeface="黑体" panose="02010609060101010101" pitchFamily="2" charset="-122"/>
                <a:ea typeface="黑体" panose="02010609060101010101" pitchFamily="2" charset="-122"/>
              </a:rPr>
              <a:t>其中，汉英翻译最好的是美国谷歌公司（</a:t>
            </a:r>
            <a:r>
              <a:rPr lang="en-US" altLang="zh-CN" sz="3200" dirty="0">
                <a:latin typeface="黑体" panose="02010609060101010101" pitchFamily="2" charset="-122"/>
                <a:ea typeface="黑体" panose="02010609060101010101" pitchFamily="2" charset="-122"/>
              </a:rPr>
              <a:t>Google</a:t>
            </a:r>
            <a:r>
              <a:rPr lang="zh-CN" altLang="en-US" sz="3200" dirty="0">
                <a:latin typeface="黑体" panose="02010609060101010101" pitchFamily="2" charset="-122"/>
                <a:ea typeface="黑体" panose="02010609060101010101" pitchFamily="2" charset="-122"/>
              </a:rPr>
              <a:t>）和科学情报所（</a:t>
            </a:r>
            <a:r>
              <a:rPr lang="en-US" altLang="zh-CN" sz="3200" dirty="0">
                <a:latin typeface="黑体" panose="02010609060101010101" pitchFamily="2" charset="-122"/>
                <a:ea typeface="黑体" panose="02010609060101010101" pitchFamily="2" charset="-122"/>
              </a:rPr>
              <a:t>ISI</a:t>
            </a:r>
            <a:r>
              <a:rPr lang="zh-CN" altLang="en-US" sz="3200" dirty="0">
                <a:latin typeface="黑体" panose="02010609060101010101" pitchFamily="2" charset="-122"/>
                <a:ea typeface="黑体" panose="02010609060101010101" pitchFamily="2" charset="-122"/>
              </a:rPr>
              <a:t>）。</a:t>
            </a:r>
          </a:p>
          <a:p>
            <a:pPr eaLnBrk="1" hangingPunct="1">
              <a:lnSpc>
                <a:spcPct val="90000"/>
              </a:lnSpc>
            </a:pPr>
            <a:r>
              <a:rPr lang="zh-CN" altLang="en-US" sz="3200" dirty="0">
                <a:latin typeface="黑体" panose="02010609060101010101" pitchFamily="2" charset="-122"/>
                <a:ea typeface="黑体" panose="02010609060101010101" pitchFamily="2" charset="-122"/>
              </a:rPr>
              <a:t>这方面新的发展趋向是在统计方法中引入语言学知识，比如语义知识。</a:t>
            </a:r>
          </a:p>
          <a:p>
            <a:pPr eaLnBrk="1" hangingPunct="1">
              <a:lnSpc>
                <a:spcPct val="90000"/>
              </a:lnSpc>
            </a:pPr>
            <a:r>
              <a:rPr lang="zh-CN" altLang="en-US" sz="3200" dirty="0">
                <a:latin typeface="黑体" panose="02010609060101010101" pitchFamily="2" charset="-122"/>
                <a:ea typeface="黑体" panose="02010609060101010101" pitchFamily="2" charset="-122"/>
              </a:rPr>
              <a:t>当海量语言模型数据出现时，机器翻译问题就成为一个搜索问题</a:t>
            </a:r>
            <a:r>
              <a:rPr lang="zh-CN" altLang="en-US" sz="3200" dirty="0"/>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7" name="Rectangle 2"/>
          <p:cNvSpPr>
            <a:spLocks noGrp="1"/>
          </p:cNvSpPr>
          <p:nvPr>
            <p:ph type="title"/>
          </p:nvPr>
        </p:nvSpPr>
        <p:spPr/>
        <p:txBody>
          <a:bodyPr vert="horz" wrap="square" lIns="91440" tIns="45720" rIns="91440" bIns="45720" anchor="ctr" anchorCtr="0"/>
          <a:lstStyle/>
          <a:p>
            <a:pPr eaLnBrk="1" hangingPunct="1">
              <a:buNone/>
            </a:pPr>
            <a:r>
              <a:rPr lang="en-US" altLang="zh-CN" sz="4000" b="0" dirty="0" smtClean="0">
                <a:latin typeface="黑体" panose="02010609060101010101" pitchFamily="2" charset="-122"/>
                <a:ea typeface="黑体" panose="02010609060101010101" pitchFamily="2" charset="-122"/>
              </a:rPr>
              <a:t>7.7.2 </a:t>
            </a:r>
            <a:r>
              <a:rPr lang="zh-CN" altLang="en-US" sz="4000" b="0" dirty="0">
                <a:latin typeface="黑体" panose="02010609060101010101" pitchFamily="2" charset="-122"/>
                <a:ea typeface="黑体" panose="02010609060101010101" pitchFamily="2" charset="-122"/>
              </a:rPr>
              <a:t>机器翻译理论与方法</a:t>
            </a:r>
          </a:p>
        </p:txBody>
      </p:sp>
      <p:sp>
        <p:nvSpPr>
          <p:cNvPr id="159748" name="Rectangle 3"/>
          <p:cNvSpPr>
            <a:spLocks noGrp="1"/>
          </p:cNvSpPr>
          <p:nvPr>
            <p:ph idx="1"/>
          </p:nvPr>
        </p:nvSpPr>
        <p:spPr/>
        <p:txBody>
          <a:bodyPr vert="horz" wrap="square" lIns="91440" tIns="45720" rIns="91440" bIns="45720" anchor="t" anchorCtr="0"/>
          <a:lstStyle/>
          <a:p>
            <a:pPr eaLnBrk="1" hangingPunct="1">
              <a:lnSpc>
                <a:spcPct val="80000"/>
              </a:lnSpc>
            </a:pPr>
            <a:r>
              <a:rPr lang="zh-CN" altLang="en-US" sz="2800" dirty="0">
                <a:latin typeface="黑体" panose="02010609060101010101" pitchFamily="2" charset="-122"/>
                <a:ea typeface="黑体" panose="02010609060101010101" pitchFamily="2" charset="-122"/>
              </a:rPr>
              <a:t>高质量的翻译系统不但需要对原文的内在组成、语法结构进行把握，而且需要了解各组成单位之间复杂的相互作用关系，即语法、语义和语用等知识。</a:t>
            </a:r>
          </a:p>
          <a:p>
            <a:pPr eaLnBrk="1" hangingPunct="1">
              <a:lnSpc>
                <a:spcPct val="80000"/>
              </a:lnSpc>
            </a:pPr>
            <a:r>
              <a:rPr lang="zh-CN" altLang="en-US" sz="2800" dirty="0">
                <a:latin typeface="黑体" panose="02010609060101010101" pitchFamily="2" charset="-122"/>
                <a:ea typeface="黑体" panose="02010609060101010101" pitchFamily="2" charset="-122"/>
              </a:rPr>
              <a:t>上下文环境、相关的常识都是正确翻译的必需知识。</a:t>
            </a:r>
          </a:p>
          <a:p>
            <a:pPr eaLnBrk="1" hangingPunct="1">
              <a:lnSpc>
                <a:spcPct val="80000"/>
              </a:lnSpc>
            </a:pPr>
            <a:r>
              <a:rPr lang="zh-CN" altLang="en-US" sz="2800" dirty="0">
                <a:latin typeface="黑体" panose="02010609060101010101" pitchFamily="2" charset="-122"/>
                <a:ea typeface="黑体" panose="02010609060101010101" pitchFamily="2" charset="-122"/>
              </a:rPr>
              <a:t>翻译系统也逐渐从词法型、语法型发展到语义型。</a:t>
            </a:r>
          </a:p>
          <a:p>
            <a:pPr eaLnBrk="1" hangingPunct="1">
              <a:lnSpc>
                <a:spcPct val="80000"/>
              </a:lnSpc>
            </a:pPr>
            <a:r>
              <a:rPr lang="zh-CN" altLang="en-US" sz="2800" dirty="0">
                <a:latin typeface="黑体" panose="02010609060101010101" pitchFamily="2" charset="-122"/>
                <a:ea typeface="黑体" panose="02010609060101010101" pitchFamily="2" charset="-122"/>
              </a:rPr>
              <a:t>计算机虽然不能像人一样进行思考，但肯定能综合、积累人类的聪明智慧，完成一定的翻译工作。</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Rectangle 2"/>
          <p:cNvSpPr>
            <a:spLocks noGrp="1"/>
          </p:cNvSpPr>
          <p:nvPr>
            <p:ph idx="4294967295"/>
          </p:nvPr>
        </p:nvSpPr>
        <p:spPr>
          <a:xfrm>
            <a:off x="685800" y="567055"/>
            <a:ext cx="7772400" cy="3282950"/>
          </a:xfrm>
        </p:spPr>
        <p:txBody>
          <a:bodyPr vert="horz" wrap="square" lIns="91440" tIns="45720" rIns="91440" bIns="45720" anchor="t" anchorCtr="0"/>
          <a:lstStyle/>
          <a:p>
            <a:pPr eaLnBrk="1" hangingPunct="1">
              <a:buNone/>
            </a:pPr>
            <a:r>
              <a:rPr lang="zh-CN" altLang="en-US" sz="3200" dirty="0">
                <a:latin typeface="黑体" panose="02010609060101010101" pitchFamily="2" charset="-122"/>
                <a:ea typeface="黑体" panose="02010609060101010101" pitchFamily="2" charset="-122"/>
              </a:rPr>
              <a:t>机器翻译系统类型：</a:t>
            </a:r>
          </a:p>
          <a:p>
            <a:pPr eaLnBrk="1" hangingPunct="1">
              <a:buNone/>
            </a:pP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直译式翻译系统</a:t>
            </a:r>
            <a:r>
              <a:rPr lang="en-US" altLang="zh-CN" sz="3200" dirty="0">
                <a:solidFill>
                  <a:srgbClr val="FF0000"/>
                </a:solidFill>
                <a:latin typeface="黑体" panose="02010609060101010101" pitchFamily="2" charset="-122"/>
                <a:ea typeface="黑体" panose="02010609060101010101" pitchFamily="2" charset="-122"/>
              </a:rPr>
              <a:t>(direct translation MT systems)</a:t>
            </a:r>
          </a:p>
          <a:p>
            <a:pPr eaLnBrk="1" hangingPunct="1">
              <a:buNone/>
            </a:pPr>
            <a:r>
              <a:rPr lang="zh-CN" altLang="en-US" sz="3200" dirty="0">
                <a:latin typeface="黑体" panose="02010609060101010101" pitchFamily="2" charset="-122"/>
                <a:ea typeface="黑体" panose="02010609060101010101" pitchFamily="2" charset="-122"/>
              </a:rPr>
              <a:t>透过快速的分析和双语词典，将原文译出，并且重新排列译文的词汇，以符合译文的句法。</a:t>
            </a:r>
          </a:p>
          <a:p>
            <a:pPr eaLnBrk="1" hangingPunct="1">
              <a:buNone/>
            </a:pPr>
            <a:endParaRPr lang="zh-CN" altLang="en-US" sz="3200" dirty="0">
              <a:latin typeface="黑体" panose="02010609060101010101" pitchFamily="2" charset="-122"/>
              <a:ea typeface="黑体" panose="02010609060101010101" pitchFamily="2" charset="-122"/>
            </a:endParaRPr>
          </a:p>
        </p:txBody>
      </p:sp>
      <p:sp>
        <p:nvSpPr>
          <p:cNvPr id="160772" name="Rectangle 3"/>
          <p:cNvSpPr/>
          <p:nvPr/>
        </p:nvSpPr>
        <p:spPr>
          <a:xfrm>
            <a:off x="0" y="2634933"/>
            <a:ext cx="309880" cy="64516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graphicFrame>
        <p:nvGraphicFramePr>
          <p:cNvPr id="160773" name="Object 4"/>
          <p:cNvGraphicFramePr>
            <a:graphicFrameLocks noChangeAspect="1"/>
          </p:cNvGraphicFramePr>
          <p:nvPr/>
        </p:nvGraphicFramePr>
        <p:xfrm>
          <a:off x="611188" y="4076700"/>
          <a:ext cx="7273925" cy="2168525"/>
        </p:xfrm>
        <a:graphic>
          <a:graphicData uri="http://schemas.openxmlformats.org/presentationml/2006/ole">
            <mc:AlternateContent xmlns:mc="http://schemas.openxmlformats.org/markup-compatibility/2006">
              <mc:Choice xmlns:v="urn:schemas-microsoft-com:vml" Requires="v">
                <p:oleObj spid="_x0000_s9238" r:id="rId3" imgW="6367145" imgH="1760855" progId="Visio.Drawing.11">
                  <p:embed/>
                </p:oleObj>
              </mc:Choice>
              <mc:Fallback>
                <p:oleObj r:id="rId3" imgW="6367145" imgH="1760855" progId="Visio.Drawing.11">
                  <p:embed/>
                  <p:pic>
                    <p:nvPicPr>
                      <p:cNvPr id="0" name="图片 3085"/>
                      <p:cNvPicPr/>
                      <p:nvPr/>
                    </p:nvPicPr>
                    <p:blipFill>
                      <a:blip r:embed="rId4"/>
                      <a:stretch>
                        <a:fillRect/>
                      </a:stretch>
                    </p:blipFill>
                    <p:spPr>
                      <a:xfrm>
                        <a:off x="611188" y="4076700"/>
                        <a:ext cx="7273925" cy="2168525"/>
                      </a:xfrm>
                      <a:prstGeom prst="rect">
                        <a:avLst/>
                      </a:prstGeom>
                      <a:solidFill>
                        <a:srgbClr val="FFFF99"/>
                      </a:solidFill>
                      <a:ln w="38100">
                        <a:noFill/>
                        <a:miter/>
                      </a:ln>
                    </p:spPr>
                  </p:pic>
                </p:oleObj>
              </mc:Fallback>
            </mc:AlternateContent>
          </a:graphicData>
        </a:graphic>
      </p:graphicFrame>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p:cNvSpPr>
          <p:nvPr>
            <p:ph type="body" sz="half" idx="4294967295"/>
          </p:nvPr>
        </p:nvSpPr>
        <p:spPr>
          <a:xfrm>
            <a:off x="338454" y="542290"/>
            <a:ext cx="4521577" cy="4686935"/>
          </a:xfrm>
        </p:spPr>
        <p:txBody>
          <a:bodyPr vert="horz" wrap="square" lIns="91440" tIns="45720" rIns="91440" bIns="45720" anchor="t" anchorCtr="0"/>
          <a:lstStyle/>
          <a:p>
            <a:pPr eaLnBrk="1" hangingPunct="1">
              <a:lnSpc>
                <a:spcPct val="80000"/>
              </a:lnSpc>
              <a:buClr>
                <a:srgbClr val="66FFFF"/>
              </a:buClr>
              <a:buSzTx/>
              <a:buFont typeface="Wingdings" panose="05000000000000000000" pitchFamily="2" charset="2"/>
              <a:buNone/>
            </a:pPr>
            <a:r>
              <a:rPr lang="en-US" altLang="zh-CN" sz="2800" dirty="0">
                <a:solidFill>
                  <a:srgbClr val="FF0000"/>
                </a:solidFill>
                <a:latin typeface="黑体" panose="02010609060101010101" pitchFamily="2" charset="-122"/>
                <a:ea typeface="黑体" panose="02010609060101010101" pitchFamily="2" charset="-122"/>
              </a:rPr>
              <a:t>2.</a:t>
            </a:r>
            <a:r>
              <a:rPr lang="zh-CN" altLang="en-US" sz="2800" dirty="0">
                <a:solidFill>
                  <a:srgbClr val="FF0000"/>
                </a:solidFill>
                <a:latin typeface="黑体" panose="02010609060101010101" pitchFamily="2" charset="-122"/>
                <a:ea typeface="黑体" panose="02010609060101010101" pitchFamily="2" charset="-122"/>
              </a:rPr>
              <a:t>基于规则翻译系统</a:t>
            </a:r>
            <a:r>
              <a:rPr lang="en-US" altLang="zh-CN" sz="2800" dirty="0">
                <a:solidFill>
                  <a:srgbClr val="FF0000"/>
                </a:solidFill>
                <a:latin typeface="黑体" panose="02010609060101010101" pitchFamily="2" charset="-122"/>
                <a:ea typeface="黑体" panose="02010609060101010101" pitchFamily="2" charset="-122"/>
              </a:rPr>
              <a:t>(rule-based MT systems)</a:t>
            </a:r>
          </a:p>
          <a:p>
            <a:pPr eaLnBrk="1" hangingPunct="1">
              <a:lnSpc>
                <a:spcPct val="80000"/>
              </a:lnSpc>
              <a:buClr>
                <a:schemeClr val="accent2">
                  <a:lumMod val="90000"/>
                  <a:lumOff val="10000"/>
                </a:schemeClr>
              </a:buClr>
              <a:buSzTx/>
            </a:pPr>
            <a:r>
              <a:rPr lang="zh-CN" altLang="en-US" sz="2800" dirty="0">
                <a:latin typeface="黑体" panose="02010609060101010101" pitchFamily="2" charset="-122"/>
                <a:ea typeface="黑体" panose="02010609060101010101" pitchFamily="2" charset="-122"/>
              </a:rPr>
              <a:t>先分析原文内容，产生原文的句法结构，再转换成译文的句法结构，最后再生成译文。</a:t>
            </a:r>
          </a:p>
          <a:p>
            <a:pPr eaLnBrk="1" hangingPunct="1">
              <a:lnSpc>
                <a:spcPct val="80000"/>
              </a:lnSpc>
              <a:buClr>
                <a:schemeClr val="accent2">
                  <a:lumMod val="90000"/>
                  <a:lumOff val="10000"/>
                </a:schemeClr>
              </a:buClr>
              <a:buSzTx/>
            </a:pPr>
            <a:r>
              <a:rPr lang="zh-CN" altLang="en-US" sz="2800" dirty="0">
                <a:latin typeface="黑体" panose="02010609060101010101" pitchFamily="2" charset="-122"/>
                <a:ea typeface="黑体" panose="02010609060101010101" pitchFamily="2" charset="-122"/>
              </a:rPr>
              <a:t>它通过识别、标注兼类多义词的词类，对多义词意义进行排歧；对某些同类词性的多义词再按其词法规则不同消除歧义。</a:t>
            </a:r>
          </a:p>
        </p:txBody>
      </p:sp>
      <p:graphicFrame>
        <p:nvGraphicFramePr>
          <p:cNvPr id="161796" name="Object 3"/>
          <p:cNvGraphicFramePr>
            <a:graphicFrameLocks noGrp="1" noChangeAspect="1"/>
          </p:cNvGraphicFramePr>
          <p:nvPr>
            <p:ph sz="half" idx="4294967295"/>
          </p:nvPr>
        </p:nvGraphicFramePr>
        <p:xfrm>
          <a:off x="4972050" y="828675"/>
          <a:ext cx="3613150" cy="4114800"/>
        </p:xfrm>
        <a:graphic>
          <a:graphicData uri="http://schemas.openxmlformats.org/presentationml/2006/ole">
            <mc:AlternateContent xmlns:mc="http://schemas.openxmlformats.org/markup-compatibility/2006">
              <mc:Choice xmlns:v="urn:schemas-microsoft-com:vml" Requires="v">
                <p:oleObj spid="_x0000_s10263" r:id="rId3" imgW="3064510" imgH="2867660" progId="Visio.Drawing.11">
                  <p:embed/>
                </p:oleObj>
              </mc:Choice>
              <mc:Fallback>
                <p:oleObj r:id="rId3" imgW="3064510" imgH="2867660" progId="Visio.Drawing.11">
                  <p:embed/>
                  <p:pic>
                    <p:nvPicPr>
                      <p:cNvPr id="0" name="图片 3087"/>
                      <p:cNvPicPr/>
                      <p:nvPr/>
                    </p:nvPicPr>
                    <p:blipFill>
                      <a:blip r:embed="rId4"/>
                      <a:srcRect/>
                      <a:stretch>
                        <a:fillRect/>
                      </a:stretch>
                    </p:blipFill>
                    <p:spPr>
                      <a:xfrm>
                        <a:off x="4972050" y="828675"/>
                        <a:ext cx="3613150" cy="4114800"/>
                      </a:xfrm>
                      <a:prstGeom prst="rect">
                        <a:avLst/>
                      </a:prstGeom>
                      <a:solidFill>
                        <a:srgbClr val="FFFF99">
                          <a:alpha val="100000"/>
                        </a:srgbClr>
                      </a:solidFill>
                      <a:ln w="38100">
                        <a:miter/>
                      </a:ln>
                    </p:spPr>
                  </p:pic>
                </p:oleObj>
              </mc:Fallback>
            </mc:AlternateContent>
          </a:graphicData>
        </a:graphic>
      </p:graphicFrame>
      <p:sp>
        <p:nvSpPr>
          <p:cNvPr id="161797" name="Rectangle 4"/>
          <p:cNvSpPr/>
          <p:nvPr/>
        </p:nvSpPr>
        <p:spPr>
          <a:xfrm>
            <a:off x="496570" y="5417820"/>
            <a:ext cx="7772400" cy="918845"/>
          </a:xfrm>
          <a:prstGeom prst="rect">
            <a:avLst/>
          </a:prstGeom>
          <a:noFill/>
          <a:ln w="9525">
            <a:noFill/>
          </a:ln>
        </p:spPr>
        <p:txBody>
          <a:bodyPr/>
          <a:lstStyle/>
          <a:p>
            <a:pPr marL="342900" indent="-342900">
              <a:lnSpc>
                <a:spcPct val="80000"/>
              </a:lnSpc>
              <a:spcBef>
                <a:spcPct val="20000"/>
              </a:spcBef>
              <a:buClr>
                <a:schemeClr val="accent2">
                  <a:lumMod val="90000"/>
                  <a:lumOff val="10000"/>
                </a:schemeClr>
              </a:buClr>
              <a:buFont typeface="Wingdings" panose="05000000000000000000" pitchFamily="2" charset="2"/>
              <a:buChar char="Ø"/>
            </a:pPr>
            <a:r>
              <a:rPr lang="zh-CN" altLang="en-US" sz="2400" b="1" dirty="0">
                <a:solidFill>
                  <a:schemeClr val="accent2">
                    <a:lumMod val="90000"/>
                    <a:lumOff val="10000"/>
                  </a:schemeClr>
                </a:solidFill>
                <a:latin typeface="黑体" panose="02010609060101010101" pitchFamily="2" charset="-122"/>
                <a:ea typeface="黑体" panose="02010609060101010101" pitchFamily="2" charset="-122"/>
              </a:rPr>
              <a:t>依靠该技术的系统，如译星、华建和史晓东等的英汉翻译系统。</a:t>
            </a:r>
            <a:r>
              <a:rPr lang="zh-CN" altLang="en-US" sz="2400" b="1" dirty="0">
                <a:solidFill>
                  <a:srgbClr val="FF0000"/>
                </a:solidFill>
                <a:latin typeface="黑体" panose="02010609060101010101" pitchFamily="2" charset="-122"/>
                <a:ea typeface="黑体" panose="02010609060101010101" pitchFamily="2" charset="-122"/>
              </a:rPr>
              <a:t>当前主流的机器翻译都是基于规则的机器翻译系统。</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89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p:cNvSpPr>
          <p:nvPr>
            <p:ph idx="4294967295"/>
          </p:nvPr>
        </p:nvSpPr>
        <p:spPr>
          <a:xfrm>
            <a:off x="685800" y="1371600"/>
            <a:ext cx="7772400" cy="4864735"/>
          </a:xfrm>
        </p:spPr>
        <p:txBody>
          <a:bodyPr vert="horz" wrap="square" lIns="91440" tIns="45720" rIns="91440" bIns="45720" anchor="t" anchorCtr="0"/>
          <a:lstStyle/>
          <a:p>
            <a:pPr eaLnBrk="1" hangingPunct="1">
              <a:lnSpc>
                <a:spcPct val="90000"/>
              </a:lnSpc>
            </a:pPr>
            <a:r>
              <a:rPr lang="zh-CN" altLang="en-US"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WordNet</a:t>
            </a:r>
            <a:r>
              <a:rPr lang="zh-CN" altLang="en-US" sz="2800" dirty="0">
                <a:latin typeface="黑体" panose="02010609060101010101" pitchFamily="2" charset="-122"/>
                <a:ea typeface="黑体" panose="02010609060101010101" pitchFamily="2" charset="-122"/>
              </a:rPr>
              <a:t>是按一定结构组织起来的语义类词典，特征：</a:t>
            </a:r>
          </a:p>
          <a:p>
            <a:pPr eaLnBrk="1" hangingPunct="1">
              <a:lnSpc>
                <a:spcPct val="90000"/>
              </a:lnSpc>
              <a:buNone/>
            </a:pP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1</a:t>
            </a:r>
            <a:r>
              <a:rPr lang="zh-CN" altLang="en-US" sz="2800" dirty="0">
                <a:solidFill>
                  <a:srgbClr val="FF0000"/>
                </a:solidFill>
                <a:latin typeface="黑体" panose="02010609060101010101" pitchFamily="2" charset="-122"/>
                <a:ea typeface="黑体" panose="02010609060101010101" pitchFamily="2" charset="-122"/>
              </a:rPr>
              <a:t>）整个名词组成一个继承关系。</a:t>
            </a:r>
          </a:p>
          <a:p>
            <a:pPr eaLnBrk="1" hangingPunct="1">
              <a:lnSpc>
                <a:spcPct val="90000"/>
              </a:lnSpc>
            </a:pPr>
            <a:r>
              <a:rPr lang="en-US" altLang="zh-CN" sz="2800" dirty="0" smtClean="0">
                <a:latin typeface="黑体" panose="02010609060101010101" pitchFamily="2" charset="-122"/>
                <a:ea typeface="黑体" panose="02010609060101010101" pitchFamily="2" charset="-122"/>
              </a:rPr>
              <a:t>WordNet</a:t>
            </a:r>
            <a:r>
              <a:rPr lang="zh-CN" altLang="en-US" sz="2800" dirty="0">
                <a:latin typeface="黑体" panose="02010609060101010101" pitchFamily="2" charset="-122"/>
                <a:ea typeface="黑体" panose="02010609060101010101" pitchFamily="2" charset="-122"/>
              </a:rPr>
              <a:t>有着严格的层次关系，这样一个单词可以把它所有的前辈的一般性的上位词的信息都继承下来。</a:t>
            </a:r>
          </a:p>
          <a:p>
            <a:pPr eaLnBrk="1" hangingPunct="1">
              <a:lnSpc>
                <a:spcPct val="90000"/>
              </a:lnSpc>
            </a:pPr>
            <a:endParaRPr lang="zh-CN" altLang="en-US" sz="2800" dirty="0">
              <a:latin typeface="黑体" panose="02010609060101010101" pitchFamily="2" charset="-122"/>
              <a:ea typeface="黑体" panose="02010609060101010101" pitchFamily="2" charset="-122"/>
            </a:endParaRPr>
          </a:p>
          <a:p>
            <a:pPr eaLnBrk="1" hangingPunct="1">
              <a:lnSpc>
                <a:spcPct val="90000"/>
              </a:lnSpc>
              <a:buNone/>
            </a:pP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2</a:t>
            </a:r>
            <a:r>
              <a:rPr lang="zh-CN" altLang="en-US" sz="2800" dirty="0">
                <a:solidFill>
                  <a:srgbClr val="FF0000"/>
                </a:solidFill>
                <a:latin typeface="黑体" panose="02010609060101010101" pitchFamily="2" charset="-122"/>
                <a:ea typeface="黑体" panose="02010609060101010101" pitchFamily="2" charset="-122"/>
              </a:rPr>
              <a:t>）动词是一个语义网。</a:t>
            </a:r>
          </a:p>
          <a:p>
            <a:pPr eaLnBrk="1" hangingPunct="1">
              <a:lnSpc>
                <a:spcPct val="90000"/>
              </a:lnSpc>
            </a:pPr>
            <a:r>
              <a:rPr lang="en-US" altLang="zh-CN" sz="2800" dirty="0">
                <a:latin typeface="黑体" panose="02010609060101010101" pitchFamily="2" charset="-122"/>
                <a:ea typeface="黑体" panose="02010609060101010101" pitchFamily="2" charset="-122"/>
              </a:rPr>
              <a:t>WordNet</a:t>
            </a:r>
            <a:r>
              <a:rPr lang="zh-CN" altLang="en-US" sz="2800" dirty="0">
                <a:latin typeface="黑体" panose="02010609060101010101" pitchFamily="2" charset="-122"/>
                <a:ea typeface="黑体" panose="02010609060101010101" pitchFamily="2" charset="-122"/>
              </a:rPr>
              <a:t>进行关系分析。动词间的纵向关系，即词汇蕴涵关系。</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3"/>
          <p:cNvSpPr>
            <a:spLocks noGrp="1"/>
          </p:cNvSpPr>
          <p:nvPr>
            <p:ph idx="4294967295"/>
          </p:nvPr>
        </p:nvSpPr>
        <p:spPr>
          <a:xfrm>
            <a:off x="685800" y="5207635"/>
            <a:ext cx="7772400" cy="715010"/>
          </a:xfrm>
        </p:spPr>
        <p:txBody>
          <a:bodyPr vert="horz" wrap="square" lIns="91440" tIns="45720" rIns="91440" bIns="45720" anchor="t" anchorCtr="0"/>
          <a:lstStyle/>
          <a:p>
            <a:pPr eaLnBrk="1" hangingPunct="1"/>
            <a:r>
              <a:rPr lang="zh-CN" altLang="en-US" dirty="0"/>
              <a:t>基于规则转换机器翻译系统结构</a:t>
            </a:r>
          </a:p>
        </p:txBody>
      </p:sp>
      <p:pic>
        <p:nvPicPr>
          <p:cNvPr id="162821" name="Picture 4"/>
          <p:cNvPicPr>
            <a:picLocks noChangeAspect="1"/>
          </p:cNvPicPr>
          <p:nvPr/>
        </p:nvPicPr>
        <p:blipFill>
          <a:blip r:embed="rId2"/>
          <a:stretch>
            <a:fillRect/>
          </a:stretch>
        </p:blipFill>
        <p:spPr>
          <a:xfrm>
            <a:off x="293370" y="798195"/>
            <a:ext cx="8164830" cy="4095750"/>
          </a:xfrm>
          <a:prstGeom prst="rect">
            <a:avLst/>
          </a:prstGeom>
          <a:noFill/>
          <a:ln w="9525">
            <a:noFill/>
          </a:ln>
        </p:spPr>
      </p:pic>
      <p:sp>
        <p:nvSpPr>
          <p:cNvPr id="162822" name="Text Box 5"/>
          <p:cNvSpPr txBox="1"/>
          <p:nvPr/>
        </p:nvSpPr>
        <p:spPr>
          <a:xfrm>
            <a:off x="900430" y="6021705"/>
            <a:ext cx="7217410" cy="706755"/>
          </a:xfrm>
          <a:prstGeom prst="rect">
            <a:avLst/>
          </a:prstGeom>
          <a:noFill/>
          <a:ln w="9525">
            <a:noFill/>
          </a:ln>
        </p:spPr>
        <p:txBody>
          <a:bodyPr wrap="square">
            <a:spAutoFit/>
          </a:bodyPr>
          <a:lstStyle/>
          <a:p>
            <a:pPr>
              <a:spcBef>
                <a:spcPct val="50000"/>
              </a:spcBef>
            </a:pPr>
            <a:r>
              <a:rPr lang="zh-CN" altLang="en-US" sz="2000" b="1" dirty="0">
                <a:solidFill>
                  <a:schemeClr val="accent2">
                    <a:lumMod val="90000"/>
                    <a:lumOff val="10000"/>
                  </a:schemeClr>
                </a:solidFill>
                <a:latin typeface="Times New Roman" panose="02020603050405020304" pitchFamily="18" charset="0"/>
              </a:rPr>
              <a:t>面向互联网的多言语机器翻译</a:t>
            </a:r>
            <a:r>
              <a:rPr lang="en-US" altLang="zh-CN" sz="2000" b="1" dirty="0">
                <a:solidFill>
                  <a:schemeClr val="accent2">
                    <a:lumMod val="90000"/>
                    <a:lumOff val="10000"/>
                  </a:schemeClr>
                </a:solidFill>
                <a:latin typeface="Times New Roman" panose="02020603050405020304" pitchFamily="18" charset="0"/>
              </a:rPr>
              <a:t>,</a:t>
            </a:r>
            <a:r>
              <a:rPr lang="zh-CN" altLang="en-US" sz="2000" b="1" dirty="0">
                <a:solidFill>
                  <a:schemeClr val="accent2">
                    <a:lumMod val="90000"/>
                    <a:lumOff val="10000"/>
                  </a:schemeClr>
                </a:solidFill>
                <a:latin typeface="Times New Roman" panose="02020603050405020304" pitchFamily="18" charset="0"/>
              </a:rPr>
              <a:t>黄河燕</a:t>
            </a:r>
            <a:r>
              <a:rPr lang="en-US" altLang="zh-CN" sz="2000" b="1" dirty="0">
                <a:solidFill>
                  <a:schemeClr val="accent2">
                    <a:lumMod val="90000"/>
                    <a:lumOff val="10000"/>
                  </a:schemeClr>
                </a:solidFill>
                <a:latin typeface="Times New Roman" panose="02020603050405020304" pitchFamily="18" charset="0"/>
              </a:rPr>
              <a:t>,</a:t>
            </a:r>
            <a:r>
              <a:rPr lang="zh-CN" altLang="en-US" sz="2000" b="1" dirty="0">
                <a:solidFill>
                  <a:schemeClr val="accent2">
                    <a:lumMod val="90000"/>
                    <a:lumOff val="10000"/>
                  </a:schemeClr>
                </a:solidFill>
                <a:latin typeface="Times New Roman" panose="02020603050405020304" pitchFamily="18" charset="0"/>
              </a:rPr>
              <a:t>中国计算机学会通讯，</a:t>
            </a:r>
            <a:r>
              <a:rPr lang="en-US" altLang="zh-CN" sz="2000" b="1" dirty="0">
                <a:solidFill>
                  <a:schemeClr val="accent2">
                    <a:lumMod val="90000"/>
                    <a:lumOff val="10000"/>
                  </a:schemeClr>
                </a:solidFill>
                <a:latin typeface="Times New Roman" panose="02020603050405020304" pitchFamily="18" charset="0"/>
              </a:rPr>
              <a:t>2013(5)</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Grp="1"/>
          </p:cNvSpPr>
          <p:nvPr>
            <p:ph idx="4294967295"/>
          </p:nvPr>
        </p:nvSpPr>
        <p:spPr>
          <a:xfrm>
            <a:off x="592455" y="372745"/>
            <a:ext cx="7772400" cy="2640965"/>
          </a:xfrm>
        </p:spPr>
        <p:txBody>
          <a:bodyPr vert="horz" wrap="square" lIns="91440" tIns="45720" rIns="91440" bIns="45720" anchor="t" anchorCtr="0"/>
          <a:lstStyle/>
          <a:p>
            <a:pPr eaLnBrk="1" hangingPunct="1">
              <a:lnSpc>
                <a:spcPct val="80000"/>
              </a:lnSpc>
              <a:buNone/>
            </a:pPr>
            <a:r>
              <a:rPr lang="en-US" altLang="zh-CN" sz="3200" dirty="0">
                <a:solidFill>
                  <a:srgbClr val="FF0000"/>
                </a:solidFill>
                <a:latin typeface="黑体" panose="02010609060101010101" pitchFamily="2" charset="-122"/>
                <a:ea typeface="黑体" panose="02010609060101010101" pitchFamily="2" charset="-122"/>
              </a:rPr>
              <a:t>3.</a:t>
            </a:r>
            <a:r>
              <a:rPr lang="zh-CN" altLang="en-US" sz="3200" dirty="0">
                <a:solidFill>
                  <a:srgbClr val="FF0000"/>
                </a:solidFill>
                <a:latin typeface="黑体" panose="02010609060101010101" pitchFamily="2" charset="-122"/>
                <a:ea typeface="黑体" panose="02010609060101010101" pitchFamily="2" charset="-122"/>
              </a:rPr>
              <a:t>中介语式翻译系统</a:t>
            </a:r>
            <a:r>
              <a:rPr lang="en-US" altLang="zh-CN" sz="3200" dirty="0">
                <a:solidFill>
                  <a:srgbClr val="FF0000"/>
                </a:solidFill>
                <a:latin typeface="黑体" panose="02010609060101010101" pitchFamily="2" charset="-122"/>
                <a:ea typeface="黑体" panose="02010609060101010101" pitchFamily="2" charset="-122"/>
              </a:rPr>
              <a:t>(inter-lingual MT systems)</a:t>
            </a:r>
          </a:p>
          <a:p>
            <a:pPr eaLnBrk="1" hangingPunct="1">
              <a:lnSpc>
                <a:spcPct val="80000"/>
              </a:lnSpc>
              <a:buNone/>
            </a:pPr>
            <a:r>
              <a:rPr lang="zh-CN" altLang="en-US" sz="3200" dirty="0" smtClean="0">
                <a:latin typeface="黑体" panose="02010609060101010101" pitchFamily="2" charset="-122"/>
                <a:ea typeface="黑体" panose="02010609060101010101" pitchFamily="2" charset="-122"/>
              </a:rPr>
              <a:t>  类似</a:t>
            </a:r>
            <a:r>
              <a:rPr lang="zh-CN" altLang="en-US" sz="3200" dirty="0">
                <a:latin typeface="黑体" panose="02010609060101010101" pitchFamily="2" charset="-122"/>
                <a:ea typeface="黑体" panose="02010609060101010101" pitchFamily="2" charset="-122"/>
              </a:rPr>
              <a:t>转换式系统，但会先生成一种中介的表达方式，而非特定语言的结构；再由中介的表达式，转换成译文。程序语言的编译，也经常采取此种策略。</a:t>
            </a:r>
          </a:p>
        </p:txBody>
      </p:sp>
      <p:sp>
        <p:nvSpPr>
          <p:cNvPr id="163844" name="Rectangle 3"/>
          <p:cNvSpPr/>
          <p:nvPr/>
        </p:nvSpPr>
        <p:spPr>
          <a:xfrm>
            <a:off x="0" y="2368233"/>
            <a:ext cx="309880" cy="645160"/>
          </a:xfrm>
          <a:prstGeom prst="rect">
            <a:avLst/>
          </a:prstGeom>
          <a:noFill/>
          <a:ln w="9525">
            <a:noFill/>
          </a:ln>
        </p:spPr>
        <p:txBody>
          <a:bodyPr wrap="none" anchor="ctr" anchorCtr="0">
            <a:spAutoFit/>
          </a:bodyPr>
          <a:lstStyle/>
          <a:p>
            <a:endParaRPr lang="zh-CN" altLang="en-US" dirty="0">
              <a:latin typeface="Times New Roman" panose="02020603050405020304" pitchFamily="18" charset="0"/>
            </a:endParaRPr>
          </a:p>
        </p:txBody>
      </p:sp>
      <p:graphicFrame>
        <p:nvGraphicFramePr>
          <p:cNvPr id="163845" name="Object 4"/>
          <p:cNvGraphicFramePr>
            <a:graphicFrameLocks noChangeAspect="1"/>
          </p:cNvGraphicFramePr>
          <p:nvPr/>
        </p:nvGraphicFramePr>
        <p:xfrm>
          <a:off x="1816735" y="3335338"/>
          <a:ext cx="5113338" cy="3357562"/>
        </p:xfrm>
        <a:graphic>
          <a:graphicData uri="http://schemas.openxmlformats.org/presentationml/2006/ole">
            <mc:AlternateContent xmlns:mc="http://schemas.openxmlformats.org/markup-compatibility/2006">
              <mc:Choice xmlns:v="urn:schemas-microsoft-com:vml" Requires="v">
                <p:oleObj spid="_x0000_s11287" r:id="rId3" imgW="4064000" imgH="2776855" progId="Visio.Drawing.11">
                  <p:embed/>
                </p:oleObj>
              </mc:Choice>
              <mc:Fallback>
                <p:oleObj r:id="rId3" imgW="4064000" imgH="2776855" progId="Visio.Drawing.11">
                  <p:embed/>
                  <p:pic>
                    <p:nvPicPr>
                      <p:cNvPr id="0" name="图片 3086"/>
                      <p:cNvPicPr/>
                      <p:nvPr/>
                    </p:nvPicPr>
                    <p:blipFill>
                      <a:blip r:embed="rId4"/>
                      <a:stretch>
                        <a:fillRect/>
                      </a:stretch>
                    </p:blipFill>
                    <p:spPr>
                      <a:xfrm>
                        <a:off x="1816735" y="3335338"/>
                        <a:ext cx="5113338" cy="3357562"/>
                      </a:xfrm>
                      <a:prstGeom prst="rect">
                        <a:avLst/>
                      </a:prstGeom>
                      <a:solidFill>
                        <a:srgbClr val="CC99FF"/>
                      </a:solidFill>
                      <a:ln w="38100">
                        <a:noFill/>
                        <a:miter/>
                      </a:ln>
                    </p:spPr>
                  </p:pic>
                </p:oleObj>
              </mc:Fallback>
            </mc:AlternateContent>
          </a:graphicData>
        </a:graphic>
      </p:graphicFrame>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p:cNvSpPr>
          <p:nvPr>
            <p:ph idx="4294967295"/>
          </p:nvPr>
        </p:nvSpPr>
        <p:spPr>
          <a:xfrm>
            <a:off x="451485" y="358140"/>
            <a:ext cx="7772400" cy="6334760"/>
          </a:xfrm>
        </p:spPr>
        <p:txBody>
          <a:bodyPr vert="horz" wrap="square" lIns="91440" tIns="45720" rIns="91440" bIns="45720" anchor="t" anchorCtr="0"/>
          <a:lstStyle/>
          <a:p>
            <a:pPr eaLnBrk="1" hangingPunct="1">
              <a:lnSpc>
                <a:spcPct val="90000"/>
              </a:lnSpc>
              <a:buNone/>
            </a:pPr>
            <a:r>
              <a:rPr lang="en-US" altLang="zh-CN" dirty="0">
                <a:solidFill>
                  <a:srgbClr val="FF0000"/>
                </a:solidFill>
                <a:latin typeface="黑体" panose="02010609060101010101" pitchFamily="2" charset="-122"/>
                <a:ea typeface="黑体" panose="02010609060101010101" pitchFamily="2" charset="-122"/>
              </a:rPr>
              <a:t>4.</a:t>
            </a:r>
            <a:r>
              <a:rPr lang="zh-CN" altLang="en-US" dirty="0">
                <a:solidFill>
                  <a:srgbClr val="FF0000"/>
                </a:solidFill>
                <a:latin typeface="黑体" panose="02010609060101010101" pitchFamily="2" charset="-122"/>
                <a:ea typeface="黑体" panose="02010609060101010101" pitchFamily="2" charset="-122"/>
              </a:rPr>
              <a:t>知识库翻译系统</a:t>
            </a:r>
            <a:r>
              <a:rPr lang="en-US" altLang="zh-CN" dirty="0">
                <a:solidFill>
                  <a:srgbClr val="FF0000"/>
                </a:solidFill>
                <a:latin typeface="黑体" panose="02010609060101010101" pitchFamily="2" charset="-122"/>
                <a:ea typeface="黑体" panose="02010609060101010101" pitchFamily="2" charset="-122"/>
              </a:rPr>
              <a:t>(knowledge-based MT systems)</a:t>
            </a:r>
          </a:p>
          <a:p>
            <a:pPr eaLnBrk="1" hangingPunct="1">
              <a:lnSpc>
                <a:spcPct val="90000"/>
              </a:lnSpc>
              <a:buNone/>
            </a:pPr>
            <a:r>
              <a:rPr lang="zh-CN" altLang="en-US" dirty="0" smtClean="0">
                <a:latin typeface="黑体" panose="02010609060101010101" pitchFamily="2" charset="-122"/>
                <a:ea typeface="黑体" panose="02010609060101010101" pitchFamily="2" charset="-122"/>
              </a:rPr>
              <a:t>  此</a:t>
            </a:r>
            <a:r>
              <a:rPr lang="zh-CN" altLang="en-US" dirty="0">
                <a:latin typeface="黑体" panose="02010609060101010101" pitchFamily="2" charset="-122"/>
                <a:ea typeface="黑体" panose="02010609060101010101" pitchFamily="2" charset="-122"/>
              </a:rPr>
              <a:t>类研究多半有限定范围，并且使用知识获取工具，自动或半自动的大量收集相关知识，以充实知识库的内容。</a:t>
            </a:r>
          </a:p>
          <a:p>
            <a:pPr eaLnBrk="1" hangingPunct="1">
              <a:lnSpc>
                <a:spcPct val="90000"/>
              </a:lnSpc>
              <a:buNone/>
            </a:pPr>
            <a:r>
              <a:rPr lang="en-US" altLang="zh-CN" dirty="0">
                <a:solidFill>
                  <a:srgbClr val="FF0000"/>
                </a:solidFill>
                <a:latin typeface="黑体" panose="02010609060101010101" pitchFamily="2" charset="-122"/>
                <a:ea typeface="黑体" panose="02010609060101010101" pitchFamily="2" charset="-122"/>
              </a:rPr>
              <a:t>5.</a:t>
            </a:r>
            <a:r>
              <a:rPr lang="zh-CN" altLang="en-US" dirty="0">
                <a:solidFill>
                  <a:srgbClr val="FF0000"/>
                </a:solidFill>
                <a:latin typeface="黑体" panose="02010609060101010101" pitchFamily="2" charset="-122"/>
                <a:ea typeface="黑体" panose="02010609060101010101" pitchFamily="2" charset="-122"/>
              </a:rPr>
              <a:t>范例式翻译系统</a:t>
            </a:r>
            <a:r>
              <a:rPr lang="en-US" altLang="zh-CN" dirty="0">
                <a:solidFill>
                  <a:srgbClr val="FF0000"/>
                </a:solidFill>
                <a:latin typeface="黑体" panose="02010609060101010101" pitchFamily="2" charset="-122"/>
                <a:ea typeface="黑体" panose="02010609060101010101" pitchFamily="2" charset="-122"/>
              </a:rPr>
              <a:t>(example-based MT systems)</a:t>
            </a:r>
          </a:p>
          <a:p>
            <a:pPr eaLnBrk="1" hangingPunct="1">
              <a:lnSpc>
                <a:spcPct val="90000"/>
              </a:lnSpc>
              <a:buNone/>
            </a:pPr>
            <a:r>
              <a:rPr lang="zh-CN" altLang="en-US" dirty="0" smtClean="0">
                <a:latin typeface="黑体" panose="02010609060101010101" pitchFamily="2" charset="-122"/>
                <a:ea typeface="黑体" panose="02010609060101010101" pitchFamily="2" charset="-122"/>
              </a:rPr>
              <a:t>  将</a:t>
            </a:r>
            <a:r>
              <a:rPr lang="zh-CN" altLang="en-US" dirty="0">
                <a:latin typeface="黑体" panose="02010609060101010101" pitchFamily="2" charset="-122"/>
                <a:ea typeface="黑体" panose="02010609060101010101" pitchFamily="2" charset="-122"/>
              </a:rPr>
              <a:t>过去的翻译结果，当成范例，产生一个范例库。在翻译一段文字时，参考范例库中近似的例子，并处理差异处。</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1" name="Rectangle 2"/>
          <p:cNvSpPr>
            <a:spLocks noGrp="1"/>
          </p:cNvSpPr>
          <p:nvPr>
            <p:ph idx="4294967295"/>
          </p:nvPr>
        </p:nvSpPr>
        <p:spPr>
          <a:xfrm>
            <a:off x="535940" y="500380"/>
            <a:ext cx="7772400" cy="5582285"/>
          </a:xfrm>
        </p:spPr>
        <p:txBody>
          <a:bodyPr vert="horz" wrap="square" lIns="91440" tIns="45720" rIns="91440" bIns="45720" anchor="t" anchorCtr="0"/>
          <a:lstStyle/>
          <a:p>
            <a:pPr eaLnBrk="1" hangingPunct="1">
              <a:lnSpc>
                <a:spcPct val="80000"/>
              </a:lnSpc>
              <a:buNone/>
            </a:pPr>
            <a:r>
              <a:rPr lang="en-US" altLang="zh-CN" sz="3200" dirty="0">
                <a:solidFill>
                  <a:srgbClr val="FF0000"/>
                </a:solidFill>
                <a:latin typeface="黑体" panose="02010609060101010101" pitchFamily="2" charset="-122"/>
                <a:ea typeface="黑体" panose="02010609060101010101" pitchFamily="2" charset="-122"/>
              </a:rPr>
              <a:t>6.</a:t>
            </a:r>
            <a:r>
              <a:rPr lang="zh-CN" altLang="en-US" sz="3200" dirty="0">
                <a:solidFill>
                  <a:srgbClr val="FF0000"/>
                </a:solidFill>
                <a:latin typeface="黑体" panose="02010609060101010101" pitchFamily="2" charset="-122"/>
                <a:ea typeface="黑体" panose="02010609060101010101" pitchFamily="2" charset="-122"/>
              </a:rPr>
              <a:t>统计式翻译系统</a:t>
            </a:r>
            <a:r>
              <a:rPr lang="en-US" altLang="zh-CN" sz="3200" dirty="0">
                <a:solidFill>
                  <a:srgbClr val="FF0000"/>
                </a:solidFill>
                <a:latin typeface="黑体" panose="02010609060101010101" pitchFamily="2" charset="-122"/>
                <a:ea typeface="黑体" panose="02010609060101010101" pitchFamily="2" charset="-122"/>
              </a:rPr>
              <a:t>(statistics-based MT systems)</a:t>
            </a:r>
          </a:p>
          <a:p>
            <a:pPr eaLnBrk="1" hangingPunct="1">
              <a:lnSpc>
                <a:spcPct val="80000"/>
              </a:lnSpc>
            </a:pPr>
            <a:r>
              <a:rPr lang="zh-CN" altLang="en-US" sz="3200" dirty="0">
                <a:latin typeface="黑体" panose="02010609060101010101" pitchFamily="2" charset="-122"/>
                <a:ea typeface="黑体" panose="02010609060101010101" pitchFamily="2" charset="-122"/>
              </a:rPr>
              <a:t>利用汉莎语料库（</a:t>
            </a:r>
            <a:r>
              <a:rPr lang="en-US" altLang="zh-CN" sz="3200" dirty="0">
                <a:latin typeface="黑体" panose="02010609060101010101" pitchFamily="2" charset="-122"/>
                <a:ea typeface="黑体" panose="02010609060101010101" pitchFamily="2" charset="-122"/>
              </a:rPr>
              <a:t>Hansard corpus</a:t>
            </a:r>
            <a:r>
              <a:rPr lang="zh-CN" altLang="en-US" sz="3200" dirty="0">
                <a:latin typeface="黑体" panose="02010609060101010101" pitchFamily="2" charset="-122"/>
                <a:ea typeface="黑体" panose="02010609060101010101" pitchFamily="2" charset="-122"/>
              </a:rPr>
              <a:t>，英法双语语料库），总共有</a:t>
            </a:r>
            <a:r>
              <a:rPr lang="zh-CN" altLang="en-US" sz="3200" dirty="0">
                <a:ea typeface="黑体" panose="02010609060101010101" pitchFamily="2" charset="-122"/>
              </a:rPr>
              <a:t> </a:t>
            </a:r>
            <a:r>
              <a:rPr lang="en-US" altLang="zh-CN" sz="3200" dirty="0">
                <a:latin typeface="黑体" panose="02010609060101010101" pitchFamily="2" charset="-122"/>
                <a:ea typeface="黑体" panose="02010609060101010101" pitchFamily="2" charset="-122"/>
              </a:rPr>
              <a:t>2,205,733 </a:t>
            </a:r>
            <a:r>
              <a:rPr lang="zh-CN" altLang="en-US" sz="3200" dirty="0">
                <a:latin typeface="黑体" panose="02010609060101010101" pitchFamily="2" charset="-122"/>
                <a:ea typeface="黑体" panose="02010609060101010101" pitchFamily="2" charset="-122"/>
              </a:rPr>
              <a:t>英法句对作为训练语料，实现了英语到法语的</a:t>
            </a:r>
            <a:r>
              <a:rPr lang="zh-CN" altLang="en-US" sz="3200" dirty="0">
                <a:solidFill>
                  <a:srgbClr val="FF0000"/>
                </a:solidFill>
                <a:latin typeface="黑体" panose="02010609060101010101" pitchFamily="2" charset="-122"/>
                <a:ea typeface="黑体" panose="02010609060101010101" pitchFamily="2" charset="-122"/>
              </a:rPr>
              <a:t>统计机器翻译系统</a:t>
            </a:r>
            <a:r>
              <a:rPr lang="zh-CN" altLang="en-US" sz="3200" dirty="0">
                <a:latin typeface="黑体" panose="02010609060101010101" pitchFamily="2" charset="-122"/>
                <a:ea typeface="黑体" panose="02010609060101010101" pitchFamily="2" charset="-122"/>
              </a:rPr>
              <a:t>。</a:t>
            </a:r>
          </a:p>
          <a:p>
            <a:pPr eaLnBrk="1" hangingPunct="1">
              <a:lnSpc>
                <a:spcPct val="80000"/>
              </a:lnSpc>
            </a:pPr>
            <a:r>
              <a:rPr lang="en-US" altLang="zh-CN" sz="3200" dirty="0">
                <a:latin typeface="黑体" panose="02010609060101010101" pitchFamily="2" charset="-122"/>
                <a:ea typeface="黑体" panose="02010609060101010101" pitchFamily="2" charset="-122"/>
              </a:rPr>
              <a:t>2003</a:t>
            </a:r>
            <a:r>
              <a:rPr lang="zh-CN" altLang="en-US" sz="3200" dirty="0">
                <a:latin typeface="黑体" panose="02010609060101010101" pitchFamily="2" charset="-122"/>
                <a:ea typeface="黑体" panose="02010609060101010101" pitchFamily="2" charset="-122"/>
              </a:rPr>
              <a:t>年美国的计算语言学者们不满足现有的，多达 </a:t>
            </a:r>
            <a:r>
              <a:rPr lang="en-US" altLang="zh-CN" sz="3200" dirty="0">
                <a:latin typeface="黑体" panose="02010609060101010101" pitchFamily="2" charset="-122"/>
                <a:ea typeface="黑体" panose="02010609060101010101" pitchFamily="2" charset="-122"/>
              </a:rPr>
              <a:t>2000 </a:t>
            </a:r>
            <a:r>
              <a:rPr lang="zh-CN" altLang="en-US" sz="3200" dirty="0">
                <a:latin typeface="黑体" panose="02010609060101010101" pitchFamily="2" charset="-122"/>
                <a:ea typeface="黑体" panose="02010609060101010101" pitchFamily="2" charset="-122"/>
              </a:rPr>
              <a:t>万词的英国国家语料库带标语料库的需求，发布了美国国家语料库（</a:t>
            </a:r>
            <a:r>
              <a:rPr lang="en-US" altLang="zh-CN" sz="3200" dirty="0">
                <a:latin typeface="黑体" panose="02010609060101010101" pitchFamily="2" charset="-122"/>
                <a:ea typeface="黑体" panose="02010609060101010101" pitchFamily="2" charset="-122"/>
              </a:rPr>
              <a:t>VER1</a:t>
            </a:r>
            <a:r>
              <a:rPr lang="zh-CN" altLang="en-US" sz="3200" dirty="0">
                <a:latin typeface="黑体" panose="02010609060101010101" pitchFamily="2" charset="-122"/>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这是一个具有 </a:t>
            </a:r>
            <a:r>
              <a:rPr lang="en-US" altLang="zh-CN" sz="3200" dirty="0">
                <a:solidFill>
                  <a:srgbClr val="FF0000"/>
                </a:solidFill>
                <a:latin typeface="黑体" panose="02010609060101010101" pitchFamily="2" charset="-122"/>
                <a:ea typeface="黑体" panose="02010609060101010101" pitchFamily="2" charset="-122"/>
              </a:rPr>
              <a:t>11,508,216 </a:t>
            </a:r>
            <a:r>
              <a:rPr lang="zh-CN" altLang="en-US" sz="3200" dirty="0">
                <a:solidFill>
                  <a:srgbClr val="FF0000"/>
                </a:solidFill>
                <a:latin typeface="黑体" panose="02010609060101010101" pitchFamily="2" charset="-122"/>
                <a:ea typeface="黑体" panose="02010609060101010101" pitchFamily="2" charset="-122"/>
              </a:rPr>
              <a:t>词汇的带标语料库。由两部分内容组成：其中口语 </a:t>
            </a:r>
            <a:r>
              <a:rPr lang="en-US" altLang="zh-CN" sz="3200" dirty="0">
                <a:solidFill>
                  <a:srgbClr val="FF0000"/>
                </a:solidFill>
                <a:latin typeface="黑体" panose="02010609060101010101" pitchFamily="2" charset="-122"/>
                <a:ea typeface="黑体" panose="02010609060101010101" pitchFamily="2" charset="-122"/>
              </a:rPr>
              <a:t>3,224,388</a:t>
            </a:r>
            <a:r>
              <a:rPr lang="zh-CN" altLang="en-US" sz="3200" dirty="0">
                <a:solidFill>
                  <a:srgbClr val="FF0000"/>
                </a:solidFill>
                <a:latin typeface="黑体" panose="02010609060101010101" pitchFamily="2" charset="-122"/>
                <a:ea typeface="黑体" panose="02010609060101010101" pitchFamily="2" charset="-122"/>
              </a:rPr>
              <a:t>字，书面语</a:t>
            </a:r>
            <a:r>
              <a:rPr lang="en-US" altLang="zh-CN" sz="3200" dirty="0">
                <a:solidFill>
                  <a:srgbClr val="FF0000"/>
                </a:solidFill>
                <a:latin typeface="黑体" panose="02010609060101010101" pitchFamily="2" charset="-122"/>
                <a:ea typeface="黑体" panose="02010609060101010101" pitchFamily="2" charset="-122"/>
              </a:rPr>
              <a:t>8,283,828</a:t>
            </a:r>
            <a:r>
              <a:rPr lang="zh-CN" altLang="en-US" sz="3200" dirty="0">
                <a:solidFill>
                  <a:srgbClr val="FF0000"/>
                </a:solidFill>
                <a:latin typeface="黑体" panose="02010609060101010101" pitchFamily="2" charset="-122"/>
                <a:ea typeface="黑体" panose="02010609060101010101" pitchFamily="2" charset="-122"/>
              </a:rPr>
              <a:t>字。</a:t>
            </a:r>
            <a:r>
              <a:rPr lang="zh-CN" altLang="en-US" sz="3200" dirty="0">
                <a:latin typeface="黑体" panose="02010609060101010101" pitchFamily="2" charset="-122"/>
                <a:ea typeface="黑体" panose="02010609060101010101" pitchFamily="2" charset="-122"/>
              </a:rPr>
              <a:t> </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内容占位符 2"/>
          <p:cNvSpPr>
            <a:spLocks noGrp="1"/>
          </p:cNvSpPr>
          <p:nvPr>
            <p:ph idx="4294967295"/>
          </p:nvPr>
        </p:nvSpPr>
        <p:spPr>
          <a:xfrm>
            <a:off x="493395" y="499110"/>
            <a:ext cx="7772400" cy="5638165"/>
          </a:xfrm>
        </p:spPr>
        <p:txBody>
          <a:bodyPr vert="horz" wrap="square" lIns="91440" tIns="45720" rIns="91440" bIns="45720" anchor="t" anchorCtr="0"/>
          <a:lstStyle/>
          <a:p>
            <a:r>
              <a:rPr lang="zh-CN" altLang="zh-CN" sz="2800" dirty="0">
                <a:latin typeface="黑体" panose="02010609060101010101" pitchFamily="49" charset="-122"/>
                <a:ea typeface="黑体" panose="02010609060101010101" pitchFamily="49" charset="-122"/>
              </a:rPr>
              <a:t>统计机器翻译技术的最大优点在于，只需要提供一定规模（如百万级乃至千万级）的双语句对库，翻译系统自动学习</a:t>
            </a:r>
            <a:r>
              <a:rPr lang="en-US" altLang="zh-CN" sz="2800" dirty="0">
                <a:latin typeface="黑体" panose="02010609060101010101" pitchFamily="49" charset="-122"/>
                <a:ea typeface="黑体" panose="02010609060101010101" pitchFamily="49" charset="-122"/>
              </a:rPr>
              <a:t>3~5 </a:t>
            </a:r>
            <a:r>
              <a:rPr lang="zh-CN" altLang="zh-CN" sz="2800" dirty="0">
                <a:latin typeface="黑体" panose="02010609060101010101" pitchFamily="49" charset="-122"/>
                <a:ea typeface="黑体" panose="02010609060101010101" pitchFamily="49" charset="-122"/>
              </a:rPr>
              <a:t>天就可完成系统构建，无须任何人工干预。</a:t>
            </a:r>
            <a:endParaRPr lang="en-US"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从翻译性能来看，基于大规模双语数据自动训练学习的统计机器翻译系统性能表现更优。</a:t>
            </a:r>
            <a:endParaRPr lang="en-US" altLang="zh-CN" sz="2800" dirty="0">
              <a:latin typeface="黑体" panose="02010609060101010101" pitchFamily="49" charset="-122"/>
              <a:ea typeface="黑体" panose="02010609060101010101" pitchFamily="49" charset="-122"/>
            </a:endParaRPr>
          </a:p>
          <a:p>
            <a:r>
              <a:rPr lang="zh-CN" altLang="zh-CN" sz="2800" dirty="0">
                <a:latin typeface="黑体" panose="02010609060101010101" pitchFamily="49" charset="-122"/>
                <a:ea typeface="黑体" panose="02010609060101010101" pitchFamily="49" charset="-122"/>
              </a:rPr>
              <a:t>统计机器翻译技术本质上是数据驱动的方法，</a:t>
            </a:r>
            <a:r>
              <a:rPr lang="zh-CN" altLang="zh-CN" sz="2800" dirty="0">
                <a:solidFill>
                  <a:srgbClr val="FF0000"/>
                </a:solidFill>
                <a:latin typeface="黑体" panose="02010609060101010101" pitchFamily="49" charset="-122"/>
                <a:ea typeface="黑体" panose="02010609060101010101" pitchFamily="49" charset="-122"/>
              </a:rPr>
              <a:t>利用机器学习方法从大规模双语句对库中自动学习训练翻译模型和语言模型，基本上不需要人工干预</a:t>
            </a:r>
            <a:r>
              <a:rPr lang="zh-CN" altLang="zh-CN" sz="2800" dirty="0">
                <a:latin typeface="黑体" panose="02010609060101010101" pitchFamily="49" charset="-122"/>
                <a:ea typeface="黑体" panose="02010609060101010101" pitchFamily="49" charset="-122"/>
              </a:rPr>
              <a:t>；如果用于训练学习的计算机硬件运算资源越丰富，所需要的训练学习时间就越少。</a:t>
            </a:r>
          </a:p>
          <a:p>
            <a:endParaRPr lang="zh-CN" altLang="en-US" sz="280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内容占位符 2"/>
          <p:cNvSpPr>
            <a:spLocks noGrp="1"/>
          </p:cNvSpPr>
          <p:nvPr>
            <p:ph idx="4294967295"/>
          </p:nvPr>
        </p:nvSpPr>
        <p:spPr>
          <a:xfrm>
            <a:off x="685800" y="4895215"/>
            <a:ext cx="7772400" cy="525780"/>
          </a:xfrm>
        </p:spPr>
        <p:txBody>
          <a:bodyPr vert="horz" wrap="square" lIns="91440" tIns="45720" rIns="91440" bIns="45720" anchor="t" anchorCtr="0"/>
          <a:lstStyle/>
          <a:p>
            <a:r>
              <a:rPr lang="zh-CN" altLang="zh-CN" sz="2400" dirty="0"/>
              <a:t>统计机器翻译系统架构</a:t>
            </a:r>
            <a:endParaRPr lang="zh-CN" altLang="en-US" sz="2400" dirty="0"/>
          </a:p>
        </p:txBody>
      </p:sp>
      <p:pic>
        <p:nvPicPr>
          <p:cNvPr id="167941" name="图片 4"/>
          <p:cNvPicPr>
            <a:picLocks noChangeAspect="1"/>
          </p:cNvPicPr>
          <p:nvPr/>
        </p:nvPicPr>
        <p:blipFill>
          <a:blip r:embed="rId3"/>
          <a:stretch>
            <a:fillRect/>
          </a:stretch>
        </p:blipFill>
        <p:spPr>
          <a:xfrm>
            <a:off x="896620" y="165418"/>
            <a:ext cx="7561263" cy="4616450"/>
          </a:xfrm>
          <a:prstGeom prst="rect">
            <a:avLst/>
          </a:prstGeom>
          <a:noFill/>
          <a:ln w="9525">
            <a:noFill/>
          </a:ln>
        </p:spPr>
      </p:pic>
      <p:sp>
        <p:nvSpPr>
          <p:cNvPr id="167942" name="TextBox 5"/>
          <p:cNvSpPr txBox="1"/>
          <p:nvPr/>
        </p:nvSpPr>
        <p:spPr>
          <a:xfrm>
            <a:off x="500698" y="5519103"/>
            <a:ext cx="8353425" cy="1014730"/>
          </a:xfrm>
          <a:prstGeom prst="rect">
            <a:avLst/>
          </a:prstGeom>
          <a:noFill/>
          <a:ln w="9525">
            <a:noFill/>
          </a:ln>
        </p:spPr>
        <p:txBody>
          <a:bodyPr>
            <a:spAutoFit/>
          </a:bodyPr>
          <a:lstStyle/>
          <a:p>
            <a:r>
              <a:rPr lang="zh-CN" altLang="zh-CN" sz="2000" b="1" dirty="0">
                <a:solidFill>
                  <a:schemeClr val="accent2">
                    <a:lumMod val="90000"/>
                    <a:lumOff val="10000"/>
                  </a:schemeClr>
                </a:solidFill>
                <a:latin typeface="Times New Roman" panose="02020603050405020304" pitchFamily="18" charset="0"/>
              </a:rPr>
              <a:t>一个统计机器翻译系统构建框架包括双语句对自动词对齐、翻译规则抽取、翻译特征打分、语言模型和调序模型训练、翻译特征权重调优、翻译解码和翻译后处理等几部分。</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3" name="Rectangle 2"/>
          <p:cNvSpPr>
            <a:spLocks noGrp="1"/>
          </p:cNvSpPr>
          <p:nvPr>
            <p:ph idx="4294967295"/>
          </p:nvPr>
        </p:nvSpPr>
        <p:spPr>
          <a:xfrm>
            <a:off x="239395" y="429260"/>
            <a:ext cx="8354060" cy="5426075"/>
          </a:xfrm>
        </p:spPr>
        <p:txBody>
          <a:bodyPr vert="horz" wrap="square" lIns="91440" tIns="45720" rIns="91440" bIns="45720" anchor="t" anchorCtr="0"/>
          <a:lstStyle/>
          <a:p>
            <a:pPr eaLnBrk="1" hangingPunct="1">
              <a:lnSpc>
                <a:spcPct val="90000"/>
              </a:lnSpc>
              <a:buNone/>
            </a:pPr>
            <a:r>
              <a:rPr lang="en-US" altLang="zh-CN" sz="4000" dirty="0" smtClean="0">
                <a:solidFill>
                  <a:srgbClr val="FF0000"/>
                </a:solidFill>
                <a:latin typeface="黑体" panose="02010609060101010101" pitchFamily="2" charset="-122"/>
                <a:ea typeface="黑体" panose="02010609060101010101" pitchFamily="2" charset="-122"/>
              </a:rPr>
              <a:t>7.</a:t>
            </a:r>
            <a:r>
              <a:rPr lang="zh-CN" altLang="en-US" sz="4000" dirty="0" smtClean="0">
                <a:solidFill>
                  <a:srgbClr val="FF0000"/>
                </a:solidFill>
                <a:latin typeface="黑体" panose="02010609060101010101" pitchFamily="2" charset="-122"/>
                <a:ea typeface="黑体" panose="02010609060101010101" pitchFamily="2" charset="-122"/>
              </a:rPr>
              <a:t>混合式</a:t>
            </a:r>
            <a:r>
              <a:rPr lang="zh-CN" altLang="en-US" sz="4000" dirty="0">
                <a:solidFill>
                  <a:srgbClr val="FF0000"/>
                </a:solidFill>
                <a:latin typeface="黑体" panose="02010609060101010101" pitchFamily="2" charset="-122"/>
                <a:ea typeface="黑体" panose="02010609060101010101" pitchFamily="2" charset="-122"/>
              </a:rPr>
              <a:t>翻译系统</a:t>
            </a:r>
            <a:r>
              <a:rPr lang="en-US" altLang="zh-CN" sz="4000" dirty="0">
                <a:solidFill>
                  <a:srgbClr val="FF0000"/>
                </a:solidFill>
                <a:latin typeface="黑体" panose="02010609060101010101" pitchFamily="2" charset="-122"/>
                <a:ea typeface="黑体" panose="02010609060101010101" pitchFamily="2" charset="-122"/>
              </a:rPr>
              <a:t>(hybrid MT systems)</a:t>
            </a:r>
          </a:p>
          <a:p>
            <a:pPr eaLnBrk="1" hangingPunct="1">
              <a:lnSpc>
                <a:spcPct val="90000"/>
              </a:lnSpc>
            </a:pPr>
            <a:r>
              <a:rPr lang="zh-CN" altLang="en-US" sz="3200" dirty="0">
                <a:latin typeface="黑体" panose="02010609060101010101" pitchFamily="2" charset="-122"/>
                <a:ea typeface="黑体" panose="02010609060101010101" pitchFamily="2" charset="-122"/>
              </a:rPr>
              <a:t>采用多种策略。如通译公司经过多年的理论和应用实验研究，总结出了</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基于规则，重在语料</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的机器翻译思路。</a:t>
            </a:r>
          </a:p>
          <a:p>
            <a:pPr marL="0" indent="0" eaLnBrk="1" hangingPunct="1">
              <a:lnSpc>
                <a:spcPct val="90000"/>
              </a:lnSpc>
              <a:buNone/>
            </a:pPr>
            <a:r>
              <a:rPr lang="zh-CN" altLang="en-US" sz="3200" dirty="0">
                <a:solidFill>
                  <a:srgbClr val="FF0000"/>
                </a:solidFill>
                <a:latin typeface="黑体" panose="02010609060101010101" pitchFamily="2" charset="-122"/>
                <a:ea typeface="黑体" panose="02010609060101010101" pitchFamily="2" charset="-122"/>
              </a:rPr>
              <a:t>思想： </a:t>
            </a:r>
            <a:endParaRPr lang="zh-CN" altLang="en-US" sz="3200" dirty="0">
              <a:solidFill>
                <a:schemeClr val="folHlink"/>
              </a:solidFill>
              <a:latin typeface="黑体" panose="02010609060101010101" pitchFamily="2" charset="-122"/>
              <a:ea typeface="黑体" panose="02010609060101010101" pitchFamily="2" charset="-122"/>
            </a:endParaRPr>
          </a:p>
          <a:p>
            <a:pPr eaLnBrk="1" hangingPunct="1">
              <a:lnSpc>
                <a:spcPct val="90000"/>
              </a:lnSpc>
            </a:pP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 系统需要强大的语言知识的支持</a:t>
            </a:r>
            <a:r>
              <a:rPr lang="zh-CN" altLang="en-US" sz="3200" dirty="0">
                <a:latin typeface="黑体" panose="02010609060101010101" pitchFamily="2" charset="-122"/>
                <a:ea typeface="黑体" panose="02010609060101010101" pitchFamily="2" charset="-122"/>
              </a:rPr>
              <a:t>。词法和语法规则的研究与归纳总结是机器翻译的基础。规则源于语言应用环境，必须以丰富的自然语言语料库为基础，应该采用</a:t>
            </a:r>
            <a:r>
              <a:rPr lang="en-US" altLang="zh-CN" sz="3200" dirty="0">
                <a:latin typeface="黑体" panose="02010609060101010101" pitchFamily="2" charset="-122"/>
                <a:ea typeface="黑体" panose="02010609060101010101" pitchFamily="2" charset="-122"/>
              </a:rPr>
              <a:t>KDD</a:t>
            </a:r>
            <a:r>
              <a:rPr lang="zh-CN" altLang="en-US" sz="3200" dirty="0">
                <a:latin typeface="黑体" panose="02010609060101010101" pitchFamily="2" charset="-122"/>
                <a:ea typeface="黑体" panose="02010609060101010101" pitchFamily="2" charset="-122"/>
              </a:rPr>
              <a:t>和数据挖掘技术从大规模语料库中提取规则。</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2"/>
          <p:cNvSpPr>
            <a:spLocks noGrp="1"/>
          </p:cNvSpPr>
          <p:nvPr>
            <p:ph idx="4294967295"/>
          </p:nvPr>
        </p:nvSpPr>
        <p:spPr>
          <a:xfrm>
            <a:off x="338455" y="372110"/>
            <a:ext cx="7997825" cy="6061075"/>
          </a:xfrm>
        </p:spPr>
        <p:txBody>
          <a:bodyPr vert="horz" wrap="square" lIns="91440" tIns="45720" rIns="91440" bIns="45720" anchor="t" anchorCtr="0"/>
          <a:lstStyle/>
          <a:p>
            <a:pPr eaLnBrk="1" hangingPunct="1">
              <a:buNone/>
            </a:pPr>
            <a:r>
              <a:rPr lang="en-US" altLang="zh-CN" sz="3200" dirty="0">
                <a:latin typeface="黑体" panose="02010609060101010101" pitchFamily="2" charset="-122"/>
                <a:ea typeface="黑体" panose="02010609060101010101" pitchFamily="2" charset="-122"/>
              </a:rPr>
              <a:t>(2)</a:t>
            </a:r>
            <a:r>
              <a:rPr lang="zh-CN" altLang="en-US" sz="3200" dirty="0">
                <a:latin typeface="黑体" panose="02010609060101010101" pitchFamily="2" charset="-122"/>
                <a:ea typeface="黑体" panose="02010609060101010101" pitchFamily="2" charset="-122"/>
              </a:rPr>
              <a:t>自然语言中有许多不规则的表达方式，必须用</a:t>
            </a:r>
            <a:r>
              <a:rPr lang="zh-CN" altLang="en-US" sz="3200" dirty="0">
                <a:solidFill>
                  <a:srgbClr val="FF0000"/>
                </a:solidFill>
                <a:latin typeface="黑体" panose="02010609060101010101" pitchFamily="2" charset="-122"/>
                <a:ea typeface="黑体" panose="02010609060101010101" pitchFamily="2" charset="-122"/>
              </a:rPr>
              <a:t>翻译记忆技术</a:t>
            </a:r>
            <a:r>
              <a:rPr lang="zh-CN" altLang="en-US" sz="3200" dirty="0">
                <a:latin typeface="黑体" panose="02010609060101010101" pitchFamily="2" charset="-122"/>
                <a:ea typeface="黑体" panose="02010609060101010101" pitchFamily="2" charset="-122"/>
              </a:rPr>
              <a:t>不断丰富和完善。自然语言包罗万象，但如果针对特定的专业领域，其歧义多解的现象就会大大减少。</a:t>
            </a:r>
          </a:p>
          <a:p>
            <a:pPr eaLnBrk="1" hangingPunct="1">
              <a:buNone/>
            </a:pPr>
            <a:r>
              <a:rPr lang="en-US" altLang="zh-CN" sz="3200" dirty="0">
                <a:latin typeface="黑体" panose="02010609060101010101" pitchFamily="2" charset="-122"/>
                <a:ea typeface="黑体" panose="02010609060101010101" pitchFamily="2" charset="-122"/>
              </a:rPr>
              <a:t>(3)</a:t>
            </a:r>
            <a:r>
              <a:rPr lang="zh-CN" altLang="en-US" sz="3200" dirty="0">
                <a:solidFill>
                  <a:srgbClr val="FF0000"/>
                </a:solidFill>
                <a:latin typeface="黑体" panose="02010609060101010101" pitchFamily="2" charset="-122"/>
                <a:ea typeface="黑体" panose="02010609060101010101" pitchFamily="2" charset="-122"/>
              </a:rPr>
              <a:t>专业化的研发道路</a:t>
            </a:r>
            <a:r>
              <a:rPr lang="zh-CN" altLang="en-US" sz="3200" dirty="0">
                <a:latin typeface="黑体" panose="02010609060101010101" pitchFamily="2" charset="-122"/>
                <a:ea typeface="黑体" panose="02010609060101010101" pitchFamily="2" charset="-122"/>
              </a:rPr>
              <a:t>必须紧密结合行业用户，根据行业用户的需求设计产品。 </a:t>
            </a:r>
          </a:p>
          <a:p>
            <a:pPr eaLnBrk="1" hangingPunct="1">
              <a:buNone/>
            </a:pPr>
            <a:r>
              <a:rPr lang="en-US" altLang="zh-CN" sz="3200" dirty="0">
                <a:latin typeface="黑体" panose="02010609060101010101" pitchFamily="2" charset="-122"/>
                <a:ea typeface="黑体" panose="02010609060101010101" pitchFamily="2" charset="-122"/>
              </a:rPr>
              <a:t>(4)</a:t>
            </a:r>
            <a:r>
              <a:rPr lang="zh-CN" altLang="en-US" sz="3200" dirty="0">
                <a:solidFill>
                  <a:srgbClr val="FF0000"/>
                </a:solidFill>
                <a:latin typeface="黑体" panose="02010609060101010101" pitchFamily="2" charset="-122"/>
                <a:ea typeface="黑体" panose="02010609060101010101" pitchFamily="2" charset="-122"/>
              </a:rPr>
              <a:t>软件技术的支持</a:t>
            </a:r>
            <a:r>
              <a:rPr lang="zh-CN" altLang="en-US" sz="3200" dirty="0">
                <a:latin typeface="黑体" panose="02010609060101010101" pitchFamily="2" charset="-122"/>
                <a:ea typeface="黑体" panose="02010609060101010101" pitchFamily="2" charset="-122"/>
              </a:rPr>
              <a:t>是机器翻译实用化的根本保障。</a:t>
            </a:r>
          </a:p>
          <a:p>
            <a:pPr eaLnBrk="1" hangingPunct="1">
              <a:buNone/>
            </a:pPr>
            <a:r>
              <a:rPr lang="en-US" altLang="zh-CN" sz="3200" dirty="0">
                <a:latin typeface="黑体" panose="02010609060101010101" pitchFamily="2" charset="-122"/>
                <a:ea typeface="黑体" panose="02010609060101010101" pitchFamily="2" charset="-122"/>
              </a:rPr>
              <a:t>(5)</a:t>
            </a:r>
            <a:r>
              <a:rPr lang="zh-CN" altLang="en-US" sz="3200" dirty="0">
                <a:solidFill>
                  <a:srgbClr val="FF0000"/>
                </a:solidFill>
                <a:latin typeface="黑体" panose="02010609060101010101" pitchFamily="2" charset="-122"/>
                <a:ea typeface="黑体" panose="02010609060101010101" pitchFamily="2" charset="-122"/>
              </a:rPr>
              <a:t>系统的设计</a:t>
            </a:r>
            <a:r>
              <a:rPr lang="zh-CN" altLang="en-US" sz="3200" dirty="0">
                <a:latin typeface="黑体" panose="02010609060101010101" pitchFamily="2" charset="-122"/>
                <a:ea typeface="黑体" panose="02010609060101010101" pitchFamily="2" charset="-122"/>
              </a:rPr>
              <a:t>必须具有长远的战略眼光。程序与语言知识数据分离的高度模块化设计是必由之路。</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2"/>
          <p:cNvSpPr>
            <a:spLocks noGrp="1"/>
          </p:cNvSpPr>
          <p:nvPr>
            <p:ph idx="4294967295"/>
          </p:nvPr>
        </p:nvSpPr>
        <p:spPr>
          <a:xfrm>
            <a:off x="423545" y="513715"/>
            <a:ext cx="8181340" cy="4874895"/>
          </a:xfrm>
        </p:spPr>
        <p:txBody>
          <a:bodyPr vert="horz" wrap="square" lIns="91440" tIns="45720" rIns="91440" bIns="45720" anchor="t" anchorCtr="0"/>
          <a:lstStyle/>
          <a:p>
            <a:pPr eaLnBrk="1" hangingPunct="1">
              <a:buNone/>
            </a:pPr>
            <a:r>
              <a:rPr lang="en-US" altLang="zh-CN" dirty="0" smtClean="0">
                <a:solidFill>
                  <a:srgbClr val="FF0000"/>
                </a:solidFill>
                <a:latin typeface="黑体" panose="02010609060101010101" pitchFamily="2" charset="-122"/>
                <a:ea typeface="黑体" panose="02010609060101010101" pitchFamily="2" charset="-122"/>
              </a:rPr>
              <a:t>8.</a:t>
            </a:r>
            <a:r>
              <a:rPr lang="zh-CN" altLang="en-US" dirty="0" smtClean="0">
                <a:solidFill>
                  <a:srgbClr val="FF0000"/>
                </a:solidFill>
                <a:latin typeface="黑体" panose="02010609060101010101" pitchFamily="2" charset="-122"/>
                <a:ea typeface="黑体" panose="02010609060101010101" pitchFamily="2" charset="-122"/>
              </a:rPr>
              <a:t>翻译</a:t>
            </a:r>
            <a:r>
              <a:rPr lang="zh-CN" altLang="en-US" dirty="0">
                <a:solidFill>
                  <a:srgbClr val="FF0000"/>
                </a:solidFill>
                <a:latin typeface="黑体" panose="02010609060101010101" pitchFamily="2" charset="-122"/>
                <a:ea typeface="黑体" panose="02010609060101010101" pitchFamily="2" charset="-122"/>
              </a:rPr>
              <a:t>记忆</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TM</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Translation Memory</a:t>
            </a:r>
            <a:r>
              <a:rPr lang="zh-CN" altLang="en-US" sz="3200" dirty="0">
                <a:latin typeface="黑体" panose="02010609060101010101" pitchFamily="2" charset="-122"/>
                <a:ea typeface="黑体" panose="02010609060101010101" pitchFamily="2" charset="-122"/>
              </a:rPr>
              <a:t>）</a:t>
            </a:r>
            <a:endParaRPr lang="zh-CN" altLang="en-US" sz="4000" dirty="0">
              <a:solidFill>
                <a:schemeClr val="accent1"/>
              </a:solidFill>
              <a:latin typeface="黑体" panose="02010609060101010101" pitchFamily="2" charset="-122"/>
              <a:ea typeface="黑体" panose="02010609060101010101" pitchFamily="2" charset="-122"/>
            </a:endParaRPr>
          </a:p>
          <a:p>
            <a:pPr eaLnBrk="1" hangingPunct="1"/>
            <a:r>
              <a:rPr lang="zh-CN" altLang="en-US" sz="3200" dirty="0">
                <a:latin typeface="黑体" panose="02010609060101010101" pitchFamily="2" charset="-122"/>
                <a:ea typeface="黑体" panose="02010609060101010101" pitchFamily="2" charset="-122"/>
              </a:rPr>
              <a:t>建立翻译记忆库，在翻译过程中，系统将自动搜索翻译记忆库中相同或相似的翻译资源，给出参考译文。</a:t>
            </a:r>
          </a:p>
          <a:p>
            <a:pPr eaLnBrk="1" hangingPunct="1"/>
            <a:r>
              <a:rPr lang="zh-CN" altLang="en-US" sz="3200" dirty="0">
                <a:latin typeface="黑体" panose="02010609060101010101" pitchFamily="2" charset="-122"/>
                <a:ea typeface="黑体" panose="02010609060101010101" pitchFamily="2" charset="-122"/>
              </a:rPr>
              <a:t>翻译记忆库同时在后台不断学习和自动储存新的译文。 </a:t>
            </a:r>
          </a:p>
          <a:p>
            <a:pPr eaLnBrk="1" hangingPunct="1"/>
            <a:r>
              <a:rPr lang="zh-CN" altLang="en-US" sz="3200" dirty="0">
                <a:latin typeface="黑体" panose="02010609060101010101" pitchFamily="2" charset="-122"/>
                <a:ea typeface="黑体" panose="02010609060101010101" pitchFamily="2" charset="-122"/>
              </a:rPr>
              <a:t>翻译记忆支持多语种之间的双向互译。德国产品基于</a:t>
            </a:r>
            <a:r>
              <a:rPr lang="en-US" altLang="zh-CN" sz="3200" dirty="0">
                <a:latin typeface="黑体" panose="02010609060101010101" pitchFamily="2" charset="-122"/>
                <a:ea typeface="黑体" panose="02010609060101010101" pitchFamily="2" charset="-122"/>
              </a:rPr>
              <a:t>UNICODE</a:t>
            </a:r>
            <a:r>
              <a:rPr lang="zh-CN" altLang="en-US" sz="3200" dirty="0">
                <a:latin typeface="黑体" panose="02010609060101010101" pitchFamily="2" charset="-122"/>
                <a:ea typeface="黑体" panose="02010609060101010101" pitchFamily="2" charset="-122"/>
              </a:rPr>
              <a:t>，支持</a:t>
            </a:r>
            <a:r>
              <a:rPr lang="en-US" altLang="zh-CN" sz="3200" dirty="0">
                <a:latin typeface="黑体" panose="02010609060101010101" pitchFamily="2" charset="-122"/>
                <a:ea typeface="黑体" panose="02010609060101010101" pitchFamily="2" charset="-122"/>
              </a:rPr>
              <a:t>55</a:t>
            </a:r>
            <a:r>
              <a:rPr lang="zh-CN" altLang="en-US" sz="3200" dirty="0">
                <a:latin typeface="黑体" panose="02010609060101010101" pitchFamily="2" charset="-122"/>
                <a:ea typeface="黑体" panose="02010609060101010101" pitchFamily="2" charset="-122"/>
              </a:rPr>
              <a:t>种语言。</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63195" y="362585"/>
            <a:ext cx="8506460" cy="613283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None/>
              <a:defRPr/>
            </a:pPr>
            <a:r>
              <a:rPr kumimoji="1" lang="en-US" altLang="zh-CN" sz="32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9.</a:t>
            </a:r>
            <a:r>
              <a:rPr kumimoji="1" lang="zh-CN" altLang="zh-CN" sz="32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神经网络模型，</a:t>
            </a:r>
            <a:r>
              <a:rPr kumimoji="1" lang="zh-CN" altLang="en-US" sz="32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即</a:t>
            </a:r>
            <a:r>
              <a:rPr kumimoji="1" lang="en-US" altLang="zh-CN" sz="32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Deep </a:t>
            </a:r>
            <a:r>
              <a:rPr kumimoji="1" lang="en-US" altLang="zh-CN" sz="32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Learning</a:t>
            </a:r>
            <a:r>
              <a:rPr kumimoji="1" lang="zh-CN" altLang="zh-CN" sz="320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（深度学习）</a:t>
            </a:r>
            <a:r>
              <a:rPr kumimoji="1" lang="zh-CN" altLang="zh-CN" sz="32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rPr>
              <a:t>神经网络模型</a:t>
            </a:r>
            <a:endParaRPr kumimoji="1" lang="en-US" altLang="zh-CN" sz="3200" i="0" u="none" strike="noStrike" kern="0" cap="none" spc="0" normalizeH="0" baseline="0" noProof="0" dirty="0" smtClean="0">
              <a:ln>
                <a:noFill/>
              </a:ln>
              <a:solidFill>
                <a:srgbClr val="FF0000"/>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zh-CN" altLang="zh-CN"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它</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终结了</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IBM</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模型</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1-5</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，翻译结果有明显的提升，使得像</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Google</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、微软、百度等的互联网翻译服务升级</a:t>
            </a:r>
            <a:r>
              <a:rPr kumimoji="1" lang="zh-CN" altLang="zh-CN"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endParaRPr kumimoji="1" lang="en-US" altLang="zh-CN"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r>
              <a:rPr kumimoji="1" lang="en-US" altLang="zh-CN" sz="3200" i="0" u="none" strike="noStrike" kern="0" cap="none" spc="0" normalizeH="0" baseline="0" noProof="0" dirty="0" smtClean="0">
                <a:ln>
                  <a:noFill/>
                </a:ln>
                <a:solidFill>
                  <a:srgbClr val="C00000"/>
                </a:solidFill>
                <a:effectLst/>
                <a:uLnTx/>
                <a:uFillTx/>
                <a:latin typeface="黑体" panose="02010609060101010101" pitchFamily="2" charset="-122"/>
                <a:ea typeface="黑体" panose="02010609060101010101" pitchFamily="2" charset="-122"/>
                <a:cs typeface="+mn-cs"/>
              </a:rPr>
              <a:t>LSTM</a:t>
            </a:r>
            <a:r>
              <a:rPr kumimoji="1" lang="zh-CN" altLang="en-US"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Long Short-Term Memory</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，长短时记忆</a:t>
            </a:r>
            <a:r>
              <a:rPr kumimoji="1" lang="zh-CN" altLang="en-US"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zh-CN" altLang="zh-CN" sz="3200" i="0" u="none" strike="noStrike" kern="0" cap="none" spc="0" normalizeH="0" baseline="0" noProof="0" dirty="0" smtClean="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我们</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把它叫做端到端的方法，</a:t>
            </a:r>
            <a:r>
              <a:rPr kumimoji="1" lang="en-US" altLang="zh-CN" sz="32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Yann</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 </a:t>
            </a:r>
            <a:r>
              <a:rPr kumimoji="1" lang="en-US" altLang="zh-CN" sz="32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LeCun</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a:t>
            </a:r>
            <a:r>
              <a:rPr kumimoji="1" lang="en-US" altLang="zh-CN" sz="3200" i="0" u="none" strike="noStrike" kern="0" cap="none" spc="0" normalizeH="0" baseline="0" noProof="0" dirty="0" err="1">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YoshuaBengio</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和</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Geoffrey Hinton</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这三位就在《</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Nature</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》上表示，</a:t>
            </a:r>
            <a:r>
              <a:rPr kumimoji="1" lang="zh-CN" altLang="zh-CN" sz="3200" i="0" u="sng" strike="noStrike" kern="0" cap="none" spc="0" normalizeH="0" baseline="0" noProof="0" dirty="0">
                <a:ln>
                  <a:noFill/>
                </a:ln>
                <a:solidFill>
                  <a:srgbClr val="C00000"/>
                </a:solidFill>
                <a:effectLst/>
                <a:uLnTx/>
                <a:uFillTx/>
                <a:latin typeface="黑体" panose="02010609060101010101" pitchFamily="2" charset="-122"/>
                <a:ea typeface="黑体" panose="02010609060101010101" pitchFamily="2" charset="-122"/>
                <a:cs typeface="+mn-cs"/>
              </a:rPr>
              <a:t>端到端的机器翻译有可能终结整个传统的机器翻译系统</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，虽然当时端到端，也就是</a:t>
            </a:r>
            <a:r>
              <a:rPr kumimoji="1" lang="en-US"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LSTM</a:t>
            </a:r>
            <a:r>
              <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rPr>
              <a:t>的效果还没有完全超过传统的模型。</a:t>
            </a:r>
          </a:p>
          <a:p>
            <a:pPr marL="342900" marR="0" lvl="0" indent="-342900" algn="l" defTabSz="914400" rtl="0" eaLnBrk="0" fontAlgn="base" latinLnBrk="0" hangingPunct="0">
              <a:lnSpc>
                <a:spcPct val="100000"/>
              </a:lnSpc>
              <a:spcBef>
                <a:spcPct val="20000"/>
              </a:spcBef>
              <a:spcAft>
                <a:spcPct val="0"/>
              </a:spcAft>
              <a:buClr>
                <a:schemeClr val="accent2">
                  <a:lumMod val="90000"/>
                  <a:lumOff val="10000"/>
                </a:schemeClr>
              </a:buClr>
              <a:buSzTx/>
              <a:buFont typeface="Wingdings" panose="05000000000000000000" pitchFamily="2" charset="2"/>
              <a:buChar char="Ø"/>
              <a:defRPr/>
            </a:pPr>
            <a:endParaRPr kumimoji="1" lang="zh-CN" altLang="zh-CN" sz="3200" i="0" u="none" strike="noStrike" kern="0" cap="none" spc="0" normalizeH="0" baseline="0" noProof="0" dirty="0">
              <a:ln>
                <a:noFill/>
              </a:ln>
              <a:solidFill>
                <a:schemeClr val="accent2">
                  <a:lumMod val="90000"/>
                  <a:lumOff val="10000"/>
                </a:schemeClr>
              </a:solidFill>
              <a:effectLst/>
              <a:uLnTx/>
              <a:uFillTx/>
              <a:latin typeface="黑体" panose="02010609060101010101" pitchFamily="2" charset="-122"/>
              <a:ea typeface="黑体" panose="02010609060101010101" pitchFamily="2" charset="-122"/>
              <a:cs typeface="+mn-cs"/>
            </a:endParaRP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smtClean="0">
                <a:ln>
                  <a:noFill/>
                </a:ln>
                <a:effectLst/>
                <a:uLnTx/>
                <a:uFillTx/>
                <a:latin typeface="Times New Roman" panose="02020603050405020304" pitchFamily="18" charset="0"/>
                <a:ea typeface="宋体" panose="02010600030101010101" pitchFamily="2" charset="-122"/>
                <a:cs typeface="+mn-cs"/>
              </a:rPr>
              <a:t>99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2a175296-7504-49a4-8a52-739a633887a9}"/>
</p:tagLst>
</file>

<file path=ppt/theme/theme1.xml><?xml version="1.0" encoding="utf-8"?>
<a:theme xmlns:a="http://schemas.openxmlformats.org/drawingml/2006/main" name="1_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Designs\Pulse.pot</Template>
  <TotalTime>133</TotalTime>
  <Words>16785</Words>
  <Application>Microsoft Office PowerPoint</Application>
  <PresentationFormat>全屏显示(4:3)</PresentationFormat>
  <Paragraphs>1213</Paragraphs>
  <Slides>173</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173</vt:i4>
      </vt:variant>
    </vt:vector>
  </HeadingPairs>
  <TitlesOfParts>
    <vt:vector size="185" baseType="lpstr">
      <vt:lpstr>黑体</vt:lpstr>
      <vt:lpstr>华文新魏</vt:lpstr>
      <vt:lpstr>隶书</vt:lpstr>
      <vt:lpstr>宋体</vt:lpstr>
      <vt:lpstr>微软雅黑</vt:lpstr>
      <vt:lpstr>Arial</vt:lpstr>
      <vt:lpstr>Tahoma</vt:lpstr>
      <vt:lpstr>Times New Roman</vt:lpstr>
      <vt:lpstr>Wingdings</vt:lpstr>
      <vt:lpstr>1_Pulse</vt:lpstr>
      <vt:lpstr>图像.文件</vt:lpstr>
      <vt:lpstr>Visio.Drawing.11</vt:lpstr>
      <vt:lpstr>PowerPoint 演示文稿</vt:lpstr>
      <vt:lpstr>第7章  自然语言处理技术</vt:lpstr>
      <vt:lpstr>7.5  大规模真实文本的处理</vt:lpstr>
      <vt:lpstr>基本方法 —— 本体元建模</vt:lpstr>
      <vt:lpstr>7.5.1语料库语言学及其特点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7.5.2 统计学方法的应用</vt:lpstr>
      <vt:lpstr>PowerPoint 演示文稿</vt:lpstr>
      <vt:lpstr>7.5.3 汉语语料库加工的基本方法</vt:lpstr>
      <vt:lpstr>PowerPoint 演示文稿</vt:lpstr>
      <vt:lpstr>PowerPoint 演示文稿</vt:lpstr>
      <vt:lpstr>PowerPoint 演示文稿</vt:lpstr>
      <vt:lpstr>PowerPoint 演示文稿</vt:lpstr>
      <vt:lpstr>7.5.4 语义资源建设</vt:lpstr>
      <vt:lpstr>PowerPoint 演示文稿</vt:lpstr>
      <vt:lpstr>PowerPoint 演示文稿</vt:lpstr>
      <vt:lpstr>第7章  自然语言处理技术</vt:lpstr>
      <vt:lpstr>7.6  信息搜索</vt:lpstr>
      <vt:lpstr>PowerPoint 演示文稿</vt:lpstr>
      <vt:lpstr>PowerPoint 演示文稿</vt:lpstr>
      <vt:lpstr>PowerPoint 演示文稿</vt:lpstr>
      <vt:lpstr>7.6.1概述</vt:lpstr>
      <vt:lpstr>PowerPoint 演示文稿</vt:lpstr>
      <vt:lpstr>PowerPoint 演示文稿</vt:lpstr>
      <vt:lpstr>PowerPoint 演示文稿</vt:lpstr>
      <vt:lpstr>7.6.2 搜索引擎</vt:lpstr>
      <vt:lpstr>7.6.2.1搜索引擎的工作原理</vt:lpstr>
      <vt:lpstr>PowerPoint 演示文稿</vt:lpstr>
      <vt:lpstr>PowerPoint 演示文稿</vt:lpstr>
      <vt:lpstr>PowerPoint 演示文稿</vt:lpstr>
      <vt:lpstr>7.6.2.2搜索模型</vt:lpstr>
      <vt:lpstr>PowerPoint 演示文稿</vt:lpstr>
      <vt:lpstr>PowerPoint 演示文稿</vt:lpstr>
      <vt:lpstr>7.6.2.3搜索引擎的分类</vt:lpstr>
      <vt:lpstr>PowerPoint 演示文稿</vt:lpstr>
      <vt:lpstr>PowerPoint 演示文稿</vt:lpstr>
      <vt:lpstr>PowerPoint 演示文稿</vt:lpstr>
      <vt:lpstr>PowerPoint 演示文稿</vt:lpstr>
      <vt:lpstr>PowerPoint 演示文稿</vt:lpstr>
      <vt:lpstr>PowerPoint 演示文稿</vt:lpstr>
      <vt:lpstr>7.6.3智能搜索引擎</vt:lpstr>
      <vt:lpstr>7.6.3.1智能搜索引擎特征</vt:lpstr>
      <vt:lpstr>PowerPoint 演示文稿</vt:lpstr>
      <vt:lpstr>PowerPoint 演示文稿</vt:lpstr>
      <vt:lpstr>PowerPoint 演示文稿</vt:lpstr>
      <vt:lpstr>7.6.3.2 智能搜索引擎技术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7.6.4 搜索引擎的发展趋势</vt:lpstr>
      <vt:lpstr>移动Web 搜索与互联网搜索的差异 </vt:lpstr>
      <vt:lpstr>2．社区化搜索</vt:lpstr>
      <vt:lpstr>3．微博搜索</vt:lpstr>
      <vt:lpstr>4．云搜索</vt:lpstr>
      <vt:lpstr>第7章  自然语言处理技术</vt:lpstr>
      <vt:lpstr>7.7  机器翻译</vt:lpstr>
      <vt:lpstr>机器翻译</vt:lpstr>
      <vt:lpstr>教你用谷歌翻译做大学排行  2018-04-08 </vt:lpstr>
      <vt:lpstr>PowerPoint 演示文稿</vt:lpstr>
      <vt:lpstr>PowerPoint 演示文稿</vt:lpstr>
      <vt:lpstr>7.7.1 概述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东北大学自然语言处理实验室</vt:lpstr>
      <vt:lpstr>实验室二十多年积累的资源：</vt:lpstr>
      <vt:lpstr>PowerPoint 演示文稿</vt:lpstr>
      <vt:lpstr>金山快译</vt:lpstr>
      <vt:lpstr>PowerPoint 演示文稿</vt:lpstr>
      <vt:lpstr>PowerPoint 演示文稿</vt:lpstr>
      <vt:lpstr>PowerPoint 演示文稿</vt:lpstr>
      <vt:lpstr>7.7.2 机器翻译理论与方法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7.7.3 统计机器翻译</vt:lpstr>
      <vt:lpstr>7.7.4利用深度学习改进统计机器翻译</vt:lpstr>
      <vt:lpstr>7.7.5端到端神经机器翻译</vt:lpstr>
      <vt:lpstr>7.7.6 未来展望</vt:lpstr>
      <vt:lpstr>PowerPoint 演示文稿</vt:lpstr>
      <vt:lpstr>PowerPoint 演示文稿</vt:lpstr>
      <vt:lpstr>PowerPoint 演示文稿</vt:lpstr>
      <vt:lpstr>PowerPoint 演示文稿</vt:lpstr>
      <vt:lpstr>PowerPoint 演示文稿</vt:lpstr>
      <vt:lpstr>当巧妇遇到“大米”--机器翻译启示录，中国人工智能学会 学会通讯2017第02期，孙茂松（本演讲内容选自中国人工智能学会主办的2016MIFS 机器智能前沿论坛） </vt:lpstr>
      <vt:lpstr>PowerPoint 演示文稿</vt:lpstr>
      <vt:lpstr>PowerPoint 演示文稿</vt:lpstr>
      <vt:lpstr>PowerPoint 演示文稿</vt:lpstr>
      <vt:lpstr>PowerPoint 演示文稿</vt:lpstr>
      <vt:lpstr>第7章  自然语言处理技术</vt:lpstr>
      <vt:lpstr>7.8  语音识别</vt:lpstr>
      <vt:lpstr>PowerPoint 演示文稿</vt:lpstr>
      <vt:lpstr>PowerPoint 演示文稿</vt:lpstr>
      <vt:lpstr>PowerPoint 演示文稿</vt:lpstr>
      <vt:lpstr>7.8.1智能语音技术概述</vt:lpstr>
      <vt:lpstr>7.8.2 组成单词读音的基本单元</vt:lpstr>
      <vt:lpstr>PowerPoint 演示文稿</vt:lpstr>
      <vt:lpstr>PowerPoint 演示文稿</vt:lpstr>
      <vt:lpstr>7.8.3 信号处理</vt:lpstr>
      <vt:lpstr>PowerPoint 演示文稿</vt:lpstr>
      <vt:lpstr>PowerPoint 演示文稿</vt:lpstr>
      <vt:lpstr>7.8.4 单个单词的识别</vt:lpstr>
      <vt:lpstr>PowerPoint 演示文稿</vt:lpstr>
      <vt:lpstr>PowerPoint 演示文稿</vt:lpstr>
      <vt:lpstr>PowerPoint 演示文稿</vt:lpstr>
      <vt:lpstr>PowerPoint 演示文稿</vt:lpstr>
      <vt:lpstr>7.8.5 隐马尔可夫模型(HMM，Hidden Markov Model)</vt:lpstr>
      <vt:lpstr>PowerPoint 演示文稿</vt:lpstr>
      <vt:lpstr>PowerPoint 演示文稿</vt:lpstr>
      <vt:lpstr>7.8.6深度学习在语音识别中的应用</vt:lpstr>
      <vt:lpstr>PowerPoint 演示文稿</vt:lpstr>
      <vt:lpstr>第7章  自然语言处理技术</vt:lpstr>
      <vt:lpstr>7.9 机器阅读理解</vt:lpstr>
      <vt:lpstr>7.9.1机器阅读理解评测数据集</vt:lpstr>
      <vt:lpstr>PowerPoint 演示文稿</vt:lpstr>
      <vt:lpstr>PowerPoint 演示文稿</vt:lpstr>
      <vt:lpstr>7.9.2机器阅读理解的一般方法</vt:lpstr>
      <vt:lpstr>PowerPoint 演示文稿</vt:lpstr>
      <vt:lpstr>PowerPoint 演示文稿</vt:lpstr>
      <vt:lpstr>PowerPoint 演示文稿</vt:lpstr>
      <vt:lpstr>2．基于深度学习的机器阅读理解方法</vt:lpstr>
      <vt:lpstr>PowerPoint 演示文稿</vt:lpstr>
      <vt:lpstr>PowerPoint 演示文稿</vt:lpstr>
      <vt:lpstr>7.9.3机器阅读理解研究展望</vt:lpstr>
      <vt:lpstr>PowerPoint 演示文稿</vt:lpstr>
      <vt:lpstr>第7章  自然语言处理技术</vt:lpstr>
      <vt:lpstr>7.10机器写作</vt:lpstr>
      <vt:lpstr>PowerPoint 演示文稿</vt:lpstr>
      <vt:lpstr>PowerPoint 演示文稿</vt:lpstr>
      <vt:lpstr>7.10.1机器原创稿件</vt:lpstr>
      <vt:lpstr>PowerPoint 演示文稿</vt:lpstr>
      <vt:lpstr>7.10.2机器二次创作</vt:lpstr>
      <vt:lpstr>PowerPoint 演示文稿</vt:lpstr>
      <vt:lpstr>PowerPoint 演示文稿</vt:lpstr>
      <vt:lpstr>7.10.3机器写作展望</vt:lpstr>
      <vt:lpstr>PowerPoint 演示文稿</vt:lpstr>
      <vt:lpstr>第7章  自然语言处理技术</vt:lpstr>
      <vt:lpstr>7.11聊天机器人</vt:lpstr>
      <vt:lpstr>PowerPoint 演示文稿</vt:lpstr>
      <vt:lpstr>PowerPoint 演示文稿</vt:lpstr>
      <vt:lpstr>PowerPoint 演示文稿</vt:lpstr>
      <vt:lpstr>7.11.1聊天机器人应用场景</vt:lpstr>
      <vt:lpstr>PowerPoint 演示文稿</vt:lpstr>
      <vt:lpstr>PowerPoint 演示文稿</vt:lpstr>
      <vt:lpstr>PowerPoint 演示文稿</vt:lpstr>
      <vt:lpstr>PowerPoint 演示文稿</vt:lpstr>
      <vt:lpstr>7.11.2聊天机器人系统的组成结构及关键技术</vt:lpstr>
      <vt:lpstr>7.11.3聊天机器人研究存在的挑战</vt:lpstr>
      <vt:lpstr>小结：</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人工智能(骨干教师)</dc:title>
  <dc:creator>殷建平</dc:creator>
  <cp:lastModifiedBy>Microsoft</cp:lastModifiedBy>
  <cp:revision>206</cp:revision>
  <dcterms:created xsi:type="dcterms:W3CDTF">2000-11-09T11:19:00Z</dcterms:created>
  <dcterms:modified xsi:type="dcterms:W3CDTF">2023-10-27T03:51:10Z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23538C28613D446F8F131D9EEA586A48</vt:lpwstr>
  </property>
  <property fmtid="{D5CDD505-2E9C-101B-9397-08002B2CF9AE}" pid="3" name="KSOProductBuildVer">
    <vt:lpwstr>2052-11.1.0.10009</vt:lpwstr>
  </property>
</Properties>
</file>