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wdp" ContentType="image/vnd.ms-photo"/>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38"/>
  </p:notesMasterIdLst>
  <p:sldIdLst>
    <p:sldId id="494" r:id="rId2"/>
    <p:sldId id="501" r:id="rId3"/>
    <p:sldId id="540" r:id="rId4"/>
    <p:sldId id="541" r:id="rId5"/>
    <p:sldId id="543" r:id="rId6"/>
    <p:sldId id="544" r:id="rId7"/>
    <p:sldId id="545" r:id="rId8"/>
    <p:sldId id="507" r:id="rId9"/>
    <p:sldId id="546" r:id="rId10"/>
    <p:sldId id="547" r:id="rId11"/>
    <p:sldId id="548" r:id="rId12"/>
    <p:sldId id="551" r:id="rId13"/>
    <p:sldId id="552" r:id="rId14"/>
    <p:sldId id="553" r:id="rId15"/>
    <p:sldId id="560" r:id="rId16"/>
    <p:sldId id="554" r:id="rId17"/>
    <p:sldId id="549" r:id="rId18"/>
    <p:sldId id="555" r:id="rId19"/>
    <p:sldId id="556" r:id="rId20"/>
    <p:sldId id="557" r:id="rId21"/>
    <p:sldId id="558" r:id="rId22"/>
    <p:sldId id="559" r:id="rId23"/>
    <p:sldId id="561" r:id="rId24"/>
    <p:sldId id="562" r:id="rId25"/>
    <p:sldId id="563" r:id="rId26"/>
    <p:sldId id="564" r:id="rId27"/>
    <p:sldId id="565" r:id="rId28"/>
    <p:sldId id="566" r:id="rId29"/>
    <p:sldId id="567" r:id="rId30"/>
    <p:sldId id="550" r:id="rId31"/>
    <p:sldId id="568" r:id="rId32"/>
    <p:sldId id="569" r:id="rId33"/>
    <p:sldId id="570" r:id="rId34"/>
    <p:sldId id="571" r:id="rId35"/>
    <p:sldId id="539" r:id="rId36"/>
    <p:sldId id="534" r:id="rId3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autoAdjust="0"/>
    <p:restoredTop sz="94660"/>
  </p:normalViewPr>
  <p:slideViewPr>
    <p:cSldViewPr snapToGrid="0">
      <p:cViewPr varScale="1">
        <p:scale>
          <a:sx n="163" d="100"/>
          <a:sy n="163" d="100"/>
        </p:scale>
        <p:origin x="-264" y="-96"/>
      </p:cViewPr>
      <p:guideLst>
        <p:guide orient="horz" pos="2160"/>
        <p:guide pos="3840"/>
      </p:guideLst>
    </p:cSldViewPr>
  </p:slideViewPr>
  <p:notesTextViewPr>
    <p:cViewPr>
      <p:scale>
        <a:sx n="1" d="1"/>
        <a:sy n="1" d="1"/>
      </p:scale>
      <p:origin x="0" y="0"/>
    </p:cViewPr>
  </p:notesTextViewPr>
  <p:sorterViewPr>
    <p:cViewPr>
      <p:scale>
        <a:sx n="100" d="100"/>
        <a:sy n="100" d="100"/>
      </p:scale>
      <p:origin x="0" y="-13963"/>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E87583DF-69A3-4917-B571-F11381AA62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xmlns="" id="{36CC2001-F3D9-4240-922F-650EBB14DDF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512BCE4-7886-4179-8BD5-BA634FB87B8B}" type="datetimeFigureOut">
              <a:rPr lang="zh-CN" altLang="en-US"/>
              <a:pPr>
                <a:defRPr/>
              </a:pPr>
              <a:t>2024/9/25</a:t>
            </a:fld>
            <a:endParaRPr lang="zh-CN" altLang="en-US"/>
          </a:p>
        </p:txBody>
      </p:sp>
      <p:sp>
        <p:nvSpPr>
          <p:cNvPr id="4" name="幻灯片图像占位符 3">
            <a:extLst>
              <a:ext uri="{FF2B5EF4-FFF2-40B4-BE49-F238E27FC236}">
                <a16:creationId xmlns:a16="http://schemas.microsoft.com/office/drawing/2014/main" xmlns="" id="{5A00B867-B342-44B6-8802-5F84D866AF0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xmlns="" id="{D46E3FE5-3F24-48C5-A9BB-2B1D74B979A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xmlns="" id="{208EDF20-3127-420B-A78D-F64154EC07A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xmlns="" id="{2AF23F4C-9F57-4777-9A61-E58064CF75D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等线" panose="02010600030101010101" pitchFamily="2" charset="-122"/>
                <a:ea typeface="等线" panose="02010600030101010101" pitchFamily="2" charset="-122"/>
              </a:defRPr>
            </a:lvl1pPr>
          </a:lstStyle>
          <a:p>
            <a:pPr>
              <a:defRPr/>
            </a:pPr>
            <a:fld id="{84BCA2D3-96A5-4E7F-9427-0C92B9C5F6B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2E42EB76-9845-4BB4-8AED-3EA481AC7F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3" name="Rectangle 3">
            <a:extLst>
              <a:ext uri="{FF2B5EF4-FFF2-40B4-BE49-F238E27FC236}">
                <a16:creationId xmlns:a16="http://schemas.microsoft.com/office/drawing/2014/main" xmlns="" id="{FF103D51-DADD-4EDA-9672-5354D4E43F73}"/>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754DA78F-70E3-4824-B50B-CFEA7600B60C}"/>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2" dirty="0">
              <a:solidFill>
                <a:srgbClr val="FFFFFF"/>
              </a:solidFill>
              <a:latin typeface="+mn-lt"/>
              <a:ea typeface="+mn-ea"/>
              <a:cs typeface="宋体" charset="0"/>
            </a:endParaRPr>
          </a:p>
        </p:txBody>
      </p:sp>
      <p:pic>
        <p:nvPicPr>
          <p:cNvPr id="4" name="图片 3" descr="AW视觉符号.jpg">
            <a:extLst>
              <a:ext uri="{FF2B5EF4-FFF2-40B4-BE49-F238E27FC236}">
                <a16:creationId xmlns:a16="http://schemas.microsoft.com/office/drawing/2014/main" xmlns="" id="{26E97ABF-ABC9-45E0-9821-D4E32E231A05}"/>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9" name="日期占位符 29">
            <a:extLst>
              <a:ext uri="{FF2B5EF4-FFF2-40B4-BE49-F238E27FC236}">
                <a16:creationId xmlns:a16="http://schemas.microsoft.com/office/drawing/2014/main" xmlns="" id="{64B87D91-84BF-47DC-A1BB-1A481FC1D724}"/>
              </a:ext>
            </a:extLst>
          </p:cNvPr>
          <p:cNvSpPr>
            <a:spLocks noGrp="1"/>
          </p:cNvSpPr>
          <p:nvPr>
            <p:ph type="dt" sz="half" idx="10"/>
          </p:nvPr>
        </p:nvSpPr>
        <p:spPr>
          <a:xfrm>
            <a:off x="9447213" y="3771900"/>
            <a:ext cx="2743200" cy="365125"/>
          </a:xfrm>
        </p:spPr>
        <p:txBody>
          <a:bodyPr/>
          <a:lstStyle>
            <a:lvl1pPr algn="r">
              <a:defRPr sz="2400" b="1">
                <a:solidFill>
                  <a:srgbClr val="FFFFFF"/>
                </a:solidFill>
                <a:latin typeface="微软雅黑" panose="020B0503020204020204" pitchFamily="34" charset="-122"/>
                <a:ea typeface="微软雅黑" panose="020B0503020204020204" pitchFamily="34" charset="-122"/>
              </a:defRPr>
            </a:lvl1pPr>
          </a:lstStyle>
          <a:p>
            <a:pPr>
              <a:defRPr/>
            </a:pPr>
            <a:fld id="{131C1C29-AEBB-4CAA-8047-496BE4A1426D}" type="datetimeFigureOut">
              <a:rPr lang="zh-CN" altLang="en-US"/>
              <a:pPr>
                <a:defRPr/>
              </a:pPr>
              <a:t>2024/9/25</a:t>
            </a:fld>
            <a:endParaRPr lang="zh-CN" altLang="en-US"/>
          </a:p>
        </p:txBody>
      </p:sp>
      <p:pic>
        <p:nvPicPr>
          <p:cNvPr id="2" name="图片 1" descr="泰迪LOGO横版">
            <a:extLst>
              <a:ext uri="{FF2B5EF4-FFF2-40B4-BE49-F238E27FC236}">
                <a16:creationId xmlns:a16="http://schemas.microsoft.com/office/drawing/2014/main" xmlns="" id="{7E0CAAB6-F3C7-C8D3-7EEB-E4EB983F748E}"/>
              </a:ext>
            </a:extLst>
          </p:cNvPr>
          <p:cNvPicPr>
            <a:picLocks noChangeAspect="1"/>
          </p:cNvPicPr>
          <p:nvPr userDrawn="1"/>
        </p:nvPicPr>
        <p:blipFill>
          <a:blip r:embed="rId3" cstate="print"/>
          <a:stretch>
            <a:fillRect/>
          </a:stretch>
        </p:blipFill>
        <p:spPr>
          <a:xfrm>
            <a:off x="8038464" y="278776"/>
            <a:ext cx="2424215" cy="575761"/>
          </a:xfrm>
          <a:prstGeom prst="rect">
            <a:avLst/>
          </a:prstGeom>
        </p:spPr>
      </p:pic>
      <p:cxnSp>
        <p:nvCxnSpPr>
          <p:cNvPr id="10" name="直接连接符 9">
            <a:extLst>
              <a:ext uri="{FF2B5EF4-FFF2-40B4-BE49-F238E27FC236}">
                <a16:creationId xmlns:a16="http://schemas.microsoft.com/office/drawing/2014/main" xmlns="" id="{7278B78B-CB86-3368-2481-54BE97FF5129}"/>
              </a:ext>
            </a:extLst>
          </p:cNvPr>
          <p:cNvCxnSpPr>
            <a:cxnSpLocks/>
          </p:cNvCxnSpPr>
          <p:nvPr userDrawn="1"/>
        </p:nvCxnSpPr>
        <p:spPr>
          <a:xfrm>
            <a:off x="10529888" y="571679"/>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xmlns="" id="{E856C8E0-003B-D4D7-5C0F-961991056A2B}"/>
              </a:ext>
            </a:extLst>
          </p:cNvPr>
          <p:cNvCxnSpPr>
            <a:cxnSpLocks/>
          </p:cNvCxnSpPr>
          <p:nvPr userDrawn="1"/>
        </p:nvCxnSpPr>
        <p:spPr>
          <a:xfrm>
            <a:off x="6589713" y="571679"/>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760197684"/>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小标题+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xmlns="" id="{460BF4D2-B23A-424C-96D5-57A592FBB0C8}"/>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cs typeface="Arial" panose="020B0604020202020204" pitchFamily="34" charset="0"/>
              </a:rPr>
              <a:t> </a:t>
            </a:r>
            <a:fld id="{C134D373-CC64-4198-A3BA-8FE6AC68785F}" type="slidenum">
              <a:rPr lang="en-US" altLang="zh-CN" sz="1000" smtClean="0">
                <a:solidFill>
                  <a:srgbClr val="000000"/>
                </a:solidFill>
                <a:latin typeface="Arial" panose="020B0604020202020204" pitchFamily="34" charset="0"/>
                <a:cs typeface="Arial" panose="020B0604020202020204" pitchFamily="34" charset="0"/>
              </a:rPr>
              <a:pPr algn="ctr" eaLnBrk="1" hangingPunct="1">
                <a:defRPr/>
              </a:pPr>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xmlns="" id="{52A65E10-2846-4EAA-86BB-1A5A6DEF11CC}"/>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xmlns=""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xmlns=""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12" name="直接连接符 11">
            <a:extLst>
              <a:ext uri="{FF2B5EF4-FFF2-40B4-BE49-F238E27FC236}">
                <a16:creationId xmlns:a16="http://schemas.microsoft.com/office/drawing/2014/main" xmlns="" id="{2CBE3ABF-783E-4F37-8BE5-C618A2D4DABC}"/>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817174"/>
            <a:ext cx="11107601" cy="4339721"/>
          </a:xfrm>
        </p:spPr>
        <p:txBody>
          <a:bodyPr>
            <a:noAutofit/>
          </a:bodyPr>
          <a:lstStyle>
            <a:lvl1pPr marL="362822" indent="-362822">
              <a:lnSpc>
                <a:spcPct val="150000"/>
              </a:lnSpc>
              <a:buClr>
                <a:srgbClr val="032089"/>
              </a:buClr>
              <a:buFont typeface="Wingdings"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lvl="0"/>
            <a:r>
              <a:rPr lang="zh-CN" altLang="en-US"/>
              <a:t>单击此处编辑母版文本样式</a:t>
            </a:r>
          </a:p>
        </p:txBody>
      </p:sp>
      <p:cxnSp>
        <p:nvCxnSpPr>
          <p:cNvPr id="3" name="直接连接符 14">
            <a:extLst>
              <a:ext uri="{FF2B5EF4-FFF2-40B4-BE49-F238E27FC236}">
                <a16:creationId xmlns:a16="http://schemas.microsoft.com/office/drawing/2014/main" xmlns="" id="{DC08D6C4-859E-4045-0B8A-D17D9B581D7C}"/>
              </a:ext>
            </a:extLst>
          </p:cNvPr>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3" name="图片 12" descr="F:\品牌资料\07-logo png\微信图片_20211209111600.png微信图片_20211209111600">
            <a:extLst>
              <a:ext uri="{FF2B5EF4-FFF2-40B4-BE49-F238E27FC236}">
                <a16:creationId xmlns:a16="http://schemas.microsoft.com/office/drawing/2014/main" xmlns="" id="{D539F6B6-9C69-D9ED-C3B1-48246B012317}"/>
              </a:ext>
            </a:extLst>
          </p:cNvPr>
          <p:cNvPicPr>
            <a:picLocks noChangeAspect="1"/>
          </p:cNvPicPr>
          <p:nvPr userDrawn="1"/>
        </p:nvPicPr>
        <p:blipFill>
          <a:blip r:embed="rId2" cstate="print"/>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矩形 14">
            <a:extLst>
              <a:ext uri="{FF2B5EF4-FFF2-40B4-BE49-F238E27FC236}">
                <a16:creationId xmlns:a16="http://schemas.microsoft.com/office/drawing/2014/main" xmlns="" id="{5364E01D-9617-B85A-CCA9-D1E0F8FAD9F0}"/>
              </a:ext>
            </a:extLst>
          </p:cNvPr>
          <p:cNvSpPr>
            <a:spLocks noChangeArrowheads="1"/>
          </p:cNvSpPr>
          <p:nvPr userDrawn="1"/>
        </p:nvSpPr>
        <p:spPr bwMode="auto">
          <a:xfrm>
            <a:off x="2400935" y="6326505"/>
            <a:ext cx="4904105" cy="295886"/>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4006840020</a:t>
            </a:r>
            <a:endPar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xmlns="" val="1864716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xmlns="" id="{8752E1A5-1584-42DA-97B2-D5AA3020430E}"/>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cs typeface="Arial" panose="020B0604020202020204" pitchFamily="34" charset="0"/>
              </a:rPr>
              <a:t> </a:t>
            </a:r>
            <a:fld id="{EC9E990F-1751-4104-9FD7-0BC18B9F4120}" type="slidenum">
              <a:rPr lang="en-US" altLang="zh-CN" sz="1000" smtClean="0">
                <a:solidFill>
                  <a:srgbClr val="000000"/>
                </a:solidFill>
                <a:latin typeface="Arial" panose="020B0604020202020204" pitchFamily="34" charset="0"/>
                <a:cs typeface="Arial" panose="020B0604020202020204" pitchFamily="34" charset="0"/>
              </a:rPr>
              <a:pPr algn="ctr" eaLnBrk="1" hangingPunct="1">
                <a:defRPr/>
              </a:pPr>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xmlns="" id="{0A813436-12D8-4F30-B0C7-4FF854B03F74}"/>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xmlns="" id="{25C67349-392C-40EE-8D7E-BF0E6410797A}"/>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xmlns="" id="{58FE96ED-976F-4208-AAC2-3D699F5658BE}"/>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12" name="直接连接符 11">
            <a:extLst>
              <a:ext uri="{FF2B5EF4-FFF2-40B4-BE49-F238E27FC236}">
                <a16:creationId xmlns:a16="http://schemas.microsoft.com/office/drawing/2014/main" xmlns="" id="{B12E79C0-E066-416A-BF8E-209169B35689}"/>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077912"/>
            <a:ext cx="11107601" cy="5033287"/>
          </a:xfrm>
        </p:spPr>
        <p:txBody>
          <a:bodyPr>
            <a:noAutofit/>
          </a:bodyPr>
          <a:lstStyle>
            <a:lvl1pPr marL="362822" indent="-362822">
              <a:lnSpc>
                <a:spcPct val="150000"/>
              </a:lnSpc>
              <a:buClr>
                <a:srgbClr val="032089"/>
              </a:buClr>
              <a:buFont typeface="Wingdings" panose="05000000000000000000"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a:t>单击此处编辑母版标题样式</a:t>
            </a:r>
            <a:endParaRPr lang="zh-CN" altLang="en-US" dirty="0"/>
          </a:p>
        </p:txBody>
      </p:sp>
      <p:cxnSp>
        <p:nvCxnSpPr>
          <p:cNvPr id="3" name="直接连接符 14">
            <a:extLst>
              <a:ext uri="{FF2B5EF4-FFF2-40B4-BE49-F238E27FC236}">
                <a16:creationId xmlns:a16="http://schemas.microsoft.com/office/drawing/2014/main" xmlns="" id="{387A0CD6-6BF7-5E7C-F00E-B2D93CA6918E}"/>
              </a:ext>
            </a:extLst>
          </p:cNvPr>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3" name="图片 12" descr="F:\品牌资料\07-logo png\微信图片_20211209111600.png微信图片_20211209111600">
            <a:extLst>
              <a:ext uri="{FF2B5EF4-FFF2-40B4-BE49-F238E27FC236}">
                <a16:creationId xmlns:a16="http://schemas.microsoft.com/office/drawing/2014/main" xmlns="" id="{6CD1D71D-AD7F-2C55-38F6-6C9EEC7B9573}"/>
              </a:ext>
            </a:extLst>
          </p:cNvPr>
          <p:cNvPicPr>
            <a:picLocks noChangeAspect="1"/>
          </p:cNvPicPr>
          <p:nvPr userDrawn="1"/>
        </p:nvPicPr>
        <p:blipFill>
          <a:blip r:embed="rId2" cstate="print"/>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矩形 13">
            <a:extLst>
              <a:ext uri="{FF2B5EF4-FFF2-40B4-BE49-F238E27FC236}">
                <a16:creationId xmlns:a16="http://schemas.microsoft.com/office/drawing/2014/main" xmlns="" id="{86F212E3-0A25-9E67-0ACC-0F40FBFF96A4}"/>
              </a:ext>
            </a:extLst>
          </p:cNvPr>
          <p:cNvSpPr>
            <a:spLocks noChangeArrowheads="1"/>
          </p:cNvSpPr>
          <p:nvPr userDrawn="1"/>
        </p:nvSpPr>
        <p:spPr bwMode="auto">
          <a:xfrm>
            <a:off x="2400935" y="6326505"/>
            <a:ext cx="4904105" cy="295886"/>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4006840020</a:t>
            </a:r>
            <a:endPar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xmlns="" val="27499417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xmlns="" id="{BE6EFE33-68C1-575A-6E6E-913373AD8186}"/>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charset="0"/>
            </a:endParaRPr>
          </a:p>
        </p:txBody>
      </p:sp>
      <p:sp>
        <p:nvSpPr>
          <p:cNvPr id="12" name="Title 1">
            <a:extLst>
              <a:ext uri="{FF2B5EF4-FFF2-40B4-BE49-F238E27FC236}">
                <a16:creationId xmlns:a16="http://schemas.microsoft.com/office/drawing/2014/main" xmlns="" id="{FBDC0608-FF0D-3813-E9F9-09F42AFF15D7}"/>
              </a:ext>
            </a:extLst>
          </p:cNvPr>
          <p:cNvSpPr txBox="1"/>
          <p:nvPr userDrawn="1"/>
        </p:nvSpPr>
        <p:spPr>
          <a:xfrm>
            <a:off x="5108398" y="2071633"/>
            <a:ext cx="7082050"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itchFamily="34" charset="-122"/>
                <a:ea typeface="微软雅黑" pitchFamily="34" charset="-122"/>
                <a:cs typeface="+mn-cs"/>
              </a:defRPr>
            </a:lvl1pPr>
          </a:lstStyle>
          <a:p>
            <a:pPr>
              <a:defRPr/>
            </a:pPr>
            <a:r>
              <a:rPr altLang="zh-CN"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13" name="图片 12">
            <a:extLst>
              <a:ext uri="{FF2B5EF4-FFF2-40B4-BE49-F238E27FC236}">
                <a16:creationId xmlns:a16="http://schemas.microsoft.com/office/drawing/2014/main" xmlns="" id="{0A0557E4-A68E-3E37-46B2-1E58EF923E83}"/>
              </a:ext>
            </a:extLst>
          </p:cNvPr>
          <p:cNvPicPr>
            <a:picLocks noChangeAspect="1"/>
          </p:cNvPicPr>
          <p:nvPr userDrawn="1"/>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矩形 13">
            <a:extLst>
              <a:ext uri="{FF2B5EF4-FFF2-40B4-BE49-F238E27FC236}">
                <a16:creationId xmlns:a16="http://schemas.microsoft.com/office/drawing/2014/main" xmlns="" id="{D20AF03A-0D81-6DD4-20AB-3EA28987389A}"/>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xmlns=""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baseline="0" dirty="0">
              <a:solidFill>
                <a:srgbClr val="FFFFFF"/>
              </a:solidFill>
              <a:latin typeface="Times New Roman" panose="02020603050405020304" pitchFamily="18" charset="0"/>
              <a:ea typeface="宋体" panose="02010600030101010101" pitchFamily="2" charset="-122"/>
              <a:cs typeface="宋体" charset="0"/>
            </a:endParaRPr>
          </a:p>
        </p:txBody>
      </p:sp>
      <p:sp>
        <p:nvSpPr>
          <p:cNvPr id="15" name="Title 1">
            <a:extLst>
              <a:ext uri="{FF2B5EF4-FFF2-40B4-BE49-F238E27FC236}">
                <a16:creationId xmlns:a16="http://schemas.microsoft.com/office/drawing/2014/main" xmlns="" id="{6812E5DC-5702-AF45-38E6-AE3046B9A32B}"/>
              </a:ext>
            </a:extLst>
          </p:cNvPr>
          <p:cNvSpPr txBox="1">
            <a:spLocks/>
          </p:cNvSpPr>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r>
              <a:rPr altLang="zh-CN"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16" name="图片 15" descr="AW视觉符号.jpg">
            <a:extLst>
              <a:ext uri="{FF2B5EF4-FFF2-40B4-BE49-F238E27FC236}">
                <a16:creationId xmlns:a16="http://schemas.microsoft.com/office/drawing/2014/main" xmlns="" id="{8182739D-415B-9ACF-65B6-201F014F250B}"/>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图片 16">
            <a:extLst>
              <a:ext uri="{FF2B5EF4-FFF2-40B4-BE49-F238E27FC236}">
                <a16:creationId xmlns:a16="http://schemas.microsoft.com/office/drawing/2014/main" xmlns="" id="{B131F023-8066-0CA1-D56F-ECE37B5162E7}"/>
              </a:ext>
            </a:extLst>
          </p:cNvPr>
          <p:cNvPicPr>
            <a:picLocks noChangeAspect="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矩形 17">
            <a:extLst>
              <a:ext uri="{FF2B5EF4-FFF2-40B4-BE49-F238E27FC236}">
                <a16:creationId xmlns:a16="http://schemas.microsoft.com/office/drawing/2014/main" xmlns="" id="{20A41B72-DB37-642B-AA9C-B40264784B0D}"/>
              </a:ext>
            </a:extLst>
          </p:cNvPr>
          <p:cNvSpPr>
            <a:spLocks noChangeArrowheads="1"/>
          </p:cNvSpPr>
          <p:nvPr userDrawn="1"/>
        </p:nvSpPr>
        <p:spPr bwMode="auto">
          <a:xfrm>
            <a:off x="9796145" y="6514465"/>
            <a:ext cx="2165350" cy="34353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0557A9"/>
                </a:solidFill>
                <a:latin typeface="黑体" panose="02010609060101010101" charset="-122"/>
                <a:ea typeface="黑体" panose="02010609060101010101" charset="-122"/>
              </a:rPr>
              <a:t>打造数据智能职业教育领军企业</a:t>
            </a:r>
          </a:p>
        </p:txBody>
      </p:sp>
    </p:spTree>
    <p:extLst>
      <p:ext uri="{BB962C8B-B14F-4D97-AF65-F5344CB8AC3E}">
        <p14:creationId xmlns:p14="http://schemas.microsoft.com/office/powerpoint/2010/main" xmlns="" val="20064297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xmlns="" id="{117F59BF-1D49-4C49-AC4B-80497E37996B}"/>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xmlns="" id="{1B5C079D-5EEE-44DB-83AB-2986E8D56134}"/>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xmlns="" id="{329B2341-415D-4E60-BEFA-E6150A046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a:defRPr/>
            </a:pPr>
            <a:fld id="{151CF6BF-0AA7-468B-9C91-9FDCC8250752}" type="datetimeFigureOut">
              <a:rPr lang="zh-CN" altLang="en-US"/>
              <a:pPr>
                <a:defRPr/>
              </a:pPr>
              <a:t>2024/9/25</a:t>
            </a:fld>
            <a:endParaRPr lang="zh-CN" altLang="en-US"/>
          </a:p>
        </p:txBody>
      </p:sp>
      <p:sp>
        <p:nvSpPr>
          <p:cNvPr id="13" name="页脚占位符 12">
            <a:extLst>
              <a:ext uri="{FF2B5EF4-FFF2-40B4-BE49-F238E27FC236}">
                <a16:creationId xmlns:a16="http://schemas.microsoft.com/office/drawing/2014/main" xmlns="" id="{6AE760A9-1AB6-45C8-9766-CF7635D13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xmlns="" id="{EEA55776-A91A-48F3-B7C9-DD35D00EC771}"/>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6160724-DBCD-4614-AA5E-7C9433663E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Lst>
  <p:txStyles>
    <p:titleStyle>
      <a:lvl1pPr algn="l" rtl="0" eaLnBrk="0" fontAlgn="base" hangingPunct="0">
        <a:spcBef>
          <a:spcPct val="0"/>
        </a:spcBef>
        <a:spcAft>
          <a:spcPct val="0"/>
        </a:spcAft>
        <a:defRPr kumimoji="1"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4">
            <a:extLst>
              <a:ext uri="{FF2B5EF4-FFF2-40B4-BE49-F238E27FC236}">
                <a16:creationId xmlns:a16="http://schemas.microsoft.com/office/drawing/2014/main" xmlns="" id="{924A9E22-90BE-4E59-A67B-D65B71E6D902}"/>
              </a:ext>
            </a:extLst>
          </p:cNvPr>
          <p:cNvSpPr>
            <a:spLocks noGrp="1"/>
          </p:cNvSpPr>
          <p:nvPr>
            <p:ph type="title"/>
          </p:nvPr>
        </p:nvSpPr>
        <p:spPr>
          <a:xfrm>
            <a:off x="5272088" y="2706688"/>
            <a:ext cx="6543675" cy="692150"/>
          </a:xfrm>
        </p:spPr>
        <p:txBody>
          <a:bodyPr/>
          <a:lstStyle/>
          <a:p>
            <a:r>
              <a:rPr lang="zh-CN" altLang="en-US" b="0" dirty="0">
                <a:cs typeface="Times New Roman" panose="02020603050405020304" pitchFamily="18" charset="0"/>
              </a:rPr>
              <a:t>新闻文本分类</a:t>
            </a:r>
          </a:p>
        </p:txBody>
      </p:sp>
      <p:sp>
        <p:nvSpPr>
          <p:cNvPr id="7171" name="文本框 2">
            <a:extLst>
              <a:ext uri="{FF2B5EF4-FFF2-40B4-BE49-F238E27FC236}">
                <a16:creationId xmlns:a16="http://schemas.microsoft.com/office/drawing/2014/main" xmlns="" id="{A0CAA3FF-3311-4270-88CE-29B271091BDE}"/>
              </a:ext>
            </a:extLst>
          </p:cNvPr>
          <p:cNvSpPr txBox="1">
            <a:spLocks noChangeArrowheads="1"/>
          </p:cNvSpPr>
          <p:nvPr/>
        </p:nvSpPr>
        <p:spPr bwMode="auto">
          <a:xfrm>
            <a:off x="7297738" y="3541713"/>
            <a:ext cx="23749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Tx/>
              <a:buFontTx/>
              <a:buNone/>
            </a:pPr>
            <a:fld id="{C97C73BE-BB1F-437B-AA80-957DE68ADB84}" type="datetime5">
              <a:rPr kumimoji="0"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pPr algn="ctr" eaLnBrk="1" hangingPunct="1">
                <a:spcBef>
                  <a:spcPct val="0"/>
                </a:spcBef>
                <a:buClrTx/>
                <a:buFontTx/>
                <a:buNone/>
              </a:pPr>
              <a:t>2024/9/25</a:t>
            </a:fld>
            <a:endParaRPr kumimoji="0" lang="zh-CN" altLang="en-US" sz="24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 name="图片 1"/>
          <p:cNvPicPr>
            <a:picLocks noChangeAspect="1" noChangeArrowheads="1"/>
          </p:cNvPicPr>
          <p:nvPr/>
        </p:nvPicPr>
        <p:blipFill>
          <a:blip r:embed="rId2" cstate="print"/>
          <a:srcRect/>
          <a:stretch>
            <a:fillRect/>
          </a:stretch>
        </p:blipFill>
        <p:spPr bwMode="auto">
          <a:xfrm>
            <a:off x="5610225" y="134938"/>
            <a:ext cx="6581775" cy="142875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871D9D6D-BED2-40C7-85FA-182BA617199D}"/>
              </a:ext>
            </a:extLst>
          </p:cNvPr>
          <p:cNvSpPr>
            <a:spLocks noGrp="1"/>
          </p:cNvSpPr>
          <p:nvPr>
            <p:ph idx="1"/>
          </p:nvPr>
        </p:nvSpPr>
        <p:spPr/>
        <p:txBody>
          <a:bodyPr/>
          <a:lstStyle/>
          <a:p>
            <a:r>
              <a:rPr lang="zh-CN" altLang="en-US" sz="2000" dirty="0"/>
              <a:t>使用</a:t>
            </a:r>
            <a:r>
              <a:rPr lang="en-US" altLang="zh-CN" sz="2000" dirty="0"/>
              <a:t>Python</a:t>
            </a:r>
            <a:r>
              <a:rPr lang="zh-CN" altLang="en-US" sz="2000" dirty="0"/>
              <a:t>爬虫中的</a:t>
            </a:r>
            <a:r>
              <a:rPr lang="en-US" altLang="zh-CN" sz="2000" dirty="0"/>
              <a:t>requests</a:t>
            </a:r>
            <a:r>
              <a:rPr lang="zh-CN" altLang="en-US" sz="2000" dirty="0"/>
              <a:t>、</a:t>
            </a:r>
            <a:r>
              <a:rPr lang="en-US" altLang="zh-CN" sz="2000" dirty="0" err="1"/>
              <a:t>BeautifulSoup</a:t>
            </a:r>
            <a:r>
              <a:rPr lang="zh-CN" altLang="en-US" sz="2000" dirty="0"/>
              <a:t>等常用库对人民网科技类别页面进行请求与解析，从而对页面中的前</a:t>
            </a:r>
            <a:r>
              <a:rPr lang="en-US" altLang="zh-CN" sz="2000" dirty="0"/>
              <a:t>8</a:t>
            </a:r>
            <a:r>
              <a:rPr lang="zh-CN" altLang="en-US" sz="2000" dirty="0"/>
              <a:t>个栏目（滚动、独家、科学家、产业动态、发明</a:t>
            </a:r>
            <a:r>
              <a:rPr lang="en-US" altLang="zh-CN" sz="2000" dirty="0"/>
              <a:t>·</a:t>
            </a:r>
            <a:r>
              <a:rPr lang="zh-CN" altLang="en-US" sz="2000" dirty="0"/>
              <a:t>创新、探索</a:t>
            </a:r>
            <a:r>
              <a:rPr lang="en-US" altLang="zh-CN" sz="2000" dirty="0"/>
              <a:t>·</a:t>
            </a:r>
            <a:r>
              <a:rPr lang="zh-CN" altLang="en-US" sz="2000" dirty="0"/>
              <a:t>发现、医学</a:t>
            </a:r>
            <a:r>
              <a:rPr lang="en-US" altLang="zh-CN" sz="2000" dirty="0"/>
              <a:t>·</a:t>
            </a:r>
            <a:r>
              <a:rPr lang="zh-CN" altLang="en-US" sz="2000" dirty="0"/>
              <a:t>健康、航空</a:t>
            </a:r>
            <a:r>
              <a:rPr lang="en-US" altLang="zh-CN" sz="2000" dirty="0"/>
              <a:t>·</a:t>
            </a:r>
            <a:r>
              <a:rPr lang="zh-CN" altLang="en-US" sz="2000" dirty="0"/>
              <a:t>航天）下的新闻数据中的</a:t>
            </a:r>
            <a:r>
              <a:rPr lang="en-US" altLang="zh-CN" sz="2000" dirty="0"/>
              <a:t>5</a:t>
            </a:r>
            <a:r>
              <a:rPr lang="zh-CN" altLang="en-US" sz="2000" dirty="0"/>
              <a:t>个内容（栏目名字、新闻标题、发布时间、链接详情、新闻内容）进行信息爬取，并将爬取到的数据保存至本地。</a:t>
            </a:r>
            <a:endParaRPr lang="en-US" altLang="zh-CN" sz="2000" dirty="0"/>
          </a:p>
        </p:txBody>
      </p:sp>
      <p:sp>
        <p:nvSpPr>
          <p:cNvPr id="3" name="标题 2">
            <a:extLst>
              <a:ext uri="{FF2B5EF4-FFF2-40B4-BE49-F238E27FC236}">
                <a16:creationId xmlns:a16="http://schemas.microsoft.com/office/drawing/2014/main" xmlns="" id="{30987DF0-4DAA-4E77-B7EB-439F554B995F}"/>
              </a:ext>
            </a:extLst>
          </p:cNvPr>
          <p:cNvSpPr>
            <a:spLocks noGrp="1"/>
          </p:cNvSpPr>
          <p:nvPr>
            <p:ph type="title"/>
          </p:nvPr>
        </p:nvSpPr>
        <p:spPr/>
        <p:txBody>
          <a:bodyPr/>
          <a:lstStyle/>
          <a:p>
            <a:r>
              <a:rPr lang="zh-CN" altLang="en-US" dirty="0"/>
              <a:t>数据采集</a:t>
            </a:r>
          </a:p>
        </p:txBody>
      </p:sp>
      <p:sp>
        <p:nvSpPr>
          <p:cNvPr id="4" name="矩形 3"/>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99836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1EEE8ED-724C-4C05-9961-D5095C87B3C4}"/>
              </a:ext>
            </a:extLst>
          </p:cNvPr>
          <p:cNvSpPr>
            <a:spLocks noGrp="1"/>
          </p:cNvSpPr>
          <p:nvPr>
            <p:ph idx="1"/>
          </p:nvPr>
        </p:nvSpPr>
        <p:spPr/>
        <p:txBody>
          <a:bodyPr/>
          <a:lstStyle/>
          <a:p>
            <a:r>
              <a:rPr lang="zh-CN" altLang="en-US" sz="2000" dirty="0"/>
              <a:t>爬取到的人民网科技新闻部分数据如表所示。</a:t>
            </a:r>
          </a:p>
        </p:txBody>
      </p:sp>
      <p:sp>
        <p:nvSpPr>
          <p:cNvPr id="3" name="标题 2">
            <a:extLst>
              <a:ext uri="{FF2B5EF4-FFF2-40B4-BE49-F238E27FC236}">
                <a16:creationId xmlns:a16="http://schemas.microsoft.com/office/drawing/2014/main" xmlns="" id="{D3B78403-E4ED-459C-A27E-BA88DCCAF2FB}"/>
              </a:ext>
            </a:extLst>
          </p:cNvPr>
          <p:cNvSpPr>
            <a:spLocks noGrp="1"/>
          </p:cNvSpPr>
          <p:nvPr>
            <p:ph type="title"/>
          </p:nvPr>
        </p:nvSpPr>
        <p:spPr/>
        <p:txBody>
          <a:bodyPr/>
          <a:lstStyle/>
          <a:p>
            <a:r>
              <a:rPr lang="zh-CN" altLang="en-US" dirty="0"/>
              <a:t>数据采集</a:t>
            </a:r>
          </a:p>
        </p:txBody>
      </p:sp>
      <p:graphicFrame>
        <p:nvGraphicFramePr>
          <p:cNvPr id="4" name="表格 7">
            <a:extLst>
              <a:ext uri="{FF2B5EF4-FFF2-40B4-BE49-F238E27FC236}">
                <a16:creationId xmlns:a16="http://schemas.microsoft.com/office/drawing/2014/main" xmlns="" id="{57F7EF3F-779C-432F-85EF-2BE474F213D0}"/>
              </a:ext>
            </a:extLst>
          </p:cNvPr>
          <p:cNvGraphicFramePr>
            <a:graphicFrameLocks noGrp="1"/>
          </p:cNvGraphicFramePr>
          <p:nvPr>
            <p:extLst>
              <p:ext uri="{D42A27DB-BD31-4B8C-83A1-F6EECF244321}">
                <p14:modId xmlns:p14="http://schemas.microsoft.com/office/powerpoint/2010/main" xmlns="" val="3984498704"/>
              </p:ext>
            </p:extLst>
          </p:nvPr>
        </p:nvGraphicFramePr>
        <p:xfrm>
          <a:off x="660580" y="1837057"/>
          <a:ext cx="10874426" cy="3514995"/>
        </p:xfrm>
        <a:graphic>
          <a:graphicData uri="http://schemas.openxmlformats.org/drawingml/2006/table">
            <a:tbl>
              <a:tblPr firstRow="1" bandRow="1">
                <a:tableStyleId>{5C22544A-7EE6-4342-B048-85BDC9FD1C3A}</a:tableStyleId>
              </a:tblPr>
              <a:tblGrid>
                <a:gridCol w="1064137">
                  <a:extLst>
                    <a:ext uri="{9D8B030D-6E8A-4147-A177-3AD203B41FA5}">
                      <a16:colId xmlns:a16="http://schemas.microsoft.com/office/drawing/2014/main" xmlns="" val="1345893683"/>
                    </a:ext>
                  </a:extLst>
                </a:gridCol>
                <a:gridCol w="2276757">
                  <a:extLst>
                    <a:ext uri="{9D8B030D-6E8A-4147-A177-3AD203B41FA5}">
                      <a16:colId xmlns:a16="http://schemas.microsoft.com/office/drawing/2014/main" xmlns="" val="374829754"/>
                    </a:ext>
                  </a:extLst>
                </a:gridCol>
                <a:gridCol w="1278384">
                  <a:extLst>
                    <a:ext uri="{9D8B030D-6E8A-4147-A177-3AD203B41FA5}">
                      <a16:colId xmlns:a16="http://schemas.microsoft.com/office/drawing/2014/main" xmlns="" val="293717775"/>
                    </a:ext>
                  </a:extLst>
                </a:gridCol>
                <a:gridCol w="4287915">
                  <a:extLst>
                    <a:ext uri="{9D8B030D-6E8A-4147-A177-3AD203B41FA5}">
                      <a16:colId xmlns:a16="http://schemas.microsoft.com/office/drawing/2014/main" xmlns="" val="2253328935"/>
                    </a:ext>
                  </a:extLst>
                </a:gridCol>
                <a:gridCol w="1967233">
                  <a:extLst>
                    <a:ext uri="{9D8B030D-6E8A-4147-A177-3AD203B41FA5}">
                      <a16:colId xmlns:a16="http://schemas.microsoft.com/office/drawing/2014/main" xmlns="" val="1056607331"/>
                    </a:ext>
                  </a:extLst>
                </a:gridCol>
              </a:tblGrid>
              <a:tr h="432000">
                <a:tc>
                  <a:txBody>
                    <a:bodyPr/>
                    <a:lstStyle/>
                    <a:p>
                      <a:pPr algn="ctr"/>
                      <a:r>
                        <a:rPr lang="zh-CN" altLang="en-US" sz="1800" b="1" kern="100" dirty="0">
                          <a:solidFill>
                            <a:schemeClr val="lt1"/>
                          </a:solidFill>
                          <a:effectLst/>
                          <a:latin typeface="微软雅黑" pitchFamily="34" charset="-122"/>
                          <a:ea typeface="微软雅黑" pitchFamily="34" charset="-122"/>
                          <a:cs typeface="+mn-cs"/>
                        </a:rPr>
                        <a:t>栏目名字</a:t>
                      </a:r>
                    </a:p>
                  </a:txBody>
                  <a:tcPr marL="68580" marR="68580" marT="0" marB="0" anchor="ctr"/>
                </a:tc>
                <a:tc>
                  <a:txBody>
                    <a:bodyPr/>
                    <a:lstStyle/>
                    <a:p>
                      <a:pPr algn="ctr"/>
                      <a:r>
                        <a:rPr lang="zh-CN" altLang="en-US" sz="1800" b="1" kern="100" dirty="0">
                          <a:solidFill>
                            <a:schemeClr val="lt1"/>
                          </a:solidFill>
                          <a:effectLst/>
                          <a:latin typeface="微软雅黑" pitchFamily="34" charset="-122"/>
                          <a:ea typeface="微软雅黑" pitchFamily="34" charset="-122"/>
                          <a:cs typeface="+mn-cs"/>
                        </a:rPr>
                        <a:t>新闻标题</a:t>
                      </a:r>
                    </a:p>
                  </a:txBody>
                  <a:tcPr marL="68580" marR="68580" marT="0" marB="0" anchor="ctr"/>
                </a:tc>
                <a:tc>
                  <a:txBody>
                    <a:bodyPr/>
                    <a:lstStyle/>
                    <a:p>
                      <a:pPr algn="ctr"/>
                      <a:r>
                        <a:rPr lang="zh-CN" altLang="en-US" sz="1800" b="1" kern="100" dirty="0">
                          <a:solidFill>
                            <a:schemeClr val="lt1"/>
                          </a:solidFill>
                          <a:effectLst/>
                          <a:latin typeface="微软雅黑" pitchFamily="34" charset="-122"/>
                          <a:ea typeface="微软雅黑" pitchFamily="34" charset="-122"/>
                          <a:cs typeface="+mn-cs"/>
                        </a:rPr>
                        <a:t>发布时间</a:t>
                      </a:r>
                    </a:p>
                  </a:txBody>
                  <a:tcPr marL="68580" marR="68580" marT="0" marB="0" anchor="ctr"/>
                </a:tc>
                <a:tc>
                  <a:txBody>
                    <a:bodyPr/>
                    <a:lstStyle/>
                    <a:p>
                      <a:pPr algn="ctr"/>
                      <a:r>
                        <a:rPr lang="zh-CN" altLang="en-US" sz="1800" b="1" kern="100" dirty="0">
                          <a:solidFill>
                            <a:schemeClr val="lt1"/>
                          </a:solidFill>
                          <a:effectLst/>
                          <a:latin typeface="微软雅黑" pitchFamily="34" charset="-122"/>
                          <a:ea typeface="微软雅黑" pitchFamily="34" charset="-122"/>
                          <a:cs typeface="+mn-cs"/>
                        </a:rPr>
                        <a:t>链接详情</a:t>
                      </a:r>
                    </a:p>
                  </a:txBody>
                  <a:tcPr marL="68580" marR="68580" marT="0" marB="0" anchor="ctr"/>
                </a:tc>
                <a:tc>
                  <a:txBody>
                    <a:bodyPr/>
                    <a:lstStyle/>
                    <a:p>
                      <a:pPr algn="ctr"/>
                      <a:r>
                        <a:rPr lang="zh-CN" altLang="en-US" sz="1800" b="1" kern="100" dirty="0">
                          <a:solidFill>
                            <a:schemeClr val="lt1"/>
                          </a:solidFill>
                          <a:effectLst/>
                          <a:latin typeface="微软雅黑" pitchFamily="34" charset="-122"/>
                          <a:ea typeface="微软雅黑" pitchFamily="34" charset="-122"/>
                          <a:cs typeface="+mn-cs"/>
                        </a:rPr>
                        <a:t>新闻内容</a:t>
                      </a:r>
                    </a:p>
                  </a:txBody>
                  <a:tcPr marL="68580" marR="68580" marT="0" marB="0" anchor="ctr"/>
                </a:tc>
                <a:extLst>
                  <a:ext uri="{0D108BD9-81ED-4DB2-BD59-A6C34878D82A}">
                    <a16:rowId xmlns:a16="http://schemas.microsoft.com/office/drawing/2014/main" xmlns="" val="2713087805"/>
                  </a:ext>
                </a:extLst>
              </a:tr>
              <a:tr h="586833">
                <a:tc>
                  <a:txBody>
                    <a:bodyPr/>
                    <a:lstStyle/>
                    <a:p>
                      <a:pPr marL="0" algn="ctr" defTabSz="967527" rtl="0" eaLnBrk="1" latinLnBrk="0" hangingPunct="1"/>
                      <a:r>
                        <a:rPr lang="zh-CN" altLang="en-US" sz="1600" kern="100" dirty="0">
                          <a:solidFill>
                            <a:schemeClr val="dk1"/>
                          </a:solidFill>
                          <a:effectLst/>
                          <a:latin typeface="微软雅黑" pitchFamily="34" charset="-122"/>
                          <a:ea typeface="微软雅黑" pitchFamily="34" charset="-122"/>
                          <a:cs typeface="+mn-cs"/>
                        </a:rPr>
                        <a:t>滚动</a:t>
                      </a:r>
                    </a:p>
                  </a:txBody>
                  <a:tcPr marL="68580" marR="68580" marT="0" marB="0" anchor="ctr"/>
                </a:tc>
                <a:tc>
                  <a:txBody>
                    <a:bodyPr/>
                    <a:lstStyle/>
                    <a:p>
                      <a:pPr marL="0" algn="ctr" defTabSz="967527" rtl="0" eaLnBrk="1" latinLnBrk="0" hangingPunct="1"/>
                      <a:r>
                        <a:rPr lang="zh-CN" altLang="en-US" sz="1600" kern="100" dirty="0">
                          <a:solidFill>
                            <a:schemeClr val="dk1"/>
                          </a:solidFill>
                          <a:effectLst/>
                          <a:latin typeface="微软雅黑" pitchFamily="34" charset="-122"/>
                          <a:ea typeface="微软雅黑" pitchFamily="34" charset="-122"/>
                          <a:cs typeface="+mn-cs"/>
                        </a:rPr>
                        <a:t>警惕科研“快餐化”“反噬”创新能力</a:t>
                      </a:r>
                    </a:p>
                  </a:txBody>
                  <a:tcPr marL="68580" marR="68580" marT="0" marB="0" anchor="ctr"/>
                </a:tc>
                <a:tc>
                  <a:txBody>
                    <a:bodyPr/>
                    <a:lstStyle/>
                    <a:p>
                      <a:pPr marL="0" algn="ctr" defTabSz="967527" rtl="0" eaLnBrk="1" latinLnBrk="0" hangingPunct="1"/>
                      <a:r>
                        <a:rPr lang="en-US" sz="1600" kern="100" dirty="0">
                          <a:solidFill>
                            <a:schemeClr val="dk1"/>
                          </a:solidFill>
                          <a:effectLst/>
                          <a:latin typeface="微软雅黑" pitchFamily="34" charset="-122"/>
                          <a:ea typeface="微软雅黑" pitchFamily="34" charset="-122"/>
                          <a:cs typeface="+mn-cs"/>
                        </a:rPr>
                        <a:t>2021-01-10</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marL="0" algn="ctr" defTabSz="967527" rtl="0" eaLnBrk="1" latinLnBrk="0" hangingPunct="1"/>
                      <a:r>
                        <a:rPr lang="en-US" sz="1600" kern="100" dirty="0">
                          <a:solidFill>
                            <a:schemeClr val="dk1"/>
                          </a:solidFill>
                          <a:effectLst/>
                          <a:latin typeface="微软雅黑" pitchFamily="34" charset="-122"/>
                          <a:ea typeface="微软雅黑" pitchFamily="34" charset="-122"/>
                          <a:cs typeface="+mn-cs"/>
                        </a:rPr>
                        <a:t>http://scitech.people.com.cn/n1/2021/0110/c1007-31994967.html</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marL="0" algn="ctr" defTabSz="967527" rtl="0" eaLnBrk="1" latinLnBrk="0" hangingPunct="1"/>
                      <a:r>
                        <a:rPr lang="zh-CN" altLang="en-US" sz="1600" kern="100" dirty="0">
                          <a:solidFill>
                            <a:schemeClr val="dk1"/>
                          </a:solidFill>
                          <a:effectLst/>
                          <a:latin typeface="微软雅黑" pitchFamily="34" charset="-122"/>
                          <a:ea typeface="微软雅黑" pitchFamily="34" charset="-122"/>
                          <a:cs typeface="+mn-cs"/>
                        </a:rPr>
                        <a:t>近年来，我国科技</a:t>
                      </a:r>
                      <a:r>
                        <a:rPr lang="en-US" sz="1600" kern="100" dirty="0">
                          <a:solidFill>
                            <a:schemeClr val="dk1"/>
                          </a:solidFill>
                          <a:effectLst/>
                          <a:latin typeface="微软雅黑" pitchFamily="34" charset="-122"/>
                          <a:ea typeface="微软雅黑" pitchFamily="34" charset="-122"/>
                          <a:cs typeface="+mn-cs"/>
                        </a:rPr>
                        <a:t>…</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1592262539"/>
                  </a:ext>
                </a:extLst>
              </a:tr>
              <a:tr h="570543">
                <a:tc>
                  <a:txBody>
                    <a:bodyPr/>
                    <a:lstStyle/>
                    <a:p>
                      <a:pPr marL="0" algn="ctr" defTabSz="967527" rtl="0" eaLnBrk="1" latinLnBrk="0" hangingPunct="1"/>
                      <a:r>
                        <a:rPr lang="zh-CN" altLang="en-US" sz="1600" kern="100" dirty="0">
                          <a:solidFill>
                            <a:schemeClr val="dk1"/>
                          </a:solidFill>
                          <a:effectLst/>
                          <a:latin typeface="微软雅黑" pitchFamily="34" charset="-122"/>
                          <a:ea typeface="微软雅黑" pitchFamily="34" charset="-122"/>
                          <a:cs typeface="+mn-cs"/>
                        </a:rPr>
                        <a:t>滚动</a:t>
                      </a:r>
                    </a:p>
                  </a:txBody>
                  <a:tcPr marL="68580" marR="68580" marT="0" marB="0" anchor="ctr"/>
                </a:tc>
                <a:tc>
                  <a:txBody>
                    <a:bodyPr/>
                    <a:lstStyle/>
                    <a:p>
                      <a:pPr marL="0" algn="ctr" defTabSz="967527" rtl="0" eaLnBrk="1" latinLnBrk="0" hangingPunct="1"/>
                      <a:r>
                        <a:rPr lang="zh-CN" altLang="en-US" sz="1600" kern="100" dirty="0">
                          <a:solidFill>
                            <a:schemeClr val="dk1"/>
                          </a:solidFill>
                          <a:effectLst/>
                          <a:latin typeface="微软雅黑" pitchFamily="34" charset="-122"/>
                          <a:ea typeface="微软雅黑" pitchFamily="34" charset="-122"/>
                          <a:cs typeface="+mn-cs"/>
                        </a:rPr>
                        <a:t>日夜奋战，成就探月之旅（深度观察）</a:t>
                      </a:r>
                    </a:p>
                  </a:txBody>
                  <a:tcPr marL="68580" marR="68580" marT="0" marB="0" anchor="ctr"/>
                </a:tc>
                <a:tc>
                  <a:txBody>
                    <a:bodyPr/>
                    <a:lstStyle/>
                    <a:p>
                      <a:pPr marL="0" algn="ctr" defTabSz="967527" rtl="0" eaLnBrk="1" latinLnBrk="0" hangingPunct="1"/>
                      <a:r>
                        <a:rPr lang="en-US" sz="1600" kern="100" dirty="0">
                          <a:solidFill>
                            <a:schemeClr val="dk1"/>
                          </a:solidFill>
                          <a:effectLst/>
                          <a:latin typeface="微软雅黑" pitchFamily="34" charset="-122"/>
                          <a:ea typeface="微软雅黑" pitchFamily="34" charset="-122"/>
                          <a:cs typeface="+mn-cs"/>
                        </a:rPr>
                        <a:t>2020-12-28</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marL="0" algn="ctr" defTabSz="967527" rtl="0" eaLnBrk="1" latinLnBrk="0" hangingPunct="1"/>
                      <a:r>
                        <a:rPr lang="en-US" sz="1600" kern="100" dirty="0">
                          <a:solidFill>
                            <a:schemeClr val="dk1"/>
                          </a:solidFill>
                          <a:effectLst/>
                          <a:latin typeface="微软雅黑" pitchFamily="34" charset="-122"/>
                          <a:ea typeface="微软雅黑" pitchFamily="34" charset="-122"/>
                          <a:cs typeface="+mn-cs"/>
                        </a:rPr>
                        <a:t>http://scitech.people.com.cn/n1/2020/1228/c1007-31980465.html</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marL="0" algn="ctr" defTabSz="967527" rtl="0" eaLnBrk="1" latinLnBrk="0" hangingPunct="1"/>
                      <a:r>
                        <a:rPr lang="en-US" sz="1600" kern="100" dirty="0">
                          <a:solidFill>
                            <a:schemeClr val="dk1"/>
                          </a:solidFill>
                          <a:effectLst/>
                          <a:latin typeface="微软雅黑" pitchFamily="34" charset="-122"/>
                          <a:ea typeface="微软雅黑" pitchFamily="34" charset="-122"/>
                          <a:cs typeface="+mn-cs"/>
                        </a:rPr>
                        <a:t>2020</a:t>
                      </a:r>
                      <a:r>
                        <a:rPr lang="zh-CN" altLang="en-US" sz="1600" kern="100" dirty="0">
                          <a:solidFill>
                            <a:schemeClr val="dk1"/>
                          </a:solidFill>
                          <a:effectLst/>
                          <a:latin typeface="微软雅黑" pitchFamily="34" charset="-122"/>
                          <a:ea typeface="微软雅黑" pitchFamily="34" charset="-122"/>
                          <a:cs typeface="+mn-cs"/>
                        </a:rPr>
                        <a:t>年</a:t>
                      </a:r>
                      <a:r>
                        <a:rPr lang="en-US" sz="1600" kern="100" dirty="0">
                          <a:solidFill>
                            <a:schemeClr val="dk1"/>
                          </a:solidFill>
                          <a:effectLst/>
                          <a:latin typeface="微软雅黑" pitchFamily="34" charset="-122"/>
                          <a:ea typeface="微软雅黑" pitchFamily="34" charset="-122"/>
                          <a:cs typeface="+mn-cs"/>
                        </a:rPr>
                        <a:t>12</a:t>
                      </a:r>
                      <a:r>
                        <a:rPr lang="zh-CN" altLang="en-US" sz="1600" kern="100" dirty="0">
                          <a:solidFill>
                            <a:schemeClr val="dk1"/>
                          </a:solidFill>
                          <a:effectLst/>
                          <a:latin typeface="微软雅黑" pitchFamily="34" charset="-122"/>
                          <a:ea typeface="微软雅黑" pitchFamily="34" charset="-122"/>
                          <a:cs typeface="+mn-cs"/>
                        </a:rPr>
                        <a:t>月</a:t>
                      </a:r>
                      <a:r>
                        <a:rPr lang="en-US" sz="1600" kern="100" dirty="0">
                          <a:solidFill>
                            <a:schemeClr val="dk1"/>
                          </a:solidFill>
                          <a:effectLst/>
                          <a:latin typeface="微软雅黑" pitchFamily="34" charset="-122"/>
                          <a:ea typeface="微软雅黑" pitchFamily="34" charset="-122"/>
                          <a:cs typeface="+mn-cs"/>
                        </a:rPr>
                        <a:t>17</a:t>
                      </a:r>
                      <a:r>
                        <a:rPr lang="zh-CN" altLang="en-US" sz="1600" kern="100" dirty="0">
                          <a:solidFill>
                            <a:schemeClr val="dk1"/>
                          </a:solidFill>
                          <a:effectLst/>
                          <a:latin typeface="微软雅黑" pitchFamily="34" charset="-122"/>
                          <a:ea typeface="微软雅黑" pitchFamily="34" charset="-122"/>
                          <a:cs typeface="+mn-cs"/>
                        </a:rPr>
                        <a:t>日</a:t>
                      </a:r>
                      <a:r>
                        <a:rPr lang="en-US" sz="1600" kern="100" dirty="0">
                          <a:solidFill>
                            <a:schemeClr val="dk1"/>
                          </a:solidFill>
                          <a:effectLst/>
                          <a:latin typeface="微软雅黑" pitchFamily="34" charset="-122"/>
                          <a:ea typeface="微软雅黑" pitchFamily="34" charset="-122"/>
                          <a:cs typeface="+mn-cs"/>
                        </a:rPr>
                        <a:t>…</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3055562906"/>
                  </a:ext>
                </a:extLst>
              </a:tr>
              <a:tr h="602040">
                <a:tc>
                  <a:txBody>
                    <a:bodyPr/>
                    <a:lstStyle/>
                    <a:p>
                      <a:pPr marL="0" algn="ctr" defTabSz="967527" rtl="0" eaLnBrk="1" latinLnBrk="0" hangingPunct="1"/>
                      <a:r>
                        <a:rPr lang="zh-CN" altLang="en-US" sz="1600" kern="100">
                          <a:solidFill>
                            <a:schemeClr val="dk1"/>
                          </a:solidFill>
                          <a:effectLst/>
                          <a:latin typeface="微软雅黑" pitchFamily="34" charset="-122"/>
                          <a:ea typeface="微软雅黑" pitchFamily="34" charset="-122"/>
                          <a:cs typeface="+mn-cs"/>
                        </a:rPr>
                        <a:t>独家</a:t>
                      </a:r>
                    </a:p>
                  </a:txBody>
                  <a:tcPr marL="68580" marR="68580" marT="0" marB="0" anchor="ctr"/>
                </a:tc>
                <a:tc>
                  <a:txBody>
                    <a:bodyPr/>
                    <a:lstStyle/>
                    <a:p>
                      <a:pPr marL="0" algn="ctr" defTabSz="967527" rtl="0" eaLnBrk="1" latinLnBrk="0" hangingPunct="1"/>
                      <a:r>
                        <a:rPr lang="zh-CN" altLang="en-US" sz="1600" kern="100" dirty="0">
                          <a:solidFill>
                            <a:schemeClr val="dk1"/>
                          </a:solidFill>
                          <a:effectLst/>
                          <a:latin typeface="微软雅黑" pitchFamily="34" charset="-122"/>
                          <a:ea typeface="微软雅黑" pitchFamily="34" charset="-122"/>
                          <a:cs typeface="+mn-cs"/>
                        </a:rPr>
                        <a:t>现场直击：长征八号运载火箭首飞成功</a:t>
                      </a:r>
                    </a:p>
                  </a:txBody>
                  <a:tcPr marL="68580" marR="68580" marT="0" marB="0" anchor="ctr"/>
                </a:tc>
                <a:tc>
                  <a:txBody>
                    <a:bodyPr/>
                    <a:lstStyle/>
                    <a:p>
                      <a:pPr marL="0" algn="ctr" defTabSz="967527" rtl="0" eaLnBrk="1" latinLnBrk="0" hangingPunct="1"/>
                      <a:r>
                        <a:rPr lang="en-US" sz="1600" kern="100" dirty="0">
                          <a:solidFill>
                            <a:schemeClr val="dk1"/>
                          </a:solidFill>
                          <a:effectLst/>
                          <a:latin typeface="微软雅黑" pitchFamily="34" charset="-122"/>
                          <a:ea typeface="微软雅黑" pitchFamily="34" charset="-122"/>
                          <a:cs typeface="+mn-cs"/>
                        </a:rPr>
                        <a:t>2020-12-22</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marL="0" algn="ctr" defTabSz="967527" rtl="0" eaLnBrk="1" latinLnBrk="0" hangingPunct="1"/>
                      <a:r>
                        <a:rPr lang="en-US" sz="1600" kern="100" dirty="0">
                          <a:solidFill>
                            <a:schemeClr val="dk1"/>
                          </a:solidFill>
                          <a:effectLst/>
                          <a:latin typeface="微软雅黑" pitchFamily="34" charset="-122"/>
                          <a:ea typeface="微软雅黑" pitchFamily="34" charset="-122"/>
                          <a:cs typeface="+mn-cs"/>
                        </a:rPr>
                        <a:t>http://scitech.people.com.cn/n1/2020/1222/c1007-31975152.html</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marL="0" algn="ctr" defTabSz="967527" rtl="0" eaLnBrk="1" latinLnBrk="0" hangingPunct="1"/>
                      <a:r>
                        <a:rPr lang="zh-CN" altLang="en-US" sz="1600" kern="100">
                          <a:solidFill>
                            <a:schemeClr val="dk1"/>
                          </a:solidFill>
                          <a:effectLst/>
                          <a:latin typeface="微软雅黑" pitchFamily="34" charset="-122"/>
                          <a:ea typeface="微软雅黑" pitchFamily="34" charset="-122"/>
                          <a:cs typeface="+mn-cs"/>
                        </a:rPr>
                        <a:t>长征八号运载</a:t>
                      </a:r>
                      <a:r>
                        <a:rPr lang="en-US" sz="1600" kern="100">
                          <a:solidFill>
                            <a:schemeClr val="dk1"/>
                          </a:solidFill>
                          <a:effectLst/>
                          <a:latin typeface="微软雅黑" pitchFamily="34" charset="-122"/>
                          <a:ea typeface="微软雅黑" pitchFamily="34" charset="-122"/>
                          <a:cs typeface="+mn-cs"/>
                        </a:rPr>
                        <a:t>…</a:t>
                      </a:r>
                      <a:endParaRPr lang="zh-CN" altLang="en-US" sz="1600" kern="100">
                        <a:solidFill>
                          <a:schemeClr val="dk1"/>
                        </a:solidFill>
                        <a:effectLst/>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2588137693"/>
                  </a:ext>
                </a:extLst>
              </a:tr>
              <a:tr h="592059">
                <a:tc>
                  <a:txBody>
                    <a:bodyPr/>
                    <a:lstStyle/>
                    <a:p>
                      <a:pPr marL="0" algn="ctr" defTabSz="967527" rtl="0" eaLnBrk="1" latinLnBrk="0" hangingPunct="1"/>
                      <a:r>
                        <a:rPr lang="zh-CN" altLang="en-US" sz="1600" kern="100">
                          <a:solidFill>
                            <a:schemeClr val="dk1"/>
                          </a:solidFill>
                          <a:effectLst/>
                          <a:latin typeface="微软雅黑" pitchFamily="34" charset="-122"/>
                          <a:ea typeface="微软雅黑" pitchFamily="34" charset="-122"/>
                          <a:cs typeface="+mn-cs"/>
                        </a:rPr>
                        <a:t>科学界</a:t>
                      </a:r>
                    </a:p>
                  </a:txBody>
                  <a:tcPr marL="68580" marR="68580" marT="0" marB="0" anchor="ctr"/>
                </a:tc>
                <a:tc>
                  <a:txBody>
                    <a:bodyPr/>
                    <a:lstStyle/>
                    <a:p>
                      <a:pPr marL="0" algn="ctr" defTabSz="967527" rtl="0" eaLnBrk="1" latinLnBrk="0" hangingPunct="1"/>
                      <a:r>
                        <a:rPr lang="zh-CN" altLang="en-US" sz="1600" kern="100" dirty="0">
                          <a:solidFill>
                            <a:schemeClr val="dk1"/>
                          </a:solidFill>
                          <a:effectLst/>
                          <a:latin typeface="微软雅黑" pitchFamily="34" charset="-122"/>
                          <a:ea typeface="微软雅黑" pitchFamily="34" charset="-122"/>
                          <a:cs typeface="+mn-cs"/>
                        </a:rPr>
                        <a:t>专家学者论道学术期刊高质量发展</a:t>
                      </a:r>
                    </a:p>
                  </a:txBody>
                  <a:tcPr marL="68580" marR="68580" marT="0" marB="0" anchor="ctr"/>
                </a:tc>
                <a:tc>
                  <a:txBody>
                    <a:bodyPr/>
                    <a:lstStyle/>
                    <a:p>
                      <a:pPr marL="0" algn="ctr" defTabSz="967527" rtl="0" eaLnBrk="1" latinLnBrk="0" hangingPunct="1"/>
                      <a:r>
                        <a:rPr lang="en-US" sz="1600" kern="100" dirty="0">
                          <a:solidFill>
                            <a:schemeClr val="dk1"/>
                          </a:solidFill>
                          <a:effectLst/>
                          <a:latin typeface="微软雅黑" pitchFamily="34" charset="-122"/>
                          <a:ea typeface="微软雅黑" pitchFamily="34" charset="-122"/>
                          <a:cs typeface="+mn-cs"/>
                        </a:rPr>
                        <a:t>2020-12-21</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marL="0" algn="ctr" defTabSz="967527" rtl="0" eaLnBrk="1" latinLnBrk="0" hangingPunct="1"/>
                      <a:r>
                        <a:rPr lang="en-US" sz="1600" kern="100" dirty="0">
                          <a:solidFill>
                            <a:schemeClr val="dk1"/>
                          </a:solidFill>
                          <a:effectLst/>
                          <a:latin typeface="微软雅黑" pitchFamily="34" charset="-122"/>
                          <a:ea typeface="微软雅黑" pitchFamily="34" charset="-122"/>
                          <a:cs typeface="+mn-cs"/>
                        </a:rPr>
                        <a:t>http://scitech.people.com.cn/n1/2020/1221/c1007-31972921.html</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marL="0" algn="ctr" defTabSz="967527" rtl="0" eaLnBrk="1" latinLnBrk="0" hangingPunct="1"/>
                      <a:r>
                        <a:rPr lang="zh-CN" altLang="en-US" sz="1600" kern="100" dirty="0">
                          <a:solidFill>
                            <a:schemeClr val="dk1"/>
                          </a:solidFill>
                          <a:effectLst/>
                          <a:latin typeface="微软雅黑" pitchFamily="34" charset="-122"/>
                          <a:ea typeface="微软雅黑" pitchFamily="34" charset="-122"/>
                          <a:cs typeface="+mn-cs"/>
                        </a:rPr>
                        <a:t>“如果我们所有</a:t>
                      </a:r>
                      <a:r>
                        <a:rPr lang="en-US" sz="1600" kern="100" dirty="0">
                          <a:solidFill>
                            <a:schemeClr val="dk1"/>
                          </a:solidFill>
                          <a:effectLst/>
                          <a:latin typeface="微软雅黑" pitchFamily="34" charset="-122"/>
                          <a:ea typeface="微软雅黑" pitchFamily="34" charset="-122"/>
                          <a:cs typeface="+mn-cs"/>
                        </a:rPr>
                        <a:t>…</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4285437541"/>
                  </a:ext>
                </a:extLst>
              </a:tr>
              <a:tr h="477310">
                <a:tc>
                  <a:txBody>
                    <a:bodyPr/>
                    <a:lstStyle/>
                    <a:p>
                      <a:pPr marL="0" algn="ctr" defTabSz="967527" rtl="0" eaLnBrk="1" latinLnBrk="0" hangingPunct="1"/>
                      <a:r>
                        <a:rPr lang="zh-CN" altLang="en-US" sz="1600" kern="100">
                          <a:solidFill>
                            <a:schemeClr val="dk1"/>
                          </a:solidFill>
                          <a:effectLst/>
                          <a:latin typeface="微软雅黑" pitchFamily="34" charset="-122"/>
                          <a:ea typeface="微软雅黑" pitchFamily="34" charset="-122"/>
                          <a:cs typeface="+mn-cs"/>
                        </a:rPr>
                        <a:t>产业动态</a:t>
                      </a:r>
                    </a:p>
                  </a:txBody>
                  <a:tcPr marL="68580" marR="68580" marT="0" marB="0" anchor="ctr"/>
                </a:tc>
                <a:tc>
                  <a:txBody>
                    <a:bodyPr/>
                    <a:lstStyle/>
                    <a:p>
                      <a:pPr marL="0" algn="ctr" defTabSz="967527" rtl="0" eaLnBrk="1" latinLnBrk="0" hangingPunct="1"/>
                      <a:r>
                        <a:rPr lang="zh-CN" altLang="en-US" sz="1600" kern="100" dirty="0">
                          <a:solidFill>
                            <a:schemeClr val="dk1"/>
                          </a:solidFill>
                          <a:effectLst/>
                          <a:latin typeface="微软雅黑" pitchFamily="34" charset="-122"/>
                          <a:ea typeface="微软雅黑" pitchFamily="34" charset="-122"/>
                          <a:cs typeface="+mn-cs"/>
                        </a:rPr>
                        <a:t>装备价格领域着力推行第三方服务提升装备价格管理水平</a:t>
                      </a:r>
                    </a:p>
                  </a:txBody>
                  <a:tcPr marL="68580" marR="68580" marT="0" marB="0" anchor="ctr"/>
                </a:tc>
                <a:tc>
                  <a:txBody>
                    <a:bodyPr/>
                    <a:lstStyle/>
                    <a:p>
                      <a:pPr marL="0" algn="ctr" defTabSz="967527" rtl="0" eaLnBrk="1" latinLnBrk="0" hangingPunct="1"/>
                      <a:r>
                        <a:rPr lang="en-US" sz="1600" kern="100">
                          <a:solidFill>
                            <a:schemeClr val="dk1"/>
                          </a:solidFill>
                          <a:effectLst/>
                          <a:latin typeface="微软雅黑" pitchFamily="34" charset="-122"/>
                          <a:ea typeface="微软雅黑" pitchFamily="34" charset="-122"/>
                          <a:cs typeface="+mn-cs"/>
                        </a:rPr>
                        <a:t>2020-12-15</a:t>
                      </a:r>
                      <a:endParaRPr lang="zh-CN" altLang="en-US" sz="1600" kern="10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marL="0" algn="ctr" defTabSz="967527" rtl="0" eaLnBrk="1" latinLnBrk="0" hangingPunct="1"/>
                      <a:r>
                        <a:rPr lang="en-US" sz="1600" kern="100" dirty="0">
                          <a:solidFill>
                            <a:schemeClr val="dk1"/>
                          </a:solidFill>
                          <a:effectLst/>
                          <a:latin typeface="微软雅黑" pitchFamily="34" charset="-122"/>
                          <a:ea typeface="微软雅黑" pitchFamily="34" charset="-122"/>
                          <a:cs typeface="+mn-cs"/>
                        </a:rPr>
                        <a:t>http://scitech.people.com.cn/n1/2020/1215/c1007-31966461.html</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marL="0" algn="ctr" defTabSz="967527" rtl="0" eaLnBrk="1" latinLnBrk="0" hangingPunct="1"/>
                      <a:r>
                        <a:rPr lang="zh-CN" altLang="en-US" sz="1600" kern="100" dirty="0">
                          <a:solidFill>
                            <a:schemeClr val="dk1"/>
                          </a:solidFill>
                          <a:effectLst/>
                          <a:latin typeface="微软雅黑" pitchFamily="34" charset="-122"/>
                          <a:ea typeface="微软雅黑" pitchFamily="34" charset="-122"/>
                          <a:cs typeface="+mn-cs"/>
                        </a:rPr>
                        <a:t>新华社北京</a:t>
                      </a:r>
                      <a:r>
                        <a:rPr lang="en-US" sz="1600" kern="100" dirty="0">
                          <a:solidFill>
                            <a:schemeClr val="dk1"/>
                          </a:solidFill>
                          <a:effectLst/>
                          <a:latin typeface="微软雅黑" pitchFamily="34" charset="-122"/>
                          <a:ea typeface="微软雅黑" pitchFamily="34" charset="-122"/>
                          <a:cs typeface="+mn-cs"/>
                        </a:rPr>
                        <a:t>12</a:t>
                      </a:r>
                      <a:r>
                        <a:rPr lang="zh-CN" altLang="en-US" sz="1600" kern="100" dirty="0">
                          <a:solidFill>
                            <a:schemeClr val="dk1"/>
                          </a:solidFill>
                          <a:effectLst/>
                          <a:latin typeface="微软雅黑" pitchFamily="34" charset="-122"/>
                          <a:ea typeface="微软雅黑" pitchFamily="34" charset="-122"/>
                          <a:cs typeface="+mn-cs"/>
                        </a:rPr>
                        <a:t>月</a:t>
                      </a:r>
                      <a:r>
                        <a:rPr lang="en-US" sz="1600" kern="100" dirty="0">
                          <a:solidFill>
                            <a:schemeClr val="dk1"/>
                          </a:solidFill>
                          <a:effectLst/>
                          <a:latin typeface="微软雅黑" pitchFamily="34" charset="-122"/>
                          <a:ea typeface="微软雅黑" pitchFamily="34" charset="-122"/>
                          <a:cs typeface="+mn-cs"/>
                        </a:rPr>
                        <a:t>…</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544536176"/>
                  </a:ext>
                </a:extLst>
              </a:tr>
            </a:tbl>
          </a:graphicData>
        </a:graphic>
      </p:graphicFrame>
      <p:sp>
        <p:nvSpPr>
          <p:cNvPr id="5" name="矩形 4"/>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3775668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719A6DD4-D944-40A9-B72E-E340DE81ED66}"/>
              </a:ext>
            </a:extLst>
          </p:cNvPr>
          <p:cNvSpPr>
            <a:spLocks noGrp="1"/>
          </p:cNvSpPr>
          <p:nvPr>
            <p:ph idx="1"/>
          </p:nvPr>
        </p:nvSpPr>
        <p:spPr/>
        <p:txBody>
          <a:bodyPr/>
          <a:lstStyle/>
          <a:p>
            <a:r>
              <a:rPr lang="zh-CN" altLang="en-US" sz="2000" dirty="0"/>
              <a:t>对数据进行清洗，包括对数据中的重复值、缺失值和干扰内容（转义符）等进行去除，减弱不必要的信息干扰，同时也便于后续对数据进行更为深入的探索。</a:t>
            </a:r>
          </a:p>
        </p:txBody>
      </p:sp>
      <p:sp>
        <p:nvSpPr>
          <p:cNvPr id="3" name="标题 2">
            <a:extLst>
              <a:ext uri="{FF2B5EF4-FFF2-40B4-BE49-F238E27FC236}">
                <a16:creationId xmlns:a16="http://schemas.microsoft.com/office/drawing/2014/main" xmlns="" id="{9DEB6C2C-A825-471E-9251-513E1420FD06}"/>
              </a:ext>
            </a:extLst>
          </p:cNvPr>
          <p:cNvSpPr>
            <a:spLocks noGrp="1"/>
          </p:cNvSpPr>
          <p:nvPr>
            <p:ph type="title"/>
          </p:nvPr>
        </p:nvSpPr>
        <p:spPr/>
        <p:txBody>
          <a:bodyPr/>
          <a:lstStyle/>
          <a:p>
            <a:r>
              <a:rPr lang="zh-CN" altLang="en-US" dirty="0"/>
              <a:t>数据探索</a:t>
            </a:r>
          </a:p>
        </p:txBody>
      </p:sp>
      <p:sp>
        <p:nvSpPr>
          <p:cNvPr id="5" name="内容占位符 4">
            <a:extLst>
              <a:ext uri="{FF2B5EF4-FFF2-40B4-BE49-F238E27FC236}">
                <a16:creationId xmlns:a16="http://schemas.microsoft.com/office/drawing/2014/main" xmlns="" id="{E15FB7A5-E293-4C97-BE55-E3CE75FAD2A8}"/>
              </a:ext>
            </a:extLst>
          </p:cNvPr>
          <p:cNvSpPr>
            <a:spLocks noGrp="1"/>
          </p:cNvSpPr>
          <p:nvPr>
            <p:ph idx="10"/>
          </p:nvPr>
        </p:nvSpPr>
        <p:spPr/>
        <p:txBody>
          <a:bodyPr/>
          <a:lstStyle/>
          <a:p>
            <a:r>
              <a:rPr kumimoji="0" lang="en-US" altLang="zh-CN" b="1" dirty="0">
                <a:solidFill>
                  <a:srgbClr val="000000"/>
                </a:solidFill>
              </a:rPr>
              <a:t>1. </a:t>
            </a:r>
            <a:r>
              <a:rPr kumimoji="0" lang="zh-CN" altLang="en-US" b="1" dirty="0">
                <a:solidFill>
                  <a:srgbClr val="000000"/>
                </a:solidFill>
              </a:rPr>
              <a:t>数据清洗</a:t>
            </a:r>
          </a:p>
        </p:txBody>
      </p:sp>
      <p:sp>
        <p:nvSpPr>
          <p:cNvPr id="6" name="矩形 5"/>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424239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FF132583-1F8B-4AD5-A0BE-979B3DCDF88C}"/>
              </a:ext>
            </a:extLst>
          </p:cNvPr>
          <p:cNvSpPr>
            <a:spLocks noGrp="1"/>
          </p:cNvSpPr>
          <p:nvPr>
            <p:ph idx="1"/>
          </p:nvPr>
        </p:nvSpPr>
        <p:spPr/>
        <p:txBody>
          <a:bodyPr/>
          <a:lstStyle/>
          <a:p>
            <a:r>
              <a:rPr lang="zh-CN" altLang="en-US" sz="2000" dirty="0"/>
              <a:t>将经清洗过后的数据进行可视化展示，包括查看滚动与独家和其它</a:t>
            </a:r>
            <a:r>
              <a:rPr lang="en-US" altLang="zh-CN" sz="2000" dirty="0"/>
              <a:t>6</a:t>
            </a:r>
            <a:r>
              <a:rPr lang="zh-CN" altLang="en-US" sz="2000" dirty="0"/>
              <a:t>个栏目的新闻内容之间的相似度、查看各栏目新闻总发布量、查看各栏目的月份新闻发布量趋势。</a:t>
            </a:r>
            <a:endParaRPr lang="en-US" altLang="zh-CN" sz="2000" dirty="0"/>
          </a:p>
          <a:p>
            <a:r>
              <a:rPr lang="zh-CN" altLang="en-US" sz="2000" dirty="0"/>
              <a:t>通过可视化的展现，从而更直观的挖掘出数据的额外信息，便于开展更为准确、合理的分析。</a:t>
            </a:r>
            <a:endParaRPr lang="en-US" altLang="zh-CN" sz="2000" dirty="0"/>
          </a:p>
          <a:p>
            <a:endParaRPr lang="zh-CN" altLang="en-US" dirty="0"/>
          </a:p>
        </p:txBody>
      </p:sp>
      <p:sp>
        <p:nvSpPr>
          <p:cNvPr id="3" name="标题 2">
            <a:extLst>
              <a:ext uri="{FF2B5EF4-FFF2-40B4-BE49-F238E27FC236}">
                <a16:creationId xmlns:a16="http://schemas.microsoft.com/office/drawing/2014/main" xmlns="" id="{EA2E1DDD-C5A3-4A14-98A5-8E348EE50AF2}"/>
              </a:ext>
            </a:extLst>
          </p:cNvPr>
          <p:cNvSpPr>
            <a:spLocks noGrp="1"/>
          </p:cNvSpPr>
          <p:nvPr>
            <p:ph type="title"/>
          </p:nvPr>
        </p:nvSpPr>
        <p:spPr/>
        <p:txBody>
          <a:bodyPr/>
          <a:lstStyle/>
          <a:p>
            <a:r>
              <a:rPr lang="zh-CN" altLang="en-US" dirty="0"/>
              <a:t>数据探索</a:t>
            </a:r>
          </a:p>
        </p:txBody>
      </p:sp>
      <p:sp>
        <p:nvSpPr>
          <p:cNvPr id="5" name="内容占位符 4">
            <a:extLst>
              <a:ext uri="{FF2B5EF4-FFF2-40B4-BE49-F238E27FC236}">
                <a16:creationId xmlns:a16="http://schemas.microsoft.com/office/drawing/2014/main" xmlns="" id="{62FCD15E-7291-4702-9C1A-C2D945A1C403}"/>
              </a:ext>
            </a:extLst>
          </p:cNvPr>
          <p:cNvSpPr>
            <a:spLocks noGrp="1"/>
          </p:cNvSpPr>
          <p:nvPr>
            <p:ph idx="10"/>
          </p:nvPr>
        </p:nvSpPr>
        <p:spPr/>
        <p:txBody>
          <a:bodyPr/>
          <a:lstStyle/>
          <a:p>
            <a:r>
              <a:rPr kumimoji="0" lang="en-US" altLang="zh-CN" b="1" dirty="0">
                <a:solidFill>
                  <a:srgbClr val="000000"/>
                </a:solidFill>
              </a:rPr>
              <a:t>2. </a:t>
            </a:r>
            <a:r>
              <a:rPr kumimoji="0" lang="zh-CN" altLang="en-US" b="1" dirty="0">
                <a:solidFill>
                  <a:srgbClr val="000000"/>
                </a:solidFill>
              </a:rPr>
              <a:t>可视化展示</a:t>
            </a:r>
          </a:p>
        </p:txBody>
      </p:sp>
      <p:sp>
        <p:nvSpPr>
          <p:cNvPr id="6" name="矩形 5"/>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163389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ACE73A3D-3D15-4AE2-8676-332FFBA8B30A}"/>
              </a:ext>
            </a:extLst>
          </p:cNvPr>
          <p:cNvSpPr>
            <a:spLocks noGrp="1"/>
          </p:cNvSpPr>
          <p:nvPr>
            <p:ph idx="1"/>
          </p:nvPr>
        </p:nvSpPr>
        <p:spPr/>
        <p:txBody>
          <a:bodyPr/>
          <a:lstStyle/>
          <a:p>
            <a:r>
              <a:rPr lang="zh-CN" altLang="en-US" sz="2000" dirty="0"/>
              <a:t>计算新闻文本相似度，查看最终进行分类的预测集和训练集之间的关系，其中，新闻文本的相似度计算已自定义为其它的脚本文件，此处仅为调用该文件进行计算，计算出的部分结果如表所示。</a:t>
            </a:r>
            <a:endParaRPr lang="en-US" altLang="zh-CN" sz="2000" dirty="0"/>
          </a:p>
          <a:p>
            <a:endParaRPr lang="zh-CN" altLang="en-US" dirty="0"/>
          </a:p>
        </p:txBody>
      </p:sp>
      <p:sp>
        <p:nvSpPr>
          <p:cNvPr id="3" name="标题 2">
            <a:extLst>
              <a:ext uri="{FF2B5EF4-FFF2-40B4-BE49-F238E27FC236}">
                <a16:creationId xmlns:a16="http://schemas.microsoft.com/office/drawing/2014/main" xmlns="" id="{13E4471B-B5E2-4C13-84D5-FD694F9D8E84}"/>
              </a:ext>
            </a:extLst>
          </p:cNvPr>
          <p:cNvSpPr>
            <a:spLocks noGrp="1"/>
          </p:cNvSpPr>
          <p:nvPr>
            <p:ph type="title"/>
          </p:nvPr>
        </p:nvSpPr>
        <p:spPr/>
        <p:txBody>
          <a:bodyPr/>
          <a:lstStyle/>
          <a:p>
            <a:r>
              <a:rPr lang="zh-CN" altLang="en-US" dirty="0"/>
              <a:t>数据探索</a:t>
            </a:r>
          </a:p>
        </p:txBody>
      </p:sp>
      <p:graphicFrame>
        <p:nvGraphicFramePr>
          <p:cNvPr id="5" name="表格 7">
            <a:extLst>
              <a:ext uri="{FF2B5EF4-FFF2-40B4-BE49-F238E27FC236}">
                <a16:creationId xmlns:a16="http://schemas.microsoft.com/office/drawing/2014/main" xmlns="" id="{AEB929F8-D077-4326-AE9F-C5DDB5865923}"/>
              </a:ext>
            </a:extLst>
          </p:cNvPr>
          <p:cNvGraphicFramePr>
            <a:graphicFrameLocks noGrp="1"/>
          </p:cNvGraphicFramePr>
          <p:nvPr>
            <p:extLst>
              <p:ext uri="{D42A27DB-BD31-4B8C-83A1-F6EECF244321}">
                <p14:modId xmlns:p14="http://schemas.microsoft.com/office/powerpoint/2010/main" xmlns="" val="3055489332"/>
              </p:ext>
            </p:extLst>
          </p:nvPr>
        </p:nvGraphicFramePr>
        <p:xfrm>
          <a:off x="660580" y="2208461"/>
          <a:ext cx="10874426" cy="3387795"/>
        </p:xfrm>
        <a:graphic>
          <a:graphicData uri="http://schemas.openxmlformats.org/drawingml/2006/table">
            <a:tbl>
              <a:tblPr firstRow="1" bandRow="1">
                <a:tableStyleId>{5C22544A-7EE6-4342-B048-85BDC9FD1C3A}</a:tableStyleId>
              </a:tblPr>
              <a:tblGrid>
                <a:gridCol w="1064137">
                  <a:extLst>
                    <a:ext uri="{9D8B030D-6E8A-4147-A177-3AD203B41FA5}">
                      <a16:colId xmlns:a16="http://schemas.microsoft.com/office/drawing/2014/main" xmlns="" val="1345893683"/>
                    </a:ext>
                  </a:extLst>
                </a:gridCol>
                <a:gridCol w="2599857">
                  <a:extLst>
                    <a:ext uri="{9D8B030D-6E8A-4147-A177-3AD203B41FA5}">
                      <a16:colId xmlns:a16="http://schemas.microsoft.com/office/drawing/2014/main" xmlns="" val="374829754"/>
                    </a:ext>
                  </a:extLst>
                </a:gridCol>
                <a:gridCol w="955284">
                  <a:extLst>
                    <a:ext uri="{9D8B030D-6E8A-4147-A177-3AD203B41FA5}">
                      <a16:colId xmlns:a16="http://schemas.microsoft.com/office/drawing/2014/main" xmlns="" val="293717775"/>
                    </a:ext>
                  </a:extLst>
                </a:gridCol>
                <a:gridCol w="4287915">
                  <a:extLst>
                    <a:ext uri="{9D8B030D-6E8A-4147-A177-3AD203B41FA5}">
                      <a16:colId xmlns:a16="http://schemas.microsoft.com/office/drawing/2014/main" xmlns="" val="2253328935"/>
                    </a:ext>
                  </a:extLst>
                </a:gridCol>
                <a:gridCol w="1967233">
                  <a:extLst>
                    <a:ext uri="{9D8B030D-6E8A-4147-A177-3AD203B41FA5}">
                      <a16:colId xmlns:a16="http://schemas.microsoft.com/office/drawing/2014/main" xmlns="" val="1056607331"/>
                    </a:ext>
                  </a:extLst>
                </a:gridCol>
              </a:tblGrid>
              <a:tr h="432000">
                <a:tc>
                  <a:txBody>
                    <a:bodyPr/>
                    <a:lstStyle/>
                    <a:p>
                      <a:pPr algn="ctr"/>
                      <a:r>
                        <a:rPr lang="zh-CN" altLang="en-US" sz="1800" b="1" kern="100" dirty="0">
                          <a:solidFill>
                            <a:schemeClr val="lt1"/>
                          </a:solidFill>
                          <a:effectLst/>
                          <a:latin typeface="微软雅黑" pitchFamily="34" charset="-122"/>
                          <a:ea typeface="微软雅黑" pitchFamily="34" charset="-122"/>
                          <a:cs typeface="+mn-cs"/>
                        </a:rPr>
                        <a:t>栏目名称</a:t>
                      </a:r>
                    </a:p>
                  </a:txBody>
                  <a:tcPr marL="68580" marR="68580" marT="0" marB="0" anchor="ctr"/>
                </a:tc>
                <a:tc>
                  <a:txBody>
                    <a:bodyPr/>
                    <a:lstStyle/>
                    <a:p>
                      <a:pPr algn="ctr"/>
                      <a:r>
                        <a:rPr lang="zh-CN" altLang="en-US" sz="1800" b="1" kern="100" dirty="0">
                          <a:solidFill>
                            <a:schemeClr val="lt1"/>
                          </a:solidFill>
                          <a:effectLst/>
                          <a:latin typeface="微软雅黑" pitchFamily="34" charset="-122"/>
                          <a:ea typeface="微软雅黑" pitchFamily="34" charset="-122"/>
                          <a:cs typeface="+mn-cs"/>
                        </a:rPr>
                        <a:t>被比较的内容</a:t>
                      </a:r>
                    </a:p>
                  </a:txBody>
                  <a:tcPr marL="68580" marR="68580" marT="0" marB="0" anchor="ctr"/>
                </a:tc>
                <a:tc>
                  <a:txBody>
                    <a:bodyPr/>
                    <a:lstStyle/>
                    <a:p>
                      <a:pPr algn="ctr"/>
                      <a:r>
                        <a:rPr lang="zh-CN" altLang="en-US" sz="1800" b="1" kern="100" dirty="0">
                          <a:solidFill>
                            <a:schemeClr val="lt1"/>
                          </a:solidFill>
                          <a:effectLst/>
                          <a:latin typeface="微软雅黑" pitchFamily="34" charset="-122"/>
                          <a:ea typeface="微软雅黑" pitchFamily="34" charset="-122"/>
                          <a:cs typeface="+mn-cs"/>
                        </a:rPr>
                        <a:t>栏目名称</a:t>
                      </a:r>
                    </a:p>
                  </a:txBody>
                  <a:tcPr marL="68580" marR="68580" marT="0" marB="0" anchor="ctr"/>
                </a:tc>
                <a:tc>
                  <a:txBody>
                    <a:bodyPr/>
                    <a:lstStyle/>
                    <a:p>
                      <a:pPr algn="ctr"/>
                      <a:r>
                        <a:rPr lang="zh-CN" altLang="en-US" sz="1800" b="1" kern="100" dirty="0">
                          <a:solidFill>
                            <a:schemeClr val="lt1"/>
                          </a:solidFill>
                          <a:effectLst/>
                          <a:latin typeface="微软雅黑" pitchFamily="34" charset="-122"/>
                          <a:ea typeface="微软雅黑" pitchFamily="34" charset="-122"/>
                          <a:cs typeface="+mn-cs"/>
                        </a:rPr>
                        <a:t>比价的内容</a:t>
                      </a:r>
                    </a:p>
                  </a:txBody>
                  <a:tcPr marL="68580" marR="68580" marT="0" marB="0" anchor="ctr"/>
                </a:tc>
                <a:tc>
                  <a:txBody>
                    <a:bodyPr/>
                    <a:lstStyle/>
                    <a:p>
                      <a:pPr algn="ctr"/>
                      <a:r>
                        <a:rPr lang="zh-CN" altLang="en-US" sz="1800" b="1" kern="100" dirty="0">
                          <a:solidFill>
                            <a:schemeClr val="lt1"/>
                          </a:solidFill>
                          <a:effectLst/>
                          <a:latin typeface="微软雅黑" pitchFamily="34" charset="-122"/>
                          <a:ea typeface="微软雅黑" pitchFamily="34" charset="-122"/>
                          <a:cs typeface="+mn-cs"/>
                        </a:rPr>
                        <a:t>相似度值</a:t>
                      </a:r>
                    </a:p>
                  </a:txBody>
                  <a:tcPr marL="68580" marR="68580" marT="0" marB="0" anchor="ctr"/>
                </a:tc>
                <a:extLst>
                  <a:ext uri="{0D108BD9-81ED-4DB2-BD59-A6C34878D82A}">
                    <a16:rowId xmlns:a16="http://schemas.microsoft.com/office/drawing/2014/main" xmlns="" val="2713087805"/>
                  </a:ext>
                </a:extLst>
              </a:tr>
              <a:tr h="586833">
                <a:tc>
                  <a:txBody>
                    <a:bodyPr/>
                    <a:lstStyle/>
                    <a:p>
                      <a:pPr algn="ctr"/>
                      <a:r>
                        <a:rPr lang="zh-CN" altLang="en-US" sz="1600" kern="100" dirty="0">
                          <a:solidFill>
                            <a:schemeClr val="dk1"/>
                          </a:solidFill>
                          <a:effectLst/>
                          <a:latin typeface="微软雅黑" pitchFamily="34" charset="-122"/>
                          <a:ea typeface="微软雅黑" pitchFamily="34" charset="-122"/>
                          <a:cs typeface="+mn-cs"/>
                        </a:rPr>
                        <a:t>航空</a:t>
                      </a:r>
                      <a:r>
                        <a:rPr lang="en-US" altLang="zh-CN" sz="1600" kern="100" dirty="0">
                          <a:solidFill>
                            <a:schemeClr val="dk1"/>
                          </a:solidFill>
                          <a:effectLst/>
                          <a:latin typeface="微软雅黑" pitchFamily="34" charset="-122"/>
                          <a:ea typeface="微软雅黑" pitchFamily="34" charset="-122"/>
                          <a:cs typeface="+mn-cs"/>
                        </a:rPr>
                        <a:t>·</a:t>
                      </a:r>
                      <a:r>
                        <a:rPr lang="zh-CN" altLang="en-US" sz="1600" kern="100" dirty="0">
                          <a:solidFill>
                            <a:schemeClr val="dk1"/>
                          </a:solidFill>
                          <a:effectLst/>
                          <a:latin typeface="微软雅黑" pitchFamily="34" charset="-122"/>
                          <a:ea typeface="微软雅黑" pitchFamily="34" charset="-122"/>
                          <a:cs typeface="+mn-cs"/>
                        </a:rPr>
                        <a:t>航天</a:t>
                      </a:r>
                    </a:p>
                  </a:txBody>
                  <a:tcPr marL="68580" marR="68580" marT="0" marB="0" anchor="ctr"/>
                </a:tc>
                <a:tc>
                  <a:txBody>
                    <a:bodyPr/>
                    <a:lstStyle/>
                    <a:p>
                      <a:pPr algn="ctr"/>
                      <a:r>
                        <a:rPr lang="zh-CN" altLang="en-US" sz="1600" kern="100" dirty="0">
                          <a:solidFill>
                            <a:schemeClr val="dk1"/>
                          </a:solidFill>
                          <a:effectLst/>
                          <a:latin typeface="微软雅黑" pitchFamily="34" charset="-122"/>
                          <a:ea typeface="微软雅黑" pitchFamily="34" charset="-122"/>
                          <a:cs typeface="+mn-cs"/>
                        </a:rPr>
                        <a:t>北京 时间 中国 酒泉卫星</a:t>
                      </a:r>
                      <a:r>
                        <a:rPr lang="en-US" sz="1600" kern="100" dirty="0">
                          <a:solidFill>
                            <a:schemeClr val="dk1"/>
                          </a:solidFill>
                          <a:effectLst/>
                          <a:latin typeface="微软雅黑" pitchFamily="34" charset="-122"/>
                          <a:ea typeface="微软雅黑" pitchFamily="34" charset="-122"/>
                          <a:cs typeface="+mn-cs"/>
                        </a:rPr>
                        <a:t>…</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zh-CN" altLang="en-US" sz="1600" kern="100">
                          <a:solidFill>
                            <a:schemeClr val="dk1"/>
                          </a:solidFill>
                          <a:effectLst/>
                          <a:latin typeface="微软雅黑" pitchFamily="34" charset="-122"/>
                          <a:ea typeface="微软雅黑" pitchFamily="34" charset="-122"/>
                          <a:cs typeface="+mn-cs"/>
                        </a:rPr>
                        <a:t>独家</a:t>
                      </a:r>
                    </a:p>
                  </a:txBody>
                  <a:tcPr marL="68580" marR="68580" marT="0" marB="0" anchor="ctr"/>
                </a:tc>
                <a:tc>
                  <a:txBody>
                    <a:bodyPr/>
                    <a:lstStyle/>
                    <a:p>
                      <a:pPr algn="ctr"/>
                      <a:r>
                        <a:rPr lang="zh-CN" altLang="en-US" sz="1600" kern="100">
                          <a:solidFill>
                            <a:schemeClr val="dk1"/>
                          </a:solidFill>
                          <a:effectLst/>
                          <a:latin typeface="微软雅黑" pitchFamily="34" charset="-122"/>
                          <a:ea typeface="微软雅黑" pitchFamily="34" charset="-122"/>
                          <a:cs typeface="+mn-cs"/>
                        </a:rPr>
                        <a:t>人民网 北京</a:t>
                      </a:r>
                      <a:r>
                        <a:rPr lang="en-US" sz="1600" kern="100">
                          <a:solidFill>
                            <a:schemeClr val="dk1"/>
                          </a:solidFill>
                          <a:effectLst/>
                          <a:latin typeface="微软雅黑" pitchFamily="34" charset="-122"/>
                          <a:ea typeface="微软雅黑" pitchFamily="34" charset="-122"/>
                          <a:cs typeface="+mn-cs"/>
                        </a:rPr>
                        <a:t> 12 22 </a:t>
                      </a:r>
                      <a:r>
                        <a:rPr lang="zh-CN" altLang="en-US" sz="1600" kern="100">
                          <a:solidFill>
                            <a:schemeClr val="dk1"/>
                          </a:solidFill>
                          <a:effectLst/>
                          <a:latin typeface="微软雅黑" pitchFamily="34" charset="-122"/>
                          <a:ea typeface="微软雅黑" pitchFamily="34" charset="-122"/>
                          <a:cs typeface="+mn-cs"/>
                        </a:rPr>
                        <a:t>日电 赵竹青 国家航天局 </a:t>
                      </a:r>
                      <a:r>
                        <a:rPr lang="en-US" sz="1600" kern="100">
                          <a:solidFill>
                            <a:schemeClr val="dk1"/>
                          </a:solidFill>
                          <a:effectLst/>
                          <a:latin typeface="微软雅黑" pitchFamily="34" charset="-122"/>
                          <a:ea typeface="微软雅黑" pitchFamily="34" charset="-122"/>
                          <a:cs typeface="+mn-cs"/>
                        </a:rPr>
                        <a:t>…</a:t>
                      </a:r>
                      <a:endParaRPr lang="zh-CN" altLang="en-US" sz="1600" kern="10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600" kern="100">
                          <a:solidFill>
                            <a:schemeClr val="dk1"/>
                          </a:solidFill>
                          <a:effectLst/>
                          <a:latin typeface="微软雅黑" pitchFamily="34" charset="-122"/>
                          <a:ea typeface="微软雅黑" pitchFamily="34" charset="-122"/>
                          <a:cs typeface="+mn-cs"/>
                        </a:rPr>
                        <a:t>0.958202</a:t>
                      </a:r>
                      <a:endParaRPr lang="zh-CN" altLang="en-US" sz="1600" kern="100">
                        <a:solidFill>
                          <a:schemeClr val="dk1"/>
                        </a:solidFill>
                        <a:effectLst/>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1592262539"/>
                  </a:ext>
                </a:extLst>
              </a:tr>
              <a:tr h="570543">
                <a:tc>
                  <a:txBody>
                    <a:bodyPr/>
                    <a:lstStyle/>
                    <a:p>
                      <a:pPr algn="ctr"/>
                      <a:r>
                        <a:rPr lang="zh-CN" altLang="en-US" sz="1600" kern="100">
                          <a:solidFill>
                            <a:schemeClr val="dk1"/>
                          </a:solidFill>
                          <a:effectLst/>
                          <a:latin typeface="微软雅黑" pitchFamily="34" charset="-122"/>
                          <a:ea typeface="微软雅黑" pitchFamily="34" charset="-122"/>
                          <a:cs typeface="+mn-cs"/>
                        </a:rPr>
                        <a:t>航空</a:t>
                      </a:r>
                      <a:r>
                        <a:rPr lang="en-US" altLang="zh-CN" sz="1600" kern="100">
                          <a:solidFill>
                            <a:schemeClr val="dk1"/>
                          </a:solidFill>
                          <a:effectLst/>
                          <a:latin typeface="微软雅黑" pitchFamily="34" charset="-122"/>
                          <a:ea typeface="微软雅黑" pitchFamily="34" charset="-122"/>
                          <a:cs typeface="+mn-cs"/>
                        </a:rPr>
                        <a:t>·</a:t>
                      </a:r>
                      <a:r>
                        <a:rPr lang="zh-CN" altLang="en-US" sz="1600" kern="100">
                          <a:solidFill>
                            <a:schemeClr val="dk1"/>
                          </a:solidFill>
                          <a:effectLst/>
                          <a:latin typeface="微软雅黑" pitchFamily="34" charset="-122"/>
                          <a:ea typeface="微软雅黑" pitchFamily="34" charset="-122"/>
                          <a:cs typeface="+mn-cs"/>
                        </a:rPr>
                        <a:t>航天</a:t>
                      </a:r>
                    </a:p>
                  </a:txBody>
                  <a:tcPr marL="68580" marR="68580" marT="0" marB="0" anchor="ctr"/>
                </a:tc>
                <a:tc>
                  <a:txBody>
                    <a:bodyPr/>
                    <a:lstStyle/>
                    <a:p>
                      <a:pPr algn="ctr"/>
                      <a:r>
                        <a:rPr lang="zh-CN" altLang="en-US" sz="1600" kern="100" dirty="0">
                          <a:solidFill>
                            <a:schemeClr val="dk1"/>
                          </a:solidFill>
                          <a:effectLst/>
                          <a:latin typeface="微软雅黑" pitchFamily="34" charset="-122"/>
                          <a:ea typeface="微软雅黑" pitchFamily="34" charset="-122"/>
                          <a:cs typeface="+mn-cs"/>
                        </a:rPr>
                        <a:t>长征四号 乙遥 四十一 运 </a:t>
                      </a:r>
                      <a:r>
                        <a:rPr lang="en-US" sz="1600" kern="100" dirty="0">
                          <a:solidFill>
                            <a:schemeClr val="dk1"/>
                          </a:solidFill>
                          <a:effectLst/>
                          <a:latin typeface="微软雅黑" pitchFamily="34" charset="-122"/>
                          <a:ea typeface="微软雅黑" pitchFamily="34" charset="-122"/>
                          <a:cs typeface="+mn-cs"/>
                        </a:rPr>
                        <a:t>…</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zh-CN" altLang="en-US" sz="1600" kern="100" dirty="0">
                          <a:solidFill>
                            <a:schemeClr val="dk1"/>
                          </a:solidFill>
                          <a:effectLst/>
                          <a:latin typeface="微软雅黑" pitchFamily="34" charset="-122"/>
                          <a:ea typeface="微软雅黑" pitchFamily="34" charset="-122"/>
                          <a:cs typeface="+mn-cs"/>
                        </a:rPr>
                        <a:t>独家</a:t>
                      </a:r>
                    </a:p>
                  </a:txBody>
                  <a:tcPr marL="68580" marR="68580" marT="0" marB="0" anchor="ctr"/>
                </a:tc>
                <a:tc>
                  <a:txBody>
                    <a:bodyPr/>
                    <a:lstStyle/>
                    <a:p>
                      <a:pPr algn="ctr"/>
                      <a:r>
                        <a:rPr lang="zh-CN" altLang="en-US" sz="1600" kern="100">
                          <a:solidFill>
                            <a:schemeClr val="dk1"/>
                          </a:solidFill>
                          <a:effectLst/>
                          <a:latin typeface="微软雅黑" pitchFamily="34" charset="-122"/>
                          <a:ea typeface="微软雅黑" pitchFamily="34" charset="-122"/>
                          <a:cs typeface="+mn-cs"/>
                        </a:rPr>
                        <a:t>人民网 北京</a:t>
                      </a:r>
                      <a:r>
                        <a:rPr lang="en-US" sz="1600" kern="100">
                          <a:solidFill>
                            <a:schemeClr val="dk1"/>
                          </a:solidFill>
                          <a:effectLst/>
                          <a:latin typeface="微软雅黑" pitchFamily="34" charset="-122"/>
                          <a:ea typeface="微软雅黑" pitchFamily="34" charset="-122"/>
                          <a:cs typeface="+mn-cs"/>
                        </a:rPr>
                        <a:t> 12 22 </a:t>
                      </a:r>
                      <a:r>
                        <a:rPr lang="zh-CN" altLang="en-US" sz="1600" kern="100">
                          <a:solidFill>
                            <a:schemeClr val="dk1"/>
                          </a:solidFill>
                          <a:effectLst/>
                          <a:latin typeface="微软雅黑" pitchFamily="34" charset="-122"/>
                          <a:ea typeface="微软雅黑" pitchFamily="34" charset="-122"/>
                          <a:cs typeface="+mn-cs"/>
                        </a:rPr>
                        <a:t>日电 赵竹青 国家航天局 </a:t>
                      </a:r>
                      <a:r>
                        <a:rPr lang="en-US" sz="1600" kern="100">
                          <a:solidFill>
                            <a:schemeClr val="dk1"/>
                          </a:solidFill>
                          <a:effectLst/>
                          <a:latin typeface="微软雅黑" pitchFamily="34" charset="-122"/>
                          <a:ea typeface="微软雅黑" pitchFamily="34" charset="-122"/>
                          <a:cs typeface="+mn-cs"/>
                        </a:rPr>
                        <a:t>…</a:t>
                      </a:r>
                      <a:endParaRPr lang="zh-CN" altLang="en-US" sz="1600" kern="10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600" kern="100">
                          <a:solidFill>
                            <a:schemeClr val="dk1"/>
                          </a:solidFill>
                          <a:effectLst/>
                          <a:latin typeface="微软雅黑" pitchFamily="34" charset="-122"/>
                          <a:ea typeface="微软雅黑" pitchFamily="34" charset="-122"/>
                          <a:cs typeface="+mn-cs"/>
                        </a:rPr>
                        <a:t>0.930484</a:t>
                      </a:r>
                      <a:endParaRPr lang="zh-CN" altLang="en-US" sz="1600" kern="100">
                        <a:solidFill>
                          <a:schemeClr val="dk1"/>
                        </a:solidFill>
                        <a:effectLst/>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3055562906"/>
                  </a:ext>
                </a:extLst>
              </a:tr>
              <a:tr h="602040">
                <a:tc>
                  <a:txBody>
                    <a:bodyPr/>
                    <a:lstStyle/>
                    <a:p>
                      <a:pPr algn="ctr"/>
                      <a:r>
                        <a:rPr lang="zh-CN" altLang="en-US" sz="1600" kern="100">
                          <a:solidFill>
                            <a:schemeClr val="dk1"/>
                          </a:solidFill>
                          <a:effectLst/>
                          <a:latin typeface="微软雅黑" pitchFamily="34" charset="-122"/>
                          <a:ea typeface="微软雅黑" pitchFamily="34" charset="-122"/>
                          <a:cs typeface="+mn-cs"/>
                        </a:rPr>
                        <a:t>航空</a:t>
                      </a:r>
                      <a:r>
                        <a:rPr lang="en-US" altLang="zh-CN" sz="1600" kern="100">
                          <a:solidFill>
                            <a:schemeClr val="dk1"/>
                          </a:solidFill>
                          <a:effectLst/>
                          <a:latin typeface="微软雅黑" pitchFamily="34" charset="-122"/>
                          <a:ea typeface="微软雅黑" pitchFamily="34" charset="-122"/>
                          <a:cs typeface="+mn-cs"/>
                        </a:rPr>
                        <a:t>·</a:t>
                      </a:r>
                      <a:r>
                        <a:rPr lang="zh-CN" altLang="en-US" sz="1600" kern="100">
                          <a:solidFill>
                            <a:schemeClr val="dk1"/>
                          </a:solidFill>
                          <a:effectLst/>
                          <a:latin typeface="微软雅黑" pitchFamily="34" charset="-122"/>
                          <a:ea typeface="微软雅黑" pitchFamily="34" charset="-122"/>
                          <a:cs typeface="+mn-cs"/>
                        </a:rPr>
                        <a:t>航天</a:t>
                      </a:r>
                    </a:p>
                  </a:txBody>
                  <a:tcPr marL="68580" marR="68580" marT="0" marB="0" anchor="ctr"/>
                </a:tc>
                <a:tc>
                  <a:txBody>
                    <a:bodyPr/>
                    <a:lstStyle/>
                    <a:p>
                      <a:pPr algn="ctr"/>
                      <a:r>
                        <a:rPr lang="en-US" sz="1600" kern="100">
                          <a:solidFill>
                            <a:schemeClr val="dk1"/>
                          </a:solidFill>
                          <a:effectLst/>
                          <a:latin typeface="微软雅黑" pitchFamily="34" charset="-122"/>
                          <a:ea typeface="微软雅黑" pitchFamily="34" charset="-122"/>
                          <a:cs typeface="+mn-cs"/>
                        </a:rPr>
                        <a:t>700 </a:t>
                      </a:r>
                      <a:r>
                        <a:rPr lang="zh-CN" altLang="en-US" sz="1600" kern="100">
                          <a:solidFill>
                            <a:schemeClr val="dk1"/>
                          </a:solidFill>
                          <a:effectLst/>
                          <a:latin typeface="微软雅黑" pitchFamily="34" charset="-122"/>
                          <a:ea typeface="微软雅黑" pitchFamily="34" charset="-122"/>
                          <a:cs typeface="+mn-cs"/>
                        </a:rPr>
                        <a:t>千米 太阳 同步 轨道 </a:t>
                      </a:r>
                      <a:r>
                        <a:rPr lang="en-US" sz="1600" kern="100">
                          <a:solidFill>
                            <a:schemeClr val="dk1"/>
                          </a:solidFill>
                          <a:effectLst/>
                          <a:latin typeface="微软雅黑" pitchFamily="34" charset="-122"/>
                          <a:ea typeface="微软雅黑" pitchFamily="34" charset="-122"/>
                          <a:cs typeface="+mn-cs"/>
                        </a:rPr>
                        <a:t>…</a:t>
                      </a:r>
                      <a:endParaRPr lang="zh-CN" altLang="en-US" sz="1600" kern="10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zh-CN" altLang="en-US" sz="1600" kern="100" dirty="0">
                          <a:solidFill>
                            <a:schemeClr val="dk1"/>
                          </a:solidFill>
                          <a:effectLst/>
                          <a:latin typeface="微软雅黑" pitchFamily="34" charset="-122"/>
                          <a:ea typeface="微软雅黑" pitchFamily="34" charset="-122"/>
                          <a:cs typeface="+mn-cs"/>
                        </a:rPr>
                        <a:t>独家</a:t>
                      </a:r>
                    </a:p>
                  </a:txBody>
                  <a:tcPr marL="68580" marR="68580" marT="0" marB="0" anchor="ctr"/>
                </a:tc>
                <a:tc>
                  <a:txBody>
                    <a:bodyPr/>
                    <a:lstStyle/>
                    <a:p>
                      <a:pPr algn="ctr"/>
                      <a:r>
                        <a:rPr lang="zh-CN" altLang="en-US" sz="1600" kern="100" dirty="0">
                          <a:solidFill>
                            <a:schemeClr val="dk1"/>
                          </a:solidFill>
                          <a:effectLst/>
                          <a:latin typeface="微软雅黑" pitchFamily="34" charset="-122"/>
                          <a:ea typeface="微软雅黑" pitchFamily="34" charset="-122"/>
                          <a:cs typeface="+mn-cs"/>
                        </a:rPr>
                        <a:t>人民网 北京</a:t>
                      </a:r>
                      <a:r>
                        <a:rPr lang="en-US" sz="1600" kern="100" dirty="0">
                          <a:solidFill>
                            <a:schemeClr val="dk1"/>
                          </a:solidFill>
                          <a:effectLst/>
                          <a:latin typeface="微软雅黑" pitchFamily="34" charset="-122"/>
                          <a:ea typeface="微软雅黑" pitchFamily="34" charset="-122"/>
                          <a:cs typeface="+mn-cs"/>
                        </a:rPr>
                        <a:t> 12 22 </a:t>
                      </a:r>
                      <a:r>
                        <a:rPr lang="zh-CN" altLang="en-US" sz="1600" kern="100" dirty="0">
                          <a:solidFill>
                            <a:schemeClr val="dk1"/>
                          </a:solidFill>
                          <a:effectLst/>
                          <a:latin typeface="微软雅黑" pitchFamily="34" charset="-122"/>
                          <a:ea typeface="微软雅黑" pitchFamily="34" charset="-122"/>
                          <a:cs typeface="+mn-cs"/>
                        </a:rPr>
                        <a:t>日电 赵竹青 国家航天局 </a:t>
                      </a:r>
                      <a:r>
                        <a:rPr lang="en-US" sz="1600" kern="100" dirty="0">
                          <a:solidFill>
                            <a:schemeClr val="dk1"/>
                          </a:solidFill>
                          <a:effectLst/>
                          <a:latin typeface="微软雅黑" pitchFamily="34" charset="-122"/>
                          <a:ea typeface="微软雅黑" pitchFamily="34" charset="-122"/>
                          <a:cs typeface="+mn-cs"/>
                        </a:rPr>
                        <a:t>…</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600" kern="100">
                          <a:solidFill>
                            <a:schemeClr val="dk1"/>
                          </a:solidFill>
                          <a:effectLst/>
                          <a:latin typeface="微软雅黑" pitchFamily="34" charset="-122"/>
                          <a:ea typeface="微软雅黑" pitchFamily="34" charset="-122"/>
                          <a:cs typeface="+mn-cs"/>
                        </a:rPr>
                        <a:t>0.915632</a:t>
                      </a:r>
                      <a:endParaRPr lang="zh-CN" altLang="en-US" sz="1600" kern="100">
                        <a:solidFill>
                          <a:schemeClr val="dk1"/>
                        </a:solidFill>
                        <a:effectLst/>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2588137693"/>
                  </a:ext>
                </a:extLst>
              </a:tr>
              <a:tr h="592059">
                <a:tc>
                  <a:txBody>
                    <a:bodyPr/>
                    <a:lstStyle/>
                    <a:p>
                      <a:pPr algn="ctr"/>
                      <a:r>
                        <a:rPr lang="zh-CN" altLang="en-US" sz="1600" kern="100">
                          <a:solidFill>
                            <a:schemeClr val="dk1"/>
                          </a:solidFill>
                          <a:effectLst/>
                          <a:latin typeface="微软雅黑" pitchFamily="34" charset="-122"/>
                          <a:ea typeface="微软雅黑" pitchFamily="34" charset="-122"/>
                          <a:cs typeface="+mn-cs"/>
                        </a:rPr>
                        <a:t>航空</a:t>
                      </a:r>
                      <a:r>
                        <a:rPr lang="en-US" altLang="zh-CN" sz="1600" kern="100">
                          <a:solidFill>
                            <a:schemeClr val="dk1"/>
                          </a:solidFill>
                          <a:effectLst/>
                          <a:latin typeface="微软雅黑" pitchFamily="34" charset="-122"/>
                          <a:ea typeface="微软雅黑" pitchFamily="34" charset="-122"/>
                          <a:cs typeface="+mn-cs"/>
                        </a:rPr>
                        <a:t>·</a:t>
                      </a:r>
                      <a:r>
                        <a:rPr lang="zh-CN" altLang="en-US" sz="1600" kern="100">
                          <a:solidFill>
                            <a:schemeClr val="dk1"/>
                          </a:solidFill>
                          <a:effectLst/>
                          <a:latin typeface="微软雅黑" pitchFamily="34" charset="-122"/>
                          <a:ea typeface="微软雅黑" pitchFamily="34" charset="-122"/>
                          <a:cs typeface="+mn-cs"/>
                        </a:rPr>
                        <a:t>航天</a:t>
                      </a:r>
                    </a:p>
                  </a:txBody>
                  <a:tcPr marL="68580" marR="68580" marT="0" marB="0" anchor="ctr"/>
                </a:tc>
                <a:tc>
                  <a:txBody>
                    <a:bodyPr/>
                    <a:lstStyle/>
                    <a:p>
                      <a:pPr algn="ctr"/>
                      <a:r>
                        <a:rPr lang="zh-CN" altLang="en-US" sz="1600" kern="100">
                          <a:solidFill>
                            <a:schemeClr val="dk1"/>
                          </a:solidFill>
                          <a:effectLst/>
                          <a:latin typeface="微软雅黑" pitchFamily="34" charset="-122"/>
                          <a:ea typeface="微软雅黑" pitchFamily="34" charset="-122"/>
                          <a:cs typeface="+mn-cs"/>
                        </a:rPr>
                        <a:t>深海 大洋 地球 内层 空间 </a:t>
                      </a:r>
                      <a:r>
                        <a:rPr lang="en-US" sz="1600" kern="100">
                          <a:solidFill>
                            <a:schemeClr val="dk1"/>
                          </a:solidFill>
                          <a:effectLst/>
                          <a:latin typeface="微软雅黑" pitchFamily="34" charset="-122"/>
                          <a:ea typeface="微软雅黑" pitchFamily="34" charset="-122"/>
                          <a:cs typeface="+mn-cs"/>
                        </a:rPr>
                        <a:t>…</a:t>
                      </a:r>
                      <a:endParaRPr lang="zh-CN" altLang="en-US" sz="1600" kern="10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zh-CN" altLang="en-US" sz="1600" kern="100">
                          <a:solidFill>
                            <a:schemeClr val="dk1"/>
                          </a:solidFill>
                          <a:effectLst/>
                          <a:latin typeface="微软雅黑" pitchFamily="34" charset="-122"/>
                          <a:ea typeface="微软雅黑" pitchFamily="34" charset="-122"/>
                          <a:cs typeface="+mn-cs"/>
                        </a:rPr>
                        <a:t>独家</a:t>
                      </a:r>
                    </a:p>
                  </a:txBody>
                  <a:tcPr marL="68580" marR="68580" marT="0" marB="0" anchor="ctr"/>
                </a:tc>
                <a:tc>
                  <a:txBody>
                    <a:bodyPr/>
                    <a:lstStyle/>
                    <a:p>
                      <a:pPr algn="ctr"/>
                      <a:r>
                        <a:rPr lang="zh-CN" altLang="en-US" sz="1600" kern="100" dirty="0">
                          <a:solidFill>
                            <a:schemeClr val="dk1"/>
                          </a:solidFill>
                          <a:effectLst/>
                          <a:latin typeface="微软雅黑" pitchFamily="34" charset="-122"/>
                          <a:ea typeface="微软雅黑" pitchFamily="34" charset="-122"/>
                          <a:cs typeface="+mn-cs"/>
                        </a:rPr>
                        <a:t>人民网 北京</a:t>
                      </a:r>
                      <a:r>
                        <a:rPr lang="en-US" sz="1600" kern="100" dirty="0">
                          <a:solidFill>
                            <a:schemeClr val="dk1"/>
                          </a:solidFill>
                          <a:effectLst/>
                          <a:latin typeface="微软雅黑" pitchFamily="34" charset="-122"/>
                          <a:ea typeface="微软雅黑" pitchFamily="34" charset="-122"/>
                          <a:cs typeface="+mn-cs"/>
                        </a:rPr>
                        <a:t> 12 22 </a:t>
                      </a:r>
                      <a:r>
                        <a:rPr lang="zh-CN" altLang="en-US" sz="1600" kern="100" dirty="0">
                          <a:solidFill>
                            <a:schemeClr val="dk1"/>
                          </a:solidFill>
                          <a:effectLst/>
                          <a:latin typeface="微软雅黑" pitchFamily="34" charset="-122"/>
                          <a:ea typeface="微软雅黑" pitchFamily="34" charset="-122"/>
                          <a:cs typeface="+mn-cs"/>
                        </a:rPr>
                        <a:t>日电 赵竹青 国家航天局 </a:t>
                      </a:r>
                      <a:r>
                        <a:rPr lang="en-US" sz="1600" kern="100" dirty="0">
                          <a:solidFill>
                            <a:schemeClr val="dk1"/>
                          </a:solidFill>
                          <a:effectLst/>
                          <a:latin typeface="微软雅黑" pitchFamily="34" charset="-122"/>
                          <a:ea typeface="微软雅黑" pitchFamily="34" charset="-122"/>
                          <a:cs typeface="+mn-cs"/>
                        </a:rPr>
                        <a:t>…</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600" kern="100">
                          <a:solidFill>
                            <a:schemeClr val="dk1"/>
                          </a:solidFill>
                          <a:effectLst/>
                          <a:latin typeface="微软雅黑" pitchFamily="34" charset="-122"/>
                          <a:ea typeface="微软雅黑" pitchFamily="34" charset="-122"/>
                          <a:cs typeface="+mn-cs"/>
                        </a:rPr>
                        <a:t>0.910001</a:t>
                      </a:r>
                      <a:endParaRPr lang="zh-CN" altLang="en-US" sz="1600" kern="100">
                        <a:solidFill>
                          <a:schemeClr val="dk1"/>
                        </a:solidFill>
                        <a:effectLst/>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4285437541"/>
                  </a:ext>
                </a:extLst>
              </a:tr>
              <a:tr h="477310">
                <a:tc>
                  <a:txBody>
                    <a:bodyPr/>
                    <a:lstStyle/>
                    <a:p>
                      <a:pPr algn="ctr"/>
                      <a:r>
                        <a:rPr lang="zh-CN" altLang="en-US" sz="1600" kern="100">
                          <a:solidFill>
                            <a:schemeClr val="dk1"/>
                          </a:solidFill>
                          <a:effectLst/>
                          <a:latin typeface="微软雅黑" pitchFamily="34" charset="-122"/>
                          <a:ea typeface="微软雅黑" pitchFamily="34" charset="-122"/>
                          <a:cs typeface="+mn-cs"/>
                        </a:rPr>
                        <a:t>航空</a:t>
                      </a:r>
                      <a:r>
                        <a:rPr lang="en-US" altLang="zh-CN" sz="1600" kern="100">
                          <a:solidFill>
                            <a:schemeClr val="dk1"/>
                          </a:solidFill>
                          <a:effectLst/>
                          <a:latin typeface="微软雅黑" pitchFamily="34" charset="-122"/>
                          <a:ea typeface="微软雅黑" pitchFamily="34" charset="-122"/>
                          <a:cs typeface="+mn-cs"/>
                        </a:rPr>
                        <a:t>·</a:t>
                      </a:r>
                      <a:r>
                        <a:rPr lang="zh-CN" altLang="en-US" sz="1600" kern="100">
                          <a:solidFill>
                            <a:schemeClr val="dk1"/>
                          </a:solidFill>
                          <a:effectLst/>
                          <a:latin typeface="微软雅黑" pitchFamily="34" charset="-122"/>
                          <a:ea typeface="微软雅黑" pitchFamily="34" charset="-122"/>
                          <a:cs typeface="+mn-cs"/>
                        </a:rPr>
                        <a:t>航天</a:t>
                      </a:r>
                    </a:p>
                  </a:txBody>
                  <a:tcPr marL="68580" marR="68580" marT="0" marB="0" anchor="ctr"/>
                </a:tc>
                <a:tc>
                  <a:txBody>
                    <a:bodyPr/>
                    <a:lstStyle/>
                    <a:p>
                      <a:pPr algn="ctr"/>
                      <a:r>
                        <a:rPr lang="en-US" sz="1600" kern="100">
                          <a:solidFill>
                            <a:schemeClr val="dk1"/>
                          </a:solidFill>
                          <a:effectLst/>
                          <a:latin typeface="微软雅黑" pitchFamily="34" charset="-122"/>
                          <a:ea typeface="微软雅黑" pitchFamily="34" charset="-122"/>
                          <a:cs typeface="+mn-cs"/>
                        </a:rPr>
                        <a:t>11 </a:t>
                      </a:r>
                      <a:r>
                        <a:rPr lang="zh-CN" altLang="en-US" sz="1600" kern="100">
                          <a:solidFill>
                            <a:schemeClr val="dk1"/>
                          </a:solidFill>
                          <a:effectLst/>
                          <a:latin typeface="微软雅黑" pitchFamily="34" charset="-122"/>
                          <a:ea typeface="微软雅黑" pitchFamily="34" charset="-122"/>
                          <a:cs typeface="+mn-cs"/>
                        </a:rPr>
                        <a:t>时</a:t>
                      </a:r>
                      <a:r>
                        <a:rPr lang="en-US" sz="1600" kern="100">
                          <a:solidFill>
                            <a:schemeClr val="dk1"/>
                          </a:solidFill>
                          <a:effectLst/>
                          <a:latin typeface="微软雅黑" pitchFamily="34" charset="-122"/>
                          <a:ea typeface="微软雅黑" pitchFamily="34" charset="-122"/>
                          <a:cs typeface="+mn-cs"/>
                        </a:rPr>
                        <a:t> 58 </a:t>
                      </a:r>
                      <a:r>
                        <a:rPr lang="zh-CN" altLang="en-US" sz="1600" kern="100">
                          <a:solidFill>
                            <a:schemeClr val="dk1"/>
                          </a:solidFill>
                          <a:effectLst/>
                          <a:latin typeface="微软雅黑" pitchFamily="34" charset="-122"/>
                          <a:ea typeface="微软雅黑" pitchFamily="34" charset="-122"/>
                          <a:cs typeface="+mn-cs"/>
                        </a:rPr>
                        <a:t>分 我国 西昌卫星 </a:t>
                      </a:r>
                      <a:r>
                        <a:rPr lang="en-US" sz="1600" kern="100">
                          <a:solidFill>
                            <a:schemeClr val="dk1"/>
                          </a:solidFill>
                          <a:effectLst/>
                          <a:latin typeface="微软雅黑" pitchFamily="34" charset="-122"/>
                          <a:ea typeface="微软雅黑" pitchFamily="34" charset="-122"/>
                          <a:cs typeface="+mn-cs"/>
                        </a:rPr>
                        <a:t>…</a:t>
                      </a:r>
                      <a:endParaRPr lang="zh-CN" altLang="en-US" sz="1600" kern="10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zh-CN" altLang="en-US" sz="1600" kern="100">
                          <a:solidFill>
                            <a:schemeClr val="dk1"/>
                          </a:solidFill>
                          <a:effectLst/>
                          <a:latin typeface="微软雅黑" pitchFamily="34" charset="-122"/>
                          <a:ea typeface="微软雅黑" pitchFamily="34" charset="-122"/>
                          <a:cs typeface="+mn-cs"/>
                        </a:rPr>
                        <a:t>独家</a:t>
                      </a:r>
                    </a:p>
                  </a:txBody>
                  <a:tcPr marL="68580" marR="68580" marT="0" marB="0" anchor="ctr"/>
                </a:tc>
                <a:tc>
                  <a:txBody>
                    <a:bodyPr/>
                    <a:lstStyle/>
                    <a:p>
                      <a:pPr algn="ctr"/>
                      <a:r>
                        <a:rPr lang="zh-CN" altLang="en-US" sz="1600" kern="100" dirty="0">
                          <a:solidFill>
                            <a:schemeClr val="dk1"/>
                          </a:solidFill>
                          <a:effectLst/>
                          <a:latin typeface="微软雅黑" pitchFamily="34" charset="-122"/>
                          <a:ea typeface="微软雅黑" pitchFamily="34" charset="-122"/>
                          <a:cs typeface="+mn-cs"/>
                        </a:rPr>
                        <a:t>人民网 北京</a:t>
                      </a:r>
                      <a:r>
                        <a:rPr lang="en-US" sz="1600" kern="100" dirty="0">
                          <a:solidFill>
                            <a:schemeClr val="dk1"/>
                          </a:solidFill>
                          <a:effectLst/>
                          <a:latin typeface="微软雅黑" pitchFamily="34" charset="-122"/>
                          <a:ea typeface="微软雅黑" pitchFamily="34" charset="-122"/>
                          <a:cs typeface="+mn-cs"/>
                        </a:rPr>
                        <a:t> 12 22 </a:t>
                      </a:r>
                      <a:r>
                        <a:rPr lang="zh-CN" altLang="en-US" sz="1600" kern="100" dirty="0">
                          <a:solidFill>
                            <a:schemeClr val="dk1"/>
                          </a:solidFill>
                          <a:effectLst/>
                          <a:latin typeface="微软雅黑" pitchFamily="34" charset="-122"/>
                          <a:ea typeface="微软雅黑" pitchFamily="34" charset="-122"/>
                          <a:cs typeface="+mn-cs"/>
                        </a:rPr>
                        <a:t>日电 赵竹青 国家航天局 </a:t>
                      </a:r>
                      <a:r>
                        <a:rPr lang="en-US" sz="1600" kern="100" dirty="0">
                          <a:solidFill>
                            <a:schemeClr val="dk1"/>
                          </a:solidFill>
                          <a:effectLst/>
                          <a:latin typeface="微软雅黑" pitchFamily="34" charset="-122"/>
                          <a:ea typeface="微软雅黑" pitchFamily="34" charset="-122"/>
                          <a:cs typeface="+mn-cs"/>
                        </a:rPr>
                        <a:t>…</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600" kern="100" dirty="0">
                          <a:solidFill>
                            <a:schemeClr val="dk1"/>
                          </a:solidFill>
                          <a:effectLst/>
                          <a:latin typeface="微软雅黑" pitchFamily="34" charset="-122"/>
                          <a:ea typeface="微软雅黑" pitchFamily="34" charset="-122"/>
                          <a:cs typeface="+mn-cs"/>
                        </a:rPr>
                        <a:t>0.905587</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544536176"/>
                  </a:ext>
                </a:extLst>
              </a:tr>
            </a:tbl>
          </a:graphicData>
        </a:graphic>
      </p:graphicFrame>
      <p:sp>
        <p:nvSpPr>
          <p:cNvPr id="6" name="矩形 5"/>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141113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520215D6-BCDF-4065-9A79-C85982A6DA2F}"/>
              </a:ext>
            </a:extLst>
          </p:cNvPr>
          <p:cNvSpPr>
            <a:spLocks noGrp="1"/>
          </p:cNvSpPr>
          <p:nvPr>
            <p:ph idx="1"/>
          </p:nvPr>
        </p:nvSpPr>
        <p:spPr/>
        <p:txBody>
          <a:bodyPr/>
          <a:lstStyle/>
          <a:p>
            <a:r>
              <a:rPr lang="zh-CN" altLang="en-US" sz="2000" dirty="0"/>
              <a:t>由上表可知，滚动与独家栏目下的新闻内容与其它的</a:t>
            </a:r>
            <a:r>
              <a:rPr lang="en-US" altLang="zh-CN" sz="2000" dirty="0"/>
              <a:t>6</a:t>
            </a:r>
            <a:r>
              <a:rPr lang="zh-CN" altLang="en-US" sz="2000" dirty="0"/>
              <a:t>个栏目的新闻内容存在较高的相似度，因此滚动与独家栏目根据其它的</a:t>
            </a:r>
            <a:r>
              <a:rPr lang="en-US" altLang="zh-CN" sz="2000" dirty="0"/>
              <a:t>6</a:t>
            </a:r>
            <a:r>
              <a:rPr lang="zh-CN" altLang="en-US" sz="2000" dirty="0"/>
              <a:t>个栏目进行更为精细化的分类是合理的。</a:t>
            </a:r>
            <a:endParaRPr lang="en-US" altLang="zh-CN" sz="2000" dirty="0"/>
          </a:p>
          <a:p>
            <a:r>
              <a:rPr lang="zh-CN" altLang="en-US" sz="2000" dirty="0"/>
              <a:t>分析出滚动与独家和其他</a:t>
            </a:r>
            <a:r>
              <a:rPr lang="en-US" altLang="zh-CN" sz="2000" dirty="0"/>
              <a:t>6</a:t>
            </a:r>
            <a:r>
              <a:rPr lang="zh-CN" altLang="en-US" sz="2000" dirty="0"/>
              <a:t>个栏目新闻内容之间存在一定的关系后，接下来对新闻的发布量进行观察。</a:t>
            </a:r>
          </a:p>
          <a:p>
            <a:endParaRPr lang="zh-CN" altLang="en-US" dirty="0"/>
          </a:p>
        </p:txBody>
      </p:sp>
      <p:sp>
        <p:nvSpPr>
          <p:cNvPr id="3" name="标题 2">
            <a:extLst>
              <a:ext uri="{FF2B5EF4-FFF2-40B4-BE49-F238E27FC236}">
                <a16:creationId xmlns:a16="http://schemas.microsoft.com/office/drawing/2014/main" xmlns="" id="{ECE412B1-99C2-4CDB-A0EA-A460B0415CDE}"/>
              </a:ext>
            </a:extLst>
          </p:cNvPr>
          <p:cNvSpPr>
            <a:spLocks noGrp="1"/>
          </p:cNvSpPr>
          <p:nvPr>
            <p:ph type="title"/>
          </p:nvPr>
        </p:nvSpPr>
        <p:spPr/>
        <p:txBody>
          <a:bodyPr/>
          <a:lstStyle/>
          <a:p>
            <a:r>
              <a:rPr lang="zh-CN" altLang="en-US" dirty="0"/>
              <a:t>数据探索</a:t>
            </a:r>
          </a:p>
        </p:txBody>
      </p:sp>
      <p:sp>
        <p:nvSpPr>
          <p:cNvPr id="4" name="矩形 3"/>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940880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47272C9A-79D2-4813-A73B-B16490E93058}"/>
              </a:ext>
            </a:extLst>
          </p:cNvPr>
          <p:cNvSpPr>
            <a:spLocks noGrp="1"/>
          </p:cNvSpPr>
          <p:nvPr>
            <p:ph idx="1"/>
          </p:nvPr>
        </p:nvSpPr>
        <p:spPr>
          <a:xfrm>
            <a:off x="423819" y="1077912"/>
            <a:ext cx="5219700" cy="5033287"/>
          </a:xfrm>
        </p:spPr>
        <p:txBody>
          <a:bodyPr/>
          <a:lstStyle/>
          <a:p>
            <a:r>
              <a:rPr lang="zh-CN" altLang="en-US" sz="2000" dirty="0"/>
              <a:t>绘制各栏目新闻总发布量柱形图，如图所示。</a:t>
            </a:r>
            <a:endParaRPr lang="en-US" altLang="zh-CN" sz="2000" dirty="0"/>
          </a:p>
          <a:p>
            <a:r>
              <a:rPr lang="zh-CN" altLang="en-US" sz="2000" dirty="0"/>
              <a:t>由图可知，滚动与独家栏目的发布数量较高，尤其是滚动栏目，其新闻发布数量为</a:t>
            </a:r>
            <a:r>
              <a:rPr lang="en-US" altLang="zh-CN" sz="2000" dirty="0"/>
              <a:t>343</a:t>
            </a:r>
            <a:r>
              <a:rPr lang="zh-CN" altLang="en-US" sz="2000" dirty="0"/>
              <a:t>个，而其它的</a:t>
            </a:r>
            <a:r>
              <a:rPr lang="en-US" altLang="zh-CN" sz="2000" dirty="0"/>
              <a:t>6</a:t>
            </a:r>
            <a:r>
              <a:rPr lang="zh-CN" altLang="en-US" sz="2000" dirty="0"/>
              <a:t>个栏目的发布数量则相对均衡的分布在</a:t>
            </a:r>
            <a:r>
              <a:rPr lang="en-US" altLang="zh-CN" sz="2000" dirty="0"/>
              <a:t>190</a:t>
            </a:r>
            <a:r>
              <a:rPr lang="zh-CN" altLang="en-US" sz="2000" dirty="0"/>
              <a:t>上下，</a:t>
            </a:r>
            <a:r>
              <a:rPr lang="en-US" altLang="zh-CN" sz="2000" dirty="0"/>
              <a:t>6</a:t>
            </a:r>
            <a:r>
              <a:rPr lang="zh-CN" altLang="en-US" sz="2000" dirty="0"/>
              <a:t>个栏目间并无太大差异。</a:t>
            </a:r>
          </a:p>
          <a:p>
            <a:endParaRPr lang="zh-CN" altLang="en-US" dirty="0"/>
          </a:p>
        </p:txBody>
      </p:sp>
      <p:sp>
        <p:nvSpPr>
          <p:cNvPr id="3" name="标题 2">
            <a:extLst>
              <a:ext uri="{FF2B5EF4-FFF2-40B4-BE49-F238E27FC236}">
                <a16:creationId xmlns:a16="http://schemas.microsoft.com/office/drawing/2014/main" xmlns="" id="{DC311C73-6E50-4BD9-9C91-CBE5A10CF396}"/>
              </a:ext>
            </a:extLst>
          </p:cNvPr>
          <p:cNvSpPr>
            <a:spLocks noGrp="1"/>
          </p:cNvSpPr>
          <p:nvPr>
            <p:ph type="title"/>
          </p:nvPr>
        </p:nvSpPr>
        <p:spPr/>
        <p:txBody>
          <a:bodyPr/>
          <a:lstStyle/>
          <a:p>
            <a:r>
              <a:rPr lang="zh-CN" altLang="en-US" dirty="0"/>
              <a:t>数据探索</a:t>
            </a:r>
          </a:p>
        </p:txBody>
      </p:sp>
      <p:pic>
        <p:nvPicPr>
          <p:cNvPr id="4" name="图片 3">
            <a:extLst>
              <a:ext uri="{FF2B5EF4-FFF2-40B4-BE49-F238E27FC236}">
                <a16:creationId xmlns:a16="http://schemas.microsoft.com/office/drawing/2014/main" xmlns="" id="{55C4620B-BAF5-49C6-89FA-02F337D32DE6}"/>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5615492" y="1077912"/>
            <a:ext cx="6152689" cy="4702176"/>
          </a:xfrm>
          <a:prstGeom prst="rect">
            <a:avLst/>
          </a:prstGeom>
        </p:spPr>
      </p:pic>
      <p:sp>
        <p:nvSpPr>
          <p:cNvPr id="5" name="矩形 4"/>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1963639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7014B7B0-2383-4D54-A803-9F812FF2FFA3}"/>
              </a:ext>
            </a:extLst>
          </p:cNvPr>
          <p:cNvSpPr>
            <a:spLocks noGrp="1"/>
          </p:cNvSpPr>
          <p:nvPr>
            <p:ph idx="1"/>
          </p:nvPr>
        </p:nvSpPr>
        <p:spPr>
          <a:xfrm>
            <a:off x="423819" y="1077912"/>
            <a:ext cx="11409593" cy="5033287"/>
          </a:xfrm>
        </p:spPr>
        <p:txBody>
          <a:bodyPr/>
          <a:lstStyle/>
          <a:p>
            <a:r>
              <a:rPr lang="zh-CN" altLang="en-US" sz="2000" dirty="0"/>
              <a:t>为更进一步观察滚动、独家和产业创新、医学</a:t>
            </a:r>
            <a:r>
              <a:rPr lang="en-US" altLang="zh-CN" sz="2000" dirty="0"/>
              <a:t>·</a:t>
            </a:r>
            <a:r>
              <a:rPr lang="zh-CN" altLang="en-US" sz="2000" dirty="0"/>
              <a:t>健康、发明</a:t>
            </a:r>
            <a:r>
              <a:rPr lang="en-US" altLang="zh-CN" sz="2000" dirty="0"/>
              <a:t>·</a:t>
            </a:r>
            <a:r>
              <a:rPr lang="zh-CN" altLang="en-US" sz="2000" dirty="0"/>
              <a:t>创新、探索</a:t>
            </a:r>
            <a:r>
              <a:rPr lang="en-US" altLang="zh-CN" sz="2000" dirty="0"/>
              <a:t>·</a:t>
            </a:r>
            <a:r>
              <a:rPr lang="zh-CN" altLang="en-US" sz="2000" dirty="0"/>
              <a:t>发现、科学界、航空</a:t>
            </a:r>
            <a:r>
              <a:rPr lang="en-US" altLang="zh-CN" sz="2000" dirty="0"/>
              <a:t>·</a:t>
            </a:r>
            <a:r>
              <a:rPr lang="zh-CN" altLang="en-US" sz="2000" dirty="0"/>
              <a:t>航天这</a:t>
            </a:r>
            <a:r>
              <a:rPr lang="en-US" altLang="zh-CN" sz="2000" dirty="0"/>
              <a:t>8</a:t>
            </a:r>
            <a:r>
              <a:rPr lang="zh-CN" altLang="en-US" sz="2000" dirty="0"/>
              <a:t>个栏目的新闻发布数量变化趋势，可对各栏目各月份具体的新闻发布数量进行观察，绘制各栏目各月份折线图，如左图和右图所示。</a:t>
            </a:r>
          </a:p>
        </p:txBody>
      </p:sp>
      <p:sp>
        <p:nvSpPr>
          <p:cNvPr id="3" name="标题 2">
            <a:extLst>
              <a:ext uri="{FF2B5EF4-FFF2-40B4-BE49-F238E27FC236}">
                <a16:creationId xmlns:a16="http://schemas.microsoft.com/office/drawing/2014/main" xmlns="" id="{0B814E66-8043-45F7-99D9-FD1033D413FA}"/>
              </a:ext>
            </a:extLst>
          </p:cNvPr>
          <p:cNvSpPr>
            <a:spLocks noGrp="1"/>
          </p:cNvSpPr>
          <p:nvPr>
            <p:ph type="title"/>
          </p:nvPr>
        </p:nvSpPr>
        <p:spPr/>
        <p:txBody>
          <a:bodyPr/>
          <a:lstStyle/>
          <a:p>
            <a:r>
              <a:rPr lang="zh-CN" altLang="en-US" dirty="0"/>
              <a:t>数据探索</a:t>
            </a:r>
          </a:p>
        </p:txBody>
      </p:sp>
      <p:pic>
        <p:nvPicPr>
          <p:cNvPr id="4" name="图片 3">
            <a:extLst>
              <a:ext uri="{FF2B5EF4-FFF2-40B4-BE49-F238E27FC236}">
                <a16:creationId xmlns:a16="http://schemas.microsoft.com/office/drawing/2014/main" xmlns="" id="{D96DBD21-CD4E-4E9D-BC99-A2D8FFFAA59C}"/>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919477" y="2665054"/>
            <a:ext cx="4786630" cy="3674745"/>
          </a:xfrm>
          <a:prstGeom prst="rect">
            <a:avLst/>
          </a:prstGeom>
        </p:spPr>
      </p:pic>
      <p:pic>
        <p:nvPicPr>
          <p:cNvPr id="5" name="图片 4">
            <a:extLst>
              <a:ext uri="{FF2B5EF4-FFF2-40B4-BE49-F238E27FC236}">
                <a16:creationId xmlns:a16="http://schemas.microsoft.com/office/drawing/2014/main" xmlns="" id="{D58CBE66-459D-431B-A864-3CE8FAE96A2B}"/>
              </a:ext>
            </a:extLst>
          </p:cNvPr>
          <p:cNvPicPr/>
          <p:nvPr/>
        </p:nvPicPr>
        <p:blipFill>
          <a:blip r:embed="rId3" cstate="print">
            <a:extLst>
              <a:ext uri="{28A0092B-C50C-407E-A947-70E740481C1C}">
                <a14:useLocalDpi xmlns:a14="http://schemas.microsoft.com/office/drawing/2010/main" xmlns="" val="0"/>
              </a:ext>
            </a:extLst>
          </a:blip>
          <a:stretch>
            <a:fillRect/>
          </a:stretch>
        </p:blipFill>
        <p:spPr>
          <a:xfrm>
            <a:off x="6349084" y="2694362"/>
            <a:ext cx="5389789" cy="3343634"/>
          </a:xfrm>
          <a:prstGeom prst="rect">
            <a:avLst/>
          </a:prstGeom>
        </p:spPr>
      </p:pic>
      <p:sp>
        <p:nvSpPr>
          <p:cNvPr id="6" name="矩形 5"/>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2544626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7DB99E21-9AC0-4E41-A05C-4D233CEE0AA4}"/>
              </a:ext>
            </a:extLst>
          </p:cNvPr>
          <p:cNvSpPr>
            <a:spLocks noGrp="1"/>
          </p:cNvSpPr>
          <p:nvPr>
            <p:ph idx="1"/>
          </p:nvPr>
        </p:nvSpPr>
        <p:spPr/>
        <p:txBody>
          <a:bodyPr/>
          <a:lstStyle/>
          <a:p>
            <a:r>
              <a:rPr lang="zh-CN" altLang="en-US" sz="2000" dirty="0"/>
              <a:t>由左图可知，独家栏目的发布数量较为平均，都在</a:t>
            </a:r>
            <a:r>
              <a:rPr lang="en-US" altLang="zh-CN" sz="2000" dirty="0"/>
              <a:t>40</a:t>
            </a:r>
            <a:r>
              <a:rPr lang="zh-CN" altLang="en-US" sz="2000" dirty="0"/>
              <a:t>个左右，时长为</a:t>
            </a:r>
            <a:r>
              <a:rPr lang="en-US" altLang="zh-CN" sz="2000" dirty="0"/>
              <a:t>6</a:t>
            </a:r>
            <a:r>
              <a:rPr lang="zh-CN" altLang="en-US" sz="2000" dirty="0"/>
              <a:t>个月；滚动栏目的发布数量从开始便达到了发布数量的峰值</a:t>
            </a:r>
            <a:r>
              <a:rPr lang="en-US" altLang="zh-CN" sz="2000" dirty="0"/>
              <a:t>258</a:t>
            </a:r>
            <a:r>
              <a:rPr lang="zh-CN" altLang="en-US" sz="2000" dirty="0"/>
              <a:t>，但之后便急剧下降至</a:t>
            </a:r>
            <a:r>
              <a:rPr lang="en-US" altLang="zh-CN" sz="2000" dirty="0"/>
              <a:t>85</a:t>
            </a:r>
            <a:r>
              <a:rPr lang="zh-CN" altLang="en-US" sz="2000" dirty="0"/>
              <a:t>，时长为</a:t>
            </a:r>
            <a:r>
              <a:rPr lang="en-US" altLang="zh-CN" sz="2000" dirty="0"/>
              <a:t>2</a:t>
            </a:r>
            <a:r>
              <a:rPr lang="zh-CN" altLang="en-US" sz="2000" dirty="0"/>
              <a:t>个月。</a:t>
            </a:r>
          </a:p>
          <a:p>
            <a:r>
              <a:rPr lang="zh-CN" altLang="en-US" sz="2000" dirty="0"/>
              <a:t>由右图可知，各栏目的新闻发布数量波动较大主要位于</a:t>
            </a:r>
            <a:r>
              <a:rPr lang="en-US" altLang="zh-CN" sz="2000" dirty="0"/>
              <a:t>2020</a:t>
            </a:r>
            <a:r>
              <a:rPr lang="zh-CN" altLang="en-US" sz="2000" dirty="0"/>
              <a:t>年</a:t>
            </a:r>
            <a:r>
              <a:rPr lang="en-US" altLang="zh-CN" sz="2000" dirty="0"/>
              <a:t>6</a:t>
            </a:r>
            <a:r>
              <a:rPr lang="zh-CN" altLang="en-US" sz="2000" dirty="0"/>
              <a:t>月至</a:t>
            </a:r>
            <a:r>
              <a:rPr lang="en-US" altLang="zh-CN" sz="2000" dirty="0"/>
              <a:t>2020</a:t>
            </a:r>
            <a:r>
              <a:rPr lang="zh-CN" altLang="en-US" sz="2000" dirty="0"/>
              <a:t>年</a:t>
            </a:r>
            <a:r>
              <a:rPr lang="en-US" altLang="zh-CN" sz="2000" dirty="0"/>
              <a:t>10</a:t>
            </a:r>
            <a:r>
              <a:rPr lang="zh-CN" altLang="en-US" sz="2000" dirty="0"/>
              <a:t>月之间，且在这几个月间，绝大部分栏目的新闻发布数量都达到了对应的高峰值，而其它月份各栏目的新闻发布数量则相对较低。</a:t>
            </a:r>
          </a:p>
        </p:txBody>
      </p:sp>
      <p:sp>
        <p:nvSpPr>
          <p:cNvPr id="3" name="标题 2">
            <a:extLst>
              <a:ext uri="{FF2B5EF4-FFF2-40B4-BE49-F238E27FC236}">
                <a16:creationId xmlns:a16="http://schemas.microsoft.com/office/drawing/2014/main" xmlns="" id="{A1555A6B-6982-4B03-96EB-0E5CFBE9C455}"/>
              </a:ext>
            </a:extLst>
          </p:cNvPr>
          <p:cNvSpPr>
            <a:spLocks noGrp="1"/>
          </p:cNvSpPr>
          <p:nvPr>
            <p:ph type="title"/>
          </p:nvPr>
        </p:nvSpPr>
        <p:spPr/>
        <p:txBody>
          <a:bodyPr/>
          <a:lstStyle/>
          <a:p>
            <a:r>
              <a:rPr lang="zh-CN" altLang="en-US" dirty="0"/>
              <a:t>数据探索</a:t>
            </a:r>
          </a:p>
        </p:txBody>
      </p:sp>
      <p:sp>
        <p:nvSpPr>
          <p:cNvPr id="4" name="矩形 3"/>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2131075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528CDD2B-DF50-479F-84CF-1FCFC9AC196A}"/>
              </a:ext>
            </a:extLst>
          </p:cNvPr>
          <p:cNvSpPr>
            <a:spLocks noGrp="1"/>
          </p:cNvSpPr>
          <p:nvPr>
            <p:ph idx="1"/>
          </p:nvPr>
        </p:nvSpPr>
        <p:spPr/>
        <p:txBody>
          <a:bodyPr/>
          <a:lstStyle/>
          <a:p>
            <a:r>
              <a:rPr lang="zh-CN" altLang="en-US" sz="2000" dirty="0"/>
              <a:t>在自然语言中，需要对语料库进行基本处理，常见的语料库处理包括去除数据中非文本部分、中文分词、去停用词等。</a:t>
            </a:r>
            <a:endParaRPr lang="en-US" altLang="zh-CN" sz="2000" dirty="0"/>
          </a:p>
          <a:p>
            <a:r>
              <a:rPr lang="zh-CN" altLang="en-US" sz="2000" dirty="0"/>
              <a:t>而经过处理过后的语料库基本上是干净的文本了，但无法直接用于后续文本的计算和模型的构建等，因此还需要将文本进行向量化处理，从而便于后续的案例开展</a:t>
            </a:r>
            <a:r>
              <a:rPr lang="zh-CN" altLang="en-US" dirty="0"/>
              <a:t>。</a:t>
            </a:r>
          </a:p>
        </p:txBody>
      </p:sp>
      <p:sp>
        <p:nvSpPr>
          <p:cNvPr id="3" name="标题 2">
            <a:extLst>
              <a:ext uri="{FF2B5EF4-FFF2-40B4-BE49-F238E27FC236}">
                <a16:creationId xmlns:a16="http://schemas.microsoft.com/office/drawing/2014/main" xmlns="" id="{CFF2C871-123F-4243-B90C-A808C3AAA645}"/>
              </a:ext>
            </a:extLst>
          </p:cNvPr>
          <p:cNvSpPr>
            <a:spLocks noGrp="1"/>
          </p:cNvSpPr>
          <p:nvPr>
            <p:ph type="title"/>
          </p:nvPr>
        </p:nvSpPr>
        <p:spPr/>
        <p:txBody>
          <a:bodyPr/>
          <a:lstStyle/>
          <a:p>
            <a:r>
              <a:rPr lang="zh-CN" altLang="en-US" dirty="0"/>
              <a:t>文本预处理</a:t>
            </a:r>
          </a:p>
        </p:txBody>
      </p:sp>
      <p:sp>
        <p:nvSpPr>
          <p:cNvPr id="4" name="矩形 3"/>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1887663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xmlns="" id="{14F9A285-046E-4DCB-88B7-7294DDC5A58A}"/>
              </a:ext>
            </a:extLst>
          </p:cNvPr>
          <p:cNvCxnSpPr>
            <a:cxnSpLocks/>
          </p:cNvCxnSpPr>
          <p:nvPr/>
        </p:nvCxnSpPr>
        <p:spPr>
          <a:xfrm>
            <a:off x="3265488" y="2198688"/>
            <a:ext cx="4762" cy="2271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xmlns="" id="{D64A6CD4-7DCE-4AC9-9926-80D3220773B9}"/>
              </a:ext>
            </a:extLst>
          </p:cNvPr>
          <p:cNvSpPr>
            <a:spLocks noChangeShapeType="1"/>
          </p:cNvSpPr>
          <p:nvPr/>
        </p:nvSpPr>
        <p:spPr bwMode="auto">
          <a:xfrm>
            <a:off x="2649538" y="27908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xmlns="" id="{29C4D9DD-4C8F-44A9-8D7C-C8AFAB5A005B}"/>
              </a:ext>
            </a:extLst>
          </p:cNvPr>
          <p:cNvSpPr>
            <a:spLocks noChangeArrowheads="1"/>
          </p:cNvSpPr>
          <p:nvPr/>
        </p:nvSpPr>
        <p:spPr bwMode="auto">
          <a:xfrm>
            <a:off x="2904947" y="25026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xmlns="" id="{6975D16D-4564-4FEB-B65F-34AA151B65FD}"/>
              </a:ext>
            </a:extLst>
          </p:cNvPr>
          <p:cNvSpPr>
            <a:spLocks noChangeArrowheads="1"/>
          </p:cNvSpPr>
          <p:nvPr/>
        </p:nvSpPr>
        <p:spPr bwMode="auto">
          <a:xfrm>
            <a:off x="4000531" y="34595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分析方法与分析过程</a:t>
            </a:r>
          </a:p>
        </p:txBody>
      </p:sp>
      <p:sp>
        <p:nvSpPr>
          <p:cNvPr id="8202" name="标题 3">
            <a:extLst>
              <a:ext uri="{FF2B5EF4-FFF2-40B4-BE49-F238E27FC236}">
                <a16:creationId xmlns:a16="http://schemas.microsoft.com/office/drawing/2014/main" xmlns="" id="{BA116442-F5B1-465E-86EE-B66997FEB755}"/>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xmlns="" id="{A30C4D79-F1B0-40C4-896A-78908EE31361}"/>
              </a:ext>
            </a:extLst>
          </p:cNvPr>
          <p:cNvSpPr>
            <a:spLocks noChangeArrowheads="1"/>
          </p:cNvSpPr>
          <p:nvPr/>
        </p:nvSpPr>
        <p:spPr bwMode="auto">
          <a:xfrm>
            <a:off x="4000531" y="24306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业务背景与项目目标</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xmlns="" id="{F158507E-FC42-4465-8499-F7FA69E1AF64}"/>
              </a:ext>
            </a:extLst>
          </p:cNvPr>
          <p:cNvSpPr>
            <a:spLocks noChangeArrowheads="1"/>
          </p:cNvSpPr>
          <p:nvPr/>
        </p:nvSpPr>
        <p:spPr bwMode="auto">
          <a:xfrm>
            <a:off x="2928857" y="34775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9" name="矩形 8"/>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6BBD4832-FCE8-4466-9313-C466DA1DA666}"/>
              </a:ext>
            </a:extLst>
          </p:cNvPr>
          <p:cNvSpPr>
            <a:spLocks noGrp="1"/>
          </p:cNvSpPr>
          <p:nvPr>
            <p:ph idx="1"/>
          </p:nvPr>
        </p:nvSpPr>
        <p:spPr/>
        <p:txBody>
          <a:bodyPr/>
          <a:lstStyle/>
          <a:p>
            <a:r>
              <a:rPr lang="zh-CN" altLang="en-US" sz="2000" dirty="0"/>
              <a:t>对文本进行基础处理，包括了对数据进行结巴分词、去停用词、划分数据集（</a:t>
            </a:r>
            <a:r>
              <a:rPr lang="zh-CN" altLang="en-US" sz="2000" dirty="0">
                <a:solidFill>
                  <a:srgbClr val="FF0000"/>
                </a:solidFill>
              </a:rPr>
              <a:t>滚动与独家栏目为预测集；其它的</a:t>
            </a:r>
            <a:r>
              <a:rPr lang="en-US" altLang="zh-CN" sz="2000" dirty="0">
                <a:solidFill>
                  <a:srgbClr val="FF0000"/>
                </a:solidFill>
              </a:rPr>
              <a:t>6</a:t>
            </a:r>
            <a:r>
              <a:rPr lang="zh-CN" altLang="en-US" sz="2000" dirty="0">
                <a:solidFill>
                  <a:srgbClr val="FF0000"/>
                </a:solidFill>
              </a:rPr>
              <a:t>个栏目为训练集</a:t>
            </a:r>
            <a:r>
              <a:rPr lang="zh-CN" altLang="en-US" sz="2000" dirty="0"/>
              <a:t>）、对划分数据集后的分词结果中的段落符进行处理等操作。</a:t>
            </a:r>
            <a:endParaRPr lang="en-US" altLang="zh-CN" sz="2000" dirty="0"/>
          </a:p>
          <a:p>
            <a:r>
              <a:rPr lang="zh-CN" altLang="en-US" sz="2000" dirty="0"/>
              <a:t>为查看训练集中的新闻文本所出现的高频词，可通过绘制词云图和排名前</a:t>
            </a:r>
            <a:r>
              <a:rPr lang="en-US" altLang="zh-CN" sz="2000" dirty="0"/>
              <a:t>10</a:t>
            </a:r>
            <a:r>
              <a:rPr lang="zh-CN" altLang="en-US" sz="2000" dirty="0"/>
              <a:t>的词语词频饼图进行分析</a:t>
            </a:r>
            <a:r>
              <a:rPr lang="zh-CN" altLang="en-US" dirty="0"/>
              <a:t>。</a:t>
            </a:r>
          </a:p>
        </p:txBody>
      </p:sp>
      <p:sp>
        <p:nvSpPr>
          <p:cNvPr id="3" name="标题 2">
            <a:extLst>
              <a:ext uri="{FF2B5EF4-FFF2-40B4-BE49-F238E27FC236}">
                <a16:creationId xmlns:a16="http://schemas.microsoft.com/office/drawing/2014/main" xmlns="" id="{26B60774-BFEE-4882-9858-0ECB1A1819C6}"/>
              </a:ext>
            </a:extLst>
          </p:cNvPr>
          <p:cNvSpPr>
            <a:spLocks noGrp="1"/>
          </p:cNvSpPr>
          <p:nvPr>
            <p:ph type="title"/>
          </p:nvPr>
        </p:nvSpPr>
        <p:spPr/>
        <p:txBody>
          <a:bodyPr/>
          <a:lstStyle/>
          <a:p>
            <a:r>
              <a:rPr lang="zh-CN" altLang="en-US" dirty="0"/>
              <a:t>文本预处理</a:t>
            </a:r>
          </a:p>
        </p:txBody>
      </p:sp>
      <p:sp>
        <p:nvSpPr>
          <p:cNvPr id="5" name="内容占位符 4">
            <a:extLst>
              <a:ext uri="{FF2B5EF4-FFF2-40B4-BE49-F238E27FC236}">
                <a16:creationId xmlns:a16="http://schemas.microsoft.com/office/drawing/2014/main" xmlns="" id="{B0F5B68B-9838-4085-B362-A6C2F262F407}"/>
              </a:ext>
            </a:extLst>
          </p:cNvPr>
          <p:cNvSpPr>
            <a:spLocks noGrp="1"/>
          </p:cNvSpPr>
          <p:nvPr>
            <p:ph idx="10"/>
          </p:nvPr>
        </p:nvSpPr>
        <p:spPr/>
        <p:txBody>
          <a:bodyPr/>
          <a:lstStyle/>
          <a:p>
            <a:r>
              <a:rPr kumimoji="0" lang="en-US" altLang="zh-CN" b="1" dirty="0">
                <a:solidFill>
                  <a:srgbClr val="000000"/>
                </a:solidFill>
              </a:rPr>
              <a:t>1. </a:t>
            </a:r>
            <a:r>
              <a:rPr kumimoji="0" lang="zh-CN" altLang="en-US" b="1" dirty="0">
                <a:solidFill>
                  <a:srgbClr val="000000"/>
                </a:solidFill>
              </a:rPr>
              <a:t>文本基础处理</a:t>
            </a:r>
          </a:p>
        </p:txBody>
      </p:sp>
      <p:sp>
        <p:nvSpPr>
          <p:cNvPr id="6" name="矩形 5"/>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1630707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D75B1707-3BE9-49E7-8408-E9D01D5782E0}"/>
              </a:ext>
            </a:extLst>
          </p:cNvPr>
          <p:cNvSpPr>
            <a:spLocks noGrp="1"/>
          </p:cNvSpPr>
          <p:nvPr>
            <p:ph idx="1"/>
          </p:nvPr>
        </p:nvSpPr>
        <p:spPr>
          <a:xfrm>
            <a:off x="423820" y="1077912"/>
            <a:ext cx="3760905" cy="5033287"/>
          </a:xfrm>
        </p:spPr>
        <p:txBody>
          <a:bodyPr/>
          <a:lstStyle/>
          <a:p>
            <a:r>
              <a:rPr lang="zh-CN" altLang="en-US" sz="2000" dirty="0"/>
              <a:t>绘制出的词云图如图所示。</a:t>
            </a:r>
            <a:endParaRPr lang="en-US" altLang="zh-CN" sz="2000" dirty="0"/>
          </a:p>
          <a:p>
            <a:r>
              <a:rPr lang="zh-CN" altLang="en-US" sz="2000" dirty="0"/>
              <a:t>由图可知，在训练集中的新闻文本中所表现较多的高频词主要有发展、研究、中国、创新、技术和科技等词。</a:t>
            </a:r>
          </a:p>
        </p:txBody>
      </p:sp>
      <p:sp>
        <p:nvSpPr>
          <p:cNvPr id="3" name="标题 2">
            <a:extLst>
              <a:ext uri="{FF2B5EF4-FFF2-40B4-BE49-F238E27FC236}">
                <a16:creationId xmlns:a16="http://schemas.microsoft.com/office/drawing/2014/main" xmlns="" id="{41E899C3-FBC3-4079-BC35-721FFC243734}"/>
              </a:ext>
            </a:extLst>
          </p:cNvPr>
          <p:cNvSpPr>
            <a:spLocks noGrp="1"/>
          </p:cNvSpPr>
          <p:nvPr>
            <p:ph type="title"/>
          </p:nvPr>
        </p:nvSpPr>
        <p:spPr/>
        <p:txBody>
          <a:bodyPr/>
          <a:lstStyle/>
          <a:p>
            <a:r>
              <a:rPr lang="zh-CN" altLang="en-US" dirty="0"/>
              <a:t>文本预处理</a:t>
            </a:r>
          </a:p>
        </p:txBody>
      </p:sp>
      <p:pic>
        <p:nvPicPr>
          <p:cNvPr id="7" name="图片 6">
            <a:extLst>
              <a:ext uri="{FF2B5EF4-FFF2-40B4-BE49-F238E27FC236}">
                <a16:creationId xmlns:a16="http://schemas.microsoft.com/office/drawing/2014/main" xmlns="" id="{72DE10F9-ABBC-42B3-B5B6-FA0E9D9BBDB4}"/>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90334" y="1077912"/>
            <a:ext cx="6970269" cy="4473034"/>
          </a:xfrm>
          <a:prstGeom prst="rect">
            <a:avLst/>
          </a:prstGeom>
          <a:noFill/>
          <a:ln w="3175">
            <a:noFill/>
          </a:ln>
        </p:spPr>
      </p:pic>
      <p:sp>
        <p:nvSpPr>
          <p:cNvPr id="5" name="矩形 4"/>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1204112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27EE74B-BAF4-4FDA-9967-6E9471EEFF47}"/>
              </a:ext>
            </a:extLst>
          </p:cNvPr>
          <p:cNvSpPr>
            <a:spLocks noGrp="1"/>
          </p:cNvSpPr>
          <p:nvPr>
            <p:ph idx="1"/>
          </p:nvPr>
        </p:nvSpPr>
        <p:spPr>
          <a:xfrm>
            <a:off x="423819" y="1077912"/>
            <a:ext cx="3986816" cy="5033287"/>
          </a:xfrm>
        </p:spPr>
        <p:txBody>
          <a:bodyPr/>
          <a:lstStyle/>
          <a:p>
            <a:r>
              <a:rPr lang="zh-CN" altLang="en-US" sz="2000" dirty="0"/>
              <a:t>绘制出的排名前</a:t>
            </a:r>
            <a:r>
              <a:rPr lang="en-US" altLang="zh-CN" sz="2000" dirty="0"/>
              <a:t>10</a:t>
            </a:r>
            <a:r>
              <a:rPr lang="zh-CN" altLang="en-US" sz="2000" dirty="0"/>
              <a:t>的词语词频饼图如图所示。</a:t>
            </a:r>
            <a:endParaRPr lang="en-US" altLang="zh-CN" sz="2000" dirty="0"/>
          </a:p>
          <a:p>
            <a:r>
              <a:rPr lang="zh-CN" altLang="en-US" sz="2000" dirty="0"/>
              <a:t>由图可知，排名前</a:t>
            </a:r>
            <a:r>
              <a:rPr lang="en-US" altLang="zh-CN" sz="2000" dirty="0"/>
              <a:t>10</a:t>
            </a:r>
            <a:r>
              <a:rPr lang="zh-CN" altLang="en-US" sz="2000" dirty="0"/>
              <a:t>的高频词从高到低的顺序依次为发展、研究、中国、技术、创新、科技、数据、企业、国家和疫苗。</a:t>
            </a:r>
          </a:p>
          <a:p>
            <a:r>
              <a:rPr lang="zh-CN" altLang="en-US" sz="2000" dirty="0"/>
              <a:t>从高频词中的所展现出来的情况可知，其与原先所分属的栏目类型的主题都能够对应得上。</a:t>
            </a:r>
          </a:p>
          <a:p>
            <a:endParaRPr lang="zh-CN" altLang="en-US" dirty="0"/>
          </a:p>
          <a:p>
            <a:endParaRPr lang="zh-CN" altLang="en-US" dirty="0"/>
          </a:p>
        </p:txBody>
      </p:sp>
      <p:sp>
        <p:nvSpPr>
          <p:cNvPr id="3" name="标题 2">
            <a:extLst>
              <a:ext uri="{FF2B5EF4-FFF2-40B4-BE49-F238E27FC236}">
                <a16:creationId xmlns:a16="http://schemas.microsoft.com/office/drawing/2014/main" xmlns="" id="{7DF38A7B-7198-40D2-8748-205D3564BEE7}"/>
              </a:ext>
            </a:extLst>
          </p:cNvPr>
          <p:cNvSpPr>
            <a:spLocks noGrp="1"/>
          </p:cNvSpPr>
          <p:nvPr>
            <p:ph type="title"/>
          </p:nvPr>
        </p:nvSpPr>
        <p:spPr/>
        <p:txBody>
          <a:bodyPr/>
          <a:lstStyle/>
          <a:p>
            <a:r>
              <a:rPr lang="zh-CN" altLang="en-US" dirty="0"/>
              <a:t>文本预处理</a:t>
            </a:r>
          </a:p>
        </p:txBody>
      </p:sp>
      <p:pic>
        <p:nvPicPr>
          <p:cNvPr id="5" name="图片 4">
            <a:extLst>
              <a:ext uri="{FF2B5EF4-FFF2-40B4-BE49-F238E27FC236}">
                <a16:creationId xmlns:a16="http://schemas.microsoft.com/office/drawing/2014/main" xmlns="" id="{CC56194B-1DE8-45C2-B283-AB666EC8D7E7}"/>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5540972" y="1077912"/>
            <a:ext cx="5560919" cy="4733724"/>
          </a:xfrm>
          <a:prstGeom prst="rect">
            <a:avLst/>
          </a:prstGeom>
          <a:ln w="3175">
            <a:noFill/>
          </a:ln>
        </p:spPr>
      </p:pic>
      <p:sp>
        <p:nvSpPr>
          <p:cNvPr id="6" name="矩形 5"/>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2611379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xmlns="" id="{D04CC945-669E-48E6-9057-5572FA1244B0}"/>
              </a:ext>
            </a:extLst>
          </p:cNvPr>
          <p:cNvSpPr>
            <a:spLocks noGrp="1"/>
          </p:cNvSpPr>
          <p:nvPr>
            <p:ph idx="1"/>
          </p:nvPr>
        </p:nvSpPr>
        <p:spPr/>
        <p:txBody>
          <a:bodyPr/>
          <a:lstStyle/>
          <a:p>
            <a:r>
              <a:rPr lang="zh-CN" altLang="en-US" sz="2000" dirty="0"/>
              <a:t>对经过文本基础处理的新闻文本使用预训练好的</a:t>
            </a:r>
            <a:r>
              <a:rPr lang="en-US" altLang="zh-CN" sz="2000" dirty="0"/>
              <a:t>192</a:t>
            </a:r>
            <a:r>
              <a:rPr lang="zh-CN" altLang="en-US" sz="2000" dirty="0"/>
              <a:t>维的语料库模型构建词向量，目的是使将词语转换成机器所能识别的形态，从而便于模型的实际运用。</a:t>
            </a:r>
          </a:p>
          <a:p>
            <a:r>
              <a:rPr lang="zh-CN" altLang="en-US" sz="2000" dirty="0"/>
              <a:t>对文本构建词向量矩阵，需要通过调用预训练好的语料库模型，生成每篇新闻中的每个分词的词向量，再通过将词向量进行求和的方式从而得出该篇新闻的最终</a:t>
            </a:r>
            <a:r>
              <a:rPr lang="en-US" altLang="zh-CN" sz="2000" dirty="0"/>
              <a:t>1*192</a:t>
            </a:r>
            <a:r>
              <a:rPr lang="zh-CN" altLang="en-US" sz="2000" dirty="0"/>
              <a:t>维词向量矩阵。</a:t>
            </a:r>
          </a:p>
          <a:p>
            <a:endParaRPr lang="zh-CN" altLang="en-US" dirty="0"/>
          </a:p>
        </p:txBody>
      </p:sp>
      <p:sp>
        <p:nvSpPr>
          <p:cNvPr id="4" name="标题 3">
            <a:extLst>
              <a:ext uri="{FF2B5EF4-FFF2-40B4-BE49-F238E27FC236}">
                <a16:creationId xmlns:a16="http://schemas.microsoft.com/office/drawing/2014/main" xmlns="" id="{CBD2B5C7-4335-4110-BC2C-91F15DFAE532}"/>
              </a:ext>
            </a:extLst>
          </p:cNvPr>
          <p:cNvSpPr>
            <a:spLocks noGrp="1"/>
          </p:cNvSpPr>
          <p:nvPr>
            <p:ph type="title"/>
          </p:nvPr>
        </p:nvSpPr>
        <p:spPr/>
        <p:txBody>
          <a:bodyPr/>
          <a:lstStyle/>
          <a:p>
            <a:r>
              <a:rPr lang="zh-CN" altLang="en-US" dirty="0"/>
              <a:t>文本预处理</a:t>
            </a:r>
          </a:p>
        </p:txBody>
      </p:sp>
      <p:sp>
        <p:nvSpPr>
          <p:cNvPr id="6" name="内容占位符 5">
            <a:extLst>
              <a:ext uri="{FF2B5EF4-FFF2-40B4-BE49-F238E27FC236}">
                <a16:creationId xmlns:a16="http://schemas.microsoft.com/office/drawing/2014/main" xmlns="" id="{82EE127F-5C3F-4168-8333-D009027E2295}"/>
              </a:ext>
            </a:extLst>
          </p:cNvPr>
          <p:cNvSpPr>
            <a:spLocks noGrp="1"/>
          </p:cNvSpPr>
          <p:nvPr>
            <p:ph idx="10"/>
          </p:nvPr>
        </p:nvSpPr>
        <p:spPr/>
        <p:txBody>
          <a:bodyPr/>
          <a:lstStyle/>
          <a:p>
            <a:r>
              <a:rPr kumimoji="0" lang="en-US" altLang="zh-CN" b="1" dirty="0">
                <a:solidFill>
                  <a:srgbClr val="000000"/>
                </a:solidFill>
              </a:rPr>
              <a:t>2. </a:t>
            </a:r>
            <a:r>
              <a:rPr kumimoji="0" lang="zh-CN" altLang="en-US" b="1" dirty="0">
                <a:solidFill>
                  <a:srgbClr val="000000"/>
                </a:solidFill>
              </a:rPr>
              <a:t>文本向量化</a:t>
            </a:r>
          </a:p>
        </p:txBody>
      </p:sp>
      <p:sp>
        <p:nvSpPr>
          <p:cNvPr id="7" name="矩形 6"/>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1094993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93A09434-8EC8-4072-9C2E-EBF138F558C3}"/>
              </a:ext>
            </a:extLst>
          </p:cNvPr>
          <p:cNvSpPr>
            <a:spLocks noGrp="1"/>
          </p:cNvSpPr>
          <p:nvPr>
            <p:ph idx="1"/>
          </p:nvPr>
        </p:nvSpPr>
        <p:spPr/>
        <p:txBody>
          <a:bodyPr/>
          <a:lstStyle/>
          <a:p>
            <a:r>
              <a:rPr lang="zh-CN" altLang="en-US" sz="2000" dirty="0"/>
              <a:t>得到每篇新闻的词向量矩阵（此处随机选取训练集中的</a:t>
            </a:r>
            <a:r>
              <a:rPr lang="en-US" altLang="zh-CN" sz="2000" dirty="0"/>
              <a:t>5</a:t>
            </a:r>
            <a:r>
              <a:rPr lang="zh-CN" altLang="en-US" sz="2000" dirty="0"/>
              <a:t>篇新闻的词向量矩阵进行展示），如表所示。</a:t>
            </a:r>
          </a:p>
        </p:txBody>
      </p:sp>
      <p:sp>
        <p:nvSpPr>
          <p:cNvPr id="3" name="标题 2">
            <a:extLst>
              <a:ext uri="{FF2B5EF4-FFF2-40B4-BE49-F238E27FC236}">
                <a16:creationId xmlns:a16="http://schemas.microsoft.com/office/drawing/2014/main" xmlns="" id="{B868C47E-1528-4D7C-BA1E-D13B30F89508}"/>
              </a:ext>
            </a:extLst>
          </p:cNvPr>
          <p:cNvSpPr>
            <a:spLocks noGrp="1"/>
          </p:cNvSpPr>
          <p:nvPr>
            <p:ph type="title"/>
          </p:nvPr>
        </p:nvSpPr>
        <p:spPr/>
        <p:txBody>
          <a:bodyPr/>
          <a:lstStyle/>
          <a:p>
            <a:r>
              <a:rPr lang="zh-CN" altLang="en-US" dirty="0"/>
              <a:t>文本预处理</a:t>
            </a:r>
          </a:p>
        </p:txBody>
      </p:sp>
      <p:graphicFrame>
        <p:nvGraphicFramePr>
          <p:cNvPr id="4" name="表格 7">
            <a:extLst>
              <a:ext uri="{FF2B5EF4-FFF2-40B4-BE49-F238E27FC236}">
                <a16:creationId xmlns:a16="http://schemas.microsoft.com/office/drawing/2014/main" xmlns="" id="{1CAAC0C0-D29E-458E-88A6-9C4FCE46AE70}"/>
              </a:ext>
            </a:extLst>
          </p:cNvPr>
          <p:cNvGraphicFramePr>
            <a:graphicFrameLocks noGrp="1"/>
          </p:cNvGraphicFramePr>
          <p:nvPr>
            <p:extLst>
              <p:ext uri="{D42A27DB-BD31-4B8C-83A1-F6EECF244321}">
                <p14:modId xmlns:p14="http://schemas.microsoft.com/office/powerpoint/2010/main" xmlns="" val="713805350"/>
              </p:ext>
            </p:extLst>
          </p:nvPr>
        </p:nvGraphicFramePr>
        <p:xfrm>
          <a:off x="1642403" y="1815591"/>
          <a:ext cx="8907193" cy="3377425"/>
        </p:xfrm>
        <a:graphic>
          <a:graphicData uri="http://schemas.openxmlformats.org/drawingml/2006/table">
            <a:tbl>
              <a:tblPr firstRow="1" bandRow="1">
                <a:tableStyleId>{5C22544A-7EE6-4342-B048-85BDC9FD1C3A}</a:tableStyleId>
              </a:tblPr>
              <a:tblGrid>
                <a:gridCol w="1064137">
                  <a:extLst>
                    <a:ext uri="{9D8B030D-6E8A-4147-A177-3AD203B41FA5}">
                      <a16:colId xmlns:a16="http://schemas.microsoft.com/office/drawing/2014/main" xmlns="" val="1345893683"/>
                    </a:ext>
                  </a:extLst>
                </a:gridCol>
                <a:gridCol w="2005309">
                  <a:extLst>
                    <a:ext uri="{9D8B030D-6E8A-4147-A177-3AD203B41FA5}">
                      <a16:colId xmlns:a16="http://schemas.microsoft.com/office/drawing/2014/main" xmlns="" val="374829754"/>
                    </a:ext>
                  </a:extLst>
                </a:gridCol>
                <a:gridCol w="1968650">
                  <a:extLst>
                    <a:ext uri="{9D8B030D-6E8A-4147-A177-3AD203B41FA5}">
                      <a16:colId xmlns:a16="http://schemas.microsoft.com/office/drawing/2014/main" xmlns="" val="293717775"/>
                    </a:ext>
                  </a:extLst>
                </a:gridCol>
                <a:gridCol w="3869097">
                  <a:extLst>
                    <a:ext uri="{9D8B030D-6E8A-4147-A177-3AD203B41FA5}">
                      <a16:colId xmlns:a16="http://schemas.microsoft.com/office/drawing/2014/main" xmlns="" val="2253328935"/>
                    </a:ext>
                  </a:extLst>
                </a:gridCol>
              </a:tblGrid>
              <a:tr h="432000">
                <a:tc>
                  <a:txBody>
                    <a:bodyPr/>
                    <a:lstStyle/>
                    <a:p>
                      <a:pPr algn="ctr"/>
                      <a:r>
                        <a:rPr lang="zh-CN" altLang="en-US" sz="1800" b="1" kern="100" dirty="0">
                          <a:solidFill>
                            <a:schemeClr val="lt1"/>
                          </a:solidFill>
                          <a:effectLst/>
                          <a:latin typeface="微软雅黑" pitchFamily="34" charset="-122"/>
                          <a:ea typeface="微软雅黑" pitchFamily="34" charset="-122"/>
                          <a:cs typeface="+mn-cs"/>
                        </a:rPr>
                        <a:t>栏目名字</a:t>
                      </a:r>
                    </a:p>
                  </a:txBody>
                  <a:tcPr marL="68580" marR="68580" marT="0" marB="0" anchor="ctr"/>
                </a:tc>
                <a:tc>
                  <a:txBody>
                    <a:bodyPr/>
                    <a:lstStyle/>
                    <a:p>
                      <a:pPr algn="ctr"/>
                      <a:r>
                        <a:rPr lang="en-US" sz="1800" b="1" kern="100" dirty="0" err="1">
                          <a:solidFill>
                            <a:schemeClr val="lt1"/>
                          </a:solidFill>
                          <a:effectLst/>
                          <a:latin typeface="微软雅黑" pitchFamily="34" charset="-122"/>
                          <a:ea typeface="微软雅黑" pitchFamily="34" charset="-122"/>
                          <a:cs typeface="+mn-cs"/>
                        </a:rPr>
                        <a:t>data_after</a:t>
                      </a:r>
                      <a:endParaRPr lang="zh-CN" altLang="en-US" sz="1800" b="1" kern="100" dirty="0">
                        <a:solidFill>
                          <a:schemeClr val="lt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800" b="1" kern="100" dirty="0" err="1">
                          <a:solidFill>
                            <a:schemeClr val="lt1"/>
                          </a:solidFill>
                          <a:effectLst/>
                          <a:latin typeface="微软雅黑" pitchFamily="34" charset="-122"/>
                          <a:ea typeface="微软雅黑" pitchFamily="34" charset="-122"/>
                          <a:cs typeface="+mn-cs"/>
                        </a:rPr>
                        <a:t>data_pro</a:t>
                      </a:r>
                      <a:r>
                        <a:rPr lang="en-US" sz="1800" b="1" kern="100" dirty="0">
                          <a:solidFill>
                            <a:schemeClr val="lt1"/>
                          </a:solidFill>
                          <a:effectLst/>
                          <a:latin typeface="微软雅黑" pitchFamily="34" charset="-122"/>
                          <a:ea typeface="微软雅黑" pitchFamily="34" charset="-122"/>
                          <a:cs typeface="+mn-cs"/>
                        </a:rPr>
                        <a:t>	</a:t>
                      </a:r>
                      <a:endParaRPr lang="zh-CN" altLang="en-US" sz="1800" b="1" kern="100" dirty="0">
                        <a:solidFill>
                          <a:schemeClr val="lt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800" b="1" kern="100" dirty="0" err="1">
                          <a:solidFill>
                            <a:schemeClr val="lt1"/>
                          </a:solidFill>
                          <a:effectLst/>
                          <a:latin typeface="微软雅黑" pitchFamily="34" charset="-122"/>
                          <a:ea typeface="微软雅黑" pitchFamily="34" charset="-122"/>
                          <a:cs typeface="+mn-cs"/>
                        </a:rPr>
                        <a:t>vec</a:t>
                      </a:r>
                      <a:endParaRPr lang="zh-CN" altLang="en-US" sz="1800" b="1" kern="100" dirty="0">
                        <a:solidFill>
                          <a:schemeClr val="lt1"/>
                        </a:solidFill>
                        <a:effectLst/>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2713087805"/>
                  </a:ext>
                </a:extLst>
              </a:tr>
              <a:tr h="586833">
                <a:tc>
                  <a:txBody>
                    <a:bodyPr/>
                    <a:lstStyle/>
                    <a:p>
                      <a:pPr algn="ctr"/>
                      <a:r>
                        <a:rPr lang="zh-CN" altLang="en-US" sz="1600" kern="100" dirty="0">
                          <a:solidFill>
                            <a:schemeClr val="dk1"/>
                          </a:solidFill>
                          <a:effectLst/>
                          <a:latin typeface="微软雅黑" pitchFamily="34" charset="-122"/>
                          <a:ea typeface="微软雅黑" pitchFamily="34" charset="-122"/>
                          <a:cs typeface="+mn-cs"/>
                        </a:rPr>
                        <a:t>科学界</a:t>
                      </a:r>
                    </a:p>
                  </a:txBody>
                  <a:tcPr marL="68580" marR="68580" marT="0" marB="0" anchor="ctr"/>
                </a:tc>
                <a:tc>
                  <a:txBody>
                    <a:bodyPr/>
                    <a:lstStyle/>
                    <a:p>
                      <a:pPr algn="ctr"/>
                      <a:r>
                        <a:rPr lang="en-US" sz="1600" kern="100" dirty="0">
                          <a:solidFill>
                            <a:schemeClr val="dk1"/>
                          </a:solidFill>
                          <a:effectLst/>
                          <a:latin typeface="微软雅黑" pitchFamily="34" charset="-122"/>
                          <a:ea typeface="微软雅黑" pitchFamily="34" charset="-122"/>
                          <a:cs typeface="+mn-cs"/>
                        </a:rPr>
                        <a:t>[</a:t>
                      </a:r>
                      <a:r>
                        <a:rPr lang="zh-CN" altLang="en-US" sz="1600" kern="100" dirty="0">
                          <a:solidFill>
                            <a:schemeClr val="dk1"/>
                          </a:solidFill>
                          <a:effectLst/>
                          <a:latin typeface="微软雅黑" pitchFamily="34" charset="-122"/>
                          <a:ea typeface="微软雅黑" pitchFamily="34" charset="-122"/>
                          <a:cs typeface="+mn-cs"/>
                        </a:rPr>
                        <a:t>科技期刊</a:t>
                      </a:r>
                      <a:r>
                        <a:rPr lang="en-US" sz="1600" kern="100" dirty="0">
                          <a:solidFill>
                            <a:schemeClr val="dk1"/>
                          </a:solidFill>
                          <a:effectLst/>
                          <a:latin typeface="微软雅黑" pitchFamily="34" charset="-122"/>
                          <a:ea typeface="微软雅黑" pitchFamily="34" charset="-122"/>
                          <a:cs typeface="+mn-cs"/>
                        </a:rPr>
                        <a:t>, </a:t>
                      </a:r>
                      <a:r>
                        <a:rPr lang="zh-CN" altLang="en-US" sz="1600" kern="100" dirty="0">
                          <a:solidFill>
                            <a:schemeClr val="dk1"/>
                          </a:solidFill>
                          <a:effectLst/>
                          <a:latin typeface="微软雅黑" pitchFamily="34" charset="-122"/>
                          <a:ea typeface="微软雅黑" pitchFamily="34" charset="-122"/>
                          <a:cs typeface="+mn-cs"/>
                        </a:rPr>
                        <a:t>世界</a:t>
                      </a:r>
                      <a:r>
                        <a:rPr lang="en-US" sz="1600" kern="100" dirty="0">
                          <a:solidFill>
                            <a:schemeClr val="dk1"/>
                          </a:solidFill>
                          <a:effectLst/>
                          <a:latin typeface="微软雅黑" pitchFamily="34" charset="-122"/>
                          <a:ea typeface="微软雅黑" pitchFamily="34" charset="-122"/>
                          <a:cs typeface="+mn-cs"/>
                        </a:rPr>
                        <a:t>, …</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zh-CN" altLang="en-US" sz="1600" kern="100">
                          <a:solidFill>
                            <a:schemeClr val="dk1"/>
                          </a:solidFill>
                          <a:effectLst/>
                          <a:latin typeface="微软雅黑" pitchFamily="34" charset="-122"/>
                          <a:ea typeface="微软雅黑" pitchFamily="34" charset="-122"/>
                          <a:cs typeface="+mn-cs"/>
                        </a:rPr>
                        <a:t>科技期刊 世界 </a:t>
                      </a:r>
                      <a:r>
                        <a:rPr lang="en-US" sz="1600" kern="100">
                          <a:solidFill>
                            <a:schemeClr val="dk1"/>
                          </a:solidFill>
                          <a:effectLst/>
                          <a:latin typeface="微软雅黑" pitchFamily="34" charset="-122"/>
                          <a:ea typeface="微软雅黑" pitchFamily="34" charset="-122"/>
                          <a:cs typeface="+mn-cs"/>
                        </a:rPr>
                        <a:t>…</a:t>
                      </a:r>
                      <a:endParaRPr lang="zh-CN" altLang="en-US" sz="1600" kern="10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600" kern="100" dirty="0">
                          <a:solidFill>
                            <a:schemeClr val="dk1"/>
                          </a:solidFill>
                          <a:effectLst/>
                          <a:latin typeface="微软雅黑" pitchFamily="34" charset="-122"/>
                          <a:ea typeface="微软雅黑" pitchFamily="34" charset="-122"/>
                          <a:cs typeface="+mn-cs"/>
                        </a:rPr>
                        <a:t>[-79.44278913899325, 65.05…</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1592262539"/>
                  </a:ext>
                </a:extLst>
              </a:tr>
              <a:tr h="570543">
                <a:tc>
                  <a:txBody>
                    <a:bodyPr/>
                    <a:lstStyle/>
                    <a:p>
                      <a:pPr algn="ctr"/>
                      <a:r>
                        <a:rPr lang="zh-CN" altLang="en-US" sz="1600" kern="100">
                          <a:solidFill>
                            <a:schemeClr val="dk1"/>
                          </a:solidFill>
                          <a:effectLst/>
                          <a:latin typeface="微软雅黑" pitchFamily="34" charset="-122"/>
                          <a:ea typeface="微软雅黑" pitchFamily="34" charset="-122"/>
                          <a:cs typeface="+mn-cs"/>
                        </a:rPr>
                        <a:t>科学界</a:t>
                      </a:r>
                    </a:p>
                  </a:txBody>
                  <a:tcPr marL="68580" marR="68580" marT="0" marB="0" anchor="ctr"/>
                </a:tc>
                <a:tc>
                  <a:txBody>
                    <a:bodyPr/>
                    <a:lstStyle/>
                    <a:p>
                      <a:pPr algn="ctr"/>
                      <a:r>
                        <a:rPr lang="en-US" sz="1600" kern="100" dirty="0">
                          <a:solidFill>
                            <a:schemeClr val="dk1"/>
                          </a:solidFill>
                          <a:effectLst/>
                          <a:latin typeface="微软雅黑" pitchFamily="34" charset="-122"/>
                          <a:ea typeface="微软雅黑" pitchFamily="34" charset="-122"/>
                          <a:cs typeface="+mn-cs"/>
                        </a:rPr>
                        <a:t>[2020, </a:t>
                      </a:r>
                      <a:r>
                        <a:rPr lang="zh-CN" altLang="en-US" sz="1600" kern="100" dirty="0">
                          <a:solidFill>
                            <a:schemeClr val="dk1"/>
                          </a:solidFill>
                          <a:effectLst/>
                          <a:latin typeface="微软雅黑" pitchFamily="34" charset="-122"/>
                          <a:ea typeface="微软雅黑" pitchFamily="34" charset="-122"/>
                          <a:cs typeface="+mn-cs"/>
                        </a:rPr>
                        <a:t>年</a:t>
                      </a:r>
                      <a:r>
                        <a:rPr lang="en-US" sz="1600" kern="100" dirty="0">
                          <a:solidFill>
                            <a:schemeClr val="dk1"/>
                          </a:solidFill>
                          <a:effectLst/>
                          <a:latin typeface="微软雅黑" pitchFamily="34" charset="-122"/>
                          <a:ea typeface="微软雅黑" pitchFamily="34" charset="-122"/>
                          <a:cs typeface="+mn-cs"/>
                        </a:rPr>
                        <a:t>, </a:t>
                      </a:r>
                      <a:r>
                        <a:rPr lang="zh-CN" altLang="en-US" sz="1600" kern="100" dirty="0">
                          <a:solidFill>
                            <a:schemeClr val="dk1"/>
                          </a:solidFill>
                          <a:effectLst/>
                          <a:latin typeface="微软雅黑" pitchFamily="34" charset="-122"/>
                          <a:ea typeface="微软雅黑" pitchFamily="34" charset="-122"/>
                          <a:cs typeface="+mn-cs"/>
                        </a:rPr>
                        <a:t>注定</a:t>
                      </a:r>
                      <a:r>
                        <a:rPr lang="en-US" sz="1600" kern="100" dirty="0">
                          <a:solidFill>
                            <a:schemeClr val="dk1"/>
                          </a:solidFill>
                          <a:effectLst/>
                          <a:latin typeface="微软雅黑" pitchFamily="34" charset="-122"/>
                          <a:ea typeface="微软雅黑" pitchFamily="34" charset="-122"/>
                          <a:cs typeface="+mn-cs"/>
                        </a:rPr>
                        <a:t>, …</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600" kern="100" dirty="0">
                          <a:solidFill>
                            <a:schemeClr val="dk1"/>
                          </a:solidFill>
                          <a:effectLst/>
                          <a:latin typeface="微软雅黑" pitchFamily="34" charset="-122"/>
                          <a:ea typeface="微软雅黑" pitchFamily="34" charset="-122"/>
                          <a:cs typeface="+mn-cs"/>
                        </a:rPr>
                        <a:t>2020 </a:t>
                      </a:r>
                      <a:r>
                        <a:rPr lang="zh-CN" altLang="en-US" sz="1600" kern="100" dirty="0">
                          <a:solidFill>
                            <a:schemeClr val="dk1"/>
                          </a:solidFill>
                          <a:effectLst/>
                          <a:latin typeface="微软雅黑" pitchFamily="34" charset="-122"/>
                          <a:ea typeface="微软雅黑" pitchFamily="34" charset="-122"/>
                          <a:cs typeface="+mn-cs"/>
                        </a:rPr>
                        <a:t>年 注定 </a:t>
                      </a:r>
                      <a:r>
                        <a:rPr lang="en-US" sz="1600" kern="100" dirty="0">
                          <a:solidFill>
                            <a:schemeClr val="dk1"/>
                          </a:solidFill>
                          <a:effectLst/>
                          <a:latin typeface="微软雅黑" pitchFamily="34" charset="-122"/>
                          <a:ea typeface="微软雅黑" pitchFamily="34" charset="-122"/>
                          <a:cs typeface="+mn-cs"/>
                        </a:rPr>
                        <a:t>…</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600" kern="100">
                          <a:solidFill>
                            <a:schemeClr val="dk1"/>
                          </a:solidFill>
                          <a:effectLst/>
                          <a:latin typeface="微软雅黑" pitchFamily="34" charset="-122"/>
                          <a:ea typeface="微软雅黑" pitchFamily="34" charset="-122"/>
                          <a:cs typeface="+mn-cs"/>
                        </a:rPr>
                        <a:t>[-131.48476094711805, -224.9…</a:t>
                      </a:r>
                      <a:endParaRPr lang="zh-CN" altLang="en-US" sz="1600" kern="100">
                        <a:solidFill>
                          <a:schemeClr val="dk1"/>
                        </a:solidFill>
                        <a:effectLst/>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3055562906"/>
                  </a:ext>
                </a:extLst>
              </a:tr>
              <a:tr h="602040">
                <a:tc>
                  <a:txBody>
                    <a:bodyPr/>
                    <a:lstStyle/>
                    <a:p>
                      <a:pPr algn="ctr"/>
                      <a:r>
                        <a:rPr lang="zh-CN" altLang="en-US" sz="1600" kern="100">
                          <a:solidFill>
                            <a:schemeClr val="dk1"/>
                          </a:solidFill>
                          <a:effectLst/>
                          <a:latin typeface="微软雅黑" pitchFamily="34" charset="-122"/>
                          <a:ea typeface="微软雅黑" pitchFamily="34" charset="-122"/>
                          <a:cs typeface="+mn-cs"/>
                        </a:rPr>
                        <a:t>科学界</a:t>
                      </a:r>
                    </a:p>
                  </a:txBody>
                  <a:tcPr marL="68580" marR="68580" marT="0" marB="0" anchor="ctr"/>
                </a:tc>
                <a:tc>
                  <a:txBody>
                    <a:bodyPr/>
                    <a:lstStyle/>
                    <a:p>
                      <a:pPr algn="ctr"/>
                      <a:r>
                        <a:rPr lang="en-US" sz="1600" kern="100">
                          <a:solidFill>
                            <a:schemeClr val="dk1"/>
                          </a:solidFill>
                          <a:effectLst/>
                          <a:latin typeface="微软雅黑" pitchFamily="34" charset="-122"/>
                          <a:ea typeface="微软雅黑" pitchFamily="34" charset="-122"/>
                          <a:cs typeface="+mn-cs"/>
                        </a:rPr>
                        <a:t>[20, </a:t>
                      </a:r>
                      <a:r>
                        <a:rPr lang="zh-CN" altLang="en-US" sz="1600" kern="100">
                          <a:solidFill>
                            <a:schemeClr val="dk1"/>
                          </a:solidFill>
                          <a:effectLst/>
                          <a:latin typeface="微软雅黑" pitchFamily="34" charset="-122"/>
                          <a:ea typeface="微软雅黑" pitchFamily="34" charset="-122"/>
                          <a:cs typeface="+mn-cs"/>
                        </a:rPr>
                        <a:t>世纪</a:t>
                      </a:r>
                      <a:r>
                        <a:rPr lang="en-US" sz="1600" kern="100">
                          <a:solidFill>
                            <a:schemeClr val="dk1"/>
                          </a:solidFill>
                          <a:effectLst/>
                          <a:latin typeface="微软雅黑" pitchFamily="34" charset="-122"/>
                          <a:ea typeface="微软雅黑" pitchFamily="34" charset="-122"/>
                          <a:cs typeface="+mn-cs"/>
                        </a:rPr>
                        <a:t>, </a:t>
                      </a:r>
                      <a:r>
                        <a:rPr lang="zh-CN" altLang="en-US" sz="1600" kern="100">
                          <a:solidFill>
                            <a:schemeClr val="dk1"/>
                          </a:solidFill>
                          <a:effectLst/>
                          <a:latin typeface="微软雅黑" pitchFamily="34" charset="-122"/>
                          <a:ea typeface="微软雅黑" pitchFamily="34" charset="-122"/>
                          <a:cs typeface="+mn-cs"/>
                        </a:rPr>
                        <a:t>美国</a:t>
                      </a:r>
                      <a:r>
                        <a:rPr lang="en-US" sz="1600" kern="100">
                          <a:solidFill>
                            <a:schemeClr val="dk1"/>
                          </a:solidFill>
                          <a:effectLst/>
                          <a:latin typeface="微软雅黑" pitchFamily="34" charset="-122"/>
                          <a:ea typeface="微软雅黑" pitchFamily="34" charset="-122"/>
                          <a:cs typeface="+mn-cs"/>
                        </a:rPr>
                        <a:t>, …</a:t>
                      </a:r>
                      <a:endParaRPr lang="zh-CN" altLang="en-US" sz="1600" kern="10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600" kern="100" dirty="0">
                          <a:solidFill>
                            <a:schemeClr val="dk1"/>
                          </a:solidFill>
                          <a:effectLst/>
                          <a:latin typeface="微软雅黑" pitchFamily="34" charset="-122"/>
                          <a:ea typeface="微软雅黑" pitchFamily="34" charset="-122"/>
                          <a:cs typeface="+mn-cs"/>
                        </a:rPr>
                        <a:t>20 </a:t>
                      </a:r>
                      <a:r>
                        <a:rPr lang="zh-CN" altLang="en-US" sz="1600" kern="100" dirty="0">
                          <a:solidFill>
                            <a:schemeClr val="dk1"/>
                          </a:solidFill>
                          <a:effectLst/>
                          <a:latin typeface="微软雅黑" pitchFamily="34" charset="-122"/>
                          <a:ea typeface="微软雅黑" pitchFamily="34" charset="-122"/>
                          <a:cs typeface="+mn-cs"/>
                        </a:rPr>
                        <a:t>世纪 美国 </a:t>
                      </a:r>
                      <a:r>
                        <a:rPr lang="en-US" sz="1600" kern="100" dirty="0">
                          <a:solidFill>
                            <a:schemeClr val="dk1"/>
                          </a:solidFill>
                          <a:effectLst/>
                          <a:latin typeface="微软雅黑" pitchFamily="34" charset="-122"/>
                          <a:ea typeface="微软雅黑" pitchFamily="34" charset="-122"/>
                          <a:cs typeface="+mn-cs"/>
                        </a:rPr>
                        <a:t>…</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600" kern="100" dirty="0">
                          <a:solidFill>
                            <a:schemeClr val="dk1"/>
                          </a:solidFill>
                          <a:effectLst/>
                          <a:latin typeface="微软雅黑" pitchFamily="34" charset="-122"/>
                          <a:ea typeface="微软雅黑" pitchFamily="34" charset="-122"/>
                          <a:cs typeface="+mn-cs"/>
                        </a:rPr>
                        <a:t>[-90.7527561109855, 66.202…</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2588137693"/>
                  </a:ext>
                </a:extLst>
              </a:tr>
              <a:tr h="592059">
                <a:tc>
                  <a:txBody>
                    <a:bodyPr/>
                    <a:lstStyle/>
                    <a:p>
                      <a:pPr algn="ctr"/>
                      <a:r>
                        <a:rPr lang="zh-CN" altLang="en-US" sz="1600" kern="100">
                          <a:solidFill>
                            <a:schemeClr val="dk1"/>
                          </a:solidFill>
                          <a:effectLst/>
                          <a:latin typeface="微软雅黑" pitchFamily="34" charset="-122"/>
                          <a:ea typeface="微软雅黑" pitchFamily="34" charset="-122"/>
                          <a:cs typeface="+mn-cs"/>
                        </a:rPr>
                        <a:t>科学界</a:t>
                      </a:r>
                    </a:p>
                  </a:txBody>
                  <a:tcPr marL="68580" marR="68580" marT="0" marB="0" anchor="ctr"/>
                </a:tc>
                <a:tc>
                  <a:txBody>
                    <a:bodyPr/>
                    <a:lstStyle/>
                    <a:p>
                      <a:pPr algn="ctr"/>
                      <a:r>
                        <a:rPr lang="en-US" sz="1600" kern="100">
                          <a:solidFill>
                            <a:schemeClr val="dk1"/>
                          </a:solidFill>
                          <a:effectLst/>
                          <a:latin typeface="微软雅黑" pitchFamily="34" charset="-122"/>
                          <a:ea typeface="微软雅黑" pitchFamily="34" charset="-122"/>
                          <a:cs typeface="+mn-cs"/>
                        </a:rPr>
                        <a:t>[</a:t>
                      </a:r>
                      <a:r>
                        <a:rPr lang="zh-CN" altLang="en-US" sz="1600" kern="100">
                          <a:solidFill>
                            <a:schemeClr val="dk1"/>
                          </a:solidFill>
                          <a:effectLst/>
                          <a:latin typeface="微软雅黑" pitchFamily="34" charset="-122"/>
                          <a:ea typeface="微软雅黑" pitchFamily="34" charset="-122"/>
                          <a:cs typeface="+mn-cs"/>
                        </a:rPr>
                        <a:t>长江</a:t>
                      </a:r>
                      <a:r>
                        <a:rPr lang="en-US" sz="1600" kern="100">
                          <a:solidFill>
                            <a:schemeClr val="dk1"/>
                          </a:solidFill>
                          <a:effectLst/>
                          <a:latin typeface="微软雅黑" pitchFamily="34" charset="-122"/>
                          <a:ea typeface="微软雅黑" pitchFamily="34" charset="-122"/>
                          <a:cs typeface="+mn-cs"/>
                        </a:rPr>
                        <a:t>, </a:t>
                      </a:r>
                      <a:r>
                        <a:rPr lang="zh-CN" altLang="en-US" sz="1600" kern="100">
                          <a:solidFill>
                            <a:schemeClr val="dk1"/>
                          </a:solidFill>
                          <a:effectLst/>
                          <a:latin typeface="微软雅黑" pitchFamily="34" charset="-122"/>
                          <a:ea typeface="微软雅黑" pitchFamily="34" charset="-122"/>
                          <a:cs typeface="+mn-cs"/>
                        </a:rPr>
                        <a:t>经济带</a:t>
                      </a:r>
                      <a:r>
                        <a:rPr lang="en-US" sz="1600" kern="100">
                          <a:solidFill>
                            <a:schemeClr val="dk1"/>
                          </a:solidFill>
                          <a:effectLst/>
                          <a:latin typeface="微软雅黑" pitchFamily="34" charset="-122"/>
                          <a:ea typeface="微软雅黑" pitchFamily="34" charset="-122"/>
                          <a:cs typeface="+mn-cs"/>
                        </a:rPr>
                        <a:t>, …</a:t>
                      </a:r>
                      <a:endParaRPr lang="zh-CN" altLang="en-US" sz="1600" kern="10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zh-CN" altLang="en-US" sz="1600" kern="100">
                          <a:solidFill>
                            <a:schemeClr val="dk1"/>
                          </a:solidFill>
                          <a:effectLst/>
                          <a:latin typeface="微软雅黑" pitchFamily="34" charset="-122"/>
                          <a:ea typeface="微软雅黑" pitchFamily="34" charset="-122"/>
                          <a:cs typeface="+mn-cs"/>
                        </a:rPr>
                        <a:t>长江 经济带</a:t>
                      </a:r>
                    </a:p>
                  </a:txBody>
                  <a:tcPr marL="68580" marR="68580" marT="0" marB="0" anchor="ctr"/>
                </a:tc>
                <a:tc>
                  <a:txBody>
                    <a:bodyPr/>
                    <a:lstStyle/>
                    <a:p>
                      <a:pPr algn="ctr"/>
                      <a:r>
                        <a:rPr lang="en-US" sz="1600" kern="100" dirty="0">
                          <a:solidFill>
                            <a:schemeClr val="dk1"/>
                          </a:solidFill>
                          <a:effectLst/>
                          <a:latin typeface="微软雅黑" pitchFamily="34" charset="-122"/>
                          <a:ea typeface="微软雅黑" pitchFamily="34" charset="-122"/>
                          <a:cs typeface="+mn-cs"/>
                        </a:rPr>
                        <a:t>[-466.00664949358907, -131.4…</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4285437541"/>
                  </a:ext>
                </a:extLst>
              </a:tr>
              <a:tr h="477310">
                <a:tc>
                  <a:txBody>
                    <a:bodyPr/>
                    <a:lstStyle/>
                    <a:p>
                      <a:pPr algn="ctr"/>
                      <a:r>
                        <a:rPr lang="zh-CN" altLang="en-US" sz="1600" kern="100">
                          <a:solidFill>
                            <a:schemeClr val="dk1"/>
                          </a:solidFill>
                          <a:effectLst/>
                          <a:latin typeface="微软雅黑" pitchFamily="34" charset="-122"/>
                          <a:ea typeface="微软雅黑" pitchFamily="34" charset="-122"/>
                          <a:cs typeface="+mn-cs"/>
                        </a:rPr>
                        <a:t>科学界</a:t>
                      </a:r>
                    </a:p>
                  </a:txBody>
                  <a:tcPr marL="68580" marR="68580" marT="0" marB="0" anchor="ctr"/>
                </a:tc>
                <a:tc>
                  <a:txBody>
                    <a:bodyPr/>
                    <a:lstStyle/>
                    <a:p>
                      <a:pPr algn="ctr"/>
                      <a:r>
                        <a:rPr lang="en-US" sz="1600" kern="100">
                          <a:solidFill>
                            <a:schemeClr val="dk1"/>
                          </a:solidFill>
                          <a:effectLst/>
                          <a:latin typeface="微软雅黑" pitchFamily="34" charset="-122"/>
                          <a:ea typeface="微软雅黑" pitchFamily="34" charset="-122"/>
                          <a:cs typeface="+mn-cs"/>
                        </a:rPr>
                        <a:t>[</a:t>
                      </a:r>
                      <a:r>
                        <a:rPr lang="zh-CN" altLang="en-US" sz="1600" kern="100">
                          <a:solidFill>
                            <a:schemeClr val="dk1"/>
                          </a:solidFill>
                          <a:effectLst/>
                          <a:latin typeface="微软雅黑" pitchFamily="34" charset="-122"/>
                          <a:ea typeface="微软雅黑" pitchFamily="34" charset="-122"/>
                          <a:cs typeface="+mn-cs"/>
                        </a:rPr>
                        <a:t>创新</a:t>
                      </a:r>
                      <a:r>
                        <a:rPr lang="en-US" sz="1600" kern="100">
                          <a:solidFill>
                            <a:schemeClr val="dk1"/>
                          </a:solidFill>
                          <a:effectLst/>
                          <a:latin typeface="微软雅黑" pitchFamily="34" charset="-122"/>
                          <a:ea typeface="微软雅黑" pitchFamily="34" charset="-122"/>
                          <a:cs typeface="+mn-cs"/>
                        </a:rPr>
                        <a:t>, </a:t>
                      </a:r>
                      <a:r>
                        <a:rPr lang="zh-CN" altLang="en-US" sz="1600" kern="100">
                          <a:solidFill>
                            <a:schemeClr val="dk1"/>
                          </a:solidFill>
                          <a:effectLst/>
                          <a:latin typeface="微软雅黑" pitchFamily="34" charset="-122"/>
                          <a:ea typeface="微软雅黑" pitchFamily="34" charset="-122"/>
                          <a:cs typeface="+mn-cs"/>
                        </a:rPr>
                        <a:t>第一</a:t>
                      </a:r>
                      <a:r>
                        <a:rPr lang="en-US" sz="1600" kern="100">
                          <a:solidFill>
                            <a:schemeClr val="dk1"/>
                          </a:solidFill>
                          <a:effectLst/>
                          <a:latin typeface="微软雅黑" pitchFamily="34" charset="-122"/>
                          <a:ea typeface="微软雅黑" pitchFamily="34" charset="-122"/>
                          <a:cs typeface="+mn-cs"/>
                        </a:rPr>
                        <a:t>, …</a:t>
                      </a:r>
                      <a:endParaRPr lang="zh-CN" altLang="en-US" sz="1600" kern="10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zh-CN" altLang="en-US" sz="1600" kern="100">
                          <a:solidFill>
                            <a:schemeClr val="dk1"/>
                          </a:solidFill>
                          <a:effectLst/>
                          <a:latin typeface="微软雅黑" pitchFamily="34" charset="-122"/>
                          <a:ea typeface="微软雅黑" pitchFamily="34" charset="-122"/>
                          <a:cs typeface="+mn-cs"/>
                        </a:rPr>
                        <a:t>创新 第一</a:t>
                      </a:r>
                    </a:p>
                  </a:txBody>
                  <a:tcPr marL="68580" marR="68580" marT="0" marB="0" anchor="ctr"/>
                </a:tc>
                <a:tc>
                  <a:txBody>
                    <a:bodyPr/>
                    <a:lstStyle/>
                    <a:p>
                      <a:pPr algn="ctr"/>
                      <a:r>
                        <a:rPr lang="en-US" sz="1600" kern="100" dirty="0">
                          <a:solidFill>
                            <a:schemeClr val="dk1"/>
                          </a:solidFill>
                          <a:effectLst/>
                          <a:latin typeface="微软雅黑" pitchFamily="34" charset="-122"/>
                          <a:ea typeface="微软雅黑" pitchFamily="34" charset="-122"/>
                          <a:cs typeface="+mn-cs"/>
                        </a:rPr>
                        <a:t>[-27.92277342826128, 81.518…</a:t>
                      </a:r>
                      <a:endParaRPr lang="zh-CN" altLang="en-US" sz="1600" kern="100" dirty="0">
                        <a:solidFill>
                          <a:schemeClr val="dk1"/>
                        </a:solidFill>
                        <a:effectLst/>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544536176"/>
                  </a:ext>
                </a:extLst>
              </a:tr>
            </a:tbl>
          </a:graphicData>
        </a:graphic>
      </p:graphicFrame>
      <p:sp>
        <p:nvSpPr>
          <p:cNvPr id="5" name="矩形 4"/>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67269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4A7F0D04-C902-4FC7-9998-D0E69620C8DD}"/>
              </a:ext>
            </a:extLst>
          </p:cNvPr>
          <p:cNvSpPr>
            <a:spLocks noGrp="1"/>
          </p:cNvSpPr>
          <p:nvPr>
            <p:ph idx="1"/>
          </p:nvPr>
        </p:nvSpPr>
        <p:spPr>
          <a:xfrm>
            <a:off x="423819" y="1817174"/>
            <a:ext cx="11237470" cy="4339721"/>
          </a:xfrm>
        </p:spPr>
        <p:txBody>
          <a:bodyPr/>
          <a:lstStyle/>
          <a:p>
            <a:r>
              <a:rPr lang="zh-CN" altLang="en-US" sz="2000" dirty="0">
                <a:solidFill>
                  <a:srgbClr val="FF0000"/>
                </a:solidFill>
              </a:rPr>
              <a:t>支持向量机是一种二分类的分类算法</a:t>
            </a:r>
            <a:r>
              <a:rPr lang="zh-CN" altLang="en-US" sz="2000" dirty="0"/>
              <a:t>。除了进行线性分类之外，支持向量机还可以使用核函数有效地进行非线性分类，将其输入隐式映射到高维特征空间中。</a:t>
            </a:r>
          </a:p>
          <a:p>
            <a:r>
              <a:rPr lang="zh-CN" altLang="en-US" sz="2000" dirty="0"/>
              <a:t>对于给定的数据集，支持向量机的思想是在样本空间中找到一个划分超平面，将不同类别的样本分开。能将数据集分开的划分超平面可能有很多，如图</a:t>
            </a:r>
            <a:r>
              <a:rPr lang="en-US" altLang="zh-CN" sz="2000" dirty="0"/>
              <a:t>6–7</a:t>
            </a:r>
            <a:r>
              <a:rPr lang="zh-CN" altLang="en-US" sz="2000" dirty="0"/>
              <a:t>所示，可以直观的看出应该选择位于两类样本“正中间”的划分超平面，即图</a:t>
            </a:r>
            <a:r>
              <a:rPr lang="en-US" altLang="zh-CN" sz="2000" dirty="0"/>
              <a:t>6–7</a:t>
            </a:r>
            <a:r>
              <a:rPr lang="zh-CN" altLang="en-US" sz="2000" dirty="0"/>
              <a:t>中加粗的划分超平面，因为该超平面对训练样本的鲁棒性是最强的。例如，训练集外的样本可能落在两个类的分隔界附近，这会使很多划分超平面出现错误，而红色加粗的超平面是受影响最小的。支持向量机的目的就是找到这个最优的划分超平面</a:t>
            </a:r>
            <a:r>
              <a:rPr lang="zh-CN" altLang="en-US" dirty="0"/>
              <a:t>。</a:t>
            </a:r>
          </a:p>
        </p:txBody>
      </p:sp>
      <p:sp>
        <p:nvSpPr>
          <p:cNvPr id="3" name="标题 2">
            <a:extLst>
              <a:ext uri="{FF2B5EF4-FFF2-40B4-BE49-F238E27FC236}">
                <a16:creationId xmlns:a16="http://schemas.microsoft.com/office/drawing/2014/main" xmlns="" id="{312DF216-6287-480A-8DA0-569149A1E719}"/>
              </a:ext>
            </a:extLst>
          </p:cNvPr>
          <p:cNvSpPr>
            <a:spLocks noGrp="1"/>
          </p:cNvSpPr>
          <p:nvPr>
            <p:ph type="title"/>
          </p:nvPr>
        </p:nvSpPr>
        <p:spPr/>
        <p:txBody>
          <a:bodyPr/>
          <a:lstStyle/>
          <a:p>
            <a:r>
              <a:rPr lang="en-US" altLang="zh-CN" dirty="0"/>
              <a:t>SVM</a:t>
            </a:r>
            <a:r>
              <a:rPr lang="zh-CN" altLang="en-US" dirty="0"/>
              <a:t>模型构建</a:t>
            </a:r>
          </a:p>
        </p:txBody>
      </p:sp>
      <p:sp>
        <p:nvSpPr>
          <p:cNvPr id="5" name="内容占位符 4">
            <a:extLst>
              <a:ext uri="{FF2B5EF4-FFF2-40B4-BE49-F238E27FC236}">
                <a16:creationId xmlns:a16="http://schemas.microsoft.com/office/drawing/2014/main" xmlns="" id="{6301318E-123E-4754-B685-643E98CC86BF}"/>
              </a:ext>
            </a:extLst>
          </p:cNvPr>
          <p:cNvSpPr>
            <a:spLocks noGrp="1"/>
          </p:cNvSpPr>
          <p:nvPr>
            <p:ph idx="10"/>
          </p:nvPr>
        </p:nvSpPr>
        <p:spPr/>
        <p:txBody>
          <a:bodyPr/>
          <a:lstStyle/>
          <a:p>
            <a:r>
              <a:rPr kumimoji="0" lang="en-US" altLang="zh-CN" b="1" dirty="0">
                <a:solidFill>
                  <a:srgbClr val="000000"/>
                </a:solidFill>
              </a:rPr>
              <a:t>1. </a:t>
            </a:r>
            <a:r>
              <a:rPr kumimoji="0" lang="zh-CN" altLang="en-US" b="1" dirty="0">
                <a:solidFill>
                  <a:srgbClr val="000000"/>
                </a:solidFill>
              </a:rPr>
              <a:t>支持向量机简介</a:t>
            </a:r>
          </a:p>
        </p:txBody>
      </p:sp>
      <p:sp>
        <p:nvSpPr>
          <p:cNvPr id="6" name="矩形 5"/>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4224773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C270B01-84AA-4F49-BA64-39F8BE00E959}"/>
              </a:ext>
            </a:extLst>
          </p:cNvPr>
          <p:cNvSpPr>
            <a:spLocks noGrp="1"/>
          </p:cNvSpPr>
          <p:nvPr>
            <p:ph idx="1"/>
          </p:nvPr>
        </p:nvSpPr>
        <p:spPr>
          <a:xfrm>
            <a:off x="423818" y="1077912"/>
            <a:ext cx="11172925" cy="5033287"/>
          </a:xfrm>
        </p:spPr>
        <p:txBody>
          <a:bodyPr/>
          <a:lstStyle/>
          <a:p>
            <a:r>
              <a:rPr lang="zh-CN" altLang="en-US" dirty="0"/>
              <a:t>存在一条直线将两类样本完全分开，则称为线性可分，如图所示。</a:t>
            </a:r>
          </a:p>
        </p:txBody>
      </p:sp>
      <p:sp>
        <p:nvSpPr>
          <p:cNvPr id="3" name="标题 2">
            <a:extLst>
              <a:ext uri="{FF2B5EF4-FFF2-40B4-BE49-F238E27FC236}">
                <a16:creationId xmlns:a16="http://schemas.microsoft.com/office/drawing/2014/main" xmlns="" id="{19C2AB5B-6C41-4991-81C7-947A25648766}"/>
              </a:ext>
            </a:extLst>
          </p:cNvPr>
          <p:cNvSpPr>
            <a:spLocks noGrp="1"/>
          </p:cNvSpPr>
          <p:nvPr>
            <p:ph type="title"/>
          </p:nvPr>
        </p:nvSpPr>
        <p:spPr/>
        <p:txBody>
          <a:bodyPr/>
          <a:lstStyle/>
          <a:p>
            <a:r>
              <a:rPr lang="en-US" altLang="zh-CN" dirty="0"/>
              <a:t>SVM</a:t>
            </a:r>
            <a:r>
              <a:rPr lang="zh-CN" altLang="en-US" dirty="0"/>
              <a:t>模型构建</a:t>
            </a:r>
          </a:p>
        </p:txBody>
      </p:sp>
      <p:pic>
        <p:nvPicPr>
          <p:cNvPr id="4" name="图片 3">
            <a:extLst>
              <a:ext uri="{FF2B5EF4-FFF2-40B4-BE49-F238E27FC236}">
                <a16:creationId xmlns:a16="http://schemas.microsoft.com/office/drawing/2014/main" xmlns="" id="{1A914E09-8568-45AD-B793-4C9CB773CE63}"/>
              </a:ext>
            </a:extLst>
          </p:cNvPr>
          <p:cNvPicPr>
            <a:picLocks noChangeAspect="1"/>
          </p:cNvPicPr>
          <p:nvPr/>
        </p:nvPicPr>
        <p:blipFill>
          <a:blip r:embed="rId2" cstate="print"/>
          <a:stretch>
            <a:fillRect/>
          </a:stretch>
        </p:blipFill>
        <p:spPr>
          <a:xfrm>
            <a:off x="3398716" y="1940436"/>
            <a:ext cx="5394567" cy="4461219"/>
          </a:xfrm>
          <a:prstGeom prst="rect">
            <a:avLst/>
          </a:prstGeom>
        </p:spPr>
      </p:pic>
      <p:sp>
        <p:nvSpPr>
          <p:cNvPr id="5" name="矩形 4"/>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2411530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54F8A35F-CDFE-42D8-8D60-136EF7BBBDDE}"/>
              </a:ext>
            </a:extLst>
          </p:cNvPr>
          <p:cNvSpPr>
            <a:spLocks noGrp="1"/>
          </p:cNvSpPr>
          <p:nvPr>
            <p:ph idx="1"/>
          </p:nvPr>
        </p:nvSpPr>
        <p:spPr/>
        <p:txBody>
          <a:bodyPr/>
          <a:lstStyle/>
          <a:p>
            <a:r>
              <a:rPr lang="zh-CN" altLang="en-US" sz="2000" dirty="0"/>
              <a:t>而在数据线性可分的情况下，对应的线性支持向量机的基本步骤如下。</a:t>
            </a:r>
            <a:endParaRPr lang="en-US" altLang="zh-CN" sz="2000" dirty="0"/>
          </a:p>
          <a:p>
            <a:pPr marL="720000" indent="0">
              <a:buNone/>
            </a:pPr>
            <a:r>
              <a:rPr lang="zh-CN" altLang="en-US" sz="2000" dirty="0"/>
              <a:t>（</a:t>
            </a:r>
            <a:r>
              <a:rPr lang="en-US" altLang="zh-CN" sz="2000" dirty="0"/>
              <a:t>1</a:t>
            </a:r>
            <a:r>
              <a:rPr lang="zh-CN" altLang="en-US" sz="2000" dirty="0"/>
              <a:t>）将原问题转化为凸优化问题。</a:t>
            </a:r>
          </a:p>
          <a:p>
            <a:pPr marL="720000" indent="0">
              <a:buNone/>
            </a:pPr>
            <a:r>
              <a:rPr lang="zh-CN" altLang="en-US" sz="2000" dirty="0"/>
              <a:t>（</a:t>
            </a:r>
            <a:r>
              <a:rPr lang="en-US" altLang="zh-CN" sz="2000" dirty="0"/>
              <a:t>2</a:t>
            </a:r>
            <a:r>
              <a:rPr lang="zh-CN" altLang="en-US" sz="2000" dirty="0"/>
              <a:t>） 通过构建拉格朗日函数，将原问题对偶化。</a:t>
            </a:r>
          </a:p>
          <a:p>
            <a:pPr marL="720000" indent="0">
              <a:buNone/>
            </a:pPr>
            <a:r>
              <a:rPr lang="zh-CN" altLang="en-US" sz="2000" dirty="0"/>
              <a:t>（</a:t>
            </a:r>
            <a:r>
              <a:rPr lang="en-US" altLang="zh-CN" sz="2000" dirty="0"/>
              <a:t>3</a:t>
            </a:r>
            <a:r>
              <a:rPr lang="zh-CN" altLang="en-US" sz="2000" dirty="0"/>
              <a:t>） 利用</a:t>
            </a:r>
            <a:r>
              <a:rPr lang="en-US" altLang="zh-CN" sz="2000" dirty="0"/>
              <a:t>KKT</a:t>
            </a:r>
            <a:r>
              <a:rPr lang="zh-CN" altLang="en-US" sz="2000" dirty="0"/>
              <a:t>条件对对偶化后的问题进行求解。</a:t>
            </a:r>
          </a:p>
          <a:p>
            <a:r>
              <a:rPr lang="zh-CN" altLang="en-US" sz="2000" dirty="0"/>
              <a:t>其中，通过一些条件，可以求出最优值的必要条件，这个必要条件就称为</a:t>
            </a:r>
            <a:r>
              <a:rPr lang="en-US" altLang="zh-CN" sz="2000" dirty="0"/>
              <a:t>KKT</a:t>
            </a:r>
            <a:r>
              <a:rPr lang="zh-CN" altLang="en-US" sz="2000" dirty="0"/>
              <a:t>条件；对偶问题是对拉格朗日函数先取最小化，再取最大化，而对偶化后的问题便是调换对偶问题中对拉格朗日函数取最大化、最小化的顺序即可得到与原问题等价的优化问题</a:t>
            </a:r>
            <a:r>
              <a:rPr lang="zh-CN" altLang="en-US" dirty="0"/>
              <a:t>。</a:t>
            </a:r>
          </a:p>
        </p:txBody>
      </p:sp>
      <p:sp>
        <p:nvSpPr>
          <p:cNvPr id="3" name="标题 2">
            <a:extLst>
              <a:ext uri="{FF2B5EF4-FFF2-40B4-BE49-F238E27FC236}">
                <a16:creationId xmlns:a16="http://schemas.microsoft.com/office/drawing/2014/main" xmlns="" id="{0F318C03-87A5-41E4-ACBE-8FB8C068B0B7}"/>
              </a:ext>
            </a:extLst>
          </p:cNvPr>
          <p:cNvSpPr>
            <a:spLocks noGrp="1"/>
          </p:cNvSpPr>
          <p:nvPr>
            <p:ph type="title"/>
          </p:nvPr>
        </p:nvSpPr>
        <p:spPr/>
        <p:txBody>
          <a:bodyPr/>
          <a:lstStyle/>
          <a:p>
            <a:r>
              <a:rPr lang="en-US" altLang="zh-CN" dirty="0"/>
              <a:t>SVM</a:t>
            </a:r>
            <a:r>
              <a:rPr lang="zh-CN" altLang="en-US" dirty="0"/>
              <a:t>模型构建</a:t>
            </a:r>
          </a:p>
        </p:txBody>
      </p:sp>
      <p:sp>
        <p:nvSpPr>
          <p:cNvPr id="4" name="矩形 3"/>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2025269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AEA9EF6D-AF1E-46E4-A6B1-445342993967}"/>
              </a:ext>
            </a:extLst>
          </p:cNvPr>
          <p:cNvSpPr>
            <a:spLocks noGrp="1"/>
          </p:cNvSpPr>
          <p:nvPr>
            <p:ph idx="1"/>
          </p:nvPr>
        </p:nvSpPr>
        <p:spPr/>
        <p:txBody>
          <a:bodyPr/>
          <a:lstStyle/>
          <a:p>
            <a:r>
              <a:rPr lang="zh-CN" altLang="en-US" sz="2000" dirty="0"/>
              <a:t>本案例使用线性支持向量机分类模型，将数据集中的除滚动与独家栏目外的余下的</a:t>
            </a:r>
            <a:r>
              <a:rPr lang="en-US" altLang="zh-CN" sz="2000" dirty="0"/>
              <a:t>6</a:t>
            </a:r>
            <a:r>
              <a:rPr lang="zh-CN" altLang="en-US" sz="2000" dirty="0"/>
              <a:t>个栏目数据，按照</a:t>
            </a:r>
            <a:r>
              <a:rPr lang="en-US" altLang="zh-CN" sz="2000" dirty="0">
                <a:solidFill>
                  <a:srgbClr val="FF0000"/>
                </a:solidFill>
              </a:rPr>
              <a:t>20%</a:t>
            </a:r>
            <a:r>
              <a:rPr lang="zh-CN" altLang="en-US" sz="2000" dirty="0"/>
              <a:t>和</a:t>
            </a:r>
            <a:r>
              <a:rPr lang="en-US" altLang="zh-CN" sz="2000" dirty="0">
                <a:solidFill>
                  <a:srgbClr val="FF0000"/>
                </a:solidFill>
              </a:rPr>
              <a:t>80%</a:t>
            </a:r>
            <a:r>
              <a:rPr lang="zh-CN" altLang="en-US" sz="2000" dirty="0"/>
              <a:t>的比例划分</a:t>
            </a:r>
            <a:r>
              <a:rPr lang="zh-CN" altLang="en-US" sz="2000" dirty="0">
                <a:solidFill>
                  <a:srgbClr val="FF0000"/>
                </a:solidFill>
              </a:rPr>
              <a:t>测试集</a:t>
            </a:r>
            <a:r>
              <a:rPr lang="zh-CN" altLang="en-US" sz="2000" dirty="0"/>
              <a:t>和</a:t>
            </a:r>
            <a:r>
              <a:rPr lang="zh-CN" altLang="en-US" sz="2000" dirty="0">
                <a:solidFill>
                  <a:srgbClr val="FF0000"/>
                </a:solidFill>
              </a:rPr>
              <a:t>训练集</a:t>
            </a:r>
            <a:r>
              <a:rPr lang="zh-CN" altLang="en-US" sz="2000" dirty="0"/>
              <a:t>并对其进行数据标准化</a:t>
            </a:r>
            <a:r>
              <a:rPr lang="zh-CN" altLang="en-US" dirty="0"/>
              <a:t>。</a:t>
            </a:r>
          </a:p>
        </p:txBody>
      </p:sp>
      <p:sp>
        <p:nvSpPr>
          <p:cNvPr id="3" name="标题 2">
            <a:extLst>
              <a:ext uri="{FF2B5EF4-FFF2-40B4-BE49-F238E27FC236}">
                <a16:creationId xmlns:a16="http://schemas.microsoft.com/office/drawing/2014/main" xmlns="" id="{7E0B94D4-45A3-4AC9-8751-F67EE113D61E}"/>
              </a:ext>
            </a:extLst>
          </p:cNvPr>
          <p:cNvSpPr>
            <a:spLocks noGrp="1"/>
          </p:cNvSpPr>
          <p:nvPr>
            <p:ph type="title"/>
          </p:nvPr>
        </p:nvSpPr>
        <p:spPr/>
        <p:txBody>
          <a:bodyPr/>
          <a:lstStyle/>
          <a:p>
            <a:r>
              <a:rPr lang="en-US" altLang="zh-CN" dirty="0"/>
              <a:t>SVM</a:t>
            </a:r>
            <a:r>
              <a:rPr lang="zh-CN" altLang="en-US" dirty="0"/>
              <a:t>模型构建</a:t>
            </a:r>
          </a:p>
        </p:txBody>
      </p:sp>
      <p:sp>
        <p:nvSpPr>
          <p:cNvPr id="5" name="内容占位符 4">
            <a:extLst>
              <a:ext uri="{FF2B5EF4-FFF2-40B4-BE49-F238E27FC236}">
                <a16:creationId xmlns:a16="http://schemas.microsoft.com/office/drawing/2014/main" xmlns="" id="{699919E3-6C58-4DEF-917A-D576829F91A1}"/>
              </a:ext>
            </a:extLst>
          </p:cNvPr>
          <p:cNvSpPr>
            <a:spLocks noGrp="1"/>
          </p:cNvSpPr>
          <p:nvPr>
            <p:ph idx="10"/>
          </p:nvPr>
        </p:nvSpPr>
        <p:spPr/>
        <p:txBody>
          <a:bodyPr/>
          <a:lstStyle/>
          <a:p>
            <a:r>
              <a:rPr kumimoji="0" lang="en-US" altLang="zh-CN" b="1" dirty="0">
                <a:solidFill>
                  <a:srgbClr val="000000"/>
                </a:solidFill>
              </a:rPr>
              <a:t>2. </a:t>
            </a:r>
            <a:r>
              <a:rPr kumimoji="0" lang="zh-CN" altLang="en-US" b="1" dirty="0">
                <a:solidFill>
                  <a:srgbClr val="000000"/>
                </a:solidFill>
              </a:rPr>
              <a:t>数据划分</a:t>
            </a:r>
          </a:p>
        </p:txBody>
      </p:sp>
      <p:sp>
        <p:nvSpPr>
          <p:cNvPr id="6" name="矩形 5"/>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448439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E4EBDFC3-24AB-4A37-BEFA-F14E7D3725F1}"/>
              </a:ext>
            </a:extLst>
          </p:cNvPr>
          <p:cNvSpPr>
            <a:spLocks noGrp="1"/>
          </p:cNvSpPr>
          <p:nvPr>
            <p:ph idx="1"/>
          </p:nvPr>
        </p:nvSpPr>
        <p:spPr/>
        <p:txBody>
          <a:bodyPr/>
          <a:lstStyle/>
          <a:p>
            <a:r>
              <a:rPr lang="zh-CN" altLang="en-US" sz="2000" dirty="0"/>
              <a:t>为进一步的提升模型的性能，本案例通过两个方面。</a:t>
            </a:r>
            <a:endParaRPr lang="en-US" altLang="zh-CN" sz="2000" dirty="0"/>
          </a:p>
          <a:p>
            <a:pPr marL="720000">
              <a:buFont typeface="Arial" panose="020B0604020202020204" pitchFamily="34" charset="0"/>
              <a:buChar char="•"/>
            </a:pPr>
            <a:r>
              <a:rPr lang="zh-CN" altLang="en-US" sz="2000" dirty="0"/>
              <a:t>一是分类算法的选取；</a:t>
            </a:r>
            <a:endParaRPr lang="en-US" altLang="zh-CN" sz="2000" dirty="0"/>
          </a:p>
          <a:p>
            <a:pPr marL="720000">
              <a:buFont typeface="Arial" panose="020B0604020202020204" pitchFamily="34" charset="0"/>
              <a:buChar char="•"/>
            </a:pPr>
            <a:r>
              <a:rPr lang="zh-CN" altLang="en-US" sz="2000" dirty="0"/>
              <a:t>二是选取的模型中的参数的调整。</a:t>
            </a:r>
            <a:endParaRPr lang="en-US" altLang="zh-CN" sz="2000" dirty="0"/>
          </a:p>
          <a:p>
            <a:r>
              <a:rPr lang="zh-CN" altLang="en-US" sz="2000" dirty="0"/>
              <a:t>通过两个方面从而构建分类的模型并进行模型的优化</a:t>
            </a:r>
            <a:r>
              <a:rPr lang="zh-CN" altLang="en-US" dirty="0"/>
              <a:t>。</a:t>
            </a:r>
          </a:p>
        </p:txBody>
      </p:sp>
      <p:sp>
        <p:nvSpPr>
          <p:cNvPr id="3" name="标题 2">
            <a:extLst>
              <a:ext uri="{FF2B5EF4-FFF2-40B4-BE49-F238E27FC236}">
                <a16:creationId xmlns:a16="http://schemas.microsoft.com/office/drawing/2014/main" xmlns="" id="{B1580130-2A6A-4A76-BCA3-41C3E272C0A5}"/>
              </a:ext>
            </a:extLst>
          </p:cNvPr>
          <p:cNvSpPr>
            <a:spLocks noGrp="1"/>
          </p:cNvSpPr>
          <p:nvPr>
            <p:ph type="title"/>
          </p:nvPr>
        </p:nvSpPr>
        <p:spPr/>
        <p:txBody>
          <a:bodyPr/>
          <a:lstStyle/>
          <a:p>
            <a:r>
              <a:rPr lang="en-US" altLang="zh-CN" dirty="0"/>
              <a:t>SVM</a:t>
            </a:r>
            <a:r>
              <a:rPr lang="zh-CN" altLang="en-US" dirty="0"/>
              <a:t>模型构建</a:t>
            </a:r>
          </a:p>
        </p:txBody>
      </p:sp>
      <p:sp>
        <p:nvSpPr>
          <p:cNvPr id="5" name="内容占位符 4">
            <a:extLst>
              <a:ext uri="{FF2B5EF4-FFF2-40B4-BE49-F238E27FC236}">
                <a16:creationId xmlns:a16="http://schemas.microsoft.com/office/drawing/2014/main" xmlns="" id="{61A2A472-428E-4A8F-90F4-EE3C353CB4BF}"/>
              </a:ext>
            </a:extLst>
          </p:cNvPr>
          <p:cNvSpPr>
            <a:spLocks noGrp="1"/>
          </p:cNvSpPr>
          <p:nvPr>
            <p:ph idx="10"/>
          </p:nvPr>
        </p:nvSpPr>
        <p:spPr/>
        <p:txBody>
          <a:bodyPr/>
          <a:lstStyle/>
          <a:p>
            <a:r>
              <a:rPr kumimoji="0" lang="en-US" altLang="zh-CN" b="1" dirty="0">
                <a:solidFill>
                  <a:srgbClr val="000000"/>
                </a:solidFill>
              </a:rPr>
              <a:t>3. </a:t>
            </a:r>
            <a:r>
              <a:rPr kumimoji="0" lang="zh-CN" altLang="en-US" b="1" dirty="0">
                <a:solidFill>
                  <a:srgbClr val="000000"/>
                </a:solidFill>
              </a:rPr>
              <a:t>构建模型与模型优化</a:t>
            </a:r>
          </a:p>
        </p:txBody>
      </p:sp>
      <p:sp>
        <p:nvSpPr>
          <p:cNvPr id="6" name="矩形 5"/>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21255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02421AF1-6194-464C-B222-20773F8E2354}"/>
              </a:ext>
            </a:extLst>
          </p:cNvPr>
          <p:cNvSpPr>
            <a:spLocks noGrp="1"/>
          </p:cNvSpPr>
          <p:nvPr>
            <p:ph idx="1"/>
          </p:nvPr>
        </p:nvSpPr>
        <p:spPr/>
        <p:txBody>
          <a:bodyPr/>
          <a:lstStyle/>
          <a:p>
            <a:r>
              <a:rPr lang="zh-CN" altLang="en-US" sz="2000" dirty="0"/>
              <a:t>随着经济的不断发展以及互联网技术的稳步提升，各种各样的新闻平台应运而生（如人民网、新华网、环球网、中国新闻网等），人们获取新闻的方式逐渐多样化，由传统的纸质、广播渠道增广到如今的网络化新闻展示，新闻的呈现形式已然在大众群体中越来越多样化及便捷化。</a:t>
            </a:r>
            <a:endParaRPr lang="en-US" altLang="zh-CN" sz="2000" dirty="0"/>
          </a:p>
          <a:p>
            <a:r>
              <a:rPr lang="zh-CN" altLang="en-US" sz="2000" dirty="0"/>
              <a:t>目前很多新闻的发布都附带其分类好的类别范畴，这就利于人们在阅读的时候，能够快速的悉知一篇新闻的主题方向，同时也便于时间、内容方面的效率提升，信息化服务也就更为快捷与方便。</a:t>
            </a:r>
            <a:endParaRPr lang="en-US" altLang="zh-CN" sz="2000" dirty="0"/>
          </a:p>
          <a:p>
            <a:r>
              <a:rPr lang="zh-CN" altLang="en-US" sz="2000" dirty="0">
                <a:solidFill>
                  <a:srgbClr val="FF0000"/>
                </a:solidFill>
              </a:rPr>
              <a:t>本案例使用人民网科技类别下的前</a:t>
            </a:r>
            <a:r>
              <a:rPr lang="en-US" altLang="zh-CN" sz="2000" dirty="0">
                <a:solidFill>
                  <a:srgbClr val="FF0000"/>
                </a:solidFill>
              </a:rPr>
              <a:t>8</a:t>
            </a:r>
            <a:r>
              <a:rPr lang="zh-CN" altLang="en-US" sz="2000" dirty="0">
                <a:solidFill>
                  <a:srgbClr val="FF0000"/>
                </a:solidFill>
              </a:rPr>
              <a:t>个栏目下的部分新闻数据，结合支持向量机分类模型，并对模型进行评价，从而将栏目下的每篇新闻内容其所属的类型进行更为精细化的划分</a:t>
            </a:r>
            <a:r>
              <a:rPr lang="zh-CN" altLang="en-US" sz="2000" dirty="0"/>
              <a:t>。</a:t>
            </a:r>
            <a:endParaRPr lang="en-US" altLang="zh-CN" sz="2000" dirty="0"/>
          </a:p>
          <a:p>
            <a:endParaRPr lang="zh-CN" altLang="en-US" dirty="0"/>
          </a:p>
        </p:txBody>
      </p:sp>
      <p:sp>
        <p:nvSpPr>
          <p:cNvPr id="3" name="标题 2">
            <a:extLst>
              <a:ext uri="{FF2B5EF4-FFF2-40B4-BE49-F238E27FC236}">
                <a16:creationId xmlns:a16="http://schemas.microsoft.com/office/drawing/2014/main" xmlns="" id="{C553398B-E10F-4C64-81EA-1A8D843E4819}"/>
              </a:ext>
            </a:extLst>
          </p:cNvPr>
          <p:cNvSpPr>
            <a:spLocks noGrp="1"/>
          </p:cNvSpPr>
          <p:nvPr>
            <p:ph type="title"/>
          </p:nvPr>
        </p:nvSpPr>
        <p:spPr/>
        <p:txBody>
          <a:bodyPr/>
          <a:lstStyle/>
          <a:p>
            <a:r>
              <a:rPr lang="zh-CN" altLang="en-US" dirty="0"/>
              <a:t>背景</a:t>
            </a:r>
          </a:p>
        </p:txBody>
      </p:sp>
      <p:sp>
        <p:nvSpPr>
          <p:cNvPr id="4" name="矩形 3"/>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2219744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E04C5949-8C47-4DD2-9DA4-A1E55037E1AC}"/>
              </a:ext>
            </a:extLst>
          </p:cNvPr>
          <p:cNvSpPr>
            <a:spLocks noGrp="1"/>
          </p:cNvSpPr>
          <p:nvPr>
            <p:ph idx="1"/>
          </p:nvPr>
        </p:nvSpPr>
        <p:spPr/>
        <p:txBody>
          <a:bodyPr/>
          <a:lstStyle/>
          <a:p>
            <a:r>
              <a:rPr lang="zh-CN" altLang="en-US" sz="2000" dirty="0"/>
              <a:t>首先，在分类算法的选取上，本案例前期选择了很多的分类模型进行测试，便于从中选出表现最优的分类模型从而确立构建模型中所运用的分类算法，各个模型的选取及表现出的模型精确率与测试集的准确率如表所示。</a:t>
            </a:r>
          </a:p>
        </p:txBody>
      </p:sp>
      <p:sp>
        <p:nvSpPr>
          <p:cNvPr id="3" name="标题 2">
            <a:extLst>
              <a:ext uri="{FF2B5EF4-FFF2-40B4-BE49-F238E27FC236}">
                <a16:creationId xmlns:a16="http://schemas.microsoft.com/office/drawing/2014/main" xmlns="" id="{3B62D676-CCA9-4CE5-9BF8-DB51D10AA962}"/>
              </a:ext>
            </a:extLst>
          </p:cNvPr>
          <p:cNvSpPr>
            <a:spLocks noGrp="1"/>
          </p:cNvSpPr>
          <p:nvPr>
            <p:ph type="title"/>
          </p:nvPr>
        </p:nvSpPr>
        <p:spPr/>
        <p:txBody>
          <a:bodyPr/>
          <a:lstStyle/>
          <a:p>
            <a:r>
              <a:rPr lang="en-US" altLang="zh-CN" dirty="0"/>
              <a:t>SVM</a:t>
            </a:r>
            <a:r>
              <a:rPr lang="zh-CN" altLang="en-US" dirty="0"/>
              <a:t>模型构建</a:t>
            </a:r>
          </a:p>
        </p:txBody>
      </p:sp>
      <p:graphicFrame>
        <p:nvGraphicFramePr>
          <p:cNvPr id="6" name="内容占位符 4">
            <a:extLst>
              <a:ext uri="{FF2B5EF4-FFF2-40B4-BE49-F238E27FC236}">
                <a16:creationId xmlns:a16="http://schemas.microsoft.com/office/drawing/2014/main" xmlns="" id="{55D11C97-DE96-414F-846B-455822FF13C5}"/>
              </a:ext>
            </a:extLst>
          </p:cNvPr>
          <p:cNvGraphicFramePr>
            <a:graphicFrameLocks/>
          </p:cNvGraphicFramePr>
          <p:nvPr>
            <p:extLst>
              <p:ext uri="{D42A27DB-BD31-4B8C-83A1-F6EECF244321}">
                <p14:modId xmlns:p14="http://schemas.microsoft.com/office/powerpoint/2010/main" xmlns="" val="2329331600"/>
              </p:ext>
            </p:extLst>
          </p:nvPr>
        </p:nvGraphicFramePr>
        <p:xfrm>
          <a:off x="1778452" y="2740229"/>
          <a:ext cx="8517866" cy="3454400"/>
        </p:xfrm>
        <a:graphic>
          <a:graphicData uri="http://schemas.openxmlformats.org/drawingml/2006/table">
            <a:tbl>
              <a:tblPr firstRow="1" firstCol="1" bandRow="1">
                <a:tableStyleId>{5C22544A-7EE6-4342-B048-85BDC9FD1C3A}</a:tableStyleId>
              </a:tblPr>
              <a:tblGrid>
                <a:gridCol w="2347658">
                  <a:extLst>
                    <a:ext uri="{9D8B030D-6E8A-4147-A177-3AD203B41FA5}">
                      <a16:colId xmlns:a16="http://schemas.microsoft.com/office/drawing/2014/main" xmlns="" val="20000"/>
                    </a:ext>
                  </a:extLst>
                </a:gridCol>
                <a:gridCol w="2920818">
                  <a:extLst>
                    <a:ext uri="{9D8B030D-6E8A-4147-A177-3AD203B41FA5}">
                      <a16:colId xmlns:a16="http://schemas.microsoft.com/office/drawing/2014/main" xmlns="" val="20001"/>
                    </a:ext>
                  </a:extLst>
                </a:gridCol>
                <a:gridCol w="3249390">
                  <a:extLst>
                    <a:ext uri="{9D8B030D-6E8A-4147-A177-3AD203B41FA5}">
                      <a16:colId xmlns:a16="http://schemas.microsoft.com/office/drawing/2014/main" xmlns="" val="2947349834"/>
                    </a:ext>
                  </a:extLst>
                </a:gridCol>
              </a:tblGrid>
              <a:tr h="431800">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模型</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模型精确率</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测试集准确率</a:t>
                      </a:r>
                    </a:p>
                  </a:txBody>
                  <a:tcPr marL="68580" marR="68580" marT="0" marB="0" anchor="ctr"/>
                </a:tc>
                <a:extLst>
                  <a:ext uri="{0D108BD9-81ED-4DB2-BD59-A6C34878D82A}">
                    <a16:rowId xmlns:a16="http://schemas.microsoft.com/office/drawing/2014/main" xmlns="" val="10000"/>
                  </a:ext>
                </a:extLst>
              </a:tr>
              <a:tr h="431800">
                <a:tc>
                  <a:txBody>
                    <a:bodyPr/>
                    <a:lstStyle/>
                    <a:p>
                      <a:pPr algn="ctr"/>
                      <a:r>
                        <a:rPr lang="en-US" sz="1800" b="0" kern="1200" dirty="0">
                          <a:solidFill>
                            <a:schemeClr val="lt1"/>
                          </a:solidFill>
                          <a:latin typeface="微软雅黑" pitchFamily="34" charset="-122"/>
                          <a:ea typeface="微软雅黑" pitchFamily="34" charset="-122"/>
                          <a:cs typeface="+mn-cs"/>
                        </a:rPr>
                        <a:t>SVM</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ctr"/>
                      <a:r>
                        <a:rPr lang="en-US" sz="1800" b="0" kern="1200" dirty="0">
                          <a:solidFill>
                            <a:schemeClr val="dk1"/>
                          </a:solidFill>
                          <a:latin typeface="微软雅黑" pitchFamily="34" charset="-122"/>
                          <a:ea typeface="微软雅黑" pitchFamily="34" charset="-122"/>
                          <a:cs typeface="+mn-cs"/>
                        </a:rPr>
                        <a:t>0.728</a:t>
                      </a:r>
                      <a:endParaRPr lang="zh-CN" altLang="en-US" sz="1800" b="0" kern="1200" dirty="0">
                        <a:solidFill>
                          <a:schemeClr val="dk1"/>
                        </a:solidFill>
                        <a:latin typeface="微软雅黑" pitchFamily="34" charset="-122"/>
                        <a:ea typeface="微软雅黑" pitchFamily="34" charset="-122"/>
                        <a:cs typeface="+mn-cs"/>
                      </a:endParaRPr>
                    </a:p>
                  </a:txBody>
                  <a:tcPr marL="68580" marR="68580" marT="0" marB="0" anchor="ctr"/>
                </a:tc>
                <a:tc>
                  <a:txBody>
                    <a:bodyPr/>
                    <a:lstStyle/>
                    <a:p>
                      <a:pPr algn="ctr"/>
                      <a:r>
                        <a:rPr lang="en-US" sz="1800" b="0" kern="1200">
                          <a:solidFill>
                            <a:schemeClr val="dk1"/>
                          </a:solidFill>
                          <a:latin typeface="微软雅黑" pitchFamily="34" charset="-122"/>
                          <a:ea typeface="微软雅黑" pitchFamily="34" charset="-122"/>
                          <a:cs typeface="+mn-cs"/>
                        </a:rPr>
                        <a:t>0.682</a:t>
                      </a:r>
                      <a:endParaRPr lang="zh-CN" altLang="en-US" sz="1800" b="0" kern="1200">
                        <a:solidFill>
                          <a:schemeClr val="dk1"/>
                        </a:solidFill>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10001"/>
                  </a:ext>
                </a:extLst>
              </a:tr>
              <a:tr h="431800">
                <a:tc>
                  <a:txBody>
                    <a:bodyPr/>
                    <a:lstStyle/>
                    <a:p>
                      <a:pPr algn="ctr"/>
                      <a:r>
                        <a:rPr lang="zh-CN" altLang="en-US" sz="1800" b="0" kern="1200" dirty="0">
                          <a:solidFill>
                            <a:schemeClr val="lt1"/>
                          </a:solidFill>
                          <a:latin typeface="微软雅黑" pitchFamily="34" charset="-122"/>
                          <a:ea typeface="微软雅黑" pitchFamily="34" charset="-122"/>
                          <a:cs typeface="+mn-cs"/>
                        </a:rPr>
                        <a:t>随机森林</a:t>
                      </a:r>
                    </a:p>
                  </a:txBody>
                  <a:tcPr marL="68580" marR="68580" marT="0" marB="0" anchor="ctr"/>
                </a:tc>
                <a:tc>
                  <a:txBody>
                    <a:bodyPr/>
                    <a:lstStyle/>
                    <a:p>
                      <a:pPr algn="ctr"/>
                      <a:r>
                        <a:rPr lang="en-US" sz="1800" b="0" kern="1200" dirty="0">
                          <a:solidFill>
                            <a:schemeClr val="dk1"/>
                          </a:solidFill>
                          <a:latin typeface="微软雅黑" pitchFamily="34" charset="-122"/>
                          <a:ea typeface="微软雅黑" pitchFamily="34" charset="-122"/>
                          <a:cs typeface="+mn-cs"/>
                        </a:rPr>
                        <a:t>1</a:t>
                      </a:r>
                      <a:endParaRPr lang="zh-CN" altLang="en-US" sz="1800" b="0" kern="1200" dirty="0">
                        <a:solidFill>
                          <a:schemeClr val="dk1"/>
                        </a:solidFill>
                        <a:latin typeface="微软雅黑" pitchFamily="34" charset="-122"/>
                        <a:ea typeface="微软雅黑" pitchFamily="34" charset="-122"/>
                        <a:cs typeface="+mn-cs"/>
                      </a:endParaRPr>
                    </a:p>
                  </a:txBody>
                  <a:tcPr marL="68580" marR="68580" marT="0" marB="0" anchor="ctr"/>
                </a:tc>
                <a:tc>
                  <a:txBody>
                    <a:bodyPr/>
                    <a:lstStyle/>
                    <a:p>
                      <a:pPr algn="ctr"/>
                      <a:r>
                        <a:rPr lang="en-US" sz="1800" b="0" kern="1200" dirty="0">
                          <a:solidFill>
                            <a:schemeClr val="dk1"/>
                          </a:solidFill>
                          <a:latin typeface="微软雅黑" pitchFamily="34" charset="-122"/>
                          <a:ea typeface="微软雅黑" pitchFamily="34" charset="-122"/>
                          <a:cs typeface="+mn-cs"/>
                        </a:rPr>
                        <a:t>0.720</a:t>
                      </a:r>
                      <a:endParaRPr lang="zh-CN" altLang="en-US" sz="1800" b="0" kern="1200" dirty="0">
                        <a:solidFill>
                          <a:schemeClr val="dk1"/>
                        </a:solidFill>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10002"/>
                  </a:ext>
                </a:extLst>
              </a:tr>
              <a:tr h="431800">
                <a:tc>
                  <a:txBody>
                    <a:bodyPr/>
                    <a:lstStyle/>
                    <a:p>
                      <a:pPr algn="ctr"/>
                      <a:r>
                        <a:rPr lang="en-US" sz="1800" b="0" kern="1200" dirty="0">
                          <a:solidFill>
                            <a:schemeClr val="lt1"/>
                          </a:solidFill>
                          <a:latin typeface="微软雅黑" pitchFamily="34" charset="-122"/>
                          <a:ea typeface="微软雅黑" pitchFamily="34" charset="-122"/>
                          <a:cs typeface="+mn-cs"/>
                        </a:rPr>
                        <a:t>K</a:t>
                      </a:r>
                      <a:r>
                        <a:rPr lang="zh-CN" altLang="en-US" sz="1800" b="0" kern="1200" dirty="0">
                          <a:solidFill>
                            <a:schemeClr val="lt1"/>
                          </a:solidFill>
                          <a:latin typeface="微软雅黑" pitchFamily="34" charset="-122"/>
                          <a:ea typeface="微软雅黑" pitchFamily="34" charset="-122"/>
                          <a:cs typeface="+mn-cs"/>
                        </a:rPr>
                        <a:t>邻近分类</a:t>
                      </a:r>
                    </a:p>
                  </a:txBody>
                  <a:tcPr marL="68580" marR="68580" marT="0" marB="0" anchor="ctr"/>
                </a:tc>
                <a:tc>
                  <a:txBody>
                    <a:bodyPr/>
                    <a:lstStyle/>
                    <a:p>
                      <a:pPr algn="ctr"/>
                      <a:r>
                        <a:rPr lang="en-US" sz="1800" b="0" kern="1200">
                          <a:solidFill>
                            <a:schemeClr val="dk1"/>
                          </a:solidFill>
                          <a:latin typeface="微软雅黑" pitchFamily="34" charset="-122"/>
                          <a:ea typeface="微软雅黑" pitchFamily="34" charset="-122"/>
                          <a:cs typeface="+mn-cs"/>
                        </a:rPr>
                        <a:t>0.789</a:t>
                      </a:r>
                      <a:endParaRPr lang="zh-CN" altLang="en-US" sz="1800" b="0" kern="1200">
                        <a:solidFill>
                          <a:schemeClr val="dk1"/>
                        </a:solidFill>
                        <a:latin typeface="微软雅黑" pitchFamily="34" charset="-122"/>
                        <a:ea typeface="微软雅黑" pitchFamily="34" charset="-122"/>
                        <a:cs typeface="+mn-cs"/>
                      </a:endParaRPr>
                    </a:p>
                  </a:txBody>
                  <a:tcPr marL="68580" marR="68580" marT="0" marB="0" anchor="ctr"/>
                </a:tc>
                <a:tc>
                  <a:txBody>
                    <a:bodyPr/>
                    <a:lstStyle/>
                    <a:p>
                      <a:pPr algn="ctr"/>
                      <a:r>
                        <a:rPr lang="en-US" sz="1800" b="0" kern="1200" dirty="0">
                          <a:solidFill>
                            <a:schemeClr val="dk1"/>
                          </a:solidFill>
                          <a:latin typeface="微软雅黑" pitchFamily="34" charset="-122"/>
                          <a:ea typeface="微软雅黑" pitchFamily="34" charset="-122"/>
                          <a:cs typeface="+mn-cs"/>
                        </a:rPr>
                        <a:t>0.715</a:t>
                      </a:r>
                      <a:endParaRPr lang="zh-CN" altLang="en-US" sz="1800" b="0" kern="1200" dirty="0">
                        <a:solidFill>
                          <a:schemeClr val="dk1"/>
                        </a:solidFill>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10003"/>
                  </a:ext>
                </a:extLst>
              </a:tr>
              <a:tr h="431800">
                <a:tc>
                  <a:txBody>
                    <a:bodyPr/>
                    <a:lstStyle/>
                    <a:p>
                      <a:pPr algn="ctr"/>
                      <a:r>
                        <a:rPr lang="zh-CN" altLang="en-US" sz="1800" b="0" kern="1200" dirty="0">
                          <a:solidFill>
                            <a:schemeClr val="lt1"/>
                          </a:solidFill>
                          <a:latin typeface="微软雅黑" pitchFamily="34" charset="-122"/>
                          <a:ea typeface="微软雅黑" pitchFamily="34" charset="-122"/>
                          <a:cs typeface="+mn-cs"/>
                        </a:rPr>
                        <a:t>朴素贝叶斯</a:t>
                      </a:r>
                    </a:p>
                  </a:txBody>
                  <a:tcPr marL="68580" marR="68580" marT="0" marB="0" anchor="ctr"/>
                </a:tc>
                <a:tc>
                  <a:txBody>
                    <a:bodyPr/>
                    <a:lstStyle/>
                    <a:p>
                      <a:pPr algn="ctr"/>
                      <a:r>
                        <a:rPr lang="en-US" sz="1800" b="0" kern="1200">
                          <a:solidFill>
                            <a:schemeClr val="dk1"/>
                          </a:solidFill>
                          <a:latin typeface="微软雅黑" pitchFamily="34" charset="-122"/>
                          <a:ea typeface="微软雅黑" pitchFamily="34" charset="-122"/>
                          <a:cs typeface="+mn-cs"/>
                        </a:rPr>
                        <a:t>0.522</a:t>
                      </a:r>
                      <a:endParaRPr lang="zh-CN" altLang="en-US" sz="1800" b="0" kern="1200">
                        <a:solidFill>
                          <a:schemeClr val="dk1"/>
                        </a:solidFill>
                        <a:latin typeface="微软雅黑" pitchFamily="34" charset="-122"/>
                        <a:ea typeface="微软雅黑" pitchFamily="34" charset="-122"/>
                        <a:cs typeface="+mn-cs"/>
                      </a:endParaRPr>
                    </a:p>
                  </a:txBody>
                  <a:tcPr marL="68580" marR="68580" marT="0" marB="0" anchor="ctr"/>
                </a:tc>
                <a:tc>
                  <a:txBody>
                    <a:bodyPr/>
                    <a:lstStyle/>
                    <a:p>
                      <a:pPr algn="ctr"/>
                      <a:r>
                        <a:rPr lang="en-US" sz="1800" b="0" kern="1200" dirty="0">
                          <a:solidFill>
                            <a:schemeClr val="dk1"/>
                          </a:solidFill>
                          <a:latin typeface="微软雅黑" pitchFamily="34" charset="-122"/>
                          <a:ea typeface="微软雅黑" pitchFamily="34" charset="-122"/>
                          <a:cs typeface="+mn-cs"/>
                        </a:rPr>
                        <a:t>0.526</a:t>
                      </a:r>
                      <a:endParaRPr lang="zh-CN" altLang="en-US" sz="1800" b="0" kern="1200" dirty="0">
                        <a:solidFill>
                          <a:schemeClr val="dk1"/>
                        </a:solidFill>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10004"/>
                  </a:ext>
                </a:extLst>
              </a:tr>
              <a:tr h="431800">
                <a:tc>
                  <a:txBody>
                    <a:bodyPr/>
                    <a:lstStyle/>
                    <a:p>
                      <a:pPr algn="ctr"/>
                      <a:r>
                        <a:rPr lang="zh-CN" altLang="en-US" sz="1800" b="0" kern="1200" dirty="0">
                          <a:solidFill>
                            <a:schemeClr val="lt1"/>
                          </a:solidFill>
                          <a:latin typeface="微软雅黑" pitchFamily="34" charset="-122"/>
                          <a:ea typeface="微软雅黑" pitchFamily="34" charset="-122"/>
                          <a:cs typeface="+mn-cs"/>
                        </a:rPr>
                        <a:t>决策树</a:t>
                      </a:r>
                    </a:p>
                  </a:txBody>
                  <a:tcPr marL="68580" marR="68580" marT="0" marB="0" anchor="ctr"/>
                </a:tc>
                <a:tc>
                  <a:txBody>
                    <a:bodyPr/>
                    <a:lstStyle/>
                    <a:p>
                      <a:pPr algn="ctr"/>
                      <a:r>
                        <a:rPr lang="en-US" sz="1800" b="0" kern="1200">
                          <a:solidFill>
                            <a:schemeClr val="dk1"/>
                          </a:solidFill>
                          <a:latin typeface="微软雅黑" pitchFamily="34" charset="-122"/>
                          <a:ea typeface="微软雅黑" pitchFamily="34" charset="-122"/>
                          <a:cs typeface="+mn-cs"/>
                        </a:rPr>
                        <a:t>1</a:t>
                      </a:r>
                      <a:endParaRPr lang="zh-CN" altLang="en-US" sz="1800" b="0" kern="1200">
                        <a:solidFill>
                          <a:schemeClr val="dk1"/>
                        </a:solidFill>
                        <a:latin typeface="微软雅黑" pitchFamily="34" charset="-122"/>
                        <a:ea typeface="微软雅黑" pitchFamily="34" charset="-122"/>
                        <a:cs typeface="+mn-cs"/>
                      </a:endParaRPr>
                    </a:p>
                  </a:txBody>
                  <a:tcPr marL="68580" marR="68580" marT="0" marB="0" anchor="ctr"/>
                </a:tc>
                <a:tc>
                  <a:txBody>
                    <a:bodyPr/>
                    <a:lstStyle/>
                    <a:p>
                      <a:pPr algn="ctr"/>
                      <a:r>
                        <a:rPr lang="en-US" sz="1800" b="0" kern="1200" dirty="0">
                          <a:solidFill>
                            <a:schemeClr val="dk1"/>
                          </a:solidFill>
                          <a:latin typeface="微软雅黑" pitchFamily="34" charset="-122"/>
                          <a:ea typeface="微软雅黑" pitchFamily="34" charset="-122"/>
                          <a:cs typeface="+mn-cs"/>
                        </a:rPr>
                        <a:t>0.554</a:t>
                      </a:r>
                      <a:endParaRPr lang="zh-CN" altLang="en-US" sz="1800" b="0" kern="1200" dirty="0">
                        <a:solidFill>
                          <a:schemeClr val="dk1"/>
                        </a:solidFill>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715946248"/>
                  </a:ext>
                </a:extLst>
              </a:tr>
              <a:tr h="431800">
                <a:tc>
                  <a:txBody>
                    <a:bodyPr/>
                    <a:lstStyle/>
                    <a:p>
                      <a:pPr algn="ctr"/>
                      <a:r>
                        <a:rPr lang="en-US" sz="1800" b="0" kern="1200" dirty="0">
                          <a:solidFill>
                            <a:schemeClr val="lt1"/>
                          </a:solidFill>
                          <a:latin typeface="微软雅黑" pitchFamily="34" charset="-122"/>
                          <a:ea typeface="微软雅黑" pitchFamily="34" charset="-122"/>
                          <a:cs typeface="+mn-cs"/>
                        </a:rPr>
                        <a:t>Boosting</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ctr"/>
                      <a:r>
                        <a:rPr lang="en-US" sz="1800" b="0" kern="1200">
                          <a:solidFill>
                            <a:schemeClr val="dk1"/>
                          </a:solidFill>
                          <a:latin typeface="微软雅黑" pitchFamily="34" charset="-122"/>
                          <a:ea typeface="微软雅黑" pitchFamily="34" charset="-122"/>
                          <a:cs typeface="+mn-cs"/>
                        </a:rPr>
                        <a:t>1</a:t>
                      </a:r>
                      <a:endParaRPr lang="zh-CN" altLang="en-US" sz="1800" b="0" kern="1200">
                        <a:solidFill>
                          <a:schemeClr val="dk1"/>
                        </a:solidFill>
                        <a:latin typeface="微软雅黑" pitchFamily="34" charset="-122"/>
                        <a:ea typeface="微软雅黑" pitchFamily="34" charset="-122"/>
                        <a:cs typeface="+mn-cs"/>
                      </a:endParaRPr>
                    </a:p>
                  </a:txBody>
                  <a:tcPr marL="68580" marR="68580" marT="0" marB="0" anchor="ctr"/>
                </a:tc>
                <a:tc>
                  <a:txBody>
                    <a:bodyPr/>
                    <a:lstStyle/>
                    <a:p>
                      <a:pPr algn="ctr"/>
                      <a:r>
                        <a:rPr lang="en-US" sz="1800" b="0" kern="1200" dirty="0">
                          <a:solidFill>
                            <a:schemeClr val="dk1"/>
                          </a:solidFill>
                          <a:latin typeface="微软雅黑" pitchFamily="34" charset="-122"/>
                          <a:ea typeface="微软雅黑" pitchFamily="34" charset="-122"/>
                          <a:cs typeface="+mn-cs"/>
                        </a:rPr>
                        <a:t>0.753</a:t>
                      </a:r>
                      <a:endParaRPr lang="zh-CN" altLang="en-US" sz="1800" b="0" kern="1200" dirty="0">
                        <a:solidFill>
                          <a:schemeClr val="dk1"/>
                        </a:solidFill>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3021683941"/>
                  </a:ext>
                </a:extLst>
              </a:tr>
              <a:tr h="431800">
                <a:tc>
                  <a:txBody>
                    <a:bodyPr/>
                    <a:lstStyle/>
                    <a:p>
                      <a:pPr algn="ctr"/>
                      <a:r>
                        <a:rPr lang="en-US" sz="1800" b="0" kern="1200" dirty="0">
                          <a:solidFill>
                            <a:schemeClr val="lt1"/>
                          </a:solidFill>
                          <a:latin typeface="微软雅黑" pitchFamily="34" charset="-122"/>
                          <a:ea typeface="微软雅黑" pitchFamily="34" charset="-122"/>
                          <a:cs typeface="+mn-cs"/>
                        </a:rPr>
                        <a:t>Stacking</a:t>
                      </a:r>
                      <a:endParaRPr lang="zh-CN" altLang="en-US" sz="1800" b="0" kern="1200" dirty="0">
                        <a:solidFill>
                          <a:schemeClr val="lt1"/>
                        </a:solidFill>
                        <a:latin typeface="微软雅黑" pitchFamily="34" charset="-122"/>
                        <a:ea typeface="微软雅黑" pitchFamily="34" charset="-122"/>
                        <a:cs typeface="+mn-cs"/>
                      </a:endParaRPr>
                    </a:p>
                  </a:txBody>
                  <a:tcPr marL="68580" marR="68580" marT="0" marB="0" anchor="ctr"/>
                </a:tc>
                <a:tc>
                  <a:txBody>
                    <a:bodyPr/>
                    <a:lstStyle/>
                    <a:p>
                      <a:pPr algn="ctr"/>
                      <a:r>
                        <a:rPr lang="en-US" sz="1800" b="0" kern="1200">
                          <a:solidFill>
                            <a:schemeClr val="dk1"/>
                          </a:solidFill>
                          <a:latin typeface="微软雅黑" pitchFamily="34" charset="-122"/>
                          <a:ea typeface="微软雅黑" pitchFamily="34" charset="-122"/>
                          <a:cs typeface="+mn-cs"/>
                        </a:rPr>
                        <a:t>1</a:t>
                      </a:r>
                      <a:endParaRPr lang="zh-CN" altLang="en-US" sz="1800" b="0" kern="1200">
                        <a:solidFill>
                          <a:schemeClr val="dk1"/>
                        </a:solidFill>
                        <a:latin typeface="微软雅黑" pitchFamily="34" charset="-122"/>
                        <a:ea typeface="微软雅黑" pitchFamily="34" charset="-122"/>
                        <a:cs typeface="+mn-cs"/>
                      </a:endParaRPr>
                    </a:p>
                  </a:txBody>
                  <a:tcPr marL="68580" marR="68580" marT="0" marB="0" anchor="ctr"/>
                </a:tc>
                <a:tc>
                  <a:txBody>
                    <a:bodyPr/>
                    <a:lstStyle/>
                    <a:p>
                      <a:pPr algn="ctr"/>
                      <a:r>
                        <a:rPr lang="en-US" sz="1800" b="0" kern="1200" dirty="0">
                          <a:solidFill>
                            <a:schemeClr val="dk1"/>
                          </a:solidFill>
                          <a:latin typeface="微软雅黑" pitchFamily="34" charset="-122"/>
                          <a:ea typeface="微软雅黑" pitchFamily="34" charset="-122"/>
                          <a:cs typeface="+mn-cs"/>
                        </a:rPr>
                        <a:t>0.715</a:t>
                      </a:r>
                      <a:endParaRPr lang="zh-CN" altLang="en-US" sz="1800" b="0" kern="1200" dirty="0">
                        <a:solidFill>
                          <a:schemeClr val="dk1"/>
                        </a:solidFill>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2355162043"/>
                  </a:ext>
                </a:extLst>
              </a:tr>
            </a:tbl>
          </a:graphicData>
        </a:graphic>
      </p:graphicFrame>
      <p:sp>
        <p:nvSpPr>
          <p:cNvPr id="5" name="矩形 4"/>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921502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18E588B6-E649-4594-84D9-E5F941C43FD9}"/>
              </a:ext>
            </a:extLst>
          </p:cNvPr>
          <p:cNvSpPr>
            <a:spLocks noGrp="1"/>
          </p:cNvSpPr>
          <p:nvPr>
            <p:ph idx="1"/>
          </p:nvPr>
        </p:nvSpPr>
        <p:spPr/>
        <p:txBody>
          <a:bodyPr/>
          <a:lstStyle/>
          <a:p>
            <a:r>
              <a:rPr lang="zh-CN" altLang="en-US" sz="2000" dirty="0"/>
              <a:t>综合来看，在该案例中，支持向量机（</a:t>
            </a:r>
            <a:r>
              <a:rPr lang="en-US" altLang="zh-CN" sz="2000" dirty="0"/>
              <a:t>SVM</a:t>
            </a:r>
            <a:r>
              <a:rPr lang="zh-CN" altLang="en-US" sz="2000" dirty="0"/>
              <a:t>）的表现相对较优，因此本案例选择</a:t>
            </a:r>
            <a:r>
              <a:rPr lang="en-US" altLang="zh-CN" sz="2000" dirty="0"/>
              <a:t>SVM</a:t>
            </a:r>
            <a:r>
              <a:rPr lang="zh-CN" altLang="en-US" sz="2000" dirty="0"/>
              <a:t>构建分类模型。</a:t>
            </a:r>
            <a:endParaRPr lang="en-US" altLang="zh-CN" sz="2000" dirty="0"/>
          </a:p>
          <a:p>
            <a:r>
              <a:rPr lang="zh-CN" altLang="en-US" sz="2000" dirty="0"/>
              <a:t>其次，对选取好的支持向量机分类模型，利用网格搜索法，对支持向量机的几个相对较为重要的参数选取进行搜索、比较，从而找出模型中的最优参数组合。</a:t>
            </a:r>
            <a:endParaRPr lang="en-US" altLang="zh-CN" sz="2000" dirty="0"/>
          </a:p>
          <a:p>
            <a:r>
              <a:rPr lang="zh-CN" altLang="en-US" sz="2000" dirty="0"/>
              <a:t>网格搜索各参数组合情况如表所示。</a:t>
            </a:r>
          </a:p>
        </p:txBody>
      </p:sp>
      <p:sp>
        <p:nvSpPr>
          <p:cNvPr id="3" name="标题 2">
            <a:extLst>
              <a:ext uri="{FF2B5EF4-FFF2-40B4-BE49-F238E27FC236}">
                <a16:creationId xmlns:a16="http://schemas.microsoft.com/office/drawing/2014/main" xmlns="" id="{1BABF6F7-CDD3-4D62-AC0D-CA621747FB65}"/>
              </a:ext>
            </a:extLst>
          </p:cNvPr>
          <p:cNvSpPr>
            <a:spLocks noGrp="1"/>
          </p:cNvSpPr>
          <p:nvPr>
            <p:ph type="title"/>
          </p:nvPr>
        </p:nvSpPr>
        <p:spPr/>
        <p:txBody>
          <a:bodyPr/>
          <a:lstStyle/>
          <a:p>
            <a:r>
              <a:rPr lang="en-US" altLang="zh-CN" dirty="0"/>
              <a:t>SVM</a:t>
            </a:r>
            <a:r>
              <a:rPr lang="zh-CN" altLang="en-US" dirty="0"/>
              <a:t>模型构建</a:t>
            </a:r>
          </a:p>
        </p:txBody>
      </p:sp>
      <p:graphicFrame>
        <p:nvGraphicFramePr>
          <p:cNvPr id="4" name="表格 7">
            <a:extLst>
              <a:ext uri="{FF2B5EF4-FFF2-40B4-BE49-F238E27FC236}">
                <a16:creationId xmlns:a16="http://schemas.microsoft.com/office/drawing/2014/main" xmlns="" id="{7A06191B-2169-4CC2-A602-DCA54ACD6D6B}"/>
              </a:ext>
            </a:extLst>
          </p:cNvPr>
          <p:cNvGraphicFramePr>
            <a:graphicFrameLocks noGrp="1"/>
          </p:cNvGraphicFramePr>
          <p:nvPr>
            <p:extLst>
              <p:ext uri="{D42A27DB-BD31-4B8C-83A1-F6EECF244321}">
                <p14:modId xmlns:p14="http://schemas.microsoft.com/office/powerpoint/2010/main" xmlns="" val="3693495234"/>
              </p:ext>
            </p:extLst>
          </p:nvPr>
        </p:nvGraphicFramePr>
        <p:xfrm>
          <a:off x="2044493" y="3711049"/>
          <a:ext cx="7749022" cy="2783475"/>
        </p:xfrm>
        <a:graphic>
          <a:graphicData uri="http://schemas.openxmlformats.org/drawingml/2006/table">
            <a:tbl>
              <a:tblPr firstRow="1" bandRow="1">
                <a:tableStyleId>{5C22544A-7EE6-4342-B048-85BDC9FD1C3A}</a:tableStyleId>
              </a:tblPr>
              <a:tblGrid>
                <a:gridCol w="835999">
                  <a:extLst>
                    <a:ext uri="{9D8B030D-6E8A-4147-A177-3AD203B41FA5}">
                      <a16:colId xmlns:a16="http://schemas.microsoft.com/office/drawing/2014/main" xmlns="" val="1345893683"/>
                    </a:ext>
                  </a:extLst>
                </a:gridCol>
                <a:gridCol w="1169135">
                  <a:extLst>
                    <a:ext uri="{9D8B030D-6E8A-4147-A177-3AD203B41FA5}">
                      <a16:colId xmlns:a16="http://schemas.microsoft.com/office/drawing/2014/main" xmlns="" val="374829754"/>
                    </a:ext>
                  </a:extLst>
                </a:gridCol>
                <a:gridCol w="1185835">
                  <a:extLst>
                    <a:ext uri="{9D8B030D-6E8A-4147-A177-3AD203B41FA5}">
                      <a16:colId xmlns:a16="http://schemas.microsoft.com/office/drawing/2014/main" xmlns="" val="293717775"/>
                    </a:ext>
                  </a:extLst>
                </a:gridCol>
                <a:gridCol w="1276971">
                  <a:extLst>
                    <a:ext uri="{9D8B030D-6E8A-4147-A177-3AD203B41FA5}">
                      <a16:colId xmlns:a16="http://schemas.microsoft.com/office/drawing/2014/main" xmlns="" val="2253328935"/>
                    </a:ext>
                  </a:extLst>
                </a:gridCol>
                <a:gridCol w="3281082">
                  <a:extLst>
                    <a:ext uri="{9D8B030D-6E8A-4147-A177-3AD203B41FA5}">
                      <a16:colId xmlns:a16="http://schemas.microsoft.com/office/drawing/2014/main" xmlns="" val="4233131949"/>
                    </a:ext>
                  </a:extLst>
                </a:gridCol>
              </a:tblGrid>
              <a:tr h="432000">
                <a:tc>
                  <a:txBody>
                    <a:bodyPr/>
                    <a:lstStyle/>
                    <a:p>
                      <a:pPr algn="ctr"/>
                      <a:r>
                        <a:rPr lang="en-US" sz="1800" b="1" kern="100" dirty="0">
                          <a:solidFill>
                            <a:schemeClr val="lt1"/>
                          </a:solidFill>
                          <a:effectLst/>
                          <a:latin typeface="微软雅黑" pitchFamily="34" charset="-122"/>
                          <a:ea typeface="微软雅黑" pitchFamily="34" charset="-122"/>
                          <a:cs typeface="+mn-cs"/>
                        </a:rPr>
                        <a:t>C</a:t>
                      </a:r>
                      <a:endParaRPr lang="zh-CN" altLang="en-US" sz="1800" b="1" kern="100" dirty="0">
                        <a:solidFill>
                          <a:schemeClr val="lt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800" b="1" kern="100" dirty="0">
                          <a:solidFill>
                            <a:schemeClr val="lt1"/>
                          </a:solidFill>
                          <a:effectLst/>
                          <a:latin typeface="微软雅黑" pitchFamily="34" charset="-122"/>
                          <a:ea typeface="微软雅黑" pitchFamily="34" charset="-122"/>
                          <a:cs typeface="+mn-cs"/>
                        </a:rPr>
                        <a:t>kernel</a:t>
                      </a:r>
                      <a:endParaRPr lang="zh-CN" altLang="en-US" sz="1800" b="1" kern="100" dirty="0">
                        <a:solidFill>
                          <a:schemeClr val="lt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800" b="1" kern="100" dirty="0">
                          <a:solidFill>
                            <a:schemeClr val="lt1"/>
                          </a:solidFill>
                          <a:effectLst/>
                          <a:latin typeface="微软雅黑" pitchFamily="34" charset="-122"/>
                          <a:ea typeface="微软雅黑" pitchFamily="34" charset="-122"/>
                          <a:cs typeface="+mn-cs"/>
                        </a:rPr>
                        <a:t>degree</a:t>
                      </a:r>
                      <a:endParaRPr lang="zh-CN" altLang="en-US" sz="1800" b="1" kern="100" dirty="0">
                        <a:solidFill>
                          <a:schemeClr val="lt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800" b="1" kern="100" dirty="0">
                          <a:solidFill>
                            <a:schemeClr val="lt1"/>
                          </a:solidFill>
                          <a:effectLst/>
                          <a:latin typeface="微软雅黑" pitchFamily="34" charset="-122"/>
                          <a:ea typeface="微软雅黑" pitchFamily="34" charset="-122"/>
                          <a:cs typeface="+mn-cs"/>
                        </a:rPr>
                        <a:t>gamma</a:t>
                      </a:r>
                      <a:endParaRPr lang="zh-CN" altLang="en-US" sz="1800" b="1" kern="100" dirty="0">
                        <a:solidFill>
                          <a:schemeClr val="lt1"/>
                        </a:solidFill>
                        <a:effectLst/>
                        <a:latin typeface="微软雅黑" pitchFamily="34" charset="-122"/>
                        <a:ea typeface="微软雅黑" pitchFamily="34" charset="-122"/>
                        <a:cs typeface="+mn-cs"/>
                      </a:endParaRPr>
                    </a:p>
                  </a:txBody>
                  <a:tcPr marL="68580" marR="68580" marT="0" marB="0" anchor="ctr"/>
                </a:tc>
                <a:tc>
                  <a:txBody>
                    <a:bodyPr/>
                    <a:lstStyle/>
                    <a:p>
                      <a:pPr algn="ctr"/>
                      <a:r>
                        <a:rPr lang="zh-CN" altLang="en-US" sz="1800" b="1" kern="100" dirty="0">
                          <a:solidFill>
                            <a:schemeClr val="lt1"/>
                          </a:solidFill>
                          <a:effectLst/>
                          <a:latin typeface="微软雅黑" pitchFamily="34" charset="-122"/>
                          <a:ea typeface="微软雅黑" pitchFamily="34" charset="-122"/>
                          <a:cs typeface="+mn-cs"/>
                        </a:rPr>
                        <a:t>网格搜索在测试集上的得分</a:t>
                      </a:r>
                    </a:p>
                  </a:txBody>
                  <a:tcPr marL="68580" marR="68580" marT="0" marB="0" anchor="ctr"/>
                </a:tc>
                <a:extLst>
                  <a:ext uri="{0D108BD9-81ED-4DB2-BD59-A6C34878D82A}">
                    <a16:rowId xmlns:a16="http://schemas.microsoft.com/office/drawing/2014/main" xmlns="" val="2713087805"/>
                  </a:ext>
                </a:extLst>
              </a:tr>
              <a:tr h="586833">
                <a:tc>
                  <a:txBody>
                    <a:bodyPr/>
                    <a:lstStyle/>
                    <a:p>
                      <a:pPr algn="ctr"/>
                      <a:r>
                        <a:rPr lang="en-US" sz="1800" kern="100" dirty="0">
                          <a:solidFill>
                            <a:schemeClr val="dk1"/>
                          </a:solidFill>
                          <a:effectLst/>
                          <a:latin typeface="微软雅黑" pitchFamily="34" charset="-122"/>
                          <a:ea typeface="微软雅黑" pitchFamily="34" charset="-122"/>
                          <a:cs typeface="+mn-cs"/>
                        </a:rPr>
                        <a:t>20</a:t>
                      </a:r>
                      <a:endParaRPr lang="zh-CN" altLang="en-US" sz="18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800" kern="100">
                          <a:solidFill>
                            <a:schemeClr val="dk1"/>
                          </a:solidFill>
                          <a:effectLst/>
                          <a:latin typeface="微软雅黑" pitchFamily="34" charset="-122"/>
                          <a:ea typeface="微软雅黑" pitchFamily="34" charset="-122"/>
                          <a:cs typeface="+mn-cs"/>
                        </a:rPr>
                        <a:t>rbf</a:t>
                      </a:r>
                      <a:endParaRPr lang="zh-CN" altLang="en-US" sz="1800" kern="10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800" kern="100">
                          <a:solidFill>
                            <a:schemeClr val="dk1"/>
                          </a:solidFill>
                          <a:effectLst/>
                          <a:latin typeface="微软雅黑" pitchFamily="34" charset="-122"/>
                          <a:ea typeface="微软雅黑" pitchFamily="34" charset="-122"/>
                          <a:cs typeface="+mn-cs"/>
                        </a:rPr>
                        <a:t>10</a:t>
                      </a:r>
                      <a:endParaRPr lang="zh-CN" altLang="en-US" sz="1800" kern="10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800" kern="100" dirty="0">
                          <a:solidFill>
                            <a:schemeClr val="dk1"/>
                          </a:solidFill>
                          <a:effectLst/>
                          <a:latin typeface="微软雅黑" pitchFamily="34" charset="-122"/>
                          <a:ea typeface="微软雅黑" pitchFamily="34" charset="-122"/>
                          <a:cs typeface="+mn-cs"/>
                        </a:rPr>
                        <a:t>0.1</a:t>
                      </a:r>
                      <a:endParaRPr lang="zh-CN" altLang="en-US" sz="18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800" kern="100" dirty="0">
                          <a:solidFill>
                            <a:schemeClr val="dk1"/>
                          </a:solidFill>
                          <a:effectLst/>
                          <a:latin typeface="微软雅黑" pitchFamily="34" charset="-122"/>
                          <a:ea typeface="微软雅黑" pitchFamily="34" charset="-122"/>
                          <a:cs typeface="+mn-cs"/>
                        </a:rPr>
                        <a:t>0.714</a:t>
                      </a:r>
                      <a:endParaRPr lang="zh-CN" altLang="en-US" sz="1800" kern="100" dirty="0">
                        <a:solidFill>
                          <a:schemeClr val="dk1"/>
                        </a:solidFill>
                        <a:effectLst/>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1592262539"/>
                  </a:ext>
                </a:extLst>
              </a:tr>
              <a:tr h="570543">
                <a:tc>
                  <a:txBody>
                    <a:bodyPr/>
                    <a:lstStyle/>
                    <a:p>
                      <a:pPr algn="ctr"/>
                      <a:r>
                        <a:rPr lang="en-US" sz="1800" kern="100">
                          <a:solidFill>
                            <a:schemeClr val="dk1"/>
                          </a:solidFill>
                          <a:effectLst/>
                          <a:latin typeface="微软雅黑" pitchFamily="34" charset="-122"/>
                          <a:ea typeface="微软雅黑" pitchFamily="34" charset="-122"/>
                          <a:cs typeface="+mn-cs"/>
                        </a:rPr>
                        <a:t>20</a:t>
                      </a:r>
                      <a:endParaRPr lang="zh-CN" altLang="en-US" sz="1800" kern="10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800" kern="100" dirty="0">
                          <a:solidFill>
                            <a:schemeClr val="dk1"/>
                          </a:solidFill>
                          <a:effectLst/>
                          <a:latin typeface="微软雅黑" pitchFamily="34" charset="-122"/>
                          <a:ea typeface="微软雅黑" pitchFamily="34" charset="-122"/>
                          <a:cs typeface="+mn-cs"/>
                        </a:rPr>
                        <a:t>linear</a:t>
                      </a:r>
                      <a:endParaRPr lang="zh-CN" altLang="en-US" sz="18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800" kern="100">
                          <a:solidFill>
                            <a:schemeClr val="dk1"/>
                          </a:solidFill>
                          <a:effectLst/>
                          <a:latin typeface="微软雅黑" pitchFamily="34" charset="-122"/>
                          <a:ea typeface="微软雅黑" pitchFamily="34" charset="-122"/>
                          <a:cs typeface="+mn-cs"/>
                        </a:rPr>
                        <a:t>10</a:t>
                      </a:r>
                      <a:endParaRPr lang="zh-CN" altLang="en-US" sz="1800" kern="10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800" kern="100" dirty="0">
                          <a:solidFill>
                            <a:schemeClr val="dk1"/>
                          </a:solidFill>
                          <a:effectLst/>
                          <a:latin typeface="微软雅黑" pitchFamily="34" charset="-122"/>
                          <a:ea typeface="微软雅黑" pitchFamily="34" charset="-122"/>
                          <a:cs typeface="+mn-cs"/>
                        </a:rPr>
                        <a:t>0.1</a:t>
                      </a:r>
                      <a:endParaRPr lang="zh-CN" altLang="en-US" sz="18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800" kern="100">
                          <a:solidFill>
                            <a:schemeClr val="dk1"/>
                          </a:solidFill>
                          <a:effectLst/>
                          <a:latin typeface="微软雅黑" pitchFamily="34" charset="-122"/>
                          <a:ea typeface="微软雅黑" pitchFamily="34" charset="-122"/>
                          <a:cs typeface="+mn-cs"/>
                        </a:rPr>
                        <a:t>0.703</a:t>
                      </a:r>
                      <a:endParaRPr lang="zh-CN" altLang="en-US" sz="1800" kern="100">
                        <a:solidFill>
                          <a:schemeClr val="dk1"/>
                        </a:solidFill>
                        <a:effectLst/>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3055562906"/>
                  </a:ext>
                </a:extLst>
              </a:tr>
              <a:tr h="602040">
                <a:tc>
                  <a:txBody>
                    <a:bodyPr/>
                    <a:lstStyle/>
                    <a:p>
                      <a:pPr algn="ctr"/>
                      <a:r>
                        <a:rPr lang="en-US" sz="1800" kern="100">
                          <a:solidFill>
                            <a:schemeClr val="dk1"/>
                          </a:solidFill>
                          <a:effectLst/>
                          <a:latin typeface="微软雅黑" pitchFamily="34" charset="-122"/>
                          <a:ea typeface="微软雅黑" pitchFamily="34" charset="-122"/>
                          <a:cs typeface="+mn-cs"/>
                        </a:rPr>
                        <a:t>20</a:t>
                      </a:r>
                      <a:endParaRPr lang="zh-CN" altLang="en-US" sz="1800" kern="10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800" kern="100">
                          <a:solidFill>
                            <a:schemeClr val="dk1"/>
                          </a:solidFill>
                          <a:effectLst/>
                          <a:latin typeface="微软雅黑" pitchFamily="34" charset="-122"/>
                          <a:ea typeface="微软雅黑" pitchFamily="34" charset="-122"/>
                          <a:cs typeface="+mn-cs"/>
                        </a:rPr>
                        <a:t>sigmoid</a:t>
                      </a:r>
                      <a:endParaRPr lang="zh-CN" altLang="en-US" sz="1800" kern="10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800" kern="100" dirty="0">
                          <a:solidFill>
                            <a:schemeClr val="dk1"/>
                          </a:solidFill>
                          <a:effectLst/>
                          <a:latin typeface="微软雅黑" pitchFamily="34" charset="-122"/>
                          <a:ea typeface="微软雅黑" pitchFamily="34" charset="-122"/>
                          <a:cs typeface="+mn-cs"/>
                        </a:rPr>
                        <a:t>10</a:t>
                      </a:r>
                      <a:endParaRPr lang="zh-CN" altLang="en-US" sz="18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800" kern="100" dirty="0">
                          <a:solidFill>
                            <a:schemeClr val="dk1"/>
                          </a:solidFill>
                          <a:effectLst/>
                          <a:latin typeface="微软雅黑" pitchFamily="34" charset="-122"/>
                          <a:ea typeface="微软雅黑" pitchFamily="34" charset="-122"/>
                          <a:cs typeface="+mn-cs"/>
                        </a:rPr>
                        <a:t>0.1</a:t>
                      </a:r>
                      <a:endParaRPr lang="zh-CN" altLang="en-US" sz="18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800" kern="100">
                          <a:solidFill>
                            <a:schemeClr val="dk1"/>
                          </a:solidFill>
                          <a:effectLst/>
                          <a:latin typeface="微软雅黑" pitchFamily="34" charset="-122"/>
                          <a:ea typeface="微软雅黑" pitchFamily="34" charset="-122"/>
                          <a:cs typeface="+mn-cs"/>
                        </a:rPr>
                        <a:t>0.189</a:t>
                      </a:r>
                      <a:endParaRPr lang="zh-CN" altLang="en-US" sz="1800" kern="100">
                        <a:solidFill>
                          <a:schemeClr val="dk1"/>
                        </a:solidFill>
                        <a:effectLst/>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2588137693"/>
                  </a:ext>
                </a:extLst>
              </a:tr>
              <a:tr h="592059">
                <a:tc>
                  <a:txBody>
                    <a:bodyPr/>
                    <a:lstStyle/>
                    <a:p>
                      <a:pPr algn="ctr"/>
                      <a:r>
                        <a:rPr lang="en-US" sz="1800" kern="100">
                          <a:solidFill>
                            <a:schemeClr val="dk1"/>
                          </a:solidFill>
                          <a:effectLst/>
                          <a:latin typeface="微软雅黑" pitchFamily="34" charset="-122"/>
                          <a:ea typeface="微软雅黑" pitchFamily="34" charset="-122"/>
                          <a:cs typeface="+mn-cs"/>
                        </a:rPr>
                        <a:t>20</a:t>
                      </a:r>
                      <a:endParaRPr lang="zh-CN" altLang="en-US" sz="1800" kern="10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800" kern="100">
                          <a:solidFill>
                            <a:schemeClr val="dk1"/>
                          </a:solidFill>
                          <a:effectLst/>
                          <a:latin typeface="微软雅黑" pitchFamily="34" charset="-122"/>
                          <a:ea typeface="微软雅黑" pitchFamily="34" charset="-122"/>
                          <a:cs typeface="+mn-cs"/>
                        </a:rPr>
                        <a:t>poly</a:t>
                      </a:r>
                      <a:endParaRPr lang="zh-CN" altLang="en-US" sz="1800" kern="10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800" kern="100">
                          <a:solidFill>
                            <a:schemeClr val="dk1"/>
                          </a:solidFill>
                          <a:effectLst/>
                          <a:latin typeface="微软雅黑" pitchFamily="34" charset="-122"/>
                          <a:ea typeface="微软雅黑" pitchFamily="34" charset="-122"/>
                          <a:cs typeface="+mn-cs"/>
                        </a:rPr>
                        <a:t>20</a:t>
                      </a:r>
                      <a:endParaRPr lang="zh-CN" altLang="en-US" sz="1800" kern="10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800" kern="100" dirty="0">
                          <a:solidFill>
                            <a:schemeClr val="dk1"/>
                          </a:solidFill>
                          <a:effectLst/>
                          <a:latin typeface="微软雅黑" pitchFamily="34" charset="-122"/>
                          <a:ea typeface="微软雅黑" pitchFamily="34" charset="-122"/>
                          <a:cs typeface="+mn-cs"/>
                        </a:rPr>
                        <a:t>0.1</a:t>
                      </a:r>
                      <a:endParaRPr lang="zh-CN" altLang="en-US" sz="1800" kern="100" dirty="0">
                        <a:solidFill>
                          <a:schemeClr val="dk1"/>
                        </a:solidFill>
                        <a:effectLst/>
                        <a:latin typeface="微软雅黑" pitchFamily="34" charset="-122"/>
                        <a:ea typeface="微软雅黑" pitchFamily="34" charset="-122"/>
                        <a:cs typeface="+mn-cs"/>
                      </a:endParaRPr>
                    </a:p>
                  </a:txBody>
                  <a:tcPr marL="68580" marR="68580" marT="0" marB="0" anchor="ctr"/>
                </a:tc>
                <a:tc>
                  <a:txBody>
                    <a:bodyPr/>
                    <a:lstStyle/>
                    <a:p>
                      <a:pPr algn="ctr"/>
                      <a:r>
                        <a:rPr lang="en-US" sz="1800" kern="100" dirty="0">
                          <a:solidFill>
                            <a:schemeClr val="dk1"/>
                          </a:solidFill>
                          <a:effectLst/>
                          <a:latin typeface="微软雅黑" pitchFamily="34" charset="-122"/>
                          <a:ea typeface="微软雅黑" pitchFamily="34" charset="-122"/>
                          <a:cs typeface="+mn-cs"/>
                        </a:rPr>
                        <a:t>0.694</a:t>
                      </a:r>
                      <a:endParaRPr lang="zh-CN" altLang="en-US" sz="1800" kern="100" dirty="0">
                        <a:solidFill>
                          <a:schemeClr val="dk1"/>
                        </a:solidFill>
                        <a:effectLst/>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4285437541"/>
                  </a:ext>
                </a:extLst>
              </a:tr>
            </a:tbl>
          </a:graphicData>
        </a:graphic>
      </p:graphicFrame>
      <p:sp>
        <p:nvSpPr>
          <p:cNvPr id="5" name="矩形 4"/>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319970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02146AEC-47E2-4794-AE64-4427CB1A7CDE}"/>
              </a:ext>
            </a:extLst>
          </p:cNvPr>
          <p:cNvSpPr>
            <a:spLocks noGrp="1"/>
          </p:cNvSpPr>
          <p:nvPr>
            <p:ph idx="1"/>
          </p:nvPr>
        </p:nvSpPr>
        <p:spPr/>
        <p:txBody>
          <a:bodyPr/>
          <a:lstStyle/>
          <a:p>
            <a:r>
              <a:rPr lang="zh-CN" altLang="en-US" sz="2000" dirty="0"/>
              <a:t>模型的性能所表现出的状态会相应的影响到最终分类的结果，由于本案例为多分类模型，因此在对模型进行评价的指标有</a:t>
            </a:r>
            <a:r>
              <a:rPr lang="en-US" altLang="zh-CN" sz="2000" dirty="0"/>
              <a:t>3</a:t>
            </a:r>
            <a:r>
              <a:rPr lang="zh-CN" altLang="en-US" sz="2000" dirty="0"/>
              <a:t>个：模型精确率、测试集准确率和混淆矩阵。</a:t>
            </a:r>
            <a:endParaRPr lang="en-US" altLang="zh-CN" sz="2000" dirty="0"/>
          </a:p>
          <a:p>
            <a:r>
              <a:rPr lang="zh-CN" altLang="en-US" sz="2000" dirty="0"/>
              <a:t>所得的模型精度与测试集的准确率结果如表所示。</a:t>
            </a:r>
          </a:p>
        </p:txBody>
      </p:sp>
      <p:sp>
        <p:nvSpPr>
          <p:cNvPr id="3" name="标题 2">
            <a:extLst>
              <a:ext uri="{FF2B5EF4-FFF2-40B4-BE49-F238E27FC236}">
                <a16:creationId xmlns:a16="http://schemas.microsoft.com/office/drawing/2014/main" xmlns="" id="{61BE7F2A-916A-4F49-A497-8362A9DB53AD}"/>
              </a:ext>
            </a:extLst>
          </p:cNvPr>
          <p:cNvSpPr>
            <a:spLocks noGrp="1"/>
          </p:cNvSpPr>
          <p:nvPr>
            <p:ph type="title"/>
          </p:nvPr>
        </p:nvSpPr>
        <p:spPr/>
        <p:txBody>
          <a:bodyPr/>
          <a:lstStyle/>
          <a:p>
            <a:r>
              <a:rPr lang="zh-CN" altLang="en-US" dirty="0"/>
              <a:t>模型评价</a:t>
            </a:r>
          </a:p>
        </p:txBody>
      </p:sp>
      <p:graphicFrame>
        <p:nvGraphicFramePr>
          <p:cNvPr id="4" name="内容占位符 4">
            <a:extLst>
              <a:ext uri="{FF2B5EF4-FFF2-40B4-BE49-F238E27FC236}">
                <a16:creationId xmlns:a16="http://schemas.microsoft.com/office/drawing/2014/main" xmlns="" id="{A9860D65-E494-41A8-B786-B8FEB1C12EEC}"/>
              </a:ext>
            </a:extLst>
          </p:cNvPr>
          <p:cNvGraphicFramePr>
            <a:graphicFrameLocks/>
          </p:cNvGraphicFramePr>
          <p:nvPr>
            <p:extLst>
              <p:ext uri="{D42A27DB-BD31-4B8C-83A1-F6EECF244321}">
                <p14:modId xmlns:p14="http://schemas.microsoft.com/office/powerpoint/2010/main" xmlns="" val="89578760"/>
              </p:ext>
            </p:extLst>
          </p:nvPr>
        </p:nvGraphicFramePr>
        <p:xfrm>
          <a:off x="2099875" y="3202602"/>
          <a:ext cx="7769512" cy="1912659"/>
        </p:xfrm>
        <a:graphic>
          <a:graphicData uri="http://schemas.openxmlformats.org/drawingml/2006/table">
            <a:tbl>
              <a:tblPr firstRow="1" firstCol="1" bandRow="1">
                <a:tableStyleId>{5C22544A-7EE6-4342-B048-85BDC9FD1C3A}</a:tableStyleId>
              </a:tblPr>
              <a:tblGrid>
                <a:gridCol w="3462132">
                  <a:extLst>
                    <a:ext uri="{9D8B030D-6E8A-4147-A177-3AD203B41FA5}">
                      <a16:colId xmlns:a16="http://schemas.microsoft.com/office/drawing/2014/main" xmlns="" val="20000"/>
                    </a:ext>
                  </a:extLst>
                </a:gridCol>
                <a:gridCol w="4307380">
                  <a:extLst>
                    <a:ext uri="{9D8B030D-6E8A-4147-A177-3AD203B41FA5}">
                      <a16:colId xmlns:a16="http://schemas.microsoft.com/office/drawing/2014/main" xmlns="" val="20001"/>
                    </a:ext>
                  </a:extLst>
                </a:gridCol>
              </a:tblGrid>
              <a:tr h="637553">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指标名称</a:t>
                      </a:r>
                    </a:p>
                  </a:txBody>
                  <a:tcPr marL="68580" marR="68580" marT="0" marB="0" anchor="ctr"/>
                </a:tc>
                <a:tc>
                  <a:txBody>
                    <a:bodyPr/>
                    <a:lstStyle/>
                    <a:p>
                      <a:pPr algn="ctr"/>
                      <a:r>
                        <a:rPr lang="zh-CN" altLang="en-US" sz="1800" b="1" kern="100" dirty="0">
                          <a:solidFill>
                            <a:schemeClr val="bg1"/>
                          </a:solidFill>
                          <a:effectLst/>
                          <a:latin typeface="微软雅黑" pitchFamily="34" charset="-122"/>
                          <a:ea typeface="微软雅黑" pitchFamily="34" charset="-122"/>
                          <a:cs typeface="Times New Roman" pitchFamily="18" charset="0"/>
                        </a:rPr>
                        <a:t>数值结果</a:t>
                      </a:r>
                    </a:p>
                  </a:txBody>
                  <a:tcPr marL="68580" marR="68580" marT="0" marB="0" anchor="ctr"/>
                </a:tc>
                <a:extLst>
                  <a:ext uri="{0D108BD9-81ED-4DB2-BD59-A6C34878D82A}">
                    <a16:rowId xmlns:a16="http://schemas.microsoft.com/office/drawing/2014/main" xmlns="" val="10000"/>
                  </a:ext>
                </a:extLst>
              </a:tr>
              <a:tr h="637553">
                <a:tc>
                  <a:txBody>
                    <a:bodyPr/>
                    <a:lstStyle/>
                    <a:p>
                      <a:pPr algn="ctr"/>
                      <a:r>
                        <a:rPr lang="zh-CN" altLang="en-US" sz="1800" b="0" kern="1200" dirty="0">
                          <a:solidFill>
                            <a:schemeClr val="lt1"/>
                          </a:solidFill>
                          <a:latin typeface="微软雅黑" pitchFamily="34" charset="-122"/>
                          <a:ea typeface="微软雅黑" pitchFamily="34" charset="-122"/>
                          <a:cs typeface="+mn-cs"/>
                        </a:rPr>
                        <a:t>模型精确率</a:t>
                      </a:r>
                    </a:p>
                  </a:txBody>
                  <a:tcPr marL="68580" marR="68580" marT="0" marB="0" anchor="ctr"/>
                </a:tc>
                <a:tc>
                  <a:txBody>
                    <a:bodyPr/>
                    <a:lstStyle/>
                    <a:p>
                      <a:pPr algn="ctr"/>
                      <a:r>
                        <a:rPr lang="en-US" sz="1800" b="0" kern="1200" dirty="0">
                          <a:solidFill>
                            <a:schemeClr val="dk1"/>
                          </a:solidFill>
                          <a:latin typeface="微软雅黑" pitchFamily="34" charset="-122"/>
                          <a:ea typeface="微软雅黑" pitchFamily="34" charset="-122"/>
                          <a:cs typeface="+mn-cs"/>
                        </a:rPr>
                        <a:t>0.876</a:t>
                      </a:r>
                      <a:endParaRPr lang="zh-CN" altLang="en-US" sz="1800" b="0" kern="1200" dirty="0">
                        <a:solidFill>
                          <a:schemeClr val="dk1"/>
                        </a:solidFill>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10001"/>
                  </a:ext>
                </a:extLst>
              </a:tr>
              <a:tr h="637553">
                <a:tc>
                  <a:txBody>
                    <a:bodyPr/>
                    <a:lstStyle/>
                    <a:p>
                      <a:pPr algn="ctr"/>
                      <a:r>
                        <a:rPr lang="zh-CN" altLang="en-US" sz="1800" b="0" kern="1200" dirty="0">
                          <a:solidFill>
                            <a:schemeClr val="lt1"/>
                          </a:solidFill>
                          <a:latin typeface="微软雅黑" pitchFamily="34" charset="-122"/>
                          <a:ea typeface="微软雅黑" pitchFamily="34" charset="-122"/>
                          <a:cs typeface="+mn-cs"/>
                        </a:rPr>
                        <a:t>测试集的准确率</a:t>
                      </a:r>
                    </a:p>
                  </a:txBody>
                  <a:tcPr marL="68580" marR="68580" marT="0" marB="0" anchor="ctr"/>
                </a:tc>
                <a:tc>
                  <a:txBody>
                    <a:bodyPr/>
                    <a:lstStyle/>
                    <a:p>
                      <a:pPr algn="ctr"/>
                      <a:r>
                        <a:rPr lang="en-US" sz="1800" b="0" kern="1200" dirty="0">
                          <a:solidFill>
                            <a:schemeClr val="dk1"/>
                          </a:solidFill>
                          <a:latin typeface="微软雅黑" pitchFamily="34" charset="-122"/>
                          <a:ea typeface="微软雅黑" pitchFamily="34" charset="-122"/>
                          <a:cs typeface="+mn-cs"/>
                        </a:rPr>
                        <a:t>0.791</a:t>
                      </a:r>
                      <a:endParaRPr lang="zh-CN" altLang="en-US" sz="1800" b="0" kern="1200" dirty="0">
                        <a:solidFill>
                          <a:schemeClr val="dk1"/>
                        </a:solidFill>
                        <a:latin typeface="微软雅黑" pitchFamily="34" charset="-122"/>
                        <a:ea typeface="微软雅黑" pitchFamily="34" charset="-122"/>
                        <a:cs typeface="+mn-cs"/>
                      </a:endParaRPr>
                    </a:p>
                  </a:txBody>
                  <a:tcPr marL="68580" marR="68580" marT="0" marB="0" anchor="ctr"/>
                </a:tc>
                <a:extLst>
                  <a:ext uri="{0D108BD9-81ED-4DB2-BD59-A6C34878D82A}">
                    <a16:rowId xmlns:a16="http://schemas.microsoft.com/office/drawing/2014/main" xmlns="" val="10002"/>
                  </a:ext>
                </a:extLst>
              </a:tr>
            </a:tbl>
          </a:graphicData>
        </a:graphic>
      </p:graphicFrame>
      <p:sp>
        <p:nvSpPr>
          <p:cNvPr id="5" name="矩形 4"/>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1538951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2E7AF4A1-D948-46EE-8843-F308E89B85D1}"/>
              </a:ext>
            </a:extLst>
          </p:cNvPr>
          <p:cNvSpPr>
            <a:spLocks noGrp="1"/>
          </p:cNvSpPr>
          <p:nvPr>
            <p:ph idx="1"/>
          </p:nvPr>
        </p:nvSpPr>
        <p:spPr/>
        <p:txBody>
          <a:bodyPr/>
          <a:lstStyle/>
          <a:p>
            <a:r>
              <a:rPr lang="zh-CN" altLang="en-US" dirty="0"/>
              <a:t>所绘制的混淆矩阵网格图，如</a:t>
            </a:r>
            <a:r>
              <a:rPr lang="zh-CN" altLang="en-US" sz="2000" dirty="0"/>
              <a:t>图</a:t>
            </a:r>
            <a:r>
              <a:rPr lang="zh-CN" altLang="en-US" dirty="0"/>
              <a:t>所示。</a:t>
            </a:r>
          </a:p>
        </p:txBody>
      </p:sp>
      <p:sp>
        <p:nvSpPr>
          <p:cNvPr id="3" name="标题 2">
            <a:extLst>
              <a:ext uri="{FF2B5EF4-FFF2-40B4-BE49-F238E27FC236}">
                <a16:creationId xmlns:a16="http://schemas.microsoft.com/office/drawing/2014/main" xmlns="" id="{4FF2A41F-0FC5-4411-B126-9F92FF7E84DE}"/>
              </a:ext>
            </a:extLst>
          </p:cNvPr>
          <p:cNvSpPr>
            <a:spLocks noGrp="1"/>
          </p:cNvSpPr>
          <p:nvPr>
            <p:ph type="title"/>
          </p:nvPr>
        </p:nvSpPr>
        <p:spPr/>
        <p:txBody>
          <a:bodyPr/>
          <a:lstStyle/>
          <a:p>
            <a:r>
              <a:rPr lang="zh-CN" altLang="en-US" dirty="0"/>
              <a:t>模型评价</a:t>
            </a:r>
          </a:p>
        </p:txBody>
      </p:sp>
      <p:pic>
        <p:nvPicPr>
          <p:cNvPr id="5" name="图片 4">
            <a:extLst>
              <a:ext uri="{FF2B5EF4-FFF2-40B4-BE49-F238E27FC236}">
                <a16:creationId xmlns:a16="http://schemas.microsoft.com/office/drawing/2014/main" xmlns="" id="{01404867-A163-479F-9577-36FF40EA4CB8}"/>
              </a:ext>
            </a:extLst>
          </p:cNvPr>
          <p:cNvPicPr/>
          <p:nvPr/>
        </p:nvPicPr>
        <p:blipFill rotWithShape="1">
          <a:blip r:embed="rId2" cstate="print">
            <a:extLst>
              <a:ext uri="{28A0092B-C50C-407E-A947-70E740481C1C}">
                <a14:useLocalDpi xmlns:a14="http://schemas.microsoft.com/office/drawing/2010/main" xmlns="" val="0"/>
              </a:ext>
            </a:extLst>
          </a:blip>
          <a:srcRect l="1487" r="-1"/>
          <a:stretch/>
        </p:blipFill>
        <p:spPr bwMode="auto">
          <a:xfrm>
            <a:off x="2745946" y="1968779"/>
            <a:ext cx="6430478" cy="4517558"/>
          </a:xfrm>
          <a:prstGeom prst="rect">
            <a:avLst/>
          </a:prstGeom>
          <a:ln w="3175" cap="flat" cmpd="sng" algn="ctr">
            <a:noFill/>
            <a:prstDash val="solid"/>
            <a:round/>
            <a:headEnd type="none" w="med" len="med"/>
            <a:tailEnd type="none" w="med" len="med"/>
            <a:extLst>
              <a:ext uri="{C807C97D-BFC1-408E-A445-0C87EB9F89A2}">
                <ask:lineSketchStyleProps xmlns:ask="http://schemas.microsoft.com/office/drawing/2018/sketchyshapes" xmlns="" sd="0">
                  <a:custGeom>
                    <a:avLst/>
                    <a:gdLst/>
                    <a:ahLst/>
                    <a:cxnLst/>
                    <a:rect l="0" t="0" r="0" b="0"/>
                    <a:pathLst/>
                  </a:custGeom>
                  <ask:type/>
                </ask:lineSketchStyleProps>
              </a:ext>
            </a:extLst>
          </a:ln>
          <a:extLst>
            <a:ext uri="{53640926-AAD7-44D8-BBD7-CCE9431645EC}">
              <a14:shadowObscured xmlns:a14="http://schemas.microsoft.com/office/drawing/2010/main" xmlns=""/>
            </a:ext>
          </a:extLst>
        </p:spPr>
      </p:pic>
      <p:sp>
        <p:nvSpPr>
          <p:cNvPr id="6" name="矩形 5"/>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1981633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4A332484-405E-4C34-A0DF-53CB9ECBA8B9}"/>
              </a:ext>
            </a:extLst>
          </p:cNvPr>
          <p:cNvSpPr>
            <a:spLocks noGrp="1"/>
          </p:cNvSpPr>
          <p:nvPr>
            <p:ph idx="1"/>
          </p:nvPr>
        </p:nvSpPr>
        <p:spPr>
          <a:xfrm>
            <a:off x="423819" y="1077912"/>
            <a:ext cx="11248228" cy="5033287"/>
          </a:xfrm>
        </p:spPr>
        <p:txBody>
          <a:bodyPr/>
          <a:lstStyle/>
          <a:p>
            <a:r>
              <a:rPr lang="zh-CN" altLang="en-US" sz="2000" dirty="0"/>
              <a:t>由模型精度与测试集的准确率表格可知，模型的精确率为</a:t>
            </a:r>
            <a:r>
              <a:rPr lang="en-US" altLang="zh-CN" sz="2000" dirty="0"/>
              <a:t>87.6%</a:t>
            </a:r>
            <a:r>
              <a:rPr lang="zh-CN" altLang="en-US" sz="2000" dirty="0"/>
              <a:t>，测试集上的准确率为</a:t>
            </a:r>
            <a:r>
              <a:rPr lang="en-US" altLang="zh-CN" sz="2000" dirty="0"/>
              <a:t>79.1%</a:t>
            </a:r>
            <a:r>
              <a:rPr lang="zh-CN" altLang="en-US" sz="2000" dirty="0"/>
              <a:t>，模型构建的情况较为良好。</a:t>
            </a:r>
          </a:p>
          <a:p>
            <a:r>
              <a:rPr lang="zh-CN" altLang="en-US" sz="2000" dirty="0"/>
              <a:t>在混淆矩阵网格图中，以医学</a:t>
            </a:r>
            <a:r>
              <a:rPr lang="en-US" altLang="zh-CN" sz="2000" dirty="0"/>
              <a:t>·</a:t>
            </a:r>
            <a:r>
              <a:rPr lang="zh-CN" altLang="en-US" sz="2000" dirty="0"/>
              <a:t>健康栏目为例，该栏目下的新闻数量为</a:t>
            </a:r>
            <a:r>
              <a:rPr lang="en-US" altLang="zh-CN" sz="2000" dirty="0"/>
              <a:t>40</a:t>
            </a:r>
            <a:r>
              <a:rPr lang="zh-CN" altLang="en-US" sz="2000" dirty="0"/>
              <a:t>个，其中，正确的将医学</a:t>
            </a:r>
            <a:r>
              <a:rPr lang="en-US" altLang="zh-CN" sz="2000" dirty="0"/>
              <a:t>·</a:t>
            </a:r>
            <a:r>
              <a:rPr lang="zh-CN" altLang="en-US" sz="2000" dirty="0"/>
              <a:t>健康栏目预测为医学健康栏目的数量有</a:t>
            </a:r>
            <a:r>
              <a:rPr lang="en-US" altLang="zh-CN" sz="2000" dirty="0"/>
              <a:t>36</a:t>
            </a:r>
            <a:r>
              <a:rPr lang="zh-CN" altLang="en-US" sz="2000" dirty="0"/>
              <a:t>个，错误的将医学</a:t>
            </a:r>
            <a:r>
              <a:rPr lang="en-US" altLang="zh-CN" sz="2000" dirty="0"/>
              <a:t>·</a:t>
            </a:r>
            <a:r>
              <a:rPr lang="zh-CN" altLang="en-US" sz="2000" dirty="0"/>
              <a:t>健康栏目预测为产业动态、创新</a:t>
            </a:r>
            <a:r>
              <a:rPr lang="en-US" altLang="zh-CN" sz="2000" dirty="0"/>
              <a:t>·</a:t>
            </a:r>
            <a:r>
              <a:rPr lang="zh-CN" altLang="en-US" sz="2000" dirty="0"/>
              <a:t>发明、探索</a:t>
            </a:r>
            <a:r>
              <a:rPr lang="en-US" altLang="zh-CN" sz="2000" dirty="0"/>
              <a:t>·</a:t>
            </a:r>
            <a:r>
              <a:rPr lang="zh-CN" altLang="en-US" sz="2000" dirty="0"/>
              <a:t>发现、科学界和航空</a:t>
            </a:r>
            <a:r>
              <a:rPr lang="en-US" altLang="zh-CN" sz="2000" dirty="0"/>
              <a:t>·</a:t>
            </a:r>
            <a:r>
              <a:rPr lang="zh-CN" altLang="en-US" sz="2000" dirty="0"/>
              <a:t>航天的数量依次为</a:t>
            </a:r>
            <a:r>
              <a:rPr lang="en-US" altLang="zh-CN" sz="2000" dirty="0"/>
              <a:t>0</a:t>
            </a:r>
            <a:r>
              <a:rPr lang="zh-CN" altLang="en-US" sz="2000" dirty="0"/>
              <a:t>、</a:t>
            </a:r>
            <a:r>
              <a:rPr lang="en-US" altLang="zh-CN" sz="2000" dirty="0"/>
              <a:t>1</a:t>
            </a:r>
            <a:r>
              <a:rPr lang="zh-CN" altLang="en-US" sz="2000" dirty="0"/>
              <a:t>、</a:t>
            </a:r>
            <a:r>
              <a:rPr lang="en-US" altLang="zh-CN" sz="2000" dirty="0"/>
              <a:t>1</a:t>
            </a:r>
            <a:r>
              <a:rPr lang="zh-CN" altLang="en-US" sz="2000" dirty="0"/>
              <a:t>、</a:t>
            </a:r>
            <a:r>
              <a:rPr lang="en-US" altLang="zh-CN" sz="2000" dirty="0"/>
              <a:t>2</a:t>
            </a:r>
            <a:r>
              <a:rPr lang="zh-CN" altLang="en-US" sz="2000" dirty="0"/>
              <a:t>、</a:t>
            </a:r>
            <a:r>
              <a:rPr lang="en-US" altLang="zh-CN" sz="2000" dirty="0"/>
              <a:t>0</a:t>
            </a:r>
            <a:r>
              <a:rPr lang="zh-CN" altLang="en-US" sz="2000" dirty="0"/>
              <a:t>。其余的栏目混淆矩阵情况同理分析。可见，在混淆矩阵图的表现情况可看出，模型能准确的将预测出的结果进行正确分类的情况较多，而出现错误的情况则较少。</a:t>
            </a:r>
          </a:p>
          <a:p>
            <a:r>
              <a:rPr lang="zh-CN" altLang="en-US" sz="2000" dirty="0"/>
              <a:t>同时，本案例的选取模型和参数组合并非一定是表现最优的选择，读者可在模型选取以及各个模型参数的组合再多加探索，或许可以找到性能更好、表现更优的模型。</a:t>
            </a:r>
          </a:p>
        </p:txBody>
      </p:sp>
      <p:sp>
        <p:nvSpPr>
          <p:cNvPr id="3" name="标题 2">
            <a:extLst>
              <a:ext uri="{FF2B5EF4-FFF2-40B4-BE49-F238E27FC236}">
                <a16:creationId xmlns:a16="http://schemas.microsoft.com/office/drawing/2014/main" xmlns="" id="{D9652904-9B0F-4267-A54F-8232A3A4AA97}"/>
              </a:ext>
            </a:extLst>
          </p:cNvPr>
          <p:cNvSpPr>
            <a:spLocks noGrp="1"/>
          </p:cNvSpPr>
          <p:nvPr>
            <p:ph type="title"/>
          </p:nvPr>
        </p:nvSpPr>
        <p:spPr/>
        <p:txBody>
          <a:bodyPr/>
          <a:lstStyle/>
          <a:p>
            <a:r>
              <a:rPr lang="zh-CN" altLang="en-US" dirty="0"/>
              <a:t>模型评价</a:t>
            </a:r>
          </a:p>
        </p:txBody>
      </p:sp>
      <p:sp>
        <p:nvSpPr>
          <p:cNvPr id="4" name="矩形 3"/>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1119670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xmlns="" id="{22B48626-5256-4386-8A24-02A1DC4508EC}"/>
              </a:ext>
            </a:extLst>
          </p:cNvPr>
          <p:cNvSpPr>
            <a:spLocks noGrp="1"/>
          </p:cNvSpPr>
          <p:nvPr>
            <p:ph idx="1"/>
          </p:nvPr>
        </p:nvSpPr>
        <p:spPr/>
        <p:txBody>
          <a:bodyPr/>
          <a:lstStyle/>
          <a:p>
            <a:r>
              <a:rPr lang="zh-CN" altLang="en-US" sz="2000" dirty="0"/>
              <a:t>本章主要目的是通过</a:t>
            </a:r>
            <a:r>
              <a:rPr lang="en-US" altLang="zh-CN" sz="2000" dirty="0"/>
              <a:t>SVM</a:t>
            </a:r>
            <a:r>
              <a:rPr lang="zh-CN" altLang="en-US" sz="2000" dirty="0"/>
              <a:t>支持向量机分类算法判别出滚动与独家栏目的系新闻类别。</a:t>
            </a:r>
            <a:endParaRPr lang="en-US" altLang="zh-CN" sz="2000" dirty="0"/>
          </a:p>
          <a:p>
            <a:r>
              <a:rPr lang="zh-CN" altLang="en-US" sz="2000" dirty="0"/>
              <a:t>重点介绍了数据探索、文本预处理，并建立新闻文本</a:t>
            </a:r>
            <a:r>
              <a:rPr lang="en-US" altLang="zh-CN" sz="2000" dirty="0"/>
              <a:t>SVM</a:t>
            </a:r>
            <a:r>
              <a:rPr lang="zh-CN" altLang="en-US" sz="2000" dirty="0"/>
              <a:t>分类模型，分析了独家与滚动栏目下的每篇新闻的新闻类别，最后对构建的分类模型进行评价以及相关的模型优化建议。</a:t>
            </a:r>
          </a:p>
        </p:txBody>
      </p:sp>
      <p:sp>
        <p:nvSpPr>
          <p:cNvPr id="5" name="标题 4">
            <a:extLst>
              <a:ext uri="{FF2B5EF4-FFF2-40B4-BE49-F238E27FC236}">
                <a16:creationId xmlns:a16="http://schemas.microsoft.com/office/drawing/2014/main" xmlns="" id="{C8313496-719A-4DA8-956B-75CAF8055934}"/>
              </a:ext>
            </a:extLst>
          </p:cNvPr>
          <p:cNvSpPr>
            <a:spLocks noGrp="1"/>
          </p:cNvSpPr>
          <p:nvPr>
            <p:ph type="title"/>
          </p:nvPr>
        </p:nvSpPr>
        <p:spPr/>
        <p:txBody>
          <a:bodyPr/>
          <a:lstStyle/>
          <a:p>
            <a:r>
              <a:rPr lang="zh-CN" altLang="en-US" dirty="0"/>
              <a:t>小结</a:t>
            </a:r>
          </a:p>
        </p:txBody>
      </p:sp>
      <p:pic>
        <p:nvPicPr>
          <p:cNvPr id="7" name="Picture 2">
            <a:extLst>
              <a:ext uri="{FF2B5EF4-FFF2-40B4-BE49-F238E27FC236}">
                <a16:creationId xmlns:a16="http://schemas.microsoft.com/office/drawing/2014/main" xmlns="" id="{D2671C9B-DB4E-4592-AC92-362EE1D6F254}"/>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58181" y="3749156"/>
            <a:ext cx="3810000" cy="2552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矩形 7"/>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921545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xmlns="" id="{364F2AD5-DC93-417C-9ADB-9C7332417FEB}"/>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a:extLst>
              <a:ext uri="{FF2B5EF4-FFF2-40B4-BE49-F238E27FC236}">
                <a16:creationId xmlns:a16="http://schemas.microsoft.com/office/drawing/2014/main" xmlns="" id="{4B3672A5-83F8-4660-A4E4-6E4E149DE849}"/>
              </a:ext>
            </a:extLst>
          </p:cNvPr>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sz="1905">
              <a:solidFill>
                <a:srgbClr val="000000"/>
              </a:solidFill>
              <a:latin typeface="Arial" charset="0"/>
              <a:ea typeface="+mn-ea"/>
            </a:endParaRPr>
          </a:p>
        </p:txBody>
      </p:sp>
      <p:sp>
        <p:nvSpPr>
          <p:cNvPr id="4" name="矩形 3"/>
          <p:cNvSpPr/>
          <p:nvPr/>
        </p:nvSpPr>
        <p:spPr bwMode="auto">
          <a:xfrm>
            <a:off x="9220200" y="4425462"/>
            <a:ext cx="2772506" cy="2362199"/>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2A40A216-C391-40D2-AE12-F4BB52C56DC8}"/>
              </a:ext>
            </a:extLst>
          </p:cNvPr>
          <p:cNvSpPr>
            <a:spLocks noGrp="1"/>
          </p:cNvSpPr>
          <p:nvPr>
            <p:ph idx="1"/>
          </p:nvPr>
        </p:nvSpPr>
        <p:spPr/>
        <p:txBody>
          <a:bodyPr/>
          <a:lstStyle/>
          <a:p>
            <a:r>
              <a:rPr lang="zh-CN" altLang="en-US" sz="2000" dirty="0"/>
              <a:t>该案例选取的是人民网科技类别的前</a:t>
            </a:r>
            <a:r>
              <a:rPr lang="en-US" altLang="zh-CN" sz="2000" dirty="0"/>
              <a:t>8</a:t>
            </a:r>
            <a:r>
              <a:rPr lang="zh-CN" altLang="en-US" sz="2000" dirty="0"/>
              <a:t>个栏目下的部分新闻数据，本次读取了</a:t>
            </a:r>
            <a:r>
              <a:rPr lang="en-US" altLang="zh-CN" sz="2000" dirty="0"/>
              <a:t>2020</a:t>
            </a:r>
            <a:r>
              <a:rPr lang="zh-CN" altLang="en-US" sz="2000" dirty="0"/>
              <a:t>年</a:t>
            </a:r>
            <a:r>
              <a:rPr lang="en-US" altLang="zh-CN" sz="2000" dirty="0"/>
              <a:t>1</a:t>
            </a:r>
            <a:r>
              <a:rPr lang="zh-CN" altLang="en-US" sz="2000" dirty="0"/>
              <a:t>月</a:t>
            </a:r>
            <a:r>
              <a:rPr lang="en-US" altLang="zh-CN" sz="2000" dirty="0"/>
              <a:t>15</a:t>
            </a:r>
            <a:r>
              <a:rPr lang="zh-CN" altLang="en-US" sz="2000" dirty="0"/>
              <a:t>日至</a:t>
            </a:r>
            <a:r>
              <a:rPr lang="en-US" altLang="zh-CN" sz="2000" dirty="0"/>
              <a:t>2021</a:t>
            </a:r>
            <a:r>
              <a:rPr lang="zh-CN" altLang="en-US" sz="2000" dirty="0"/>
              <a:t>年</a:t>
            </a:r>
            <a:r>
              <a:rPr lang="en-US" altLang="zh-CN" sz="2000" dirty="0"/>
              <a:t>1</a:t>
            </a:r>
            <a:r>
              <a:rPr lang="zh-CN" altLang="en-US" sz="2000" dirty="0"/>
              <a:t>月</a:t>
            </a:r>
            <a:r>
              <a:rPr lang="en-US" altLang="zh-CN" sz="2000" dirty="0"/>
              <a:t>10</a:t>
            </a:r>
            <a:r>
              <a:rPr lang="zh-CN" altLang="en-US" sz="2000" dirty="0"/>
              <a:t>日共</a:t>
            </a:r>
            <a:r>
              <a:rPr lang="en-US" altLang="zh-CN" sz="2000" dirty="0"/>
              <a:t>2992</a:t>
            </a:r>
            <a:r>
              <a:rPr lang="zh-CN" altLang="en-US" sz="2000" dirty="0"/>
              <a:t>条发布的新闻数据。人民网科技新闻信息数据（保存在人民网科技新闻数据</a:t>
            </a:r>
            <a:r>
              <a:rPr lang="en-US" altLang="zh-CN" sz="2000" dirty="0"/>
              <a:t>.xlsx</a:t>
            </a:r>
            <a:r>
              <a:rPr lang="zh-CN" altLang="en-US" sz="2000" dirty="0"/>
              <a:t>文件中）属性说明如表所示。</a:t>
            </a:r>
          </a:p>
        </p:txBody>
      </p:sp>
      <p:sp>
        <p:nvSpPr>
          <p:cNvPr id="3" name="标题 2">
            <a:extLst>
              <a:ext uri="{FF2B5EF4-FFF2-40B4-BE49-F238E27FC236}">
                <a16:creationId xmlns:a16="http://schemas.microsoft.com/office/drawing/2014/main" xmlns="" id="{4415863B-05A6-4942-8FC2-DD45B4C52189}"/>
              </a:ext>
            </a:extLst>
          </p:cNvPr>
          <p:cNvSpPr>
            <a:spLocks noGrp="1"/>
          </p:cNvSpPr>
          <p:nvPr>
            <p:ph type="title"/>
          </p:nvPr>
        </p:nvSpPr>
        <p:spPr/>
        <p:txBody>
          <a:bodyPr/>
          <a:lstStyle/>
          <a:p>
            <a:r>
              <a:rPr lang="zh-CN" altLang="en-US" dirty="0"/>
              <a:t>数据说明</a:t>
            </a:r>
          </a:p>
        </p:txBody>
      </p:sp>
      <p:graphicFrame>
        <p:nvGraphicFramePr>
          <p:cNvPr id="4" name="表格 7">
            <a:extLst>
              <a:ext uri="{FF2B5EF4-FFF2-40B4-BE49-F238E27FC236}">
                <a16:creationId xmlns:a16="http://schemas.microsoft.com/office/drawing/2014/main" xmlns="" id="{918EFDC1-9C50-4BCC-ACD5-FEC5E7607374}"/>
              </a:ext>
            </a:extLst>
          </p:cNvPr>
          <p:cNvGraphicFramePr>
            <a:graphicFrameLocks noGrp="1"/>
          </p:cNvGraphicFramePr>
          <p:nvPr>
            <p:extLst>
              <p:ext uri="{D42A27DB-BD31-4B8C-83A1-F6EECF244321}">
                <p14:modId xmlns:p14="http://schemas.microsoft.com/office/powerpoint/2010/main" xmlns="" val="737267323"/>
              </p:ext>
            </p:extLst>
          </p:nvPr>
        </p:nvGraphicFramePr>
        <p:xfrm>
          <a:off x="3113425" y="2683198"/>
          <a:ext cx="5965150" cy="2308351"/>
        </p:xfrm>
        <a:graphic>
          <a:graphicData uri="http://schemas.openxmlformats.org/drawingml/2006/table">
            <a:tbl>
              <a:tblPr firstRow="1" bandRow="1">
                <a:tableStyleId>{5C22544A-7EE6-4342-B048-85BDC9FD1C3A}</a:tableStyleId>
              </a:tblPr>
              <a:tblGrid>
                <a:gridCol w="2982575">
                  <a:extLst>
                    <a:ext uri="{9D8B030D-6E8A-4147-A177-3AD203B41FA5}">
                      <a16:colId xmlns:a16="http://schemas.microsoft.com/office/drawing/2014/main" xmlns="" val="1345893683"/>
                    </a:ext>
                  </a:extLst>
                </a:gridCol>
                <a:gridCol w="2982575">
                  <a:extLst>
                    <a:ext uri="{9D8B030D-6E8A-4147-A177-3AD203B41FA5}">
                      <a16:colId xmlns:a16="http://schemas.microsoft.com/office/drawing/2014/main" xmlns="" val="374829754"/>
                    </a:ext>
                  </a:extLst>
                </a:gridCol>
              </a:tblGrid>
              <a:tr h="467561">
                <a:tc>
                  <a:txBody>
                    <a:bodyPr/>
                    <a:lstStyle/>
                    <a:p>
                      <a:pPr algn="ctr"/>
                      <a:r>
                        <a:rPr lang="zh-CN" altLang="en-US" sz="1800" b="1" kern="100" dirty="0">
                          <a:solidFill>
                            <a:schemeClr val="lt1"/>
                          </a:solidFill>
                          <a:effectLst/>
                          <a:latin typeface="微软雅黑" pitchFamily="34" charset="-122"/>
                          <a:ea typeface="微软雅黑" pitchFamily="34" charset="-122"/>
                          <a:cs typeface="+mn-cs"/>
                        </a:rPr>
                        <a:t>字段名称</a:t>
                      </a:r>
                    </a:p>
                  </a:txBody>
                  <a:tcPr marL="68580" marR="68580" marT="0" marB="0" anchor="ctr"/>
                </a:tc>
                <a:tc>
                  <a:txBody>
                    <a:bodyPr/>
                    <a:lstStyle/>
                    <a:p>
                      <a:pPr algn="ctr"/>
                      <a:r>
                        <a:rPr lang="zh-CN" altLang="en-US" sz="1800" b="1" kern="100" dirty="0">
                          <a:solidFill>
                            <a:schemeClr val="lt1"/>
                          </a:solidFill>
                          <a:effectLst/>
                          <a:latin typeface="微软雅黑" pitchFamily="34" charset="-122"/>
                          <a:ea typeface="微软雅黑" pitchFamily="34" charset="-122"/>
                          <a:cs typeface="+mn-cs"/>
                        </a:rPr>
                        <a:t>含义</a:t>
                      </a:r>
                    </a:p>
                  </a:txBody>
                  <a:tcPr marL="68580" marR="68580" marT="0" marB="0" anchor="ctr"/>
                </a:tc>
                <a:extLst>
                  <a:ext uri="{0D108BD9-81ED-4DB2-BD59-A6C34878D82A}">
                    <a16:rowId xmlns:a16="http://schemas.microsoft.com/office/drawing/2014/main" xmlns="" val="2713087805"/>
                  </a:ext>
                </a:extLst>
              </a:tr>
              <a:tr h="368158">
                <a:tc>
                  <a:txBody>
                    <a:bodyPr/>
                    <a:lstStyle/>
                    <a:p>
                      <a:pPr algn="ctr"/>
                      <a:r>
                        <a:rPr lang="zh-CN" altLang="en-US" sz="1800" kern="100" dirty="0">
                          <a:solidFill>
                            <a:schemeClr val="dk1"/>
                          </a:solidFill>
                          <a:effectLst/>
                          <a:latin typeface="微软雅黑" pitchFamily="34" charset="-122"/>
                          <a:ea typeface="微软雅黑" pitchFamily="34" charset="-122"/>
                          <a:cs typeface="+mn-cs"/>
                        </a:rPr>
                        <a:t>栏目名字</a:t>
                      </a:r>
                    </a:p>
                  </a:txBody>
                  <a:tcPr marL="68580" marR="68580" marT="0" marB="0" anchor="ctr"/>
                </a:tc>
                <a:tc>
                  <a:txBody>
                    <a:bodyPr/>
                    <a:lstStyle/>
                    <a:p>
                      <a:pPr algn="ctr"/>
                      <a:r>
                        <a:rPr lang="zh-CN" altLang="en-US" sz="1800" kern="100" dirty="0">
                          <a:solidFill>
                            <a:schemeClr val="dk1"/>
                          </a:solidFill>
                          <a:effectLst/>
                          <a:latin typeface="微软雅黑" pitchFamily="34" charset="-122"/>
                          <a:ea typeface="微软雅黑" pitchFamily="34" charset="-122"/>
                          <a:cs typeface="+mn-cs"/>
                        </a:rPr>
                        <a:t>新闻所归属的栏目</a:t>
                      </a:r>
                    </a:p>
                  </a:txBody>
                  <a:tcPr marL="68580" marR="68580" marT="0" marB="0" anchor="ctr"/>
                </a:tc>
                <a:extLst>
                  <a:ext uri="{0D108BD9-81ED-4DB2-BD59-A6C34878D82A}">
                    <a16:rowId xmlns:a16="http://schemas.microsoft.com/office/drawing/2014/main" xmlns="" val="1592262539"/>
                  </a:ext>
                </a:extLst>
              </a:tr>
              <a:tr h="368158">
                <a:tc>
                  <a:txBody>
                    <a:bodyPr/>
                    <a:lstStyle/>
                    <a:p>
                      <a:pPr algn="ctr"/>
                      <a:r>
                        <a:rPr lang="zh-CN" altLang="en-US" sz="1800" kern="100" dirty="0">
                          <a:solidFill>
                            <a:schemeClr val="dk1"/>
                          </a:solidFill>
                          <a:effectLst/>
                          <a:latin typeface="微软雅黑" pitchFamily="34" charset="-122"/>
                          <a:ea typeface="微软雅黑" pitchFamily="34" charset="-122"/>
                          <a:cs typeface="+mn-cs"/>
                        </a:rPr>
                        <a:t>新闻标题</a:t>
                      </a:r>
                    </a:p>
                  </a:txBody>
                  <a:tcPr marL="68580" marR="68580" marT="0" marB="0" anchor="ctr"/>
                </a:tc>
                <a:tc>
                  <a:txBody>
                    <a:bodyPr/>
                    <a:lstStyle/>
                    <a:p>
                      <a:pPr algn="ctr"/>
                      <a:r>
                        <a:rPr lang="zh-CN" altLang="en-US" sz="1800" kern="100" dirty="0">
                          <a:solidFill>
                            <a:schemeClr val="dk1"/>
                          </a:solidFill>
                          <a:effectLst/>
                          <a:latin typeface="微软雅黑" pitchFamily="34" charset="-122"/>
                          <a:ea typeface="微软雅黑" pitchFamily="34" charset="-122"/>
                          <a:cs typeface="+mn-cs"/>
                        </a:rPr>
                        <a:t>发布新闻的标题</a:t>
                      </a:r>
                    </a:p>
                  </a:txBody>
                  <a:tcPr marL="68580" marR="68580" marT="0" marB="0" anchor="ctr"/>
                </a:tc>
                <a:extLst>
                  <a:ext uri="{0D108BD9-81ED-4DB2-BD59-A6C34878D82A}">
                    <a16:rowId xmlns:a16="http://schemas.microsoft.com/office/drawing/2014/main" xmlns="" val="3055562906"/>
                  </a:ext>
                </a:extLst>
              </a:tr>
              <a:tr h="368158">
                <a:tc>
                  <a:txBody>
                    <a:bodyPr/>
                    <a:lstStyle/>
                    <a:p>
                      <a:pPr algn="ctr"/>
                      <a:r>
                        <a:rPr lang="zh-CN" altLang="en-US" sz="1800" kern="100" dirty="0">
                          <a:solidFill>
                            <a:schemeClr val="dk1"/>
                          </a:solidFill>
                          <a:effectLst/>
                          <a:latin typeface="微软雅黑" pitchFamily="34" charset="-122"/>
                          <a:ea typeface="微软雅黑" pitchFamily="34" charset="-122"/>
                          <a:cs typeface="+mn-cs"/>
                        </a:rPr>
                        <a:t>发布时间</a:t>
                      </a:r>
                    </a:p>
                  </a:txBody>
                  <a:tcPr marL="68580" marR="68580" marT="0" marB="0" anchor="ctr"/>
                </a:tc>
                <a:tc>
                  <a:txBody>
                    <a:bodyPr/>
                    <a:lstStyle/>
                    <a:p>
                      <a:pPr algn="ctr"/>
                      <a:r>
                        <a:rPr lang="zh-CN" altLang="en-US" sz="1800" kern="100" dirty="0">
                          <a:solidFill>
                            <a:schemeClr val="dk1"/>
                          </a:solidFill>
                          <a:effectLst/>
                          <a:latin typeface="微软雅黑" pitchFamily="34" charset="-122"/>
                          <a:ea typeface="微软雅黑" pitchFamily="34" charset="-122"/>
                          <a:cs typeface="+mn-cs"/>
                        </a:rPr>
                        <a:t>新闻发布的时间</a:t>
                      </a:r>
                    </a:p>
                  </a:txBody>
                  <a:tcPr marL="68580" marR="68580" marT="0" marB="0" anchor="ctr"/>
                </a:tc>
                <a:extLst>
                  <a:ext uri="{0D108BD9-81ED-4DB2-BD59-A6C34878D82A}">
                    <a16:rowId xmlns:a16="http://schemas.microsoft.com/office/drawing/2014/main" xmlns="" val="2588137693"/>
                  </a:ext>
                </a:extLst>
              </a:tr>
              <a:tr h="368158">
                <a:tc>
                  <a:txBody>
                    <a:bodyPr/>
                    <a:lstStyle/>
                    <a:p>
                      <a:pPr algn="ctr"/>
                      <a:r>
                        <a:rPr lang="zh-CN" altLang="en-US" sz="1800" kern="100">
                          <a:solidFill>
                            <a:schemeClr val="dk1"/>
                          </a:solidFill>
                          <a:effectLst/>
                          <a:latin typeface="微软雅黑" pitchFamily="34" charset="-122"/>
                          <a:ea typeface="微软雅黑" pitchFamily="34" charset="-122"/>
                          <a:cs typeface="+mn-cs"/>
                        </a:rPr>
                        <a:t>链接详情</a:t>
                      </a:r>
                    </a:p>
                  </a:txBody>
                  <a:tcPr marL="68580" marR="68580" marT="0" marB="0" anchor="ctr"/>
                </a:tc>
                <a:tc>
                  <a:txBody>
                    <a:bodyPr/>
                    <a:lstStyle/>
                    <a:p>
                      <a:pPr algn="ctr"/>
                      <a:r>
                        <a:rPr lang="zh-CN" altLang="en-US" sz="1800" kern="100" dirty="0">
                          <a:solidFill>
                            <a:schemeClr val="dk1"/>
                          </a:solidFill>
                          <a:effectLst/>
                          <a:latin typeface="微软雅黑" pitchFamily="34" charset="-122"/>
                          <a:ea typeface="微软雅黑" pitchFamily="34" charset="-122"/>
                          <a:cs typeface="+mn-cs"/>
                        </a:rPr>
                        <a:t>对应的新闻内容链接</a:t>
                      </a:r>
                    </a:p>
                  </a:txBody>
                  <a:tcPr marL="68580" marR="68580" marT="0" marB="0" anchor="ctr"/>
                </a:tc>
                <a:extLst>
                  <a:ext uri="{0D108BD9-81ED-4DB2-BD59-A6C34878D82A}">
                    <a16:rowId xmlns:a16="http://schemas.microsoft.com/office/drawing/2014/main" xmlns="" val="4285437541"/>
                  </a:ext>
                </a:extLst>
              </a:tr>
              <a:tr h="368158">
                <a:tc>
                  <a:txBody>
                    <a:bodyPr/>
                    <a:lstStyle/>
                    <a:p>
                      <a:pPr algn="ctr"/>
                      <a:r>
                        <a:rPr lang="zh-CN" altLang="en-US" sz="1800" kern="100">
                          <a:solidFill>
                            <a:schemeClr val="dk1"/>
                          </a:solidFill>
                          <a:effectLst/>
                          <a:latin typeface="微软雅黑" pitchFamily="34" charset="-122"/>
                          <a:ea typeface="微软雅黑" pitchFamily="34" charset="-122"/>
                          <a:cs typeface="+mn-cs"/>
                        </a:rPr>
                        <a:t>新闻内容</a:t>
                      </a:r>
                    </a:p>
                  </a:txBody>
                  <a:tcPr marL="68580" marR="68580" marT="0" marB="0" anchor="ctr"/>
                </a:tc>
                <a:tc>
                  <a:txBody>
                    <a:bodyPr/>
                    <a:lstStyle/>
                    <a:p>
                      <a:pPr algn="ctr"/>
                      <a:r>
                        <a:rPr lang="zh-CN" altLang="en-US" sz="1800" kern="100" dirty="0">
                          <a:solidFill>
                            <a:schemeClr val="dk1"/>
                          </a:solidFill>
                          <a:effectLst/>
                          <a:latin typeface="微软雅黑" pitchFamily="34" charset="-122"/>
                          <a:ea typeface="微软雅黑" pitchFamily="34" charset="-122"/>
                          <a:cs typeface="+mn-cs"/>
                        </a:rPr>
                        <a:t>新闻的内容</a:t>
                      </a:r>
                    </a:p>
                  </a:txBody>
                  <a:tcPr marL="68580" marR="68580" marT="0" marB="0" anchor="ctr"/>
                </a:tc>
                <a:extLst>
                  <a:ext uri="{0D108BD9-81ED-4DB2-BD59-A6C34878D82A}">
                    <a16:rowId xmlns:a16="http://schemas.microsoft.com/office/drawing/2014/main" xmlns="" val="544536176"/>
                  </a:ext>
                </a:extLst>
              </a:tr>
            </a:tbl>
          </a:graphicData>
        </a:graphic>
      </p:graphicFrame>
      <p:sp>
        <p:nvSpPr>
          <p:cNvPr id="5" name="矩形 4"/>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3680877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DA8EFA82-D01F-433C-9043-060B17675E34}"/>
              </a:ext>
            </a:extLst>
          </p:cNvPr>
          <p:cNvSpPr>
            <a:spLocks noGrp="1"/>
          </p:cNvSpPr>
          <p:nvPr>
            <p:ph idx="1"/>
          </p:nvPr>
        </p:nvSpPr>
        <p:spPr>
          <a:xfrm>
            <a:off x="423819" y="1077912"/>
            <a:ext cx="11312774" cy="5033287"/>
          </a:xfrm>
        </p:spPr>
        <p:txBody>
          <a:bodyPr/>
          <a:lstStyle/>
          <a:p>
            <a:r>
              <a:rPr lang="zh-CN" altLang="en-US" sz="2000" dirty="0"/>
              <a:t>如何将新闻内容所表达的主体方向准确、有效的进行分类，从而提升用户阅读新闻的体验感与效率，是广大新闻发布平台及用户所共同期待的。</a:t>
            </a:r>
            <a:endParaRPr lang="en-US" altLang="zh-CN" sz="2000" dirty="0"/>
          </a:p>
          <a:p>
            <a:r>
              <a:rPr lang="zh-CN" altLang="en-US" sz="2000" dirty="0"/>
              <a:t>本案例根据新闻文本分类项目的业务需求，即需要实现的目标如下。</a:t>
            </a:r>
            <a:endParaRPr lang="en-US" altLang="zh-CN" sz="2000" dirty="0"/>
          </a:p>
          <a:p>
            <a:pPr marL="720000" indent="0">
              <a:buNone/>
            </a:pPr>
            <a:r>
              <a:rPr lang="zh-CN" altLang="en-US" sz="2000" dirty="0"/>
              <a:t>（</a:t>
            </a:r>
            <a:r>
              <a:rPr lang="en-US" altLang="zh-CN" sz="2000" dirty="0"/>
              <a:t>1</a:t>
            </a:r>
            <a:r>
              <a:rPr lang="zh-CN" altLang="en-US" sz="2000" dirty="0"/>
              <a:t>）对滚动与独家栏目下的每一条新闻内容进行详细的分类。</a:t>
            </a:r>
          </a:p>
          <a:p>
            <a:pPr marL="720000" indent="0">
              <a:buNone/>
            </a:pPr>
            <a:r>
              <a:rPr lang="zh-CN" altLang="en-US" sz="2000" dirty="0"/>
              <a:t>（</a:t>
            </a:r>
            <a:r>
              <a:rPr lang="en-US" altLang="zh-CN" sz="2000" dirty="0"/>
              <a:t>2</a:t>
            </a:r>
            <a:r>
              <a:rPr lang="zh-CN" altLang="en-US" sz="2000" dirty="0"/>
              <a:t>）评估该分类情况的优劣，并提出更好的分类改进建议。</a:t>
            </a:r>
          </a:p>
          <a:p>
            <a:endParaRPr lang="zh-CN" altLang="en-US" dirty="0"/>
          </a:p>
        </p:txBody>
      </p:sp>
      <p:sp>
        <p:nvSpPr>
          <p:cNvPr id="3" name="标题 2">
            <a:extLst>
              <a:ext uri="{FF2B5EF4-FFF2-40B4-BE49-F238E27FC236}">
                <a16:creationId xmlns:a16="http://schemas.microsoft.com/office/drawing/2014/main" xmlns="" id="{8FE40BD9-F9F4-45B3-8487-7577874A1FFD}"/>
              </a:ext>
            </a:extLst>
          </p:cNvPr>
          <p:cNvSpPr>
            <a:spLocks noGrp="1"/>
          </p:cNvSpPr>
          <p:nvPr>
            <p:ph type="title"/>
          </p:nvPr>
        </p:nvSpPr>
        <p:spPr/>
        <p:txBody>
          <a:bodyPr/>
          <a:lstStyle/>
          <a:p>
            <a:r>
              <a:rPr lang="zh-CN" altLang="en-US" dirty="0"/>
              <a:t>目标</a:t>
            </a:r>
          </a:p>
        </p:txBody>
      </p:sp>
      <p:sp>
        <p:nvSpPr>
          <p:cNvPr id="4" name="矩形 3"/>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2218890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69E52725-8F72-4DEB-B8D5-62187F8B3756}"/>
              </a:ext>
            </a:extLst>
          </p:cNvPr>
          <p:cNvSpPr>
            <a:spLocks noGrp="1"/>
          </p:cNvSpPr>
          <p:nvPr>
            <p:ph idx="1"/>
          </p:nvPr>
        </p:nvSpPr>
        <p:spPr/>
        <p:txBody>
          <a:bodyPr/>
          <a:lstStyle/>
          <a:p>
            <a:r>
              <a:rPr lang="zh-CN" altLang="en-US" sz="2000" dirty="0"/>
              <a:t>新闻文本分类的主要步骤如下。</a:t>
            </a:r>
            <a:endParaRPr lang="en-US" altLang="zh-CN" sz="2000" dirty="0"/>
          </a:p>
          <a:p>
            <a:pPr marL="720000" indent="0">
              <a:buNone/>
            </a:pPr>
            <a:r>
              <a:rPr lang="zh-CN" altLang="en-US" sz="2000" dirty="0"/>
              <a:t>（</a:t>
            </a:r>
            <a:r>
              <a:rPr lang="en-US" altLang="zh-CN" sz="2000" dirty="0"/>
              <a:t>1</a:t>
            </a:r>
            <a:r>
              <a:rPr lang="zh-CN" altLang="en-US" sz="2000" dirty="0"/>
              <a:t>）使用</a:t>
            </a:r>
            <a:r>
              <a:rPr lang="en-US" altLang="zh-CN" sz="2000" dirty="0"/>
              <a:t>Python</a:t>
            </a:r>
            <a:r>
              <a:rPr lang="zh-CN" altLang="en-US" sz="2000" dirty="0"/>
              <a:t>爬虫中的</a:t>
            </a:r>
            <a:r>
              <a:rPr lang="en-US" altLang="zh-CN" sz="2000" dirty="0"/>
              <a:t>requests</a:t>
            </a:r>
            <a:r>
              <a:rPr lang="zh-CN" altLang="en-US" sz="2000" dirty="0"/>
              <a:t>和</a:t>
            </a:r>
            <a:r>
              <a:rPr lang="en-US" altLang="zh-CN" sz="2000" dirty="0" err="1"/>
              <a:t>BeautifulSoup</a:t>
            </a:r>
            <a:r>
              <a:rPr lang="zh-CN" altLang="en-US" sz="2000" dirty="0"/>
              <a:t>等常用库，获取数据信息。</a:t>
            </a:r>
          </a:p>
          <a:p>
            <a:pPr marL="720000" indent="0">
              <a:buNone/>
            </a:pPr>
            <a:r>
              <a:rPr lang="zh-CN" altLang="en-US" sz="2000" dirty="0"/>
              <a:t>（</a:t>
            </a:r>
            <a:r>
              <a:rPr lang="en-US" altLang="zh-CN" sz="2000" dirty="0"/>
              <a:t>2</a:t>
            </a:r>
            <a:r>
              <a:rPr lang="zh-CN" altLang="en-US" sz="2000" dirty="0"/>
              <a:t>）分析各栏目下新闻之间的相似度、新闻发布量，对数据进行探索。</a:t>
            </a:r>
          </a:p>
          <a:p>
            <a:pPr marL="720000" indent="0">
              <a:buNone/>
            </a:pPr>
            <a:r>
              <a:rPr lang="zh-CN" altLang="en-US" sz="2000" dirty="0"/>
              <a:t>（</a:t>
            </a:r>
            <a:r>
              <a:rPr lang="en-US" altLang="zh-CN" sz="2000" dirty="0"/>
              <a:t>3</a:t>
            </a:r>
            <a:r>
              <a:rPr lang="zh-CN" altLang="en-US" sz="2000" dirty="0"/>
              <a:t>）对文本进行基础处理、向量化等预处理操作。</a:t>
            </a:r>
          </a:p>
          <a:p>
            <a:pPr marL="720000" indent="0">
              <a:buNone/>
            </a:pPr>
            <a:r>
              <a:rPr lang="zh-CN" altLang="en-US" sz="2000" dirty="0"/>
              <a:t>（</a:t>
            </a:r>
            <a:r>
              <a:rPr lang="en-US" altLang="zh-CN" sz="2000" dirty="0"/>
              <a:t>4</a:t>
            </a:r>
            <a:r>
              <a:rPr lang="zh-CN" altLang="en-US" sz="2000" dirty="0"/>
              <a:t>）构建</a:t>
            </a:r>
            <a:r>
              <a:rPr lang="en-US" altLang="zh-CN" sz="2000" dirty="0"/>
              <a:t>SVM</a:t>
            </a:r>
            <a:r>
              <a:rPr lang="zh-CN" altLang="en-US" sz="2000" dirty="0"/>
              <a:t>分类模型，对滚动与独家栏目进行分类。</a:t>
            </a:r>
          </a:p>
          <a:p>
            <a:pPr marL="720000" indent="0">
              <a:buNone/>
            </a:pPr>
            <a:r>
              <a:rPr lang="zh-CN" altLang="en-US" sz="2000" dirty="0"/>
              <a:t>（</a:t>
            </a:r>
            <a:r>
              <a:rPr lang="en-US" altLang="zh-CN" sz="2000" dirty="0"/>
              <a:t>5</a:t>
            </a:r>
            <a:r>
              <a:rPr lang="zh-CN" altLang="en-US" sz="2000" dirty="0"/>
              <a:t>）根据构建后的模型结果进行模型评价。</a:t>
            </a:r>
          </a:p>
          <a:p>
            <a:pPr marL="720000" indent="0">
              <a:buNone/>
            </a:pPr>
            <a:r>
              <a:rPr lang="zh-CN" altLang="en-US" sz="2000" dirty="0"/>
              <a:t>（</a:t>
            </a:r>
            <a:r>
              <a:rPr lang="en-US" altLang="zh-CN" sz="2000" dirty="0"/>
              <a:t>6</a:t>
            </a:r>
            <a:r>
              <a:rPr lang="zh-CN" altLang="en-US" sz="2000" dirty="0"/>
              <a:t>）根据分类模型得到的滚动与独家下的新闻分类结果提出更好的改进建议。</a:t>
            </a:r>
          </a:p>
        </p:txBody>
      </p:sp>
      <p:sp>
        <p:nvSpPr>
          <p:cNvPr id="3" name="标题 2">
            <a:extLst>
              <a:ext uri="{FF2B5EF4-FFF2-40B4-BE49-F238E27FC236}">
                <a16:creationId xmlns:a16="http://schemas.microsoft.com/office/drawing/2014/main" xmlns="" id="{932E21D8-D7D8-46BC-9849-2F05A744669B}"/>
              </a:ext>
            </a:extLst>
          </p:cNvPr>
          <p:cNvSpPr>
            <a:spLocks noGrp="1"/>
          </p:cNvSpPr>
          <p:nvPr>
            <p:ph type="title"/>
          </p:nvPr>
        </p:nvSpPr>
        <p:spPr/>
        <p:txBody>
          <a:bodyPr/>
          <a:lstStyle/>
          <a:p>
            <a:r>
              <a:rPr lang="zh-CN" altLang="en-US" dirty="0"/>
              <a:t>目标</a:t>
            </a:r>
          </a:p>
        </p:txBody>
      </p:sp>
      <p:sp>
        <p:nvSpPr>
          <p:cNvPr id="4" name="矩形 3"/>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3790402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91B9D18E-4227-45DB-9C51-51FA02927AB9}"/>
              </a:ext>
            </a:extLst>
          </p:cNvPr>
          <p:cNvSpPr>
            <a:spLocks noGrp="1"/>
          </p:cNvSpPr>
          <p:nvPr>
            <p:ph idx="1"/>
          </p:nvPr>
        </p:nvSpPr>
        <p:spPr/>
        <p:txBody>
          <a:bodyPr/>
          <a:lstStyle/>
          <a:p>
            <a:r>
              <a:rPr lang="zh-CN" altLang="en-US" sz="2000" dirty="0"/>
              <a:t>新闻文本分类的总体流程如图所示。</a:t>
            </a:r>
          </a:p>
        </p:txBody>
      </p:sp>
      <p:sp>
        <p:nvSpPr>
          <p:cNvPr id="3" name="标题 2">
            <a:extLst>
              <a:ext uri="{FF2B5EF4-FFF2-40B4-BE49-F238E27FC236}">
                <a16:creationId xmlns:a16="http://schemas.microsoft.com/office/drawing/2014/main" xmlns="" id="{953ABE43-9331-4CFC-B570-3DEF53297813}"/>
              </a:ext>
            </a:extLst>
          </p:cNvPr>
          <p:cNvSpPr>
            <a:spLocks noGrp="1"/>
          </p:cNvSpPr>
          <p:nvPr>
            <p:ph type="title"/>
          </p:nvPr>
        </p:nvSpPr>
        <p:spPr/>
        <p:txBody>
          <a:bodyPr/>
          <a:lstStyle/>
          <a:p>
            <a:r>
              <a:rPr lang="zh-CN" altLang="en-US" dirty="0"/>
              <a:t>目标</a:t>
            </a:r>
          </a:p>
        </p:txBody>
      </p:sp>
      <p:pic>
        <p:nvPicPr>
          <p:cNvPr id="8" name="图片 7">
            <a:extLst>
              <a:ext uri="{FF2B5EF4-FFF2-40B4-BE49-F238E27FC236}">
                <a16:creationId xmlns:a16="http://schemas.microsoft.com/office/drawing/2014/main" xmlns="" id="{5F1FD25E-1016-4A3C-8404-74EDF68B29DF}"/>
              </a:ext>
            </a:extLst>
          </p:cNvPr>
          <p:cNvPicPr>
            <a:picLocks noChangeAspect="1"/>
          </p:cNvPicPr>
          <p:nvPr/>
        </p:nvPicPr>
        <p:blipFill>
          <a:blip r:embed="rId2" cstate="print">
            <a:extLst>
              <a:ext uri="{BEBA8EAE-BF5A-486C-A8C5-ECC9F3942E4B}">
                <a14:imgProps xmlns:a14="http://schemas.microsoft.com/office/drawing/2010/main" xmlns="">
                  <a14:imgLayer r:embed="rId3">
                    <a14:imgEffect>
                      <a14:sharpenSoften amount="50000"/>
                    </a14:imgEffect>
                  </a14:imgLayer>
                </a14:imgProps>
              </a:ext>
              <a:ext uri="{28A0092B-C50C-407E-A947-70E740481C1C}">
                <a14:useLocalDpi xmlns:a14="http://schemas.microsoft.com/office/drawing/2010/main" xmlns="" val="0"/>
              </a:ext>
            </a:extLst>
          </a:blip>
          <a:stretch>
            <a:fillRect/>
          </a:stretch>
        </p:blipFill>
        <p:spPr>
          <a:xfrm>
            <a:off x="1689595" y="1792010"/>
            <a:ext cx="8812809" cy="3580598"/>
          </a:xfrm>
          <a:prstGeom prst="rect">
            <a:avLst/>
          </a:prstGeom>
        </p:spPr>
      </p:pic>
      <p:sp>
        <p:nvSpPr>
          <p:cNvPr id="5" name="矩形 4"/>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110280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xmlns="" id="{BE63B4B9-B090-49DB-85BD-5D599DB0AC98}"/>
              </a:ext>
            </a:extLst>
          </p:cNvPr>
          <p:cNvCxnSpPr>
            <a:cxnSpLocks/>
          </p:cNvCxnSpPr>
          <p:nvPr/>
        </p:nvCxnSpPr>
        <p:spPr>
          <a:xfrm>
            <a:off x="3265488" y="2198688"/>
            <a:ext cx="4762" cy="22717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xmlns="" id="{24C43763-291F-4430-A4DA-9E96587C4F76}"/>
              </a:ext>
            </a:extLst>
          </p:cNvPr>
          <p:cNvSpPr>
            <a:spLocks noChangeShapeType="1"/>
          </p:cNvSpPr>
          <p:nvPr/>
        </p:nvSpPr>
        <p:spPr bwMode="auto">
          <a:xfrm>
            <a:off x="2687638" y="3798888"/>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xmlns="" id="{AED41D19-0B5F-4CE2-94A9-BF47CA4B48E3}"/>
              </a:ext>
            </a:extLst>
          </p:cNvPr>
          <p:cNvSpPr>
            <a:spLocks noChangeArrowheads="1"/>
          </p:cNvSpPr>
          <p:nvPr/>
        </p:nvSpPr>
        <p:spPr bwMode="auto">
          <a:xfrm>
            <a:off x="2904947" y="25026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xmlns="" id="{D83BAA40-4EC1-4A5B-A522-5F53BF0EADCC}"/>
              </a:ext>
            </a:extLst>
          </p:cNvPr>
          <p:cNvSpPr>
            <a:spLocks noChangeArrowheads="1"/>
          </p:cNvSpPr>
          <p:nvPr/>
        </p:nvSpPr>
        <p:spPr bwMode="auto">
          <a:xfrm>
            <a:off x="4000531" y="34595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rPr>
              <a:t>分析方法与分析过程</a:t>
            </a:r>
          </a:p>
        </p:txBody>
      </p:sp>
      <p:sp>
        <p:nvSpPr>
          <p:cNvPr id="9226" name="标题 3">
            <a:extLst>
              <a:ext uri="{FF2B5EF4-FFF2-40B4-BE49-F238E27FC236}">
                <a16:creationId xmlns:a16="http://schemas.microsoft.com/office/drawing/2014/main" xmlns="" id="{ACB3D8C9-F099-4E1D-95B0-776B5E3B3DAA}"/>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xmlns="" id="{00880058-9A93-4F94-B1A7-41FECE727E09}"/>
              </a:ext>
            </a:extLst>
          </p:cNvPr>
          <p:cNvSpPr>
            <a:spLocks noChangeArrowheads="1"/>
          </p:cNvSpPr>
          <p:nvPr/>
        </p:nvSpPr>
        <p:spPr bwMode="auto">
          <a:xfrm>
            <a:off x="4000531" y="24306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业务背景与项目目标</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xmlns="" id="{93537456-EBAD-4988-B923-6E90EE623A7D}"/>
              </a:ext>
            </a:extLst>
          </p:cNvPr>
          <p:cNvSpPr>
            <a:spLocks noChangeArrowheads="1"/>
          </p:cNvSpPr>
          <p:nvPr/>
        </p:nvSpPr>
        <p:spPr bwMode="auto">
          <a:xfrm>
            <a:off x="2928857" y="34775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9" name="矩形 8"/>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872770A5-A391-4815-B85F-0A66CCB9597A}"/>
              </a:ext>
            </a:extLst>
          </p:cNvPr>
          <p:cNvSpPr>
            <a:spLocks noGrp="1"/>
          </p:cNvSpPr>
          <p:nvPr>
            <p:ph idx="1"/>
          </p:nvPr>
        </p:nvSpPr>
        <p:spPr/>
        <p:txBody>
          <a:bodyPr/>
          <a:lstStyle/>
          <a:p>
            <a:r>
              <a:rPr lang="zh-CN" altLang="en-US" sz="2000" dirty="0"/>
              <a:t>由于所运用到的数据不能直接的获取到，因此前期需要通过</a:t>
            </a:r>
            <a:r>
              <a:rPr lang="en-US" altLang="zh-CN" sz="2000" dirty="0"/>
              <a:t>Python</a:t>
            </a:r>
            <a:r>
              <a:rPr lang="zh-CN" altLang="en-US" sz="2000" dirty="0"/>
              <a:t>爬虫中的部分常用库来采集所需的数据信息。</a:t>
            </a:r>
            <a:endParaRPr lang="en-US" altLang="zh-CN" sz="2000" dirty="0"/>
          </a:p>
          <a:p>
            <a:r>
              <a:rPr lang="zh-CN" altLang="en-US" sz="2000" dirty="0"/>
              <a:t>其次对爬取下来的数据进行数据探索、文本预处理等操作；</a:t>
            </a:r>
            <a:endParaRPr lang="en-US" altLang="zh-CN" sz="2000" dirty="0"/>
          </a:p>
          <a:p>
            <a:r>
              <a:rPr lang="zh-CN" altLang="en-US" sz="2000" dirty="0"/>
              <a:t>接着构建</a:t>
            </a:r>
            <a:r>
              <a:rPr lang="en-US" altLang="zh-CN" sz="2000" dirty="0"/>
              <a:t>SVM</a:t>
            </a:r>
            <a:r>
              <a:rPr lang="zh-CN" altLang="en-US" sz="2000" dirty="0"/>
              <a:t>模型并对滚动与独家栏目下的新闻重新分类；</a:t>
            </a:r>
            <a:endParaRPr lang="en-US" altLang="zh-CN" sz="2000" dirty="0"/>
          </a:p>
          <a:p>
            <a:r>
              <a:rPr lang="zh-CN" altLang="en-US" sz="2000" dirty="0"/>
              <a:t>最后再对模型进行评价，分析模型的性能。</a:t>
            </a:r>
          </a:p>
        </p:txBody>
      </p:sp>
      <p:sp>
        <p:nvSpPr>
          <p:cNvPr id="3" name="标题 2">
            <a:extLst>
              <a:ext uri="{FF2B5EF4-FFF2-40B4-BE49-F238E27FC236}">
                <a16:creationId xmlns:a16="http://schemas.microsoft.com/office/drawing/2014/main" xmlns="" id="{B1F1FD26-6B96-4982-A5FB-186DBF64D2B5}"/>
              </a:ext>
            </a:extLst>
          </p:cNvPr>
          <p:cNvSpPr>
            <a:spLocks noGrp="1"/>
          </p:cNvSpPr>
          <p:nvPr>
            <p:ph type="title"/>
          </p:nvPr>
        </p:nvSpPr>
        <p:spPr/>
        <p:txBody>
          <a:bodyPr/>
          <a:lstStyle/>
          <a:p>
            <a:r>
              <a:rPr lang="zh-CN" altLang="en-US" dirty="0"/>
              <a:t>分析方法与过程</a:t>
            </a:r>
          </a:p>
        </p:txBody>
      </p:sp>
      <p:sp>
        <p:nvSpPr>
          <p:cNvPr id="4" name="矩形 3"/>
          <p:cNvSpPr/>
          <p:nvPr/>
        </p:nvSpPr>
        <p:spPr bwMode="auto">
          <a:xfrm>
            <a:off x="339969" y="6195646"/>
            <a:ext cx="5222631" cy="556846"/>
          </a:xfrm>
          <a:prstGeom prst="rect">
            <a:avLst/>
          </a:prstGeom>
          <a:solidFill>
            <a:schemeClr val="bg1"/>
          </a:solidFill>
          <a:ln w="25400" cap="flat" cmpd="sng">
            <a:solidFill>
              <a:schemeClr val="bg1"/>
            </a:solidFill>
            <a:prstDash val="sysDash"/>
            <a:round/>
            <a:headEnd/>
            <a:tailEnd/>
          </a:ln>
          <a:extLst>
            <a:ext uri="{909E8E84-426E-40DD-AFC4-6F175D3DCCD1}">
              <a14:hiddenFill xmlns:a14="http://schemas.microsoft.com/office/drawing/2010/main" xmlns="">
                <a:solidFill>
                  <a:srgbClr val="FFFFFF"/>
                </a:solidFill>
              </a14:hiddenFill>
            </a:ext>
          </a:extLst>
        </p:spPr>
        <p:txBody>
          <a:bodyPr rtlCol="0" anchor="ctr"/>
          <a:lstStyle/>
          <a:p>
            <a:pPr algn="ctr"/>
            <a:endParaRPr lang="zh-CN" altLang="en-US" dirty="0">
              <a:solidFill>
                <a:schemeClr val="bg1"/>
              </a:solidFill>
            </a:endParaRPr>
          </a:p>
        </p:txBody>
      </p:sp>
    </p:spTree>
    <p:extLst>
      <p:ext uri="{BB962C8B-B14F-4D97-AF65-F5344CB8AC3E}">
        <p14:creationId xmlns:p14="http://schemas.microsoft.com/office/powerpoint/2010/main" xmlns="" val="3464755075"/>
      </p:ext>
    </p:extLst>
  </p:cSld>
  <p:clrMapOvr>
    <a:masterClrMapping/>
  </p:clrMapOvr>
</p:sld>
</file>

<file path=ppt/theme/theme1.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xmlns="">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828</TotalTime>
  <Words>3050</Words>
  <Application>Microsoft Office PowerPoint</Application>
  <PresentationFormat>自定义</PresentationFormat>
  <Paragraphs>272</Paragraphs>
  <Slides>36</Slides>
  <Notes>1</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3_Office 主题</vt:lpstr>
      <vt:lpstr>新闻文本分类</vt:lpstr>
      <vt:lpstr>目录</vt:lpstr>
      <vt:lpstr>背景</vt:lpstr>
      <vt:lpstr>数据说明</vt:lpstr>
      <vt:lpstr>目标</vt:lpstr>
      <vt:lpstr>目标</vt:lpstr>
      <vt:lpstr>目标</vt:lpstr>
      <vt:lpstr>目录</vt:lpstr>
      <vt:lpstr>分析方法与过程</vt:lpstr>
      <vt:lpstr>数据采集</vt:lpstr>
      <vt:lpstr>数据采集</vt:lpstr>
      <vt:lpstr>数据探索</vt:lpstr>
      <vt:lpstr>数据探索</vt:lpstr>
      <vt:lpstr>数据探索</vt:lpstr>
      <vt:lpstr>数据探索</vt:lpstr>
      <vt:lpstr>数据探索</vt:lpstr>
      <vt:lpstr>数据探索</vt:lpstr>
      <vt:lpstr>数据探索</vt:lpstr>
      <vt:lpstr>文本预处理</vt:lpstr>
      <vt:lpstr>文本预处理</vt:lpstr>
      <vt:lpstr>文本预处理</vt:lpstr>
      <vt:lpstr>文本预处理</vt:lpstr>
      <vt:lpstr>文本预处理</vt:lpstr>
      <vt:lpstr>文本预处理</vt:lpstr>
      <vt:lpstr>SVM模型构建</vt:lpstr>
      <vt:lpstr>SVM模型构建</vt:lpstr>
      <vt:lpstr>SVM模型构建</vt:lpstr>
      <vt:lpstr>SVM模型构建</vt:lpstr>
      <vt:lpstr>SVM模型构建</vt:lpstr>
      <vt:lpstr>SVM模型构建</vt:lpstr>
      <vt:lpstr>SVM模型构建</vt:lpstr>
      <vt:lpstr>模型评价</vt:lpstr>
      <vt:lpstr>模型评价</vt:lpstr>
      <vt:lpstr>模型评价</vt:lpstr>
      <vt:lpstr>小结</vt:lpstr>
      <vt:lpstr>幻灯片 36</vt:lpstr>
    </vt:vector>
  </TitlesOfParts>
  <Company>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admin</cp:lastModifiedBy>
  <cp:revision>313</cp:revision>
  <dcterms:created xsi:type="dcterms:W3CDTF">2017-01-10T15:44:52Z</dcterms:created>
  <dcterms:modified xsi:type="dcterms:W3CDTF">2024-09-25T15:03:46Z</dcterms:modified>
</cp:coreProperties>
</file>