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4" r:id="rId3"/>
  </p:sldMasterIdLst>
  <p:notesMasterIdLst>
    <p:notesMasterId r:id="rId24"/>
  </p:notesMasterIdLst>
  <p:sldIdLst>
    <p:sldId id="494" r:id="rId4"/>
    <p:sldId id="506" r:id="rId5"/>
    <p:sldId id="549" r:id="rId6"/>
    <p:sldId id="583" r:id="rId7"/>
    <p:sldId id="578" r:id="rId8"/>
    <p:sldId id="550" r:id="rId9"/>
    <p:sldId id="553" r:id="rId10"/>
    <p:sldId id="562" r:id="rId11"/>
    <p:sldId id="580" r:id="rId12"/>
    <p:sldId id="560" r:id="rId13"/>
    <p:sldId id="598" r:id="rId14"/>
    <p:sldId id="565" r:id="rId15"/>
    <p:sldId id="566" r:id="rId16"/>
    <p:sldId id="567" r:id="rId17"/>
    <p:sldId id="568" r:id="rId18"/>
    <p:sldId id="581" r:id="rId19"/>
    <p:sldId id="569" r:id="rId20"/>
    <p:sldId id="570" r:id="rId21"/>
    <p:sldId id="599" r:id="rId22"/>
    <p:sldId id="260" r:id="rId23"/>
  </p:sldIdLst>
  <p:sldSz cx="12192000" cy="6858000"/>
  <p:notesSz cx="6858000" cy="9144000"/>
  <p:custDataLst>
    <p:tags r:id="rId28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20D"/>
    <a:srgbClr val="064BB2"/>
    <a:srgbClr val="2B6EE1"/>
    <a:srgbClr val="2165B6"/>
    <a:srgbClr val="FDDD57"/>
    <a:srgbClr val="F2F65E"/>
    <a:srgbClr val="FFCB54"/>
    <a:srgbClr val="FB9708"/>
    <a:srgbClr val="FFBF2B"/>
    <a:srgbClr val="7624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08" autoAdjust="0"/>
    <p:restoredTop sz="94660"/>
  </p:normalViewPr>
  <p:slideViewPr>
    <p:cSldViewPr snapToGrid="0" showGuides="1">
      <p:cViewPr varScale="1">
        <p:scale>
          <a:sx n="83" d="100"/>
          <a:sy n="83" d="100"/>
        </p:scale>
        <p:origin x="600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8" Type="http://schemas.openxmlformats.org/officeDocument/2006/relationships/tags" Target="tags/tag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notesMaster" Target="notesMasters/notesMaster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9D8E2052-B1A1-4FC3-AE20-9EDBA29A6BF9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latin typeface="等线" panose="02010600030101010101" pitchFamily="2" charset="-122"/>
                <a:ea typeface="等线" panose="02010600030101010101" pitchFamily="2" charset="-122"/>
              </a:defRPr>
            </a:lvl1pPr>
          </a:lstStyle>
          <a:p>
            <a:fld id="{16E10469-6621-43DA-B346-8AA9E72D9EF9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>
            <a:spLocks noChangeArrowheads="1"/>
          </p:cNvSpPr>
          <p:nvPr userDrawn="1"/>
        </p:nvSpPr>
        <p:spPr bwMode="auto">
          <a:xfrm>
            <a:off x="0" y="1968500"/>
            <a:ext cx="12190413" cy="2168525"/>
          </a:xfrm>
          <a:prstGeom prst="rect">
            <a:avLst/>
          </a:prstGeom>
          <a:solidFill>
            <a:srgbClr val="064BB2"/>
          </a:solidFill>
          <a:ln>
            <a:noFill/>
          </a:ln>
          <a:effectLst>
            <a:outerShdw blurRad="50800" dist="38100" dir="5400000" algn="t" rotWithShape="0">
              <a:srgbClr val="000000">
                <a:alpha val="0"/>
              </a:srgbClr>
            </a:outerShdw>
          </a:effectLst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defRPr/>
            </a:pPr>
            <a:endParaRPr lang="zh-CN" altLang="en-US" sz="950" baseline="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4" name="图片 3" descr="AW视觉符号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02395" y="2246811"/>
            <a:ext cx="4697018" cy="247818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5" name="标题 14"/>
          <p:cNvSpPr>
            <a:spLocks noGrp="1"/>
          </p:cNvSpPr>
          <p:nvPr>
            <p:ph type="title"/>
          </p:nvPr>
        </p:nvSpPr>
        <p:spPr>
          <a:xfrm>
            <a:off x="5926234" y="2706149"/>
            <a:ext cx="5889861" cy="692150"/>
          </a:xfrm>
        </p:spPr>
        <p:txBody>
          <a:bodyPr/>
          <a:lstStyle>
            <a:lvl1pPr algn="ctr">
              <a:defRPr sz="3600" b="1" baseline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hf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0" y="1968500"/>
            <a:ext cx="12190413" cy="2168525"/>
          </a:xfrm>
          <a:prstGeom prst="rect">
            <a:avLst/>
          </a:prstGeom>
          <a:solidFill>
            <a:srgbClr val="064BB2"/>
          </a:solidFill>
          <a:ln>
            <a:noFill/>
          </a:ln>
          <a:effectLst>
            <a:outerShdw blurRad="50800" dist="38100" dir="5400000" algn="t" rotWithShape="0">
              <a:srgbClr val="000000">
                <a:alpha val="0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zh-CN" altLang="en-US" sz="950" baseline="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" name="Title 1"/>
          <p:cNvSpPr txBox="1"/>
          <p:nvPr/>
        </p:nvSpPr>
        <p:spPr>
          <a:xfrm>
            <a:off x="5108398" y="2071633"/>
            <a:ext cx="7082050" cy="1653849"/>
          </a:xfrm>
          <a:prstGeom prst="rect">
            <a:avLst/>
          </a:prstGeom>
        </p:spPr>
        <p:txBody>
          <a:bodyPr anchor="b"/>
          <a:lstStyle>
            <a:lvl1pPr algn="ctr" defTabSz="1028700" rtl="0" eaLnBrk="1" fontAlgn="base" latinLnBrk="0" hangingPunct="1">
              <a:lnSpc>
                <a:spcPts val="3360"/>
              </a:lnSpc>
              <a:spcBef>
                <a:spcPts val="630"/>
              </a:spcBef>
              <a:spcAft>
                <a:spcPct val="0"/>
              </a:spcAft>
              <a:buNone/>
              <a:defRPr lang="en-US" sz="2940" b="1" kern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</a:lstStyle>
          <a:p>
            <a:pPr>
              <a:defRPr/>
            </a:pPr>
            <a:r>
              <a:rPr altLang="zh-CN" sz="6600" baseline="0">
                <a:ln>
                  <a:solidFill>
                    <a:schemeClr val="bg1"/>
                  </a:solidFill>
                </a:ln>
                <a:effectLst>
                  <a:reflection blurRad="6350" stA="50000" endA="300" endPos="50000" dist="29997" dir="5400000" sy="-100000" algn="bl" rotWithShape="0"/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Thank you!</a:t>
            </a:r>
            <a:endParaRPr lang="zh-CN" altLang="en-US" sz="6600" baseline="0">
              <a:ln>
                <a:solidFill>
                  <a:schemeClr val="bg1"/>
                </a:solidFill>
              </a:ln>
              <a:effectLst>
                <a:reflection blurRad="6350" stA="50000" endA="300" endPos="50000" dist="29997" dir="5400000" sy="-100000" algn="bl" rotWithShape="0"/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2394" y="2246810"/>
            <a:ext cx="4697018" cy="247818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" name="矩形 7"/>
          <p:cNvSpPr>
            <a:spLocks noChangeArrowheads="1"/>
          </p:cNvSpPr>
          <p:nvPr userDrawn="1"/>
        </p:nvSpPr>
        <p:spPr bwMode="auto">
          <a:xfrm>
            <a:off x="0" y="1967879"/>
            <a:ext cx="12189884" cy="2168691"/>
          </a:xfrm>
          <a:prstGeom prst="rect">
            <a:avLst/>
          </a:prstGeom>
          <a:solidFill>
            <a:srgbClr val="064BB2"/>
          </a:solidFill>
          <a:ln>
            <a:noFill/>
          </a:ln>
          <a:effectLst>
            <a:outerShdw blurRad="50800" dist="38100" dir="5400000" algn="t" rotWithShape="0">
              <a:srgbClr val="000000">
                <a:alpha val="0"/>
              </a:srgbClr>
            </a:outerShdw>
          </a:effectLst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950" baseline="0" dirty="0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9" name="Title 1"/>
          <p:cNvSpPr txBox="1"/>
          <p:nvPr userDrawn="1"/>
        </p:nvSpPr>
        <p:spPr>
          <a:xfrm>
            <a:off x="5003623" y="1657613"/>
            <a:ext cx="7082051" cy="165384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1028700" rtl="0" eaLnBrk="1" fontAlgn="base" latinLnBrk="0" hangingPunct="1">
              <a:lnSpc>
                <a:spcPts val="3360"/>
              </a:lnSpc>
              <a:spcBef>
                <a:spcPts val="630"/>
              </a:spcBef>
              <a:spcAft>
                <a:spcPct val="0"/>
              </a:spcAft>
              <a:buNone/>
              <a:defRPr lang="en-US" sz="2940" b="1" kern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</a:lstStyle>
          <a:p>
            <a:r>
              <a:rPr altLang="zh-CN" sz="6600" baseline="0" dirty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effectLst>
                  <a:reflection blurRad="6350" stA="50000" endA="300" endPos="50000" dist="29997" dir="5400000" sy="-100000" algn="bl" rotWithShape="0"/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Thank you!</a:t>
            </a:r>
            <a:endParaRPr lang="zh-CN" altLang="en-US" sz="6600" baseline="0" dirty="0">
              <a:ln>
                <a:solidFill>
                  <a:srgbClr val="FFFFFF"/>
                </a:solidFill>
              </a:ln>
              <a:solidFill>
                <a:srgbClr val="FFFFFF"/>
              </a:solidFill>
              <a:effectLst>
                <a:reflection blurRad="6350" stA="50000" endA="300" endPos="50000" dist="29997" dir="5400000" sy="-100000" algn="bl" rotWithShape="0"/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10" name="图片 9" descr="AW视觉符号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02395" y="2246811"/>
            <a:ext cx="4697018" cy="247818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程序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/>
          <p:cNvSpPr>
            <a:spLocks noChangeArrowheads="1"/>
          </p:cNvSpPr>
          <p:nvPr userDrawn="1"/>
        </p:nvSpPr>
        <p:spPr bwMode="auto">
          <a:xfrm>
            <a:off x="9937750" y="6392863"/>
            <a:ext cx="571500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000" baseline="0">
                <a:solidFill>
                  <a:srgbClr val="7F7F7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fld id="{2E0CE57F-895C-4FB5-BB16-611C3E5AAD9F}" type="slidenum">
              <a:rPr lang="en-US" altLang="zh-CN" sz="1000" baseline="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</a:fld>
            <a:endParaRPr lang="en-US" altLang="zh-CN" sz="1000" baseline="0">
              <a:latin typeface="Times New Roman" panose="02020603050405020304" pitchFamily="18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6" name="直接连接符 19"/>
          <p:cNvCxnSpPr>
            <a:stCxn id="6" idx="3"/>
          </p:cNvCxnSpPr>
          <p:nvPr userDrawn="1"/>
        </p:nvCxnSpPr>
        <p:spPr>
          <a:xfrm>
            <a:off x="10509250" y="6508750"/>
            <a:ext cx="1019175" cy="0"/>
          </a:xfrm>
          <a:prstGeom prst="line">
            <a:avLst/>
          </a:prstGeom>
          <a:ln w="9525">
            <a:solidFill>
              <a:srgbClr val="F19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14"/>
          <p:cNvCxnSpPr/>
          <p:nvPr userDrawn="1"/>
        </p:nvCxnSpPr>
        <p:spPr>
          <a:xfrm flipV="1">
            <a:off x="423819" y="6508750"/>
            <a:ext cx="9513931" cy="51377"/>
          </a:xfrm>
          <a:prstGeom prst="line">
            <a:avLst/>
          </a:prstGeom>
          <a:ln>
            <a:solidFill>
              <a:srgbClr val="064B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utoShape 23"/>
          <p:cNvSpPr>
            <a:spLocks noChangeArrowheads="1"/>
          </p:cNvSpPr>
          <p:nvPr userDrawn="1"/>
        </p:nvSpPr>
        <p:spPr bwMode="auto">
          <a:xfrm>
            <a:off x="246063" y="915988"/>
            <a:ext cx="9596437" cy="46037"/>
          </a:xfrm>
          <a:prstGeom prst="rect">
            <a:avLst/>
          </a:prstGeom>
          <a:solidFill>
            <a:srgbClr val="064BB2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endParaRPr lang="zh-CN" altLang="en-US" sz="950" baseline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" name="AutoShape 23"/>
          <p:cNvSpPr>
            <a:spLocks noChangeArrowheads="1"/>
          </p:cNvSpPr>
          <p:nvPr userDrawn="1"/>
        </p:nvSpPr>
        <p:spPr bwMode="auto">
          <a:xfrm>
            <a:off x="9842500" y="915988"/>
            <a:ext cx="1989138" cy="46037"/>
          </a:xfrm>
          <a:prstGeom prst="rect">
            <a:avLst/>
          </a:prstGeom>
          <a:solidFill>
            <a:srgbClr val="FB9708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endParaRPr lang="zh-CN" altLang="en-US" sz="950" baseline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23819" y="1817174"/>
            <a:ext cx="11107601" cy="4339721"/>
          </a:xfrm>
        </p:spPr>
        <p:txBody>
          <a:bodyPr>
            <a:noAutofit/>
          </a:bodyPr>
          <a:lstStyle>
            <a:lvl1pPr marL="362585" indent="-362585">
              <a:lnSpc>
                <a:spcPct val="150000"/>
              </a:lnSpc>
              <a:buClr>
                <a:srgbClr val="032089"/>
              </a:buClr>
              <a:buFont typeface="Arial" panose="020B0604020202020204" pitchFamily="34" charset="0"/>
              <a:buChar char="•"/>
              <a:defRPr sz="1800" b="0" baseline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lnSpc>
                <a:spcPct val="130000"/>
              </a:lnSpc>
              <a:buClr>
                <a:srgbClr val="032089"/>
              </a:buClr>
              <a:buFont typeface="Wingdings" panose="05000000000000000000" pitchFamily="2" charset="2"/>
              <a:buChar char="l"/>
              <a:defRPr sz="2330" b="0"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 sz="1905" b="0"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 sz="1905" b="0"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 sz="1905" b="0"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4876" y="359079"/>
            <a:ext cx="10972801" cy="528176"/>
          </a:xfrm>
        </p:spPr>
        <p:txBody>
          <a:bodyPr/>
          <a:lstStyle>
            <a:lvl1pPr>
              <a:defRPr sz="2400" b="1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4" name="内容占位符 2"/>
          <p:cNvSpPr>
            <a:spLocks noGrp="1"/>
          </p:cNvSpPr>
          <p:nvPr>
            <p:ph idx="10"/>
          </p:nvPr>
        </p:nvSpPr>
        <p:spPr>
          <a:xfrm>
            <a:off x="423819" y="1138980"/>
            <a:ext cx="11107601" cy="426469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>
              <a:buNone/>
              <a:defRPr lang="zh-CN" altLang="en-US" sz="2000" b="0" baseline="0" dirty="0" smtClean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/>
          <p:cNvSpPr>
            <a:spLocks noChangeArrowheads="1"/>
          </p:cNvSpPr>
          <p:nvPr userDrawn="1"/>
        </p:nvSpPr>
        <p:spPr bwMode="auto">
          <a:xfrm>
            <a:off x="9937750" y="6392863"/>
            <a:ext cx="571500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000" baseline="0">
                <a:solidFill>
                  <a:srgbClr val="7F7F7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fld id="{44AD4964-F48E-4E69-A3AB-C34FD4C956AE}" type="slidenum">
              <a:rPr lang="en-US" altLang="zh-CN" sz="1000" baseline="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</a:fld>
            <a:endParaRPr lang="en-US" altLang="zh-CN" sz="1000" baseline="0">
              <a:latin typeface="Times New Roman" panose="02020603050405020304" pitchFamily="18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6" name="直接连接符 19"/>
          <p:cNvCxnSpPr>
            <a:stCxn id="6" idx="3"/>
          </p:cNvCxnSpPr>
          <p:nvPr userDrawn="1"/>
        </p:nvCxnSpPr>
        <p:spPr>
          <a:xfrm>
            <a:off x="10509250" y="6508750"/>
            <a:ext cx="1019175" cy="0"/>
          </a:xfrm>
          <a:prstGeom prst="line">
            <a:avLst/>
          </a:prstGeom>
          <a:ln w="9525">
            <a:solidFill>
              <a:srgbClr val="F19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14"/>
          <p:cNvCxnSpPr/>
          <p:nvPr userDrawn="1"/>
        </p:nvCxnSpPr>
        <p:spPr>
          <a:xfrm>
            <a:off x="423819" y="6508750"/>
            <a:ext cx="9513931" cy="0"/>
          </a:xfrm>
          <a:prstGeom prst="line">
            <a:avLst/>
          </a:prstGeom>
          <a:ln>
            <a:solidFill>
              <a:srgbClr val="064B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utoShape 23"/>
          <p:cNvSpPr>
            <a:spLocks noChangeArrowheads="1"/>
          </p:cNvSpPr>
          <p:nvPr userDrawn="1"/>
        </p:nvSpPr>
        <p:spPr bwMode="auto">
          <a:xfrm>
            <a:off x="246063" y="915988"/>
            <a:ext cx="9596437" cy="46037"/>
          </a:xfrm>
          <a:prstGeom prst="rect">
            <a:avLst/>
          </a:prstGeom>
          <a:solidFill>
            <a:srgbClr val="064BB2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endParaRPr lang="zh-CN" altLang="en-US" sz="950" baseline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" name="AutoShape 23"/>
          <p:cNvSpPr>
            <a:spLocks noChangeArrowheads="1"/>
          </p:cNvSpPr>
          <p:nvPr userDrawn="1"/>
        </p:nvSpPr>
        <p:spPr bwMode="auto">
          <a:xfrm>
            <a:off x="9842500" y="915988"/>
            <a:ext cx="1989138" cy="46037"/>
          </a:xfrm>
          <a:prstGeom prst="rect">
            <a:avLst/>
          </a:prstGeom>
          <a:solidFill>
            <a:srgbClr val="FB9708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endParaRPr lang="zh-CN" altLang="en-US" sz="950" baseline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23819" y="1741968"/>
            <a:ext cx="11107601" cy="4369231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Clr>
                <a:srgbClr val="032089"/>
              </a:buClr>
              <a:buFont typeface="Wingdings" panose="05000000000000000000" pitchFamily="2" charset="2"/>
              <a:buNone/>
              <a:defRPr sz="1800" b="0" baseline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lnSpc>
                <a:spcPct val="130000"/>
              </a:lnSpc>
              <a:buClr>
                <a:srgbClr val="032089"/>
              </a:buClr>
              <a:buFont typeface="Wingdings" panose="05000000000000000000" pitchFamily="2" charset="2"/>
              <a:buChar char="l"/>
              <a:defRPr sz="2330" b="0"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 sz="1905" b="0"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 sz="1905" b="0"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 sz="1905" b="0"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4876" y="359079"/>
            <a:ext cx="10972801" cy="528176"/>
          </a:xfrm>
        </p:spPr>
        <p:txBody>
          <a:bodyPr/>
          <a:lstStyle>
            <a:lvl1pPr>
              <a:defRPr sz="2400" b="1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4" name="内容占位符 2"/>
          <p:cNvSpPr>
            <a:spLocks noGrp="1"/>
          </p:cNvSpPr>
          <p:nvPr>
            <p:ph idx="10"/>
          </p:nvPr>
        </p:nvSpPr>
        <p:spPr>
          <a:xfrm>
            <a:off x="423819" y="1138980"/>
            <a:ext cx="11107601" cy="426469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>
              <a:buNone/>
              <a:defRPr lang="zh-CN" altLang="en-US" sz="2000" b="0" baseline="0" dirty="0" smtClean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0" y="1968500"/>
            <a:ext cx="12190413" cy="2168525"/>
          </a:xfrm>
          <a:prstGeom prst="rect">
            <a:avLst/>
          </a:prstGeom>
          <a:solidFill>
            <a:srgbClr val="064BB2"/>
          </a:solidFill>
          <a:ln>
            <a:noFill/>
          </a:ln>
          <a:effectLst>
            <a:outerShdw blurRad="50800" dist="38100" dir="5400000" algn="t" rotWithShape="0">
              <a:srgbClr val="000000">
                <a:alpha val="0"/>
              </a:srgbClr>
            </a:outerShdw>
          </a:effectLst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defRPr/>
            </a:pPr>
            <a:endParaRPr lang="zh-CN" altLang="en-US" sz="950" baseline="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" name="Title 1"/>
          <p:cNvSpPr txBox="1"/>
          <p:nvPr userDrawn="1"/>
        </p:nvSpPr>
        <p:spPr>
          <a:xfrm>
            <a:off x="5003623" y="1657613"/>
            <a:ext cx="7082051" cy="1653849"/>
          </a:xfrm>
          <a:prstGeom prst="rect">
            <a:avLst/>
          </a:prstGeom>
        </p:spPr>
        <p:txBody>
          <a:bodyPr anchor="b"/>
          <a:lstStyle>
            <a:lvl1pPr algn="ctr" defTabSz="1028700" rtl="0" eaLnBrk="1" fontAlgn="base" latinLnBrk="0" hangingPunct="1">
              <a:lnSpc>
                <a:spcPts val="3360"/>
              </a:lnSpc>
              <a:spcBef>
                <a:spcPts val="630"/>
              </a:spcBef>
              <a:spcAft>
                <a:spcPct val="0"/>
              </a:spcAft>
              <a:buNone/>
              <a:defRPr lang="en-US" sz="2940" b="1" kern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</a:lstStyle>
          <a:p>
            <a:pPr>
              <a:defRPr/>
            </a:pPr>
            <a:r>
              <a:rPr altLang="zh-CN" sz="6600" baseline="0">
                <a:ln>
                  <a:solidFill>
                    <a:schemeClr val="bg1"/>
                  </a:solidFill>
                </a:ln>
                <a:effectLst>
                  <a:reflection blurRad="6350" stA="50000" endA="300" endPos="50000" dist="29997" dir="5400000" sy="-100000" algn="bl" rotWithShape="0"/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Thank you!</a:t>
            </a:r>
            <a:endParaRPr lang="zh-CN" altLang="en-US" sz="6600" baseline="0">
              <a:ln>
                <a:solidFill>
                  <a:schemeClr val="bg1"/>
                </a:solidFill>
              </a:ln>
              <a:effectLst>
                <a:reflection blurRad="6350" stA="50000" endA="300" endPos="50000" dist="29997" dir="5400000" sy="-100000" algn="bl" rotWithShape="0"/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5" name="图片 4" descr="AW视觉符号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02395" y="2246811"/>
            <a:ext cx="4697018" cy="247818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纯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/>
          <p:cNvSpPr>
            <a:spLocks noChangeArrowheads="1"/>
          </p:cNvSpPr>
          <p:nvPr/>
        </p:nvSpPr>
        <p:spPr bwMode="auto">
          <a:xfrm>
            <a:off x="9937750" y="6392863"/>
            <a:ext cx="571500" cy="23177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lang="en-US" altLang="zh-CN" sz="100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fld id="{12438CEF-EDDA-4DCE-9A5B-764076D13ABE}" type="slidenum">
              <a:rPr lang="en-US" altLang="zh-CN" sz="1000" smtClean="0"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en-US" altLang="zh-CN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直接连接符 19"/>
          <p:cNvCxnSpPr>
            <a:stCxn id="6" idx="3"/>
          </p:cNvCxnSpPr>
          <p:nvPr/>
        </p:nvCxnSpPr>
        <p:spPr>
          <a:xfrm>
            <a:off x="10509250" y="6508750"/>
            <a:ext cx="1019175" cy="0"/>
          </a:xfrm>
          <a:prstGeom prst="line">
            <a:avLst/>
          </a:prstGeom>
          <a:ln w="9525">
            <a:solidFill>
              <a:srgbClr val="F19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14"/>
          <p:cNvCxnSpPr/>
          <p:nvPr/>
        </p:nvCxnSpPr>
        <p:spPr>
          <a:xfrm>
            <a:off x="423819" y="6508750"/>
            <a:ext cx="9513931" cy="0"/>
          </a:xfrm>
          <a:prstGeom prst="line">
            <a:avLst/>
          </a:prstGeom>
          <a:ln>
            <a:solidFill>
              <a:srgbClr val="064B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utoShape 23"/>
          <p:cNvSpPr>
            <a:spLocks noChangeArrowheads="1"/>
          </p:cNvSpPr>
          <p:nvPr/>
        </p:nvSpPr>
        <p:spPr bwMode="auto">
          <a:xfrm>
            <a:off x="246063" y="915988"/>
            <a:ext cx="9596437" cy="46037"/>
          </a:xfrm>
          <a:prstGeom prst="rect">
            <a:avLst/>
          </a:prstGeom>
          <a:solidFill>
            <a:srgbClr val="064BB2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auto">
              <a:spcBef>
                <a:spcPct val="50000"/>
              </a:spcBef>
              <a:spcAft>
                <a:spcPts val="0"/>
              </a:spcAft>
              <a:defRPr/>
            </a:pPr>
            <a:endParaRPr lang="zh-CN" altLang="en-US" sz="950"/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9842500" y="915988"/>
            <a:ext cx="1989138" cy="46037"/>
          </a:xfrm>
          <a:prstGeom prst="rect">
            <a:avLst/>
          </a:prstGeom>
          <a:solidFill>
            <a:srgbClr val="FB9708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auto">
              <a:spcBef>
                <a:spcPct val="50000"/>
              </a:spcBef>
              <a:spcAft>
                <a:spcPts val="0"/>
              </a:spcAft>
              <a:defRPr/>
            </a:pPr>
            <a:endParaRPr lang="zh-CN" altLang="en-US" sz="950"/>
          </a:p>
        </p:txBody>
      </p:sp>
      <p:sp>
        <p:nvSpPr>
          <p:cNvPr id="4" name="内容占位符 2"/>
          <p:cNvSpPr>
            <a:spLocks noGrp="1"/>
          </p:cNvSpPr>
          <p:nvPr>
            <p:ph idx="1" hasCustomPrompt="1"/>
          </p:nvPr>
        </p:nvSpPr>
        <p:spPr>
          <a:xfrm>
            <a:off x="423819" y="1104181"/>
            <a:ext cx="11107601" cy="5052713"/>
          </a:xfrm>
        </p:spPr>
        <p:txBody>
          <a:bodyPr>
            <a:noAutofit/>
          </a:bodyPr>
          <a:lstStyle>
            <a:lvl1pPr marL="362585" indent="-362585">
              <a:lnSpc>
                <a:spcPct val="150000"/>
              </a:lnSpc>
              <a:buClr>
                <a:srgbClr val="032089"/>
              </a:buClr>
              <a:buFont typeface="Wingdings" panose="05000000000000000000" pitchFamily="2" charset="2"/>
              <a:buChar char="Ø"/>
              <a:defRPr sz="1800" b="0" baseline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>
              <a:lnSpc>
                <a:spcPct val="130000"/>
              </a:lnSpc>
              <a:buClr>
                <a:srgbClr val="032089"/>
              </a:buClr>
              <a:buFont typeface="Wingdings" panose="05000000000000000000" pitchFamily="2" charset="2"/>
              <a:buChar char="l"/>
              <a:defRPr sz="2330" b="0"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 sz="1905" b="0"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 sz="1905" b="0"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 sz="1905" b="0"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noProof="1"/>
              <a:t>单击此处编辑正文内容</a:t>
            </a:r>
            <a:endParaRPr lang="zh-CN" altLang="en-US" noProof="1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54876" y="359079"/>
            <a:ext cx="10972801" cy="528176"/>
          </a:xfrm>
        </p:spPr>
        <p:txBody>
          <a:bodyPr/>
          <a:lstStyle>
            <a:lvl1pPr>
              <a:defRPr sz="2400" b="1" baseline="0">
                <a:solidFill>
                  <a:schemeClr val="tx1"/>
                </a:solidFill>
                <a:latin typeface="微软雅黑" panose="020B0503020204020204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noProof="1"/>
              <a:t>单击此处编辑标题</a:t>
            </a:r>
            <a:endParaRPr lang="zh-CN" altLang="en-US" noProof="1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0" y="1968500"/>
            <a:ext cx="12190413" cy="2168525"/>
          </a:xfrm>
          <a:prstGeom prst="rect">
            <a:avLst/>
          </a:prstGeom>
          <a:solidFill>
            <a:srgbClr val="064BB2"/>
          </a:solidFill>
          <a:ln>
            <a:noFill/>
          </a:ln>
          <a:effectLst>
            <a:outerShdw blurRad="50800" dist="38100" dir="5400000" algn="t" rotWithShape="0">
              <a:srgbClr val="000000">
                <a:alpha val="0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zh-CN" altLang="en-US" sz="950" baseline="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2394" y="2246810"/>
            <a:ext cx="4697018" cy="247818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5" name="标题 14"/>
          <p:cNvSpPr>
            <a:spLocks noGrp="1"/>
          </p:cNvSpPr>
          <p:nvPr>
            <p:ph type="title"/>
          </p:nvPr>
        </p:nvSpPr>
        <p:spPr>
          <a:xfrm>
            <a:off x="5926234" y="2706149"/>
            <a:ext cx="5889861" cy="692150"/>
          </a:xfrm>
        </p:spPr>
        <p:txBody>
          <a:bodyPr/>
          <a:lstStyle>
            <a:lvl1pPr algn="ctr">
              <a:defRPr sz="3600" b="1" baseline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9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fld id="{C5EFD6F6-2F20-4B1A-A667-B95C1338A7FC}" type="datetime5">
              <a:rPr lang="zh-CN" altLang="en-US" smtClean="0"/>
            </a:fld>
            <a:endParaRPr lang="zh-CN" altLang="en-US" dirty="0"/>
          </a:p>
        </p:txBody>
      </p:sp>
      <p:sp>
        <p:nvSpPr>
          <p:cNvPr id="10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87765BD0-8639-4309-B2A4-CEF6862AE3FC}" type="slidenum">
              <a:rPr lang="zh-CN" altLang="en-US" smtClean="0"/>
            </a:fld>
            <a:endParaRPr lang="zh-CN" altLang="en-US"/>
          </a:p>
        </p:txBody>
      </p:sp>
      <p:sp>
        <p:nvSpPr>
          <p:cNvPr id="12" name="矩形 11"/>
          <p:cNvSpPr>
            <a:spLocks noChangeArrowheads="1"/>
          </p:cNvSpPr>
          <p:nvPr userDrawn="1"/>
        </p:nvSpPr>
        <p:spPr bwMode="auto">
          <a:xfrm>
            <a:off x="0" y="1967879"/>
            <a:ext cx="12189884" cy="2168691"/>
          </a:xfrm>
          <a:prstGeom prst="rect">
            <a:avLst/>
          </a:prstGeom>
          <a:solidFill>
            <a:srgbClr val="064BB2"/>
          </a:solidFill>
          <a:ln>
            <a:noFill/>
          </a:ln>
          <a:effectLst>
            <a:outerShdw blurRad="50800" dist="38100" dir="5400000" algn="t" rotWithShape="0">
              <a:srgbClr val="000000">
                <a:alpha val="0"/>
              </a:srgbClr>
            </a:outerShdw>
          </a:effectLst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950" baseline="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13" name="图片 12" descr="AW视觉符号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02395" y="2246811"/>
            <a:ext cx="4697018" cy="247818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hf sldNum="0"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纯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/>
          <p:cNvSpPr>
            <a:spLocks noChangeArrowheads="1"/>
          </p:cNvSpPr>
          <p:nvPr/>
        </p:nvSpPr>
        <p:spPr bwMode="auto">
          <a:xfrm>
            <a:off x="9937750" y="6392863"/>
            <a:ext cx="571500" cy="23177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lang="en-US" altLang="zh-CN" sz="1000" baseline="0">
                <a:solidFill>
                  <a:srgbClr val="7F7F7F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fld id="{12438CEF-EDDA-4DCE-9A5B-764076D13ABE}" type="slidenum">
              <a:rPr lang="en-US" altLang="zh-CN" sz="1000" baseline="0" smtClean="0">
                <a:latin typeface="Times New Roman" panose="02020603050405020304" pitchFamily="18" charset="0"/>
                <a:cs typeface="Arial" panose="020B0604020202020204" pitchFamily="34" charset="0"/>
              </a:rPr>
            </a:fld>
            <a:endParaRPr lang="en-US" altLang="zh-CN" sz="1000" baseline="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cxnSp>
        <p:nvCxnSpPr>
          <p:cNvPr id="6" name="直接连接符 19"/>
          <p:cNvCxnSpPr>
            <a:stCxn id="6" idx="3"/>
          </p:cNvCxnSpPr>
          <p:nvPr/>
        </p:nvCxnSpPr>
        <p:spPr>
          <a:xfrm>
            <a:off x="10509250" y="6508750"/>
            <a:ext cx="1019175" cy="0"/>
          </a:xfrm>
          <a:prstGeom prst="line">
            <a:avLst/>
          </a:prstGeom>
          <a:ln w="9525">
            <a:solidFill>
              <a:srgbClr val="F19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14"/>
          <p:cNvCxnSpPr/>
          <p:nvPr/>
        </p:nvCxnSpPr>
        <p:spPr>
          <a:xfrm>
            <a:off x="423819" y="6508750"/>
            <a:ext cx="9513931" cy="0"/>
          </a:xfrm>
          <a:prstGeom prst="line">
            <a:avLst/>
          </a:prstGeom>
          <a:ln>
            <a:solidFill>
              <a:srgbClr val="064B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utoShape 23"/>
          <p:cNvSpPr>
            <a:spLocks noChangeArrowheads="1"/>
          </p:cNvSpPr>
          <p:nvPr/>
        </p:nvSpPr>
        <p:spPr bwMode="auto">
          <a:xfrm>
            <a:off x="246063" y="915988"/>
            <a:ext cx="9596437" cy="46037"/>
          </a:xfrm>
          <a:prstGeom prst="rect">
            <a:avLst/>
          </a:prstGeom>
          <a:solidFill>
            <a:srgbClr val="064BB2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auto">
              <a:spcBef>
                <a:spcPct val="50000"/>
              </a:spcBef>
              <a:spcAft>
                <a:spcPts val="0"/>
              </a:spcAft>
              <a:defRPr/>
            </a:pPr>
            <a:endParaRPr lang="zh-CN" altLang="en-US" sz="950" baseline="0">
              <a:latin typeface="Times New Roman" panose="02020603050405020304" pitchFamily="18" charset="0"/>
            </a:endParaRP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9842500" y="915988"/>
            <a:ext cx="1989138" cy="46037"/>
          </a:xfrm>
          <a:prstGeom prst="rect">
            <a:avLst/>
          </a:prstGeom>
          <a:solidFill>
            <a:srgbClr val="FB9708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auto">
              <a:spcBef>
                <a:spcPct val="50000"/>
              </a:spcBef>
              <a:spcAft>
                <a:spcPts val="0"/>
              </a:spcAft>
              <a:defRPr/>
            </a:pPr>
            <a:endParaRPr lang="zh-CN" altLang="en-US" sz="950" baseline="0">
              <a:latin typeface="Times New Roman" panose="02020603050405020304" pitchFamily="18" charset="0"/>
            </a:endParaRPr>
          </a:p>
        </p:txBody>
      </p:sp>
      <p:sp>
        <p:nvSpPr>
          <p:cNvPr id="4" name="内容占位符 2"/>
          <p:cNvSpPr>
            <a:spLocks noGrp="1"/>
          </p:cNvSpPr>
          <p:nvPr>
            <p:ph idx="1" hasCustomPrompt="1"/>
          </p:nvPr>
        </p:nvSpPr>
        <p:spPr>
          <a:xfrm>
            <a:off x="423819" y="1104181"/>
            <a:ext cx="11107601" cy="5052713"/>
          </a:xfrm>
        </p:spPr>
        <p:txBody>
          <a:bodyPr>
            <a:noAutofit/>
          </a:bodyPr>
          <a:lstStyle>
            <a:lvl1pPr marL="362585" indent="-362585">
              <a:lnSpc>
                <a:spcPct val="150000"/>
              </a:lnSpc>
              <a:buClr>
                <a:srgbClr val="032089"/>
              </a:buClr>
              <a:buFont typeface="Wingdings" panose="05000000000000000000" pitchFamily="2" charset="2"/>
              <a:buChar char="Ø"/>
              <a:defRPr sz="1800" b="0" baseline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>
              <a:lnSpc>
                <a:spcPct val="130000"/>
              </a:lnSpc>
              <a:buClr>
                <a:srgbClr val="032089"/>
              </a:buClr>
              <a:buFont typeface="Wingdings" panose="05000000000000000000" pitchFamily="2" charset="2"/>
              <a:buChar char="l"/>
              <a:defRPr sz="2330" b="0"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 sz="1905" b="0"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 sz="1905" b="0"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 sz="1905" b="0"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noProof="1"/>
              <a:t>单击此处编辑正文内容</a:t>
            </a:r>
            <a:endParaRPr lang="zh-CN" altLang="en-US" noProof="1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54876" y="359079"/>
            <a:ext cx="10972801" cy="528176"/>
          </a:xfrm>
        </p:spPr>
        <p:txBody>
          <a:bodyPr/>
          <a:lstStyle>
            <a:lvl1pPr>
              <a:defRPr sz="2400" b="1" baseline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CN" altLang="en-US" noProof="1"/>
              <a:t>单击此处编辑标题</a:t>
            </a:r>
            <a:endParaRPr lang="zh-CN" altLang="en-US" noProof="1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小标题+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23"/>
          <p:cNvSpPr>
            <a:spLocks noChangeArrowheads="1"/>
          </p:cNvSpPr>
          <p:nvPr userDrawn="1"/>
        </p:nvSpPr>
        <p:spPr bwMode="auto">
          <a:xfrm>
            <a:off x="246063" y="915988"/>
            <a:ext cx="9596437" cy="46037"/>
          </a:xfrm>
          <a:prstGeom prst="rect">
            <a:avLst/>
          </a:prstGeom>
          <a:solidFill>
            <a:srgbClr val="064BB2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endParaRPr lang="zh-CN" altLang="en-US" sz="950" baseline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" name="AutoShape 23"/>
          <p:cNvSpPr>
            <a:spLocks noChangeArrowheads="1"/>
          </p:cNvSpPr>
          <p:nvPr userDrawn="1"/>
        </p:nvSpPr>
        <p:spPr bwMode="auto">
          <a:xfrm>
            <a:off x="9842500" y="915988"/>
            <a:ext cx="1989138" cy="46037"/>
          </a:xfrm>
          <a:prstGeom prst="rect">
            <a:avLst/>
          </a:prstGeom>
          <a:solidFill>
            <a:srgbClr val="FB9708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endParaRPr lang="zh-CN" altLang="en-US" sz="950" baseline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内容占位符 2"/>
          <p:cNvSpPr>
            <a:spLocks noGrp="1"/>
          </p:cNvSpPr>
          <p:nvPr>
            <p:ph idx="1" hasCustomPrompt="1"/>
          </p:nvPr>
        </p:nvSpPr>
        <p:spPr>
          <a:xfrm>
            <a:off x="423819" y="1713662"/>
            <a:ext cx="11107601" cy="4339721"/>
          </a:xfrm>
        </p:spPr>
        <p:txBody>
          <a:bodyPr>
            <a:noAutofit/>
          </a:bodyPr>
          <a:lstStyle>
            <a:lvl1pPr marL="362585" indent="-362585">
              <a:lnSpc>
                <a:spcPct val="150000"/>
              </a:lnSpc>
              <a:buClr>
                <a:srgbClr val="032089"/>
              </a:buClr>
              <a:buFont typeface="Wingdings" panose="05000000000000000000" pitchFamily="2" charset="2"/>
              <a:buChar char="Ø"/>
              <a:defRPr sz="1800" b="0" baseline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>
              <a:lnSpc>
                <a:spcPct val="130000"/>
              </a:lnSpc>
              <a:buClr>
                <a:srgbClr val="032089"/>
              </a:buClr>
              <a:buFont typeface="Wingdings" panose="05000000000000000000" pitchFamily="2" charset="2"/>
              <a:buChar char="l"/>
              <a:defRPr sz="2330" b="0"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 sz="1905" b="0"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 sz="1905" b="0"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 sz="1905" b="0"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单击此处编辑正文内容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54876" y="359079"/>
            <a:ext cx="10972801" cy="528176"/>
          </a:xfrm>
        </p:spPr>
        <p:txBody>
          <a:bodyPr/>
          <a:lstStyle>
            <a:lvl1pPr>
              <a:defRPr sz="2400" b="1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14" name="内容占位符 2"/>
          <p:cNvSpPr>
            <a:spLocks noGrp="1"/>
          </p:cNvSpPr>
          <p:nvPr>
            <p:ph idx="10" hasCustomPrompt="1"/>
          </p:nvPr>
        </p:nvSpPr>
        <p:spPr>
          <a:xfrm>
            <a:off x="423819" y="1138980"/>
            <a:ext cx="11107601" cy="426469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>
              <a:buNone/>
              <a:defRPr lang="zh-CN" altLang="en-US" sz="2000" b="0" baseline="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13" name="Rectangle 12"/>
          <p:cNvSpPr>
            <a:spLocks noChangeArrowheads="1"/>
          </p:cNvSpPr>
          <p:nvPr userDrawn="1"/>
        </p:nvSpPr>
        <p:spPr bwMode="auto">
          <a:xfrm>
            <a:off x="9937750" y="6392863"/>
            <a:ext cx="571500" cy="23177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lang="en-US" altLang="zh-CN" sz="1000" baseline="0">
                <a:solidFill>
                  <a:srgbClr val="7F7F7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fld id="{12438CEF-EDDA-4DCE-9A5B-764076D13ABE}" type="slidenum">
              <a:rPr lang="en-US" altLang="zh-CN" sz="1000" baseline="0" smtClean="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</a:fld>
            <a:endParaRPr lang="en-US" altLang="zh-CN" sz="1000" baseline="0">
              <a:latin typeface="Times New Roman" panose="02020603050405020304" pitchFamily="18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15" name="直接连接符 19"/>
          <p:cNvCxnSpPr>
            <a:stCxn id="15" idx="3"/>
          </p:cNvCxnSpPr>
          <p:nvPr userDrawn="1"/>
        </p:nvCxnSpPr>
        <p:spPr>
          <a:xfrm>
            <a:off x="10509250" y="6508750"/>
            <a:ext cx="1019175" cy="0"/>
          </a:xfrm>
          <a:prstGeom prst="line">
            <a:avLst/>
          </a:prstGeom>
          <a:ln w="9525">
            <a:solidFill>
              <a:srgbClr val="F19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4"/>
          <p:cNvCxnSpPr/>
          <p:nvPr userDrawn="1"/>
        </p:nvCxnSpPr>
        <p:spPr>
          <a:xfrm>
            <a:off x="423819" y="6508750"/>
            <a:ext cx="9513931" cy="0"/>
          </a:xfrm>
          <a:prstGeom prst="line">
            <a:avLst/>
          </a:prstGeom>
          <a:ln>
            <a:solidFill>
              <a:srgbClr val="064B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程序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23"/>
          <p:cNvSpPr>
            <a:spLocks noChangeArrowheads="1"/>
          </p:cNvSpPr>
          <p:nvPr userDrawn="1"/>
        </p:nvSpPr>
        <p:spPr bwMode="auto">
          <a:xfrm>
            <a:off x="246063" y="915988"/>
            <a:ext cx="9596437" cy="46037"/>
          </a:xfrm>
          <a:prstGeom prst="rect">
            <a:avLst/>
          </a:prstGeom>
          <a:solidFill>
            <a:srgbClr val="064BB2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endParaRPr lang="zh-CN" altLang="en-US" sz="950" baseline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" name="AutoShape 23"/>
          <p:cNvSpPr>
            <a:spLocks noChangeArrowheads="1"/>
          </p:cNvSpPr>
          <p:nvPr userDrawn="1"/>
        </p:nvSpPr>
        <p:spPr bwMode="auto">
          <a:xfrm>
            <a:off x="9842500" y="915988"/>
            <a:ext cx="1989138" cy="46037"/>
          </a:xfrm>
          <a:prstGeom prst="rect">
            <a:avLst/>
          </a:prstGeom>
          <a:solidFill>
            <a:srgbClr val="FB9708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endParaRPr lang="zh-CN" altLang="en-US" sz="950" baseline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内容占位符 2"/>
          <p:cNvSpPr>
            <a:spLocks noGrp="1"/>
          </p:cNvSpPr>
          <p:nvPr>
            <p:ph idx="1" hasCustomPrompt="1"/>
          </p:nvPr>
        </p:nvSpPr>
        <p:spPr>
          <a:xfrm>
            <a:off x="423819" y="1713662"/>
            <a:ext cx="11107601" cy="4339721"/>
          </a:xfrm>
        </p:spPr>
        <p:txBody>
          <a:bodyPr>
            <a:noAutofit/>
          </a:bodyPr>
          <a:lstStyle>
            <a:lvl1pPr marL="362585" indent="-362585">
              <a:lnSpc>
                <a:spcPct val="150000"/>
              </a:lnSpc>
              <a:buClr>
                <a:srgbClr val="032089"/>
              </a:buClr>
              <a:buFont typeface="Arial" panose="020B0604020202020204" pitchFamily="34" charset="0"/>
              <a:buChar char="•"/>
              <a:defRPr sz="1600" b="0" baseline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>
              <a:lnSpc>
                <a:spcPct val="130000"/>
              </a:lnSpc>
              <a:buClr>
                <a:srgbClr val="032089"/>
              </a:buClr>
              <a:buFont typeface="Wingdings" panose="05000000000000000000" pitchFamily="2" charset="2"/>
              <a:buChar char="l"/>
              <a:defRPr sz="2330" b="0"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 sz="1905" b="0"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 sz="1905" b="0"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 sz="1905" b="0"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此处编辑具体代码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54876" y="359079"/>
            <a:ext cx="10972801" cy="528176"/>
          </a:xfrm>
        </p:spPr>
        <p:txBody>
          <a:bodyPr/>
          <a:lstStyle>
            <a:lvl1pPr>
              <a:defRPr sz="2400" b="1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14" name="内容占位符 2"/>
          <p:cNvSpPr>
            <a:spLocks noGrp="1"/>
          </p:cNvSpPr>
          <p:nvPr>
            <p:ph idx="10" hasCustomPrompt="1"/>
          </p:nvPr>
        </p:nvSpPr>
        <p:spPr>
          <a:xfrm>
            <a:off x="423819" y="1138980"/>
            <a:ext cx="11107601" cy="426469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>
              <a:buNone/>
              <a:defRPr lang="zh-CN" altLang="en-US" sz="1800" b="0" baseline="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dirty="0"/>
              <a:t>单击此处编辑这个代码是干嘛的</a:t>
            </a:r>
            <a:endParaRPr lang="zh-CN" altLang="en-US" dirty="0"/>
          </a:p>
        </p:txBody>
      </p:sp>
      <p:sp>
        <p:nvSpPr>
          <p:cNvPr id="13" name="Rectangle 12"/>
          <p:cNvSpPr>
            <a:spLocks noChangeArrowheads="1"/>
          </p:cNvSpPr>
          <p:nvPr userDrawn="1"/>
        </p:nvSpPr>
        <p:spPr bwMode="auto">
          <a:xfrm>
            <a:off x="9937750" y="6392863"/>
            <a:ext cx="571500" cy="23177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lang="en-US" altLang="zh-CN" sz="1000" baseline="0">
                <a:solidFill>
                  <a:srgbClr val="7F7F7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fld id="{12438CEF-EDDA-4DCE-9A5B-764076D13ABE}" type="slidenum">
              <a:rPr lang="en-US" altLang="zh-CN" sz="1000" baseline="0" smtClean="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</a:fld>
            <a:endParaRPr lang="en-US" altLang="zh-CN" sz="1000" baseline="0">
              <a:latin typeface="Times New Roman" panose="02020603050405020304" pitchFamily="18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15" name="直接连接符 19"/>
          <p:cNvCxnSpPr>
            <a:stCxn id="15" idx="3"/>
          </p:cNvCxnSpPr>
          <p:nvPr userDrawn="1"/>
        </p:nvCxnSpPr>
        <p:spPr>
          <a:xfrm>
            <a:off x="10509250" y="6508750"/>
            <a:ext cx="1019175" cy="0"/>
          </a:xfrm>
          <a:prstGeom prst="line">
            <a:avLst/>
          </a:prstGeom>
          <a:ln w="9525">
            <a:solidFill>
              <a:srgbClr val="F19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4"/>
          <p:cNvCxnSpPr/>
          <p:nvPr userDrawn="1"/>
        </p:nvCxnSpPr>
        <p:spPr>
          <a:xfrm>
            <a:off x="423819" y="6508750"/>
            <a:ext cx="9513931" cy="0"/>
          </a:xfrm>
          <a:prstGeom prst="line">
            <a:avLst/>
          </a:prstGeom>
          <a:ln>
            <a:solidFill>
              <a:srgbClr val="064B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255588" y="195263"/>
            <a:ext cx="109728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22275" y="1187450"/>
            <a:ext cx="10972800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</a:t>
            </a:r>
            <a:endParaRPr lang="zh-CN" altLang="en-US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80E23476-CCCA-4E5B-842B-1CC27CC0D8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13" name="页脚占位符 12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200" baseline="0">
                <a:solidFill>
                  <a:srgbClr val="89898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fld id="{DE31B658-E88B-4DE9-9722-B964148020F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5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微软雅黑" panose="020B0503020204020204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500">
          <a:solidFill>
            <a:schemeClr val="tx1"/>
          </a:solidFill>
          <a:latin typeface="Calibri" panose="020F0502020204030204" pitchFamily="34" charset="0"/>
          <a:ea typeface="微软雅黑" panose="020B0503020204020204" charset="-122"/>
          <a:cs typeface="微软雅黑" panose="020B050302020402020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500">
          <a:solidFill>
            <a:schemeClr val="tx1"/>
          </a:solidFill>
          <a:latin typeface="Calibri" panose="020F0502020204030204" pitchFamily="34" charset="0"/>
          <a:ea typeface="微软雅黑" panose="020B0503020204020204" charset="-122"/>
          <a:cs typeface="微软雅黑" panose="020B050302020402020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500">
          <a:solidFill>
            <a:schemeClr val="tx1"/>
          </a:solidFill>
          <a:latin typeface="Calibri" panose="020F0502020204030204" pitchFamily="34" charset="0"/>
          <a:ea typeface="微软雅黑" panose="020B0503020204020204" charset="-122"/>
          <a:cs typeface="微软雅黑" panose="020B050302020402020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500">
          <a:solidFill>
            <a:schemeClr val="tx1"/>
          </a:solidFill>
          <a:latin typeface="Calibri" panose="020F0502020204030204" pitchFamily="34" charset="0"/>
          <a:ea typeface="微软雅黑" panose="020B0503020204020204" charset="-122"/>
          <a:cs typeface="微软雅黑" panose="020B0503020204020204" charset="-122"/>
        </a:defRPr>
      </a:lvl5pPr>
      <a:lvl6pPr marL="483870" algn="l" rtl="0" eaLnBrk="0" fontAlgn="base" hangingPunct="0">
        <a:spcBef>
          <a:spcPct val="0"/>
        </a:spcBef>
        <a:spcAft>
          <a:spcPct val="0"/>
        </a:spcAft>
        <a:defRPr sz="2540">
          <a:solidFill>
            <a:schemeClr val="tx1"/>
          </a:solidFill>
          <a:latin typeface="Calibri" panose="020F0502020204030204" pitchFamily="34" charset="0"/>
          <a:ea typeface="黑体" panose="02010609060101010101" pitchFamily="2" charset="-122"/>
        </a:defRPr>
      </a:lvl6pPr>
      <a:lvl7pPr marL="967740" algn="l" rtl="0" eaLnBrk="0" fontAlgn="base" hangingPunct="0">
        <a:spcBef>
          <a:spcPct val="0"/>
        </a:spcBef>
        <a:spcAft>
          <a:spcPct val="0"/>
        </a:spcAft>
        <a:defRPr sz="2540">
          <a:solidFill>
            <a:schemeClr val="tx1"/>
          </a:solidFill>
          <a:latin typeface="Calibri" panose="020F0502020204030204" pitchFamily="34" charset="0"/>
          <a:ea typeface="黑体" panose="02010609060101010101" pitchFamily="2" charset="-122"/>
        </a:defRPr>
      </a:lvl7pPr>
      <a:lvl8pPr marL="1450975" algn="l" rtl="0" eaLnBrk="0" fontAlgn="base" hangingPunct="0">
        <a:spcBef>
          <a:spcPct val="0"/>
        </a:spcBef>
        <a:spcAft>
          <a:spcPct val="0"/>
        </a:spcAft>
        <a:defRPr sz="2540">
          <a:solidFill>
            <a:schemeClr val="tx1"/>
          </a:solidFill>
          <a:latin typeface="Calibri" panose="020F0502020204030204" pitchFamily="34" charset="0"/>
          <a:ea typeface="黑体" panose="02010609060101010101" pitchFamily="2" charset="-122"/>
        </a:defRPr>
      </a:lvl8pPr>
      <a:lvl9pPr marL="1934845" algn="l" rtl="0" eaLnBrk="0" fontAlgn="base" hangingPunct="0">
        <a:spcBef>
          <a:spcPct val="0"/>
        </a:spcBef>
        <a:spcAft>
          <a:spcPct val="0"/>
        </a:spcAft>
        <a:defRPr sz="2540">
          <a:solidFill>
            <a:schemeClr val="tx1"/>
          </a:solidFill>
          <a:latin typeface="Calibri" panose="020F0502020204030204" pitchFamily="34" charset="0"/>
          <a:ea typeface="黑体" panose="02010609060101010101" pitchFamily="2" charset="-122"/>
        </a:defRPr>
      </a:lvl9pPr>
    </p:titleStyle>
    <p:bodyStyle>
      <a:lvl1pPr marL="361950" indent="-361950" algn="l" rtl="0" eaLnBrk="0" fontAlgn="base" hangingPunct="0">
        <a:spcBef>
          <a:spcPct val="20000"/>
        </a:spcBef>
        <a:spcAft>
          <a:spcPct val="0"/>
        </a:spcAft>
        <a:buClr>
          <a:srgbClr val="000066"/>
        </a:buClr>
        <a:buFont typeface="Wingdings" panose="05000000000000000000" pitchFamily="2" charset="2"/>
        <a:buChar char="n"/>
        <a:defRPr kumimoji="1" sz="21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宋体" panose="02010600030101010101" pitchFamily="2" charset="-122"/>
        </a:defRPr>
      </a:lvl1pPr>
      <a:lvl2pPr marL="786130" indent="-30162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900">
          <a:solidFill>
            <a:schemeClr val="tx1"/>
          </a:solidFill>
          <a:latin typeface="+mn-lt"/>
          <a:ea typeface="+mn-ea"/>
        </a:defRPr>
      </a:lvl2pPr>
      <a:lvl3pPr marL="1208405" indent="-2413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2500">
          <a:solidFill>
            <a:schemeClr val="tx1"/>
          </a:solidFill>
          <a:latin typeface="+mn-lt"/>
          <a:ea typeface="+mn-ea"/>
        </a:defRPr>
      </a:lvl3pPr>
      <a:lvl4pPr marL="1692275" indent="-2413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100">
          <a:solidFill>
            <a:schemeClr val="tx1"/>
          </a:solidFill>
          <a:latin typeface="+mn-lt"/>
          <a:ea typeface="+mn-ea"/>
        </a:defRPr>
      </a:lvl4pPr>
      <a:lvl5pPr marL="2176780" indent="-2413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2100">
          <a:solidFill>
            <a:schemeClr val="tx1"/>
          </a:solidFill>
          <a:latin typeface="+mn-lt"/>
          <a:ea typeface="+mn-ea"/>
        </a:defRPr>
      </a:lvl5pPr>
      <a:lvl6pPr marL="2660650" indent="-24193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115">
          <a:solidFill>
            <a:schemeClr val="tx1"/>
          </a:solidFill>
          <a:latin typeface="+mn-lt"/>
          <a:ea typeface="+mn-ea"/>
        </a:defRPr>
      </a:lvl6pPr>
      <a:lvl7pPr marL="3144520" indent="-24193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115">
          <a:solidFill>
            <a:schemeClr val="tx1"/>
          </a:solidFill>
          <a:latin typeface="+mn-lt"/>
          <a:ea typeface="+mn-ea"/>
        </a:defRPr>
      </a:lvl7pPr>
      <a:lvl8pPr marL="3628390" indent="-24193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115">
          <a:solidFill>
            <a:schemeClr val="tx1"/>
          </a:solidFill>
          <a:latin typeface="+mn-lt"/>
          <a:ea typeface="+mn-ea"/>
        </a:defRPr>
      </a:lvl8pPr>
      <a:lvl9pPr marL="4112260" indent="-24193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115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1pPr>
      <a:lvl2pPr marL="48387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2pPr>
      <a:lvl3pPr marL="96774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3pPr>
      <a:lvl4pPr marL="1450975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4pPr>
      <a:lvl5pPr marL="1934845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5pPr>
      <a:lvl6pPr marL="2418715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6pPr>
      <a:lvl7pPr marL="2902585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7pPr>
      <a:lvl8pPr marL="3386455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8pPr>
      <a:lvl9pPr marL="3870325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255588" y="195263"/>
            <a:ext cx="109728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9"/>
          </p:nvPr>
        </p:nvSpPr>
        <p:spPr bwMode="auto">
          <a:xfrm>
            <a:off x="422275" y="1187450"/>
            <a:ext cx="10972800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</a:t>
            </a:r>
            <a:endParaRPr lang="zh-CN" altLang="en-US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fld id="{8B362659-EDEF-4896-B44C-15816E2E4CD8}" type="datetimeFigureOut">
              <a:rPr lang="zh-CN" altLang="en-US" smtClean="0"/>
            </a:fld>
            <a:endParaRPr lang="zh-CN" altLang="en-US"/>
          </a:p>
        </p:txBody>
      </p:sp>
      <p:sp>
        <p:nvSpPr>
          <p:cNvPr id="13" name="页脚占位符 12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200" baseline="0">
                <a:solidFill>
                  <a:srgbClr val="89898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fld id="{414597ED-A428-4847-8034-7A70C69917B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5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微软雅黑" panose="020B0503020204020204" charset="-122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Calibri" panose="020F0502020204030204" pitchFamily="34" charset="0"/>
          <a:ea typeface="微软雅黑" panose="020B0503020204020204" charset="-122"/>
          <a:cs typeface="微软雅黑" panose="020B0503020204020204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Calibri" panose="020F0502020204030204" pitchFamily="34" charset="0"/>
          <a:ea typeface="微软雅黑" panose="020B0503020204020204" charset="-122"/>
          <a:cs typeface="微软雅黑" panose="020B0503020204020204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Calibri" panose="020F0502020204030204" pitchFamily="34" charset="0"/>
          <a:ea typeface="微软雅黑" panose="020B0503020204020204" charset="-122"/>
          <a:cs typeface="微软雅黑" panose="020B0503020204020204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Calibri" panose="020F0502020204030204" pitchFamily="34" charset="0"/>
          <a:ea typeface="微软雅黑" panose="020B0503020204020204" charset="-122"/>
          <a:cs typeface="微软雅黑" panose="020B0503020204020204" charset="-122"/>
        </a:defRPr>
      </a:lvl5pPr>
      <a:lvl6pPr marL="483870" algn="l" rtl="0" eaLnBrk="1" fontAlgn="base" hangingPunct="1">
        <a:spcBef>
          <a:spcPct val="0"/>
        </a:spcBef>
        <a:spcAft>
          <a:spcPct val="0"/>
        </a:spcAft>
        <a:defRPr sz="2540">
          <a:solidFill>
            <a:schemeClr val="tx1"/>
          </a:solidFill>
          <a:latin typeface="Calibri" panose="020F0502020204030204" pitchFamily="34" charset="0"/>
          <a:ea typeface="黑体" panose="02010609060101010101" pitchFamily="2" charset="-122"/>
        </a:defRPr>
      </a:lvl6pPr>
      <a:lvl7pPr marL="967740" algn="l" rtl="0" eaLnBrk="1" fontAlgn="base" hangingPunct="1">
        <a:spcBef>
          <a:spcPct val="0"/>
        </a:spcBef>
        <a:spcAft>
          <a:spcPct val="0"/>
        </a:spcAft>
        <a:defRPr sz="2540">
          <a:solidFill>
            <a:schemeClr val="tx1"/>
          </a:solidFill>
          <a:latin typeface="Calibri" panose="020F0502020204030204" pitchFamily="34" charset="0"/>
          <a:ea typeface="黑体" panose="02010609060101010101" pitchFamily="2" charset="-122"/>
        </a:defRPr>
      </a:lvl7pPr>
      <a:lvl8pPr marL="1450975" algn="l" rtl="0" eaLnBrk="1" fontAlgn="base" hangingPunct="1">
        <a:spcBef>
          <a:spcPct val="0"/>
        </a:spcBef>
        <a:spcAft>
          <a:spcPct val="0"/>
        </a:spcAft>
        <a:defRPr sz="2540">
          <a:solidFill>
            <a:schemeClr val="tx1"/>
          </a:solidFill>
          <a:latin typeface="Calibri" panose="020F0502020204030204" pitchFamily="34" charset="0"/>
          <a:ea typeface="黑体" panose="02010609060101010101" pitchFamily="2" charset="-122"/>
        </a:defRPr>
      </a:lvl8pPr>
      <a:lvl9pPr marL="1934845" algn="l" rtl="0" eaLnBrk="1" fontAlgn="base" hangingPunct="1">
        <a:spcBef>
          <a:spcPct val="0"/>
        </a:spcBef>
        <a:spcAft>
          <a:spcPct val="0"/>
        </a:spcAft>
        <a:defRPr sz="2540">
          <a:solidFill>
            <a:schemeClr val="tx1"/>
          </a:solidFill>
          <a:latin typeface="Calibri" panose="020F0502020204030204" pitchFamily="34" charset="0"/>
          <a:ea typeface="黑体" panose="02010609060101010101" pitchFamily="2" charset="-122"/>
        </a:defRPr>
      </a:lvl9pPr>
    </p:titleStyle>
    <p:bodyStyle>
      <a:lvl1pPr marL="361950" indent="-36195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Font typeface="Wingdings" panose="05000000000000000000" pitchFamily="2" charset="2"/>
        <a:buChar char="n"/>
        <a:defRPr sz="21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宋体" panose="02010600030101010101" pitchFamily="2" charset="-122"/>
        </a:defRPr>
      </a:lvl1pPr>
      <a:lvl2pPr marL="786130" indent="-301625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900">
          <a:solidFill>
            <a:schemeClr val="tx1"/>
          </a:solidFill>
          <a:latin typeface="+mn-lt"/>
          <a:ea typeface="+mn-ea"/>
        </a:defRPr>
      </a:lvl2pPr>
      <a:lvl3pPr marL="1208405" indent="-2413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500">
          <a:solidFill>
            <a:schemeClr val="tx1"/>
          </a:solidFill>
          <a:latin typeface="+mn-lt"/>
          <a:ea typeface="+mn-ea"/>
        </a:defRPr>
      </a:lvl3pPr>
      <a:lvl4pPr marL="1692275" indent="-2413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100">
          <a:solidFill>
            <a:schemeClr val="tx1"/>
          </a:solidFill>
          <a:latin typeface="+mn-lt"/>
          <a:ea typeface="+mn-ea"/>
        </a:defRPr>
      </a:lvl4pPr>
      <a:lvl5pPr marL="2176780" indent="-2413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100">
          <a:solidFill>
            <a:schemeClr val="tx1"/>
          </a:solidFill>
          <a:latin typeface="+mn-lt"/>
          <a:ea typeface="+mn-ea"/>
        </a:defRPr>
      </a:lvl5pPr>
      <a:lvl6pPr marL="2660650" indent="-241935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115">
          <a:solidFill>
            <a:schemeClr val="tx1"/>
          </a:solidFill>
          <a:latin typeface="+mn-lt"/>
          <a:ea typeface="+mn-ea"/>
        </a:defRPr>
      </a:lvl6pPr>
      <a:lvl7pPr marL="3144520" indent="-241935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115">
          <a:solidFill>
            <a:schemeClr val="tx1"/>
          </a:solidFill>
          <a:latin typeface="+mn-lt"/>
          <a:ea typeface="+mn-ea"/>
        </a:defRPr>
      </a:lvl7pPr>
      <a:lvl8pPr marL="3628390" indent="-241935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115">
          <a:solidFill>
            <a:schemeClr val="tx1"/>
          </a:solidFill>
          <a:latin typeface="+mn-lt"/>
          <a:ea typeface="+mn-ea"/>
        </a:defRPr>
      </a:lvl8pPr>
      <a:lvl9pPr marL="4112260" indent="-241935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115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1pPr>
      <a:lvl2pPr marL="48387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2pPr>
      <a:lvl3pPr marL="96774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3pPr>
      <a:lvl4pPr marL="1450975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4pPr>
      <a:lvl5pPr marL="1934845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5pPr>
      <a:lvl6pPr marL="2418715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6pPr>
      <a:lvl7pPr marL="2902585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7pPr>
      <a:lvl8pPr marL="3386455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8pPr>
      <a:lvl9pPr marL="3870325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7.jpeg"/><Relationship Id="rId5" Type="http://schemas.openxmlformats.org/officeDocument/2006/relationships/image" Target="../media/image6.GIF"/><Relationship Id="rId4" Type="http://schemas.openxmlformats.org/officeDocument/2006/relationships/image" Target="../media/image5.png"/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4862" y="2706688"/>
            <a:ext cx="7315602" cy="69215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zh-CN" altLang="en-US" sz="4000" kern="1200" dirty="0">
                <a:cs typeface="Times New Roman" panose="02020603050405020304" pitchFamily="18" charset="0"/>
              </a:rPr>
              <a:t>基于</a:t>
            </a:r>
            <a:r>
              <a:rPr lang="en-US" altLang="zh-CN" sz="4000" kern="1200" dirty="0">
                <a:cs typeface="Times New Roman" panose="02020603050405020304" pitchFamily="18" charset="0"/>
              </a:rPr>
              <a:t>MySQL</a:t>
            </a:r>
            <a:r>
              <a:rPr lang="zh-CN" altLang="en-US" sz="4000" kern="1200" dirty="0">
                <a:cs typeface="Times New Roman" panose="02020603050405020304" pitchFamily="18" charset="0"/>
              </a:rPr>
              <a:t>的优惠券特征处理</a:t>
            </a:r>
            <a:endParaRPr lang="zh-CN" altLang="en-US" sz="4000" kern="1200" dirty="0"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数据</a:t>
            </a:r>
            <a:r>
              <a:rPr lang="zh-CN" altLang="en-US" dirty="0">
                <a:ea typeface="宋体" panose="02010600030101010101" pitchFamily="2" charset="-122"/>
              </a:rPr>
              <a:t>处理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0"/>
          </p:nvPr>
        </p:nvSpPr>
        <p:spPr>
          <a:xfrm>
            <a:off x="423545" y="1139190"/>
            <a:ext cx="11107420" cy="2940050"/>
          </a:xfrm>
        </p:spPr>
        <p:txBody>
          <a:bodyPr/>
          <a:lstStyle/>
          <a:p>
            <a:r>
              <a:rPr lang="en-US" altLang="zh-CN" b="1" dirty="0">
                <a:ea typeface="宋体" panose="02010600030101010101" pitchFamily="2" charset="-122"/>
              </a:rPr>
              <a:t>1. null</a:t>
            </a:r>
            <a:r>
              <a:rPr b="1" dirty="0">
                <a:ea typeface="宋体" panose="02010600030101010101" pitchFamily="2" charset="-122"/>
              </a:rPr>
              <a:t>值修改为空，即</a:t>
            </a:r>
            <a:r>
              <a:rPr lang="en-US" altLang="zh-CN" b="1" dirty="0">
                <a:ea typeface="宋体" panose="02010600030101010101" pitchFamily="2" charset="-122"/>
              </a:rPr>
              <a:t>NULL</a:t>
            </a:r>
            <a:endParaRPr lang="en-US" altLang="zh-CN" b="1" dirty="0">
              <a:ea typeface="宋体" panose="02010600030101010101" pitchFamily="2" charset="-122"/>
            </a:endParaRPr>
          </a:p>
          <a:p>
            <a:endParaRPr lang="en-US" altLang="zh-CN" b="1" dirty="0">
              <a:ea typeface="宋体" panose="02010600030101010101" pitchFamily="2" charset="-122"/>
            </a:endParaRPr>
          </a:p>
          <a:p>
            <a:r>
              <a:rPr lang="en-US" altLang="zh-CN" b="1" dirty="0">
                <a:ea typeface="宋体" panose="02010600030101010101" pitchFamily="2" charset="-122"/>
              </a:rPr>
              <a:t>2. distance</a:t>
            </a:r>
            <a:r>
              <a:rPr b="1" dirty="0">
                <a:ea typeface="宋体" panose="02010600030101010101" pitchFamily="2" charset="-122"/>
              </a:rPr>
              <a:t>存在缺失值，用该列的均值填充</a:t>
            </a:r>
            <a:endParaRPr b="1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set @dis = (SELECT avg(distance) distance from ccf_train);</a:t>
            </a:r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哪些因素对你是否使用商家赠送的优惠券有影响？</a:t>
            </a:r>
            <a:endParaRPr lang="en-US" altLang="zh-CN" dirty="0">
              <a:ea typeface="宋体" panose="02010600030101010101" pitchFamily="2" charset="-122"/>
            </a:endParaRPr>
          </a:p>
          <a:p>
            <a:pPr marL="720090" indent="-363855">
              <a:buFont typeface="Arial" panose="020B0604020202020204" pitchFamily="34" charset="0"/>
              <a:buChar char="•"/>
            </a:pPr>
            <a:r>
              <a:rPr lang="zh-CN" altLang="en-US" dirty="0">
                <a:ea typeface="宋体" panose="02010600030101010101" pitchFamily="2" charset="-122"/>
              </a:rPr>
              <a:t>折扣力度、店铺距离、商品品牌、商家知名度</a:t>
            </a:r>
            <a:r>
              <a:rPr lang="en-US" altLang="zh-CN" dirty="0">
                <a:ea typeface="宋体" panose="02010600030101010101" pitchFamily="2" charset="-122"/>
              </a:rPr>
              <a:t>……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zh-CN" altLang="en-US" dirty="0">
                <a:ea typeface="宋体" panose="02010600030101010101" pitchFamily="2" charset="-122"/>
              </a:rPr>
              <a:t>特征构建方向：</a:t>
            </a:r>
            <a:endParaRPr lang="en-US" altLang="zh-CN" dirty="0">
              <a:ea typeface="宋体" panose="02010600030101010101" pitchFamily="2" charset="-122"/>
            </a:endParaRPr>
          </a:p>
          <a:p>
            <a:pPr marL="720090">
              <a:buFont typeface="Arial" panose="020B0604020202020204" pitchFamily="34" charset="0"/>
              <a:buChar char="•"/>
            </a:pPr>
            <a:r>
              <a:rPr lang="zh-CN" altLang="en-US" dirty="0">
                <a:ea typeface="宋体" panose="02010600030101010101" pitchFamily="2" charset="-122"/>
              </a:rPr>
              <a:t>和优惠券相关</a:t>
            </a:r>
            <a:endParaRPr lang="en-US" altLang="zh-CN" dirty="0">
              <a:ea typeface="宋体" panose="02010600030101010101" pitchFamily="2" charset="-122"/>
            </a:endParaRPr>
          </a:p>
          <a:p>
            <a:pPr marL="720090">
              <a:buFont typeface="Arial" panose="020B0604020202020204" pitchFamily="34" charset="0"/>
              <a:buChar char="•"/>
            </a:pPr>
            <a:r>
              <a:rPr lang="zh-CN" altLang="en-US" dirty="0">
                <a:ea typeface="宋体" panose="02010600030101010101" pitchFamily="2" charset="-122"/>
              </a:rPr>
              <a:t>和商家相关</a:t>
            </a:r>
            <a:endParaRPr lang="en-US" altLang="zh-CN" dirty="0">
              <a:ea typeface="宋体" panose="02010600030101010101" pitchFamily="2" charset="-122"/>
            </a:endParaRPr>
          </a:p>
          <a:p>
            <a:pPr marL="720090">
              <a:buFont typeface="Arial" panose="020B0604020202020204" pitchFamily="34" charset="0"/>
              <a:buChar char="•"/>
            </a:pPr>
            <a:r>
              <a:rPr lang="zh-CN" altLang="en-US" dirty="0">
                <a:ea typeface="宋体" panose="02010600030101010101" pitchFamily="2" charset="-122"/>
              </a:rPr>
              <a:t>和用户相关</a:t>
            </a:r>
            <a:endParaRPr lang="en-US" altLang="zh-CN" dirty="0">
              <a:ea typeface="宋体" panose="02010600030101010101" pitchFamily="2" charset="-122"/>
            </a:endParaRPr>
          </a:p>
          <a:p>
            <a:pPr marL="720090">
              <a:buFont typeface="Arial" panose="020B0604020202020204" pitchFamily="34" charset="0"/>
              <a:buChar char="•"/>
            </a:pPr>
            <a:r>
              <a:rPr lang="zh-CN" altLang="en-US" dirty="0">
                <a:ea typeface="宋体" panose="02010600030101010101" pitchFamily="2" charset="-122"/>
              </a:rPr>
              <a:t>交互关系</a:t>
            </a:r>
            <a:endParaRPr lang="en-US" altLang="zh-CN" dirty="0">
              <a:ea typeface="宋体" panose="02010600030101010101" pitchFamily="2" charset="-122"/>
            </a:endParaRPr>
          </a:p>
          <a:p>
            <a:pPr marL="720090">
              <a:buFont typeface="Arial" panose="020B0604020202020204" pitchFamily="34" charset="0"/>
              <a:buChar char="•"/>
            </a:pPr>
            <a:r>
              <a:rPr lang="en-US" altLang="zh-CN" dirty="0">
                <a:ea typeface="宋体" panose="02010600030101010101" pitchFamily="2" charset="-122"/>
              </a:rPr>
              <a:t>……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特征构建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zh-CN" b="1" dirty="0">
                <a:ea typeface="宋体" panose="02010600030101010101" pitchFamily="2" charset="-122"/>
              </a:rPr>
              <a:t>1. </a:t>
            </a:r>
            <a:r>
              <a:rPr lang="zh-CN" altLang="en-US" b="1" dirty="0">
                <a:ea typeface="宋体" panose="02010600030101010101" pitchFamily="2" charset="-122"/>
              </a:rPr>
              <a:t>特征分析</a:t>
            </a:r>
            <a:endParaRPr lang="zh-CN" altLang="en-US" b="1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>
                <a:ea typeface="宋体" panose="02010600030101010101" pitchFamily="2" charset="-122"/>
              </a:rPr>
              <a:t>优惠券流行度（考虑</a:t>
            </a:r>
            <a:r>
              <a:rPr lang="en-US" altLang="zh-CN" kern="1200" dirty="0">
                <a:solidFill>
                  <a:schemeClr val="dk1"/>
                </a:solidFill>
                <a:sym typeface="+mn-ea"/>
              </a:rPr>
              <a:t>15</a:t>
            </a:r>
            <a:r>
              <a:rPr lang="zh-CN" altLang="en-US" kern="1200" dirty="0">
                <a:solidFill>
                  <a:schemeClr val="dk1"/>
                </a:solidFill>
                <a:sym typeface="+mn-ea"/>
              </a:rPr>
              <a:t>天内使用的情况</a:t>
            </a:r>
            <a:r>
              <a:rPr lang="zh-CN" altLang="en-US" dirty="0">
                <a:ea typeface="宋体" panose="02010600030101010101" pitchFamily="2" charset="-122"/>
              </a:rPr>
              <a:t>）</a:t>
            </a:r>
            <a:endParaRPr lang="en-US" altLang="zh-CN" dirty="0">
              <a:ea typeface="宋体" panose="02010600030101010101" pitchFamily="2" charset="-122"/>
            </a:endParaRPr>
          </a:p>
          <a:p>
            <a:pPr marL="571500" indent="-285750">
              <a:buFont typeface="Arial" panose="020B0604020202020204" pitchFamily="34" charset="0"/>
              <a:buChar char="•"/>
            </a:pPr>
            <a:r>
              <a:rPr lang="zh-CN" altLang="en-US" dirty="0">
                <a:ea typeface="宋体" panose="02010600030101010101" pitchFamily="2" charset="-122"/>
              </a:rPr>
              <a:t>通过“被使用</a:t>
            </a:r>
            <a:r>
              <a:rPr lang="zh-CN" altLang="en-US" dirty="0">
                <a:sym typeface="+mn-ea"/>
              </a:rPr>
              <a:t>优惠券</a:t>
            </a:r>
            <a:r>
              <a:rPr lang="en-US" altLang="zh-CN" dirty="0">
                <a:ea typeface="宋体" panose="02010600030101010101" pitchFamily="2" charset="-122"/>
              </a:rPr>
              <a:t>/</a:t>
            </a:r>
            <a:r>
              <a:rPr lang="zh-CN" altLang="en-US" dirty="0">
                <a:sym typeface="+mn-ea"/>
              </a:rPr>
              <a:t>优惠券</a:t>
            </a:r>
            <a:r>
              <a:rPr lang="zh-CN" altLang="en-US" dirty="0">
                <a:ea typeface="宋体" panose="02010600030101010101" pitchFamily="2" charset="-122"/>
              </a:rPr>
              <a:t>总数”计算公式计算</a:t>
            </a:r>
            <a:r>
              <a:rPr lang="zh-CN" altLang="en-US" dirty="0">
                <a:sym typeface="+mn-ea"/>
              </a:rPr>
              <a:t>优惠券</a:t>
            </a:r>
            <a:r>
              <a:rPr lang="zh-CN" altLang="en-US" dirty="0">
                <a:ea typeface="宋体" panose="02010600030101010101" pitchFamily="2" charset="-122"/>
              </a:rPr>
              <a:t>流行度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特征构建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zh-CN" b="1" dirty="0">
                <a:ea typeface="宋体" panose="02010600030101010101" pitchFamily="2" charset="-122"/>
              </a:rPr>
              <a:t>2. </a:t>
            </a:r>
            <a:r>
              <a:rPr lang="zh-CN" altLang="en-US" b="1" dirty="0">
                <a:ea typeface="宋体" panose="02010600030101010101" pitchFamily="2" charset="-122"/>
              </a:rPr>
              <a:t>优惠券相关</a:t>
            </a:r>
            <a:endParaRPr lang="zh-CN" altLang="en-US" b="1" dirty="0">
              <a:ea typeface="宋体" panose="02010600030101010101" pitchFamily="2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67000" y="3178167"/>
            <a:ext cx="6858000" cy="65722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商家发放的优惠券的流行度</a:t>
            </a:r>
            <a:r>
              <a:rPr lang="zh-CN" altLang="en-US" dirty="0">
                <a:sym typeface="+mn-ea"/>
              </a:rPr>
              <a:t>（考虑</a:t>
            </a:r>
            <a:r>
              <a:rPr lang="en-US" altLang="zh-CN" kern="1200" dirty="0">
                <a:solidFill>
                  <a:schemeClr val="dk1"/>
                </a:solidFill>
                <a:sym typeface="+mn-ea"/>
              </a:rPr>
              <a:t>15</a:t>
            </a:r>
            <a:r>
              <a:rPr lang="zh-CN" altLang="en-US" kern="1200" dirty="0">
                <a:solidFill>
                  <a:schemeClr val="dk1"/>
                </a:solidFill>
                <a:sym typeface="+mn-ea"/>
              </a:rPr>
              <a:t>天内使用的情况</a:t>
            </a:r>
            <a:r>
              <a:rPr lang="zh-CN" altLang="en-US" dirty="0">
                <a:sym typeface="+mn-ea"/>
              </a:rPr>
              <a:t>）</a:t>
            </a:r>
            <a:endParaRPr lang="en-US" altLang="zh-CN" dirty="0"/>
          </a:p>
          <a:p>
            <a:pPr marL="285750" indent="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以构建的标签列进行对</a:t>
            </a:r>
            <a:r>
              <a:rPr lang="zh-CN" altLang="en-US" dirty="0">
                <a:sym typeface="+mn-ea"/>
              </a:rPr>
              <a:t>优惠券</a:t>
            </a:r>
            <a:r>
              <a:rPr lang="zh-CN" altLang="en-US" dirty="0"/>
              <a:t>使用统计，和未使用统计。</a:t>
            </a:r>
            <a:endParaRPr lang="en-US" altLang="zh-CN" dirty="0"/>
          </a:p>
          <a:p>
            <a:pPr marL="285750" indent="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根据“被使用</a:t>
            </a:r>
            <a:r>
              <a:rPr lang="zh-CN" altLang="en-US" dirty="0">
                <a:sym typeface="+mn-ea"/>
              </a:rPr>
              <a:t>优惠券</a:t>
            </a:r>
            <a:r>
              <a:rPr lang="en-US" altLang="zh-CN" dirty="0"/>
              <a:t>/</a:t>
            </a:r>
            <a:r>
              <a:rPr lang="zh-CN" altLang="en-US" dirty="0">
                <a:sym typeface="+mn-ea"/>
              </a:rPr>
              <a:t>优惠券</a:t>
            </a:r>
            <a:r>
              <a:rPr lang="zh-CN" altLang="en-US" dirty="0"/>
              <a:t>总数”公式可计算出相应的</a:t>
            </a:r>
            <a:r>
              <a:rPr lang="zh-CN" altLang="en-US" dirty="0">
                <a:sym typeface="+mn-ea"/>
              </a:rPr>
              <a:t>优惠券</a:t>
            </a:r>
            <a:r>
              <a:rPr lang="zh-CN" altLang="en-US" dirty="0"/>
              <a:t>流行度，但需要依据“</a:t>
            </a:r>
            <a:r>
              <a:rPr lang="en-US" altLang="zh-CN" dirty="0" err="1"/>
              <a:t>Merchant_id</a:t>
            </a:r>
            <a:r>
              <a:rPr lang="zh-CN" altLang="en-US" dirty="0"/>
              <a:t>”进行分组，求得各个商户所发放优惠卷的受欢迎程度。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特征构建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zh-CN" b="1" dirty="0">
                <a:ea typeface="宋体" panose="02010600030101010101" pitchFamily="2" charset="-122"/>
              </a:rPr>
              <a:t>3. </a:t>
            </a:r>
            <a:r>
              <a:rPr lang="zh-CN" altLang="en-US" b="1" dirty="0">
                <a:ea typeface="宋体" panose="02010600030101010101" pitchFamily="2" charset="-122"/>
              </a:rPr>
              <a:t>商家相关</a:t>
            </a:r>
            <a:endParaRPr lang="zh-CN" altLang="en-US" b="1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ea typeface="宋体" panose="02010600030101010101" pitchFamily="2" charset="-122"/>
              </a:rPr>
              <a:t>用户领取的优惠券数量</a:t>
            </a:r>
            <a:endParaRPr lang="en-US" altLang="zh-CN" dirty="0">
              <a:ea typeface="宋体" panose="02010600030101010101" pitchFamily="2" charset="-122"/>
            </a:endParaRPr>
          </a:p>
          <a:p>
            <a:pPr marL="342900" indent="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ea typeface="宋体" panose="02010600030101010101" pitchFamily="2" charset="-122"/>
              </a:rPr>
              <a:t>以用户</a:t>
            </a:r>
            <a:r>
              <a:rPr lang="en-US" altLang="zh-CN" dirty="0">
                <a:ea typeface="宋体" panose="02010600030101010101" pitchFamily="2" charset="-122"/>
              </a:rPr>
              <a:t>ID</a:t>
            </a:r>
            <a:r>
              <a:rPr lang="zh-CN" altLang="en-US" dirty="0">
                <a:ea typeface="宋体" panose="02010600030101010101" pitchFamily="2" charset="-122"/>
              </a:rPr>
              <a:t>进行分组，统计每个用户使用的消费卷数量。</a:t>
            </a:r>
            <a:endParaRPr lang="en-US" altLang="zh-CN" dirty="0">
              <a:ea typeface="宋体" panose="02010600030101010101" pitchFamily="2" charset="-122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ea typeface="宋体" panose="02010600030101010101" pitchFamily="2" charset="-122"/>
              </a:rPr>
              <a:t>用户消费过的优惠券数量</a:t>
            </a:r>
            <a:endParaRPr lang="en-US" altLang="zh-CN" dirty="0">
              <a:ea typeface="宋体" panose="02010600030101010101" pitchFamily="2" charset="-122"/>
            </a:endParaRPr>
          </a:p>
          <a:p>
            <a:pPr marL="342900" indent="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ea typeface="宋体" panose="02010600030101010101" pitchFamily="2" charset="-122"/>
              </a:rPr>
              <a:t>以用户</a:t>
            </a:r>
            <a:r>
              <a:rPr lang="en-US" altLang="zh-CN" dirty="0">
                <a:ea typeface="宋体" panose="02010600030101010101" pitchFamily="2" charset="-122"/>
              </a:rPr>
              <a:t>ID</a:t>
            </a:r>
            <a:r>
              <a:rPr lang="zh-CN" altLang="en-US" dirty="0">
                <a:ea typeface="宋体" panose="02010600030101010101" pitchFamily="2" charset="-122"/>
              </a:rPr>
              <a:t>进行分组，设置标签列值为</a:t>
            </a:r>
            <a:r>
              <a:rPr lang="en-US" altLang="zh-CN" dirty="0">
                <a:ea typeface="宋体" panose="02010600030101010101" pitchFamily="2" charset="-122"/>
              </a:rPr>
              <a:t>1</a:t>
            </a:r>
            <a:r>
              <a:rPr lang="zh-CN" altLang="en-US" dirty="0">
                <a:ea typeface="宋体" panose="02010600030101010101" pitchFamily="2" charset="-122"/>
              </a:rPr>
              <a:t>（用户</a:t>
            </a:r>
            <a:r>
              <a:rPr lang="en-US" altLang="zh-CN" dirty="0">
                <a:ea typeface="宋体" panose="02010600030101010101" pitchFamily="2" charset="-122"/>
              </a:rPr>
              <a:t>15</a:t>
            </a:r>
            <a:r>
              <a:rPr lang="zh-CN" altLang="en-US" dirty="0">
                <a:ea typeface="宋体" panose="02010600030101010101" pitchFamily="2" charset="-122"/>
              </a:rPr>
              <a:t>天内使用过优惠卷）作为筛选条件，统计每个用户使用的消费卷数量。</a:t>
            </a:r>
            <a:endParaRPr lang="en-US" altLang="zh-CN" dirty="0">
              <a:ea typeface="宋体" panose="02010600030101010101" pitchFamily="2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dirty="0">
              <a:ea typeface="宋体" panose="02010600030101010101" pitchFamily="2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dirty="0">
              <a:ea typeface="宋体" panose="02010600030101010101" pitchFamily="2" charset="-122"/>
            </a:endParaRPr>
          </a:p>
          <a:p>
            <a:pPr marL="342900" indent="-342900">
              <a:buFont typeface="+mj-lt"/>
              <a:buAutoNum type="arabicPeriod"/>
            </a:pP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特征构建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zh-CN" b="1" dirty="0">
                <a:ea typeface="宋体" panose="02010600030101010101" pitchFamily="2" charset="-122"/>
              </a:rPr>
              <a:t>4. </a:t>
            </a:r>
            <a:r>
              <a:rPr lang="zh-CN" altLang="en-US" b="1" dirty="0">
                <a:ea typeface="宋体" panose="02010600030101010101" pitchFamily="2" charset="-122"/>
              </a:rPr>
              <a:t>用户相关</a:t>
            </a:r>
            <a:endParaRPr lang="zh-CN" altLang="en-US" b="1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lnSpc>
                <a:spcPct val="200000"/>
              </a:lnSpc>
              <a:spcAft>
                <a:spcPts val="100"/>
              </a:spcAft>
              <a:buFont typeface="Wingdings" panose="05000000000000000000" pitchFamily="2" charset="2"/>
              <a:buChar char="Ø"/>
            </a:pPr>
            <a:r>
              <a:rPr lang="zh-CN" altLang="en-US" dirty="0">
                <a:ea typeface="宋体" panose="02010600030101010101" pitchFamily="2" charset="-122"/>
              </a:rPr>
              <a:t>用户在商家使用优惠券的次数</a:t>
            </a:r>
            <a:endParaRPr lang="en-US" altLang="zh-CN" dirty="0">
              <a:ea typeface="宋体" panose="02010600030101010101" pitchFamily="2" charset="-122"/>
            </a:endParaRPr>
          </a:p>
          <a:p>
            <a:pPr marL="285750" indent="285750">
              <a:lnSpc>
                <a:spcPct val="200000"/>
              </a:lnSpc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ea typeface="宋体" panose="02010600030101010101" pitchFamily="2" charset="-122"/>
              </a:rPr>
              <a:t>根据用户</a:t>
            </a:r>
            <a:r>
              <a:rPr lang="en-US" altLang="zh-CN" dirty="0">
                <a:ea typeface="宋体" panose="02010600030101010101" pitchFamily="2" charset="-122"/>
              </a:rPr>
              <a:t>ID</a:t>
            </a:r>
            <a:r>
              <a:rPr lang="zh-CN" altLang="en-US" dirty="0">
                <a:ea typeface="宋体" panose="02010600030101010101" pitchFamily="2" charset="-122"/>
              </a:rPr>
              <a:t>和商户</a:t>
            </a:r>
            <a:r>
              <a:rPr lang="en-US" altLang="zh-CN" dirty="0">
                <a:ea typeface="宋体" panose="02010600030101010101" pitchFamily="2" charset="-122"/>
              </a:rPr>
              <a:t>ID</a:t>
            </a:r>
            <a:r>
              <a:rPr lang="zh-CN" altLang="en-US" dirty="0">
                <a:ea typeface="宋体" panose="02010600030101010101" pitchFamily="2" charset="-122"/>
              </a:rPr>
              <a:t>进行分组统计标签为</a:t>
            </a:r>
            <a:r>
              <a:rPr lang="en-US" altLang="zh-CN" dirty="0">
                <a:ea typeface="宋体" panose="02010600030101010101" pitchFamily="2" charset="-122"/>
              </a:rPr>
              <a:t>1</a:t>
            </a:r>
            <a:r>
              <a:rPr lang="zh-CN" altLang="en-US" dirty="0">
                <a:ea typeface="宋体" panose="02010600030101010101" pitchFamily="2" charset="-122"/>
              </a:rPr>
              <a:t>的数据数量</a:t>
            </a:r>
            <a:endParaRPr lang="en-US" altLang="zh-CN" dirty="0">
              <a:ea typeface="宋体" panose="02010600030101010101" pitchFamily="2" charset="-122"/>
            </a:endParaRPr>
          </a:p>
          <a:p>
            <a:pPr marL="342900" indent="-342900">
              <a:lnSpc>
                <a:spcPct val="200000"/>
              </a:lnSpc>
              <a:spcAft>
                <a:spcPts val="100"/>
              </a:spcAft>
              <a:buFont typeface="Wingdings" panose="05000000000000000000" pitchFamily="2" charset="2"/>
              <a:buChar char="Ø"/>
            </a:pPr>
            <a:r>
              <a:rPr lang="zh-CN" altLang="en-US" dirty="0">
                <a:ea typeface="宋体" panose="02010600030101010101" pitchFamily="2" charset="-122"/>
              </a:rPr>
              <a:t>用户在商家领取的优惠券数</a:t>
            </a:r>
            <a:endParaRPr lang="en-US" altLang="zh-CN" dirty="0">
              <a:ea typeface="宋体" panose="02010600030101010101" pitchFamily="2" charset="-122"/>
            </a:endParaRPr>
          </a:p>
          <a:p>
            <a:pPr marL="285750" indent="285750">
              <a:lnSpc>
                <a:spcPct val="200000"/>
              </a:lnSpc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ea typeface="宋体" panose="02010600030101010101" pitchFamily="2" charset="-122"/>
              </a:rPr>
              <a:t>根据用户</a:t>
            </a:r>
            <a:r>
              <a:rPr lang="en-US" altLang="zh-CN" dirty="0">
                <a:ea typeface="宋体" panose="02010600030101010101" pitchFamily="2" charset="-122"/>
              </a:rPr>
              <a:t>ID</a:t>
            </a:r>
            <a:r>
              <a:rPr lang="zh-CN" altLang="en-US" dirty="0">
                <a:ea typeface="宋体" panose="02010600030101010101" pitchFamily="2" charset="-122"/>
              </a:rPr>
              <a:t>和商户</a:t>
            </a:r>
            <a:r>
              <a:rPr lang="en-US" altLang="zh-CN" dirty="0">
                <a:ea typeface="宋体" panose="02010600030101010101" pitchFamily="2" charset="-122"/>
              </a:rPr>
              <a:t>ID</a:t>
            </a:r>
            <a:r>
              <a:rPr lang="zh-CN" altLang="en-US" dirty="0">
                <a:ea typeface="宋体" panose="02010600030101010101" pitchFamily="2" charset="-122"/>
              </a:rPr>
              <a:t>进行分组统计</a:t>
            </a:r>
            <a:r>
              <a:rPr lang="en-US" altLang="zh-CN" dirty="0" err="1">
                <a:ea typeface="宋体" panose="02010600030101010101" pitchFamily="2" charset="-122"/>
              </a:rPr>
              <a:t>Coupin_id</a:t>
            </a:r>
            <a:r>
              <a:rPr lang="zh-CN" altLang="en-US" dirty="0">
                <a:ea typeface="宋体" panose="02010600030101010101" pitchFamily="2" charset="-122"/>
              </a:rPr>
              <a:t>不为空的数据数量</a:t>
            </a:r>
            <a:endParaRPr lang="en-US" altLang="zh-CN" dirty="0">
              <a:ea typeface="宋体" panose="02010600030101010101" pitchFamily="2" charset="-122"/>
            </a:endParaRPr>
          </a:p>
          <a:p>
            <a:pPr marL="342900" indent="-342900" algn="just">
              <a:lnSpc>
                <a:spcPct val="200000"/>
              </a:lnSpc>
              <a:spcAft>
                <a:spcPts val="100"/>
              </a:spcAft>
              <a:buFont typeface="Wingdings" panose="05000000000000000000" pitchFamily="2" charset="2"/>
              <a:buChar char="Ø"/>
            </a:pPr>
            <a:r>
              <a:rPr lang="zh-CN" altLang="en-US" dirty="0">
                <a:ea typeface="宋体" panose="02010600030101010101" pitchFamily="2" charset="-122"/>
              </a:rPr>
              <a:t>用户在商家消费的次数</a:t>
            </a:r>
            <a:endParaRPr lang="en-US" altLang="zh-CN" dirty="0">
              <a:ea typeface="宋体" panose="02010600030101010101" pitchFamily="2" charset="-122"/>
            </a:endParaRPr>
          </a:p>
          <a:p>
            <a:pPr marL="285750" indent="285750">
              <a:lnSpc>
                <a:spcPct val="200000"/>
              </a:lnSpc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ea typeface="宋体" panose="02010600030101010101" pitchFamily="2" charset="-122"/>
              </a:rPr>
              <a:t>根据用户</a:t>
            </a:r>
            <a:r>
              <a:rPr lang="en-US" altLang="zh-CN" dirty="0">
                <a:ea typeface="宋体" panose="02010600030101010101" pitchFamily="2" charset="-122"/>
              </a:rPr>
              <a:t>ID</a:t>
            </a:r>
            <a:r>
              <a:rPr lang="zh-CN" altLang="en-US" dirty="0">
                <a:ea typeface="宋体" panose="02010600030101010101" pitchFamily="2" charset="-122"/>
              </a:rPr>
              <a:t>和商户</a:t>
            </a:r>
            <a:r>
              <a:rPr lang="en-US" altLang="zh-CN" dirty="0">
                <a:ea typeface="宋体" panose="02010600030101010101" pitchFamily="2" charset="-122"/>
              </a:rPr>
              <a:t>ID</a:t>
            </a:r>
            <a:r>
              <a:rPr lang="zh-CN" altLang="en-US" dirty="0">
                <a:ea typeface="宋体" panose="02010600030101010101" pitchFamily="2" charset="-122"/>
              </a:rPr>
              <a:t>进行分组统计</a:t>
            </a:r>
            <a:r>
              <a:rPr lang="en-US" altLang="zh-CN" dirty="0">
                <a:ea typeface="宋体" panose="02010600030101010101" pitchFamily="2" charset="-122"/>
              </a:rPr>
              <a:t>Date</a:t>
            </a:r>
            <a:r>
              <a:rPr lang="zh-CN" altLang="en-US" dirty="0">
                <a:ea typeface="宋体" panose="02010600030101010101" pitchFamily="2" charset="-122"/>
              </a:rPr>
              <a:t>不为空的数据数量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特征构建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zh-CN" b="1" dirty="0">
                <a:ea typeface="宋体" panose="02010600030101010101" pitchFamily="2" charset="-122"/>
              </a:rPr>
              <a:t>5. </a:t>
            </a:r>
            <a:r>
              <a:rPr lang="zh-CN" altLang="en-US" b="1" dirty="0">
                <a:ea typeface="宋体" panose="02010600030101010101" pitchFamily="2" charset="-122"/>
              </a:rPr>
              <a:t>交互关系</a:t>
            </a:r>
            <a:endParaRPr lang="zh-CN" altLang="en-US" b="1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目录</a:t>
            </a: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2" name="直接连接符 6"/>
          <p:cNvCxnSpPr/>
          <p:nvPr/>
        </p:nvCxnSpPr>
        <p:spPr>
          <a:xfrm>
            <a:off x="3264947" y="1348062"/>
            <a:ext cx="5910" cy="435423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Line 2"/>
          <p:cNvSpPr>
            <a:spLocks noChangeShapeType="1"/>
          </p:cNvSpPr>
          <p:nvPr/>
        </p:nvSpPr>
        <p:spPr bwMode="auto">
          <a:xfrm>
            <a:off x="2649786" y="5092240"/>
            <a:ext cx="660498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pPr algn="ctr">
              <a:defRPr/>
            </a:pPr>
            <a:endParaRPr lang="zh-CN" altLang="en-US" sz="2000" b="1" kern="0">
              <a:solidFill>
                <a:sysClr val="windowText" lastClr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Oval 15"/>
          <p:cNvSpPr>
            <a:spLocks noChangeArrowheads="1"/>
          </p:cNvSpPr>
          <p:nvPr/>
        </p:nvSpPr>
        <p:spPr bwMode="auto">
          <a:xfrm>
            <a:off x="2904947" y="1651743"/>
            <a:ext cx="684000" cy="648000"/>
          </a:xfrm>
          <a:prstGeom prst="ellipse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zh-CN" sz="24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1</a:t>
            </a:r>
            <a:endParaRPr lang="en-US" altLang="zh-CN" sz="2400" b="1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AutoShape 17"/>
          <p:cNvSpPr>
            <a:spLocks noChangeArrowheads="1"/>
          </p:cNvSpPr>
          <p:nvPr/>
        </p:nvSpPr>
        <p:spPr bwMode="auto">
          <a:xfrm>
            <a:off x="4000531" y="2608672"/>
            <a:ext cx="4859850" cy="684000"/>
          </a:xfrm>
          <a:prstGeom prst="actionButtonBlank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sym typeface="微软雅黑" panose="020B0503020204020204" charset="-122"/>
              </a:rPr>
              <a:t>数据处理与预处理</a:t>
            </a: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AutoShape 17"/>
          <p:cNvSpPr>
            <a:spLocks noChangeArrowheads="1"/>
          </p:cNvSpPr>
          <p:nvPr/>
        </p:nvSpPr>
        <p:spPr bwMode="auto">
          <a:xfrm>
            <a:off x="4000531" y="1579743"/>
            <a:ext cx="4859850" cy="684000"/>
          </a:xfrm>
          <a:prstGeom prst="actionButtonBlank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微软雅黑" panose="020B0503020204020204" charset="-122"/>
              </a:rPr>
              <a:t>背景与挖掘目标</a:t>
            </a:r>
            <a:endParaRPr lang="zh-CN" altLang="en-US" sz="2400" b="1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Oval 15"/>
          <p:cNvSpPr>
            <a:spLocks noChangeArrowheads="1"/>
          </p:cNvSpPr>
          <p:nvPr/>
        </p:nvSpPr>
        <p:spPr bwMode="auto">
          <a:xfrm>
            <a:off x="2928857" y="2626672"/>
            <a:ext cx="684000" cy="648000"/>
          </a:xfrm>
          <a:prstGeom prst="ellipse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2</a:t>
            </a:r>
            <a:endParaRPr lang="en-US" altLang="zh-CN" sz="2400" b="1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9" name="AutoShape 17"/>
          <p:cNvSpPr>
            <a:spLocks noChangeArrowheads="1"/>
          </p:cNvSpPr>
          <p:nvPr/>
        </p:nvSpPr>
        <p:spPr bwMode="auto">
          <a:xfrm>
            <a:off x="4012450" y="3660873"/>
            <a:ext cx="4859850" cy="684000"/>
          </a:xfrm>
          <a:prstGeom prst="actionButtonBlank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特征构建</a:t>
            </a: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" name="Oval 15"/>
          <p:cNvSpPr>
            <a:spLocks noChangeArrowheads="1"/>
          </p:cNvSpPr>
          <p:nvPr/>
        </p:nvSpPr>
        <p:spPr bwMode="auto">
          <a:xfrm>
            <a:off x="2928857" y="3678873"/>
            <a:ext cx="684000" cy="648000"/>
          </a:xfrm>
          <a:prstGeom prst="ellipse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3</a:t>
            </a:r>
            <a:endParaRPr lang="en-US" altLang="zh-CN" sz="2400" b="1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" name="AutoShape 17"/>
          <p:cNvSpPr>
            <a:spLocks noChangeArrowheads="1"/>
          </p:cNvSpPr>
          <p:nvPr/>
        </p:nvSpPr>
        <p:spPr bwMode="auto">
          <a:xfrm>
            <a:off x="4012450" y="4715497"/>
            <a:ext cx="4859850" cy="684000"/>
          </a:xfrm>
          <a:prstGeom prst="actionButtonBlank">
            <a:avLst/>
          </a:prstGeom>
          <a:solidFill>
            <a:srgbClr val="FB9708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特征拼接</a:t>
            </a: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" name="Oval 15"/>
          <p:cNvSpPr>
            <a:spLocks noChangeArrowheads="1"/>
          </p:cNvSpPr>
          <p:nvPr/>
        </p:nvSpPr>
        <p:spPr bwMode="auto">
          <a:xfrm>
            <a:off x="2904947" y="4733497"/>
            <a:ext cx="684000" cy="648000"/>
          </a:xfrm>
          <a:prstGeom prst="ellipse">
            <a:avLst/>
          </a:prstGeom>
          <a:solidFill>
            <a:srgbClr val="FB9708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4</a:t>
            </a:r>
            <a:endParaRPr lang="en-US" altLang="zh-CN" sz="2400" b="1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特征拼接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9" name="内容占位符 8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zh-CN" b="1" dirty="0">
                <a:ea typeface="宋体" panose="02010600030101010101" pitchFamily="2" charset="-122"/>
              </a:rPr>
              <a:t>1. </a:t>
            </a:r>
            <a:r>
              <a:rPr lang="zh-CN" altLang="en-US" b="1" dirty="0">
                <a:ea typeface="宋体" panose="02010600030101010101" pitchFamily="2" charset="-122"/>
              </a:rPr>
              <a:t>优惠券相关</a:t>
            </a:r>
            <a:endParaRPr lang="zh-CN" altLang="en-US" b="1" dirty="0">
              <a:ea typeface="宋体" panose="02010600030101010101" pitchFamily="2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6861864" y="2003827"/>
          <a:ext cx="2917986" cy="186355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53653"/>
                <a:gridCol w="1664333"/>
              </a:tblGrid>
              <a:tr h="31059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Coupo_id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968" marR="12968" marT="129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Coupon_popu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968" marR="12968" marT="12968" marB="0" anchor="ctr"/>
                </a:tc>
              </a:tr>
              <a:tr h="31059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9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2632</a:t>
                      </a:r>
                      <a:endParaRPr lang="en-US" altLang="zh-CN" sz="1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968" marR="12968" marT="129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9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0.25628 </a:t>
                      </a:r>
                      <a:endParaRPr lang="en-US" altLang="zh-CN" sz="1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968" marR="12968" marT="12968" marB="0" anchor="ctr"/>
                </a:tc>
              </a:tr>
              <a:tr h="31059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9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14035</a:t>
                      </a:r>
                      <a:endParaRPr lang="en-US" altLang="zh-CN" sz="1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968" marR="12968" marT="129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9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0.33333 </a:t>
                      </a:r>
                      <a:endParaRPr lang="en-US" altLang="zh-CN" sz="1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968" marR="12968" marT="12968" marB="0" anchor="ctr"/>
                </a:tc>
              </a:tr>
              <a:tr h="31059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9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14036</a:t>
                      </a:r>
                      <a:endParaRPr lang="en-US" altLang="zh-CN" sz="1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968" marR="12968" marT="129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9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0.00000 </a:t>
                      </a:r>
                      <a:endParaRPr lang="en-US" altLang="zh-CN" sz="1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968" marR="12968" marT="12968" marB="0" anchor="ctr"/>
                </a:tc>
              </a:tr>
              <a:tr h="31059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9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14037</a:t>
                      </a:r>
                      <a:endParaRPr lang="en-US" altLang="zh-CN" sz="1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968" marR="12968" marT="129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9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0.00000 </a:t>
                      </a:r>
                      <a:endParaRPr lang="en-US" altLang="zh-CN" sz="1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968" marR="12968" marT="12968" marB="0" anchor="ctr"/>
                </a:tc>
              </a:tr>
              <a:tr h="31059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9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14038</a:t>
                      </a:r>
                      <a:endParaRPr lang="en-US" altLang="zh-CN" sz="1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968" marR="12968" marT="129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9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0.15385 </a:t>
                      </a:r>
                      <a:endParaRPr lang="en-US" altLang="zh-CN" sz="1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968" marR="12968" marT="12968" marB="0" anchor="ctr"/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2211797" y="2003827"/>
          <a:ext cx="3765822" cy="187953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71906"/>
                <a:gridCol w="1585935"/>
                <a:gridCol w="1307981"/>
              </a:tblGrid>
              <a:tr h="3132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User_id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078" marR="13078" marT="130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Merchant_id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078" marR="13078" marT="130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Coupon_id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078" marR="13078" marT="13078" marB="0" anchor="ctr"/>
                </a:tc>
              </a:tr>
              <a:tr h="31325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9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</a:t>
                      </a:r>
                      <a:endParaRPr lang="en-US" altLang="zh-CN" sz="1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078" marR="13078" marT="130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9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1439408 </a:t>
                      </a:r>
                      <a:endParaRPr lang="en-US" altLang="zh-CN" sz="1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078" marR="13078" marT="130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9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2632 </a:t>
                      </a:r>
                      <a:endParaRPr lang="en-US" altLang="zh-CN" sz="1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078" marR="13078" marT="13078" marB="0" anchor="ctr"/>
                </a:tc>
              </a:tr>
              <a:tr h="31325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9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</a:t>
                      </a:r>
                      <a:endParaRPr lang="en-US" altLang="zh-CN" sz="1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078" marR="13078" marT="130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9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1439408 </a:t>
                      </a:r>
                      <a:endParaRPr lang="en-US" altLang="zh-CN" sz="1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078" marR="13078" marT="130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9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14033 </a:t>
                      </a:r>
                      <a:endParaRPr lang="en-US" altLang="zh-CN" sz="1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078" marR="13078" marT="13078" marB="0" anchor="ctr"/>
                </a:tc>
              </a:tr>
              <a:tr h="31325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9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 </a:t>
                      </a:r>
                      <a:endParaRPr lang="en-US" altLang="zh-CN" sz="1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078" marR="13078" marT="130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9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1439408 </a:t>
                      </a:r>
                      <a:endParaRPr lang="en-US" altLang="zh-CN" sz="1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078" marR="13078" marT="130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9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2632 </a:t>
                      </a:r>
                      <a:endParaRPr lang="en-US" altLang="zh-CN" sz="1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078" marR="13078" marT="13078" marB="0" anchor="ctr"/>
                </a:tc>
              </a:tr>
              <a:tr h="31325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9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 </a:t>
                      </a:r>
                      <a:endParaRPr lang="en-US" altLang="zh-CN" sz="1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078" marR="13078" marT="130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9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1439408 </a:t>
                      </a:r>
                      <a:endParaRPr lang="en-US" altLang="zh-CN" sz="1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078" marR="13078" marT="130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9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14035 </a:t>
                      </a:r>
                      <a:endParaRPr lang="en-US" altLang="zh-CN" sz="1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078" marR="13078" marT="13078" marB="0" anchor="ctr"/>
                </a:tc>
              </a:tr>
              <a:tr h="31325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9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 </a:t>
                      </a:r>
                      <a:endParaRPr lang="en-US" altLang="zh-CN" sz="1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078" marR="13078" marT="130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9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1439408 </a:t>
                      </a:r>
                      <a:endParaRPr lang="en-US" altLang="zh-CN" sz="1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078" marR="13078" marT="130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9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2632 </a:t>
                      </a:r>
                      <a:endParaRPr lang="en-US" altLang="zh-CN" sz="1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078" marR="13078" marT="13078" marB="0" anchor="ctr"/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3825159" y="4635116"/>
          <a:ext cx="5188842" cy="17313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39972"/>
                <a:gridCol w="1513413"/>
                <a:gridCol w="1139972"/>
                <a:gridCol w="1395485"/>
              </a:tblGrid>
              <a:tr h="2885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User_id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794" marR="11794" marT="117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Merchant_id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794" marR="11794" marT="117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Coupon_id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794" marR="11794" marT="117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Coupon_popu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794" marR="11794" marT="11794" marB="0" anchor="ctr"/>
                </a:tc>
              </a:tr>
              <a:tr h="28856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794" marR="11794" marT="117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1439408 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794" marR="11794" marT="117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2632 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794" marR="11794" marT="117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0.25628 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794" marR="11794" marT="11794" marB="0" anchor="ctr"/>
                </a:tc>
              </a:tr>
              <a:tr h="28856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794" marR="11794" marT="117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1439408 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794" marR="11794" marT="117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14033 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794" marR="11794" marT="117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794" marR="11794" marT="11794" marB="0" anchor="ctr"/>
                </a:tc>
              </a:tr>
              <a:tr h="28856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 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794" marR="11794" marT="117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1439408 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794" marR="11794" marT="117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2632 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794" marR="11794" marT="117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0.25628 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794" marR="11794" marT="11794" marB="0" anchor="ctr"/>
                </a:tc>
              </a:tr>
              <a:tr h="28856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 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794" marR="11794" marT="117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1439408 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794" marR="11794" marT="117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14035 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794" marR="11794" marT="117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0.33333 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794" marR="11794" marT="11794" marB="0" anchor="ctr"/>
                </a:tc>
              </a:tr>
              <a:tr h="28856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 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794" marR="11794" marT="117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1439408 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794" marR="11794" marT="117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2632 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794" marR="11794" marT="117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0.25628 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794" marR="11794" marT="11794" marB="0" anchor="ctr"/>
                </a:tc>
              </a:tr>
            </a:tbl>
          </a:graphicData>
        </a:graphic>
      </p:graphicFrame>
      <p:sp>
        <p:nvSpPr>
          <p:cNvPr id="11" name="加号 10"/>
          <p:cNvSpPr/>
          <p:nvPr/>
        </p:nvSpPr>
        <p:spPr bwMode="auto">
          <a:xfrm>
            <a:off x="6201140" y="2831973"/>
            <a:ext cx="436880" cy="337903"/>
          </a:xfrm>
          <a:prstGeom prst="mathPlus">
            <a:avLst/>
          </a:prstGeom>
          <a:solidFill>
            <a:srgbClr val="FF0000"/>
          </a:solidFill>
          <a:ln w="25400" cap="flat" cmpd="sng">
            <a:noFill/>
            <a:prstDash val="sysDash"/>
            <a:round/>
          </a:ln>
        </p:spPr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2" name="箭头: 下 11"/>
          <p:cNvSpPr/>
          <p:nvPr/>
        </p:nvSpPr>
        <p:spPr bwMode="auto">
          <a:xfrm>
            <a:off x="6284108" y="3916376"/>
            <a:ext cx="259651" cy="574697"/>
          </a:xfrm>
          <a:prstGeom prst="downArrow">
            <a:avLst/>
          </a:prstGeom>
          <a:solidFill>
            <a:srgbClr val="FF0000"/>
          </a:solidFill>
          <a:ln w="25400" cap="flat" cmpd="sng">
            <a:noFill/>
            <a:prstDash val="sysDash"/>
            <a:round/>
          </a:ln>
        </p:spPr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3" name="内容占位符 3"/>
          <p:cNvSpPr txBox="1"/>
          <p:nvPr/>
        </p:nvSpPr>
        <p:spPr bwMode="auto">
          <a:xfrm>
            <a:off x="5594879" y="3949444"/>
            <a:ext cx="819054" cy="4264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None/>
              <a:defRPr kumimoji="1" lang="zh-CN" altLang="en-US" sz="2000" b="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defRPr>
            </a:lvl1pPr>
            <a:lvl2pPr marL="786130" indent="-30162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2900">
                <a:solidFill>
                  <a:schemeClr val="tx1"/>
                </a:solidFill>
                <a:latin typeface="+mn-lt"/>
                <a:ea typeface="+mn-ea"/>
              </a:defRPr>
            </a:lvl2pPr>
            <a:lvl3pPr marL="1208405" indent="-2413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3pPr>
            <a:lvl4pPr marL="1692275" indent="-2413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2100">
                <a:solidFill>
                  <a:schemeClr val="tx1"/>
                </a:solidFill>
                <a:latin typeface="+mn-lt"/>
                <a:ea typeface="+mn-ea"/>
              </a:defRPr>
            </a:lvl4pPr>
            <a:lvl5pPr marL="2176780" indent="-2413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100">
                <a:solidFill>
                  <a:schemeClr val="tx1"/>
                </a:solidFill>
                <a:latin typeface="+mn-lt"/>
                <a:ea typeface="+mn-ea"/>
              </a:defRPr>
            </a:lvl5pPr>
            <a:lvl6pPr marL="2660650" indent="-24193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15">
                <a:solidFill>
                  <a:schemeClr val="tx1"/>
                </a:solidFill>
                <a:latin typeface="+mn-lt"/>
                <a:ea typeface="+mn-ea"/>
              </a:defRPr>
            </a:lvl6pPr>
            <a:lvl7pPr marL="3144520" indent="-24193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15">
                <a:solidFill>
                  <a:schemeClr val="tx1"/>
                </a:solidFill>
                <a:latin typeface="+mn-lt"/>
                <a:ea typeface="+mn-ea"/>
              </a:defRPr>
            </a:lvl7pPr>
            <a:lvl8pPr marL="3628390" indent="-24193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15">
                <a:solidFill>
                  <a:schemeClr val="tx1"/>
                </a:solidFill>
                <a:latin typeface="+mn-lt"/>
                <a:ea typeface="+mn-ea"/>
              </a:defRPr>
            </a:lvl8pPr>
            <a:lvl9pPr marL="4112260" indent="-24193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15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ctr"/>
            <a:r>
              <a:rPr lang="zh-CN" altLang="en-US" sz="1800" kern="0" dirty="0">
                <a:latin typeface="Times New Roman" panose="02020603050405020304" pitchFamily="18" charset="0"/>
                <a:ea typeface="宋体" panose="02010600030101010101" pitchFamily="2" charset="-122"/>
              </a:rPr>
              <a:t>左连</a:t>
            </a:r>
            <a:endParaRPr lang="zh-CN" altLang="en-US" sz="1800" kern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" name="圆角矩形 12"/>
          <p:cNvSpPr/>
          <p:nvPr/>
        </p:nvSpPr>
        <p:spPr bwMode="auto">
          <a:xfrm>
            <a:off x="7625797" y="4635115"/>
            <a:ext cx="1388204" cy="1731391"/>
          </a:xfrm>
          <a:prstGeom prst="roundRect">
            <a:avLst/>
          </a:prstGeom>
          <a:solidFill>
            <a:srgbClr val="0000FF">
              <a:alpha val="24000"/>
            </a:srgbClr>
          </a:solidFill>
          <a:ln w="25400" cap="flat" cmpd="sng">
            <a:noFill/>
            <a:prstDash val="sysDash"/>
            <a:round/>
          </a:ln>
        </p:spPr>
        <p:txBody>
          <a:bodyPr lIns="71323" tIns="35662" rIns="71323" bIns="35662" rtlCol="0" anchor="ctr"/>
          <a:lstStyle/>
          <a:p>
            <a:pPr algn="ctr"/>
            <a:endParaRPr kumimoji="1"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5" name="圆角矩形 12"/>
          <p:cNvSpPr/>
          <p:nvPr/>
        </p:nvSpPr>
        <p:spPr bwMode="auto">
          <a:xfrm>
            <a:off x="6861541" y="2003827"/>
            <a:ext cx="1250639" cy="1863552"/>
          </a:xfrm>
          <a:prstGeom prst="roundRect">
            <a:avLst/>
          </a:prstGeom>
          <a:solidFill>
            <a:srgbClr val="0000FF">
              <a:alpha val="26000"/>
            </a:srgbClr>
          </a:solidFill>
          <a:ln w="25400" cap="flat" cmpd="sng">
            <a:noFill/>
            <a:prstDash val="sysDash"/>
            <a:round/>
          </a:ln>
        </p:spPr>
        <p:txBody>
          <a:bodyPr lIns="71323" tIns="35662" rIns="71323" bIns="35662" rtlCol="0" anchor="ctr"/>
          <a:lstStyle/>
          <a:p>
            <a:pPr algn="ctr"/>
            <a:endParaRPr kumimoji="1"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6" name="圆角矩形 12"/>
          <p:cNvSpPr/>
          <p:nvPr/>
        </p:nvSpPr>
        <p:spPr bwMode="auto">
          <a:xfrm>
            <a:off x="4716632" y="2003827"/>
            <a:ext cx="1250639" cy="1863552"/>
          </a:xfrm>
          <a:prstGeom prst="roundRect">
            <a:avLst/>
          </a:prstGeom>
          <a:solidFill>
            <a:srgbClr val="0000FF">
              <a:alpha val="26000"/>
            </a:srgbClr>
          </a:solidFill>
          <a:ln w="25400" cap="flat" cmpd="sng">
            <a:noFill/>
            <a:prstDash val="sysDash"/>
            <a:round/>
          </a:ln>
        </p:spPr>
        <p:txBody>
          <a:bodyPr lIns="71323" tIns="35662" rIns="71323" bIns="35662" rtlCol="0" anchor="ctr"/>
          <a:lstStyle/>
          <a:p>
            <a:pPr algn="ctr"/>
            <a:endParaRPr kumimoji="1"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354922" y="1565449"/>
            <a:ext cx="15153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b="1" i="1" dirty="0" err="1">
                <a:latin typeface="Times New Roman" panose="02020603050405020304" pitchFamily="18" charset="0"/>
              </a:rPr>
              <a:t>offline_train</a:t>
            </a:r>
            <a:endParaRPr lang="en-US" altLang="zh-CN" sz="2000" b="1" i="1" dirty="0">
              <a:latin typeface="Times New Roman" panose="02020603050405020304" pitchFamily="18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453318" y="1562873"/>
            <a:ext cx="17331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b="1" i="1" dirty="0">
                <a:latin typeface="Times New Roman" panose="02020603050405020304" pitchFamily="18" charset="0"/>
              </a:rPr>
              <a:t>优惠券流行度</a:t>
            </a:r>
            <a:endParaRPr lang="en-US" altLang="zh-CN" sz="2000" b="1" i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  <p:bldP spid="14" grpId="0" animBg="1"/>
      <p:bldP spid="15" grpId="0" animBg="1"/>
      <p:bldP spid="1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特征拼接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7" name="内容占位符 16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zh-CN" b="1" dirty="0">
                <a:ea typeface="宋体" panose="02010600030101010101" pitchFamily="2" charset="-122"/>
              </a:rPr>
              <a:t>2. </a:t>
            </a:r>
            <a:r>
              <a:rPr lang="zh-CN" altLang="en-US" b="1" dirty="0">
                <a:ea typeface="宋体" panose="02010600030101010101" pitchFamily="2" charset="-122"/>
              </a:rPr>
              <a:t>用户在商家消费的次数</a:t>
            </a:r>
            <a:endParaRPr lang="zh-CN" altLang="en-US" b="1" dirty="0">
              <a:ea typeface="宋体" panose="02010600030101010101" pitchFamily="2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7126761" y="2004180"/>
          <a:ext cx="4185391" cy="15355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54888"/>
                <a:gridCol w="1549486"/>
                <a:gridCol w="1781017"/>
              </a:tblGrid>
              <a:tr h="2559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User_id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686" marR="10686" marT="106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Merchant_id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686" marR="10686" marT="106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user_merchant_cus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686" marR="10686" marT="10686" marB="0" anchor="ctr"/>
                </a:tc>
              </a:tr>
              <a:tr h="2559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686" marR="10686" marT="106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102 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686" marR="10686" marT="106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 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686" marR="10686" marT="10686" marB="0" anchor="ctr"/>
                </a:tc>
              </a:tr>
              <a:tr h="2559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686" marR="10686" marT="106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103 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686" marR="10686" marT="106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686" marR="10686" marT="10686" marB="0" anchor="ctr"/>
                </a:tc>
              </a:tr>
              <a:tr h="2559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686" marR="10686" marT="106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101 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686" marR="10686" marT="106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 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686" marR="10686" marT="10686" marB="0" anchor="ctr"/>
                </a:tc>
              </a:tr>
              <a:tr h="2559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686" marR="10686" marT="106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102 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686" marR="10686" marT="106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686" marR="10686" marT="10686" marB="0" anchor="ctr"/>
                </a:tc>
              </a:tr>
              <a:tr h="2559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 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686" marR="10686" marT="106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103 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686" marR="10686" marT="106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 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686" marR="10686" marT="10686" marB="0" anchor="ctr"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221947" y="2006912"/>
          <a:ext cx="6177885" cy="15355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78391"/>
                <a:gridCol w="1437278"/>
                <a:gridCol w="1252281"/>
                <a:gridCol w="910750"/>
                <a:gridCol w="1299185"/>
              </a:tblGrid>
              <a:tr h="2559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User_id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686" marR="10686" marT="106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Merchant_id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686" marR="10686" marT="106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Coupon_id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686" marR="10686" marT="106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Distance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686" marR="10686" marT="106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Date_received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686" marR="10686" marT="10686" marB="0" anchor="ctr"/>
                </a:tc>
              </a:tr>
              <a:tr h="2559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686" marR="10686" marT="106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102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686" marR="10686" marT="106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null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686" marR="10686" marT="106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686" marR="10686" marT="106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null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686" marR="10686" marT="10686" marB="0" anchor="ctr"/>
                </a:tc>
              </a:tr>
              <a:tr h="2559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686" marR="10686" marT="106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105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686" marR="10686" marT="106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11002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686" marR="10686" marT="106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686" marR="10686" marT="106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20160528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686" marR="10686" marT="10686" marB="0" anchor="ctr"/>
                </a:tc>
              </a:tr>
              <a:tr h="2559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686" marR="10686" marT="106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102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686" marR="10686" marT="106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8591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686" marR="10686" marT="106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686" marR="10686" marT="106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20160217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686" marR="10686" marT="10686" marB="0" anchor="ctr"/>
                </a:tc>
              </a:tr>
              <a:tr h="2559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686" marR="10686" marT="106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103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686" marR="10686" marT="106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1078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686" marR="10686" marT="106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686" marR="10686" marT="106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20160319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686" marR="10686" marT="10686" marB="0" anchor="ctr"/>
                </a:tc>
              </a:tr>
              <a:tr h="2559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686" marR="10686" marT="106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104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686" marR="10686" marT="106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8591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686" marR="10686" marT="106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686" marR="10686" marT="106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20160613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686" marR="10686" marT="10686" marB="0" anchor="ctr"/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2382750" y="4478640"/>
          <a:ext cx="6717051" cy="143020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16641"/>
                <a:gridCol w="1147865"/>
                <a:gridCol w="953310"/>
                <a:gridCol w="778213"/>
                <a:gridCol w="1245141"/>
                <a:gridCol w="1575881"/>
              </a:tblGrid>
              <a:tr h="23393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User_id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768" marR="9768" marT="97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Merchant_id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768" marR="9768" marT="97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Coupon_id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768" marR="9768" marT="97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Distance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768" marR="9768" marT="97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Date_received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768" marR="9768" marT="97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user_merchant_cus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768" marR="9768" marT="9768" marB="0" anchor="ctr"/>
                </a:tc>
              </a:tr>
              <a:tr h="2339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768" marR="9768" marT="97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102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768" marR="9768" marT="97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null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768" marR="9768" marT="97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768" marR="9768" marT="97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null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768" marR="9768" marT="97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 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768" marR="9768" marT="9768" marB="0" anchor="ctr"/>
                </a:tc>
              </a:tr>
              <a:tr h="2339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768" marR="9768" marT="97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105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768" marR="9768" marT="97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11002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768" marR="9768" marT="97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768" marR="9768" marT="97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20160528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768" marR="9768" marT="97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NaN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768" marR="9768" marT="9768" marB="0" anchor="ctr"/>
                </a:tc>
              </a:tr>
              <a:tr h="2339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768" marR="9768" marT="97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102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768" marR="9768" marT="97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8591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768" marR="9768" marT="97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768" marR="9768" marT="97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20160217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768" marR="9768" marT="97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768" marR="9768" marT="9768" marB="0" anchor="ctr"/>
                </a:tc>
              </a:tr>
              <a:tr h="2339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768" marR="9768" marT="97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103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768" marR="9768" marT="97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1078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768" marR="9768" marT="97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768" marR="9768" marT="97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20160319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768" marR="9768" marT="97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 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768" marR="9768" marT="9768" marB="0" anchor="ctr"/>
                </a:tc>
              </a:tr>
              <a:tr h="2339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768" marR="9768" marT="97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104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768" marR="9768" marT="97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8591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768" marR="9768" marT="97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768" marR="9768" marT="97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20160613</a:t>
                      </a:r>
                      <a:endParaRPr lang="en-US" altLang="zh-CN" sz="1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768" marR="9768" marT="97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NaN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768" marR="9768" marT="9768" marB="0" anchor="ctr"/>
                </a:tc>
              </a:tr>
            </a:tbl>
          </a:graphicData>
        </a:graphic>
      </p:graphicFrame>
      <p:sp>
        <p:nvSpPr>
          <p:cNvPr id="9" name="加号 8"/>
          <p:cNvSpPr/>
          <p:nvPr/>
        </p:nvSpPr>
        <p:spPr bwMode="auto">
          <a:xfrm>
            <a:off x="6536504" y="2504792"/>
            <a:ext cx="436880" cy="337903"/>
          </a:xfrm>
          <a:prstGeom prst="mathPlus">
            <a:avLst/>
          </a:prstGeom>
          <a:solidFill>
            <a:srgbClr val="FF0000"/>
          </a:solidFill>
          <a:ln w="25400" cap="flat" cmpd="sng">
            <a:noFill/>
            <a:prstDash val="sysDash"/>
            <a:round/>
          </a:ln>
        </p:spPr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" name="箭头: 下 9"/>
          <p:cNvSpPr/>
          <p:nvPr/>
        </p:nvSpPr>
        <p:spPr bwMode="auto">
          <a:xfrm>
            <a:off x="6625118" y="3778873"/>
            <a:ext cx="259651" cy="574697"/>
          </a:xfrm>
          <a:prstGeom prst="downArrow">
            <a:avLst/>
          </a:prstGeom>
          <a:solidFill>
            <a:srgbClr val="FF0000"/>
          </a:solidFill>
          <a:ln w="25400" cap="flat" cmpd="sng">
            <a:noFill/>
            <a:prstDash val="sysDash"/>
            <a:round/>
          </a:ln>
        </p:spPr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1" name="圆角矩形 12"/>
          <p:cNvSpPr/>
          <p:nvPr/>
        </p:nvSpPr>
        <p:spPr bwMode="auto">
          <a:xfrm>
            <a:off x="7110057" y="2004180"/>
            <a:ext cx="2403594" cy="1533332"/>
          </a:xfrm>
          <a:prstGeom prst="roundRect">
            <a:avLst/>
          </a:prstGeom>
          <a:solidFill>
            <a:srgbClr val="0000FF">
              <a:alpha val="26000"/>
            </a:srgbClr>
          </a:solidFill>
          <a:ln w="25400" cap="flat" cmpd="sng">
            <a:noFill/>
            <a:prstDash val="sysDash"/>
            <a:round/>
          </a:ln>
        </p:spPr>
        <p:txBody>
          <a:bodyPr lIns="71323" tIns="35662" rIns="71323" bIns="35662" rtlCol="0" anchor="ctr"/>
          <a:lstStyle/>
          <a:p>
            <a:pPr algn="ctr"/>
            <a:endParaRPr kumimoji="1"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2" name="圆角矩形 12"/>
          <p:cNvSpPr/>
          <p:nvPr/>
        </p:nvSpPr>
        <p:spPr bwMode="auto">
          <a:xfrm>
            <a:off x="221947" y="1999236"/>
            <a:ext cx="2706079" cy="1540494"/>
          </a:xfrm>
          <a:prstGeom prst="roundRect">
            <a:avLst/>
          </a:prstGeom>
          <a:solidFill>
            <a:srgbClr val="0000FF">
              <a:alpha val="26000"/>
            </a:srgbClr>
          </a:solidFill>
          <a:ln w="25400" cap="flat" cmpd="sng">
            <a:noFill/>
            <a:prstDash val="sysDash"/>
            <a:round/>
          </a:ln>
        </p:spPr>
        <p:txBody>
          <a:bodyPr lIns="71323" tIns="35662" rIns="71323" bIns="35662" rtlCol="0" anchor="ctr"/>
          <a:lstStyle/>
          <a:p>
            <a:pPr algn="ctr"/>
            <a:endParaRPr kumimoji="1"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3" name="圆角矩形 12"/>
          <p:cNvSpPr/>
          <p:nvPr/>
        </p:nvSpPr>
        <p:spPr bwMode="auto">
          <a:xfrm>
            <a:off x="7537590" y="4473690"/>
            <a:ext cx="1562211" cy="1430208"/>
          </a:xfrm>
          <a:prstGeom prst="roundRect">
            <a:avLst/>
          </a:prstGeom>
          <a:solidFill>
            <a:srgbClr val="0000FF">
              <a:alpha val="26000"/>
            </a:srgbClr>
          </a:solidFill>
          <a:ln w="25400" cap="flat" cmpd="sng">
            <a:noFill/>
            <a:prstDash val="sysDash"/>
            <a:round/>
          </a:ln>
        </p:spPr>
        <p:txBody>
          <a:bodyPr lIns="71323" tIns="35662" rIns="71323" bIns="35662" rtlCol="0" anchor="ctr"/>
          <a:lstStyle/>
          <a:p>
            <a:pPr algn="ctr"/>
            <a:endParaRPr kumimoji="1"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4" name="内容占位符 3"/>
          <p:cNvSpPr txBox="1"/>
          <p:nvPr/>
        </p:nvSpPr>
        <p:spPr bwMode="auto">
          <a:xfrm>
            <a:off x="5935889" y="3836462"/>
            <a:ext cx="819054" cy="4264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None/>
              <a:defRPr kumimoji="1" lang="zh-CN" altLang="en-US" sz="2000" b="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defRPr>
            </a:lvl1pPr>
            <a:lvl2pPr marL="786130" indent="-30162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2900">
                <a:solidFill>
                  <a:schemeClr val="tx1"/>
                </a:solidFill>
                <a:latin typeface="+mn-lt"/>
                <a:ea typeface="+mn-ea"/>
              </a:defRPr>
            </a:lvl2pPr>
            <a:lvl3pPr marL="1208405" indent="-2413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3pPr>
            <a:lvl4pPr marL="1692275" indent="-2413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2100">
                <a:solidFill>
                  <a:schemeClr val="tx1"/>
                </a:solidFill>
                <a:latin typeface="+mn-lt"/>
                <a:ea typeface="+mn-ea"/>
              </a:defRPr>
            </a:lvl4pPr>
            <a:lvl5pPr marL="2176780" indent="-2413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100">
                <a:solidFill>
                  <a:schemeClr val="tx1"/>
                </a:solidFill>
                <a:latin typeface="+mn-lt"/>
                <a:ea typeface="+mn-ea"/>
              </a:defRPr>
            </a:lvl5pPr>
            <a:lvl6pPr marL="2660650" indent="-24193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15">
                <a:solidFill>
                  <a:schemeClr val="tx1"/>
                </a:solidFill>
                <a:latin typeface="+mn-lt"/>
                <a:ea typeface="+mn-ea"/>
              </a:defRPr>
            </a:lvl6pPr>
            <a:lvl7pPr marL="3144520" indent="-24193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15">
                <a:solidFill>
                  <a:schemeClr val="tx1"/>
                </a:solidFill>
                <a:latin typeface="+mn-lt"/>
                <a:ea typeface="+mn-ea"/>
              </a:defRPr>
            </a:lvl7pPr>
            <a:lvl8pPr marL="3628390" indent="-24193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15">
                <a:solidFill>
                  <a:schemeClr val="tx1"/>
                </a:solidFill>
                <a:latin typeface="+mn-lt"/>
                <a:ea typeface="+mn-ea"/>
              </a:defRPr>
            </a:lvl8pPr>
            <a:lvl9pPr marL="4112260" indent="-24193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15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ctr"/>
            <a:r>
              <a:rPr lang="zh-CN" altLang="en-US" sz="1800" kern="0" dirty="0">
                <a:latin typeface="Times New Roman" panose="02020603050405020304" pitchFamily="18" charset="0"/>
                <a:ea typeface="宋体" panose="02010600030101010101" pitchFamily="2" charset="-122"/>
              </a:rPr>
              <a:t>左连</a:t>
            </a:r>
            <a:endParaRPr lang="zh-CN" altLang="en-US" sz="1800" kern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553213" y="1595288"/>
            <a:ext cx="15153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b="1" i="1" dirty="0" err="1">
                <a:latin typeface="Times New Roman" panose="02020603050405020304" pitchFamily="18" charset="0"/>
              </a:rPr>
              <a:t>offline_train</a:t>
            </a:r>
            <a:endParaRPr lang="en-US" altLang="zh-CN" sz="2000" b="1" i="1" dirty="0">
              <a:latin typeface="Times New Roman" panose="02020603050405020304" pitchFamily="18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717050" y="1592968"/>
            <a:ext cx="276550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b="1" i="1" dirty="0">
                <a:latin typeface="Times New Roman" panose="02020603050405020304" pitchFamily="18" charset="0"/>
              </a:rPr>
              <a:t>用户在商家消费的次数</a:t>
            </a:r>
            <a:endParaRPr lang="zh-CN" altLang="en-US" sz="2000" b="1" i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可视化分析</a:t>
            </a:r>
            <a:r>
              <a:rPr lang="zh-CN" altLang="en-US" dirty="0">
                <a:ea typeface="宋体" panose="02010600030101010101" pitchFamily="2" charset="-122"/>
              </a:rPr>
              <a:t>方向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7" name="内容占位符 16"/>
          <p:cNvSpPr>
            <a:spLocks noGrp="1"/>
          </p:cNvSpPr>
          <p:nvPr>
            <p:ph idx="10"/>
          </p:nvPr>
        </p:nvSpPr>
        <p:spPr>
          <a:xfrm>
            <a:off x="423545" y="1139190"/>
            <a:ext cx="11107420" cy="2289175"/>
          </a:xfrm>
        </p:spPr>
        <p:txBody>
          <a:bodyPr/>
          <a:lstStyle/>
          <a:p>
            <a:pPr marL="342900" indent="-342900">
              <a:buFont typeface="Wingdings" panose="05000000000000000000" charset="0"/>
              <a:buChar char="Ø"/>
            </a:pPr>
            <a:r>
              <a:rPr lang="zh-CN" altLang="en-US" dirty="0">
                <a:ea typeface="宋体" panose="02010600030101010101" pitchFamily="2" charset="-122"/>
              </a:rPr>
              <a:t>缺失值数量条形图</a:t>
            </a:r>
            <a:r>
              <a:rPr>
                <a:sym typeface="+mn-ea"/>
              </a:rPr>
              <a:t>分析</a:t>
            </a:r>
            <a:endParaRPr lang="zh-CN" altLang="en-US" dirty="0">
              <a:ea typeface="宋体" panose="02010600030101010101" pitchFamily="2" charset="-122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zh-CN" altLang="en-US" dirty="0">
                <a:ea typeface="宋体" panose="02010600030101010101" pitchFamily="2" charset="-122"/>
              </a:rPr>
              <a:t>标签分布直方图</a:t>
            </a:r>
            <a:r>
              <a:rPr lang="en-US" altLang="zh-CN" dirty="0">
                <a:ea typeface="宋体" panose="02010600030101010101" pitchFamily="2" charset="-122"/>
              </a:rPr>
              <a:t>/</a:t>
            </a:r>
            <a:r>
              <a:rPr dirty="0">
                <a:ea typeface="宋体" panose="02010600030101010101" pitchFamily="2" charset="-122"/>
              </a:rPr>
              <a:t>柱状图</a:t>
            </a:r>
            <a:r>
              <a:rPr>
                <a:sym typeface="+mn-ea"/>
              </a:rPr>
              <a:t>分析</a:t>
            </a:r>
            <a:endParaRPr dirty="0">
              <a:ea typeface="宋体" panose="02010600030101010101" pitchFamily="2" charset="-122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dirty="0">
                <a:ea typeface="宋体" panose="02010600030101010101" pitchFamily="2" charset="-122"/>
              </a:rPr>
              <a:t>优惠券类型占比饼状图分析</a:t>
            </a:r>
            <a:endParaRPr dirty="0">
              <a:ea typeface="宋体" panose="02010600030101010101" pitchFamily="2" charset="-122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altLang="zh-CN" dirty="0">
                <a:ea typeface="宋体" panose="02010600030101010101" pitchFamily="2" charset="-122"/>
              </a:rPr>
              <a:t>......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目录</a:t>
            </a: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2" name="直接连接符 6"/>
          <p:cNvCxnSpPr/>
          <p:nvPr/>
        </p:nvCxnSpPr>
        <p:spPr>
          <a:xfrm>
            <a:off x="3264947" y="1348062"/>
            <a:ext cx="5910" cy="435423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Line 2"/>
          <p:cNvSpPr>
            <a:spLocks noChangeShapeType="1"/>
          </p:cNvSpPr>
          <p:nvPr/>
        </p:nvSpPr>
        <p:spPr bwMode="auto">
          <a:xfrm>
            <a:off x="2649786" y="1939743"/>
            <a:ext cx="660498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pPr algn="ctr">
              <a:defRPr/>
            </a:pPr>
            <a:endParaRPr lang="zh-CN" altLang="en-US" sz="2000" b="1" kern="0">
              <a:solidFill>
                <a:sysClr val="windowText" lastClr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Oval 15"/>
          <p:cNvSpPr>
            <a:spLocks noChangeArrowheads="1"/>
          </p:cNvSpPr>
          <p:nvPr/>
        </p:nvSpPr>
        <p:spPr bwMode="auto">
          <a:xfrm>
            <a:off x="2904947" y="1651743"/>
            <a:ext cx="684000" cy="648000"/>
          </a:xfrm>
          <a:prstGeom prst="ellipse">
            <a:avLst/>
          </a:prstGeom>
          <a:solidFill>
            <a:srgbClr val="FB9708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zh-CN" sz="24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1</a:t>
            </a:r>
            <a:endParaRPr lang="en-US" altLang="zh-CN" sz="2400" b="1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AutoShape 17"/>
          <p:cNvSpPr>
            <a:spLocks noChangeArrowheads="1"/>
          </p:cNvSpPr>
          <p:nvPr/>
        </p:nvSpPr>
        <p:spPr bwMode="auto">
          <a:xfrm>
            <a:off x="4000531" y="2608672"/>
            <a:ext cx="4859850" cy="684000"/>
          </a:xfrm>
          <a:prstGeom prst="actionButtonBlank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sym typeface="微软雅黑" panose="020B0503020204020204" charset="-122"/>
              </a:rPr>
              <a:t>数据说明与预处理</a:t>
            </a: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AutoShape 17"/>
          <p:cNvSpPr>
            <a:spLocks noChangeArrowheads="1"/>
          </p:cNvSpPr>
          <p:nvPr/>
        </p:nvSpPr>
        <p:spPr bwMode="auto">
          <a:xfrm>
            <a:off x="4000531" y="1579743"/>
            <a:ext cx="4859850" cy="684000"/>
          </a:xfrm>
          <a:prstGeom prst="actionButtonBlank">
            <a:avLst/>
          </a:prstGeom>
          <a:solidFill>
            <a:srgbClr val="FB9708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微软雅黑" panose="020B0503020204020204" charset="-122"/>
              </a:rPr>
              <a:t>背景与挖掘目标</a:t>
            </a:r>
            <a:endParaRPr lang="zh-CN" altLang="en-US" sz="2400" b="1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Oval 15"/>
          <p:cNvSpPr>
            <a:spLocks noChangeArrowheads="1"/>
          </p:cNvSpPr>
          <p:nvPr/>
        </p:nvSpPr>
        <p:spPr bwMode="auto">
          <a:xfrm>
            <a:off x="2928857" y="2626672"/>
            <a:ext cx="684000" cy="648000"/>
          </a:xfrm>
          <a:prstGeom prst="ellipse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2</a:t>
            </a:r>
            <a:endParaRPr lang="en-US" altLang="zh-CN" sz="2400" b="1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9" name="AutoShape 17"/>
          <p:cNvSpPr>
            <a:spLocks noChangeArrowheads="1"/>
          </p:cNvSpPr>
          <p:nvPr/>
        </p:nvSpPr>
        <p:spPr bwMode="auto">
          <a:xfrm>
            <a:off x="4012450" y="3660873"/>
            <a:ext cx="4859850" cy="684000"/>
          </a:xfrm>
          <a:prstGeom prst="actionButtonBlank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特征构建</a:t>
            </a: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" name="Oval 15"/>
          <p:cNvSpPr>
            <a:spLocks noChangeArrowheads="1"/>
          </p:cNvSpPr>
          <p:nvPr/>
        </p:nvSpPr>
        <p:spPr bwMode="auto">
          <a:xfrm>
            <a:off x="2928857" y="3678873"/>
            <a:ext cx="684000" cy="648000"/>
          </a:xfrm>
          <a:prstGeom prst="ellipse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3</a:t>
            </a:r>
            <a:endParaRPr lang="en-US" altLang="zh-CN" sz="2400" b="1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" name="AutoShape 17"/>
          <p:cNvSpPr>
            <a:spLocks noChangeArrowheads="1"/>
          </p:cNvSpPr>
          <p:nvPr/>
        </p:nvSpPr>
        <p:spPr bwMode="auto">
          <a:xfrm>
            <a:off x="4012450" y="4715497"/>
            <a:ext cx="4859850" cy="684000"/>
          </a:xfrm>
          <a:prstGeom prst="actionButtonBlank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特征拼接</a:t>
            </a: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" name="Oval 15"/>
          <p:cNvSpPr>
            <a:spLocks noChangeArrowheads="1"/>
          </p:cNvSpPr>
          <p:nvPr/>
        </p:nvSpPr>
        <p:spPr bwMode="auto">
          <a:xfrm>
            <a:off x="2904947" y="4733497"/>
            <a:ext cx="684000" cy="648000"/>
          </a:xfrm>
          <a:prstGeom prst="ellipse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4</a:t>
            </a:r>
            <a:endParaRPr lang="en-US" altLang="zh-CN" sz="2400" b="1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3" name="Rectangle 2"/>
          <p:cNvSpPr>
            <a:spLocks noChangeArrowheads="1"/>
          </p:cNvSpPr>
          <p:nvPr/>
        </p:nvSpPr>
        <p:spPr bwMode="gray">
          <a:xfrm>
            <a:off x="1524000" y="-319088"/>
            <a:ext cx="184150" cy="239713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rgbClr val="B2B2B2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950"/>
          </a:p>
        </p:txBody>
      </p:sp>
      <p:sp>
        <p:nvSpPr>
          <p:cNvPr id="10246" name="Rectangle 6"/>
          <p:cNvSpPr>
            <a:spLocks noChangeArrowheads="1"/>
          </p:cNvSpPr>
          <p:nvPr/>
        </p:nvSpPr>
        <p:spPr bwMode="auto">
          <a:xfrm>
            <a:off x="1524000" y="-392113"/>
            <a:ext cx="184150" cy="385763"/>
          </a:xfrm>
          <a:prstGeom prst="rect">
            <a:avLst/>
          </a:prstGeom>
          <a:noFill/>
          <a:ln w="9525">
            <a:noFill/>
            <a:miter lim="800000"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905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ea typeface="宋体" panose="02010600030101010101" pitchFamily="2" charset="-122"/>
              </a:rPr>
              <a:t>随着移动设备的完善和普及，移动互联网</a:t>
            </a:r>
            <a:r>
              <a:rPr lang="en-US" altLang="zh-CN" dirty="0">
                <a:ea typeface="宋体" panose="02010600030101010101" pitchFamily="2" charset="-122"/>
              </a:rPr>
              <a:t>+</a:t>
            </a:r>
            <a:r>
              <a:rPr lang="zh-CN" altLang="en-US" dirty="0">
                <a:ea typeface="宋体" panose="02010600030101010101" pitchFamily="2" charset="-122"/>
              </a:rPr>
              <a:t>各行各业进入了高速发展阶段，这其中以</a:t>
            </a:r>
            <a:r>
              <a:rPr lang="en-US" altLang="zh-CN" dirty="0">
                <a:ea typeface="宋体" panose="02010600030101010101" pitchFamily="2" charset="-122"/>
              </a:rPr>
              <a:t>O2O</a:t>
            </a:r>
            <a:r>
              <a:rPr lang="zh-CN" altLang="en-US" dirty="0">
                <a:ea typeface="宋体" panose="02010600030101010101" pitchFamily="2" charset="-122"/>
              </a:rPr>
              <a:t>（</a:t>
            </a:r>
            <a:r>
              <a:rPr lang="en-US" altLang="zh-CN" dirty="0">
                <a:ea typeface="宋体" panose="02010600030101010101" pitchFamily="2" charset="-122"/>
              </a:rPr>
              <a:t>Online to Offline</a:t>
            </a:r>
            <a:r>
              <a:rPr lang="zh-CN" altLang="en-US" dirty="0">
                <a:ea typeface="宋体" panose="02010600030101010101" pitchFamily="2" charset="-122"/>
              </a:rPr>
              <a:t>）消费最为吸引眼球。</a:t>
            </a:r>
            <a:r>
              <a:rPr lang="en-US" altLang="zh-CN" dirty="0">
                <a:ea typeface="宋体" panose="02010600030101010101" pitchFamily="2" charset="-122"/>
              </a:rPr>
              <a:t>O2O</a:t>
            </a:r>
            <a:r>
              <a:rPr lang="zh-CN" altLang="en-US" dirty="0">
                <a:ea typeface="宋体" panose="02010600030101010101" pitchFamily="2" charset="-122"/>
              </a:rPr>
              <a:t>行业天然关联数亿消费者，各类</a:t>
            </a:r>
            <a:r>
              <a:rPr lang="en-US" altLang="zh-CN" dirty="0">
                <a:ea typeface="宋体" panose="02010600030101010101" pitchFamily="2" charset="-122"/>
              </a:rPr>
              <a:t>APP</a:t>
            </a:r>
            <a:r>
              <a:rPr lang="zh-CN" altLang="en-US" dirty="0">
                <a:ea typeface="宋体" panose="02010600030101010101" pitchFamily="2" charset="-122"/>
              </a:rPr>
              <a:t>每天记录了超过百亿条用户行为和位置记录。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项目背景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2467605" y="2986072"/>
            <a:ext cx="7256789" cy="2030986"/>
            <a:chOff x="2316898" y="3688034"/>
            <a:chExt cx="7256789" cy="2030986"/>
          </a:xfrm>
        </p:grpSpPr>
        <p:pic>
          <p:nvPicPr>
            <p:cNvPr id="1028" name="Picture 4" descr="美团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16898" y="3688034"/>
              <a:ext cx="2177812" cy="7929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94" t="20170" r="5366" b="22421"/>
            <a:stretch>
              <a:fillRect/>
            </a:stretch>
          </p:blipFill>
          <p:spPr bwMode="auto">
            <a:xfrm>
              <a:off x="7211351" y="4739065"/>
              <a:ext cx="2362336" cy="9799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93984" y="3688035"/>
              <a:ext cx="2298156" cy="8585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209869" y="3688034"/>
              <a:ext cx="2362336" cy="796990"/>
            </a:xfrm>
            <a:prstGeom prst="rect">
              <a:avLst/>
            </a:prstGeom>
          </p:spPr>
        </p:pic>
        <p:pic>
          <p:nvPicPr>
            <p:cNvPr id="1046" name="Picture 2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93983" y="4739065"/>
              <a:ext cx="2362336" cy="9405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0" name="Picture 26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16898" y="4739065"/>
              <a:ext cx="2177811" cy="9332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zh-CN" altLang="en-US" dirty="0"/>
              <a:t>以优惠券盘活老用户或吸引新客户进店消费是</a:t>
            </a:r>
            <a:r>
              <a:rPr lang="en-US" altLang="zh-CN" dirty="0"/>
              <a:t>O2O</a:t>
            </a:r>
            <a:r>
              <a:rPr lang="zh-CN" altLang="en-US" dirty="0"/>
              <a:t>的一种重要营销方式。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zh-CN" altLang="en-US" dirty="0"/>
              <a:t>随机投放的优惠券会对多数用户造成无意义干扰，且影响商家声誉。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zh-CN" altLang="en-US" dirty="0"/>
              <a:t>个性化投放是提高优惠券核销率的重要技术。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zh-CN" altLang="en-US" dirty="0">
                <a:ea typeface="宋体" panose="02010600030101010101" pitchFamily="2" charset="-122"/>
              </a:rPr>
              <a:t>使用</a:t>
            </a:r>
            <a:r>
              <a:rPr lang="en-US" altLang="zh-CN" dirty="0">
                <a:ea typeface="宋体" panose="02010600030101010101" pitchFamily="2" charset="-122"/>
              </a:rPr>
              <a:t>MySQL</a:t>
            </a:r>
            <a:r>
              <a:rPr lang="zh-CN" altLang="en-US" dirty="0">
                <a:ea typeface="宋体" panose="02010600030101010101" pitchFamily="2" charset="-122"/>
              </a:rPr>
              <a:t>完成数据处理，并构建模型所需的标签字段和对应的特征字段。</a:t>
            </a:r>
            <a:endParaRPr lang="zh-CN" altLang="en-US" dirty="0"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</a:rPr>
              <a:t>项目目标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目录</a:t>
            </a: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2" name="直接连接符 6"/>
          <p:cNvCxnSpPr/>
          <p:nvPr/>
        </p:nvCxnSpPr>
        <p:spPr>
          <a:xfrm>
            <a:off x="3264947" y="1348062"/>
            <a:ext cx="5910" cy="435423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Line 2"/>
          <p:cNvSpPr>
            <a:spLocks noChangeShapeType="1"/>
          </p:cNvSpPr>
          <p:nvPr/>
        </p:nvSpPr>
        <p:spPr bwMode="auto">
          <a:xfrm>
            <a:off x="2649786" y="2947315"/>
            <a:ext cx="660498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pPr algn="ctr">
              <a:defRPr/>
            </a:pPr>
            <a:endParaRPr lang="zh-CN" altLang="en-US" sz="2000" b="1" kern="0">
              <a:solidFill>
                <a:sysClr val="windowText" lastClr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Oval 15"/>
          <p:cNvSpPr>
            <a:spLocks noChangeArrowheads="1"/>
          </p:cNvSpPr>
          <p:nvPr/>
        </p:nvSpPr>
        <p:spPr bwMode="auto">
          <a:xfrm>
            <a:off x="2904947" y="1651743"/>
            <a:ext cx="684000" cy="648000"/>
          </a:xfrm>
          <a:prstGeom prst="ellipse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zh-CN" sz="24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1</a:t>
            </a:r>
            <a:endParaRPr lang="en-US" altLang="zh-CN" sz="2400" b="1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AutoShape 17"/>
          <p:cNvSpPr>
            <a:spLocks noChangeArrowheads="1"/>
          </p:cNvSpPr>
          <p:nvPr/>
        </p:nvSpPr>
        <p:spPr bwMode="auto">
          <a:xfrm>
            <a:off x="4000531" y="2608672"/>
            <a:ext cx="4859850" cy="684000"/>
          </a:xfrm>
          <a:prstGeom prst="actionButtonBlank">
            <a:avLst/>
          </a:prstGeom>
          <a:solidFill>
            <a:srgbClr val="FB9708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sym typeface="微软雅黑" panose="020B0503020204020204" charset="-122"/>
              </a:rPr>
              <a:t>数据说明与预处理</a:t>
            </a: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AutoShape 17"/>
          <p:cNvSpPr>
            <a:spLocks noChangeArrowheads="1"/>
          </p:cNvSpPr>
          <p:nvPr/>
        </p:nvSpPr>
        <p:spPr bwMode="auto">
          <a:xfrm>
            <a:off x="4000531" y="1579743"/>
            <a:ext cx="4859850" cy="684000"/>
          </a:xfrm>
          <a:prstGeom prst="actionButtonBlank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微软雅黑" panose="020B0503020204020204" charset="-122"/>
              </a:rPr>
              <a:t>背景与挖掘目标</a:t>
            </a:r>
            <a:endParaRPr lang="zh-CN" altLang="en-US" sz="2400" b="1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Oval 15"/>
          <p:cNvSpPr>
            <a:spLocks noChangeArrowheads="1"/>
          </p:cNvSpPr>
          <p:nvPr/>
        </p:nvSpPr>
        <p:spPr bwMode="auto">
          <a:xfrm>
            <a:off x="2928857" y="2626672"/>
            <a:ext cx="684000" cy="648000"/>
          </a:xfrm>
          <a:prstGeom prst="ellipse">
            <a:avLst/>
          </a:prstGeom>
          <a:solidFill>
            <a:srgbClr val="FB9708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2</a:t>
            </a:r>
            <a:endParaRPr lang="en-US" altLang="zh-CN" sz="2400" b="1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9" name="AutoShape 17"/>
          <p:cNvSpPr>
            <a:spLocks noChangeArrowheads="1"/>
          </p:cNvSpPr>
          <p:nvPr/>
        </p:nvSpPr>
        <p:spPr bwMode="auto">
          <a:xfrm>
            <a:off x="4012450" y="3660873"/>
            <a:ext cx="4859850" cy="684000"/>
          </a:xfrm>
          <a:prstGeom prst="actionButtonBlank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特征构建</a:t>
            </a: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" name="Oval 15"/>
          <p:cNvSpPr>
            <a:spLocks noChangeArrowheads="1"/>
          </p:cNvSpPr>
          <p:nvPr/>
        </p:nvSpPr>
        <p:spPr bwMode="auto">
          <a:xfrm>
            <a:off x="2928857" y="3678873"/>
            <a:ext cx="684000" cy="648000"/>
          </a:xfrm>
          <a:prstGeom prst="ellipse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3</a:t>
            </a:r>
            <a:endParaRPr lang="en-US" altLang="zh-CN" sz="2400" b="1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" name="AutoShape 17"/>
          <p:cNvSpPr>
            <a:spLocks noChangeArrowheads="1"/>
          </p:cNvSpPr>
          <p:nvPr/>
        </p:nvSpPr>
        <p:spPr bwMode="auto">
          <a:xfrm>
            <a:off x="4012450" y="4715497"/>
            <a:ext cx="4859850" cy="684000"/>
          </a:xfrm>
          <a:prstGeom prst="actionButtonBlank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特征拼接</a:t>
            </a: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" name="Oval 15"/>
          <p:cNvSpPr>
            <a:spLocks noChangeArrowheads="1"/>
          </p:cNvSpPr>
          <p:nvPr/>
        </p:nvSpPr>
        <p:spPr bwMode="auto">
          <a:xfrm>
            <a:off x="2904947" y="4733497"/>
            <a:ext cx="684000" cy="648000"/>
          </a:xfrm>
          <a:prstGeom prst="ellipse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4</a:t>
            </a:r>
            <a:endParaRPr lang="en-US" altLang="zh-CN" sz="2400" b="1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zh-CN" altLang="en-US" dirty="0">
                <a:ea typeface="宋体" panose="02010600030101010101" pitchFamily="2" charset="-122"/>
              </a:rPr>
              <a:t>提供用户在</a:t>
            </a:r>
            <a:r>
              <a:rPr lang="en-US" altLang="zh-CN" dirty="0">
                <a:ea typeface="宋体" panose="02010600030101010101" pitchFamily="2" charset="-122"/>
              </a:rPr>
              <a:t>2016</a:t>
            </a:r>
            <a:r>
              <a:rPr lang="zh-CN" altLang="en-US" dirty="0">
                <a:ea typeface="宋体" panose="02010600030101010101" pitchFamily="2" charset="-122"/>
              </a:rPr>
              <a:t>年</a:t>
            </a:r>
            <a:r>
              <a:rPr lang="en-US" altLang="zh-CN" dirty="0">
                <a:ea typeface="宋体" panose="02010600030101010101" pitchFamily="2" charset="-122"/>
              </a:rPr>
              <a:t>1</a:t>
            </a:r>
            <a:r>
              <a:rPr lang="zh-CN" altLang="en-US" dirty="0">
                <a:ea typeface="宋体" panose="02010600030101010101" pitchFamily="2" charset="-122"/>
              </a:rPr>
              <a:t>月</a:t>
            </a:r>
            <a:r>
              <a:rPr lang="en-US" altLang="zh-CN" dirty="0">
                <a:ea typeface="宋体" panose="02010600030101010101" pitchFamily="2" charset="-122"/>
              </a:rPr>
              <a:t>1</a:t>
            </a:r>
            <a:r>
              <a:rPr lang="zh-CN" altLang="en-US" dirty="0">
                <a:ea typeface="宋体" panose="02010600030101010101" pitchFamily="2" charset="-122"/>
              </a:rPr>
              <a:t>日至</a:t>
            </a:r>
            <a:r>
              <a:rPr lang="en-US" altLang="zh-CN" dirty="0">
                <a:ea typeface="宋体" panose="02010600030101010101" pitchFamily="2" charset="-122"/>
              </a:rPr>
              <a:t>2016</a:t>
            </a:r>
            <a:r>
              <a:rPr lang="zh-CN" altLang="en-US" dirty="0">
                <a:ea typeface="宋体" panose="02010600030101010101" pitchFamily="2" charset="-122"/>
              </a:rPr>
              <a:t>年</a:t>
            </a:r>
            <a:r>
              <a:rPr lang="en-US" altLang="zh-CN" dirty="0">
                <a:ea typeface="宋体" panose="02010600030101010101" pitchFamily="2" charset="-122"/>
              </a:rPr>
              <a:t>6</a:t>
            </a:r>
            <a:r>
              <a:rPr lang="zh-CN" altLang="en-US" dirty="0">
                <a:ea typeface="宋体" panose="02010600030101010101" pitchFamily="2" charset="-122"/>
              </a:rPr>
              <a:t>月</a:t>
            </a:r>
            <a:r>
              <a:rPr lang="en-US" altLang="zh-CN" dirty="0">
                <a:ea typeface="宋体" panose="02010600030101010101" pitchFamily="2" charset="-122"/>
              </a:rPr>
              <a:t>30</a:t>
            </a:r>
            <a:r>
              <a:rPr lang="zh-CN" altLang="en-US" dirty="0">
                <a:ea typeface="宋体" panose="02010600030101010101" pitchFamily="2" charset="-122"/>
              </a:rPr>
              <a:t>日之间真实线上线下消费行为。</a:t>
            </a:r>
            <a:endParaRPr lang="zh-CN" altLang="en-US" dirty="0">
              <a:ea typeface="宋体" panose="02010600030101010101" pitchFamily="2" charset="-122"/>
            </a:endParaRPr>
          </a:p>
          <a:p>
            <a:pPr>
              <a:lnSpc>
                <a:spcPct val="200000"/>
              </a:lnSpc>
            </a:pPr>
            <a:r>
              <a:rPr lang="zh-CN" altLang="en-US" dirty="0">
                <a:ea typeface="宋体" panose="02010600030101010101" pitchFamily="2" charset="-122"/>
              </a:rPr>
              <a:t>为了保护用户和商家的隐私，所有数据均作匿名处理，同时采用了有偏采样和必要过滤。</a:t>
            </a:r>
            <a:endParaRPr lang="zh-CN" altLang="en-US" dirty="0"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数据说明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5"/>
          <p:cNvGraphicFramePr>
            <a:graphicFrameLocks noGrp="1"/>
          </p:cNvGraphicFramePr>
          <p:nvPr>
            <p:ph idx="1"/>
          </p:nvPr>
        </p:nvGraphicFramePr>
        <p:xfrm>
          <a:off x="654375" y="1859503"/>
          <a:ext cx="10883250" cy="42264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6454"/>
                <a:gridCol w="9296796"/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CN" sz="1905" b="1" i="0" kern="1200" baseline="0" dirty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Field</a:t>
                      </a:r>
                      <a:endParaRPr lang="zh-CN" altLang="en-US" baseline="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1" baseline="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Description</a:t>
                      </a:r>
                      <a:endParaRPr lang="en-US" b="0" baseline="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0960" marR="60960"/>
                </a:tc>
              </a:tr>
              <a:tr h="432000">
                <a:tc>
                  <a:txBody>
                    <a:bodyPr/>
                    <a:lstStyle/>
                    <a:p>
                      <a:r>
                        <a:rPr lang="en-US" altLang="zh-CN" sz="1905" b="0" i="0" kern="1200" baseline="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User_id</a:t>
                      </a:r>
                      <a:endParaRPr lang="zh-CN" altLang="en-US" baseline="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905" b="0" i="0" kern="12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用户</a:t>
                      </a:r>
                      <a:r>
                        <a:rPr lang="en-US" altLang="zh-CN" sz="1905" b="0" i="0" kern="12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ID</a:t>
                      </a:r>
                      <a:endParaRPr lang="zh-CN" altLang="en-US" b="0" baseline="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0960" marR="60960"/>
                </a:tc>
              </a:tr>
              <a:tr h="432000">
                <a:tc>
                  <a:txBody>
                    <a:bodyPr/>
                    <a:lstStyle/>
                    <a:p>
                      <a:r>
                        <a:rPr lang="en-US" altLang="zh-CN" sz="1905" b="0" i="0" kern="1200" baseline="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Merchant_id</a:t>
                      </a:r>
                      <a:endParaRPr lang="zh-CN" altLang="en-US" baseline="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b="0" baseline="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商户</a:t>
                      </a:r>
                      <a:r>
                        <a:rPr lang="en-US" b="0" baseline="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ID</a:t>
                      </a:r>
                      <a:endParaRPr lang="en-US" b="0" baseline="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0960" marR="60960"/>
                </a:tc>
              </a:tr>
              <a:tr h="432000">
                <a:tc>
                  <a:txBody>
                    <a:bodyPr/>
                    <a:lstStyle/>
                    <a:p>
                      <a:r>
                        <a:rPr lang="en-US" altLang="zh-CN" sz="1905" b="0" i="0" kern="1200" baseline="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Coupon_id</a:t>
                      </a:r>
                      <a:endParaRPr lang="zh-CN" altLang="en-US" baseline="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905" b="0" i="0" kern="12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优惠券</a:t>
                      </a:r>
                      <a:r>
                        <a:rPr lang="en-US" altLang="zh-CN" sz="1905" b="0" i="0" kern="12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ID</a:t>
                      </a:r>
                      <a:r>
                        <a:rPr lang="zh-CN" altLang="en-US" sz="1905" b="0" i="0" kern="12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：</a:t>
                      </a:r>
                      <a:r>
                        <a:rPr lang="en-US" altLang="zh-CN" sz="1905" b="0" i="0" kern="12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null</a:t>
                      </a:r>
                      <a:r>
                        <a:rPr lang="zh-CN" altLang="en-US" sz="1905" b="0" i="0" kern="12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表示无优惠券消费，此时</a:t>
                      </a:r>
                      <a:r>
                        <a:rPr lang="en-US" altLang="zh-CN" sz="1905" b="0" i="0" kern="1200" baseline="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Discount_rate</a:t>
                      </a:r>
                      <a:r>
                        <a:rPr lang="zh-CN" altLang="en-US" sz="1905" b="0" i="0" kern="12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和</a:t>
                      </a:r>
                      <a:r>
                        <a:rPr lang="en-US" altLang="zh-CN" sz="1905" b="0" i="0" kern="1200" baseline="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Date_received</a:t>
                      </a:r>
                      <a:r>
                        <a:rPr lang="zh-CN" altLang="en-US" sz="1905" b="0" i="0" kern="12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字段无意义</a:t>
                      </a:r>
                      <a:endParaRPr lang="zh-CN" altLang="en-US" b="0" baseline="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0960" marR="60960"/>
                </a:tc>
              </a:tr>
              <a:tr h="432000">
                <a:tc>
                  <a:txBody>
                    <a:bodyPr/>
                    <a:lstStyle/>
                    <a:p>
                      <a:r>
                        <a:rPr lang="en-US" altLang="zh-CN" sz="1905" b="0" i="0" kern="1200" baseline="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Discount_rate</a:t>
                      </a:r>
                      <a:endParaRPr lang="zh-CN" altLang="en-US" baseline="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905" b="0" i="0" kern="12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优惠率：</a:t>
                      </a:r>
                      <a:r>
                        <a:rPr lang="en-US" altLang="zh-CN" sz="1905" b="0" i="0" kern="12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x \in [0,1]</a:t>
                      </a:r>
                      <a:r>
                        <a:rPr lang="zh-CN" altLang="en-US" sz="1905" b="0" i="0" kern="12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代表折扣率；</a:t>
                      </a:r>
                      <a:r>
                        <a:rPr lang="en-US" altLang="zh-CN" sz="1905" b="0" i="0" kern="12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x:y</a:t>
                      </a:r>
                      <a:r>
                        <a:rPr lang="zh-CN" altLang="en-US" sz="1905" b="0" i="0" kern="12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表示满</a:t>
                      </a:r>
                      <a:r>
                        <a:rPr lang="en-US" altLang="zh-CN" sz="1905" b="0" i="0" kern="12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zh-CN" altLang="en-US" sz="1905" b="0" i="0" kern="12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减</a:t>
                      </a:r>
                      <a:r>
                        <a:rPr lang="en-US" altLang="zh-CN" sz="1905" b="0" i="0" kern="12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zh-CN" altLang="en-US" sz="1905" b="0" i="0" kern="12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。单位是元</a:t>
                      </a:r>
                      <a:endParaRPr lang="zh-CN" altLang="en-US" baseline="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432000">
                <a:tc>
                  <a:txBody>
                    <a:bodyPr/>
                    <a:lstStyle/>
                    <a:p>
                      <a:r>
                        <a:rPr lang="en-US" altLang="zh-CN" sz="1905" b="0" i="0" kern="12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Distance</a:t>
                      </a:r>
                      <a:endParaRPr lang="zh-CN" altLang="en-US" baseline="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905" b="0" i="0" kern="12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user</a:t>
                      </a:r>
                      <a:r>
                        <a:rPr lang="zh-CN" altLang="en-US" sz="1905" b="0" i="0" kern="12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经常活动的地点离该</a:t>
                      </a:r>
                      <a:r>
                        <a:rPr lang="en-US" altLang="zh-CN" sz="1905" b="0" i="0" kern="12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merchant</a:t>
                      </a:r>
                      <a:r>
                        <a:rPr lang="zh-CN" altLang="en-US" sz="1905" b="0" i="0" kern="12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的最近门店距离是</a:t>
                      </a:r>
                      <a:r>
                        <a:rPr lang="en-US" altLang="zh-CN" sz="1905" b="0" i="0" kern="12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x*500</a:t>
                      </a:r>
                      <a:r>
                        <a:rPr lang="zh-CN" altLang="en-US" sz="1905" b="0" i="0" kern="12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米（如果是连锁店，则取最近的一家门店），</a:t>
                      </a:r>
                      <a:r>
                        <a:rPr lang="en-US" altLang="zh-CN" sz="1905" b="0" i="0" kern="12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x\in[0,10]</a:t>
                      </a:r>
                      <a:r>
                        <a:rPr lang="zh-CN" altLang="en-US" sz="1905" b="0" i="0" kern="12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；</a:t>
                      </a:r>
                      <a:r>
                        <a:rPr lang="en-US" altLang="zh-CN" sz="1905" b="0" i="0" kern="12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null</a:t>
                      </a:r>
                      <a:r>
                        <a:rPr lang="zh-CN" altLang="en-US" sz="1905" b="0" i="0" kern="12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表示无此信息，</a:t>
                      </a:r>
                      <a:r>
                        <a:rPr lang="en-US" altLang="zh-CN" sz="1905" b="0" i="0" kern="12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zh-CN" altLang="en-US" sz="1905" b="0" i="0" kern="12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表示低于</a:t>
                      </a:r>
                      <a:r>
                        <a:rPr lang="en-US" altLang="zh-CN" sz="1905" b="0" i="0" kern="12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500</a:t>
                      </a:r>
                      <a:r>
                        <a:rPr lang="zh-CN" altLang="en-US" sz="1905" b="0" i="0" kern="12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米，</a:t>
                      </a:r>
                      <a:r>
                        <a:rPr lang="en-US" altLang="zh-CN" sz="1905" b="0" i="0" kern="12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</a:t>
                      </a:r>
                      <a:r>
                        <a:rPr lang="zh-CN" altLang="en-US" sz="1905" b="0" i="0" kern="12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表示大于</a:t>
                      </a:r>
                      <a:r>
                        <a:rPr lang="en-US" altLang="zh-CN" sz="1905" b="0" i="0" kern="12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zh-CN" altLang="en-US" sz="1905" b="0" i="0" kern="12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公里；</a:t>
                      </a:r>
                      <a:endParaRPr lang="zh-CN" altLang="en-US" baseline="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432000">
                <a:tc>
                  <a:txBody>
                    <a:bodyPr/>
                    <a:lstStyle/>
                    <a:p>
                      <a:r>
                        <a:rPr lang="en-US" altLang="zh-CN" sz="1905" b="0" i="0" kern="1200" baseline="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Date_received</a:t>
                      </a:r>
                      <a:endParaRPr lang="zh-CN" altLang="en-US" baseline="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905" b="0" i="0" kern="12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领取优惠券日期</a:t>
                      </a:r>
                      <a:endParaRPr lang="zh-CN" altLang="en-US" baseline="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432000">
                <a:tc>
                  <a:txBody>
                    <a:bodyPr/>
                    <a:lstStyle/>
                    <a:p>
                      <a:r>
                        <a:rPr lang="en-US" altLang="zh-CN" sz="1905" b="0" i="0" kern="12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Date</a:t>
                      </a:r>
                      <a:endParaRPr lang="zh-CN" altLang="en-US" baseline="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905" b="0" i="0" kern="12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消费日期：如果</a:t>
                      </a:r>
                      <a:r>
                        <a:rPr lang="en-US" altLang="zh-CN" sz="1905" b="0" i="0" kern="12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Date=null &amp; </a:t>
                      </a:r>
                      <a:r>
                        <a:rPr lang="en-US" altLang="zh-CN" sz="1905" b="0" i="0" kern="1200" baseline="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Coupon_id</a:t>
                      </a:r>
                      <a:r>
                        <a:rPr lang="en-US" altLang="zh-CN" sz="1905" b="0" i="0" kern="12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!= null</a:t>
                      </a:r>
                      <a:r>
                        <a:rPr lang="zh-CN" altLang="en-US" sz="1905" b="0" i="0" kern="12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，该记录表示领取优惠券但没有使用，即负样本；如果</a:t>
                      </a:r>
                      <a:r>
                        <a:rPr lang="en-US" altLang="zh-CN" sz="1905" b="0" i="0" kern="12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Date!=null &amp; </a:t>
                      </a:r>
                      <a:r>
                        <a:rPr lang="en-US" altLang="zh-CN" sz="1905" b="0" i="0" kern="1200" baseline="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Coupon_id</a:t>
                      </a:r>
                      <a:r>
                        <a:rPr lang="en-US" altLang="zh-CN" sz="1905" b="0" i="0" kern="12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= null</a:t>
                      </a:r>
                      <a:r>
                        <a:rPr lang="zh-CN" altLang="en-US" sz="1905" b="0" i="0" kern="12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，则表示普通消费日期；如果</a:t>
                      </a:r>
                      <a:r>
                        <a:rPr lang="en-US" altLang="zh-CN" sz="1905" b="0" i="0" kern="12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Date!=null &amp; </a:t>
                      </a:r>
                      <a:r>
                        <a:rPr lang="en-US" altLang="zh-CN" sz="1905" b="0" i="0" kern="1200" baseline="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Coupon_id</a:t>
                      </a:r>
                      <a:r>
                        <a:rPr lang="en-US" altLang="zh-CN" sz="1905" b="0" i="0" kern="12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!= null</a:t>
                      </a:r>
                      <a:r>
                        <a:rPr lang="zh-CN" altLang="en-US" sz="1905" b="0" i="0" kern="12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，则表示用优惠券消费日期，即正样本；</a:t>
                      </a:r>
                      <a:endParaRPr lang="zh-CN" altLang="en-US" baseline="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数据说明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54876" y="118871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63855" indent="-363855">
              <a:buClr>
                <a:srgbClr val="064BB2"/>
              </a:buClr>
              <a:buFont typeface="Wingdings" panose="05000000000000000000" pitchFamily="2" charset="2"/>
              <a:buChar char="Ø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用户线下消费和优惠券领取行为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ccf_train.csv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kern="1200" dirty="0">
                <a:solidFill>
                  <a:schemeClr val="dk1"/>
                </a:solidFill>
                <a:ea typeface="宋体" panose="02010600030101010101" pitchFamily="2" charset="-122"/>
              </a:rPr>
              <a:t>用户获取到</a:t>
            </a:r>
            <a:r>
              <a:rPr lang="zh-CN" altLang="en-US" dirty="0">
                <a:sym typeface="+mn-ea"/>
              </a:rPr>
              <a:t>优惠券</a:t>
            </a:r>
            <a:r>
              <a:rPr lang="zh-CN" altLang="en-US" kern="1200" dirty="0">
                <a:solidFill>
                  <a:schemeClr val="dk1"/>
                </a:solidFill>
                <a:ea typeface="宋体" panose="02010600030101010101" pitchFamily="2" charset="-122"/>
              </a:rPr>
              <a:t>后在</a:t>
            </a:r>
            <a:r>
              <a:rPr lang="en-US" altLang="zh-CN" kern="1200" dirty="0">
                <a:solidFill>
                  <a:schemeClr val="dk1"/>
                </a:solidFill>
                <a:ea typeface="宋体" panose="02010600030101010101" pitchFamily="2" charset="-122"/>
              </a:rPr>
              <a:t>15</a:t>
            </a:r>
            <a:r>
              <a:rPr lang="zh-CN" altLang="en-US" kern="1200" dirty="0">
                <a:solidFill>
                  <a:schemeClr val="dk1"/>
                </a:solidFill>
                <a:ea typeface="宋体" panose="02010600030101010101" pitchFamily="2" charset="-122"/>
              </a:rPr>
              <a:t>天内进行了使用，这类用户为正样本</a:t>
            </a:r>
            <a:endParaRPr lang="en-US" altLang="zh-CN" kern="1200" dirty="0">
              <a:solidFill>
                <a:schemeClr val="dk1"/>
              </a:solidFill>
              <a:ea typeface="宋体" panose="02010600030101010101" pitchFamily="2" charset="-122"/>
            </a:endParaRPr>
          </a:p>
          <a:p>
            <a:pPr marL="342265" indent="342265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kern="1200" dirty="0">
                <a:solidFill>
                  <a:schemeClr val="dk1"/>
                </a:solidFill>
                <a:ea typeface="宋体" panose="02010600030101010101" pitchFamily="2" charset="-122"/>
              </a:rPr>
              <a:t>Date!=null &amp; </a:t>
            </a:r>
            <a:r>
              <a:rPr lang="en-US" altLang="zh-CN" kern="1200" dirty="0" err="1">
                <a:solidFill>
                  <a:schemeClr val="dk1"/>
                </a:solidFill>
                <a:ea typeface="宋体" panose="02010600030101010101" pitchFamily="2" charset="-122"/>
              </a:rPr>
              <a:t>Coupon_id</a:t>
            </a:r>
            <a:r>
              <a:rPr lang="en-US" altLang="zh-CN" kern="1200" dirty="0">
                <a:solidFill>
                  <a:schemeClr val="dk1"/>
                </a:solidFill>
                <a:ea typeface="宋体" panose="02010600030101010101" pitchFamily="2" charset="-122"/>
              </a:rPr>
              <a:t> != null</a:t>
            </a:r>
            <a:r>
              <a:rPr lang="zh-CN" altLang="en-US" kern="1200" dirty="0">
                <a:solidFill>
                  <a:schemeClr val="dk1"/>
                </a:solidFill>
                <a:ea typeface="宋体" panose="02010600030101010101" pitchFamily="2" charset="-122"/>
              </a:rPr>
              <a:t>，且</a:t>
            </a:r>
            <a:r>
              <a:rPr lang="en-US" altLang="zh-CN" kern="1200" dirty="0">
                <a:solidFill>
                  <a:schemeClr val="dk1"/>
                </a:solidFill>
                <a:ea typeface="宋体" panose="02010600030101010101" pitchFamily="2" charset="-122"/>
              </a:rPr>
              <a:t>Date-</a:t>
            </a:r>
            <a:r>
              <a:rPr lang="en-US" altLang="zh-CN" kern="1200" dirty="0" err="1">
                <a:solidFill>
                  <a:schemeClr val="dk1"/>
                </a:solidFill>
                <a:ea typeface="宋体" panose="02010600030101010101" pitchFamily="2" charset="-122"/>
              </a:rPr>
              <a:t>Date_received</a:t>
            </a:r>
            <a:r>
              <a:rPr lang="zh-CN" altLang="en-US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</a:rPr>
              <a:t>&gt; 15</a:t>
            </a:r>
            <a:r>
              <a:rPr lang="zh-CN" altLang="en-US" dirty="0">
                <a:ea typeface="宋体" panose="02010600030101010101" pitchFamily="2" charset="-122"/>
              </a:rPr>
              <a:t>天。</a:t>
            </a:r>
            <a:endParaRPr lang="en-US" altLang="zh-CN" dirty="0">
              <a:ea typeface="宋体" panose="02010600030101010101" pitchFamily="2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kern="1200" dirty="0">
                <a:solidFill>
                  <a:schemeClr val="dk1"/>
                </a:solidFill>
                <a:ea typeface="宋体" panose="02010600030101010101" pitchFamily="2" charset="-122"/>
              </a:rPr>
              <a:t>同时有一部分用户进行未进行使用的，这类用户为负样本</a:t>
            </a:r>
            <a:endParaRPr lang="en-US" altLang="zh-CN" kern="1200" dirty="0">
              <a:solidFill>
                <a:schemeClr val="dk1"/>
              </a:solidFill>
              <a:ea typeface="宋体" panose="02010600030101010101" pitchFamily="2" charset="-122"/>
            </a:endParaRPr>
          </a:p>
          <a:p>
            <a:pPr marL="342900" indent="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kern="1200" dirty="0">
                <a:solidFill>
                  <a:schemeClr val="dk1"/>
                </a:solidFill>
                <a:ea typeface="宋体" panose="02010600030101010101" pitchFamily="2" charset="-122"/>
              </a:rPr>
              <a:t>Date=null &amp; </a:t>
            </a:r>
            <a:r>
              <a:rPr lang="en-US" altLang="zh-CN" kern="1200" dirty="0" err="1">
                <a:solidFill>
                  <a:schemeClr val="dk1"/>
                </a:solidFill>
                <a:ea typeface="宋体" panose="02010600030101010101" pitchFamily="2" charset="-122"/>
              </a:rPr>
              <a:t>Coupon_id</a:t>
            </a:r>
            <a:r>
              <a:rPr lang="en-US" altLang="zh-CN" kern="1200" dirty="0">
                <a:solidFill>
                  <a:schemeClr val="dk1"/>
                </a:solidFill>
                <a:ea typeface="宋体" panose="02010600030101010101" pitchFamily="2" charset="-122"/>
              </a:rPr>
              <a:t> != null</a:t>
            </a:r>
            <a:r>
              <a:rPr lang="zh-CN" altLang="en-US" kern="1200" dirty="0">
                <a:solidFill>
                  <a:schemeClr val="dk1"/>
                </a:solidFill>
                <a:ea typeface="宋体" panose="02010600030101010101" pitchFamily="2" charset="-122"/>
              </a:rPr>
              <a:t>（领取了优惠券但没有使用）。</a:t>
            </a:r>
            <a:endParaRPr lang="en-US" altLang="zh-CN" kern="1200" dirty="0">
              <a:solidFill>
                <a:schemeClr val="dk1"/>
              </a:solidFill>
              <a:ea typeface="宋体" panose="02010600030101010101" pitchFamily="2" charset="-122"/>
            </a:endParaRPr>
          </a:p>
          <a:p>
            <a:pPr marL="342900" indent="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kern="1200" dirty="0">
                <a:solidFill>
                  <a:schemeClr val="dk1"/>
                </a:solidFill>
                <a:ea typeface="宋体" panose="02010600030101010101" pitchFamily="2" charset="-122"/>
              </a:rPr>
              <a:t>Date!=null &amp; </a:t>
            </a:r>
            <a:r>
              <a:rPr lang="en-US" altLang="zh-CN" kern="1200" dirty="0" err="1">
                <a:solidFill>
                  <a:schemeClr val="dk1"/>
                </a:solidFill>
                <a:ea typeface="宋体" panose="02010600030101010101" pitchFamily="2" charset="-122"/>
              </a:rPr>
              <a:t>Coupon_id</a:t>
            </a:r>
            <a:r>
              <a:rPr lang="en-US" altLang="zh-CN" kern="1200" dirty="0">
                <a:solidFill>
                  <a:schemeClr val="dk1"/>
                </a:solidFill>
                <a:ea typeface="宋体" panose="02010600030101010101" pitchFamily="2" charset="-122"/>
              </a:rPr>
              <a:t> != null</a:t>
            </a:r>
            <a:r>
              <a:rPr lang="zh-CN" altLang="en-US" kern="1200" dirty="0">
                <a:solidFill>
                  <a:schemeClr val="dk1"/>
                </a:solidFill>
                <a:ea typeface="宋体" panose="02010600030101010101" pitchFamily="2" charset="-122"/>
              </a:rPr>
              <a:t>，但是</a:t>
            </a:r>
            <a:r>
              <a:rPr lang="en-US" altLang="zh-CN" kern="1200" dirty="0">
                <a:solidFill>
                  <a:schemeClr val="dk1"/>
                </a:solidFill>
                <a:ea typeface="宋体" panose="02010600030101010101" pitchFamily="2" charset="-122"/>
              </a:rPr>
              <a:t>Date-</a:t>
            </a:r>
            <a:r>
              <a:rPr lang="en-US" altLang="zh-CN" kern="1200" dirty="0" err="1">
                <a:solidFill>
                  <a:schemeClr val="dk1"/>
                </a:solidFill>
                <a:ea typeface="宋体" panose="02010600030101010101" pitchFamily="2" charset="-122"/>
              </a:rPr>
              <a:t>Date_received</a:t>
            </a:r>
            <a:r>
              <a:rPr lang="zh-CN" altLang="en-US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</a:rPr>
              <a:t>&gt; 15</a:t>
            </a:r>
            <a:r>
              <a:rPr lang="zh-CN" altLang="en-US" dirty="0">
                <a:ea typeface="宋体" panose="02010600030101010101" pitchFamily="2" charset="-122"/>
              </a:rPr>
              <a:t>天。</a:t>
            </a:r>
            <a:endParaRPr lang="en-US" altLang="zh-CN" kern="1200" dirty="0">
              <a:solidFill>
                <a:schemeClr val="dk1"/>
              </a:solidFill>
              <a:ea typeface="宋体" panose="02010600030101010101" pitchFamily="2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kern="1200" dirty="0">
                <a:solidFill>
                  <a:schemeClr val="dk1"/>
                </a:solidFill>
                <a:ea typeface="宋体" panose="02010600030101010101" pitchFamily="2" charset="-122"/>
              </a:rPr>
              <a:t>用户未使用</a:t>
            </a:r>
            <a:r>
              <a:rPr lang="zh-CN" altLang="en-US" dirty="0">
                <a:sym typeface="+mn-ea"/>
              </a:rPr>
              <a:t>优惠券</a:t>
            </a:r>
            <a:r>
              <a:rPr lang="zh-CN" altLang="en-US" kern="1200" dirty="0">
                <a:solidFill>
                  <a:schemeClr val="dk1"/>
                </a:solidFill>
                <a:ea typeface="宋体" panose="02010600030101010101" pitchFamily="2" charset="-122"/>
              </a:rPr>
              <a:t>进行使用，这类用户为普通样本样本</a:t>
            </a:r>
            <a:endParaRPr lang="en-US" altLang="zh-CN" kern="1200" dirty="0">
              <a:solidFill>
                <a:schemeClr val="dk1"/>
              </a:solidFill>
              <a:ea typeface="宋体" panose="02010600030101010101" pitchFamily="2" charset="-122"/>
            </a:endParaRPr>
          </a:p>
          <a:p>
            <a:pPr marL="0" indent="0">
              <a:lnSpc>
                <a:spcPct val="200000"/>
              </a:lnSpc>
              <a:buFont typeface="Wingdings" panose="05000000000000000000" pitchFamily="2" charset="2"/>
              <a:buNone/>
            </a:pPr>
            <a:r>
              <a:rPr lang="en-US" altLang="zh-CN" kern="1200" dirty="0">
                <a:solidFill>
                  <a:schemeClr val="dk1"/>
                </a:solidFill>
                <a:ea typeface="宋体" panose="02010600030101010101" pitchFamily="2" charset="-122"/>
              </a:rPr>
              <a:t>update ccf_train set label = ();</a:t>
            </a:r>
            <a:endParaRPr lang="en-US" altLang="zh-CN" kern="1200" dirty="0">
              <a:solidFill>
                <a:schemeClr val="dk1"/>
              </a:solidFill>
              <a:ea typeface="宋体" panose="02010600030101010101" pitchFamily="2" charset="-122"/>
            </a:endParaRPr>
          </a:p>
          <a:p>
            <a:endParaRPr lang="en-US" altLang="zh-CN" kern="1200" dirty="0">
              <a:solidFill>
                <a:schemeClr val="dk1"/>
              </a:solidFill>
              <a:ea typeface="宋体" panose="02010600030101010101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数据预处理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zh-CN" altLang="en-US" b="1" dirty="0">
                <a:ea typeface="宋体" panose="02010600030101010101" pitchFamily="2" charset="-122"/>
              </a:rPr>
              <a:t>标签设定规则</a:t>
            </a:r>
            <a:endParaRPr lang="zh-CN" altLang="en-US" b="1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目录</a:t>
            </a: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2" name="直接连接符 6"/>
          <p:cNvCxnSpPr/>
          <p:nvPr/>
        </p:nvCxnSpPr>
        <p:spPr>
          <a:xfrm>
            <a:off x="3264947" y="1348062"/>
            <a:ext cx="5910" cy="435423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Line 2"/>
          <p:cNvSpPr>
            <a:spLocks noChangeShapeType="1"/>
          </p:cNvSpPr>
          <p:nvPr/>
        </p:nvSpPr>
        <p:spPr bwMode="auto">
          <a:xfrm>
            <a:off x="2649786" y="4002873"/>
            <a:ext cx="660498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pPr algn="ctr">
              <a:defRPr/>
            </a:pPr>
            <a:endParaRPr lang="zh-CN" altLang="en-US" sz="2000" b="1" kern="0">
              <a:solidFill>
                <a:sysClr val="windowText" lastClr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Oval 15"/>
          <p:cNvSpPr>
            <a:spLocks noChangeArrowheads="1"/>
          </p:cNvSpPr>
          <p:nvPr/>
        </p:nvSpPr>
        <p:spPr bwMode="auto">
          <a:xfrm>
            <a:off x="2904947" y="1651743"/>
            <a:ext cx="684000" cy="648000"/>
          </a:xfrm>
          <a:prstGeom prst="ellipse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zh-CN" sz="24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1</a:t>
            </a:r>
            <a:endParaRPr lang="en-US" altLang="zh-CN" sz="2400" b="1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AutoShape 17"/>
          <p:cNvSpPr>
            <a:spLocks noChangeArrowheads="1"/>
          </p:cNvSpPr>
          <p:nvPr/>
        </p:nvSpPr>
        <p:spPr bwMode="auto">
          <a:xfrm>
            <a:off x="4000531" y="2608672"/>
            <a:ext cx="4859850" cy="684000"/>
          </a:xfrm>
          <a:prstGeom prst="actionButtonBlank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sym typeface="微软雅黑" panose="020B0503020204020204" charset="-122"/>
              </a:rPr>
              <a:t>数据说明与预处理</a:t>
            </a: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AutoShape 17"/>
          <p:cNvSpPr>
            <a:spLocks noChangeArrowheads="1"/>
          </p:cNvSpPr>
          <p:nvPr/>
        </p:nvSpPr>
        <p:spPr bwMode="auto">
          <a:xfrm>
            <a:off x="4000531" y="1579743"/>
            <a:ext cx="4859850" cy="684000"/>
          </a:xfrm>
          <a:prstGeom prst="actionButtonBlank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微软雅黑" panose="020B0503020204020204" charset="-122"/>
              </a:rPr>
              <a:t>背景与挖掘目标</a:t>
            </a:r>
            <a:endParaRPr lang="zh-CN" altLang="en-US" sz="2400" b="1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Oval 15"/>
          <p:cNvSpPr>
            <a:spLocks noChangeArrowheads="1"/>
          </p:cNvSpPr>
          <p:nvPr/>
        </p:nvSpPr>
        <p:spPr bwMode="auto">
          <a:xfrm>
            <a:off x="2928857" y="2626672"/>
            <a:ext cx="684000" cy="648000"/>
          </a:xfrm>
          <a:prstGeom prst="ellipse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2</a:t>
            </a:r>
            <a:endParaRPr lang="en-US" altLang="zh-CN" sz="2400" b="1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9" name="AutoShape 17"/>
          <p:cNvSpPr>
            <a:spLocks noChangeArrowheads="1"/>
          </p:cNvSpPr>
          <p:nvPr/>
        </p:nvSpPr>
        <p:spPr bwMode="auto">
          <a:xfrm>
            <a:off x="4012450" y="3660873"/>
            <a:ext cx="4859850" cy="684000"/>
          </a:xfrm>
          <a:prstGeom prst="actionButtonBlank">
            <a:avLst/>
          </a:prstGeom>
          <a:solidFill>
            <a:srgbClr val="FB9708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特征构建</a:t>
            </a: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" name="Oval 15"/>
          <p:cNvSpPr>
            <a:spLocks noChangeArrowheads="1"/>
          </p:cNvSpPr>
          <p:nvPr/>
        </p:nvSpPr>
        <p:spPr bwMode="auto">
          <a:xfrm>
            <a:off x="2928857" y="3678873"/>
            <a:ext cx="684000" cy="648000"/>
          </a:xfrm>
          <a:prstGeom prst="ellipse">
            <a:avLst/>
          </a:prstGeom>
          <a:solidFill>
            <a:srgbClr val="FB9708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3</a:t>
            </a:r>
            <a:endParaRPr lang="en-US" altLang="zh-CN" sz="2400" b="1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" name="AutoShape 17"/>
          <p:cNvSpPr>
            <a:spLocks noChangeArrowheads="1"/>
          </p:cNvSpPr>
          <p:nvPr/>
        </p:nvSpPr>
        <p:spPr bwMode="auto">
          <a:xfrm>
            <a:off x="4012450" y="4715497"/>
            <a:ext cx="4859850" cy="684000"/>
          </a:xfrm>
          <a:prstGeom prst="actionButtonBlank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特征拼接</a:t>
            </a: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" name="Oval 15"/>
          <p:cNvSpPr>
            <a:spLocks noChangeArrowheads="1"/>
          </p:cNvSpPr>
          <p:nvPr/>
        </p:nvSpPr>
        <p:spPr bwMode="auto">
          <a:xfrm>
            <a:off x="2904947" y="4733497"/>
            <a:ext cx="684000" cy="648000"/>
          </a:xfrm>
          <a:prstGeom prst="ellipse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4</a:t>
            </a:r>
            <a:endParaRPr lang="en-US" altLang="zh-CN" sz="2400" b="1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MGEzYWZlZDNjNDdlYzVjMzZiNTJiMzJkOTU5NzllM2EifQ=="/>
</p:tagLst>
</file>

<file path=ppt/theme/theme1.xml><?xml version="1.0" encoding="utf-8"?>
<a:theme xmlns:a="http://schemas.openxmlformats.org/drawingml/2006/main" name="2_Office 主题">
  <a:themeElements>
    <a:clrScheme name="2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2_Office 主题">
      <a:majorFont>
        <a:latin typeface="Calibri"/>
        <a:ea typeface="黑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5400" cap="flat" cmpd="sng">
          <a:solidFill>
            <a:srgbClr val="FF0000"/>
          </a:solidFill>
          <a:prstDash val="sysDash"/>
          <a:round/>
        </a:ln>
      </a:spPr>
      <a:bodyPr anchor="ctr"/>
      <a:lstStyle>
        <a:defPPr>
          <a:defRPr/>
        </a:defPPr>
      </a:lstStyle>
    </a:spDef>
  </a:objectDefaults>
  <a:extraClrSchemeLst>
    <a:extraClrScheme>
      <a:clrScheme name="2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PT模板主题">
  <a:themeElements>
    <a:clrScheme name="2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2_Office 主题">
      <a:majorFont>
        <a:latin typeface="Calibri"/>
        <a:ea typeface="黑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5400" cap="flat" cmpd="sng">
          <a:solidFill>
            <a:srgbClr val="FF0000"/>
          </a:solidFill>
          <a:prstDash val="sysDash"/>
          <a:round/>
        </a:ln>
      </a:spPr>
      <a:bodyPr anchor="ctr"/>
      <a:lstStyle>
        <a:defPPr>
          <a:defRPr/>
        </a:defPPr>
      </a:lstStyle>
    </a:spDef>
  </a:objectDefaults>
  <a:extraClrSchemeLst>
    <a:extraClrScheme>
      <a:clrScheme name="2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2638</Words>
  <Application>WPS 演示</Application>
  <PresentationFormat>宽屏</PresentationFormat>
  <Paragraphs>506</Paragraphs>
  <Slides>20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20</vt:i4>
      </vt:variant>
    </vt:vector>
  </HeadingPairs>
  <TitlesOfParts>
    <vt:vector size="32" baseType="lpstr">
      <vt:lpstr>Arial</vt:lpstr>
      <vt:lpstr>宋体</vt:lpstr>
      <vt:lpstr>Wingdings</vt:lpstr>
      <vt:lpstr>Calibri</vt:lpstr>
      <vt:lpstr>Times New Roman</vt:lpstr>
      <vt:lpstr>微软雅黑</vt:lpstr>
      <vt:lpstr>黑体</vt:lpstr>
      <vt:lpstr>等线</vt:lpstr>
      <vt:lpstr>Arial Unicode MS</vt:lpstr>
      <vt:lpstr>Wingdings</vt:lpstr>
      <vt:lpstr>2_Office 主题</vt:lpstr>
      <vt:lpstr>PPT模板主题</vt:lpstr>
      <vt:lpstr>基于MySQL的优惠券特征处理</vt:lpstr>
      <vt:lpstr>目录</vt:lpstr>
      <vt:lpstr>项目背景</vt:lpstr>
      <vt:lpstr>项目目标</vt:lpstr>
      <vt:lpstr>目录</vt:lpstr>
      <vt:lpstr>数据说明</vt:lpstr>
      <vt:lpstr>数据说明</vt:lpstr>
      <vt:lpstr>数据预处理</vt:lpstr>
      <vt:lpstr>目录</vt:lpstr>
      <vt:lpstr>特征构建</vt:lpstr>
      <vt:lpstr>特征构建</vt:lpstr>
      <vt:lpstr>特征构建</vt:lpstr>
      <vt:lpstr>特征构建</vt:lpstr>
      <vt:lpstr>特征构建</vt:lpstr>
      <vt:lpstr>特征构建</vt:lpstr>
      <vt:lpstr>目录</vt:lpstr>
      <vt:lpstr>特征拼接</vt:lpstr>
      <vt:lpstr>特征拼接</vt:lpstr>
      <vt:lpstr>特征拼接</vt:lpstr>
      <vt:lpstr>PowerPoint 演示文稿</vt:lpstr>
    </vt:vector>
  </TitlesOfParts>
  <Company>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Roc Ren</dc:creator>
  <cp:lastModifiedBy>丽凡</cp:lastModifiedBy>
  <cp:revision>385</cp:revision>
  <dcterms:created xsi:type="dcterms:W3CDTF">2017-01-10T15:44:00Z</dcterms:created>
  <dcterms:modified xsi:type="dcterms:W3CDTF">2024-07-16T16:09:34Z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178759B3D0604971A9638FE023158017_12</vt:lpwstr>
  </property>
  <property fmtid="{D5CDD505-2E9C-101B-9397-08002B2CF9AE}" pid="3" name="KSOProductBuildVer">
    <vt:lpwstr>2052-12.1.0.17147</vt:lpwstr>
  </property>
</Properties>
</file>