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3" r:id="rId3"/>
    <p:sldId id="272" r:id="rId4"/>
    <p:sldId id="284" r:id="rId5"/>
    <p:sldId id="261" r:id="rId6"/>
    <p:sldId id="273" r:id="rId7"/>
    <p:sldId id="262" r:id="rId8"/>
    <p:sldId id="276" r:id="rId9"/>
    <p:sldId id="274" r:id="rId10"/>
    <p:sldId id="263" r:id="rId11"/>
    <p:sldId id="277" r:id="rId12"/>
    <p:sldId id="278" r:id="rId13"/>
    <p:sldId id="264" r:id="rId14"/>
    <p:sldId id="288" r:id="rId15"/>
    <p:sldId id="287" r:id="rId16"/>
    <p:sldId id="286" r:id="rId17"/>
    <p:sldId id="268" r:id="rId18"/>
    <p:sldId id="258" r:id="rId19"/>
    <p:sldId id="265" r:id="rId20"/>
    <p:sldId id="266" r:id="rId21"/>
    <p:sldId id="269" r:id="rId22"/>
    <p:sldId id="270" r:id="rId23"/>
    <p:sldId id="281" r:id="rId24"/>
    <p:sldId id="260" r:id="rId25"/>
    <p:sldId id="280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06"/>
    <p:restoredTop sz="97059"/>
  </p:normalViewPr>
  <p:slideViewPr>
    <p:cSldViewPr snapToGrid="0" snapToObjects="1">
      <p:cViewPr varScale="1">
        <p:scale>
          <a:sx n="153" d="100"/>
          <a:sy n="153" d="100"/>
        </p:scale>
        <p:origin x="16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2A81C-E41E-5F4F-9C4E-91D71AF97396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59C7C-3DEE-7243-A9DF-A30D3FB1C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49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813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闭合（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）状态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正常响应，并统计调用情况，达到阈值 转为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断开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立即返回错误响应，若有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则进入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流程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半断开（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Half-Open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）状态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允许对目标服务或方法的一定数量的请求可以去调用服务。这些请求全部成功，转为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状态，否则 继续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并重置计数器。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38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闭合（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）状态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正常响应，并统计调用情况，达到阈值 转为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断开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立即返回错误响应，若有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则进入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流程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半断开（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Half-Open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）状态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允许对目标服务或方法的一定数量的请求可以去调用服务。这些请求全部成功，转为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状态，否则 继续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并重置计数器。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237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闭合（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）状态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正常响应，并统计调用情况，达到阈值 转为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断开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立即返回错误响应，若有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则进入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流程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半断开（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Half-Open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）状态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允许对目标服务或方法的一定数量的请求可以去调用服务。这些请求全部成功，转为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状态，否则 继续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并重置计数器。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706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err="1" smtClean="0"/>
              <a:t>Git</a:t>
            </a:r>
            <a:r>
              <a:rPr kumimoji="1" lang="zh-CN" altLang="en-US" baseline="0" dirty="0" smtClean="0"/>
              <a:t> 方式具备 </a:t>
            </a:r>
            <a:r>
              <a:rPr kumimoji="1" lang="en-US" altLang="zh-CN" baseline="0" dirty="0" smtClean="0"/>
              <a:t>hook</a:t>
            </a:r>
            <a:r>
              <a:rPr kumimoji="1" lang="zh-CN" altLang="en-US" baseline="0" dirty="0" smtClean="0"/>
              <a:t>，版本管理等功能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dirty="0" smtClean="0"/>
              <a:t>数据库配置信息变更？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Refresh</a:t>
            </a:r>
            <a:r>
              <a:rPr kumimoji="1" lang="zh-CN" altLang="en-US" dirty="0" smtClean="0"/>
              <a:t> 对上线系统的性能影响？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7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配置中心会维护一份 本地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仓库，当无法获取远程仓库时，会返回本地仓库内容。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zh-CN" altLang="en-US" baseline="0" dirty="0" smtClean="0"/>
              <a:t>配置中心每次读取本地仓库时，会校验 </a:t>
            </a:r>
            <a:r>
              <a:rPr kumimoji="1" lang="en-US" altLang="zh-CN" baseline="0" dirty="0" err="1" smtClean="0"/>
              <a:t>git</a:t>
            </a:r>
            <a:r>
              <a:rPr kumimoji="1" lang="zh-CN" altLang="en-US" baseline="0" dirty="0" smtClean="0"/>
              <a:t> 状态，若为 </a:t>
            </a:r>
            <a:r>
              <a:rPr kumimoji="1" lang="en-US" altLang="zh-CN" baseline="0" dirty="0" smtClean="0"/>
              <a:t>dirty</a:t>
            </a:r>
            <a:r>
              <a:rPr kumimoji="1" lang="zh-CN" altLang="en-US" baseline="0" dirty="0" smtClean="0"/>
              <a:t> 状态，会直接</a:t>
            </a:r>
            <a:r>
              <a:rPr kumimoji="1" lang="en-US" altLang="zh-CN" baseline="0" dirty="0" smtClean="0"/>
              <a:t>revert</a:t>
            </a:r>
            <a:r>
              <a:rPr kumimoji="1" lang="zh-CN" altLang="en-US" baseline="0" dirty="0" smtClean="0"/>
              <a:t>到最近一次提交。</a:t>
            </a:r>
            <a:r>
              <a:rPr kumimoji="1" lang="en-US" altLang="zh-CN" baseline="0" dirty="0" smtClean="0"/>
              <a:t/>
            </a:r>
            <a:br>
              <a:rPr kumimoji="1" lang="en-US" altLang="zh-CN" baseline="0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361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 是 分支名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80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配置仓库支持 本地，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827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配置仓库支持 本地，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055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this.beans.getBeanNames</a:t>
            </a:r>
            <a:r>
              <a:rPr lang="zh-CN" altLang="en-US" sz="1200" dirty="0" smtClean="0"/>
              <a:t> 主要 为 标识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ConfigurationProperties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750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err="1" smtClean="0"/>
              <a:t>Git</a:t>
            </a:r>
            <a:r>
              <a:rPr kumimoji="1" lang="zh-CN" altLang="en-US" baseline="0" dirty="0" smtClean="0"/>
              <a:t> 方式具备 </a:t>
            </a:r>
            <a:r>
              <a:rPr kumimoji="1" lang="en-US" altLang="zh-CN" baseline="0" dirty="0" smtClean="0"/>
              <a:t>hook</a:t>
            </a:r>
            <a:r>
              <a:rPr kumimoji="1" lang="zh-CN" altLang="en-US" baseline="0" dirty="0" smtClean="0"/>
              <a:t>，版本管理等功能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dirty="0" smtClean="0"/>
              <a:t>数据库配置信息变更？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Refresh</a:t>
            </a:r>
            <a:r>
              <a:rPr kumimoji="1" lang="zh-CN" altLang="en-US" dirty="0" smtClean="0"/>
              <a:t> 对上线系统的性能影响？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01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ServerListUpdater</a:t>
            </a:r>
            <a:r>
              <a:rPr kumimoji="1" lang="en-US" altLang="zh-CN" dirty="0" smtClean="0"/>
              <a:t>:</a:t>
            </a:r>
            <a:r>
              <a:rPr kumimoji="1" lang="zh-CN" altLang="en-US" baseline="0" dirty="0" smtClean="0"/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PollingServerListUpdater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启动一个定时线程池，定时执行更新策略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EurekaClient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缓存中获取服务实例列表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dirty="0" err="1" smtClean="0"/>
              <a:t>IPing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NIWSDiscoveryPing</a:t>
            </a:r>
            <a:r>
              <a:rPr lang="en-US" altLang="zh-CN" dirty="0" smtClean="0"/>
              <a:t>.</a:t>
            </a:r>
            <a:r>
              <a:rPr lang="zh-CN" altLang="en-US" dirty="0" smtClean="0"/>
              <a:t>不是真正的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，仅仅是获取服务发现中的状态信息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dirty="0" err="1" smtClean="0"/>
              <a:t>DiscoveryClient.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initScheduledTasks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 </a:t>
            </a:r>
            <a:r>
              <a:rPr lang="en-US" altLang="zh-CN" dirty="0" err="1" smtClean="0"/>
              <a:t>FetchRegistry</a:t>
            </a:r>
            <a:r>
              <a:rPr lang="zh-CN" altLang="en-US" dirty="0" smtClean="0"/>
              <a:t> 定时器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定时抓取注册信息。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674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获取更新前</a:t>
            </a:r>
            <a:r>
              <a:rPr kumimoji="1" lang="zh-CN" altLang="en-US" baseline="0" dirty="0" smtClean="0"/>
              <a:t>属性源，</a:t>
            </a:r>
            <a:endParaRPr kumimoji="1" lang="en-US" altLang="zh-CN" baseline="0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680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AvailabilityPredicate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863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AvailabilityPredicate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21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主要关注 </a:t>
            </a:r>
            <a:r>
              <a:rPr kumimoji="1" lang="en-US" altLang="zh-CN" dirty="0" err="1" smtClean="0"/>
              <a:t>chooseServer</a:t>
            </a:r>
            <a:r>
              <a:rPr kumimoji="1" lang="zh-CN" altLang="en-US" dirty="0" smtClean="0"/>
              <a:t> 方法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8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目前 仅使用 一个</a:t>
            </a:r>
            <a:r>
              <a:rPr kumimoji="1" lang="en-US" altLang="zh-CN" dirty="0" smtClean="0"/>
              <a:t>zone</a:t>
            </a:r>
            <a:r>
              <a:rPr kumimoji="1" lang="zh-CN" altLang="en-US" dirty="0" smtClean="0"/>
              <a:t>，不推荐使用 </a:t>
            </a:r>
            <a:r>
              <a:rPr lang="en-US" altLang="zh-CN" sz="1200" b="1" dirty="0" err="1" smtClean="0"/>
              <a:t>ZoneAvoidanceRule</a:t>
            </a:r>
            <a:r>
              <a:rPr lang="zh-CN" altLang="en-US" sz="1200" b="1" dirty="0" smtClean="0"/>
              <a:t>  ，可以使用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AvailabilityFilteringRule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654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0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689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响应是否被缓存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CacheResult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启用缓存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指定缓存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CacheRemove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删除缓存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8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en-US" altLang="zh-CN" dirty="0" smtClean="0"/>
              <a:t> </a:t>
            </a:r>
            <a:r>
              <a:rPr lang="zh-CN" altLang="en-US" dirty="0" smtClean="0"/>
              <a:t>请求的发出 都需要 实现 </a:t>
            </a:r>
            <a:r>
              <a:rPr lang="en-US" altLang="zh-CN" dirty="0" err="1" smtClean="0"/>
              <a:t>HystrixCommand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或者 </a:t>
            </a:r>
            <a:r>
              <a:rPr lang="en-US" altLang="zh-CN" dirty="0" err="1" smtClean="0"/>
              <a:t>HystrixObservableCommand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929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AvailabilityPredicate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8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56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77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054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33560"/>
            <a:ext cx="10972800" cy="47496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微软雅黑" panose="020B0503020204020204" pitchFamily="34" charset="-122"/>
              <a:buChar char="§"/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105416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ADC8DA09-AC86-D04B-8AF0-E5BAC5B8EA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763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26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55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5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59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31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70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750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34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D3ADC-1FF5-D041-B083-3713125048F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87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0271" y="1396732"/>
            <a:ext cx="9144000" cy="1155051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</a:t>
            </a:r>
            <a:r>
              <a:rPr kumimoji="1" lang="zh-CN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部分项目研究</a:t>
            </a:r>
            <a:endParaRPr kumimoji="1" lang="zh-CN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66081" y="2894587"/>
            <a:ext cx="10515600" cy="166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smtClean="0">
                <a:latin typeface="Microsoft JhengHei" charset="-120"/>
                <a:ea typeface="Microsoft JhengHei" charset="-120"/>
                <a:cs typeface="Microsoft JhengHei" charset="-120"/>
              </a:rPr>
              <a:t>Spring</a:t>
            </a:r>
            <a:r>
              <a:rPr kumimoji="1" lang="zh-CN" altLang="en-US" b="1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b="1" smtClean="0">
                <a:latin typeface="Microsoft JhengHei" charset="-120"/>
                <a:ea typeface="Microsoft JhengHei" charset="-120"/>
                <a:cs typeface="Microsoft JhengHei" charset="-120"/>
              </a:rPr>
              <a:t>Cloud</a:t>
            </a:r>
            <a:r>
              <a:rPr kumimoji="1" lang="zh-CN" altLang="en-US" b="1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b="1" smtClean="0">
                <a:latin typeface="Microsoft JhengHei" charset="-120"/>
                <a:ea typeface="Microsoft JhengHei" charset="-120"/>
                <a:cs typeface="Microsoft JhengHei" charset="-120"/>
              </a:rPr>
              <a:t>Ribbon</a:t>
            </a:r>
          </a:p>
          <a:p>
            <a:r>
              <a:rPr kumimoji="1" lang="en-US" altLang="zh-CN" b="1" smtClean="0">
                <a:latin typeface="Microsoft JhengHei" charset="-120"/>
                <a:ea typeface="Microsoft JhengHei" charset="-120"/>
                <a:cs typeface="Microsoft JhengHei" charset="-120"/>
              </a:rPr>
              <a:t>Spring</a:t>
            </a:r>
            <a:r>
              <a:rPr kumimoji="1" lang="zh-CN" altLang="en-US" b="1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b="1" smtClean="0">
                <a:latin typeface="Microsoft JhengHei" charset="-120"/>
                <a:ea typeface="Microsoft JhengHei" charset="-120"/>
                <a:cs typeface="Microsoft JhengHei" charset="-120"/>
              </a:rPr>
              <a:t>Cloud</a:t>
            </a:r>
            <a:r>
              <a:rPr kumimoji="1" lang="zh-CN" altLang="en-US" b="1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b="1" smtClean="0">
                <a:latin typeface="Microsoft JhengHei" charset="-120"/>
                <a:ea typeface="Microsoft JhengHei" charset="-120"/>
                <a:cs typeface="Microsoft JhengHei" charset="-120"/>
              </a:rPr>
              <a:t>Hystrix</a:t>
            </a:r>
          </a:p>
          <a:p>
            <a:r>
              <a:rPr kumimoji="1" lang="en-US" altLang="zh-CN" b="1" smtClean="0">
                <a:latin typeface="Microsoft JhengHei" charset="-120"/>
                <a:ea typeface="Microsoft JhengHei" charset="-120"/>
                <a:cs typeface="Microsoft JhengHei" charset="-120"/>
              </a:rPr>
              <a:t>Spring</a:t>
            </a:r>
            <a:r>
              <a:rPr kumimoji="1" lang="zh-CN" altLang="en-US" b="1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b="1" smtClean="0">
                <a:latin typeface="Microsoft JhengHei" charset="-120"/>
                <a:ea typeface="Microsoft JhengHei" charset="-120"/>
                <a:cs typeface="Microsoft JhengHei" charset="-120"/>
              </a:rPr>
              <a:t>Cloud</a:t>
            </a:r>
            <a:r>
              <a:rPr kumimoji="1" lang="zh-CN" altLang="en-US" b="1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b="1" smtClean="0">
                <a:latin typeface="Microsoft JhengHei" charset="-120"/>
                <a:ea typeface="Microsoft JhengHei" charset="-120"/>
                <a:cs typeface="Microsoft JhengHei" charset="-120"/>
              </a:rPr>
              <a:t>Config</a:t>
            </a:r>
            <a:r>
              <a:rPr kumimoji="1" lang="zh-CN" altLang="en-US" b="1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kumimoji="1" lang="en-US" altLang="zh-CN" b="1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CN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9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SpringCloud-Hystrix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总流程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64" y="562337"/>
            <a:ext cx="12259664" cy="5960056"/>
          </a:xfrm>
        </p:spPr>
      </p:pic>
    </p:spTree>
    <p:extLst>
      <p:ext uri="{BB962C8B-B14F-4D97-AF65-F5344CB8AC3E}">
        <p14:creationId xmlns:p14="http://schemas.microsoft.com/office/powerpoint/2010/main" val="5728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SpringCloud-Hystrix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HystrixCommand</a:t>
            </a:r>
            <a:r>
              <a:rPr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811715"/>
            <a:ext cx="10515600" cy="3858591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K 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value 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command.execute</a:t>
            </a:r>
            <a:r>
              <a:rPr lang="en-US" altLang="zh-CN" sz="1400" dirty="0" smtClean="0"/>
              <a:t>();</a:t>
            </a:r>
            <a:r>
              <a:rPr lang="zh-CN" altLang="en-US" sz="1400" dirty="0" smtClean="0"/>
              <a:t>                                   同步执行，直接返回结果。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Future&lt;K</a:t>
            </a:r>
            <a:r>
              <a:rPr lang="en-US" altLang="zh-CN" sz="1400" dirty="0" smtClean="0"/>
              <a:t>&gt; </a:t>
            </a:r>
            <a:r>
              <a:rPr lang="en-US" altLang="zh-CN" sz="1400" dirty="0" err="1" smtClean="0"/>
              <a:t>fValue</a:t>
            </a:r>
            <a:r>
              <a:rPr lang="en-US" altLang="zh-CN" sz="1400" dirty="0" smtClean="0"/>
              <a:t> 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command.queue</a:t>
            </a:r>
            <a:r>
              <a:rPr lang="en-US" altLang="zh-CN" sz="1400" dirty="0" smtClean="0"/>
              <a:t>();</a:t>
            </a:r>
            <a:r>
              <a:rPr lang="zh-CN" altLang="en-US" sz="1400" dirty="0" smtClean="0"/>
              <a:t>                      异步执行，返回</a:t>
            </a:r>
            <a:r>
              <a:rPr lang="en-US" altLang="zh-CN" sz="1400" dirty="0" smtClean="0"/>
              <a:t>Future</a:t>
            </a:r>
            <a:r>
              <a:rPr lang="zh-CN" altLang="en-US" sz="1400" dirty="0" smtClean="0"/>
              <a:t>。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Observable&lt;K&gt; </a:t>
            </a:r>
            <a:r>
              <a:rPr lang="en-US" altLang="zh-CN" sz="1400" dirty="0" err="1"/>
              <a:t>ohValue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command.observe</a:t>
            </a:r>
            <a:r>
              <a:rPr lang="en-US" altLang="zh-CN" sz="1400" dirty="0" smtClean="0"/>
              <a:t>();</a:t>
            </a:r>
            <a:r>
              <a:rPr lang="zh-CN" altLang="en-US" sz="1400" dirty="0" smtClean="0"/>
              <a:t>          订阅一个从依赖请求中返回的代表响应的</a:t>
            </a:r>
            <a:r>
              <a:rPr lang="en-US" altLang="zh-CN" sz="1400" dirty="0" smtClean="0"/>
              <a:t>Observable</a:t>
            </a:r>
            <a:r>
              <a:rPr lang="zh-CN" altLang="en-US" sz="1400" dirty="0" smtClean="0"/>
              <a:t>对象</a:t>
            </a:r>
            <a:r>
              <a:rPr lang="en-US" altLang="zh-CN" sz="1400" dirty="0" smtClean="0"/>
              <a:t>  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Observable&lt;K&gt; </a:t>
            </a:r>
            <a:r>
              <a:rPr lang="en-US" altLang="zh-CN" sz="1400" dirty="0" err="1"/>
              <a:t>ocValue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command.toObservable</a:t>
            </a:r>
            <a:r>
              <a:rPr lang="en-US" altLang="zh-CN" sz="1400" dirty="0" smtClean="0"/>
              <a:t>();</a:t>
            </a:r>
            <a:r>
              <a:rPr lang="zh-CN" altLang="en-US" sz="1400" dirty="0" smtClean="0"/>
              <a:t>  只有当你订阅它时，它才会执行 </a:t>
            </a:r>
            <a:r>
              <a:rPr lang="en-US" altLang="zh-CN" sz="1400" dirty="0" err="1" smtClean="0"/>
              <a:t>Hystrix</a:t>
            </a:r>
            <a:r>
              <a:rPr lang="zh-CN" altLang="en-US" sz="1400" dirty="0" smtClean="0"/>
              <a:t> 命令并发射响应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endParaRPr lang="en-US" altLang="zh-CN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 smtClean="0"/>
              <a:t>execute() </a:t>
            </a:r>
            <a:r>
              <a:rPr lang="zh-CN" altLang="en-US" sz="1400" dirty="0" smtClean="0"/>
              <a:t>实际调用 </a:t>
            </a:r>
            <a:r>
              <a:rPr lang="en-US" altLang="zh-CN" sz="1400" dirty="0" smtClean="0"/>
              <a:t>queue().get()</a:t>
            </a:r>
            <a:br>
              <a:rPr lang="en-US" altLang="zh-CN" sz="1400" dirty="0" smtClean="0"/>
            </a:br>
            <a:r>
              <a:rPr lang="en-US" altLang="zh-CN" sz="1400" dirty="0" smtClean="0"/>
              <a:t>queue() </a:t>
            </a:r>
            <a:r>
              <a:rPr lang="zh-CN" altLang="en-US" sz="1400" dirty="0" smtClean="0"/>
              <a:t>实际调用 </a:t>
            </a:r>
            <a:r>
              <a:rPr lang="en-US" altLang="zh-CN" sz="1400" dirty="0" err="1" smtClean="0"/>
              <a:t>toObservable</a:t>
            </a:r>
            <a:r>
              <a:rPr lang="en-US" altLang="zh-CN" sz="1400" dirty="0" smtClean="0"/>
              <a:t>().</a:t>
            </a:r>
            <a:r>
              <a:rPr lang="en-US" altLang="zh-CN" sz="1400" dirty="0" err="1" smtClean="0"/>
              <a:t>toBlocking</a:t>
            </a:r>
            <a:r>
              <a:rPr lang="en-US" altLang="zh-CN" sz="1400" dirty="0" smtClean="0"/>
              <a:t>().</a:t>
            </a:r>
            <a:r>
              <a:rPr lang="en-US" altLang="zh-CN" sz="1400" dirty="0" err="1" smtClean="0"/>
              <a:t>toFuture</a:t>
            </a:r>
            <a:r>
              <a:rPr lang="en-US" altLang="zh-CN" sz="1400" dirty="0" smtClean="0"/>
              <a:t>()</a:t>
            </a:r>
            <a:br>
              <a:rPr lang="en-US" altLang="zh-CN" sz="1400" dirty="0" smtClean="0"/>
            </a:br>
            <a:endParaRPr lang="en-US" altLang="zh-CN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>
                <a:solidFill>
                  <a:srgbClr val="FF0000"/>
                </a:solidFill>
              </a:rPr>
              <a:t>即 任何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HystrixCommand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</a:rPr>
              <a:t>都是 通过 </a:t>
            </a:r>
            <a:r>
              <a:rPr lang="en-US" altLang="zh-CN" sz="1400" dirty="0" smtClean="0">
                <a:solidFill>
                  <a:srgbClr val="FF0000"/>
                </a:solidFill>
              </a:rPr>
              <a:t>Observable</a:t>
            </a:r>
            <a:r>
              <a:rPr lang="zh-CN" altLang="en-US" sz="1400" dirty="0" smtClean="0">
                <a:solidFill>
                  <a:srgbClr val="FF0000"/>
                </a:solidFill>
              </a:rPr>
              <a:t> 来实现的。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Observable </a:t>
            </a:r>
            <a:r>
              <a:rPr lang="zh-CN" altLang="en-US" sz="1400" dirty="0" smtClean="0"/>
              <a:t>来自 </a:t>
            </a:r>
            <a:r>
              <a:rPr lang="en-US" altLang="zh-CN" sz="1400" dirty="0"/>
              <a:t>[</a:t>
            </a:r>
            <a:r>
              <a:rPr lang="en-US" altLang="zh-CN" sz="1400" dirty="0" err="1"/>
              <a:t>RxJava</a:t>
            </a:r>
            <a:r>
              <a:rPr lang="en-US" altLang="zh-CN" sz="1400" dirty="0"/>
              <a:t>]</a:t>
            </a:r>
            <a:r>
              <a:rPr lang="en-US" altLang="zh-CN" sz="1400" dirty="0" smtClean="0"/>
              <a:t>(</a:t>
            </a:r>
            <a:r>
              <a:rPr lang="en-US" altLang="zh-CN" sz="1400" i="1" dirty="0"/>
              <a:t>https://</a:t>
            </a:r>
            <a:r>
              <a:rPr lang="en-US" altLang="zh-CN" sz="1400" i="1" dirty="0" err="1"/>
              <a:t>github.com</a:t>
            </a:r>
            <a:r>
              <a:rPr lang="en-US" altLang="zh-CN" sz="1400" i="1" dirty="0"/>
              <a:t>/</a:t>
            </a:r>
            <a:r>
              <a:rPr lang="en-US" altLang="zh-CN" sz="1400" i="1" dirty="0" err="1"/>
              <a:t>ReactiveX</a:t>
            </a:r>
            <a:r>
              <a:rPr lang="en-US" altLang="zh-CN" sz="1400" i="1" dirty="0"/>
              <a:t>/</a:t>
            </a:r>
            <a:r>
              <a:rPr lang="en-US" altLang="zh-CN" sz="1400" i="1" dirty="0" err="1"/>
              <a:t>RxJava</a:t>
            </a:r>
            <a:r>
              <a:rPr lang="en-US" altLang="zh-CN" sz="1400" dirty="0" smtClean="0"/>
              <a:t>) </a:t>
            </a:r>
            <a:r>
              <a:rPr lang="zh-CN" altLang="en-US" sz="1400" dirty="0" smtClean="0"/>
              <a:t>框架。暂时没研究。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338"/>
            <a:ext cx="5821255" cy="22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80" y="168097"/>
            <a:ext cx="5208715" cy="707246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Spring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Cloud-</a:t>
            </a:r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Hystrix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船舱隔离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36395" y="730435"/>
            <a:ext cx="6186309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在客户端侧，对需要调用的每一个依赖都建立一个线程池。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这么做的原因是</a:t>
            </a:r>
            <a:r>
              <a:rPr kumimoji="1" lang="en-US" altLang="zh-CN" dirty="0" smtClean="0"/>
              <a:t>:</a:t>
            </a:r>
          </a:p>
          <a:p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sz="1600" dirty="0" smtClean="0"/>
              <a:t>即使某一个依赖的线程池已满也不会影响其他依赖的调用。</a:t>
            </a:r>
            <a:endParaRPr kumimoji="1" lang="en-US" altLang="zh-CN" sz="1600" dirty="0" smtClean="0"/>
          </a:p>
          <a:p>
            <a:pPr marL="342900" indent="-342900">
              <a:buAutoNum type="arabicPeriod"/>
            </a:pPr>
            <a:r>
              <a:rPr kumimoji="1" lang="zh-CN" altLang="en-US" sz="1600" dirty="0" smtClean="0"/>
              <a:t>可以为不同的依赖设置合适的线程池指标</a:t>
            </a:r>
            <a:endParaRPr kumimoji="1" lang="en-US" altLang="zh-CN" sz="1600" dirty="0" smtClean="0"/>
          </a:p>
          <a:p>
            <a:pPr marL="342900" indent="-342900">
              <a:buAutoNum type="arabicPeriod"/>
            </a:pPr>
            <a:r>
              <a:rPr kumimoji="1" lang="zh-CN" altLang="en-US" sz="1600" dirty="0" smtClean="0"/>
              <a:t>当线程池已满时，会立即 进行服务降级</a:t>
            </a:r>
            <a:endParaRPr kumimoji="1" lang="en-US" altLang="zh-CN" sz="1600" dirty="0" smtClean="0"/>
          </a:p>
          <a:p>
            <a:pPr marL="342900" indent="-342900">
              <a:buAutoNum type="arabicPeriod"/>
            </a:pPr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线程池缺点</a:t>
            </a:r>
            <a:r>
              <a:rPr kumimoji="1" lang="en-US" altLang="zh-CN" sz="1600" dirty="0" smtClean="0"/>
              <a:t>:</a:t>
            </a:r>
          </a:p>
          <a:p>
            <a:r>
              <a:rPr kumimoji="1" lang="zh-CN" altLang="en-US" sz="1600" dirty="0" smtClean="0"/>
              <a:t>增加 </a:t>
            </a:r>
            <a:r>
              <a:rPr kumimoji="1" lang="en-US" altLang="zh-CN" sz="1600" dirty="0" smtClean="0"/>
              <a:t>CPU</a:t>
            </a:r>
            <a:r>
              <a:rPr kumimoji="1" lang="zh-CN" altLang="en-US" sz="1600" dirty="0" smtClean="0"/>
              <a:t> 计算开销。涉及命令的排队、调度和上下文切换。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若需要非常低的延迟请求，可以使用 </a:t>
            </a:r>
            <a:r>
              <a:rPr lang="zh-CN" altLang="en-US" sz="1600" dirty="0" smtClean="0"/>
              <a:t>信号量</a:t>
            </a:r>
            <a:r>
              <a:rPr lang="en-US" altLang="zh-CN" sz="1600" dirty="0" smtClean="0"/>
              <a:t>(Semaphore)</a:t>
            </a:r>
            <a:r>
              <a:rPr lang="zh-CN" altLang="en-US" sz="1600" dirty="0" smtClean="0"/>
              <a:t>。</a:t>
            </a:r>
            <a:endParaRPr kumimoji="1" lang="en-US" altLang="zh-CN" sz="1600" dirty="0"/>
          </a:p>
          <a:p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55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SpringCloud-Hystrix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熔断器状态转换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169"/>
            <a:ext cx="7724604" cy="6285897"/>
          </a:xfrm>
        </p:spPr>
      </p:pic>
      <p:sp>
        <p:nvSpPr>
          <p:cNvPr id="6" name="矩形 5"/>
          <p:cNvSpPr/>
          <p:nvPr/>
        </p:nvSpPr>
        <p:spPr>
          <a:xfrm>
            <a:off x="7724604" y="734399"/>
            <a:ext cx="4278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HystrixCircuitBreakerImpl</a:t>
            </a:r>
            <a:r>
              <a:rPr lang="zh-CN" altLang="en-US" dirty="0" smtClean="0"/>
              <a:t>类的实现细节。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1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8815251" cy="562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SpringCloud-Hystrix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超时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" y="1002663"/>
            <a:ext cx="8825002" cy="4351338"/>
          </a:xfrm>
        </p:spPr>
      </p:pic>
      <p:sp>
        <p:nvSpPr>
          <p:cNvPr id="8" name="文本框 7"/>
          <p:cNvSpPr txBox="1"/>
          <p:nvPr/>
        </p:nvSpPr>
        <p:spPr>
          <a:xfrm>
            <a:off x="295274" y="5486400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定时任务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在延迟 </a:t>
            </a:r>
            <a:r>
              <a:rPr lang="en-US" altLang="zh-CN" b="1" dirty="0" err="1" smtClean="0"/>
              <a:t>hystrixTimeout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时间后 启动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3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Hystrix</a:t>
            </a:r>
            <a:r>
              <a:rPr kumimoji="1" lang="zh-CN" altLang="en-US" sz="3200" b="1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和 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Ribbon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超时关系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338"/>
            <a:ext cx="7594600" cy="3136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242" y="1911112"/>
            <a:ext cx="54864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Hystrix</a:t>
            </a:r>
            <a:r>
              <a:rPr kumimoji="1" lang="zh-CN" altLang="en-US" sz="3200" b="1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和 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Ribbon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超时关系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3180" y="214150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ribbonReadTimeout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            </a:t>
            </a:r>
            <a:r>
              <a:rPr lang="en-US" altLang="zh-CN" sz="2000" dirty="0" err="1" smtClean="0"/>
              <a:t>HttpURLConnection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的连接超时时间</a:t>
            </a:r>
            <a:endParaRPr lang="en-US" altLang="zh-CN" sz="2000" dirty="0" smtClean="0"/>
          </a:p>
          <a:p>
            <a:r>
              <a:rPr lang="en-US" altLang="zh-CN" sz="2000" dirty="0" err="1" smtClean="0"/>
              <a:t>ribbonConnectTimeout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       </a:t>
            </a:r>
            <a:r>
              <a:rPr lang="en-US" altLang="zh-CN" sz="2000" dirty="0" err="1" smtClean="0"/>
              <a:t>HttpURLConnection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的读取超时时间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maxAutoRetries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                   </a:t>
            </a:r>
            <a:r>
              <a:rPr lang="en-US" altLang="zh-CN" sz="2000" dirty="0" smtClean="0"/>
              <a:t>Ribbon</a:t>
            </a:r>
            <a:r>
              <a:rPr lang="zh-CN" altLang="en-US" sz="2000" dirty="0" smtClean="0"/>
              <a:t>重试次数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不包含第一次请求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err="1" smtClean="0"/>
              <a:t>maxAutoRetriesNextServer</a:t>
            </a:r>
            <a:r>
              <a:rPr lang="zh-CN" altLang="en-US" sz="2000" dirty="0" smtClean="0"/>
              <a:t>    </a:t>
            </a:r>
            <a:r>
              <a:rPr lang="en-US" altLang="zh-CN" sz="2000" dirty="0" smtClean="0"/>
              <a:t>Ribbon</a:t>
            </a:r>
            <a:r>
              <a:rPr lang="zh-CN" altLang="en-US" sz="2000" dirty="0" smtClean="0"/>
              <a:t>重试服务器次数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不包含第一台服务器</a:t>
            </a:r>
            <a:r>
              <a:rPr lang="en-US" altLang="zh-CN" sz="2000" dirty="0" smtClean="0"/>
              <a:t>)</a:t>
            </a:r>
          </a:p>
          <a:p>
            <a:endParaRPr kumimoji="1" lang="en-US" altLang="zh-CN" sz="2000" dirty="0"/>
          </a:p>
          <a:p>
            <a:r>
              <a:rPr lang="en-US" altLang="zh-CN" sz="2000" dirty="0" err="1" smtClean="0"/>
              <a:t>hystrixTimeout</a:t>
            </a:r>
            <a:r>
              <a:rPr lang="zh-CN" altLang="en-US" sz="2000" dirty="0" smtClean="0"/>
              <a:t>                       熔断器超时时间</a:t>
            </a:r>
            <a:endParaRPr kumimoji="1"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90697" y="702775"/>
            <a:ext cx="10867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hystrixTimeout</a:t>
            </a:r>
            <a:r>
              <a:rPr lang="en-US" altLang="zh-CN" b="1" dirty="0" smtClean="0"/>
              <a:t> &gt; </a:t>
            </a:r>
            <a:r>
              <a:rPr lang="en-US" altLang="zh-CN" b="1" dirty="0"/>
              <a:t>(</a:t>
            </a:r>
            <a:r>
              <a:rPr lang="en-US" altLang="zh-CN" b="1" dirty="0" err="1"/>
              <a:t>ribbonReadTimeout</a:t>
            </a:r>
            <a:r>
              <a:rPr lang="en-US" altLang="zh-CN" b="1" dirty="0"/>
              <a:t> + </a:t>
            </a:r>
            <a:r>
              <a:rPr lang="en-US" altLang="zh-CN" b="1" dirty="0" err="1"/>
              <a:t>ribbonConnectTimeout</a:t>
            </a:r>
            <a:r>
              <a:rPr lang="en-US" altLang="zh-CN" b="1" dirty="0"/>
              <a:t>)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* </a:t>
            </a:r>
            <a:r>
              <a:rPr lang="en-US" altLang="zh-CN" b="1" dirty="0"/>
              <a:t>(</a:t>
            </a:r>
            <a:r>
              <a:rPr lang="en-US" altLang="zh-CN" b="1" dirty="0" err="1"/>
              <a:t>maxAutoRetries</a:t>
            </a:r>
            <a:r>
              <a:rPr lang="en-US" altLang="zh-CN" b="1" dirty="0"/>
              <a:t> + 1</a:t>
            </a:r>
            <a:r>
              <a:rPr lang="en-US" altLang="zh-CN" b="1" dirty="0" smtClean="0"/>
              <a:t>)</a:t>
            </a:r>
          </a:p>
          <a:p>
            <a:r>
              <a:rPr lang="zh-CN" altLang="en-US" b="1" dirty="0"/>
              <a:t> </a:t>
            </a:r>
            <a:r>
              <a:rPr lang="zh-CN" altLang="en-US" b="1" dirty="0" smtClean="0"/>
              <a:t>                                               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                                                            </a:t>
            </a:r>
            <a:r>
              <a:rPr lang="en-US" altLang="zh-CN" b="1" dirty="0" smtClean="0"/>
              <a:t>* </a:t>
            </a:r>
            <a:r>
              <a:rPr lang="en-US" altLang="zh-CN" b="1" dirty="0"/>
              <a:t>(</a:t>
            </a:r>
            <a:r>
              <a:rPr lang="en-US" altLang="zh-CN" b="1" dirty="0" err="1"/>
              <a:t>maxAutoRetriesNextServer</a:t>
            </a:r>
            <a:r>
              <a:rPr lang="en-US" altLang="zh-CN" b="1" dirty="0"/>
              <a:t> + 1)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649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2687" y="2744270"/>
            <a:ext cx="7680960" cy="562338"/>
          </a:xfrm>
        </p:spPr>
        <p:txBody>
          <a:bodyPr>
            <a:noAutofit/>
          </a:bodyPr>
          <a:lstStyle/>
          <a:p>
            <a:r>
              <a:rPr kumimoji="1" lang="en-US" altLang="zh-CN" sz="40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SpringCloud-Config</a:t>
            </a:r>
            <a:r>
              <a:rPr kumimoji="1" lang="zh-CN" altLang="en-US" sz="4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配置中心</a:t>
            </a:r>
            <a:endParaRPr kumimoji="1" lang="zh-CN" altLang="en-US" sz="40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89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633166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SpringCloud-Config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运行时更新配置信息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0649" y="901972"/>
            <a:ext cx="7319791" cy="5466549"/>
          </a:xfrm>
        </p:spPr>
      </p:pic>
      <p:sp>
        <p:nvSpPr>
          <p:cNvPr id="11" name="文本框 10"/>
          <p:cNvSpPr txBox="1"/>
          <p:nvPr/>
        </p:nvSpPr>
        <p:spPr>
          <a:xfrm>
            <a:off x="6492964" y="1588129"/>
            <a:ext cx="56990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git</a:t>
            </a: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仓库发送</a:t>
            </a:r>
            <a:r>
              <a:rPr kumimoji="1"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WebHook</a:t>
            </a: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请求给配置中心</a:t>
            </a:r>
            <a:endParaRPr kumimoji="1"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配置中心发送</a:t>
            </a:r>
            <a:r>
              <a:rPr kumimoji="1"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refresh</a:t>
            </a: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消息给消息总线</a:t>
            </a:r>
            <a:r>
              <a:rPr kumimoji="1"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kumimoji="1"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kafaka</a:t>
            </a: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等</a:t>
            </a:r>
            <a:r>
              <a:rPr kumimoji="1"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应用实例接收</a:t>
            </a:r>
            <a:r>
              <a:rPr kumimoji="1"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refresh</a:t>
            </a: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消息</a:t>
            </a:r>
            <a:endParaRPr kumimoji="1"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若符合条件，向配置中心请求配置</a:t>
            </a:r>
            <a:endParaRPr kumimoji="1"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配置中心拉去最新配置</a:t>
            </a:r>
            <a:endParaRPr kumimoji="1"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回传给应用实例，并更新到上下文中。</a:t>
            </a:r>
            <a:endParaRPr kumimoji="1"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zh-CN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51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633166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SpringCloud-Config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配置中心 实践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566" y="1543899"/>
            <a:ext cx="10515600" cy="2076990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/{application}/{profile} [/{label}]</a:t>
            </a:r>
          </a:p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/{application}</a:t>
            </a:r>
            <a:r>
              <a:rPr kumimoji="1" lang="en-US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  <a:t>-</a:t>
            </a:r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{profile}.</a:t>
            </a:r>
            <a:r>
              <a:rPr kumimoji="1" lang="en-US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yml</a:t>
            </a:r>
            <a:endParaRPr kumimoji="1" lang="en-US" altLang="zh-CN" sz="1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/{label}/{application}-{profile}. </a:t>
            </a:r>
            <a:r>
              <a:rPr kumimoji="1" lang="en-US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yml</a:t>
            </a:r>
            <a:endParaRPr kumimoji="1" lang="en-US" altLang="zh-CN" sz="1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/{application}-{profile}.properties</a:t>
            </a:r>
          </a:p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/{label}/{application}-{profile}.properties</a:t>
            </a:r>
            <a:endParaRPr kumimoji="1" lang="zh-CN" altLang="en-US" sz="1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566" y="1020499"/>
            <a:ext cx="4790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1.</a:t>
            </a:r>
            <a:r>
              <a:rPr kumimoji="1" lang="zh-CN" altLang="en-US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Web</a:t>
            </a:r>
            <a:r>
              <a:rPr kumimoji="1" lang="zh-CN" altLang="en-US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访问配置</a:t>
            </a:r>
            <a:r>
              <a:rPr kumimoji="1" lang="en-US" altLang="zh-CN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配置中心的地址 </a:t>
            </a:r>
            <a:r>
              <a:rPr kumimoji="1" lang="en-US" altLang="zh-CN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+</a:t>
            </a:r>
            <a:r>
              <a:rPr kumimoji="1" lang="zh-CN" altLang="en-US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端口</a:t>
            </a:r>
            <a:endParaRPr kumimoji="1" lang="zh-CN" altLang="en-US" sz="20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00367" y="1543899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Label</a:t>
            </a:r>
            <a:r>
              <a:rPr kumimoji="1"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表示 分支名</a:t>
            </a:r>
            <a:endParaRPr kumimoji="1" lang="zh-CN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7566" y="4144289"/>
            <a:ext cx="10515600" cy="2076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  <a:t>s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pring</a:t>
            </a:r>
            <a:r>
              <a:rPr lang="en-US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cloud</a:t>
            </a: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config</a:t>
            </a: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server</a:t>
            </a: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git</a:t>
            </a: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lang="mr-IN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mr-IN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mr-IN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  <a:t>   </a:t>
            </a:r>
            <a:r>
              <a:rPr lang="zh-CN" altLang="en-US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uri</a:t>
            </a: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: git@devhost27:ml/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config.git</a:t>
            </a: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ignoreLocalSshSettings</a:t>
            </a: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: </a:t>
            </a:r>
            <a:r>
              <a:rPr lang="mr-IN" altLang="zh-CN" sz="1800" dirty="0" err="1">
                <a:latin typeface="Microsoft JhengHei" charset="-120"/>
                <a:ea typeface="Microsoft JhengHei" charset="-120"/>
                <a:cs typeface="Microsoft JhengHei" charset="-120"/>
              </a:rPr>
              <a:t>true</a:t>
            </a:r>
            <a:r>
              <a:rPr lang="mr-IN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mr-IN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zh-CN" altLang="en-US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privateKey</a:t>
            </a: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: |</a:t>
            </a:r>
            <a:b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                  -----BEGIN RSA PRIVATE KEY-----</a:t>
            </a:r>
            <a:b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                  </a:t>
            </a:r>
            <a:r>
              <a:rPr lang="zh-CN" altLang="en-US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</a:t>
            </a: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//</a:t>
            </a:r>
            <a:r>
              <a:rPr lang="zh-CN" altLang="en-US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秘钥信息</a:t>
            </a: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                  -----END RSA PRIVATE KEY-----</a:t>
            </a:r>
            <a:endParaRPr kumimoji="1" lang="zh-CN" altLang="en-US" sz="1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566" y="3620889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2.</a:t>
            </a:r>
            <a:r>
              <a:rPr kumimoji="1" lang="zh-CN" altLang="en-US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sz="20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Git</a:t>
            </a:r>
            <a:r>
              <a:rPr kumimoji="1" lang="zh-CN" altLang="en-US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免密配置</a:t>
            </a:r>
            <a:endParaRPr kumimoji="1" lang="zh-CN" altLang="en-US" sz="20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89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6769"/>
            <a:ext cx="9035068" cy="635561"/>
          </a:xfrm>
        </p:spPr>
        <p:txBody>
          <a:bodyPr anchor="b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智能学习平台</a:t>
            </a:r>
            <a:r>
              <a:rPr lang="en-US" altLang="zh-CN" sz="28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4.0</a:t>
            </a:r>
            <a:r>
              <a:rPr lang="zh-CN" altLang="en-US" sz="28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回顾</a:t>
            </a:r>
            <a:endParaRPr lang="zh-CN" altLang="en-US" sz="28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36" y="652330"/>
            <a:ext cx="10074097" cy="588346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17645" y="636651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源自唐迪佳</a:t>
            </a:r>
            <a:endParaRPr kumimoji="1"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898669" y="99794"/>
            <a:ext cx="32419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http://ip1:port1/</a:t>
            </a:r>
            <a:r>
              <a:rPr kumimoji="1" lang="en-US" altLang="zh-CN" dirty="0" err="1" smtClean="0"/>
              <a:t>sl</a:t>
            </a:r>
            <a:r>
              <a:rPr kumimoji="1" lang="en-US" altLang="zh-CN" dirty="0" smtClean="0"/>
              <a:t>-work/</a:t>
            </a:r>
            <a:r>
              <a:rPr kumimoji="1" lang="zh-CN" altLang="en-US" dirty="0" smtClean="0"/>
              <a:t>**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61512" y="1095469"/>
            <a:ext cx="32419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</a:t>
            </a:r>
            <a:r>
              <a:rPr kumimoji="1" lang="en-US" altLang="zh-CN" smtClean="0"/>
              <a:t>://ip2:port2/</a:t>
            </a:r>
            <a:r>
              <a:rPr kumimoji="1" lang="zh-CN" altLang="en-US" dirty="0" smtClean="0"/>
              <a:t>**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6" idx="2"/>
          </p:cNvCxnSpPr>
          <p:nvPr/>
        </p:nvCxnSpPr>
        <p:spPr>
          <a:xfrm flipH="1">
            <a:off x="4854633" y="469126"/>
            <a:ext cx="665018" cy="470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5619404" y="1479665"/>
            <a:ext cx="2560320" cy="972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633166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SpringCloud-Config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配置中心 实践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06464"/>
            <a:ext cx="10515600" cy="2187000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/{application}/{profile} [/{label}]</a:t>
            </a:r>
          </a:p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/{application}</a:t>
            </a:r>
            <a:r>
              <a:rPr kumimoji="1" lang="en-US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  <a:t>-</a:t>
            </a:r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{profile}.</a:t>
            </a:r>
            <a:r>
              <a:rPr kumimoji="1" lang="en-US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yml</a:t>
            </a:r>
            <a:endParaRPr kumimoji="1" lang="en-US" altLang="zh-CN" sz="1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/{label}/{application}-{profile}. </a:t>
            </a:r>
            <a:r>
              <a:rPr kumimoji="1" lang="en-US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yml</a:t>
            </a:r>
            <a:endParaRPr kumimoji="1" lang="en-US" altLang="zh-CN" sz="1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/{application}-{profile}.properties</a:t>
            </a:r>
          </a:p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/{label}/{application}-{profile}.properties</a:t>
            </a:r>
            <a:endParaRPr kumimoji="1" lang="zh-CN" altLang="en-US" sz="1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784346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3.</a:t>
            </a:r>
            <a:r>
              <a:rPr kumimoji="1" lang="zh-CN" altLang="en-US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存储方式</a:t>
            </a:r>
            <a:endParaRPr kumimoji="1" lang="zh-CN" altLang="en-US" sz="20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4273971"/>
            <a:ext cx="10515600" cy="218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# </a:t>
            </a:r>
            <a:r>
              <a:rPr lang="zh-CN" altLang="mr-I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由于默认将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git</a:t>
            </a:r>
            <a:r>
              <a:rPr lang="zh-CN" altLang="mr-I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文件下载到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tmp</a:t>
            </a:r>
            <a:r>
              <a:rPr lang="zh-CN" altLang="mr-I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目录，某些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os</a:t>
            </a:r>
            <a:r>
              <a:rPr lang="zh-CN" altLang="mr-I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会修改文件，</a:t>
            </a:r>
            <a:r>
              <a:rPr lang="zh-CN" altLang="en-US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造成 </a:t>
            </a: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dirty</a:t>
            </a:r>
            <a:r>
              <a:rPr lang="zh-CN" altLang="en-US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，</a:t>
            </a:r>
            <a:r>
              <a:rPr lang="zh-CN" altLang="mr-I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因此需要 强制 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pull</a:t>
            </a:r>
            <a:endParaRPr lang="en-US" altLang="zh-CN" sz="1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S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pring</a:t>
            </a:r>
            <a:r>
              <a:rPr lang="en-US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cloud</a:t>
            </a: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config</a:t>
            </a: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server</a:t>
            </a: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git</a:t>
            </a: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force-pull</a:t>
            </a: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: 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true</a:t>
            </a:r>
            <a:endParaRPr kumimoji="1" lang="zh-CN" altLang="en-US" sz="1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3635648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4.</a:t>
            </a:r>
            <a:r>
              <a:rPr kumimoji="1" lang="zh-CN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强制</a:t>
            </a:r>
            <a:r>
              <a:rPr kumimoji="1" lang="en-US" altLang="zh-CN" sz="24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12563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633166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SpringCloud-Config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服务实例 更新核心源码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1220065"/>
            <a:ext cx="11704320" cy="5505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public synchronized Set&lt;String&gt; refresh() {</a:t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    Set&lt;String&gt; keys = 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refreshEnvironment</a:t>
            </a:r>
            <a:r>
              <a:rPr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清空 </a:t>
            </a:r>
            <a:r>
              <a:rPr lang="en-US" altLang="zh-CN" sz="1600" dirty="0" err="1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RefreshScope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中的 缓存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this.scope.refreshAll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();</a:t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    return keys;</a:t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public synchronized Set&lt;String&gt; 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refreshEnvironment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() </a:t>
            </a:r>
            <a:r>
              <a:rPr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接收了环境中所有的 </a:t>
            </a:r>
            <a:r>
              <a:rPr lang="en-US" altLang="zh-CN" sz="1600" dirty="0" err="1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PropertySource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，并将其中的</a:t>
            </a:r>
            <a:r>
              <a:rPr lang="en-US" altLang="zh-CN" sz="16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`</a:t>
            </a:r>
            <a:r>
              <a:rPr lang="zh-CN" altLang="en-US" sz="16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非标准属性源</a:t>
            </a:r>
            <a:r>
              <a:rPr lang="en-US" altLang="zh-CN" sz="16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`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的所有属性汇总到一个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Map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    Map&lt;String, Object&gt; before = </a:t>
            </a:r>
            <a:r>
              <a:rPr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extract(</a:t>
            </a:r>
            <a:r>
              <a:rPr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CN" sz="16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this.context.getEnvironment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().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getPropertySources</a:t>
            </a:r>
            <a:r>
              <a:rPr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());</a:t>
            </a:r>
            <a:br>
              <a:rPr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//-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创建新的</a:t>
            </a:r>
            <a:r>
              <a:rPr lang="en-US" altLang="zh-CN" sz="1600" dirty="0" err="1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SpingBoot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来获取新的属性源</a:t>
            </a:r>
            <a:b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//-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对比新旧数据源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: 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、将旧的数据源替换成新的数据源；</a:t>
            </a:r>
            <a:r>
              <a:rPr lang="zh-CN" altLang="en-US" sz="16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、将全新的数据源添加到 </a:t>
            </a:r>
            <a:r>
              <a:rPr lang="en-US" altLang="zh-CN" sz="1600" dirty="0" err="1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this.context.getEnvironment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中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addConfigFilesToEnvironment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();</a:t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收集发生改变的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key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集合。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    Set&lt;String&gt; keys = changes(before,</a:t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            extract(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this.context.getEnvironment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().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getPropertySources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())).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keySet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();</a:t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发布 </a:t>
            </a:r>
            <a:r>
              <a:rPr lang="en-US" altLang="zh-CN" sz="1600" dirty="0" err="1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EnvironmentChangeEvent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，重新绑定 上下文中 相关的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bean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this.context.publishEvent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(new 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EnvironmentChangeEvent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this.context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, keys</a:t>
            </a:r>
            <a:r>
              <a:rPr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    return keys;</a:t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}</a:t>
            </a:r>
            <a:endParaRPr kumimoji="1" lang="zh-CN" altLang="en-US" sz="1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704844"/>
            <a:ext cx="889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当触发热更新的时候，会调用 </a:t>
            </a:r>
            <a:r>
              <a:rPr lang="en-US" altLang="zh-CN" sz="2000" dirty="0" err="1"/>
              <a:t>ContextRefresher</a:t>
            </a:r>
            <a:r>
              <a:rPr lang="en-US" altLang="zh-CN" sz="2000" dirty="0"/>
              <a:t> </a:t>
            </a:r>
            <a:r>
              <a:rPr lang="zh-CN" altLang="en-US" sz="2000" dirty="0"/>
              <a:t>的 </a:t>
            </a:r>
            <a:r>
              <a:rPr lang="en-US" altLang="zh-CN" sz="2000" dirty="0"/>
              <a:t>refresh()</a:t>
            </a:r>
            <a:r>
              <a:rPr lang="zh-CN" altLang="en-US" sz="2000" dirty="0"/>
              <a:t>。方法的实现如下</a:t>
            </a:r>
            <a:r>
              <a:rPr lang="en-US" altLang="zh-CN" sz="2000" dirty="0"/>
              <a:t>: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93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633166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SpringCloud-Config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服务实例 更新核心源码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1192258"/>
            <a:ext cx="11704320" cy="551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 </a:t>
            </a:r>
            <a:r>
              <a:rPr lang="en-US" altLang="zh-CN" sz="1600" dirty="0"/>
              <a:t>void rebind() {</a:t>
            </a:r>
            <a:br>
              <a:rPr lang="en-US" altLang="zh-CN" sz="1600" dirty="0"/>
            </a:br>
            <a:r>
              <a:rPr lang="en-US" altLang="zh-CN" sz="1600" dirty="0"/>
              <a:t>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忽略</a:t>
            </a:r>
            <a:endParaRPr lang="en-US" altLang="zh-CN" sz="16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 遍历每个</a:t>
            </a:r>
            <a:r>
              <a:rPr lang="en-US" altLang="zh-CN" sz="1600" dirty="0" smtClean="0"/>
              <a:t>bean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  </a:t>
            </a:r>
            <a:r>
              <a:rPr lang="en-US" altLang="zh-CN" sz="1600" dirty="0"/>
              <a:t>for (String name : </a:t>
            </a:r>
            <a:r>
              <a:rPr lang="en-US" altLang="zh-CN" sz="1600" dirty="0" err="1"/>
              <a:t>this.beans.getBeanNames</a:t>
            </a:r>
            <a:r>
              <a:rPr lang="en-US" altLang="zh-CN" sz="1600" dirty="0"/>
              <a:t>()) {</a:t>
            </a:r>
            <a:br>
              <a:rPr lang="en-US" altLang="zh-CN" sz="1600" dirty="0"/>
            </a:br>
            <a:r>
              <a:rPr lang="en-US" altLang="zh-CN" sz="1600" dirty="0"/>
              <a:t>    rebind(name);</a:t>
            </a:r>
            <a:br>
              <a:rPr lang="en-US" altLang="zh-CN" sz="1600" dirty="0"/>
            </a:br>
            <a:r>
              <a:rPr lang="en-US" altLang="zh-CN" sz="1600" dirty="0"/>
              <a:t>  }</a:t>
            </a:r>
            <a:br>
              <a:rPr lang="en-US" altLang="zh-CN" sz="1600" dirty="0"/>
            </a:br>
            <a:r>
              <a:rPr lang="en-US" altLang="zh-CN" sz="1600" dirty="0" smtClean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/>
              <a:t>public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rebind(String name) {</a:t>
            </a:r>
            <a:br>
              <a:rPr lang="en-US" altLang="zh-CN" sz="1600" dirty="0"/>
            </a:br>
            <a:r>
              <a:rPr lang="zh-CN" altLang="en-US" sz="1600" dirty="0" smtClean="0"/>
              <a:t>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忽略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if (</a:t>
            </a:r>
            <a:r>
              <a:rPr lang="en-US" altLang="zh-CN" sz="1600" dirty="0" err="1"/>
              <a:t>this.applicationContext</a:t>
            </a:r>
            <a:r>
              <a:rPr lang="en-US" altLang="zh-CN" sz="1600" dirty="0"/>
              <a:t> != null) {</a:t>
            </a:r>
            <a:br>
              <a:rPr lang="en-US" altLang="zh-CN" sz="1600" dirty="0"/>
            </a:br>
            <a:r>
              <a:rPr lang="en-US" altLang="zh-CN" sz="1600" dirty="0"/>
              <a:t>    try {</a:t>
            </a:r>
            <a:br>
              <a:rPr lang="en-US" altLang="zh-CN" sz="1600" dirty="0"/>
            </a:br>
            <a:r>
              <a:rPr lang="en-US" altLang="zh-CN" sz="1600" dirty="0"/>
              <a:t>      Object bean = </a:t>
            </a:r>
            <a:r>
              <a:rPr lang="en-US" altLang="zh-CN" sz="1600" dirty="0" err="1"/>
              <a:t>this.applicationContext.getBean</a:t>
            </a:r>
            <a:r>
              <a:rPr lang="en-US" altLang="zh-CN" sz="1600" dirty="0"/>
              <a:t>(name);</a:t>
            </a:r>
            <a:br>
              <a:rPr lang="en-US" altLang="zh-CN" sz="1600" dirty="0"/>
            </a:br>
            <a:r>
              <a:rPr lang="zh-CN" altLang="en-US" sz="1600" dirty="0" smtClean="0"/>
              <a:t>    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忽略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   if (bean != null)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this.applicationContext.getAutowireCapableBeanFactory</a:t>
            </a:r>
            <a:r>
              <a:rPr lang="en-US" altLang="zh-CN" sz="1600" dirty="0" smtClean="0"/>
              <a:t>().</a:t>
            </a:r>
            <a:r>
              <a:rPr lang="en-US" altLang="zh-CN" sz="1600" dirty="0" err="1"/>
              <a:t>destroyBean</a:t>
            </a:r>
            <a:r>
              <a:rPr lang="en-US" altLang="zh-CN" sz="1600" dirty="0"/>
              <a:t>(bean);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this.applicationContext.getAutowireCapableBeanFactory</a:t>
            </a:r>
            <a:r>
              <a:rPr lang="en-US" altLang="zh-CN" sz="1600" dirty="0" smtClean="0"/>
              <a:t>().</a:t>
            </a:r>
            <a:r>
              <a:rPr lang="en-US" altLang="zh-CN" sz="1600" dirty="0" err="1"/>
              <a:t>initializeBean</a:t>
            </a:r>
            <a:r>
              <a:rPr lang="en-US" altLang="zh-CN" sz="1600" dirty="0"/>
              <a:t>(bean, name);</a:t>
            </a:r>
            <a:br>
              <a:rPr lang="en-US" altLang="zh-CN" sz="1600" dirty="0"/>
            </a:br>
            <a:r>
              <a:rPr lang="en-US" altLang="zh-CN" sz="1600" dirty="0"/>
              <a:t>        return true</a:t>
            </a:r>
            <a:r>
              <a:rPr lang="en-US" altLang="zh-CN" sz="1600" dirty="0" smtClean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</a:t>
            </a:r>
            <a:r>
              <a:rPr lang="zh-CN" altLang="en-US" sz="1600" dirty="0" smtClean="0"/>
              <a:t>     </a:t>
            </a:r>
            <a:r>
              <a:rPr lang="en-US" altLang="zh-CN" sz="1600" dirty="0" smtClean="0"/>
              <a:t>}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dirty="0" smtClean="0"/>
              <a:t>  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 忽略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kumimoji="1" lang="zh-CN" altLang="en-US" sz="1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692632"/>
            <a:ext cx="1089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EnvironmentChangeEvent</a:t>
            </a:r>
            <a:r>
              <a:rPr lang="zh-CN" altLang="en-US" b="1" dirty="0" smtClean="0"/>
              <a:t> 事件 会触发 下面的</a:t>
            </a:r>
            <a:r>
              <a:rPr lang="en-US" altLang="zh-CN" b="1" dirty="0" smtClean="0"/>
              <a:t>rebind</a:t>
            </a:r>
            <a:r>
              <a:rPr lang="zh-CN" altLang="en-US" b="1" dirty="0" smtClean="0"/>
              <a:t> 方法</a:t>
            </a:r>
            <a:r>
              <a:rPr lang="en-US" altLang="zh-CN" b="1" dirty="0" smtClean="0"/>
              <a:t>: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852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9153" y="2341984"/>
            <a:ext cx="948382" cy="1567543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96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完</a:t>
            </a:r>
            <a:endParaRPr kumimoji="1" lang="zh-CN" altLang="en-US" sz="96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SpringCloud-Config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刷新原理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224"/>
            <a:ext cx="7326199" cy="5170261"/>
          </a:xfrm>
        </p:spPr>
      </p:pic>
      <p:sp>
        <p:nvSpPr>
          <p:cNvPr id="7" name="文本框 6"/>
          <p:cNvSpPr txBox="1"/>
          <p:nvPr/>
        </p:nvSpPr>
        <p:spPr>
          <a:xfrm>
            <a:off x="6283958" y="2573024"/>
            <a:ext cx="569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RefreshScope</a:t>
            </a: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类 用于管理 </a:t>
            </a:r>
            <a:r>
              <a:rPr kumimoji="1"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@</a:t>
            </a:r>
            <a:r>
              <a:rPr kumimoji="1"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RefreshScope</a:t>
            </a: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注解的</a:t>
            </a:r>
            <a:r>
              <a:rPr kumimoji="1"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bean</a:t>
            </a: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kumimoji="1"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8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-Ribbon: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其他相关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bean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726" y="99520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1800" dirty="0" err="1" smtClean="0"/>
              <a:t>LoadBalancerInterceptor</a:t>
            </a:r>
            <a:r>
              <a:rPr lang="zh-CN" altLang="en-US" sz="1800" dirty="0" smtClean="0"/>
              <a:t>        用于</a:t>
            </a:r>
            <a:r>
              <a:rPr lang="zh-CN" altLang="en-US" sz="1800" dirty="0"/>
              <a:t>实现对客户端发起请求时进行拦截</a:t>
            </a:r>
            <a:r>
              <a:rPr lang="zh-CN" altLang="en-US" sz="1800" dirty="0" smtClean="0"/>
              <a:t>，获取</a:t>
            </a:r>
            <a:r>
              <a:rPr lang="en-US" altLang="zh-CN" sz="1800" dirty="0" smtClean="0"/>
              <a:t>host(</a:t>
            </a:r>
            <a:r>
              <a:rPr lang="zh-CN" altLang="en-US" sz="1800" dirty="0" smtClean="0"/>
              <a:t>即服务名称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，调用</a:t>
            </a:r>
            <a:r>
              <a:rPr lang="en-US" altLang="zh-CN" sz="1800" dirty="0" err="1" smtClean="0"/>
              <a:t>LoadBalancerClient.Execute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err="1" smtClean="0"/>
              <a:t>RestTemplateCustomizer</a:t>
            </a:r>
            <a:r>
              <a:rPr lang="zh-CN" altLang="en-US" sz="1800" dirty="0" smtClean="0"/>
              <a:t>       用于给</a:t>
            </a:r>
            <a:r>
              <a:rPr lang="en-US" altLang="zh-CN" sz="1800" dirty="0" err="1" smtClean="0"/>
              <a:t>RestTemplate</a:t>
            </a:r>
            <a:r>
              <a:rPr lang="zh-CN" altLang="en-US" sz="1800" dirty="0" smtClean="0"/>
              <a:t>增加</a:t>
            </a:r>
            <a:r>
              <a:rPr lang="en-US" altLang="zh-CN" sz="1800" dirty="0" err="1" smtClean="0"/>
              <a:t>LoadBalancerInterceptor</a:t>
            </a:r>
            <a:r>
              <a:rPr lang="zh-CN" altLang="en-US" sz="1800" dirty="0" smtClean="0"/>
              <a:t>拦截器</a:t>
            </a:r>
            <a:endParaRPr lang="en-US" altLang="zh-CN" sz="1800" dirty="0" smtClean="0"/>
          </a:p>
          <a:p>
            <a:r>
              <a:rPr lang="en-US" altLang="zh-CN" sz="1800" dirty="0" err="1" smtClean="0"/>
              <a:t>RibbonLoadBalancerClient</a:t>
            </a:r>
            <a:r>
              <a:rPr lang="zh-CN" altLang="en-US" sz="1800" dirty="0" smtClean="0"/>
              <a:t>     调用 </a:t>
            </a:r>
            <a:r>
              <a:rPr lang="en-US" altLang="zh-CN" sz="1800" dirty="0" err="1" smtClean="0"/>
              <a:t>ILoadBalancer.chooseServer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获取服务实例，并正式请求实例</a:t>
            </a:r>
            <a:endParaRPr lang="en-US" altLang="zh-CN" sz="1800" dirty="0" smtClean="0"/>
          </a:p>
          <a:p>
            <a:r>
              <a:rPr kumimoji="1" lang="zh-CN" altLang="en-US" sz="1800" dirty="0" smtClean="0"/>
              <a:t>等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49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SpringCloud-Hystrix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超时源码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42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Observable&lt;R&gt; execution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/>
              <a:t>if </a:t>
            </a:r>
            <a:r>
              <a:rPr lang="en-US" altLang="zh-CN" sz="1600" dirty="0" smtClean="0"/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properties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.executionTimeoutEnabled</a:t>
            </a:r>
            <a:r>
              <a:rPr lang="en-US" altLang="zh-CN" sz="1600" dirty="0" smtClean="0"/>
              <a:t>().get()) {</a:t>
            </a:r>
            <a:br>
              <a:rPr lang="en-US" altLang="zh-CN" sz="1600" dirty="0" smtClean="0"/>
            </a:br>
            <a:r>
              <a:rPr lang="en-US" altLang="zh-CN" sz="1600" dirty="0" smtClean="0"/>
              <a:t>    execution = </a:t>
            </a:r>
            <a:r>
              <a:rPr lang="en-US" altLang="zh-CN" sz="1600" dirty="0" err="1" smtClean="0"/>
              <a:t>executeCommandWithSpecifiedIsolation</a:t>
            </a:r>
            <a:r>
              <a:rPr lang="en-US" altLang="zh-CN" sz="1600" dirty="0" smtClean="0"/>
              <a:t>(_</a:t>
            </a:r>
            <a:r>
              <a:rPr lang="en-US" altLang="zh-CN" sz="1600" dirty="0" err="1" smtClean="0"/>
              <a:t>cmd</a:t>
            </a:r>
            <a:r>
              <a:rPr lang="en-US" altLang="zh-CN" sz="1600" dirty="0" smtClean="0"/>
              <a:t>)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    .lift(</a:t>
            </a:r>
            <a:r>
              <a:rPr lang="en-US" altLang="zh-CN" sz="1600" dirty="0"/>
              <a:t>new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HystrixObservableTimeoutOperator</a:t>
            </a:r>
            <a:r>
              <a:rPr lang="en-US" altLang="zh-CN" sz="1600" dirty="0" smtClean="0">
                <a:solidFill>
                  <a:srgbClr val="FF0000"/>
                </a:solidFill>
              </a:rPr>
              <a:t>&lt;</a:t>
            </a:r>
            <a:r>
              <a:rPr lang="en-US" altLang="zh-CN" sz="1600" dirty="0">
                <a:solidFill>
                  <a:srgbClr val="FF0000"/>
                </a:solidFill>
              </a:rPr>
              <a:t>R</a:t>
            </a:r>
            <a:r>
              <a:rPr lang="en-US" altLang="zh-CN" sz="1600" dirty="0" smtClean="0"/>
              <a:t>&gt;(_</a:t>
            </a:r>
            <a:r>
              <a:rPr lang="en-US" altLang="zh-CN" sz="1600" dirty="0" err="1" smtClean="0"/>
              <a:t>cmd</a:t>
            </a:r>
            <a:r>
              <a:rPr lang="en-US" altLang="zh-CN" sz="1600" dirty="0" smtClean="0"/>
              <a:t>))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 smtClean="0"/>
              <a:t>} </a:t>
            </a:r>
            <a:r>
              <a:rPr lang="en-US" altLang="zh-CN" sz="1600" dirty="0"/>
              <a:t>else </a:t>
            </a:r>
            <a:r>
              <a:rPr lang="en-US" altLang="zh-CN" sz="1600" dirty="0" smtClean="0"/>
              <a:t>{</a:t>
            </a:r>
            <a:br>
              <a:rPr lang="en-US" altLang="zh-CN" sz="1600" dirty="0" smtClean="0"/>
            </a:br>
            <a:r>
              <a:rPr lang="en-US" altLang="zh-CN" sz="1600" dirty="0" smtClean="0"/>
              <a:t>    execution = </a:t>
            </a:r>
            <a:r>
              <a:rPr lang="en-US" altLang="zh-CN" sz="1600" dirty="0" err="1" smtClean="0"/>
              <a:t>executeCommandWithSpecifiedIsolation</a:t>
            </a:r>
            <a:r>
              <a:rPr lang="en-US" altLang="zh-CN" sz="1600" dirty="0" smtClean="0"/>
              <a:t>(_</a:t>
            </a:r>
            <a:r>
              <a:rPr lang="en-US" altLang="zh-CN" sz="1600" dirty="0" err="1" smtClean="0"/>
              <a:t>cmd</a:t>
            </a:r>
            <a:r>
              <a:rPr lang="en-US" altLang="zh-CN" sz="1600" dirty="0" smtClean="0"/>
              <a:t>)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 smtClean="0"/>
              <a:t>}</a:t>
            </a:r>
          </a:p>
          <a:p>
            <a:pPr marL="0" indent="0">
              <a:buNone/>
            </a:pPr>
            <a:endParaRPr kumimoji="1" lang="en-US" altLang="zh-CN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indent="0">
              <a:buNone/>
            </a:pPr>
            <a:endParaRPr kumimoji="1" lang="zh-CN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728624"/>
            <a:ext cx="9518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AbstractCommand.executeCommandAndObserve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(final </a:t>
            </a:r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AbstractCommand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&lt;</a:t>
            </a:r>
            <a:r>
              <a:rPr lang="en-US" altLang="zh-CN" dirty="0">
                <a:latin typeface="Microsoft JhengHei" charset="-120"/>
                <a:ea typeface="Microsoft JhengHei" charset="-120"/>
                <a:cs typeface="Microsoft JhengHei" charset="-120"/>
              </a:rPr>
              <a:t>R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&gt; _</a:t>
            </a:r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cmd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lang="zh-CN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5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2055" y="2773146"/>
            <a:ext cx="7443002" cy="562338"/>
          </a:xfrm>
        </p:spPr>
        <p:txBody>
          <a:bodyPr>
            <a:noAutofit/>
          </a:bodyPr>
          <a:lstStyle/>
          <a:p>
            <a:r>
              <a:rPr kumimoji="1" lang="en-US" altLang="zh-CN" sz="40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</a:t>
            </a:r>
            <a:r>
              <a:rPr kumimoji="1" lang="en-US" altLang="zh-CN" sz="4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-Ribbon</a:t>
            </a:r>
            <a:r>
              <a:rPr kumimoji="1" lang="zh-CN" altLang="en-US" sz="4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均衡负载</a:t>
            </a:r>
            <a:endParaRPr kumimoji="1" lang="zh-CN" altLang="en-US" sz="40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7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8815251" cy="562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-Ribbon: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均衡负责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59534" y="2632989"/>
            <a:ext cx="47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应该</a:t>
            </a:r>
            <a:r>
              <a:rPr kumimoji="1" lang="zh-CN" altLang="en-US" smtClean="0"/>
              <a:t>选取哪个引擎</a:t>
            </a:r>
            <a:r>
              <a:rPr kumimoji="1" lang="zh-CN" altLang="en-US"/>
              <a:t>？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5177" y="6007576"/>
            <a:ext cx="5809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实时预测管理平台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   模型导入、模型审核、模型上下线等功能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预测引擎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                  使线上模型常驻内存，便于快速提供服务</a:t>
            </a:r>
            <a:endParaRPr kumimoji="1" lang="zh-CN" altLang="en-US" sz="1600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77" y="1109288"/>
            <a:ext cx="6887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-Ribbon: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总流程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758281"/>
            <a:ext cx="10837000" cy="6099719"/>
          </a:xfrm>
        </p:spPr>
      </p:pic>
      <p:sp>
        <p:nvSpPr>
          <p:cNvPr id="6" name="矩形 5"/>
          <p:cNvSpPr/>
          <p:nvPr/>
        </p:nvSpPr>
        <p:spPr>
          <a:xfrm>
            <a:off x="6206845" y="106312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LoadBalancerInterceptor.intercept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-Ribbon: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均衡负载器类图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" y="1030520"/>
            <a:ext cx="3474720" cy="306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7" y="1030520"/>
            <a:ext cx="5880100" cy="4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96253" y="611763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类图 继承关系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647756" y="61176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接口定义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-13553" y="4392714"/>
            <a:ext cx="5384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1.</a:t>
            </a:r>
            <a:r>
              <a:rPr kumimoji="1"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sz="16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NoOpLoadBalancer</a:t>
            </a:r>
            <a:r>
              <a:rPr kumimoji="1"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kumimoji="1" lang="en-US" altLang="zh-CN" sz="1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不使用均衡负载</a:t>
            </a:r>
            <a:endParaRPr kumimoji="1" lang="en-US" altLang="zh-CN" sz="1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kumimoji="1"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kumimoji="1"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2.</a:t>
            </a:r>
            <a:r>
              <a:rPr kumimoji="1"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sz="16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ZoneAwareLoadBalancer</a:t>
            </a:r>
            <a:r>
              <a:rPr kumimoji="1"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kumimoji="1" lang="en-US" altLang="zh-CN" sz="1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使用 </a:t>
            </a:r>
            <a:r>
              <a:rPr lang="en-US" altLang="zh-CN" sz="1600" dirty="0" err="1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ZoneAvoidanceRule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策略</a:t>
            </a:r>
            <a:r>
              <a:rPr kumimoji="1"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kumimoji="1" lang="zh-CN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44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-Ribbon: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均衡策略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86628" y="3864129"/>
            <a:ext cx="1206790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RoundRobinRule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轮询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10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次，遇到可用即返回。</a:t>
            </a:r>
            <a:endParaRPr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RandomRule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使用 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Random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随机取 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index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，遇到可用即返回。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无次数限制，可能在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while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中出不来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。</a:t>
            </a:r>
            <a:endParaRPr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RetryRule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在一定时间内，使用 </a:t>
            </a:r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RoundRobinRule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策略获取实例。</a:t>
            </a:r>
            <a:endParaRPr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WeightedResponseTimeRule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根据实例的运行情况来计算权重，然后根据权重来挑选实例。</a:t>
            </a:r>
            <a:endParaRPr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BestAvailableRule</a:t>
            </a:r>
            <a:r>
              <a:rPr lang="en-US" altLang="zh-CN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选出最空闲的服务实例。</a:t>
            </a:r>
            <a:endParaRPr lang="en-US" altLang="zh-CN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AvailabilityFilteringRule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通过线性抽样的方式直接尝试寻找可用且较空闲的实例来使用。</a:t>
            </a:r>
            <a:endParaRPr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ZoneAvoidanceRule</a:t>
            </a:r>
            <a:r>
              <a:rPr lang="zh-CN" altLang="en-US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先按区域过滤，后按可用性过滤。</a:t>
            </a:r>
            <a:endParaRPr kumimoji="1"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" y="562338"/>
            <a:ext cx="8735595" cy="33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-Ribbon: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自定义配置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1" y="384577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自定义配置</a:t>
            </a:r>
            <a:endParaRPr kumimoji="1"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1987"/>
            <a:ext cx="7770269" cy="2050173"/>
          </a:xfrm>
        </p:spPr>
      </p:pic>
      <p:pic>
        <p:nvPicPr>
          <p:cNvPr id="11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287"/>
            <a:ext cx="7353701" cy="254020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0" y="60964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Ribbon</a:t>
            </a:r>
            <a:r>
              <a:rPr kumimoji="1" lang="zh-CN" altLang="en-US" dirty="0" smtClean="0"/>
              <a:t> 默认配置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575913" y="1203157"/>
            <a:ext cx="34065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存储默认配置信息</a:t>
            </a:r>
            <a:endParaRPr kumimoji="1" lang="en-US" altLang="zh-CN" dirty="0" smtClean="0"/>
          </a:p>
          <a:p>
            <a:r>
              <a:rPr kumimoji="1" lang="zh-CN" altLang="en-US" dirty="0" smtClean="0"/>
              <a:t>均衡负载策略</a:t>
            </a:r>
            <a:endParaRPr kumimoji="1" lang="en-US" altLang="zh-CN" dirty="0" smtClean="0"/>
          </a:p>
          <a:p>
            <a:pPr>
              <a:spcBef>
                <a:spcPts val="600"/>
              </a:spcBef>
            </a:pPr>
            <a:r>
              <a:rPr kumimoji="1" lang="zh-CN" altLang="en-US" dirty="0" smtClean="0"/>
              <a:t>检查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状态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提供管理服务列表</a:t>
            </a:r>
            <a:endParaRPr kumimoji="1" lang="en-US" altLang="zh-CN" dirty="0" smtClean="0"/>
          </a:p>
          <a:p>
            <a:pPr>
              <a:spcBef>
                <a:spcPts val="600"/>
              </a:spcBef>
            </a:pPr>
            <a:r>
              <a:rPr kumimoji="1" lang="zh-CN" altLang="en-US" dirty="0" smtClean="0"/>
              <a:t>过滤器</a:t>
            </a:r>
            <a:endParaRPr kumimoji="1" lang="en-US" altLang="zh-CN" dirty="0"/>
          </a:p>
          <a:p>
            <a:pPr>
              <a:spcBef>
                <a:spcPts val="600"/>
              </a:spcBef>
            </a:pPr>
            <a:r>
              <a:rPr kumimoji="1" lang="zh-CN" altLang="en-US" dirty="0" smtClean="0"/>
              <a:t>均衡负载器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列表更新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5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2055" y="2773146"/>
            <a:ext cx="7443002" cy="562338"/>
          </a:xfrm>
        </p:spPr>
        <p:txBody>
          <a:bodyPr>
            <a:noAutofit/>
          </a:bodyPr>
          <a:lstStyle/>
          <a:p>
            <a:r>
              <a:rPr kumimoji="1" lang="en-US" altLang="zh-CN" sz="40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SpringCloud-Hystrix</a:t>
            </a:r>
            <a:r>
              <a:rPr kumimoji="1" lang="zh-CN" altLang="en-US" sz="4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熔断</a:t>
            </a:r>
            <a:endParaRPr kumimoji="1" lang="zh-CN" altLang="en-US" sz="40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0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1221</Words>
  <Application>Microsoft Macintosh PowerPoint</Application>
  <PresentationFormat>宽屏</PresentationFormat>
  <Paragraphs>197</Paragraphs>
  <Slides>26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DengXian</vt:lpstr>
      <vt:lpstr>DengXian Light</vt:lpstr>
      <vt:lpstr>Microsoft JhengHei</vt:lpstr>
      <vt:lpstr>Microsoft YaHei</vt:lpstr>
      <vt:lpstr>微软雅黑</vt:lpstr>
      <vt:lpstr>Arial</vt:lpstr>
      <vt:lpstr>Office 主题</vt:lpstr>
      <vt:lpstr>SpringCloud部分项目研究</vt:lpstr>
      <vt:lpstr>智能学习平台4.0 回顾</vt:lpstr>
      <vt:lpstr>SpringCloud-Ribbon 均衡负载</vt:lpstr>
      <vt:lpstr>PowerPoint 演示文稿</vt:lpstr>
      <vt:lpstr>SpringCloud-Ribbon: 总流程</vt:lpstr>
      <vt:lpstr>SpringCloud-Ribbon: 均衡负载器类图</vt:lpstr>
      <vt:lpstr>SpringCloud-Ribbon: 均衡策略</vt:lpstr>
      <vt:lpstr>SpringCloud-Ribbon: 自定义配置</vt:lpstr>
      <vt:lpstr>SpringCloud-Hystrix 熔断</vt:lpstr>
      <vt:lpstr>SpringCloud-Hystrix: 总流程</vt:lpstr>
      <vt:lpstr>SpringCloud-Hystrix: HystrixCommand </vt:lpstr>
      <vt:lpstr>Spring  Cloud-Hystrix: 船舱隔离</vt:lpstr>
      <vt:lpstr>SpringCloud-Hystrix: 熔断器状态转换</vt:lpstr>
      <vt:lpstr>PowerPoint 演示文稿</vt:lpstr>
      <vt:lpstr>Hystrix 和 Ribbon 超时关系</vt:lpstr>
      <vt:lpstr>Hystrix 和 Ribbon 超时关系</vt:lpstr>
      <vt:lpstr>SpringCloud-Config配置中心</vt:lpstr>
      <vt:lpstr>SpringCloud-Config: 运行时更新配置信息</vt:lpstr>
      <vt:lpstr>SpringCloud-Config: 配置中心 实践</vt:lpstr>
      <vt:lpstr>SpringCloud-Config: 配置中心 实践</vt:lpstr>
      <vt:lpstr>SpringCloud-Config: 服务实例 更新核心源码</vt:lpstr>
      <vt:lpstr>SpringCloud-Config: 服务实例 更新核心源码</vt:lpstr>
      <vt:lpstr>完</vt:lpstr>
      <vt:lpstr>SpringCloud-Config: 刷新原理</vt:lpstr>
      <vt:lpstr>SpringCloud-Ribbon: 其他相关bean</vt:lpstr>
      <vt:lpstr>SpringCloud-Hystrix: 超时源码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SpringCloud部分项目研究 </dc:title>
  <dc:creator>Microsoft Office 用户</dc:creator>
  <cp:lastModifiedBy>Microsoft Office 用户</cp:lastModifiedBy>
  <cp:revision>183</cp:revision>
  <dcterms:created xsi:type="dcterms:W3CDTF">2019-04-01T05:48:36Z</dcterms:created>
  <dcterms:modified xsi:type="dcterms:W3CDTF">2019-04-18T17:13:43Z</dcterms:modified>
</cp:coreProperties>
</file>