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72" r:id="rId3"/>
    <p:sldId id="261" r:id="rId4"/>
    <p:sldId id="273" r:id="rId5"/>
    <p:sldId id="262" r:id="rId6"/>
    <p:sldId id="276" r:id="rId7"/>
    <p:sldId id="280" r:id="rId8"/>
    <p:sldId id="274" r:id="rId9"/>
    <p:sldId id="263" r:id="rId10"/>
    <p:sldId id="277" r:id="rId11"/>
    <p:sldId id="278" r:id="rId12"/>
    <p:sldId id="264" r:id="rId13"/>
    <p:sldId id="268" r:id="rId14"/>
    <p:sldId id="258" r:id="rId15"/>
    <p:sldId id="265" r:id="rId16"/>
    <p:sldId id="266" r:id="rId17"/>
    <p:sldId id="269" r:id="rId18"/>
    <p:sldId id="270" r:id="rId19"/>
    <p:sldId id="281" r:id="rId20"/>
    <p:sldId id="260" r:id="rId21"/>
    <p:sldId id="27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39"/>
    <p:restoredTop sz="97059"/>
  </p:normalViewPr>
  <p:slideViewPr>
    <p:cSldViewPr snapToGrid="0" snapToObjects="1">
      <p:cViewPr varScale="1">
        <p:scale>
          <a:sx n="104" d="100"/>
          <a:sy n="104" d="100"/>
        </p:scale>
        <p:origin x="11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2A81C-E41E-5F4F-9C4E-91D71AF97396}" type="datetimeFigureOut">
              <a:rPr kumimoji="1" lang="zh-CN" altLang="en-US" smtClean="0"/>
              <a:t>2019/4/4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59C7C-3DEE-7243-A9DF-A30D3FB1C1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1499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59C7C-3DEE-7243-A9DF-A30D3FB1C1D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0813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AvailabilityPredicate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59C7C-3DEE-7243-A9DF-A30D3FB1C1D6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988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闭合（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closed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）状态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正常响应，并统计调用情况，达到阈值 转为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断开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(Open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状态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立即返回错误响应，若有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fallback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则进入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fallback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流程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半断开（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Half-Open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）状态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允许对目标服务或方法的一定数量的请求可以去调用服务。这些请求全部成功，转为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closed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状态，否则 继续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并重置计数器。</a:t>
            </a:r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59C7C-3DEE-7243-A9DF-A30D3FB1C1D6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938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err="1" smtClean="0"/>
              <a:t>Git</a:t>
            </a:r>
            <a:r>
              <a:rPr kumimoji="1" lang="zh-CN" altLang="en-US" baseline="0" dirty="0" smtClean="0"/>
              <a:t> 方式具备 </a:t>
            </a:r>
            <a:r>
              <a:rPr kumimoji="1" lang="en-US" altLang="zh-CN" baseline="0" dirty="0" smtClean="0"/>
              <a:t>hook</a:t>
            </a:r>
            <a:r>
              <a:rPr kumimoji="1" lang="zh-CN" altLang="en-US" baseline="0" dirty="0" smtClean="0"/>
              <a:t>，版本管理等功能</a:t>
            </a:r>
            <a:endParaRPr kumimoji="1" lang="en-US" altLang="zh-CN" baseline="0" dirty="0" smtClean="0"/>
          </a:p>
          <a:p>
            <a:endParaRPr kumimoji="1" lang="en-US" altLang="zh-CN" baseline="0" dirty="0" smtClean="0"/>
          </a:p>
          <a:p>
            <a:r>
              <a:rPr kumimoji="1" lang="zh-CN" altLang="en-US" dirty="0" smtClean="0"/>
              <a:t>数据库配置信息变更？</a:t>
            </a:r>
            <a:endParaRPr kumimoji="1" lang="en-US" altLang="zh-CN" dirty="0" smtClean="0"/>
          </a:p>
          <a:p>
            <a:r>
              <a:rPr kumimoji="1" lang="en-US" altLang="zh-CN" dirty="0" smtClean="0"/>
              <a:t>Refresh</a:t>
            </a:r>
            <a:r>
              <a:rPr kumimoji="1" lang="zh-CN" altLang="en-US" dirty="0" smtClean="0"/>
              <a:t> 对上线系统的性能影响？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59C7C-3DEE-7243-A9DF-A30D3FB1C1D6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07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配置中心会维护一份 本地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仓库，当无法获取远程仓库时，会返回本地仓库内容。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</a:t>
            </a:r>
            <a:r>
              <a:rPr kumimoji="1" lang="zh-CN" altLang="en-US" baseline="0" dirty="0" smtClean="0"/>
              <a:t>配置中心每次读取本地仓库时，会校验 </a:t>
            </a:r>
            <a:r>
              <a:rPr kumimoji="1" lang="en-US" altLang="zh-CN" baseline="0" dirty="0" err="1" smtClean="0"/>
              <a:t>git</a:t>
            </a:r>
            <a:r>
              <a:rPr kumimoji="1" lang="zh-CN" altLang="en-US" baseline="0" dirty="0" smtClean="0"/>
              <a:t> 状态，若为 </a:t>
            </a:r>
            <a:r>
              <a:rPr kumimoji="1" lang="en-US" altLang="zh-CN" baseline="0" dirty="0" smtClean="0"/>
              <a:t>dirty</a:t>
            </a:r>
            <a:r>
              <a:rPr kumimoji="1" lang="zh-CN" altLang="en-US" baseline="0" dirty="0" smtClean="0"/>
              <a:t> 状态，会直接</a:t>
            </a:r>
            <a:r>
              <a:rPr kumimoji="1" lang="en-US" altLang="zh-CN" baseline="0" dirty="0" smtClean="0"/>
              <a:t>revert</a:t>
            </a:r>
            <a:r>
              <a:rPr kumimoji="1" lang="zh-CN" altLang="en-US" baseline="0" dirty="0" smtClean="0"/>
              <a:t>到最近一次提交。</a:t>
            </a:r>
            <a:r>
              <a:rPr kumimoji="1" lang="en-US" altLang="zh-CN" baseline="0" dirty="0" smtClean="0"/>
              <a:t/>
            </a:r>
            <a:br>
              <a:rPr kumimoji="1" lang="en-US" altLang="zh-CN" baseline="0" dirty="0" smtClean="0"/>
            </a:b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59C7C-3DEE-7243-A9DF-A30D3FB1C1D6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9361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Label</a:t>
            </a:r>
            <a:r>
              <a:rPr kumimoji="1" lang="zh-CN" altLang="en-US" dirty="0" smtClean="0"/>
              <a:t> 是 分支名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59C7C-3DEE-7243-A9DF-A30D3FB1C1D6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0805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配置仓库支持 本地，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59C7C-3DEE-7243-A9DF-A30D3FB1C1D6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98272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配置仓库支持 本地，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59C7C-3DEE-7243-A9DF-A30D3FB1C1D6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10553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err="1" smtClean="0"/>
              <a:t>this.beans.getBeanNames</a:t>
            </a:r>
            <a:r>
              <a:rPr lang="zh-CN" altLang="en-US" sz="1200" dirty="0" smtClean="0"/>
              <a:t> 主要 为 标识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ConfigurationProperties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的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59C7C-3DEE-7243-A9DF-A30D3FB1C1D6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17500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err="1" smtClean="0"/>
              <a:t>Git</a:t>
            </a:r>
            <a:r>
              <a:rPr kumimoji="1" lang="zh-CN" altLang="en-US" baseline="0" dirty="0" smtClean="0"/>
              <a:t> 方式具备 </a:t>
            </a:r>
            <a:r>
              <a:rPr kumimoji="1" lang="en-US" altLang="zh-CN" baseline="0" dirty="0" smtClean="0"/>
              <a:t>hook</a:t>
            </a:r>
            <a:r>
              <a:rPr kumimoji="1" lang="zh-CN" altLang="en-US" baseline="0" dirty="0" smtClean="0"/>
              <a:t>，版本管理等功能</a:t>
            </a:r>
            <a:endParaRPr kumimoji="1" lang="en-US" altLang="zh-CN" baseline="0" dirty="0" smtClean="0"/>
          </a:p>
          <a:p>
            <a:endParaRPr kumimoji="1" lang="en-US" altLang="zh-CN" baseline="0" dirty="0" smtClean="0"/>
          </a:p>
          <a:p>
            <a:r>
              <a:rPr kumimoji="1" lang="zh-CN" altLang="en-US" dirty="0" smtClean="0"/>
              <a:t>数据库配置信息变更？</a:t>
            </a:r>
            <a:endParaRPr kumimoji="1" lang="en-US" altLang="zh-CN" dirty="0" smtClean="0"/>
          </a:p>
          <a:p>
            <a:r>
              <a:rPr kumimoji="1" lang="en-US" altLang="zh-CN" dirty="0" smtClean="0"/>
              <a:t>Refresh</a:t>
            </a:r>
            <a:r>
              <a:rPr kumimoji="1" lang="zh-CN" altLang="en-US" dirty="0" smtClean="0"/>
              <a:t> 对上线系统的性能影响？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59C7C-3DEE-7243-A9DF-A30D3FB1C1D6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80149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 smtClean="0"/>
              <a:t>获取更新前</a:t>
            </a:r>
            <a:r>
              <a:rPr kumimoji="1" lang="zh-CN" altLang="en-US" baseline="0" dirty="0" smtClean="0"/>
              <a:t>属性源，</a:t>
            </a:r>
            <a:endParaRPr kumimoji="1" lang="en-US" altLang="zh-CN" baseline="0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59C7C-3DEE-7243-A9DF-A30D3FB1C1D6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6680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ServerListUpdater</a:t>
            </a:r>
            <a:r>
              <a:rPr kumimoji="1" lang="en-US" altLang="zh-CN" dirty="0" smtClean="0"/>
              <a:t>:</a:t>
            </a:r>
            <a:r>
              <a:rPr kumimoji="1" lang="zh-CN" altLang="en-US" baseline="0" dirty="0" smtClean="0"/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PollingServerListUpdater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启动一个定时线程池，定时执行更新策略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EurekaClient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缓存中获取服务实例列表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dirty="0" err="1" smtClean="0"/>
              <a:t>IPing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lang="en-US" altLang="zh-CN" dirty="0" err="1" smtClean="0"/>
              <a:t>NIWSDiscoveryPing</a:t>
            </a:r>
            <a:r>
              <a:rPr lang="en-US" altLang="zh-CN" dirty="0" smtClean="0"/>
              <a:t>.</a:t>
            </a:r>
            <a:r>
              <a:rPr lang="zh-CN" altLang="en-US" dirty="0" smtClean="0"/>
              <a:t>不是真正的</a:t>
            </a:r>
            <a:r>
              <a:rPr lang="en-US" altLang="zh-CN" dirty="0" smtClean="0"/>
              <a:t>ping</a:t>
            </a:r>
            <a:r>
              <a:rPr lang="zh-CN" altLang="en-US" dirty="0" smtClean="0"/>
              <a:t>，仅仅是获取服务发现中的状态信息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lang="en-US" altLang="zh-CN" dirty="0" err="1" smtClean="0"/>
              <a:t>DiscoveryClient.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initScheduledTasks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 </a:t>
            </a:r>
            <a:r>
              <a:rPr lang="en-US" altLang="zh-CN" dirty="0" err="1" smtClean="0"/>
              <a:t>FetchRegistry</a:t>
            </a:r>
            <a:r>
              <a:rPr lang="zh-CN" altLang="en-US" dirty="0" smtClean="0"/>
              <a:t> 定时器</a:t>
            </a:r>
            <a:r>
              <a:rPr lang="en-US" altLang="zh-CN" dirty="0" smtClean="0"/>
              <a:t>,</a:t>
            </a:r>
            <a:r>
              <a:rPr lang="zh-CN" altLang="en-US" dirty="0" smtClean="0"/>
              <a:t>定时抓取注册信息。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59C7C-3DEE-7243-A9DF-A30D3FB1C1D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26741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AvailabilityPredicate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59C7C-3DEE-7243-A9DF-A30D3FB1C1D6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6216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主要关注 </a:t>
            </a:r>
            <a:r>
              <a:rPr kumimoji="1" lang="en-US" altLang="zh-CN" dirty="0" err="1" smtClean="0"/>
              <a:t>chooseServer</a:t>
            </a:r>
            <a:r>
              <a:rPr kumimoji="1" lang="zh-CN" altLang="en-US" dirty="0" smtClean="0"/>
              <a:t> 方法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59C7C-3DEE-7243-A9DF-A30D3FB1C1D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480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目前 仅使用 一个</a:t>
            </a:r>
            <a:r>
              <a:rPr kumimoji="1" lang="en-US" altLang="zh-CN" dirty="0" smtClean="0"/>
              <a:t>zone</a:t>
            </a:r>
            <a:r>
              <a:rPr kumimoji="1" lang="zh-CN" altLang="en-US" dirty="0" smtClean="0"/>
              <a:t>，不推荐使用 </a:t>
            </a:r>
            <a:r>
              <a:rPr lang="en-US" altLang="zh-CN" sz="1200" b="1" dirty="0" err="1" smtClean="0"/>
              <a:t>ZoneAvoidanceRule</a:t>
            </a:r>
            <a:r>
              <a:rPr lang="zh-CN" altLang="en-US" sz="1200" b="1" dirty="0" smtClean="0"/>
              <a:t>  ，可以使用 </a:t>
            </a:r>
            <a:r>
              <a:rPr lang="en-US" altLang="zh-CN" sz="1200" b="1" dirty="0" err="1" smtClean="0">
                <a:solidFill>
                  <a:srgbClr val="FF0000"/>
                </a:solidFill>
              </a:rPr>
              <a:t>AvailabilityFilteringRule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59C7C-3DEE-7243-A9DF-A30D3FB1C1D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9654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59C7C-3DEE-7243-A9DF-A30D3FB1C1D6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705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AvailabilityPredicate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59C7C-3DEE-7243-A9DF-A30D3FB1C1D6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7863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59C7C-3DEE-7243-A9DF-A30D3FB1C1D6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9689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响应是否被缓存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CacheResult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启用缓存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CacheKey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指定缓存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CacheRemove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删除缓存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59C7C-3DEE-7243-A9DF-A30D3FB1C1D6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08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Hystrix</a:t>
            </a:r>
            <a:r>
              <a:rPr lang="en-US" altLang="zh-CN" dirty="0" smtClean="0"/>
              <a:t> </a:t>
            </a:r>
            <a:r>
              <a:rPr lang="zh-CN" altLang="en-US" dirty="0" smtClean="0"/>
              <a:t>请求的发出 都需要 实现 </a:t>
            </a:r>
            <a:r>
              <a:rPr lang="en-US" altLang="zh-CN" dirty="0" err="1" smtClean="0"/>
              <a:t>HystrixCommand</a:t>
            </a:r>
            <a:r>
              <a:rPr lang="en-US" altLang="zh-CN" dirty="0" smtClean="0"/>
              <a:t> </a:t>
            </a:r>
            <a:r>
              <a:rPr lang="zh-CN" altLang="en-US" dirty="0" smtClean="0"/>
              <a:t>或者 </a:t>
            </a:r>
            <a:r>
              <a:rPr lang="en-US" altLang="zh-CN" dirty="0" err="1" smtClean="0"/>
              <a:t>HystrixObservableCommand</a:t>
            </a:r>
            <a:r>
              <a:rPr lang="zh-CN" altLang="en-US" dirty="0" smtClean="0"/>
              <a:t>。</a:t>
            </a:r>
            <a:br>
              <a:rPr lang="zh-CN" altLang="en-US" dirty="0" smtClean="0"/>
            </a:b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59C7C-3DEE-7243-A9DF-A30D3FB1C1D6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0929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3ADC-1FF5-D041-B083-3713125048F5}" type="datetimeFigureOut">
              <a:rPr kumimoji="1" lang="zh-CN" altLang="en-US" smtClean="0"/>
              <a:t>2019/4/4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ED2B-BC2A-1A4D-B24D-C29DA9F72C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560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3ADC-1FF5-D041-B083-3713125048F5}" type="datetimeFigureOut">
              <a:rPr kumimoji="1" lang="zh-CN" altLang="en-US" smtClean="0"/>
              <a:t>2019/4/4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ED2B-BC2A-1A4D-B24D-C29DA9F72C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6771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3ADC-1FF5-D041-B083-3713125048F5}" type="datetimeFigureOut">
              <a:rPr kumimoji="1" lang="zh-CN" altLang="en-US" smtClean="0"/>
              <a:t>2019/4/4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ED2B-BC2A-1A4D-B24D-C29DA9F72C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3054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3ADC-1FF5-D041-B083-3713125048F5}" type="datetimeFigureOut">
              <a:rPr kumimoji="1" lang="zh-CN" altLang="en-US" smtClean="0"/>
              <a:t>2019/4/4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ED2B-BC2A-1A4D-B24D-C29DA9F72C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7268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3ADC-1FF5-D041-B083-3713125048F5}" type="datetimeFigureOut">
              <a:rPr kumimoji="1" lang="zh-CN" altLang="en-US" smtClean="0"/>
              <a:t>2019/4/4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ED2B-BC2A-1A4D-B24D-C29DA9F72C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554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3ADC-1FF5-D041-B083-3713125048F5}" type="datetimeFigureOut">
              <a:rPr kumimoji="1" lang="zh-CN" altLang="en-US" smtClean="0"/>
              <a:t>2019/4/4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ED2B-BC2A-1A4D-B24D-C29DA9F72C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953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3ADC-1FF5-D041-B083-3713125048F5}" type="datetimeFigureOut">
              <a:rPr kumimoji="1" lang="zh-CN" altLang="en-US" smtClean="0"/>
              <a:t>2019/4/4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ED2B-BC2A-1A4D-B24D-C29DA9F72C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359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3ADC-1FF5-D041-B083-3713125048F5}" type="datetimeFigureOut">
              <a:rPr kumimoji="1" lang="zh-CN" altLang="en-US" smtClean="0"/>
              <a:t>2019/4/4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ED2B-BC2A-1A4D-B24D-C29DA9F72C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9318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3ADC-1FF5-D041-B083-3713125048F5}" type="datetimeFigureOut">
              <a:rPr kumimoji="1" lang="zh-CN" altLang="en-US" smtClean="0"/>
              <a:t>2019/4/4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ED2B-BC2A-1A4D-B24D-C29DA9F72C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970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3ADC-1FF5-D041-B083-3713125048F5}" type="datetimeFigureOut">
              <a:rPr kumimoji="1" lang="zh-CN" altLang="en-US" smtClean="0"/>
              <a:t>2019/4/4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ED2B-BC2A-1A4D-B24D-C29DA9F72C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7509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3ADC-1FF5-D041-B083-3713125048F5}" type="datetimeFigureOut">
              <a:rPr kumimoji="1" lang="zh-CN" altLang="en-US" smtClean="0"/>
              <a:t>2019/4/4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ED2B-BC2A-1A4D-B24D-C29DA9F72C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8348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D3ADC-1FF5-D041-B083-3713125048F5}" type="datetimeFigureOut">
              <a:rPr kumimoji="1" lang="zh-CN" altLang="en-US" smtClean="0"/>
              <a:t>2019/4/4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CED2B-BC2A-1A4D-B24D-C29DA9F72C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9874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30271" y="1396732"/>
            <a:ext cx="9144000" cy="1155051"/>
          </a:xfrm>
        </p:spPr>
        <p:txBody>
          <a:bodyPr>
            <a:normAutofit fontScale="90000"/>
          </a:bodyPr>
          <a:lstStyle/>
          <a:p>
            <a:r>
              <a:rPr kumimoji="1" lang="en-US" altLang="zh-CN" b="1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SpringCloud</a:t>
            </a:r>
            <a:r>
              <a:rPr kumimoji="1" lang="zh-CN" altLang="en-US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部分项目研究</a:t>
            </a:r>
            <a:endParaRPr kumimoji="1" lang="zh-CN" altLang="en-US" b="1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66081" y="2894587"/>
            <a:ext cx="10515600" cy="1661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1" smtClean="0">
                <a:latin typeface="Microsoft JhengHei" charset="-120"/>
                <a:ea typeface="Microsoft JhengHei" charset="-120"/>
                <a:cs typeface="Microsoft JhengHei" charset="-120"/>
              </a:rPr>
              <a:t>Spring</a:t>
            </a:r>
            <a:r>
              <a:rPr kumimoji="1" lang="zh-CN" altLang="en-US" b="1" smtClean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CN" b="1" smtClean="0">
                <a:latin typeface="Microsoft JhengHei" charset="-120"/>
                <a:ea typeface="Microsoft JhengHei" charset="-120"/>
                <a:cs typeface="Microsoft JhengHei" charset="-120"/>
              </a:rPr>
              <a:t>Cloud</a:t>
            </a:r>
            <a:r>
              <a:rPr kumimoji="1" lang="zh-CN" altLang="en-US" b="1" smtClean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CN" b="1" smtClean="0">
                <a:latin typeface="Microsoft JhengHei" charset="-120"/>
                <a:ea typeface="Microsoft JhengHei" charset="-120"/>
                <a:cs typeface="Microsoft JhengHei" charset="-120"/>
              </a:rPr>
              <a:t>Ribbon</a:t>
            </a:r>
          </a:p>
          <a:p>
            <a:r>
              <a:rPr kumimoji="1" lang="en-US" altLang="zh-CN" b="1" smtClean="0">
                <a:latin typeface="Microsoft JhengHei" charset="-120"/>
                <a:ea typeface="Microsoft JhengHei" charset="-120"/>
                <a:cs typeface="Microsoft JhengHei" charset="-120"/>
              </a:rPr>
              <a:t>Spring</a:t>
            </a:r>
            <a:r>
              <a:rPr kumimoji="1" lang="zh-CN" altLang="en-US" b="1" smtClean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CN" b="1" smtClean="0">
                <a:latin typeface="Microsoft JhengHei" charset="-120"/>
                <a:ea typeface="Microsoft JhengHei" charset="-120"/>
                <a:cs typeface="Microsoft JhengHei" charset="-120"/>
              </a:rPr>
              <a:t>Cloud</a:t>
            </a:r>
            <a:r>
              <a:rPr kumimoji="1" lang="zh-CN" altLang="en-US" b="1" smtClean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CN" b="1" smtClean="0">
                <a:latin typeface="Microsoft JhengHei" charset="-120"/>
                <a:ea typeface="Microsoft JhengHei" charset="-120"/>
                <a:cs typeface="Microsoft JhengHei" charset="-120"/>
              </a:rPr>
              <a:t>Hystrix</a:t>
            </a:r>
          </a:p>
          <a:p>
            <a:r>
              <a:rPr kumimoji="1" lang="en-US" altLang="zh-CN" b="1" smtClean="0">
                <a:latin typeface="Microsoft JhengHei" charset="-120"/>
                <a:ea typeface="Microsoft JhengHei" charset="-120"/>
                <a:cs typeface="Microsoft JhengHei" charset="-120"/>
              </a:rPr>
              <a:t>Spring</a:t>
            </a:r>
            <a:r>
              <a:rPr kumimoji="1" lang="zh-CN" altLang="en-US" b="1" smtClean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CN" b="1" smtClean="0">
                <a:latin typeface="Microsoft JhengHei" charset="-120"/>
                <a:ea typeface="Microsoft JhengHei" charset="-120"/>
                <a:cs typeface="Microsoft JhengHei" charset="-120"/>
              </a:rPr>
              <a:t>Cloud</a:t>
            </a:r>
            <a:r>
              <a:rPr kumimoji="1" lang="zh-CN" altLang="en-US" b="1" smtClean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CN" b="1" smtClean="0">
                <a:latin typeface="Microsoft JhengHei" charset="-120"/>
                <a:ea typeface="Microsoft JhengHei" charset="-120"/>
                <a:cs typeface="Microsoft JhengHei" charset="-120"/>
              </a:rPr>
              <a:t>Config</a:t>
            </a:r>
            <a:r>
              <a:rPr kumimoji="1" lang="zh-CN" altLang="en-US" b="1" smtClean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endParaRPr kumimoji="1" lang="en-US" altLang="zh-CN" b="1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endParaRPr kumimoji="1" lang="zh-CN" altLang="en-US" b="1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94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815251" cy="562338"/>
          </a:xfrm>
        </p:spPr>
        <p:txBody>
          <a:bodyPr>
            <a:noAutofit/>
          </a:bodyPr>
          <a:lstStyle/>
          <a:p>
            <a:r>
              <a:rPr kumimoji="1" lang="en-US" altLang="zh-CN" sz="3200" b="1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SpringCloud-Hystrix</a:t>
            </a:r>
            <a:r>
              <a:rPr kumimoji="1" lang="en-US" altLang="zh-CN" sz="32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:</a:t>
            </a:r>
            <a:r>
              <a:rPr kumimoji="1" lang="zh-CN" altLang="en-US" sz="32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en-US" altLang="zh-CN" sz="3200" b="1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HystrixCommand</a:t>
            </a:r>
            <a:r>
              <a:rPr lang="en-US" altLang="zh-CN" sz="32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endParaRPr kumimoji="1" lang="zh-CN" altLang="en-US" sz="3200" b="1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2811715"/>
            <a:ext cx="10515600" cy="3858591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>K 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value 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= </a:t>
            </a:r>
            <a:r>
              <a:rPr lang="en-US" altLang="zh-CN" sz="1400" dirty="0" err="1"/>
              <a:t>command.execute</a:t>
            </a:r>
            <a:r>
              <a:rPr lang="en-US" altLang="zh-CN" sz="1400" dirty="0" smtClean="0"/>
              <a:t>();</a:t>
            </a:r>
            <a:r>
              <a:rPr lang="zh-CN" altLang="en-US" sz="1400" dirty="0" smtClean="0"/>
              <a:t>                                   同步执行，直接返回结果。</a:t>
            </a: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>Future&lt;K</a:t>
            </a:r>
            <a:r>
              <a:rPr lang="en-US" altLang="zh-CN" sz="1400" dirty="0" smtClean="0"/>
              <a:t>&gt; </a:t>
            </a:r>
            <a:r>
              <a:rPr lang="en-US" altLang="zh-CN" sz="1400" dirty="0" err="1" smtClean="0"/>
              <a:t>fValue</a:t>
            </a:r>
            <a:r>
              <a:rPr lang="en-US" altLang="zh-CN" sz="1400" dirty="0" smtClean="0"/>
              <a:t>  </a:t>
            </a:r>
            <a:r>
              <a:rPr lang="en-US" altLang="zh-CN" sz="1400" dirty="0"/>
              <a:t>= </a:t>
            </a:r>
            <a:r>
              <a:rPr lang="en-US" altLang="zh-CN" sz="1400" dirty="0" err="1"/>
              <a:t>command.queue</a:t>
            </a:r>
            <a:r>
              <a:rPr lang="en-US" altLang="zh-CN" sz="1400" dirty="0" smtClean="0"/>
              <a:t>();</a:t>
            </a:r>
            <a:r>
              <a:rPr lang="zh-CN" altLang="en-US" sz="1400" dirty="0" smtClean="0"/>
              <a:t>                      异步执行，返回</a:t>
            </a:r>
            <a:r>
              <a:rPr lang="en-US" altLang="zh-CN" sz="1400" dirty="0" smtClean="0"/>
              <a:t>Future</a:t>
            </a:r>
            <a:r>
              <a:rPr lang="zh-CN" altLang="en-US" sz="1400" dirty="0" smtClean="0"/>
              <a:t>。</a:t>
            </a: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>Observable&lt;K&gt; </a:t>
            </a:r>
            <a:r>
              <a:rPr lang="en-US" altLang="zh-CN" sz="1400" dirty="0" err="1"/>
              <a:t>ohValue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command.observe</a:t>
            </a:r>
            <a:r>
              <a:rPr lang="en-US" altLang="zh-CN" sz="1400" dirty="0" smtClean="0"/>
              <a:t>();</a:t>
            </a:r>
            <a:r>
              <a:rPr lang="zh-CN" altLang="en-US" sz="1400" dirty="0" smtClean="0"/>
              <a:t>          订阅一个从依赖请求中返回的代表响应的</a:t>
            </a:r>
            <a:r>
              <a:rPr lang="en-US" altLang="zh-CN" sz="1400" dirty="0" smtClean="0"/>
              <a:t>Observable</a:t>
            </a:r>
            <a:r>
              <a:rPr lang="zh-CN" altLang="en-US" sz="1400" dirty="0" smtClean="0"/>
              <a:t>对象</a:t>
            </a:r>
            <a:r>
              <a:rPr lang="en-US" altLang="zh-CN" sz="1400" dirty="0" smtClean="0"/>
              <a:t>  </a:t>
            </a: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>Observable&lt;K&gt; </a:t>
            </a:r>
            <a:r>
              <a:rPr lang="en-US" altLang="zh-CN" sz="1400" dirty="0" err="1"/>
              <a:t>ocValue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command.toObservable</a:t>
            </a:r>
            <a:r>
              <a:rPr lang="en-US" altLang="zh-CN" sz="1400" dirty="0" smtClean="0"/>
              <a:t>();</a:t>
            </a:r>
            <a:r>
              <a:rPr lang="zh-CN" altLang="en-US" sz="1400" dirty="0" smtClean="0"/>
              <a:t>  只有当你订阅它时，它才会执行 </a:t>
            </a:r>
            <a:r>
              <a:rPr lang="en-US" altLang="zh-CN" sz="1400" dirty="0" err="1" smtClean="0"/>
              <a:t>Hystrix</a:t>
            </a:r>
            <a:r>
              <a:rPr lang="zh-CN" altLang="en-US" sz="1400" dirty="0" smtClean="0"/>
              <a:t> 命令并发射响应</a:t>
            </a:r>
            <a:r>
              <a:rPr lang="en-US" altLang="zh-CN" sz="1400" dirty="0"/>
              <a:t/>
            </a:r>
            <a:br>
              <a:rPr lang="en-US" altLang="zh-CN" sz="1400" dirty="0"/>
            </a:br>
            <a:endParaRPr lang="en-US" altLang="zh-CN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 smtClean="0"/>
              <a:t>execute() </a:t>
            </a:r>
            <a:r>
              <a:rPr lang="zh-CN" altLang="en-US" sz="1400" dirty="0" smtClean="0"/>
              <a:t>实际调用 </a:t>
            </a:r>
            <a:r>
              <a:rPr lang="en-US" altLang="zh-CN" sz="1400" dirty="0" smtClean="0"/>
              <a:t>queue().get()</a:t>
            </a:r>
            <a:br>
              <a:rPr lang="en-US" altLang="zh-CN" sz="1400" dirty="0" smtClean="0"/>
            </a:br>
            <a:r>
              <a:rPr lang="en-US" altLang="zh-CN" sz="1400" dirty="0" smtClean="0"/>
              <a:t>queue() </a:t>
            </a:r>
            <a:r>
              <a:rPr lang="zh-CN" altLang="en-US" sz="1400" dirty="0" smtClean="0"/>
              <a:t>实际调用 </a:t>
            </a:r>
            <a:r>
              <a:rPr lang="en-US" altLang="zh-CN" sz="1400" dirty="0" err="1" smtClean="0"/>
              <a:t>toObservable</a:t>
            </a:r>
            <a:r>
              <a:rPr lang="en-US" altLang="zh-CN" sz="1400" dirty="0" smtClean="0"/>
              <a:t>().</a:t>
            </a:r>
            <a:r>
              <a:rPr lang="en-US" altLang="zh-CN" sz="1400" dirty="0" err="1" smtClean="0"/>
              <a:t>toBlocking</a:t>
            </a:r>
            <a:r>
              <a:rPr lang="en-US" altLang="zh-CN" sz="1400" dirty="0" smtClean="0"/>
              <a:t>().</a:t>
            </a:r>
            <a:r>
              <a:rPr lang="en-US" altLang="zh-CN" sz="1400" dirty="0" err="1" smtClean="0"/>
              <a:t>toFuture</a:t>
            </a:r>
            <a:r>
              <a:rPr lang="en-US" altLang="zh-CN" sz="1400" dirty="0" smtClean="0"/>
              <a:t>()</a:t>
            </a:r>
            <a:br>
              <a:rPr lang="en-US" altLang="zh-CN" sz="1400" dirty="0" smtClean="0"/>
            </a:br>
            <a:endParaRPr lang="en-US" altLang="zh-CN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>
                <a:solidFill>
                  <a:srgbClr val="FF0000"/>
                </a:solidFill>
              </a:rPr>
              <a:t>即 任何 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HystrixCommand</a:t>
            </a:r>
            <a:r>
              <a:rPr lang="en-US" altLang="zh-CN" sz="1400" dirty="0" smtClean="0">
                <a:solidFill>
                  <a:srgbClr val="FF0000"/>
                </a:solidFill>
              </a:rPr>
              <a:t> </a:t>
            </a:r>
            <a:r>
              <a:rPr lang="zh-CN" altLang="en-US" sz="1400" dirty="0" smtClean="0">
                <a:solidFill>
                  <a:srgbClr val="FF0000"/>
                </a:solidFill>
              </a:rPr>
              <a:t>都是 通过 </a:t>
            </a:r>
            <a:r>
              <a:rPr lang="en-US" altLang="zh-CN" sz="1400" dirty="0" smtClean="0">
                <a:solidFill>
                  <a:srgbClr val="FF0000"/>
                </a:solidFill>
              </a:rPr>
              <a:t>Observable</a:t>
            </a:r>
            <a:r>
              <a:rPr lang="zh-CN" altLang="en-US" sz="1400" dirty="0" smtClean="0">
                <a:solidFill>
                  <a:srgbClr val="FF0000"/>
                </a:solidFill>
              </a:rPr>
              <a:t> 来实现的。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sz="14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Observable </a:t>
            </a:r>
            <a:r>
              <a:rPr lang="zh-CN" altLang="en-US" sz="1400" dirty="0" smtClean="0"/>
              <a:t>来自 </a:t>
            </a:r>
            <a:r>
              <a:rPr lang="en-US" altLang="zh-CN" sz="1400" dirty="0"/>
              <a:t>[</a:t>
            </a:r>
            <a:r>
              <a:rPr lang="en-US" altLang="zh-CN" sz="1400" dirty="0" err="1"/>
              <a:t>RxJava</a:t>
            </a:r>
            <a:r>
              <a:rPr lang="en-US" altLang="zh-CN" sz="1400" dirty="0"/>
              <a:t>]</a:t>
            </a:r>
            <a:r>
              <a:rPr lang="en-US" altLang="zh-CN" sz="1400" dirty="0" smtClean="0"/>
              <a:t>(</a:t>
            </a:r>
            <a:r>
              <a:rPr lang="en-US" altLang="zh-CN" sz="1400" i="1" dirty="0"/>
              <a:t>https://</a:t>
            </a:r>
            <a:r>
              <a:rPr lang="en-US" altLang="zh-CN" sz="1400" i="1" dirty="0" err="1"/>
              <a:t>github.com</a:t>
            </a:r>
            <a:r>
              <a:rPr lang="en-US" altLang="zh-CN" sz="1400" i="1" dirty="0"/>
              <a:t>/</a:t>
            </a:r>
            <a:r>
              <a:rPr lang="en-US" altLang="zh-CN" sz="1400" i="1" dirty="0" err="1"/>
              <a:t>ReactiveX</a:t>
            </a:r>
            <a:r>
              <a:rPr lang="en-US" altLang="zh-CN" sz="1400" i="1" dirty="0"/>
              <a:t>/</a:t>
            </a:r>
            <a:r>
              <a:rPr lang="en-US" altLang="zh-CN" sz="1400" i="1" dirty="0" err="1"/>
              <a:t>RxJava</a:t>
            </a:r>
            <a:r>
              <a:rPr lang="en-US" altLang="zh-CN" sz="1400" dirty="0" smtClean="0"/>
              <a:t>) </a:t>
            </a:r>
            <a:r>
              <a:rPr lang="zh-CN" altLang="en-US" sz="1400" dirty="0" smtClean="0"/>
              <a:t>框架。暂时没研究。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2338"/>
            <a:ext cx="5821255" cy="224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889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80" y="168097"/>
            <a:ext cx="5208715" cy="7072460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815251" cy="562338"/>
          </a:xfrm>
        </p:spPr>
        <p:txBody>
          <a:bodyPr>
            <a:noAutofit/>
          </a:bodyPr>
          <a:lstStyle/>
          <a:p>
            <a:r>
              <a:rPr kumimoji="1" lang="en-US" altLang="zh-CN" sz="32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Spring</a:t>
            </a:r>
            <a:r>
              <a:rPr kumimoji="1" lang="zh-CN" altLang="en-US" sz="32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  </a:t>
            </a:r>
            <a:r>
              <a:rPr kumimoji="1" lang="en-US" altLang="zh-CN" sz="32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Cloud-</a:t>
            </a:r>
            <a:r>
              <a:rPr kumimoji="1" lang="en-US" altLang="zh-CN" sz="3200" b="1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Hystrix</a:t>
            </a:r>
            <a:r>
              <a:rPr kumimoji="1" lang="en-US" altLang="zh-CN" sz="32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:</a:t>
            </a:r>
            <a:r>
              <a:rPr kumimoji="1" lang="zh-CN" altLang="en-US" sz="32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 船舱隔离</a:t>
            </a:r>
            <a:endParaRPr kumimoji="1" lang="zh-CN" altLang="en-US" sz="3200" b="1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36395" y="730435"/>
            <a:ext cx="6186309" cy="47397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在客户端侧，对需要调用的每一个依赖都建立一个线程池。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这么做的原因是</a:t>
            </a:r>
            <a:r>
              <a:rPr kumimoji="1" lang="en-US" altLang="zh-CN" dirty="0" smtClean="0"/>
              <a:t>:</a:t>
            </a:r>
          </a:p>
          <a:p>
            <a:endParaRPr kumimoji="1" lang="en-US" altLang="zh-CN" dirty="0" smtClean="0"/>
          </a:p>
          <a:p>
            <a:pPr marL="342900" indent="-342900">
              <a:buAutoNum type="arabicPeriod"/>
            </a:pPr>
            <a:r>
              <a:rPr kumimoji="1" lang="zh-CN" altLang="en-US" sz="1600" dirty="0" smtClean="0"/>
              <a:t>即使某一个依赖的线程池已满也不会影响其他依赖的调用。</a:t>
            </a:r>
            <a:endParaRPr kumimoji="1" lang="en-US" altLang="zh-CN" sz="1600" dirty="0" smtClean="0"/>
          </a:p>
          <a:p>
            <a:pPr marL="342900" indent="-342900">
              <a:buAutoNum type="arabicPeriod"/>
            </a:pPr>
            <a:r>
              <a:rPr kumimoji="1" lang="zh-CN" altLang="en-US" sz="1600" dirty="0" smtClean="0"/>
              <a:t>可以为不同的依赖设置合适的线程池指标</a:t>
            </a:r>
            <a:endParaRPr kumimoji="1" lang="en-US" altLang="zh-CN" sz="1600" dirty="0" smtClean="0"/>
          </a:p>
          <a:p>
            <a:pPr marL="342900" indent="-342900">
              <a:buAutoNum type="arabicPeriod"/>
            </a:pPr>
            <a:r>
              <a:rPr kumimoji="1" lang="zh-CN" altLang="en-US" sz="1600" dirty="0" smtClean="0"/>
              <a:t>当线程池已满时，会立即 进行服务降级</a:t>
            </a:r>
            <a:endParaRPr kumimoji="1" lang="en-US" altLang="zh-CN" sz="1600" dirty="0" smtClean="0"/>
          </a:p>
          <a:p>
            <a:pPr marL="342900" indent="-342900">
              <a:buAutoNum type="arabicPeriod"/>
            </a:pPr>
            <a:endParaRPr kumimoji="1" lang="en-US" altLang="zh-CN" sz="1600" dirty="0"/>
          </a:p>
          <a:p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线程池缺点</a:t>
            </a:r>
            <a:r>
              <a:rPr kumimoji="1" lang="en-US" altLang="zh-CN" sz="1600" dirty="0" smtClean="0"/>
              <a:t>:</a:t>
            </a:r>
          </a:p>
          <a:p>
            <a:r>
              <a:rPr kumimoji="1" lang="zh-CN" altLang="en-US" sz="1600" dirty="0" smtClean="0"/>
              <a:t>增加 </a:t>
            </a:r>
            <a:r>
              <a:rPr kumimoji="1" lang="en-US" altLang="zh-CN" sz="1600" dirty="0" smtClean="0"/>
              <a:t>CPU</a:t>
            </a:r>
            <a:r>
              <a:rPr kumimoji="1" lang="zh-CN" altLang="en-US" sz="1600" dirty="0" smtClean="0"/>
              <a:t> 计算开销。涉及命令的排队、调度和上下文切换。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若需要非常低的延迟请求，可以使用 </a:t>
            </a:r>
            <a:r>
              <a:rPr lang="zh-CN" altLang="en-US" sz="1600" dirty="0" smtClean="0"/>
              <a:t>信号量</a:t>
            </a:r>
            <a:r>
              <a:rPr lang="en-US" altLang="zh-CN" sz="1600" dirty="0" smtClean="0"/>
              <a:t>(Semaphore)</a:t>
            </a:r>
            <a:r>
              <a:rPr lang="zh-CN" altLang="en-US" sz="1600" dirty="0" smtClean="0"/>
              <a:t>。</a:t>
            </a:r>
            <a:endParaRPr kumimoji="1" lang="en-US" altLang="zh-CN" sz="1600" dirty="0"/>
          </a:p>
          <a:p>
            <a:endParaRPr kumimoji="1"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9554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815251" cy="562338"/>
          </a:xfrm>
        </p:spPr>
        <p:txBody>
          <a:bodyPr>
            <a:noAutofit/>
          </a:bodyPr>
          <a:lstStyle/>
          <a:p>
            <a:r>
              <a:rPr kumimoji="1" lang="en-US" altLang="zh-CN" sz="3200" b="1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SpringCloud-Hystrix</a:t>
            </a:r>
            <a:r>
              <a:rPr kumimoji="1" lang="en-US" altLang="zh-CN" sz="32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:</a:t>
            </a:r>
            <a:r>
              <a:rPr kumimoji="1" lang="zh-CN" altLang="en-US" sz="32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 熔断器状态转换</a:t>
            </a:r>
            <a:endParaRPr kumimoji="1" lang="zh-CN" altLang="en-US" sz="3200" b="1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169"/>
            <a:ext cx="7724604" cy="6285897"/>
          </a:xfrm>
        </p:spPr>
      </p:pic>
      <p:sp>
        <p:nvSpPr>
          <p:cNvPr id="6" name="矩形 5"/>
          <p:cNvSpPr/>
          <p:nvPr/>
        </p:nvSpPr>
        <p:spPr>
          <a:xfrm>
            <a:off x="7724604" y="734399"/>
            <a:ext cx="4278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HystrixCircuitBreakerImpl</a:t>
            </a:r>
            <a:r>
              <a:rPr lang="zh-CN" altLang="en-US" dirty="0" smtClean="0"/>
              <a:t>类的实现细节。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516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42687" y="2744270"/>
            <a:ext cx="7680960" cy="562338"/>
          </a:xfrm>
        </p:spPr>
        <p:txBody>
          <a:bodyPr>
            <a:noAutofit/>
          </a:bodyPr>
          <a:lstStyle/>
          <a:p>
            <a:r>
              <a:rPr kumimoji="1" lang="en-US" altLang="zh-CN" sz="4000" b="1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SpringCloud-Config</a:t>
            </a:r>
            <a:r>
              <a:rPr kumimoji="1" lang="zh-CN" altLang="en-US" sz="40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配置中心</a:t>
            </a:r>
            <a:endParaRPr kumimoji="1" lang="zh-CN" altLang="en-US" sz="4000" b="1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8903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633166" cy="562338"/>
          </a:xfrm>
        </p:spPr>
        <p:txBody>
          <a:bodyPr>
            <a:noAutofit/>
          </a:bodyPr>
          <a:lstStyle/>
          <a:p>
            <a:r>
              <a:rPr kumimoji="1" lang="en-US" altLang="zh-CN" sz="3200" b="1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SpringCloud-Config</a:t>
            </a:r>
            <a:r>
              <a:rPr kumimoji="1" lang="en-US" altLang="zh-CN" sz="32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:</a:t>
            </a:r>
            <a:r>
              <a:rPr kumimoji="1" lang="zh-CN" altLang="en-US" sz="32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 运行时更新配置信息</a:t>
            </a:r>
            <a:endParaRPr kumimoji="1" lang="zh-CN" altLang="en-US" sz="3200" b="1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0649" y="901972"/>
            <a:ext cx="7319791" cy="5466549"/>
          </a:xfrm>
        </p:spPr>
      </p:pic>
      <p:sp>
        <p:nvSpPr>
          <p:cNvPr id="11" name="文本框 10"/>
          <p:cNvSpPr txBox="1"/>
          <p:nvPr/>
        </p:nvSpPr>
        <p:spPr>
          <a:xfrm>
            <a:off x="6492964" y="1588129"/>
            <a:ext cx="569903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git</a:t>
            </a:r>
            <a:r>
              <a:rPr kumimoji="1" lang="zh-CN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仓库发送</a:t>
            </a:r>
            <a:r>
              <a:rPr kumimoji="1" lang="en-US" altLang="zh-CN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WebHook</a:t>
            </a:r>
            <a:r>
              <a:rPr kumimoji="1" lang="zh-CN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请求给配置中心</a:t>
            </a:r>
            <a:endParaRPr kumimoji="1" lang="en-US" altLang="zh-CN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配置中心发送</a:t>
            </a:r>
            <a:r>
              <a:rPr kumimoji="1" lang="en-US" altLang="zh-CN" dirty="0" smtClean="0">
                <a:latin typeface="Microsoft JhengHei" charset="-120"/>
                <a:ea typeface="Microsoft JhengHei" charset="-120"/>
                <a:cs typeface="Microsoft JhengHei" charset="-120"/>
              </a:rPr>
              <a:t>refresh</a:t>
            </a:r>
            <a:r>
              <a:rPr kumimoji="1" lang="zh-CN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消息给消息总线</a:t>
            </a:r>
            <a:r>
              <a:rPr kumimoji="1" lang="en-US" altLang="zh-CN" dirty="0" smtClean="0">
                <a:latin typeface="Microsoft JhengHei" charset="-120"/>
                <a:ea typeface="Microsoft JhengHei" charset="-120"/>
                <a:cs typeface="Microsoft JhengHei" charset="-120"/>
              </a:rPr>
              <a:t>(</a:t>
            </a:r>
            <a:r>
              <a:rPr kumimoji="1" lang="en-US" altLang="zh-CN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kafaka</a:t>
            </a:r>
            <a:r>
              <a:rPr kumimoji="1" lang="zh-CN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等</a:t>
            </a:r>
            <a:r>
              <a:rPr kumimoji="1" lang="en-US" altLang="zh-CN" dirty="0" smtClean="0">
                <a:latin typeface="Microsoft JhengHei" charset="-120"/>
                <a:ea typeface="Microsoft JhengHei" charset="-120"/>
                <a:cs typeface="Microsoft JhengHei" charset="-12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应用实例接收</a:t>
            </a:r>
            <a:r>
              <a:rPr kumimoji="1" lang="en-US" altLang="zh-CN" dirty="0" smtClean="0">
                <a:latin typeface="Microsoft JhengHei" charset="-120"/>
                <a:ea typeface="Microsoft JhengHei" charset="-120"/>
                <a:cs typeface="Microsoft JhengHei" charset="-120"/>
              </a:rPr>
              <a:t>refresh</a:t>
            </a:r>
            <a:r>
              <a:rPr kumimoji="1" lang="zh-CN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消息</a:t>
            </a:r>
            <a:endParaRPr kumimoji="1" lang="en-US" altLang="zh-CN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若符合条件，向配置中心请求配置</a:t>
            </a:r>
            <a:endParaRPr kumimoji="1" lang="en-US" altLang="zh-CN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配置中心拉去最新配置</a:t>
            </a:r>
            <a:endParaRPr kumimoji="1" lang="en-US" altLang="zh-CN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回传给应用实例，并更新到上下文中。</a:t>
            </a:r>
            <a:endParaRPr kumimoji="1" lang="en-US" altLang="zh-CN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kumimoji="1" lang="zh-CN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5108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633166" cy="562338"/>
          </a:xfrm>
        </p:spPr>
        <p:txBody>
          <a:bodyPr>
            <a:noAutofit/>
          </a:bodyPr>
          <a:lstStyle/>
          <a:p>
            <a:r>
              <a:rPr kumimoji="1" lang="en-US" altLang="zh-CN" sz="3200" b="1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SpringCloud-Config</a:t>
            </a:r>
            <a:r>
              <a:rPr kumimoji="1" lang="en-US" altLang="zh-CN" sz="32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:</a:t>
            </a:r>
            <a:r>
              <a:rPr kumimoji="1" lang="zh-CN" altLang="en-US" sz="32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 配置中心 实践</a:t>
            </a:r>
            <a:endParaRPr kumimoji="1" lang="zh-CN" altLang="en-US" sz="3200" b="1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566" y="1543899"/>
            <a:ext cx="10515600" cy="2076990"/>
          </a:xfrm>
        </p:spPr>
        <p:txBody>
          <a:bodyPr>
            <a:normAutofit/>
          </a:bodyPr>
          <a:lstStyle/>
          <a:p>
            <a:r>
              <a:rPr kumimoji="1" lang="en-US" altLang="zh-CN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/{application}/{profile} [/{label}]</a:t>
            </a:r>
          </a:p>
          <a:p>
            <a:r>
              <a:rPr kumimoji="1" lang="en-US" altLang="zh-CN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/{application}</a:t>
            </a:r>
            <a:r>
              <a:rPr kumimoji="1" lang="en-US" altLang="zh-CN" sz="1800" dirty="0">
                <a:latin typeface="Microsoft JhengHei" charset="-120"/>
                <a:ea typeface="Microsoft JhengHei" charset="-120"/>
                <a:cs typeface="Microsoft JhengHei" charset="-120"/>
              </a:rPr>
              <a:t>-</a:t>
            </a:r>
            <a:r>
              <a:rPr kumimoji="1" lang="en-US" altLang="zh-CN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{profile}.</a:t>
            </a:r>
            <a:r>
              <a:rPr kumimoji="1" lang="en-US" altLang="zh-CN" sz="1800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yml</a:t>
            </a:r>
            <a:endParaRPr kumimoji="1" lang="en-US" altLang="zh-CN" sz="18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en-US" altLang="zh-CN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/{label}/{application}-{profile}. </a:t>
            </a:r>
            <a:r>
              <a:rPr kumimoji="1" lang="en-US" altLang="zh-CN" sz="1800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yml</a:t>
            </a:r>
            <a:endParaRPr kumimoji="1" lang="en-US" altLang="zh-CN" sz="18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en-US" altLang="zh-CN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/{application}-{profile}.properties</a:t>
            </a:r>
          </a:p>
          <a:p>
            <a:r>
              <a:rPr kumimoji="1" lang="en-US" altLang="zh-CN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/{label}/{application}-{profile}.properties</a:t>
            </a:r>
            <a:endParaRPr kumimoji="1" lang="zh-CN" altLang="en-US" sz="18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7566" y="1020499"/>
            <a:ext cx="4790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1.</a:t>
            </a:r>
            <a:r>
              <a:rPr kumimoji="1" lang="zh-CN" altLang="en-US" sz="20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CN" sz="20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Web</a:t>
            </a:r>
            <a:r>
              <a:rPr kumimoji="1" lang="zh-CN" altLang="en-US" sz="20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访问配置</a:t>
            </a:r>
            <a:r>
              <a:rPr kumimoji="1" lang="en-US" altLang="zh-CN" sz="20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:</a:t>
            </a:r>
            <a:r>
              <a:rPr kumimoji="1" lang="zh-CN" altLang="en-US" sz="20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 配置中心的地址 </a:t>
            </a:r>
            <a:r>
              <a:rPr kumimoji="1" lang="en-US" altLang="zh-CN" sz="20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+</a:t>
            </a:r>
            <a:r>
              <a:rPr kumimoji="1" lang="zh-CN" altLang="en-US" sz="20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 端口</a:t>
            </a:r>
            <a:endParaRPr kumimoji="1" lang="zh-CN" altLang="en-US" sz="2000" b="1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00367" y="1543899"/>
            <a:ext cx="18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Label</a:t>
            </a:r>
            <a:r>
              <a:rPr kumimoji="1" lang="zh-CN" altLang="en-US" sz="1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 表示 分支名</a:t>
            </a:r>
            <a:endParaRPr kumimoji="1" lang="zh-CN" altLang="en-US" sz="16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17566" y="4144289"/>
            <a:ext cx="10515600" cy="2076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latin typeface="Microsoft JhengHei" charset="-120"/>
                <a:ea typeface="Microsoft JhengHei" charset="-120"/>
                <a:cs typeface="Microsoft JhengHei" charset="-120"/>
              </a:rPr>
              <a:t>s</a:t>
            </a:r>
            <a:r>
              <a:rPr lang="mr-IN" altLang="zh-CN" sz="1800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pring</a:t>
            </a:r>
            <a:r>
              <a:rPr lang="en-US" altLang="zh-CN" sz="1800" dirty="0">
                <a:latin typeface="Microsoft JhengHei" charset="-120"/>
                <a:ea typeface="Microsoft JhengHei" charset="-120"/>
                <a:cs typeface="Microsoft JhengHei" charset="-120"/>
              </a:rPr>
              <a:t>.</a:t>
            </a:r>
            <a:r>
              <a:rPr lang="mr-IN" altLang="zh-CN" sz="1800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cloud</a:t>
            </a:r>
            <a:r>
              <a:rPr lang="en-US" altLang="zh-CN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.</a:t>
            </a:r>
            <a:r>
              <a:rPr lang="mr-IN" altLang="zh-CN" sz="1800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config</a:t>
            </a:r>
            <a:r>
              <a:rPr lang="en-US" altLang="zh-CN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.</a:t>
            </a:r>
            <a:r>
              <a:rPr lang="mr-IN" altLang="zh-CN" sz="1800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server</a:t>
            </a:r>
            <a:r>
              <a:rPr lang="en-US" altLang="zh-CN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.</a:t>
            </a:r>
            <a:r>
              <a:rPr lang="mr-IN" altLang="zh-CN" sz="1800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git</a:t>
            </a:r>
            <a:r>
              <a:rPr lang="mr-IN" altLang="zh-CN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:</a:t>
            </a:r>
            <a:r>
              <a:rPr lang="mr-IN" altLang="zh-CN" sz="1800" dirty="0">
                <a:latin typeface="Microsoft JhengHei" charset="-120"/>
                <a:ea typeface="Microsoft JhengHei" charset="-120"/>
                <a:cs typeface="Microsoft JhengHei" charset="-120"/>
              </a:rPr>
              <a:t/>
            </a:r>
            <a:br>
              <a:rPr lang="mr-IN" altLang="zh-CN" sz="18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lang="mr-IN" altLang="zh-CN" sz="1800" dirty="0">
                <a:latin typeface="Microsoft JhengHei" charset="-120"/>
                <a:ea typeface="Microsoft JhengHei" charset="-120"/>
                <a:cs typeface="Microsoft JhengHei" charset="-120"/>
              </a:rPr>
              <a:t>   </a:t>
            </a:r>
            <a:r>
              <a:rPr lang="zh-CN" altLang="en-US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mr-IN" altLang="zh-CN" sz="1800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uri</a:t>
            </a:r>
            <a:r>
              <a:rPr lang="mr-IN" altLang="zh-CN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: git@devhost27:ml/</a:t>
            </a:r>
            <a:r>
              <a:rPr lang="mr-IN" altLang="zh-CN" sz="1800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config.git</a:t>
            </a:r>
            <a:r>
              <a:rPr lang="mr-IN" altLang="zh-CN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/>
            </a:r>
            <a:br>
              <a:rPr lang="mr-IN" altLang="zh-CN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lang="mr-IN" altLang="zh-CN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    </a:t>
            </a:r>
            <a:r>
              <a:rPr lang="mr-IN" altLang="zh-CN" sz="1800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ignoreLocalSshSettings</a:t>
            </a:r>
            <a:r>
              <a:rPr lang="mr-IN" altLang="zh-CN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: </a:t>
            </a:r>
            <a:r>
              <a:rPr lang="mr-IN" altLang="zh-CN" sz="1800" dirty="0" err="1">
                <a:latin typeface="Microsoft JhengHei" charset="-120"/>
                <a:ea typeface="Microsoft JhengHei" charset="-120"/>
                <a:cs typeface="Microsoft JhengHei" charset="-120"/>
              </a:rPr>
              <a:t>true</a:t>
            </a:r>
            <a:r>
              <a:rPr lang="mr-IN" altLang="zh-CN" sz="1800" dirty="0">
                <a:latin typeface="Microsoft JhengHei" charset="-120"/>
                <a:ea typeface="Microsoft JhengHei" charset="-120"/>
                <a:cs typeface="Microsoft JhengHei" charset="-120"/>
              </a:rPr>
              <a:t/>
            </a:r>
            <a:br>
              <a:rPr lang="mr-IN" altLang="zh-CN" sz="18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lang="zh-CN" altLang="en-US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    </a:t>
            </a:r>
            <a:r>
              <a:rPr lang="mr-IN" altLang="zh-CN" sz="1800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privateKey</a:t>
            </a:r>
            <a:r>
              <a:rPr lang="mr-IN" altLang="zh-CN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: |</a:t>
            </a:r>
            <a:br>
              <a:rPr lang="mr-IN" altLang="zh-CN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lang="mr-IN" altLang="zh-CN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                      -----BEGIN RSA PRIVATE KEY-----</a:t>
            </a:r>
            <a:br>
              <a:rPr lang="mr-IN" altLang="zh-CN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lang="mr-IN" altLang="zh-CN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                      </a:t>
            </a:r>
            <a:r>
              <a:rPr lang="zh-CN" altLang="en-US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  </a:t>
            </a:r>
            <a:r>
              <a:rPr lang="en-US" altLang="zh-CN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//</a:t>
            </a:r>
            <a:r>
              <a:rPr lang="zh-CN" altLang="en-US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秘钥信息</a:t>
            </a:r>
            <a:r>
              <a:rPr lang="mr-IN" altLang="zh-CN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/>
            </a:r>
            <a:br>
              <a:rPr lang="mr-IN" altLang="zh-CN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lang="mr-IN" altLang="zh-CN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                      -----END RSA PRIVATE KEY-----</a:t>
            </a:r>
            <a:endParaRPr kumimoji="1" lang="zh-CN" altLang="en-US" sz="18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7566" y="3620889"/>
            <a:ext cx="1919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2.</a:t>
            </a:r>
            <a:r>
              <a:rPr kumimoji="1" lang="zh-CN" altLang="en-US" sz="20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CN" sz="2000" b="1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Git</a:t>
            </a:r>
            <a:r>
              <a:rPr kumimoji="1" lang="zh-CN" altLang="en-US" sz="20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 免密配置</a:t>
            </a:r>
            <a:endParaRPr kumimoji="1" lang="zh-CN" altLang="en-US" sz="2000" b="1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8918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633166" cy="562338"/>
          </a:xfrm>
        </p:spPr>
        <p:txBody>
          <a:bodyPr>
            <a:noAutofit/>
          </a:bodyPr>
          <a:lstStyle/>
          <a:p>
            <a:r>
              <a:rPr kumimoji="1" lang="en-US" altLang="zh-CN" sz="3200" b="1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SpringCloud-Config</a:t>
            </a:r>
            <a:r>
              <a:rPr kumimoji="1" lang="en-US" altLang="zh-CN" sz="32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:</a:t>
            </a:r>
            <a:r>
              <a:rPr kumimoji="1" lang="zh-CN" altLang="en-US" sz="32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 配置中心 实践</a:t>
            </a:r>
            <a:endParaRPr kumimoji="1" lang="zh-CN" altLang="en-US" sz="3200" b="1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406464"/>
            <a:ext cx="10515600" cy="2187000"/>
          </a:xfrm>
        </p:spPr>
        <p:txBody>
          <a:bodyPr>
            <a:normAutofit/>
          </a:bodyPr>
          <a:lstStyle/>
          <a:p>
            <a:r>
              <a:rPr kumimoji="1" lang="en-US" altLang="zh-CN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/{application}/{profile} [/{label}]</a:t>
            </a:r>
          </a:p>
          <a:p>
            <a:r>
              <a:rPr kumimoji="1" lang="en-US" altLang="zh-CN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/{application}</a:t>
            </a:r>
            <a:r>
              <a:rPr kumimoji="1" lang="en-US" altLang="zh-CN" sz="1800" dirty="0">
                <a:latin typeface="Microsoft JhengHei" charset="-120"/>
                <a:ea typeface="Microsoft JhengHei" charset="-120"/>
                <a:cs typeface="Microsoft JhengHei" charset="-120"/>
              </a:rPr>
              <a:t>-</a:t>
            </a:r>
            <a:r>
              <a:rPr kumimoji="1" lang="en-US" altLang="zh-CN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{profile}.</a:t>
            </a:r>
            <a:r>
              <a:rPr kumimoji="1" lang="en-US" altLang="zh-CN" sz="1800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yml</a:t>
            </a:r>
            <a:endParaRPr kumimoji="1" lang="en-US" altLang="zh-CN" sz="18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en-US" altLang="zh-CN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/{label}/{application}-{profile}. </a:t>
            </a:r>
            <a:r>
              <a:rPr kumimoji="1" lang="en-US" altLang="zh-CN" sz="1800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yml</a:t>
            </a:r>
            <a:endParaRPr kumimoji="1" lang="en-US" altLang="zh-CN" sz="18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en-US" altLang="zh-CN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/{application}-{profile}.properties</a:t>
            </a:r>
          </a:p>
          <a:p>
            <a:r>
              <a:rPr kumimoji="1" lang="en-US" altLang="zh-CN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/{label}/{application}-{profile}.properties</a:t>
            </a:r>
            <a:endParaRPr kumimoji="1" lang="zh-CN" altLang="en-US" sz="18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784346"/>
            <a:ext cx="1492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3.</a:t>
            </a:r>
            <a:r>
              <a:rPr kumimoji="1" lang="zh-CN" altLang="en-US" sz="20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 存储方式</a:t>
            </a:r>
            <a:endParaRPr kumimoji="1" lang="zh-CN" altLang="en-US" sz="2000" b="1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0" y="4273971"/>
            <a:ext cx="10515600" cy="218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altLang="zh-CN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# </a:t>
            </a:r>
            <a:r>
              <a:rPr lang="zh-CN" altLang="mr-IN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由于默认将</a:t>
            </a:r>
            <a:r>
              <a:rPr lang="mr-IN" altLang="zh-CN" sz="1800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git</a:t>
            </a:r>
            <a:r>
              <a:rPr lang="zh-CN" altLang="mr-IN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文件下载到</a:t>
            </a:r>
            <a:r>
              <a:rPr lang="mr-IN" altLang="zh-CN" sz="1800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tmp</a:t>
            </a:r>
            <a:r>
              <a:rPr lang="zh-CN" altLang="mr-IN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目录，某些</a:t>
            </a:r>
            <a:r>
              <a:rPr lang="mr-IN" altLang="zh-CN" sz="1800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os</a:t>
            </a:r>
            <a:r>
              <a:rPr lang="zh-CN" altLang="mr-IN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会修改文件，</a:t>
            </a:r>
            <a:r>
              <a:rPr lang="zh-CN" altLang="en-US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造成 </a:t>
            </a:r>
            <a:r>
              <a:rPr lang="en-US" altLang="zh-CN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dirty</a:t>
            </a:r>
            <a:r>
              <a:rPr lang="zh-CN" altLang="en-US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，</a:t>
            </a:r>
            <a:r>
              <a:rPr lang="zh-CN" altLang="mr-IN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因此需要 强制 </a:t>
            </a:r>
            <a:r>
              <a:rPr lang="mr-IN" altLang="zh-CN" sz="1800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pull</a:t>
            </a:r>
            <a:endParaRPr lang="en-US" altLang="zh-CN" sz="18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S</a:t>
            </a:r>
            <a:r>
              <a:rPr lang="mr-IN" altLang="zh-CN" sz="1800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pring</a:t>
            </a:r>
            <a:r>
              <a:rPr lang="en-US" altLang="zh-CN" sz="1800" dirty="0">
                <a:latin typeface="Microsoft JhengHei" charset="-120"/>
                <a:ea typeface="Microsoft JhengHei" charset="-120"/>
                <a:cs typeface="Microsoft JhengHei" charset="-120"/>
              </a:rPr>
              <a:t>.</a:t>
            </a:r>
            <a:r>
              <a:rPr lang="mr-IN" altLang="zh-CN" sz="1800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cloud</a:t>
            </a:r>
            <a:r>
              <a:rPr lang="en-US" altLang="zh-CN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.</a:t>
            </a:r>
            <a:r>
              <a:rPr lang="mr-IN" altLang="zh-CN" sz="1800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config</a:t>
            </a:r>
            <a:r>
              <a:rPr lang="en-US" altLang="zh-CN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.</a:t>
            </a:r>
            <a:r>
              <a:rPr lang="mr-IN" altLang="zh-CN" sz="1800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server</a:t>
            </a:r>
            <a:r>
              <a:rPr lang="en-US" altLang="zh-CN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.</a:t>
            </a:r>
            <a:r>
              <a:rPr lang="mr-IN" altLang="zh-CN" sz="1800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git</a:t>
            </a:r>
            <a:r>
              <a:rPr lang="en-US" altLang="zh-CN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.</a:t>
            </a:r>
            <a:r>
              <a:rPr lang="mr-IN" altLang="zh-CN" sz="1800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force-pull</a:t>
            </a:r>
            <a:r>
              <a:rPr lang="mr-IN" altLang="zh-CN" sz="1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: </a:t>
            </a:r>
            <a:r>
              <a:rPr lang="mr-IN" altLang="zh-CN" sz="1800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true</a:t>
            </a:r>
            <a:endParaRPr kumimoji="1" lang="zh-CN" altLang="en-US" sz="18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3635648"/>
            <a:ext cx="1699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4.</a:t>
            </a:r>
            <a:r>
              <a:rPr kumimoji="1" lang="zh-CN" altLang="en-US" sz="24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 强制</a:t>
            </a:r>
            <a:r>
              <a:rPr kumimoji="1" lang="en-US" altLang="zh-CN" sz="24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125631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633166" cy="562338"/>
          </a:xfrm>
        </p:spPr>
        <p:txBody>
          <a:bodyPr>
            <a:noAutofit/>
          </a:bodyPr>
          <a:lstStyle/>
          <a:p>
            <a:r>
              <a:rPr kumimoji="1" lang="en-US" altLang="zh-CN" sz="3200" b="1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SpringCloud-Config</a:t>
            </a:r>
            <a:r>
              <a:rPr kumimoji="1" lang="en-US" altLang="zh-CN" sz="32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:</a:t>
            </a:r>
            <a:r>
              <a:rPr kumimoji="1" lang="zh-CN" altLang="en-US" sz="32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 服务实例 更新核心源码</a:t>
            </a:r>
            <a:endParaRPr kumimoji="1" lang="zh-CN" altLang="en-US" sz="3200" b="1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0" y="1220065"/>
            <a:ext cx="11704320" cy="55058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Microsoft JhengHei" charset="-120"/>
                <a:ea typeface="Microsoft JhengHei" charset="-120"/>
                <a:cs typeface="Microsoft JhengHei" charset="-120"/>
              </a:rPr>
              <a:t>public synchronized Set&lt;String&gt; refresh() {</a:t>
            </a:r>
            <a:br>
              <a:rPr lang="en-US" altLang="zh-CN" sz="16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lang="en-US" altLang="zh-CN" sz="1600" dirty="0">
                <a:latin typeface="Microsoft JhengHei" charset="-120"/>
                <a:ea typeface="Microsoft JhengHei" charset="-120"/>
                <a:cs typeface="Microsoft JhengHei" charset="-120"/>
              </a:rPr>
              <a:t>    Set&lt;String&gt; keys = </a:t>
            </a:r>
            <a:r>
              <a:rPr lang="en-US" altLang="zh-CN" sz="1600" dirty="0" err="1">
                <a:latin typeface="Microsoft JhengHei" charset="-120"/>
                <a:ea typeface="Microsoft JhengHei" charset="-120"/>
                <a:cs typeface="Microsoft JhengHei" charset="-120"/>
              </a:rPr>
              <a:t>refreshEnvironment</a:t>
            </a:r>
            <a:r>
              <a:rPr lang="en-US" altLang="zh-CN" sz="1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();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zh-CN" altLang="en-US" sz="1600" dirty="0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  </a:t>
            </a:r>
            <a:r>
              <a:rPr lang="en-US" altLang="zh-CN" sz="1600" dirty="0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//</a:t>
            </a:r>
            <a:r>
              <a:rPr lang="zh-CN" altLang="en-US" sz="1600" dirty="0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清空 </a:t>
            </a:r>
            <a:r>
              <a:rPr lang="en-US" altLang="zh-CN" sz="1600" dirty="0" err="1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RefreshScope</a:t>
            </a:r>
            <a:r>
              <a:rPr lang="zh-CN" altLang="en-US" sz="1600" dirty="0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中的 缓存</a:t>
            </a:r>
            <a:r>
              <a:rPr lang="en-US" altLang="zh-CN" sz="1600" dirty="0">
                <a:latin typeface="Microsoft JhengHei" charset="-120"/>
                <a:ea typeface="Microsoft JhengHei" charset="-120"/>
                <a:cs typeface="Microsoft JhengHei" charset="-120"/>
              </a:rPr>
              <a:t/>
            </a:r>
            <a:br>
              <a:rPr lang="en-US" altLang="zh-CN" sz="16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lang="en-US" altLang="zh-CN" sz="1600" dirty="0">
                <a:latin typeface="Microsoft JhengHei" charset="-120"/>
                <a:ea typeface="Microsoft JhengHei" charset="-120"/>
                <a:cs typeface="Microsoft JhengHei" charset="-120"/>
              </a:rPr>
              <a:t>    </a:t>
            </a:r>
            <a:r>
              <a:rPr lang="en-US" altLang="zh-CN" sz="1600" dirty="0" err="1">
                <a:latin typeface="Microsoft JhengHei" charset="-120"/>
                <a:ea typeface="Microsoft JhengHei" charset="-120"/>
                <a:cs typeface="Microsoft JhengHei" charset="-120"/>
              </a:rPr>
              <a:t>this.scope.refreshAll</a:t>
            </a:r>
            <a:r>
              <a:rPr lang="en-US" altLang="zh-CN" sz="1600" dirty="0">
                <a:latin typeface="Microsoft JhengHei" charset="-120"/>
                <a:ea typeface="Microsoft JhengHei" charset="-120"/>
                <a:cs typeface="Microsoft JhengHei" charset="-120"/>
              </a:rPr>
              <a:t>();</a:t>
            </a:r>
            <a:br>
              <a:rPr lang="en-US" altLang="zh-CN" sz="16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lang="en-US" altLang="zh-CN" sz="1600" dirty="0">
                <a:latin typeface="Microsoft JhengHei" charset="-120"/>
                <a:ea typeface="Microsoft JhengHei" charset="-120"/>
                <a:cs typeface="Microsoft JhengHei" charset="-120"/>
              </a:rPr>
              <a:t>    return keys;</a:t>
            </a:r>
            <a:br>
              <a:rPr lang="en-US" altLang="zh-CN" sz="16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lang="en-US" altLang="zh-CN" sz="1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Microsoft JhengHei" charset="-120"/>
                <a:ea typeface="Microsoft JhengHei" charset="-120"/>
                <a:cs typeface="Microsoft JhengHei" charset="-120"/>
              </a:rPr>
              <a:t/>
            </a:r>
            <a:br>
              <a:rPr lang="en-US" altLang="zh-CN" sz="16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lang="en-US" altLang="zh-CN" sz="1600" dirty="0">
                <a:latin typeface="Microsoft JhengHei" charset="-120"/>
                <a:ea typeface="Microsoft JhengHei" charset="-120"/>
                <a:cs typeface="Microsoft JhengHei" charset="-120"/>
              </a:rPr>
              <a:t>public synchronized Set&lt;String&gt; </a:t>
            </a:r>
            <a:r>
              <a:rPr lang="en-US" altLang="zh-CN" sz="1600" dirty="0" err="1">
                <a:latin typeface="Microsoft JhengHei" charset="-120"/>
                <a:ea typeface="Microsoft JhengHei" charset="-120"/>
                <a:cs typeface="Microsoft JhengHei" charset="-120"/>
              </a:rPr>
              <a:t>refreshEnvironment</a:t>
            </a:r>
            <a:r>
              <a:rPr lang="en-US" altLang="zh-CN" sz="1600" dirty="0">
                <a:latin typeface="Microsoft JhengHei" charset="-120"/>
                <a:ea typeface="Microsoft JhengHei" charset="-120"/>
                <a:cs typeface="Microsoft JhengHei" charset="-120"/>
              </a:rPr>
              <a:t>() </a:t>
            </a:r>
            <a:r>
              <a:rPr lang="en-US" altLang="zh-CN" sz="1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zh-CN" altLang="en-US" sz="1600" dirty="0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  </a:t>
            </a:r>
            <a:r>
              <a:rPr lang="en-US" altLang="zh-CN" sz="1600" dirty="0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//</a:t>
            </a:r>
            <a:r>
              <a:rPr lang="zh-CN" altLang="en-US" sz="1600" dirty="0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接收了环境中所有的 </a:t>
            </a:r>
            <a:r>
              <a:rPr lang="en-US" altLang="zh-CN" sz="1600" dirty="0" err="1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PropertySource</a:t>
            </a:r>
            <a:r>
              <a:rPr lang="en-US" altLang="zh-CN" sz="1600" dirty="0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zh-CN" altLang="en-US" sz="1600" dirty="0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，并将其中的</a:t>
            </a:r>
            <a:r>
              <a:rPr lang="en-US" altLang="zh-CN" sz="1600" dirty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`</a:t>
            </a:r>
            <a:r>
              <a:rPr lang="zh-CN" altLang="en-US" sz="1600" dirty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非标准属性源</a:t>
            </a:r>
            <a:r>
              <a:rPr lang="en-US" altLang="zh-CN" sz="1600" dirty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`</a:t>
            </a:r>
            <a:r>
              <a:rPr lang="zh-CN" altLang="en-US" sz="1600" dirty="0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的所有属性汇总到一个 </a:t>
            </a:r>
            <a:r>
              <a:rPr lang="en-US" altLang="zh-CN" sz="1600" dirty="0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Map</a:t>
            </a:r>
            <a:r>
              <a:rPr lang="en-US" altLang="zh-CN" sz="1600" dirty="0">
                <a:latin typeface="Microsoft JhengHei" charset="-120"/>
                <a:ea typeface="Microsoft JhengHei" charset="-120"/>
                <a:cs typeface="Microsoft JhengHei" charset="-120"/>
              </a:rPr>
              <a:t/>
            </a:r>
            <a:br>
              <a:rPr lang="en-US" altLang="zh-CN" sz="16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lang="en-US" altLang="zh-CN" sz="1600" dirty="0">
                <a:latin typeface="Microsoft JhengHei" charset="-120"/>
                <a:ea typeface="Microsoft JhengHei" charset="-120"/>
                <a:cs typeface="Microsoft JhengHei" charset="-120"/>
              </a:rPr>
              <a:t>    Map&lt;String, Object&gt; before = </a:t>
            </a:r>
            <a:r>
              <a:rPr lang="en-US" altLang="zh-CN" sz="1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extract(</a:t>
            </a:r>
            <a:r>
              <a:rPr lang="zh-CN" altLang="en-US" sz="1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en-US" altLang="zh-CN" sz="1600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this.context.getEnvironment</a:t>
            </a:r>
            <a:r>
              <a:rPr lang="en-US" altLang="zh-CN" sz="1600" dirty="0">
                <a:latin typeface="Microsoft JhengHei" charset="-120"/>
                <a:ea typeface="Microsoft JhengHei" charset="-120"/>
                <a:cs typeface="Microsoft JhengHei" charset="-120"/>
              </a:rPr>
              <a:t>().</a:t>
            </a:r>
            <a:r>
              <a:rPr lang="en-US" altLang="zh-CN" sz="1600" dirty="0" err="1">
                <a:latin typeface="Microsoft JhengHei" charset="-120"/>
                <a:ea typeface="Microsoft JhengHei" charset="-120"/>
                <a:cs typeface="Microsoft JhengHei" charset="-120"/>
              </a:rPr>
              <a:t>getPropertySources</a:t>
            </a:r>
            <a:r>
              <a:rPr lang="en-US" altLang="zh-CN" sz="1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());</a:t>
            </a:r>
            <a:br>
              <a:rPr lang="en-US" altLang="zh-CN" sz="1600" dirty="0" smtClean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lang="zh-CN" altLang="en-US" sz="1600" dirty="0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   </a:t>
            </a:r>
            <a:r>
              <a:rPr lang="en-US" altLang="zh-CN" sz="1600" dirty="0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//-</a:t>
            </a:r>
            <a:r>
              <a:rPr lang="zh-CN" altLang="en-US" sz="1600" dirty="0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创建新的</a:t>
            </a:r>
            <a:r>
              <a:rPr lang="en-US" altLang="zh-CN" sz="1600" dirty="0" err="1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SpingBoot</a:t>
            </a:r>
            <a:r>
              <a:rPr lang="zh-CN" altLang="en-US" sz="1600" dirty="0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来获取新的属性源</a:t>
            </a:r>
            <a:br>
              <a:rPr lang="zh-CN" altLang="en-US" sz="1600" dirty="0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lang="zh-CN" altLang="en-US" sz="1600" dirty="0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   </a:t>
            </a:r>
            <a:r>
              <a:rPr lang="en-US" altLang="zh-CN" sz="1600" dirty="0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//-</a:t>
            </a:r>
            <a:r>
              <a:rPr lang="zh-CN" altLang="en-US" sz="1600" dirty="0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对比新旧数据源</a:t>
            </a:r>
            <a:r>
              <a:rPr lang="en-US" altLang="zh-CN" sz="1600" dirty="0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: </a:t>
            </a:r>
            <a:r>
              <a:rPr lang="zh-CN" altLang="en-US" sz="1600" dirty="0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1</a:t>
            </a:r>
            <a:r>
              <a:rPr lang="zh-CN" altLang="en-US" sz="1600" dirty="0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、将旧的数据源替换成新的数据源；</a:t>
            </a:r>
            <a:r>
              <a:rPr lang="zh-CN" altLang="en-US" sz="1600" dirty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2</a:t>
            </a:r>
            <a:r>
              <a:rPr lang="zh-CN" altLang="en-US" sz="1600" dirty="0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、将全新的数据源添加到 </a:t>
            </a:r>
            <a:r>
              <a:rPr lang="en-US" altLang="zh-CN" sz="1600" dirty="0" err="1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this.context.getEnvironment</a:t>
            </a:r>
            <a:r>
              <a:rPr lang="zh-CN" altLang="en-US" sz="1600" dirty="0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中</a:t>
            </a:r>
            <a:r>
              <a:rPr lang="en-US" altLang="zh-CN" sz="1600" dirty="0">
                <a:latin typeface="Microsoft JhengHei" charset="-120"/>
                <a:ea typeface="Microsoft JhengHei" charset="-120"/>
                <a:cs typeface="Microsoft JhengHei" charset="-120"/>
              </a:rPr>
              <a:t/>
            </a:r>
            <a:br>
              <a:rPr lang="en-US" altLang="zh-CN" sz="16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lang="en-US" altLang="zh-CN" sz="1600" dirty="0">
                <a:latin typeface="Microsoft JhengHei" charset="-120"/>
                <a:ea typeface="Microsoft JhengHei" charset="-120"/>
                <a:cs typeface="Microsoft JhengHei" charset="-120"/>
              </a:rPr>
              <a:t>    </a:t>
            </a:r>
            <a:r>
              <a:rPr lang="en-US" altLang="zh-CN" sz="1600" dirty="0" err="1">
                <a:latin typeface="Microsoft JhengHei" charset="-120"/>
                <a:ea typeface="Microsoft JhengHei" charset="-120"/>
                <a:cs typeface="Microsoft JhengHei" charset="-120"/>
              </a:rPr>
              <a:t>addConfigFilesToEnvironment</a:t>
            </a:r>
            <a:r>
              <a:rPr lang="en-US" altLang="zh-CN" sz="1600" dirty="0">
                <a:latin typeface="Microsoft JhengHei" charset="-120"/>
                <a:ea typeface="Microsoft JhengHei" charset="-120"/>
                <a:cs typeface="Microsoft JhengHei" charset="-120"/>
              </a:rPr>
              <a:t>();</a:t>
            </a:r>
            <a:br>
              <a:rPr lang="en-US" altLang="zh-CN" sz="16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lang="zh-CN" altLang="en-US" sz="1600" dirty="0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   </a:t>
            </a:r>
            <a:r>
              <a:rPr lang="en-US" altLang="zh-CN" sz="1600" dirty="0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//</a:t>
            </a:r>
            <a:r>
              <a:rPr lang="zh-CN" altLang="en-US" sz="1600" dirty="0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收集发生改变的</a:t>
            </a:r>
            <a:r>
              <a:rPr lang="en-US" altLang="zh-CN" sz="1600" dirty="0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key</a:t>
            </a:r>
            <a:r>
              <a:rPr lang="zh-CN" altLang="en-US" sz="1600" dirty="0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集合。</a:t>
            </a:r>
            <a:r>
              <a:rPr lang="en-US" altLang="zh-CN" sz="1600" dirty="0">
                <a:latin typeface="Microsoft JhengHei" charset="-120"/>
                <a:ea typeface="Microsoft JhengHei" charset="-120"/>
                <a:cs typeface="Microsoft JhengHei" charset="-120"/>
              </a:rPr>
              <a:t/>
            </a:r>
            <a:br>
              <a:rPr lang="en-US" altLang="zh-CN" sz="16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lang="en-US" altLang="zh-CN" sz="1600" dirty="0">
                <a:latin typeface="Microsoft JhengHei" charset="-120"/>
                <a:ea typeface="Microsoft JhengHei" charset="-120"/>
                <a:cs typeface="Microsoft JhengHei" charset="-120"/>
              </a:rPr>
              <a:t>    Set&lt;String&gt; keys = changes(before,</a:t>
            </a:r>
            <a:br>
              <a:rPr lang="en-US" altLang="zh-CN" sz="16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lang="en-US" altLang="zh-CN" sz="1600" dirty="0">
                <a:latin typeface="Microsoft JhengHei" charset="-120"/>
                <a:ea typeface="Microsoft JhengHei" charset="-120"/>
                <a:cs typeface="Microsoft JhengHei" charset="-120"/>
              </a:rPr>
              <a:t>            extract(</a:t>
            </a:r>
            <a:r>
              <a:rPr lang="en-US" altLang="zh-CN" sz="1600" dirty="0" err="1">
                <a:latin typeface="Microsoft JhengHei" charset="-120"/>
                <a:ea typeface="Microsoft JhengHei" charset="-120"/>
                <a:cs typeface="Microsoft JhengHei" charset="-120"/>
              </a:rPr>
              <a:t>this.context.getEnvironment</a:t>
            </a:r>
            <a:r>
              <a:rPr lang="en-US" altLang="zh-CN" sz="1600" dirty="0">
                <a:latin typeface="Microsoft JhengHei" charset="-120"/>
                <a:ea typeface="Microsoft JhengHei" charset="-120"/>
                <a:cs typeface="Microsoft JhengHei" charset="-120"/>
              </a:rPr>
              <a:t>().</a:t>
            </a:r>
            <a:r>
              <a:rPr lang="en-US" altLang="zh-CN" sz="1600" dirty="0" err="1">
                <a:latin typeface="Microsoft JhengHei" charset="-120"/>
                <a:ea typeface="Microsoft JhengHei" charset="-120"/>
                <a:cs typeface="Microsoft JhengHei" charset="-120"/>
              </a:rPr>
              <a:t>getPropertySources</a:t>
            </a:r>
            <a:r>
              <a:rPr lang="en-US" altLang="zh-CN" sz="1600" dirty="0">
                <a:latin typeface="Microsoft JhengHei" charset="-120"/>
                <a:ea typeface="Microsoft JhengHei" charset="-120"/>
                <a:cs typeface="Microsoft JhengHei" charset="-120"/>
              </a:rPr>
              <a:t>())).</a:t>
            </a:r>
            <a:r>
              <a:rPr lang="en-US" altLang="zh-CN" sz="1600" dirty="0" err="1">
                <a:latin typeface="Microsoft JhengHei" charset="-120"/>
                <a:ea typeface="Microsoft JhengHei" charset="-120"/>
                <a:cs typeface="Microsoft JhengHei" charset="-120"/>
              </a:rPr>
              <a:t>keySet</a:t>
            </a:r>
            <a:r>
              <a:rPr lang="en-US" altLang="zh-CN" sz="1600" dirty="0">
                <a:latin typeface="Microsoft JhengHei" charset="-120"/>
                <a:ea typeface="Microsoft JhengHei" charset="-120"/>
                <a:cs typeface="Microsoft JhengHei" charset="-120"/>
              </a:rPr>
              <a:t>();</a:t>
            </a:r>
            <a:br>
              <a:rPr lang="en-US" altLang="zh-CN" sz="16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lang="zh-CN" altLang="en-US" sz="1600" dirty="0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   </a:t>
            </a:r>
            <a:r>
              <a:rPr lang="en-US" altLang="zh-CN" sz="1600" dirty="0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//</a:t>
            </a:r>
            <a:r>
              <a:rPr lang="zh-CN" altLang="en-US" sz="1600" dirty="0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发布 </a:t>
            </a:r>
            <a:r>
              <a:rPr lang="en-US" altLang="zh-CN" sz="1600" dirty="0" err="1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EnvironmentChangeEvent</a:t>
            </a:r>
            <a:r>
              <a:rPr lang="zh-CN" altLang="en-US" sz="1600" dirty="0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，重新绑定 上下文中 相关的 </a:t>
            </a:r>
            <a:r>
              <a:rPr lang="en-US" altLang="zh-CN" sz="1600" dirty="0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bean</a:t>
            </a:r>
            <a:r>
              <a:rPr lang="en-US" altLang="zh-CN" sz="1600" dirty="0">
                <a:latin typeface="Microsoft JhengHei" charset="-120"/>
                <a:ea typeface="Microsoft JhengHei" charset="-120"/>
                <a:cs typeface="Microsoft JhengHei" charset="-120"/>
              </a:rPr>
              <a:t/>
            </a:r>
            <a:br>
              <a:rPr lang="en-US" altLang="zh-CN" sz="16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lang="en-US" altLang="zh-CN" sz="1600" dirty="0">
                <a:latin typeface="Microsoft JhengHei" charset="-120"/>
                <a:ea typeface="Microsoft JhengHei" charset="-120"/>
                <a:cs typeface="Microsoft JhengHei" charset="-120"/>
              </a:rPr>
              <a:t>    </a:t>
            </a:r>
            <a:r>
              <a:rPr lang="en-US" altLang="zh-CN" sz="1600" dirty="0" err="1">
                <a:latin typeface="Microsoft JhengHei" charset="-120"/>
                <a:ea typeface="Microsoft JhengHei" charset="-120"/>
                <a:cs typeface="Microsoft JhengHei" charset="-120"/>
              </a:rPr>
              <a:t>this.context.publishEvent</a:t>
            </a:r>
            <a:r>
              <a:rPr lang="en-US" altLang="zh-CN" sz="1600" dirty="0">
                <a:latin typeface="Microsoft JhengHei" charset="-120"/>
                <a:ea typeface="Microsoft JhengHei" charset="-120"/>
                <a:cs typeface="Microsoft JhengHei" charset="-120"/>
              </a:rPr>
              <a:t>(new </a:t>
            </a:r>
            <a:r>
              <a:rPr lang="en-US" altLang="zh-CN" sz="1600" dirty="0" err="1">
                <a:latin typeface="Microsoft JhengHei" charset="-120"/>
                <a:ea typeface="Microsoft JhengHei" charset="-120"/>
                <a:cs typeface="Microsoft JhengHei" charset="-120"/>
              </a:rPr>
              <a:t>EnvironmentChangeEvent</a:t>
            </a:r>
            <a:r>
              <a:rPr lang="en-US" altLang="zh-CN" sz="1600" dirty="0">
                <a:latin typeface="Microsoft JhengHei" charset="-120"/>
                <a:ea typeface="Microsoft JhengHei" charset="-120"/>
                <a:cs typeface="Microsoft JhengHei" charset="-120"/>
              </a:rPr>
              <a:t>(</a:t>
            </a:r>
            <a:r>
              <a:rPr lang="en-US" altLang="zh-CN" sz="1600" dirty="0" err="1">
                <a:latin typeface="Microsoft JhengHei" charset="-120"/>
                <a:ea typeface="Microsoft JhengHei" charset="-120"/>
                <a:cs typeface="Microsoft JhengHei" charset="-120"/>
              </a:rPr>
              <a:t>this.context</a:t>
            </a:r>
            <a:r>
              <a:rPr lang="en-US" altLang="zh-CN" sz="1600" dirty="0">
                <a:latin typeface="Microsoft JhengHei" charset="-120"/>
                <a:ea typeface="Microsoft JhengHei" charset="-120"/>
                <a:cs typeface="Microsoft JhengHei" charset="-120"/>
              </a:rPr>
              <a:t>, keys</a:t>
            </a:r>
            <a:r>
              <a:rPr lang="en-US" altLang="zh-CN" sz="1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));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Microsoft JhengHei" charset="-120"/>
                <a:ea typeface="Microsoft JhengHei" charset="-120"/>
                <a:cs typeface="Microsoft JhengHei" charset="-120"/>
              </a:rPr>
              <a:t/>
            </a:r>
            <a:br>
              <a:rPr lang="en-US" altLang="zh-CN" sz="16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lang="en-US" altLang="zh-CN" sz="1600" dirty="0">
                <a:latin typeface="Microsoft JhengHei" charset="-120"/>
                <a:ea typeface="Microsoft JhengHei" charset="-120"/>
                <a:cs typeface="Microsoft JhengHei" charset="-120"/>
              </a:rPr>
              <a:t>    return keys;</a:t>
            </a:r>
            <a:br>
              <a:rPr lang="en-US" altLang="zh-CN" sz="16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lang="en-US" altLang="zh-CN" sz="1600" dirty="0">
                <a:latin typeface="Microsoft JhengHei" charset="-120"/>
                <a:ea typeface="Microsoft JhengHei" charset="-120"/>
                <a:cs typeface="Microsoft JhengHei" charset="-120"/>
              </a:rPr>
              <a:t>}</a:t>
            </a:r>
            <a:endParaRPr kumimoji="1" lang="zh-CN" altLang="en-US" sz="16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0" y="704844"/>
            <a:ext cx="88921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当触发热更新的时候，会调用 </a:t>
            </a:r>
            <a:r>
              <a:rPr lang="en-US" altLang="zh-CN" sz="2000" dirty="0" err="1"/>
              <a:t>ContextRefresher</a:t>
            </a:r>
            <a:r>
              <a:rPr lang="en-US" altLang="zh-CN" sz="2000" dirty="0"/>
              <a:t> </a:t>
            </a:r>
            <a:r>
              <a:rPr lang="zh-CN" altLang="en-US" sz="2000" dirty="0"/>
              <a:t>的 </a:t>
            </a:r>
            <a:r>
              <a:rPr lang="en-US" altLang="zh-CN" sz="2000" dirty="0"/>
              <a:t>refresh()</a:t>
            </a:r>
            <a:r>
              <a:rPr lang="zh-CN" altLang="en-US" sz="2000" dirty="0"/>
              <a:t>。方法的实现如下</a:t>
            </a:r>
            <a:r>
              <a:rPr lang="en-US" altLang="zh-CN" sz="2000" dirty="0"/>
              <a:t>: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6939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633166" cy="562338"/>
          </a:xfrm>
        </p:spPr>
        <p:txBody>
          <a:bodyPr>
            <a:noAutofit/>
          </a:bodyPr>
          <a:lstStyle/>
          <a:p>
            <a:r>
              <a:rPr kumimoji="1" lang="en-US" altLang="zh-CN" sz="3200" b="1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SpringCloud-Config</a:t>
            </a:r>
            <a:r>
              <a:rPr kumimoji="1" lang="en-US" altLang="zh-CN" sz="32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:</a:t>
            </a:r>
            <a:r>
              <a:rPr kumimoji="1" lang="zh-CN" altLang="en-US" sz="32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 服务实例 更新核心源码</a:t>
            </a:r>
            <a:endParaRPr kumimoji="1" lang="zh-CN" altLang="en-US" sz="3200" b="1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0" y="1192258"/>
            <a:ext cx="11704320" cy="5516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public </a:t>
            </a:r>
            <a:r>
              <a:rPr lang="en-US" altLang="zh-CN" sz="1600" dirty="0"/>
              <a:t>void rebind() {</a:t>
            </a:r>
            <a:br>
              <a:rPr lang="en-US" altLang="zh-CN" sz="1600" dirty="0"/>
            </a:br>
            <a:r>
              <a:rPr lang="en-US" altLang="zh-CN" sz="1600" dirty="0"/>
              <a:t>  </a:t>
            </a:r>
            <a:r>
              <a:rPr lang="en-US" altLang="zh-CN" sz="1600" dirty="0" smtClean="0"/>
              <a:t>//</a:t>
            </a:r>
            <a:r>
              <a:rPr lang="zh-CN" altLang="en-US" sz="1600" dirty="0" smtClean="0"/>
              <a:t>忽略</a:t>
            </a:r>
            <a:endParaRPr lang="en-US" altLang="zh-CN" sz="1600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 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//</a:t>
            </a:r>
            <a:r>
              <a:rPr lang="zh-CN" altLang="en-US" sz="1600" dirty="0" smtClean="0"/>
              <a:t> 遍历每个</a:t>
            </a:r>
            <a:r>
              <a:rPr lang="en-US" altLang="zh-CN" sz="1600" dirty="0" smtClean="0"/>
              <a:t>bean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zh-CN" altLang="en-US" sz="1600" dirty="0"/>
              <a:t>  </a:t>
            </a:r>
            <a:r>
              <a:rPr lang="en-US" altLang="zh-CN" sz="1600" dirty="0"/>
              <a:t>for (String name : </a:t>
            </a:r>
            <a:r>
              <a:rPr lang="en-US" altLang="zh-CN" sz="1600" dirty="0" err="1"/>
              <a:t>this.beans.getBeanNames</a:t>
            </a:r>
            <a:r>
              <a:rPr lang="en-US" altLang="zh-CN" sz="1600" dirty="0"/>
              <a:t>()) {</a:t>
            </a:r>
            <a:br>
              <a:rPr lang="en-US" altLang="zh-CN" sz="1600" dirty="0"/>
            </a:br>
            <a:r>
              <a:rPr lang="en-US" altLang="zh-CN" sz="1600" dirty="0"/>
              <a:t>    rebind(name);</a:t>
            </a:r>
            <a:br>
              <a:rPr lang="en-US" altLang="zh-CN" sz="1600" dirty="0"/>
            </a:br>
            <a:r>
              <a:rPr lang="en-US" altLang="zh-CN" sz="1600" dirty="0"/>
              <a:t>  }</a:t>
            </a:r>
            <a:br>
              <a:rPr lang="en-US" altLang="zh-CN" sz="1600" dirty="0"/>
            </a:br>
            <a:r>
              <a:rPr lang="en-US" altLang="zh-CN" sz="1600" dirty="0" smtClean="0"/>
              <a:t>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 smtClean="0"/>
              <a:t>public </a:t>
            </a:r>
            <a:r>
              <a:rPr lang="en-US" altLang="zh-CN" sz="1600" dirty="0" err="1"/>
              <a:t>boolean</a:t>
            </a:r>
            <a:r>
              <a:rPr lang="en-US" altLang="zh-CN" sz="1600" dirty="0"/>
              <a:t> rebind(String name) {</a:t>
            </a:r>
            <a:br>
              <a:rPr lang="en-US" altLang="zh-CN" sz="1600" dirty="0"/>
            </a:br>
            <a:r>
              <a:rPr lang="zh-CN" altLang="en-US" sz="1600" dirty="0" smtClean="0"/>
              <a:t>  </a:t>
            </a:r>
            <a:r>
              <a:rPr lang="en-US" altLang="zh-CN" sz="1600" dirty="0" smtClean="0"/>
              <a:t>//</a:t>
            </a:r>
            <a:r>
              <a:rPr lang="zh-CN" altLang="en-US" sz="1600" dirty="0" smtClean="0"/>
              <a:t>忽略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  if (</a:t>
            </a:r>
            <a:r>
              <a:rPr lang="en-US" altLang="zh-CN" sz="1600" dirty="0" err="1"/>
              <a:t>this.applicationContext</a:t>
            </a:r>
            <a:r>
              <a:rPr lang="en-US" altLang="zh-CN" sz="1600" dirty="0"/>
              <a:t> != null) {</a:t>
            </a:r>
            <a:br>
              <a:rPr lang="en-US" altLang="zh-CN" sz="1600" dirty="0"/>
            </a:br>
            <a:r>
              <a:rPr lang="en-US" altLang="zh-CN" sz="1600" dirty="0"/>
              <a:t>    try {</a:t>
            </a:r>
            <a:br>
              <a:rPr lang="en-US" altLang="zh-CN" sz="1600" dirty="0"/>
            </a:br>
            <a:r>
              <a:rPr lang="en-US" altLang="zh-CN" sz="1600" dirty="0"/>
              <a:t>      Object bean = </a:t>
            </a:r>
            <a:r>
              <a:rPr lang="en-US" altLang="zh-CN" sz="1600" dirty="0" err="1"/>
              <a:t>this.applicationContext.getBean</a:t>
            </a:r>
            <a:r>
              <a:rPr lang="en-US" altLang="zh-CN" sz="1600" dirty="0"/>
              <a:t>(name);</a:t>
            </a:r>
            <a:br>
              <a:rPr lang="en-US" altLang="zh-CN" sz="1600" dirty="0"/>
            </a:br>
            <a:r>
              <a:rPr lang="zh-CN" altLang="en-US" sz="1600" dirty="0" smtClean="0"/>
              <a:t>      </a:t>
            </a:r>
            <a:r>
              <a:rPr lang="en-US" altLang="zh-CN" sz="1600" dirty="0" smtClean="0"/>
              <a:t>//</a:t>
            </a:r>
            <a:r>
              <a:rPr lang="zh-CN" altLang="en-US" sz="1600" dirty="0" smtClean="0"/>
              <a:t>忽略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      if (bean != null) {</a:t>
            </a:r>
            <a:br>
              <a:rPr lang="en-US" altLang="zh-CN" sz="1600" dirty="0"/>
            </a:br>
            <a:r>
              <a:rPr lang="en-US" altLang="zh-CN" sz="1600" dirty="0"/>
              <a:t>        </a:t>
            </a:r>
            <a:r>
              <a:rPr lang="en-US" altLang="zh-CN" sz="1600" dirty="0" err="1"/>
              <a:t>this.applicationContext.getAutowireCapableBeanFactory</a:t>
            </a:r>
            <a:r>
              <a:rPr lang="en-US" altLang="zh-CN" sz="1600" dirty="0" smtClean="0"/>
              <a:t>().</a:t>
            </a:r>
            <a:r>
              <a:rPr lang="en-US" altLang="zh-CN" sz="1600" dirty="0" err="1"/>
              <a:t>destroyBean</a:t>
            </a:r>
            <a:r>
              <a:rPr lang="en-US" altLang="zh-CN" sz="1600" dirty="0"/>
              <a:t>(bean);</a:t>
            </a:r>
            <a:br>
              <a:rPr lang="en-US" altLang="zh-CN" sz="1600" dirty="0"/>
            </a:br>
            <a:r>
              <a:rPr lang="en-US" altLang="zh-CN" sz="1600" dirty="0"/>
              <a:t>        </a:t>
            </a:r>
            <a:r>
              <a:rPr lang="en-US" altLang="zh-CN" sz="1600" dirty="0" err="1"/>
              <a:t>this.applicationContext.getAutowireCapableBeanFactory</a:t>
            </a:r>
            <a:r>
              <a:rPr lang="en-US" altLang="zh-CN" sz="1600" dirty="0" smtClean="0"/>
              <a:t>().</a:t>
            </a:r>
            <a:r>
              <a:rPr lang="en-US" altLang="zh-CN" sz="1600" dirty="0" err="1"/>
              <a:t>initializeBean</a:t>
            </a:r>
            <a:r>
              <a:rPr lang="en-US" altLang="zh-CN" sz="1600" dirty="0"/>
              <a:t>(bean, name);</a:t>
            </a:r>
            <a:br>
              <a:rPr lang="en-US" altLang="zh-CN" sz="1600" dirty="0"/>
            </a:br>
            <a:r>
              <a:rPr lang="en-US" altLang="zh-CN" sz="1600" dirty="0"/>
              <a:t>        return true</a:t>
            </a:r>
            <a:r>
              <a:rPr lang="en-US" altLang="zh-CN" sz="1600" dirty="0" smtClean="0"/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 </a:t>
            </a:r>
            <a:r>
              <a:rPr lang="zh-CN" altLang="en-US" sz="1600" dirty="0" smtClean="0"/>
              <a:t>     </a:t>
            </a:r>
            <a:r>
              <a:rPr lang="en-US" altLang="zh-CN" sz="1600" dirty="0" smtClean="0"/>
              <a:t>}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zh-CN" altLang="en-US" sz="1600" dirty="0" smtClean="0"/>
              <a:t>    </a:t>
            </a:r>
            <a:r>
              <a:rPr lang="en-US" altLang="zh-CN" sz="1600" dirty="0" smtClean="0"/>
              <a:t>//</a:t>
            </a:r>
            <a:r>
              <a:rPr lang="zh-CN" altLang="en-US" sz="1600" dirty="0" smtClean="0"/>
              <a:t> 忽略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}</a:t>
            </a:r>
            <a:endParaRPr kumimoji="1" lang="zh-CN" altLang="en-US" sz="16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692632"/>
            <a:ext cx="1089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EnvironmentChangeEvent</a:t>
            </a:r>
            <a:r>
              <a:rPr lang="zh-CN" altLang="en-US" b="1" dirty="0" smtClean="0"/>
              <a:t> 事件 会触发 下面的</a:t>
            </a:r>
            <a:r>
              <a:rPr lang="en-US" altLang="zh-CN" b="1" dirty="0" smtClean="0"/>
              <a:t>rebind</a:t>
            </a:r>
            <a:r>
              <a:rPr lang="zh-CN" altLang="en-US" b="1" dirty="0" smtClean="0"/>
              <a:t> 方法</a:t>
            </a:r>
            <a:r>
              <a:rPr lang="en-US" altLang="zh-CN" b="1" dirty="0" smtClean="0"/>
              <a:t>: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68529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9153" y="2341984"/>
            <a:ext cx="948382" cy="1567543"/>
          </a:xfrm>
        </p:spPr>
        <p:txBody>
          <a:bodyPr>
            <a:noAutofit/>
          </a:bodyPr>
          <a:lstStyle/>
          <a:p>
            <a:pPr algn="ctr"/>
            <a:r>
              <a:rPr kumimoji="1" lang="zh-CN" altLang="en-US" sz="96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完</a:t>
            </a:r>
            <a:endParaRPr kumimoji="1" lang="zh-CN" altLang="en-US" sz="9600" b="1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91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02055" y="2773146"/>
            <a:ext cx="7443002" cy="562338"/>
          </a:xfrm>
        </p:spPr>
        <p:txBody>
          <a:bodyPr>
            <a:noAutofit/>
          </a:bodyPr>
          <a:lstStyle/>
          <a:p>
            <a:r>
              <a:rPr kumimoji="1" lang="en-US" altLang="zh-CN" sz="4000" b="1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SpringCloud</a:t>
            </a:r>
            <a:r>
              <a:rPr kumimoji="1" lang="en-US" altLang="zh-CN" sz="40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-Ribbon</a:t>
            </a:r>
            <a:r>
              <a:rPr kumimoji="1" lang="zh-CN" altLang="en-US" sz="40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 均衡负载</a:t>
            </a:r>
            <a:endParaRPr kumimoji="1" lang="zh-CN" altLang="en-US" sz="4000" b="1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79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815251" cy="562338"/>
          </a:xfrm>
        </p:spPr>
        <p:txBody>
          <a:bodyPr>
            <a:noAutofit/>
          </a:bodyPr>
          <a:lstStyle/>
          <a:p>
            <a:r>
              <a:rPr kumimoji="1" lang="en-US" altLang="zh-CN" sz="3200" b="1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SpringCloud-Config</a:t>
            </a:r>
            <a:r>
              <a:rPr kumimoji="1" lang="en-US" altLang="zh-CN" sz="32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:</a:t>
            </a:r>
            <a:r>
              <a:rPr kumimoji="1" lang="zh-CN" altLang="en-US" sz="32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 刷新原理</a:t>
            </a:r>
            <a:endParaRPr kumimoji="1" lang="zh-CN" altLang="en-US" sz="3200" b="1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1224"/>
            <a:ext cx="7326199" cy="5170261"/>
          </a:xfrm>
        </p:spPr>
      </p:pic>
      <p:sp>
        <p:nvSpPr>
          <p:cNvPr id="7" name="文本框 6"/>
          <p:cNvSpPr txBox="1"/>
          <p:nvPr/>
        </p:nvSpPr>
        <p:spPr>
          <a:xfrm>
            <a:off x="6283958" y="2573024"/>
            <a:ext cx="5699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RefreshScope</a:t>
            </a:r>
            <a:r>
              <a:rPr kumimoji="1" lang="zh-CN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类 用于管理 </a:t>
            </a:r>
            <a:r>
              <a:rPr kumimoji="1" lang="en-US" altLang="zh-CN" dirty="0" smtClean="0">
                <a:latin typeface="Microsoft JhengHei" charset="-120"/>
                <a:ea typeface="Microsoft JhengHei" charset="-120"/>
                <a:cs typeface="Microsoft JhengHei" charset="-120"/>
              </a:rPr>
              <a:t>@</a:t>
            </a:r>
            <a:r>
              <a:rPr kumimoji="1" lang="en-US" altLang="zh-CN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RefreshScope</a:t>
            </a:r>
            <a:r>
              <a:rPr kumimoji="1" lang="zh-CN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注解的</a:t>
            </a:r>
            <a:r>
              <a:rPr kumimoji="1" lang="en-US" altLang="zh-CN" dirty="0" smtClean="0">
                <a:latin typeface="Microsoft JhengHei" charset="-120"/>
                <a:ea typeface="Microsoft JhengHei" charset="-120"/>
                <a:cs typeface="Microsoft JhengHei" charset="-120"/>
              </a:rPr>
              <a:t>bean</a:t>
            </a:r>
            <a:r>
              <a:rPr kumimoji="1" lang="zh-CN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endParaRPr kumimoji="1" lang="en-US" altLang="zh-CN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7857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815251" cy="562338"/>
          </a:xfrm>
        </p:spPr>
        <p:txBody>
          <a:bodyPr>
            <a:noAutofit/>
          </a:bodyPr>
          <a:lstStyle/>
          <a:p>
            <a:r>
              <a:rPr kumimoji="1" lang="en-US" altLang="zh-CN" sz="3200" b="1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SpringCloud-Hystrix</a:t>
            </a:r>
            <a:r>
              <a:rPr kumimoji="1" lang="en-US" altLang="zh-CN" sz="32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:</a:t>
            </a:r>
            <a:r>
              <a:rPr kumimoji="1" lang="zh-CN" altLang="en-US" sz="32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 超时源码</a:t>
            </a:r>
            <a:endParaRPr kumimoji="1" lang="zh-CN" altLang="en-US" sz="3200" b="1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6424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 smtClean="0"/>
              <a:t>Observable&lt;R&gt; execution</a:t>
            </a:r>
            <a:r>
              <a:rPr lang="en-US" altLang="zh-CN" sz="1600" dirty="0"/>
              <a:t>;</a:t>
            </a:r>
            <a:br>
              <a:rPr lang="en-US" altLang="zh-CN" sz="1600" dirty="0"/>
            </a:br>
            <a:r>
              <a:rPr lang="en-US" altLang="zh-CN" sz="1600" dirty="0"/>
              <a:t>if </a:t>
            </a:r>
            <a:r>
              <a:rPr lang="en-US" altLang="zh-CN" sz="1600" dirty="0" smtClean="0"/>
              <a:t>(</a:t>
            </a:r>
            <a:r>
              <a:rPr lang="en-US" altLang="zh-CN" sz="1600" dirty="0" err="1">
                <a:solidFill>
                  <a:srgbClr val="FF0000"/>
                </a:solidFill>
              </a:rPr>
              <a:t>properties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.executionTimeoutEnabled</a:t>
            </a:r>
            <a:r>
              <a:rPr lang="en-US" altLang="zh-CN" sz="1600" dirty="0" smtClean="0"/>
              <a:t>().get()) {</a:t>
            </a:r>
            <a:br>
              <a:rPr lang="en-US" altLang="zh-CN" sz="1600" dirty="0" smtClean="0"/>
            </a:br>
            <a:r>
              <a:rPr lang="en-US" altLang="zh-CN" sz="1600" dirty="0" smtClean="0"/>
              <a:t>    execution = </a:t>
            </a:r>
            <a:r>
              <a:rPr lang="en-US" altLang="zh-CN" sz="1600" dirty="0" err="1" smtClean="0"/>
              <a:t>executeCommandWithSpecifiedIsolation</a:t>
            </a:r>
            <a:r>
              <a:rPr lang="en-US" altLang="zh-CN" sz="1600" dirty="0" smtClean="0"/>
              <a:t>(_</a:t>
            </a:r>
            <a:r>
              <a:rPr lang="en-US" altLang="zh-CN" sz="1600" dirty="0" err="1" smtClean="0"/>
              <a:t>cmd</a:t>
            </a:r>
            <a:r>
              <a:rPr lang="en-US" altLang="zh-CN" sz="1600" dirty="0" smtClean="0"/>
              <a:t>)</a:t>
            </a:r>
            <a:br>
              <a:rPr lang="en-US" altLang="zh-CN" sz="1600" dirty="0" smtClean="0"/>
            </a:br>
            <a:r>
              <a:rPr lang="en-US" altLang="zh-CN" sz="1600" dirty="0" smtClean="0"/>
              <a:t>            .lift(</a:t>
            </a:r>
            <a:r>
              <a:rPr lang="en-US" altLang="zh-CN" sz="1600" dirty="0"/>
              <a:t>new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HystrixObservableTimeoutOperator</a:t>
            </a:r>
            <a:r>
              <a:rPr lang="en-US" altLang="zh-CN" sz="1600" dirty="0" smtClean="0">
                <a:solidFill>
                  <a:srgbClr val="FF0000"/>
                </a:solidFill>
              </a:rPr>
              <a:t>&lt;</a:t>
            </a:r>
            <a:r>
              <a:rPr lang="en-US" altLang="zh-CN" sz="1600" dirty="0">
                <a:solidFill>
                  <a:srgbClr val="FF0000"/>
                </a:solidFill>
              </a:rPr>
              <a:t>R</a:t>
            </a:r>
            <a:r>
              <a:rPr lang="en-US" altLang="zh-CN" sz="1600" dirty="0" smtClean="0"/>
              <a:t>&gt;(_</a:t>
            </a:r>
            <a:r>
              <a:rPr lang="en-US" altLang="zh-CN" sz="1600" dirty="0" err="1" smtClean="0"/>
              <a:t>cmd</a:t>
            </a:r>
            <a:r>
              <a:rPr lang="en-US" altLang="zh-CN" sz="1600" dirty="0" smtClean="0"/>
              <a:t>))</a:t>
            </a:r>
            <a:r>
              <a:rPr lang="en-US" altLang="zh-CN" sz="1600" dirty="0"/>
              <a:t>;</a:t>
            </a:r>
            <a:br>
              <a:rPr lang="en-US" altLang="zh-CN" sz="1600" dirty="0"/>
            </a:br>
            <a:r>
              <a:rPr lang="en-US" altLang="zh-CN" sz="1600" dirty="0" smtClean="0"/>
              <a:t>} </a:t>
            </a:r>
            <a:r>
              <a:rPr lang="en-US" altLang="zh-CN" sz="1600" dirty="0"/>
              <a:t>else </a:t>
            </a:r>
            <a:r>
              <a:rPr lang="en-US" altLang="zh-CN" sz="1600" dirty="0" smtClean="0"/>
              <a:t>{</a:t>
            </a:r>
            <a:br>
              <a:rPr lang="en-US" altLang="zh-CN" sz="1600" dirty="0" smtClean="0"/>
            </a:br>
            <a:r>
              <a:rPr lang="en-US" altLang="zh-CN" sz="1600" dirty="0" smtClean="0"/>
              <a:t>    execution = </a:t>
            </a:r>
            <a:r>
              <a:rPr lang="en-US" altLang="zh-CN" sz="1600" dirty="0" err="1" smtClean="0"/>
              <a:t>executeCommandWithSpecifiedIsolation</a:t>
            </a:r>
            <a:r>
              <a:rPr lang="en-US" altLang="zh-CN" sz="1600" dirty="0" smtClean="0"/>
              <a:t>(_</a:t>
            </a:r>
            <a:r>
              <a:rPr lang="en-US" altLang="zh-CN" sz="1600" dirty="0" err="1" smtClean="0"/>
              <a:t>cmd</a:t>
            </a:r>
            <a:r>
              <a:rPr lang="en-US" altLang="zh-CN" sz="1600" dirty="0" smtClean="0"/>
              <a:t>)</a:t>
            </a:r>
            <a:r>
              <a:rPr lang="en-US" altLang="zh-CN" sz="1600" dirty="0"/>
              <a:t>;</a:t>
            </a:r>
            <a:br>
              <a:rPr lang="en-US" altLang="zh-CN" sz="1600" dirty="0"/>
            </a:br>
            <a:r>
              <a:rPr lang="en-US" altLang="zh-CN" sz="1600" dirty="0" smtClean="0"/>
              <a:t>}</a:t>
            </a:r>
          </a:p>
          <a:p>
            <a:pPr marL="0" indent="0">
              <a:buNone/>
            </a:pPr>
            <a:endParaRPr kumimoji="1" lang="en-US" altLang="zh-CN" sz="16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0" indent="0">
              <a:buNone/>
            </a:pPr>
            <a:endParaRPr kumimoji="1" lang="zh-CN" altLang="en-US" sz="16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728624"/>
            <a:ext cx="9518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AbstractCommand.executeCommandAndObserve</a:t>
            </a:r>
            <a:r>
              <a:rPr lang="en-US" altLang="zh-CN" dirty="0" smtClean="0">
                <a:latin typeface="Microsoft JhengHei" charset="-120"/>
                <a:ea typeface="Microsoft JhengHei" charset="-120"/>
                <a:cs typeface="Microsoft JhengHei" charset="-120"/>
              </a:rPr>
              <a:t>(final </a:t>
            </a:r>
            <a:r>
              <a:rPr lang="en-US" altLang="zh-CN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AbstractCommand</a:t>
            </a:r>
            <a:r>
              <a:rPr lang="en-US" altLang="zh-CN" dirty="0" smtClean="0">
                <a:latin typeface="Microsoft JhengHei" charset="-120"/>
                <a:ea typeface="Microsoft JhengHei" charset="-120"/>
                <a:cs typeface="Microsoft JhengHei" charset="-120"/>
              </a:rPr>
              <a:t>&lt;</a:t>
            </a:r>
            <a:r>
              <a:rPr lang="en-US" altLang="zh-CN" dirty="0">
                <a:latin typeface="Microsoft JhengHei" charset="-120"/>
                <a:ea typeface="Microsoft JhengHei" charset="-120"/>
                <a:cs typeface="Microsoft JhengHei" charset="-120"/>
              </a:rPr>
              <a:t>R</a:t>
            </a:r>
            <a:r>
              <a:rPr lang="en-US" altLang="zh-CN" dirty="0" smtClean="0">
                <a:latin typeface="Microsoft JhengHei" charset="-120"/>
                <a:ea typeface="Microsoft JhengHei" charset="-120"/>
                <a:cs typeface="Microsoft JhengHei" charset="-120"/>
              </a:rPr>
              <a:t>&gt; _</a:t>
            </a:r>
            <a:r>
              <a:rPr lang="en-US" altLang="zh-CN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cmd</a:t>
            </a:r>
            <a:r>
              <a:rPr lang="en-US" altLang="zh-CN" dirty="0" smtClean="0">
                <a:latin typeface="Microsoft JhengHei" charset="-120"/>
                <a:ea typeface="Microsoft JhengHei" charset="-120"/>
                <a:cs typeface="Microsoft JhengHei" charset="-120"/>
              </a:rPr>
              <a:t>)</a:t>
            </a:r>
            <a:r>
              <a:rPr lang="zh-CN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endParaRPr lang="zh-CN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453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815251" cy="562338"/>
          </a:xfrm>
        </p:spPr>
        <p:txBody>
          <a:bodyPr>
            <a:noAutofit/>
          </a:bodyPr>
          <a:lstStyle/>
          <a:p>
            <a:r>
              <a:rPr kumimoji="1" lang="en-US" altLang="zh-CN" sz="3200" b="1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SpringCloud</a:t>
            </a:r>
            <a:r>
              <a:rPr kumimoji="1" lang="en-US" altLang="zh-CN" sz="32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-Ribbon:</a:t>
            </a:r>
            <a:r>
              <a:rPr kumimoji="1" lang="zh-CN" altLang="en-US" sz="32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 总流程</a:t>
            </a:r>
            <a:endParaRPr kumimoji="1" lang="zh-CN" altLang="en-US" sz="3200" b="1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8" y="758281"/>
            <a:ext cx="10837000" cy="6099719"/>
          </a:xfrm>
        </p:spPr>
      </p:pic>
      <p:sp>
        <p:nvSpPr>
          <p:cNvPr id="6" name="矩形 5"/>
          <p:cNvSpPr/>
          <p:nvPr/>
        </p:nvSpPr>
        <p:spPr>
          <a:xfrm>
            <a:off x="6206845" y="106312"/>
            <a:ext cx="3672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LoadBalancerInterceptor.intercept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94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815251" cy="562338"/>
          </a:xfrm>
        </p:spPr>
        <p:txBody>
          <a:bodyPr>
            <a:noAutofit/>
          </a:bodyPr>
          <a:lstStyle/>
          <a:p>
            <a:r>
              <a:rPr kumimoji="1" lang="en-US" altLang="zh-CN" sz="3200" b="1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SpringCloud</a:t>
            </a:r>
            <a:r>
              <a:rPr kumimoji="1" lang="en-US" altLang="zh-CN" sz="32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-Ribbon:</a:t>
            </a:r>
            <a:r>
              <a:rPr kumimoji="1" lang="zh-CN" altLang="en-US" sz="32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 均衡负载器类图</a:t>
            </a:r>
            <a:endParaRPr kumimoji="1" lang="zh-CN" altLang="en-US" sz="3200" b="1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3" y="1030520"/>
            <a:ext cx="3474720" cy="3061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007" y="1030520"/>
            <a:ext cx="5880100" cy="44704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96253" y="611763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类图 继承关系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647756" y="611763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接口定义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-13553" y="4392714"/>
            <a:ext cx="5384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1.</a:t>
            </a:r>
            <a:r>
              <a:rPr kumimoji="1" lang="zh-CN" altLang="en-US" sz="1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CN" sz="1600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NoOpLoadBalancer</a:t>
            </a:r>
            <a:r>
              <a:rPr kumimoji="1" lang="en-US" altLang="zh-CN" sz="1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:</a:t>
            </a:r>
            <a:r>
              <a:rPr kumimoji="1" lang="zh-CN" altLang="en-US" sz="1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endParaRPr kumimoji="1" lang="en-US" altLang="zh-CN" sz="16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CN" altLang="en-US" sz="1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不使用均衡负载</a:t>
            </a:r>
            <a:endParaRPr kumimoji="1" lang="en-US" altLang="zh-CN" sz="16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en-US" altLang="zh-CN" sz="1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/>
            </a:r>
            <a:br>
              <a:rPr kumimoji="1" lang="en-US" altLang="zh-CN" sz="1600" dirty="0" smtClean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kumimoji="1" lang="en-US" altLang="zh-CN" sz="1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2.</a:t>
            </a:r>
            <a:r>
              <a:rPr kumimoji="1" lang="zh-CN" altLang="en-US" sz="1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CN" sz="1600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ZoneAwareLoadBalancer</a:t>
            </a:r>
            <a:r>
              <a:rPr kumimoji="1" lang="en-US" altLang="zh-CN" sz="1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:</a:t>
            </a:r>
            <a:r>
              <a:rPr kumimoji="1" lang="zh-CN" altLang="en-US" sz="1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endParaRPr kumimoji="1" lang="en-US" altLang="zh-CN" sz="16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CN" altLang="en-US" sz="1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使用 </a:t>
            </a:r>
            <a:r>
              <a:rPr lang="en-US" altLang="zh-CN" sz="1600" dirty="0" err="1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ZoneAvoidanceRule</a:t>
            </a:r>
            <a:r>
              <a:rPr lang="zh-CN" altLang="en-US" sz="1600" dirty="0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zh-CN" altLang="en-US" sz="1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策略</a:t>
            </a:r>
            <a:r>
              <a:rPr kumimoji="1" lang="zh-CN" altLang="en-US" sz="1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endParaRPr kumimoji="1" lang="zh-CN" altLang="en-US" sz="16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441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815251" cy="562338"/>
          </a:xfrm>
        </p:spPr>
        <p:txBody>
          <a:bodyPr>
            <a:noAutofit/>
          </a:bodyPr>
          <a:lstStyle/>
          <a:p>
            <a:r>
              <a:rPr kumimoji="1" lang="en-US" altLang="zh-CN" sz="3200" b="1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SpringCloud</a:t>
            </a:r>
            <a:r>
              <a:rPr kumimoji="1" lang="en-US" altLang="zh-CN" sz="32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-Ribbon:</a:t>
            </a:r>
            <a:r>
              <a:rPr kumimoji="1" lang="zh-CN" altLang="en-US" sz="32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 均衡策略</a:t>
            </a:r>
            <a:endParaRPr kumimoji="1" lang="zh-CN" altLang="en-US" sz="3200" b="1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-86628" y="3864129"/>
            <a:ext cx="1206790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RoundRobinRule</a:t>
            </a:r>
            <a:r>
              <a:rPr lang="en-US" altLang="zh-CN" dirty="0" smtClean="0">
                <a:latin typeface="Microsoft JhengHei" charset="-120"/>
                <a:ea typeface="Microsoft JhengHei" charset="-120"/>
                <a:cs typeface="Microsoft JhengHei" charset="-120"/>
              </a:rPr>
              <a:t>:</a:t>
            </a:r>
            <a:r>
              <a:rPr lang="zh-CN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  轮询</a:t>
            </a:r>
            <a:r>
              <a:rPr lang="en-US" altLang="zh-CN" dirty="0" smtClean="0">
                <a:latin typeface="Microsoft JhengHei" charset="-120"/>
                <a:ea typeface="Microsoft JhengHei" charset="-120"/>
                <a:cs typeface="Microsoft JhengHei" charset="-120"/>
              </a:rPr>
              <a:t>10</a:t>
            </a:r>
            <a:r>
              <a:rPr lang="zh-CN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次，遇到可用即返回。</a:t>
            </a:r>
            <a:endParaRPr lang="en-US" altLang="zh-CN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RandomRule</a:t>
            </a:r>
            <a:r>
              <a:rPr lang="en-US" altLang="zh-CN" dirty="0" smtClean="0">
                <a:latin typeface="Microsoft JhengHei" charset="-120"/>
                <a:ea typeface="Microsoft JhengHei" charset="-120"/>
                <a:cs typeface="Microsoft JhengHei" charset="-120"/>
              </a:rPr>
              <a:t>:</a:t>
            </a:r>
            <a:r>
              <a:rPr lang="zh-CN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 使用 </a:t>
            </a:r>
            <a:r>
              <a:rPr lang="en-US" altLang="zh-CN" dirty="0" smtClean="0">
                <a:latin typeface="Microsoft JhengHei" charset="-120"/>
                <a:ea typeface="Microsoft JhengHei" charset="-120"/>
                <a:cs typeface="Microsoft JhengHei" charset="-120"/>
              </a:rPr>
              <a:t>Random</a:t>
            </a:r>
            <a:r>
              <a:rPr lang="zh-CN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 随机取 </a:t>
            </a:r>
            <a:r>
              <a:rPr lang="en-US" altLang="zh-CN" dirty="0" smtClean="0">
                <a:latin typeface="Microsoft JhengHei" charset="-120"/>
                <a:ea typeface="Microsoft JhengHei" charset="-120"/>
                <a:cs typeface="Microsoft JhengHei" charset="-120"/>
              </a:rPr>
              <a:t>index</a:t>
            </a:r>
            <a:r>
              <a:rPr lang="zh-CN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，遇到可用即返回。</a:t>
            </a:r>
            <a:r>
              <a:rPr lang="en-US" altLang="zh-CN" dirty="0" smtClean="0">
                <a:latin typeface="Microsoft JhengHei" charset="-120"/>
                <a:ea typeface="Microsoft JhengHei" charset="-120"/>
                <a:cs typeface="Microsoft JhengHei" charset="-120"/>
              </a:rPr>
              <a:t>(</a:t>
            </a:r>
            <a:r>
              <a:rPr lang="zh-CN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无次数限制，可能在</a:t>
            </a:r>
            <a:r>
              <a:rPr lang="en-US" altLang="zh-CN" dirty="0" smtClean="0">
                <a:latin typeface="Microsoft JhengHei" charset="-120"/>
                <a:ea typeface="Microsoft JhengHei" charset="-120"/>
                <a:cs typeface="Microsoft JhengHei" charset="-120"/>
              </a:rPr>
              <a:t>while</a:t>
            </a:r>
            <a:r>
              <a:rPr lang="zh-CN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中出不来</a:t>
            </a:r>
            <a:r>
              <a:rPr lang="en-US" altLang="zh-CN" dirty="0" smtClean="0">
                <a:latin typeface="Microsoft JhengHei" charset="-120"/>
                <a:ea typeface="Microsoft JhengHei" charset="-120"/>
                <a:cs typeface="Microsoft JhengHei" charset="-120"/>
              </a:rPr>
              <a:t>)</a:t>
            </a:r>
            <a:r>
              <a:rPr lang="zh-CN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。</a:t>
            </a:r>
            <a:endParaRPr lang="en-US" altLang="zh-CN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RetryRule</a:t>
            </a:r>
            <a:r>
              <a:rPr lang="en-US" altLang="zh-CN" dirty="0" smtClean="0">
                <a:latin typeface="Microsoft JhengHei" charset="-120"/>
                <a:ea typeface="Microsoft JhengHei" charset="-120"/>
                <a:cs typeface="Microsoft JhengHei" charset="-120"/>
              </a:rPr>
              <a:t>:</a:t>
            </a:r>
            <a:r>
              <a:rPr lang="zh-CN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 在一定时间内，使用 </a:t>
            </a:r>
            <a:r>
              <a:rPr lang="en-US" altLang="zh-CN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RoundRobinRule</a:t>
            </a:r>
            <a:r>
              <a:rPr lang="en-US" altLang="zh-CN" dirty="0" smtClean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zh-CN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策略获取实例。</a:t>
            </a:r>
            <a:endParaRPr lang="en-US" altLang="zh-CN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WeightedResponseTimeRule</a:t>
            </a:r>
            <a:r>
              <a:rPr lang="en-US" altLang="zh-CN" dirty="0" smtClean="0">
                <a:latin typeface="Microsoft JhengHei" charset="-120"/>
                <a:ea typeface="Microsoft JhengHei" charset="-120"/>
                <a:cs typeface="Microsoft JhengHei" charset="-120"/>
              </a:rPr>
              <a:t>:</a:t>
            </a:r>
            <a:r>
              <a:rPr lang="zh-CN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 根据实例的运行情况来计算权重，然后根据权重来挑选实例。</a:t>
            </a:r>
            <a:endParaRPr lang="en-US" altLang="zh-CN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BestAvailableRule</a:t>
            </a:r>
            <a:r>
              <a:rPr lang="en-US" altLang="zh-CN" dirty="0" smtClean="0">
                <a:latin typeface="Microsoft JhengHei" charset="-120"/>
                <a:ea typeface="Microsoft JhengHei" charset="-120"/>
                <a:cs typeface="Microsoft JhengHei" charset="-120"/>
              </a:rPr>
              <a:t> :</a:t>
            </a:r>
            <a:r>
              <a:rPr lang="zh-CN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 选出最空闲的服务实例。</a:t>
            </a:r>
            <a:endParaRPr lang="en-US" altLang="zh-CN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AvailabilityFilteringRule</a:t>
            </a:r>
            <a:r>
              <a:rPr lang="en-US" altLang="zh-CN" dirty="0" smtClean="0">
                <a:latin typeface="Microsoft JhengHei" charset="-120"/>
                <a:ea typeface="Microsoft JhengHei" charset="-120"/>
                <a:cs typeface="Microsoft JhengHei" charset="-120"/>
              </a:rPr>
              <a:t>:</a:t>
            </a:r>
            <a:r>
              <a:rPr lang="zh-CN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 通过线性抽样的方式直接尝试寻找可用且较空闲的实例来使用。</a:t>
            </a:r>
            <a:endParaRPr lang="en-US" altLang="zh-CN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err="1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ZoneAvoidanceRule</a:t>
            </a:r>
            <a:r>
              <a:rPr lang="zh-CN" altLang="en-US" dirty="0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en-US" altLang="zh-CN" dirty="0" smtClean="0">
                <a:latin typeface="Microsoft JhengHei" charset="-120"/>
                <a:ea typeface="Microsoft JhengHei" charset="-120"/>
                <a:cs typeface="Microsoft JhengHei" charset="-120"/>
              </a:rPr>
              <a:t>:</a:t>
            </a:r>
            <a:r>
              <a:rPr lang="zh-CN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 先按区域过滤，后按可用性过滤。</a:t>
            </a:r>
            <a:endParaRPr kumimoji="1" lang="en-US" altLang="zh-CN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7" y="562338"/>
            <a:ext cx="8735595" cy="330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86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815251" cy="562338"/>
          </a:xfrm>
        </p:spPr>
        <p:txBody>
          <a:bodyPr>
            <a:noAutofit/>
          </a:bodyPr>
          <a:lstStyle/>
          <a:p>
            <a:r>
              <a:rPr kumimoji="1" lang="en-US" altLang="zh-CN" sz="3200" b="1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SpringCloud</a:t>
            </a:r>
            <a:r>
              <a:rPr kumimoji="1" lang="en-US" altLang="zh-CN" sz="32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-Ribbon:</a:t>
            </a:r>
            <a:r>
              <a:rPr kumimoji="1" lang="zh-CN" altLang="en-US" sz="32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 自定义配置</a:t>
            </a:r>
            <a:endParaRPr kumimoji="1" lang="zh-CN" altLang="en-US" sz="3200" b="1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-1" y="384577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自定义配置</a:t>
            </a:r>
            <a:endParaRPr kumimoji="1" lang="zh-CN" alt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91987"/>
            <a:ext cx="7770269" cy="2050173"/>
          </a:xfrm>
        </p:spPr>
      </p:pic>
      <p:pic>
        <p:nvPicPr>
          <p:cNvPr id="11" name="内容占位符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6287"/>
            <a:ext cx="7353701" cy="2540202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0" y="609646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Ribbon</a:t>
            </a:r>
            <a:r>
              <a:rPr kumimoji="1" lang="zh-CN" altLang="en-US" dirty="0" smtClean="0"/>
              <a:t> 默认配置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575913" y="1203157"/>
            <a:ext cx="340651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 smtClean="0"/>
              <a:t>存储默认配置信息</a:t>
            </a:r>
            <a:endParaRPr kumimoji="1" lang="en-US" altLang="zh-CN" dirty="0" smtClean="0"/>
          </a:p>
          <a:p>
            <a:r>
              <a:rPr kumimoji="1" lang="zh-CN" altLang="en-US" dirty="0" smtClean="0"/>
              <a:t>均衡负载策略</a:t>
            </a:r>
            <a:endParaRPr kumimoji="1" lang="en-US" altLang="zh-CN" dirty="0" smtClean="0"/>
          </a:p>
          <a:p>
            <a:pPr>
              <a:spcBef>
                <a:spcPts val="600"/>
              </a:spcBef>
            </a:pPr>
            <a:r>
              <a:rPr kumimoji="1" lang="zh-CN" altLang="en-US" dirty="0" smtClean="0"/>
              <a:t>检查</a:t>
            </a:r>
            <a:r>
              <a:rPr kumimoji="1" lang="en-US" altLang="zh-CN" dirty="0" smtClean="0"/>
              <a:t>server</a:t>
            </a:r>
            <a:r>
              <a:rPr kumimoji="1" lang="zh-CN" altLang="en-US" dirty="0" smtClean="0"/>
              <a:t> 状态</a:t>
            </a:r>
            <a:endParaRPr kumimoji="1" lang="en-US" altLang="zh-CN" dirty="0" smtClean="0"/>
          </a:p>
          <a:p>
            <a:r>
              <a:rPr kumimoji="1" lang="zh-CN" altLang="en-US" dirty="0" smtClean="0"/>
              <a:t>提供管理服务列表</a:t>
            </a:r>
            <a:endParaRPr kumimoji="1" lang="en-US" altLang="zh-CN" dirty="0" smtClean="0"/>
          </a:p>
          <a:p>
            <a:pPr>
              <a:spcBef>
                <a:spcPts val="600"/>
              </a:spcBef>
            </a:pPr>
            <a:r>
              <a:rPr kumimoji="1" lang="zh-CN" altLang="en-US" dirty="0" smtClean="0"/>
              <a:t>过滤器</a:t>
            </a:r>
            <a:endParaRPr kumimoji="1" lang="en-US" altLang="zh-CN" dirty="0"/>
          </a:p>
          <a:p>
            <a:pPr>
              <a:spcBef>
                <a:spcPts val="600"/>
              </a:spcBef>
            </a:pPr>
            <a:r>
              <a:rPr kumimoji="1" lang="zh-CN" altLang="en-US" dirty="0" smtClean="0"/>
              <a:t>均衡负载器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列表更新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653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815251" cy="562338"/>
          </a:xfrm>
        </p:spPr>
        <p:txBody>
          <a:bodyPr>
            <a:noAutofit/>
          </a:bodyPr>
          <a:lstStyle/>
          <a:p>
            <a:r>
              <a:rPr kumimoji="1" lang="en-US" altLang="zh-CN" sz="3200" b="1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SpringCloud</a:t>
            </a:r>
            <a:r>
              <a:rPr kumimoji="1" lang="en-US" altLang="zh-CN" sz="32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-Ribbon:</a:t>
            </a:r>
            <a:r>
              <a:rPr kumimoji="1" lang="zh-CN" altLang="en-US" sz="32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 其他相关</a:t>
            </a:r>
            <a:r>
              <a:rPr kumimoji="1" lang="en-US" altLang="zh-CN" sz="32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bean</a:t>
            </a:r>
            <a:endParaRPr kumimoji="1" lang="zh-CN" altLang="en-US" sz="3200" b="1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5726" y="99520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1800" dirty="0" err="1" smtClean="0"/>
              <a:t>LoadBalancerInterceptor</a:t>
            </a:r>
            <a:r>
              <a:rPr lang="zh-CN" altLang="en-US" sz="1800" dirty="0" smtClean="0"/>
              <a:t>        用于</a:t>
            </a:r>
            <a:r>
              <a:rPr lang="zh-CN" altLang="en-US" sz="1800" dirty="0"/>
              <a:t>实现对客户端发起请求时进行拦截</a:t>
            </a:r>
            <a:r>
              <a:rPr lang="zh-CN" altLang="en-US" sz="1800" dirty="0" smtClean="0"/>
              <a:t>，获取</a:t>
            </a:r>
            <a:r>
              <a:rPr lang="en-US" altLang="zh-CN" sz="1800" dirty="0" smtClean="0"/>
              <a:t>host(</a:t>
            </a:r>
            <a:r>
              <a:rPr lang="zh-CN" altLang="en-US" sz="1800" dirty="0" smtClean="0"/>
              <a:t>即服务名称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，调用</a:t>
            </a:r>
            <a:r>
              <a:rPr lang="en-US" altLang="zh-CN" sz="1800" dirty="0" err="1" smtClean="0"/>
              <a:t>LoadBalancerClient.Execute</a:t>
            </a:r>
            <a:r>
              <a:rPr lang="en-US" altLang="zh-CN" sz="1800" dirty="0" smtClean="0"/>
              <a:t>()</a:t>
            </a:r>
          </a:p>
          <a:p>
            <a:r>
              <a:rPr lang="en-US" altLang="zh-CN" sz="1800" dirty="0" err="1" smtClean="0"/>
              <a:t>RestTemplateCustomizer</a:t>
            </a:r>
            <a:r>
              <a:rPr lang="zh-CN" altLang="en-US" sz="1800" dirty="0" smtClean="0"/>
              <a:t>       用于给</a:t>
            </a:r>
            <a:r>
              <a:rPr lang="en-US" altLang="zh-CN" sz="1800" dirty="0" err="1" smtClean="0"/>
              <a:t>RestTemplate</a:t>
            </a:r>
            <a:r>
              <a:rPr lang="zh-CN" altLang="en-US" sz="1800" dirty="0" smtClean="0"/>
              <a:t>增加</a:t>
            </a:r>
            <a:r>
              <a:rPr lang="en-US" altLang="zh-CN" sz="1800" dirty="0" err="1" smtClean="0"/>
              <a:t>LoadBalancerInterceptor</a:t>
            </a:r>
            <a:r>
              <a:rPr lang="zh-CN" altLang="en-US" sz="1800" dirty="0" smtClean="0"/>
              <a:t>拦截器</a:t>
            </a:r>
            <a:endParaRPr lang="en-US" altLang="zh-CN" sz="1800" dirty="0" smtClean="0"/>
          </a:p>
          <a:p>
            <a:r>
              <a:rPr lang="en-US" altLang="zh-CN" sz="1800" dirty="0" err="1" smtClean="0"/>
              <a:t>RibbonLoadBalancerClient</a:t>
            </a:r>
            <a:r>
              <a:rPr lang="zh-CN" altLang="en-US" sz="1800" dirty="0" smtClean="0"/>
              <a:t>     调用 </a:t>
            </a:r>
            <a:r>
              <a:rPr lang="en-US" altLang="zh-CN" sz="1800" dirty="0" err="1" smtClean="0"/>
              <a:t>ILoadBalancer.chooseServer</a:t>
            </a:r>
            <a:r>
              <a:rPr lang="en-US" altLang="zh-CN" sz="1800" dirty="0" smtClean="0"/>
              <a:t>()</a:t>
            </a:r>
            <a:r>
              <a:rPr lang="zh-CN" altLang="en-US" sz="1800" dirty="0" smtClean="0"/>
              <a:t>获取服务实例，并正式请求实例</a:t>
            </a:r>
            <a:endParaRPr lang="en-US" altLang="zh-CN" sz="1800" dirty="0" smtClean="0"/>
          </a:p>
          <a:p>
            <a:r>
              <a:rPr kumimoji="1" lang="zh-CN" altLang="en-US" sz="1800" dirty="0" smtClean="0"/>
              <a:t>等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491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02055" y="2773146"/>
            <a:ext cx="7443002" cy="562338"/>
          </a:xfrm>
        </p:spPr>
        <p:txBody>
          <a:bodyPr>
            <a:noAutofit/>
          </a:bodyPr>
          <a:lstStyle/>
          <a:p>
            <a:r>
              <a:rPr kumimoji="1" lang="en-US" altLang="zh-CN" sz="4000" b="1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SpringCloud-Hystrix</a:t>
            </a:r>
            <a:r>
              <a:rPr kumimoji="1" lang="zh-CN" altLang="en-US" sz="40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 熔断</a:t>
            </a:r>
            <a:endParaRPr kumimoji="1" lang="zh-CN" altLang="en-US" sz="4000" b="1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9070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815251" cy="562338"/>
          </a:xfrm>
        </p:spPr>
        <p:txBody>
          <a:bodyPr>
            <a:noAutofit/>
          </a:bodyPr>
          <a:lstStyle/>
          <a:p>
            <a:r>
              <a:rPr kumimoji="1" lang="en-US" altLang="zh-CN" sz="3200" b="1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SpringCloud-Hystrix</a:t>
            </a:r>
            <a:r>
              <a:rPr kumimoji="1" lang="en-US" altLang="zh-CN" sz="32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:</a:t>
            </a:r>
            <a:r>
              <a:rPr kumimoji="1" lang="zh-CN" altLang="en-US" sz="32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 总流程</a:t>
            </a:r>
            <a:endParaRPr kumimoji="1" lang="zh-CN" altLang="en-US" sz="3200" b="1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664" y="562337"/>
            <a:ext cx="12259664" cy="5960056"/>
          </a:xfrm>
        </p:spPr>
      </p:pic>
    </p:spTree>
    <p:extLst>
      <p:ext uri="{BB962C8B-B14F-4D97-AF65-F5344CB8AC3E}">
        <p14:creationId xmlns:p14="http://schemas.microsoft.com/office/powerpoint/2010/main" val="572809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3124</TotalTime>
  <Words>923</Words>
  <Application>Microsoft Macintosh PowerPoint</Application>
  <PresentationFormat>宽屏</PresentationFormat>
  <Paragraphs>169</Paragraphs>
  <Slides>21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DengXian</vt:lpstr>
      <vt:lpstr>DengXian Light</vt:lpstr>
      <vt:lpstr>Microsoft JhengHei</vt:lpstr>
      <vt:lpstr>Arial</vt:lpstr>
      <vt:lpstr>Office 主题</vt:lpstr>
      <vt:lpstr>SpringCloud部分项目研究</vt:lpstr>
      <vt:lpstr>SpringCloud-Ribbon 均衡负载</vt:lpstr>
      <vt:lpstr>SpringCloud-Ribbon: 总流程</vt:lpstr>
      <vt:lpstr>SpringCloud-Ribbon: 均衡负载器类图</vt:lpstr>
      <vt:lpstr>SpringCloud-Ribbon: 均衡策略</vt:lpstr>
      <vt:lpstr>SpringCloud-Ribbon: 自定义配置</vt:lpstr>
      <vt:lpstr>SpringCloud-Ribbon: 其他相关bean</vt:lpstr>
      <vt:lpstr>SpringCloud-Hystrix 熔断</vt:lpstr>
      <vt:lpstr>SpringCloud-Hystrix: 总流程</vt:lpstr>
      <vt:lpstr>SpringCloud-Hystrix: HystrixCommand </vt:lpstr>
      <vt:lpstr>Spring  Cloud-Hystrix: 船舱隔离</vt:lpstr>
      <vt:lpstr>SpringCloud-Hystrix: 熔断器状态转换</vt:lpstr>
      <vt:lpstr>SpringCloud-Config配置中心</vt:lpstr>
      <vt:lpstr>SpringCloud-Config: 运行时更新配置信息</vt:lpstr>
      <vt:lpstr>SpringCloud-Config: 配置中心 实践</vt:lpstr>
      <vt:lpstr>SpringCloud-Config: 配置中心 实践</vt:lpstr>
      <vt:lpstr>SpringCloud-Config: 服务实例 更新核心源码</vt:lpstr>
      <vt:lpstr>SpringCloud-Config: 服务实例 更新核心源码</vt:lpstr>
      <vt:lpstr>完</vt:lpstr>
      <vt:lpstr>SpringCloud-Config: 刷新原理</vt:lpstr>
      <vt:lpstr>SpringCloud-Hystrix: 超时源码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SpringCloud部分项目研究 </dc:title>
  <dc:creator>Microsoft Office 用户</dc:creator>
  <cp:lastModifiedBy>Microsoft Office 用户</cp:lastModifiedBy>
  <cp:revision>170</cp:revision>
  <dcterms:created xsi:type="dcterms:W3CDTF">2019-04-01T05:48:36Z</dcterms:created>
  <dcterms:modified xsi:type="dcterms:W3CDTF">2019-04-04T03:49:43Z</dcterms:modified>
</cp:coreProperties>
</file>