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8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609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577" r:id="rId46"/>
    <p:sldId id="568" r:id="rId47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847" autoAdjust="0"/>
  </p:normalViewPr>
  <p:slideViewPr>
    <p:cSldViewPr>
      <p:cViewPr varScale="1">
        <p:scale>
          <a:sx n="99" d="100"/>
          <a:sy n="99" d="100"/>
        </p:scale>
        <p:origin x="216" y="72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7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 dirty="0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：</a:t>
            </a:r>
            <a:r>
              <a:rPr lang="en-US" altLang="zh-CN" dirty="0"/>
              <a:t>Java Virtual </a:t>
            </a:r>
            <a:r>
              <a:rPr lang="en-US" altLang="zh-CN" dirty="0" err="1"/>
              <a:t>Mechinal</a:t>
            </a:r>
            <a:r>
              <a:rPr lang="en-US" altLang="zh-CN" dirty="0"/>
              <a:t>(JAVA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JVM</a:t>
            </a:r>
            <a:r>
              <a:rPr lang="zh-CN" altLang="en-US" dirty="0"/>
              <a:t>是</a:t>
            </a:r>
            <a:r>
              <a:rPr lang="en-US" altLang="zh-CN" dirty="0"/>
              <a:t>JRE</a:t>
            </a:r>
            <a:r>
              <a:rPr lang="zh-CN" altLang="en-US" dirty="0"/>
              <a:t>的一部分，它是一个虚构出来的计算机，是通过在实际的计算机上仿真模拟各种计算机功能来实现的。</a:t>
            </a:r>
            <a:r>
              <a:rPr lang="en-US" altLang="zh-CN" dirty="0"/>
              <a:t>JVM</a:t>
            </a:r>
            <a:r>
              <a:rPr lang="zh-CN" altLang="en-US" dirty="0"/>
              <a:t>有自己完善的硬件架构，如处理器、堆栈、寄存器等，还具有相应的指令系统。</a:t>
            </a:r>
            <a:r>
              <a:rPr lang="en-US" altLang="zh-CN" dirty="0"/>
              <a:t>JVM </a:t>
            </a:r>
            <a:r>
              <a:rPr lang="zh-CN" altLang="en-US" dirty="0"/>
              <a:t>的主要工作是解释自己的指令集（即字节码）并映射到本地的 </a:t>
            </a:r>
            <a:r>
              <a:rPr lang="en-US" altLang="zh-CN" dirty="0"/>
              <a:t>CPU </a:t>
            </a:r>
            <a:r>
              <a:rPr lang="zh-CN" altLang="en-US" dirty="0"/>
              <a:t>的指令集或 </a:t>
            </a:r>
            <a:r>
              <a:rPr lang="en-US" altLang="zh-CN" dirty="0"/>
              <a:t>OS </a:t>
            </a:r>
            <a:r>
              <a:rPr lang="zh-CN" altLang="en-US" dirty="0"/>
              <a:t>的系统调用。</a:t>
            </a:r>
            <a:r>
              <a:rPr lang="en-US" altLang="zh-CN" dirty="0"/>
              <a:t>Java</a:t>
            </a:r>
            <a:r>
              <a:rPr lang="zh-CN" altLang="en-US" dirty="0"/>
              <a:t>语言是跨平台运行的，其实就是不同的操作系统，使用不同的</a:t>
            </a:r>
            <a:r>
              <a:rPr lang="en-US" altLang="zh-CN" dirty="0"/>
              <a:t>JVM</a:t>
            </a:r>
            <a:r>
              <a:rPr lang="zh-CN" altLang="en-US" dirty="0"/>
              <a:t>映射规则，让其与操作系统无关，完成了跨平台性。</a:t>
            </a:r>
            <a:r>
              <a:rPr lang="en-US" altLang="zh-CN" dirty="0"/>
              <a:t>JVM </a:t>
            </a:r>
            <a:r>
              <a:rPr lang="zh-CN" altLang="en-US" dirty="0"/>
              <a:t>对上层的 </a:t>
            </a:r>
            <a:r>
              <a:rPr lang="en-US" altLang="zh-CN" dirty="0"/>
              <a:t>Java </a:t>
            </a:r>
            <a:r>
              <a:rPr lang="zh-CN" altLang="en-US" dirty="0"/>
              <a:t>源文件是不关心的，它关注的只是由源文件生成的字节码文件（ </a:t>
            </a:r>
            <a:r>
              <a:rPr lang="en-US" altLang="zh-CN" dirty="0"/>
              <a:t>class file </a:t>
            </a:r>
            <a:r>
              <a:rPr lang="zh-CN" altLang="en-US"/>
              <a:t>）。字节码文件</a:t>
            </a:r>
            <a:r>
              <a:rPr lang="zh-CN" altLang="en-US" dirty="0"/>
              <a:t>的组成包括 </a:t>
            </a:r>
            <a:r>
              <a:rPr lang="en-US" altLang="zh-CN" dirty="0"/>
              <a:t>JVM </a:t>
            </a:r>
            <a:r>
              <a:rPr lang="zh-CN" altLang="en-US" dirty="0"/>
              <a:t>指令集，符号表以及一些补助信息。</a:t>
            </a:r>
            <a:r>
              <a:rPr lang="en-US" dirty="0"/>
              <a:t> </a:t>
            </a:r>
          </a:p>
          <a:p>
            <a:r>
              <a:rPr lang="en-US" dirty="0"/>
              <a:t>    		</a:t>
            </a:r>
            <a:r>
              <a:rPr lang="en-US" altLang="zh-CN" dirty="0" err="1"/>
              <a:t>JRE:Java</a:t>
            </a:r>
            <a:r>
              <a:rPr lang="en-US" altLang="zh-CN" dirty="0"/>
              <a:t>  Runtime  </a:t>
            </a:r>
            <a:r>
              <a:rPr lang="en-US" altLang="zh-CN" dirty="0" err="1"/>
              <a:t>Enviromental</a:t>
            </a:r>
            <a:r>
              <a:rPr lang="en-US" altLang="zh-CN" dirty="0"/>
              <a:t>(java</a:t>
            </a:r>
            <a:r>
              <a:rPr lang="zh-CN" altLang="en-US" dirty="0"/>
              <a:t>运行时环境</a:t>
            </a:r>
            <a:r>
              <a:rPr lang="en-US" altLang="zh-CN" dirty="0"/>
              <a:t>)</a:t>
            </a:r>
            <a:r>
              <a:rPr lang="zh-CN" altLang="en-US" dirty="0"/>
              <a:t>。也就是我们说的</a:t>
            </a:r>
            <a:r>
              <a:rPr lang="en-US" altLang="zh-CN" dirty="0"/>
              <a:t>JAVA</a:t>
            </a:r>
            <a:r>
              <a:rPr lang="zh-CN" altLang="en-US" dirty="0"/>
              <a:t>平台，所有的</a:t>
            </a:r>
            <a:r>
              <a:rPr lang="en-US" altLang="zh-CN" dirty="0"/>
              <a:t>Java</a:t>
            </a:r>
            <a:r>
              <a:rPr lang="zh-CN" altLang="en-US" dirty="0"/>
              <a:t>程序都要在</a:t>
            </a:r>
            <a:r>
              <a:rPr lang="en-US" altLang="zh-CN" dirty="0"/>
              <a:t>JRE</a:t>
            </a:r>
            <a:r>
              <a:rPr lang="zh-CN" altLang="en-US" dirty="0"/>
              <a:t>下才能运行。包括</a:t>
            </a:r>
            <a:r>
              <a:rPr lang="en-US" altLang="zh-CN" dirty="0"/>
              <a:t>JVM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核心类库和支持文件。与</a:t>
            </a:r>
            <a:r>
              <a:rPr lang="en-US" altLang="zh-CN" dirty="0"/>
              <a:t>JDK</a:t>
            </a:r>
            <a:r>
              <a:rPr lang="zh-CN" altLang="en-US" dirty="0"/>
              <a:t>相比，它不包含开发工具</a:t>
            </a:r>
            <a:r>
              <a:rPr lang="en-US" altLang="zh-CN" dirty="0"/>
              <a:t>——</a:t>
            </a:r>
            <a:r>
              <a:rPr lang="zh-CN" altLang="en-US" dirty="0"/>
              <a:t>编译器、调试器和其它工具。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altLang="zh-CN" dirty="0"/>
              <a:t>JDK : Java Development Kit(Java</a:t>
            </a:r>
            <a:r>
              <a:rPr lang="zh-CN" altLang="en-US" dirty="0"/>
              <a:t>开发工具包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JDK</a:t>
            </a:r>
            <a:r>
              <a:rPr lang="zh-CN" altLang="en-US" dirty="0"/>
              <a:t>是整个</a:t>
            </a:r>
            <a:r>
              <a:rPr lang="en-US" altLang="zh-CN" dirty="0"/>
              <a:t>JAVA</a:t>
            </a:r>
            <a:r>
              <a:rPr lang="zh-CN" altLang="en-US" dirty="0"/>
              <a:t>的核心，包括了</a:t>
            </a:r>
            <a:r>
              <a:rPr lang="en-US" altLang="zh-CN" dirty="0"/>
              <a:t>Java</a:t>
            </a:r>
            <a:r>
              <a:rPr lang="zh-CN" altLang="en-US" dirty="0"/>
              <a:t>运行环境（</a:t>
            </a:r>
            <a:r>
              <a:rPr lang="en-US" altLang="zh-CN" dirty="0"/>
              <a:t>Java Runtime </a:t>
            </a:r>
            <a:r>
              <a:rPr lang="en-US" altLang="zh-CN" dirty="0" err="1"/>
              <a:t>Envirnment</a:t>
            </a:r>
            <a:r>
              <a:rPr lang="zh-CN" altLang="en-US" dirty="0"/>
              <a:t>），一堆</a:t>
            </a:r>
            <a:r>
              <a:rPr lang="en-US" altLang="zh-CN" dirty="0"/>
              <a:t>Java</a:t>
            </a:r>
            <a:r>
              <a:rPr lang="zh-CN" altLang="en-US" dirty="0"/>
              <a:t>工具（</a:t>
            </a:r>
            <a:r>
              <a:rPr lang="en-US" altLang="zh-CN" dirty="0" err="1"/>
              <a:t>javac</a:t>
            </a:r>
            <a:r>
              <a:rPr lang="en-US" altLang="zh-CN" dirty="0"/>
              <a:t>/java/</a:t>
            </a:r>
            <a:r>
              <a:rPr lang="en-US" altLang="zh-CN" dirty="0" err="1"/>
              <a:t>jdb</a:t>
            </a:r>
            <a:r>
              <a:rPr lang="zh-CN" altLang="en-US" dirty="0"/>
              <a:t>等）和</a:t>
            </a:r>
            <a:r>
              <a:rPr lang="en-US" altLang="zh-CN" dirty="0"/>
              <a:t>Java</a:t>
            </a:r>
            <a:r>
              <a:rPr lang="zh-CN" altLang="en-US" dirty="0"/>
              <a:t>基础的类库（即</a:t>
            </a:r>
            <a:r>
              <a:rPr lang="en-US" altLang="zh-CN" dirty="0"/>
              <a:t>Java API </a:t>
            </a:r>
            <a:r>
              <a:rPr lang="zh-CN" altLang="en-US" dirty="0"/>
              <a:t>包括</a:t>
            </a:r>
            <a:r>
              <a:rPr lang="en-US" altLang="zh-CN" dirty="0"/>
              <a:t>rt.jar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latin typeface="Arial" charset="0"/>
            </a:endParaRPr>
          </a:p>
          <a:p>
            <a:r>
              <a:rPr lang="zh-CN" altLang="en-US" b="1" dirty="0">
                <a:latin typeface="Arial" charset="0"/>
              </a:rPr>
              <a:t>起源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en-US" altLang="zh-CN" baseline="30000" dirty="0">
                <a:latin typeface="Arial" charset="0"/>
              </a:rPr>
              <a:t>[1]</a:t>
            </a:r>
            <a:r>
              <a:rPr lang="zh-CN" altLang="en-US" dirty="0">
                <a:latin typeface="Arial" charset="0"/>
              </a:rPr>
              <a:t>是由</a:t>
            </a:r>
            <a:r>
              <a:rPr lang="en-US" altLang="zh-CN" dirty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>
                <a:latin typeface="Arial" charset="0"/>
              </a:rPr>
              <a:t>公司于 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</a:rPr>
              <a:t>5</a:t>
            </a:r>
            <a:r>
              <a:rPr lang="zh-CN" altLang="en-US" dirty="0">
                <a:latin typeface="Arial" charset="0"/>
              </a:rPr>
              <a:t>月推出的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面向对象程序设计</a:t>
            </a:r>
            <a:r>
              <a:rPr lang="zh-CN" altLang="en-US" dirty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>
                <a:latin typeface="Arial" charset="0"/>
              </a:rPr>
              <a:t>（以下简称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语言）和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>
                <a:latin typeface="Arial" charset="0"/>
              </a:rPr>
              <a:t>的总称。由</a:t>
            </a:r>
            <a:r>
              <a:rPr lang="en-US" altLang="zh-CN" dirty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>
                <a:latin typeface="Arial" charset="0"/>
              </a:rPr>
              <a:t>和同事们共同研发，并在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年正式推出。用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实现的</a:t>
            </a:r>
            <a:r>
              <a:rPr lang="en-US" altLang="zh-CN" dirty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>
                <a:latin typeface="Arial" charset="0"/>
              </a:rPr>
              <a:t>（支持</a:t>
            </a:r>
            <a:r>
              <a:rPr lang="en-US" altLang="zh-CN" dirty="0">
                <a:latin typeface="Arial" charset="0"/>
              </a:rPr>
              <a:t>Java applet</a:t>
            </a:r>
            <a:r>
              <a:rPr lang="zh-CN" altLang="en-US" dirty="0">
                <a:latin typeface="Arial" charset="0"/>
              </a:rPr>
              <a:t>）显示了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的魅力：</a:t>
            </a:r>
            <a:r>
              <a:rPr lang="zh-CN" altLang="en-US" dirty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>
                <a:latin typeface="Arial" charset="0"/>
              </a:rPr>
              <a:t>、动态的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>
                <a:latin typeface="Arial" charset="0"/>
              </a:rPr>
              <a:t>计算。从此，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被广泛接受并推动了</a:t>
            </a:r>
            <a:r>
              <a:rPr lang="en-US" altLang="zh-CN" dirty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>
                <a:latin typeface="Arial" charset="0"/>
              </a:rPr>
              <a:t>的迅速发展，常用的浏览器均支持</a:t>
            </a:r>
            <a:r>
              <a:rPr lang="en-US" altLang="zh-CN" dirty="0">
                <a:latin typeface="Arial" charset="0"/>
              </a:rPr>
              <a:t>Javaapplet</a:t>
            </a:r>
            <a:r>
              <a:rPr lang="zh-CN" altLang="en-US" dirty="0">
                <a:latin typeface="Arial" charset="0"/>
              </a:rPr>
              <a:t>。另一方面，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技术也不断更新。</a:t>
            </a:r>
            <a:r>
              <a:rPr lang="en-US" altLang="zh-CN" dirty="0">
                <a:latin typeface="Arial" charset="0"/>
              </a:rPr>
              <a:t>(2010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>
                <a:latin typeface="Arial" charset="0"/>
              </a:rPr>
              <a:t>公司收购了</a:t>
            </a:r>
            <a:r>
              <a:rPr lang="en-US" altLang="zh-CN" dirty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zh-CN" altLang="en-US" b="1" dirty="0">
                <a:latin typeface="Arial" charset="0"/>
              </a:rPr>
              <a:t>组成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由四方面组成：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>
                <a:latin typeface="Arial" charset="0"/>
              </a:rPr>
              <a:t>类文件格式、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>
                <a:latin typeface="Arial" charset="0"/>
              </a:rPr>
              <a:t>(Java API)</a:t>
            </a:r>
            <a:r>
              <a:rPr lang="zh-CN" altLang="en-US" dirty="0">
                <a:latin typeface="Arial" charset="0"/>
              </a:rPr>
              <a:t>。平台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平台由</a:t>
            </a:r>
            <a:r>
              <a:rPr lang="en-US" altLang="zh-CN" dirty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Java Virtual Machine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>
                <a:latin typeface="Arial" charset="0"/>
              </a:rPr>
              <a:t>）和</a:t>
            </a:r>
            <a:r>
              <a:rPr lang="en-US" altLang="zh-CN" dirty="0">
                <a:latin typeface="Arial" charset="0"/>
              </a:rPr>
              <a:t>Java </a:t>
            </a:r>
            <a:r>
              <a:rPr lang="zh-CN" altLang="en-US" dirty="0">
                <a:latin typeface="Arial" charset="0"/>
              </a:rPr>
              <a:t>应用编程接口（</a:t>
            </a:r>
            <a:r>
              <a:rPr lang="en-US" altLang="zh-CN" dirty="0">
                <a:latin typeface="Arial" charset="0"/>
              </a:rPr>
              <a:t>Application Programming Interface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>
                <a:latin typeface="Arial" charset="0"/>
              </a:rPr>
              <a:t>）构成。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</a:t>
            </a:r>
            <a:r>
              <a:rPr lang="zh-CN" altLang="en-US" dirty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>
                <a:latin typeface="Arial" charset="0"/>
              </a:rPr>
              <a:t>接口为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应用提供了一个独立于</a:t>
            </a:r>
            <a:r>
              <a:rPr lang="zh-CN" altLang="en-US" dirty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>
                <a:latin typeface="Arial" charset="0"/>
              </a:rPr>
              <a:t>的标准接口，可分为基本部分和扩展部分。在</a:t>
            </a:r>
            <a:r>
              <a:rPr lang="zh-CN" altLang="en-US" dirty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>
                <a:latin typeface="Arial" charset="0"/>
              </a:rPr>
              <a:t>或操作系统平台上安装一个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平台之后，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应用程序就可运行。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平台已经嵌入了几乎所有的操作系统。这样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程序可以只编译一次，就可以在各种系统中运行。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应用编程接口已经从</a:t>
            </a:r>
            <a:r>
              <a:rPr lang="en-US" altLang="zh-CN" dirty="0">
                <a:latin typeface="Arial" charset="0"/>
              </a:rPr>
              <a:t>1.1x</a:t>
            </a:r>
            <a:r>
              <a:rPr lang="zh-CN" altLang="en-US" dirty="0">
                <a:latin typeface="Arial" charset="0"/>
              </a:rPr>
              <a:t>版发展到</a:t>
            </a:r>
            <a:r>
              <a:rPr lang="en-US" altLang="zh-CN" dirty="0">
                <a:latin typeface="Arial" charset="0"/>
              </a:rPr>
              <a:t>1.2</a:t>
            </a:r>
            <a:r>
              <a:rPr lang="zh-CN" altLang="en-US" dirty="0">
                <a:latin typeface="Arial" charset="0"/>
              </a:rPr>
              <a:t>版。常用的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平台基于</a:t>
            </a:r>
            <a:r>
              <a:rPr lang="en-US" altLang="zh-CN" dirty="0">
                <a:latin typeface="Arial" charset="0"/>
              </a:rPr>
              <a:t>Java1.4</a:t>
            </a:r>
            <a:r>
              <a:rPr lang="zh-CN" altLang="en-US" dirty="0">
                <a:latin typeface="Arial" charset="0"/>
              </a:rPr>
              <a:t>，最近版本为</a:t>
            </a:r>
            <a:r>
              <a:rPr lang="en-US" altLang="zh-CN" dirty="0">
                <a:latin typeface="Arial" charset="0"/>
              </a:rPr>
              <a:t>Java1.10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分布式应用开发简单的说，是指将用户界面、控制台服务、数据库管理三个层次部署在不同的位置上。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EJB</a:t>
            </a:r>
            <a:r>
              <a:rPr lang="zh-CN" altLang="en-US" dirty="0"/>
              <a:t>、</a:t>
            </a:r>
            <a:r>
              <a:rPr lang="en-US" altLang="zh-CN" dirty="0" err="1"/>
              <a:t>WebService</a:t>
            </a:r>
            <a:r>
              <a:rPr lang="zh-CN" altLang="en-US" dirty="0"/>
              <a:t>等可以实现分布式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</a:t>
            </a:r>
            <a:r>
              <a:rPr lang="en-US" altLang="zh-CN"/>
              <a:t>://blog.csdn.net/love_wting/article/details/39827301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JavaEE</a:t>
            </a:r>
            <a:r>
              <a:rPr lang="en-US" altLang="zh-CN" dirty="0"/>
              <a:t>(</a:t>
            </a:r>
            <a:r>
              <a:rPr lang="en-US" altLang="zh-CN" dirty="0">
                <a:ea typeface="宋体" pitchFamily="2" charset="-122"/>
              </a:rPr>
              <a:t>Java Enterprise 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60" y="2780928"/>
            <a:ext cx="9412560" cy="374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语言平台，包括虚拟机和一系列标准化的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JDK1.8</a:t>
            </a:r>
            <a:r>
              <a:rPr lang="zh-CN" altLang="en-US" dirty="0">
                <a:solidFill>
                  <a:srgbClr val="FF0000"/>
                </a:solidFill>
              </a:rPr>
              <a:t>：（</a:t>
            </a:r>
            <a:r>
              <a:rPr lang="en-US" altLang="zh-CN" dirty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Elephant</a:t>
            </a:r>
            <a:r>
              <a:rPr lang="zh-CN" altLang="en-US" dirty="0">
                <a:solidFill>
                  <a:srgbClr val="FF0000"/>
                </a:solidFill>
              </a:rPr>
              <a:t>，大象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JDK1.9</a:t>
            </a:r>
            <a:r>
              <a:rPr lang="zh-CN" altLang="en-US" dirty="0"/>
              <a:t>：（</a:t>
            </a:r>
            <a:r>
              <a:rPr lang="en-US" altLang="zh-CN" dirty="0"/>
              <a:t>JDK9.0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2312876"/>
            <a:ext cx="7004211" cy="43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3"/>
            <a:ext cx="8244916" cy="480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14138"/>
            <a:ext cx="8915256" cy="50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3</a:t>
            </a:r>
            <a:r>
              <a:rPr lang="zh-CN" altLang="en-US" dirty="0"/>
              <a:t>个环境变量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JAVA_HOME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  <a:r>
              <a:rPr lang="zh-CN" altLang="en-US" dirty="0"/>
              <a:t>目录（如：</a:t>
            </a:r>
            <a:r>
              <a:rPr lang="en-US" altLang="zh-CN" dirty="0"/>
              <a:t>%JAVA_HOME%\bin;%JAVA_HOME%\</a:t>
            </a:r>
            <a:r>
              <a:rPr lang="en-US" altLang="zh-CN" dirty="0" err="1"/>
              <a:t>jre</a:t>
            </a:r>
            <a:r>
              <a:rPr lang="en-US" altLang="zh-CN" dirty="0"/>
              <a:t>\bin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CLASSPATH</a:t>
            </a:r>
            <a:r>
              <a:rPr lang="zh-CN" altLang="en-US" dirty="0"/>
              <a:t>：类文件或依赖的类或</a:t>
            </a:r>
            <a:r>
              <a:rPr lang="en-US" altLang="zh-CN" dirty="0"/>
              <a:t>Jar</a:t>
            </a:r>
            <a:r>
              <a:rPr lang="zh-CN" altLang="en-US" dirty="0"/>
              <a:t>包所在目录（如：</a:t>
            </a:r>
            <a:r>
              <a:rPr lang="en-US" altLang="zh-CN" dirty="0"/>
              <a:t>.;%JAVA_HOME%\lib;%JAVA_HOME%\lib\*.jar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安装后测试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/>
              <a:t>java -version</a:t>
            </a:r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</a:t>
            </a:r>
            <a:r>
              <a:rPr lang="zh-CN" altLang="en-US" dirty="0"/>
              <a:t>包含本地方法文件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开发工具要用的一些库文件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Demo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18359" y="1736812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静态方法，程序的入口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用于向控制台输出信息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每条语句要以分号结束</a:t>
            </a: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main()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/>
              <a:t>public static void main(String[] args){</a:t>
            </a:r>
            <a:r>
              <a:rPr lang="en-US" altLang="zh-CN" sz="2400" dirty="0"/>
              <a:t> }</a:t>
            </a:r>
            <a:endParaRPr lang="zh-CN" altLang="zh-CN" sz="2400" dirty="0"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虚拟机能够明白的字节码文件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月推出的面向对象程序设计语言（以下简称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br>
              <a:rPr lang="en-US" altLang="zh-CN"/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集程序编辑，编译，运行调试，打包，发布等功能于一体的软件。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91" y="486567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5" y="4935252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14" y="2806736"/>
            <a:ext cx="1970954" cy="128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950791"/>
            <a:ext cx="15525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</a:t>
            </a:r>
            <a:r>
              <a:rPr lang="zh-CN" altLang="en-US"/>
              <a:t>通过插件构建</a:t>
            </a:r>
            <a:r>
              <a:rPr lang="zh-CN" altLang="en-US" dirty="0"/>
              <a:t>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8" y="2024844"/>
            <a:ext cx="1050454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333775"/>
            <a:ext cx="94091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96" y="1736812"/>
            <a:ext cx="80089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Eclipse的安装及使用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2420888"/>
            <a:ext cx="6135306" cy="228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9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源代码和资源。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/>
              <a:t>项目。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，进入项目创建导航页面。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/>
              <a:t>块注释(/*注释的内容*/)</a:t>
            </a:r>
          </a:p>
          <a:p>
            <a:pPr lvl="1"/>
            <a:r>
              <a:rPr lang="zh-CN" altLang="en-US" dirty="0"/>
              <a:t>行注释(//注释内容)</a:t>
            </a:r>
          </a:p>
          <a:p>
            <a:pPr lvl="1"/>
            <a:r>
              <a:rPr lang="zh-CN" altLang="en-US" dirty="0"/>
              <a:t>文档的注释(/** 注释的内容*/)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中可以通过继承、组合机制实现代码复用。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程序运行在虚拟机之上，</a:t>
            </a:r>
            <a:r>
              <a:rPr lang="en-US" altLang="zh-CN" dirty="0"/>
              <a:t>Java</a:t>
            </a:r>
            <a:r>
              <a:rPr lang="zh-CN" altLang="en-US" dirty="0"/>
              <a:t>虚拟机中的</a:t>
            </a:r>
            <a:r>
              <a:rPr lang="en-US" altLang="zh-CN" dirty="0"/>
              <a:t>Java</a:t>
            </a:r>
            <a:r>
              <a:rPr lang="zh-CN" altLang="en-US" dirty="0"/>
              <a:t>解释器用来解释执行</a:t>
            </a:r>
            <a:r>
              <a:rPr lang="en-US" altLang="zh-CN" dirty="0"/>
              <a:t>Java</a:t>
            </a:r>
            <a:r>
              <a:rPr lang="zh-CN" altLang="en-US" dirty="0"/>
              <a:t>编译器编译之后的程序。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933313" y="2888940"/>
            <a:ext cx="6552544" cy="3276364"/>
            <a:chOff x="2933313" y="2888940"/>
            <a:chExt cx="6552544" cy="32763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933313" y="2888940"/>
              <a:ext cx="6552544" cy="3276364"/>
              <a:chOff x="-12950" y="834914"/>
              <a:chExt cx="6552474" cy="3275928"/>
            </a:xfrm>
          </p:grpSpPr>
          <p:sp>
            <p:nvSpPr>
              <p:cNvPr id="6" name="矩形 1"/>
              <p:cNvSpPr>
                <a:spLocks noChangeArrowheads="1"/>
              </p:cNvSpPr>
              <p:nvPr/>
            </p:nvSpPr>
            <p:spPr bwMode="auto">
              <a:xfrm>
                <a:off x="14288" y="834914"/>
                <a:ext cx="1403335" cy="5698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源代码（</a:t>
                </a:r>
                <a:r>
                  <a:rPr lang="en-US" sz="160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.java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7" name="矩形 2"/>
              <p:cNvSpPr>
                <a:spLocks noChangeArrowheads="1"/>
              </p:cNvSpPr>
              <p:nvPr/>
            </p:nvSpPr>
            <p:spPr bwMode="auto">
              <a:xfrm>
                <a:off x="-12950" y="2196771"/>
                <a:ext cx="1403335" cy="4682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8" name="矩形 3"/>
              <p:cNvSpPr>
                <a:spLocks noChangeArrowheads="1"/>
              </p:cNvSpPr>
              <p:nvPr/>
            </p:nvSpPr>
            <p:spPr bwMode="auto">
              <a:xfrm>
                <a:off x="1338" y="3463228"/>
                <a:ext cx="1403335" cy="6476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字节码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（</a:t>
                </a:r>
                <a:r>
                  <a:rPr 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.class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9" name="矩形 4"/>
              <p:cNvSpPr>
                <a:spLocks noChangeArrowheads="1"/>
              </p:cNvSpPr>
              <p:nvPr/>
            </p:nvSpPr>
            <p:spPr bwMode="auto">
              <a:xfrm>
                <a:off x="2857469" y="834914"/>
                <a:ext cx="2040171" cy="10476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虚拟机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For 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肘形连接符 10"/>
              <p:cNvCxnSpPr>
                <a:cxnSpLocks noChangeShapeType="1"/>
                <a:stCxn id="8" idx="3"/>
                <a:endCxn id="34" idx="1"/>
              </p:cNvCxnSpPr>
              <p:nvPr/>
            </p:nvCxnSpPr>
            <p:spPr bwMode="auto">
              <a:xfrm flipV="1">
                <a:off x="1404673" y="2579059"/>
                <a:ext cx="1452797" cy="120797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肘形连接符 12"/>
              <p:cNvCxnSpPr>
                <a:cxnSpLocks noChangeShapeType="1"/>
                <a:endCxn id="9" idx="1"/>
              </p:cNvCxnSpPr>
              <p:nvPr/>
            </p:nvCxnSpPr>
            <p:spPr bwMode="auto">
              <a:xfrm rot="5400000" flipH="1" flipV="1">
                <a:off x="1697189" y="1798587"/>
                <a:ext cx="1600147" cy="7204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2124104" y="3791949"/>
                <a:ext cx="73178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6"/>
              <p:cNvCxnSpPr>
                <a:cxnSpLocks noChangeShapeType="1"/>
                <a:stCxn id="9" idx="3"/>
                <a:endCxn id="18" idx="1"/>
              </p:cNvCxnSpPr>
              <p:nvPr/>
            </p:nvCxnSpPr>
            <p:spPr bwMode="auto">
              <a:xfrm>
                <a:off x="4897641" y="1358721"/>
                <a:ext cx="51608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8"/>
              <p:cNvCxnSpPr>
                <a:cxnSpLocks noChangeShapeType="1"/>
                <a:stCxn id="34" idx="3"/>
                <a:endCxn id="19" idx="1"/>
              </p:cNvCxnSpPr>
              <p:nvPr/>
            </p:nvCxnSpPr>
            <p:spPr bwMode="auto">
              <a:xfrm>
                <a:off x="4897642" y="2579059"/>
                <a:ext cx="521740" cy="80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20"/>
              <p:cNvCxnSpPr>
                <a:cxnSpLocks noChangeShapeType="1"/>
                <a:stCxn id="39" idx="3"/>
                <a:endCxn id="21" idx="1"/>
              </p:cNvCxnSpPr>
              <p:nvPr/>
            </p:nvCxnSpPr>
            <p:spPr bwMode="auto">
              <a:xfrm flipV="1">
                <a:off x="4897642" y="3820567"/>
                <a:ext cx="51329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5413726" y="1132830"/>
                <a:ext cx="1125798" cy="45178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26"/>
              <p:cNvSpPr>
                <a:spLocks noChangeArrowheads="1"/>
              </p:cNvSpPr>
              <p:nvPr/>
            </p:nvSpPr>
            <p:spPr bwMode="auto">
              <a:xfrm>
                <a:off x="5419382" y="2418879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7"/>
              <p:cNvSpPr>
                <a:spLocks noChangeArrowheads="1"/>
              </p:cNvSpPr>
              <p:nvPr/>
            </p:nvSpPr>
            <p:spPr bwMode="auto">
              <a:xfrm>
                <a:off x="5410936" y="3652314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Unix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9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688718" y="1404751"/>
                <a:ext cx="27238" cy="7920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688718" y="2665020"/>
                <a:ext cx="14288" cy="798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矩形 29"/>
            <p:cNvSpPr/>
            <p:nvPr/>
          </p:nvSpPr>
          <p:spPr bwMode="auto">
            <a:xfrm>
              <a:off x="6178479" y="3465004"/>
              <a:ext cx="1290759" cy="3960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Java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解释器</a:t>
              </a:r>
            </a:p>
          </p:txBody>
        </p:sp>
      </p:grp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5803764" y="4109441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Mac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78478" y="4689122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5803764" y="5351115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UNIX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8480" y="5913258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2549</Words>
  <Application>Microsoft Office PowerPoint</Application>
  <PresentationFormat>宽屏</PresentationFormat>
  <Paragraphs>292</Paragraphs>
  <Slides>46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Courier</vt:lpstr>
      <vt:lpstr>华文新魏</vt:lpstr>
      <vt:lpstr>微软雅黑</vt:lpstr>
      <vt:lpstr>Arial</vt:lpstr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伟涛 贡</cp:lastModifiedBy>
  <cp:revision>151</cp:revision>
  <dcterms:modified xsi:type="dcterms:W3CDTF">2019-08-16T02:53:34Z</dcterms:modified>
</cp:coreProperties>
</file>