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4"/>
  </p:notesMasterIdLst>
  <p:sldIdLst>
    <p:sldId id="773" r:id="rId2"/>
    <p:sldId id="888" r:id="rId3"/>
    <p:sldId id="860" r:id="rId4"/>
    <p:sldId id="903" r:id="rId5"/>
    <p:sldId id="926" r:id="rId6"/>
    <p:sldId id="928" r:id="rId7"/>
    <p:sldId id="858" r:id="rId8"/>
    <p:sldId id="850" r:id="rId9"/>
    <p:sldId id="831" r:id="rId10"/>
    <p:sldId id="856" r:id="rId11"/>
    <p:sldId id="906" r:id="rId12"/>
    <p:sldId id="907" r:id="rId13"/>
    <p:sldId id="908" r:id="rId14"/>
    <p:sldId id="851" r:id="rId15"/>
    <p:sldId id="909" r:id="rId16"/>
    <p:sldId id="910" r:id="rId17"/>
    <p:sldId id="911" r:id="rId18"/>
    <p:sldId id="852" r:id="rId19"/>
    <p:sldId id="912" r:id="rId20"/>
    <p:sldId id="913" r:id="rId21"/>
    <p:sldId id="914" r:id="rId22"/>
    <p:sldId id="915" r:id="rId23"/>
    <p:sldId id="916" r:id="rId24"/>
    <p:sldId id="917" r:id="rId25"/>
    <p:sldId id="919" r:id="rId26"/>
    <p:sldId id="927" r:id="rId27"/>
    <p:sldId id="920" r:id="rId28"/>
    <p:sldId id="921" r:id="rId29"/>
    <p:sldId id="922" r:id="rId30"/>
    <p:sldId id="924" r:id="rId31"/>
    <p:sldId id="925" r:id="rId32"/>
    <p:sldId id="794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0" autoAdjust="0"/>
  </p:normalViewPr>
  <p:slideViewPr>
    <p:cSldViewPr snapToObjects="1">
      <p:cViewPr varScale="1">
        <p:scale>
          <a:sx n="57" d="100"/>
          <a:sy n="57" d="100"/>
        </p:scale>
        <p:origin x="-1200" y="-9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</a:t>
            </a:r>
            <a:r>
              <a:rPr lang="zh-CN" altLang="en-US" dirty="0"/>
              <a:t>能把下拉效果做的更简洁更炫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脚本语言是由传统编程语言简化而来的语言，因此有很多相似之处。</a:t>
            </a:r>
            <a:endParaRPr kumimoji="0" lang="en-US" altLang="zh-CN" dirty="0"/>
          </a:p>
          <a:p>
            <a:r>
              <a:rPr kumimoji="0" lang="en-US" altLang="zh-CN" dirty="0" err="1"/>
              <a:t>Js</a:t>
            </a:r>
            <a:r>
              <a:rPr kumimoji="0" lang="zh-CN" altLang="en-US" dirty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/>
              <a:t>30 </a:t>
            </a:r>
            <a:r>
              <a:rPr kumimoji="0" lang="zh-CN" altLang="en-US" dirty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/>
              <a:t>JS</a:t>
            </a:r>
            <a:r>
              <a:rPr kumimoji="0" lang="zh-CN" altLang="en-US" dirty="0"/>
              <a:t>，</a:t>
            </a:r>
            <a:r>
              <a:rPr kumimoji="0" lang="en-US" altLang="zh-CN" dirty="0"/>
              <a:t>	</a:t>
            </a:r>
            <a:r>
              <a:rPr kumimoji="0" lang="zh-CN" altLang="en-US" dirty="0"/>
              <a:t>其目的就是为了分担服务器的负担，减少与服务器互动所占用的时间，从此以后，</a:t>
            </a:r>
            <a:r>
              <a:rPr kumimoji="0" lang="en-US" altLang="zh-CN" dirty="0"/>
              <a:t>JS</a:t>
            </a:r>
            <a:r>
              <a:rPr kumimoji="0" lang="zh-CN" altLang="en-US" dirty="0"/>
              <a:t>成了浏览器的必备组件之一。</a:t>
            </a:r>
            <a:endParaRPr kumimoji="0" lang="en-US" altLang="zh-CN" dirty="0"/>
          </a:p>
          <a:p>
            <a:r>
              <a:rPr kumimoji="0" lang="en-US" altLang="zh-CN" dirty="0"/>
              <a:t>Java</a:t>
            </a:r>
            <a:r>
              <a:rPr kumimoji="0" lang="zh-CN" altLang="en-US" dirty="0"/>
              <a:t>是</a:t>
            </a:r>
            <a:r>
              <a:rPr kumimoji="0" lang="en-US" altLang="zh-CN" dirty="0"/>
              <a:t>sun</a:t>
            </a:r>
            <a:r>
              <a:rPr kumimoji="0" lang="zh-CN" altLang="en-US" dirty="0"/>
              <a:t>公司开发的一种面向对象的程序开发语言，主要用来开发软件，是传统的编程语言，需要“编写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编译</a:t>
            </a:r>
            <a:r>
              <a:rPr kumimoji="0" lang="en-US" altLang="zh-CN" dirty="0"/>
              <a:t>-</a:t>
            </a:r>
            <a:r>
              <a:rPr kumimoji="0" lang="zh-CN" altLang="en-US" dirty="0"/>
              <a:t>链接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运行“。编译就是把高级语言变成计算机可以识别的</a:t>
            </a:r>
            <a:r>
              <a:rPr kumimoji="0" lang="en-US" altLang="zh-CN" dirty="0"/>
              <a:t>2</a:t>
            </a:r>
            <a:r>
              <a:rPr kumimoji="0" lang="zh-CN" altLang="en-US" dirty="0"/>
              <a:t>进制语言。而</a:t>
            </a:r>
            <a:r>
              <a:rPr kumimoji="0" lang="en-US" altLang="zh-CN" dirty="0"/>
              <a:t>JS</a:t>
            </a:r>
            <a:r>
              <a:rPr kumimoji="0" lang="zh-CN" altLang="en-US" dirty="0"/>
              <a:t>脚本语言，只需经过”编写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运行”两个步骤。</a:t>
            </a:r>
          </a:p>
          <a:p>
            <a:endParaRPr kumimoji="0"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标签表示这是一段脚本语言，具体类型</a:t>
            </a:r>
            <a:r>
              <a:rPr lang="en-US" altLang="zh-CN" dirty="0"/>
              <a:t>type=“text/</a:t>
            </a:r>
            <a:r>
              <a:rPr lang="en-US" altLang="zh-CN" dirty="0" err="1"/>
              <a:t>javascript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 smtClean="0">
                <a:solidFill>
                  <a:schemeClr val="tx2"/>
                </a:solidFill>
              </a:rPr>
              <a:t>开发二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72445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 </a:t>
            </a:r>
            <a:r>
              <a:rPr lang="en-US" altLang="zh-CN" sz="2800" dirty="0">
                <a:latin typeface="微软雅黑" panose="020B0503020204020204" pitchFamily="34" charset="-122"/>
              </a:rPr>
              <a:t>Web 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97756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544531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Java </a:t>
            </a:r>
            <a:r>
              <a:rPr lang="zh-CN" altLang="en-US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与 </a:t>
            </a:r>
            <a:r>
              <a:rPr lang="en-US" altLang="zh-CN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en-US" altLang="zh-CN" sz="2800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JavaScript </a:t>
            </a:r>
            <a:r>
              <a:rPr lang="zh-CN" altLang="en-US" sz="3000" dirty="0"/>
              <a:t>是一种基于</a:t>
            </a:r>
            <a:r>
              <a:rPr lang="zh-CN" altLang="en-US" sz="3000" dirty="0">
                <a:solidFill>
                  <a:srgbClr val="FF0000"/>
                </a:solidFill>
              </a:rPr>
              <a:t>对象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FF0000"/>
                </a:solidFill>
              </a:rPr>
              <a:t>事件驱动</a:t>
            </a:r>
            <a:r>
              <a:rPr lang="zh-CN" altLang="en-US" sz="3000" dirty="0"/>
              <a:t>并具有安全性能的</a:t>
            </a:r>
            <a:r>
              <a:rPr lang="zh-CN" altLang="en-US" sz="3000" dirty="0">
                <a:solidFill>
                  <a:srgbClr val="FF0000"/>
                </a:solidFill>
              </a:rPr>
              <a:t>脚本语言</a:t>
            </a:r>
            <a:r>
              <a:rPr lang="zh-CN" altLang="en-US" sz="30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百度首页”更多产品”伸缩效果</a:t>
            </a:r>
          </a:p>
          <a:p>
            <a:r>
              <a:rPr lang="zh-CN" altLang="en-US" dirty="0"/>
              <a:t> 新浪微博</a:t>
            </a:r>
          </a:p>
          <a:p>
            <a:r>
              <a:rPr lang="zh-CN" altLang="en-US" dirty="0"/>
              <a:t> 地图类产品</a:t>
            </a:r>
          </a:p>
          <a:p>
            <a:r>
              <a:rPr lang="zh-CN" altLang="en-US" dirty="0"/>
              <a:t> 新浪首页栏目切换效果</a:t>
            </a:r>
          </a:p>
          <a:p>
            <a:r>
              <a:rPr lang="en-US" altLang="zh-CN" dirty="0"/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 http://im.qq.com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 http://www.smartisan.com/t1/#/overview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 http://weareeli.dk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浏览器中 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，用于与</a:t>
            </a:r>
            <a:r>
              <a:rPr kumimoji="0" lang="zh-CN" altLang="en-US" dirty="0">
                <a:solidFill>
                  <a:srgbClr val="FF0000"/>
                </a:solidFill>
              </a:rPr>
              <a:t>用户交互</a:t>
            </a:r>
            <a:r>
              <a:rPr kumimoji="0" lang="zh-CN" altLang="en-US" dirty="0"/>
              <a:t>，以及实现页面中各种</a:t>
            </a:r>
            <a:r>
              <a:rPr kumimoji="0" lang="zh-CN" altLang="en-US" dirty="0">
                <a:solidFill>
                  <a:srgbClr val="FF0000"/>
                </a:solidFill>
              </a:rPr>
              <a:t>动态特效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现代 </a:t>
            </a:r>
            <a:r>
              <a:rPr kumimoji="0" lang="en-US" altLang="zh-CN" dirty="0"/>
              <a:t>Web </a:t>
            </a:r>
            <a:r>
              <a:rPr kumimoji="0" lang="zh-CN" altLang="en-US" dirty="0"/>
              <a:t>应用中，</a:t>
            </a:r>
            <a:r>
              <a:rPr kumimoji="0" lang="en-US" altLang="zh-CN" dirty="0"/>
              <a:t>JavaScript </a:t>
            </a:r>
            <a:r>
              <a:rPr kumimoji="0" lang="zh-CN" altLang="en-US" dirty="0">
                <a:solidFill>
                  <a:srgbClr val="FF0000"/>
                </a:solidFill>
              </a:rPr>
              <a:t>无处不在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是前端开发工程师的</a:t>
            </a:r>
            <a:r>
              <a:rPr kumimoji="0" lang="zh-CN" altLang="en-US" dirty="0">
                <a:solidFill>
                  <a:srgbClr val="FF0000"/>
                </a:solidFill>
              </a:rPr>
              <a:t>必备</a:t>
            </a:r>
            <a:r>
              <a:rPr kumimoji="0" lang="zh-CN" altLang="en-US" dirty="0"/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特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点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基本用法</a:t>
            </a:r>
            <a:r>
              <a:rPr lang="zh-CN" altLang="en-US" sz="2800" b="1" dirty="0"/>
              <a:t> </a:t>
            </a:r>
            <a:endParaRPr lang="en-US" altLang="zh-CN" sz="2800" b="1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动态类型</a:t>
            </a:r>
            <a:r>
              <a:rPr kumimoji="0" lang="zh-CN" altLang="en-US" dirty="0"/>
              <a:t>　</a:t>
            </a:r>
            <a:endParaRPr kumimoji="0" lang="en-US" altLang="zh-CN" dirty="0"/>
          </a:p>
          <a:p>
            <a:pPr lvl="1">
              <a:buClr>
                <a:srgbClr val="008469"/>
              </a:buClr>
            </a:pPr>
            <a:r>
              <a:rPr kumimoji="0" lang="zh-CN" altLang="en-US" dirty="0"/>
              <a:t> 不用给变量指定数据类型</a:t>
            </a:r>
            <a:endParaRPr kumimoji="0" lang="en-US" altLang="zh-CN" dirty="0"/>
          </a:p>
          <a:p>
            <a:r>
              <a:rPr kumimoji="0" lang="zh-CN" altLang="en-US" b="1" dirty="0"/>
              <a:t> 弱类型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一个变量可以赋不同类型的值</a:t>
            </a:r>
            <a:endParaRPr kumimoji="0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简单性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解释性语言，不需要编译，方便调试</a:t>
            </a:r>
            <a:endParaRPr kumimoji="0" lang="en-US" altLang="zh-CN" dirty="0"/>
          </a:p>
          <a:p>
            <a:r>
              <a:rPr kumimoji="0" lang="zh-CN" altLang="en-US" b="1" dirty="0"/>
              <a:t> 跨平台性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依赖浏览器本身，与操作环境无关</a:t>
            </a:r>
            <a:endParaRPr kumimoji="0" lang="en-US" altLang="zh-CN" dirty="0"/>
          </a:p>
          <a:p>
            <a:r>
              <a:rPr kumimoji="0" lang="zh-CN" altLang="en-US" b="1" dirty="0"/>
              <a:t> 必要性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主流浏览器统一支持的语言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兼容性差　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因为依赖于浏览器执行，所以受各浏览器影响，兼容性较差。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 smtClean="0">
                <a:latin typeface="+mj-ea"/>
                <a:ea typeface="+mj-ea"/>
              </a:rPr>
              <a:t>特点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基本用法 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dirty="0"/>
              <a:t> </a:t>
            </a:r>
            <a:r>
              <a:rPr kumimoji="0" lang="en-US" altLang="en-US" dirty="0" err="1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pPr marL="0" indent="0">
              <a:buNone/>
            </a:pPr>
            <a:endParaRPr kumimoji="0" lang="en-US" altLang="zh-CN" dirty="0"/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&lt;script type=“text/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en-US" altLang="zh-CN" dirty="0">
                <a:solidFill>
                  <a:schemeClr val="tx1"/>
                </a:solidFill>
              </a:rPr>
              <a:t>”&gt;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		     alert( ‘Hello JavaScript’ );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&lt;/script&gt;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JavaScript</a:t>
            </a:r>
            <a:r>
              <a:rPr lang="en-US" altLang="zh-CN" dirty="0" smtClean="0"/>
              <a:t> 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464627" y="5373891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dirty="0" smtClean="0"/>
              <a:t>demo1-1.html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基本用法</a:t>
            </a:r>
            <a:endParaRPr kumimoji="0" lang="en-US" altLang="zh-CN" dirty="0"/>
          </a:p>
          <a:p>
            <a:pPr lvl="1"/>
            <a:r>
              <a:rPr kumimoji="0" lang="en-US" altLang="zh-CN" dirty="0"/>
              <a:t> HTML</a:t>
            </a:r>
            <a:r>
              <a:rPr kumimoji="0" lang="zh-CN" altLang="en-US" dirty="0"/>
              <a:t>文件内部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 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基本用法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1987" y="1412076"/>
            <a:ext cx="8499884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2924769"/>
            <a:ext cx="8090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alert( ‘Hello JavaScript’ );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&lt;/script&gt;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</a:rPr>
              <a:t>&lt;body&gt;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结束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之前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201517" cy="523220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 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521811" y="1861023"/>
            <a:ext cx="9148378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、外部文件可以在</a:t>
            </a:r>
            <a:r>
              <a:rPr lang="en-US" altLang="zh-CN" sz="2400" dirty="0">
                <a:latin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</a:rPr>
              <a:t>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 </a:t>
            </a:r>
            <a:r>
              <a:rPr lang="zh-CN" altLang="en-US" sz="2400" dirty="0">
                <a:latin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 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791052" y="5787100"/>
            <a:ext cx="2630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smtClean="0">
                <a:latin typeface="微软雅黑" pitchFamily="34" charset="-122"/>
              </a:rPr>
              <a:t>demo1-2.html</a:t>
            </a:r>
            <a:endParaRPr kumimoji="1"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1846053" y="3457577"/>
            <a:ext cx="6555003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871" y="1718760"/>
            <a:ext cx="1099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 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356967"/>
            <a:ext cx="7587752" cy="25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、引入外部文件时，</a:t>
            </a: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文件的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写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5" y="4509495"/>
            <a:ext cx="979648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外部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</a:rPr>
              <a:t>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script&gt;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427860" cy="490476"/>
          </a:xfrm>
        </p:spPr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文件与内部 </a:t>
            </a:r>
            <a:r>
              <a:rPr kumimoji="0" lang="en-US" altLang="zh-CN" dirty="0" smtClean="0"/>
              <a:t>JavaScript </a:t>
            </a:r>
            <a:r>
              <a:rPr kumimoji="0"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12579"/>
            <a:ext cx="5931874" cy="4228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2996802"/>
            <a:ext cx="5931874" cy="172879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174" y="1166843"/>
            <a:ext cx="81623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alert( ‘Hello JavaScript’ 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&lt;/script&gt;</a:t>
            </a: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谷歌浏览器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/>
              <a:t> 火狐浏览器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/>
              <a:t> 开发工具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 Sublime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 smtClean="0"/>
              <a:t>VScode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Dreamweaver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浏览器开发者工具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 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 JavaScript 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高级程序设计</a:t>
            </a:r>
            <a:r>
              <a:rPr lang="en-US" altLang="zh-CN" smtClean="0"/>
              <a:t>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/>
              <a:t> Web </a:t>
            </a:r>
            <a:r>
              <a:rPr kumimoji="0" lang="zh-CN" altLang="en-US" dirty="0" smtClean="0"/>
              <a:t>开发一：</a:t>
            </a:r>
            <a:r>
              <a:rPr kumimoji="0" lang="en-US" altLang="zh-CN" dirty="0"/>
              <a:t>HTML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</a:t>
            </a:r>
          </a:p>
          <a:p>
            <a:r>
              <a:rPr kumimoji="0" lang="en-US" altLang="zh-CN" dirty="0">
                <a:solidFill>
                  <a:srgbClr val="FF0000"/>
                </a:solidFill>
              </a:rPr>
              <a:t> Web </a:t>
            </a:r>
            <a:r>
              <a:rPr kumimoji="0" lang="zh-CN" altLang="en-US" smtClean="0">
                <a:solidFill>
                  <a:srgbClr val="FF0000"/>
                </a:solidFill>
              </a:rPr>
              <a:t>开发二：</a:t>
            </a:r>
            <a:r>
              <a:rPr kumimoji="0" lang="en-US" altLang="zh-CN" dirty="0" smtClean="0">
                <a:solidFill>
                  <a:srgbClr val="FF0000"/>
                </a:solidFill>
              </a:rPr>
              <a:t>JavaScript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r>
              <a:rPr kumimoji="0" lang="en-US" altLang="zh-CN" dirty="0"/>
              <a:t> </a:t>
            </a:r>
            <a:r>
              <a:rPr kumimoji="0" lang="en-US" altLang="zh-CN" dirty="0" err="1" smtClean="0"/>
              <a:t>jQuery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HTML5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CSS3</a:t>
            </a:r>
            <a:r>
              <a:rPr kumimoji="0" lang="zh-CN" altLang="en-US" dirty="0"/>
              <a:t>、前端框架</a:t>
            </a:r>
            <a:r>
              <a:rPr kumimoji="0" lang="en-US" altLang="zh-CN" dirty="0"/>
              <a:t>…</a:t>
            </a:r>
            <a:endParaRPr kumimoji="0"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 smtClean="0"/>
              <a:t>简介</a:t>
            </a:r>
            <a:endParaRPr kumimoji="0" lang="en-US" altLang="zh-CN" dirty="0" smtClean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是一种基于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并具有</a:t>
            </a:r>
            <a:r>
              <a:rPr lang="zh-CN" altLang="en-US" dirty="0">
                <a:solidFill>
                  <a:srgbClr val="FF0000"/>
                </a:solidFill>
              </a:rPr>
              <a:t>安全性能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 smtClean="0"/>
              <a:t>。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 </a:t>
            </a:r>
            <a:r>
              <a:rPr lang="en-US" altLang="zh-CN" dirty="0"/>
              <a:t>HTML </a:t>
            </a:r>
            <a:r>
              <a:rPr lang="zh-CN" altLang="en-US" dirty="0"/>
              <a:t>页面添加交互行为。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 </a:t>
            </a:r>
            <a:r>
              <a:rPr lang="en-US" altLang="zh-CN" dirty="0"/>
              <a:t>HTML </a:t>
            </a:r>
            <a:r>
              <a:rPr lang="zh-CN" altLang="en-US" dirty="0"/>
              <a:t>页面，但写成单独的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/>
              <a:t> 学习本门课的目的和作用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000000"/>
                </a:solidFill>
              </a:rPr>
              <a:t> 能够使用 </a:t>
            </a:r>
            <a:r>
              <a:rPr kumimoji="0" lang="en-US" altLang="zh-CN" dirty="0">
                <a:solidFill>
                  <a:srgbClr val="000000"/>
                </a:solidFill>
              </a:rPr>
              <a:t>JavaScript 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>
                <a:solidFill>
                  <a:srgbClr val="000000"/>
                </a:solidFill>
              </a:rPr>
              <a:t>	</a:t>
            </a:r>
            <a:r>
              <a:rPr kumimoji="0" lang="zh-CN" altLang="en-US" dirty="0">
                <a:solidFill>
                  <a:srgbClr val="000000"/>
                </a:solidFill>
              </a:rPr>
              <a:t>   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sz="3200" dirty="0">
                <a:solidFill>
                  <a:srgbClr val="000000"/>
                </a:solidFill>
              </a:rPr>
              <a:t>          </a:t>
            </a:r>
            <a:r>
              <a:rPr kumimoji="0" lang="zh-CN" altLang="en-US" sz="3200" dirty="0">
                <a:solidFill>
                  <a:srgbClr val="FF0000"/>
                </a:solidFill>
              </a:rPr>
              <a:t>所有基于 </a:t>
            </a:r>
            <a:r>
              <a:rPr kumimoji="0" lang="en-US" altLang="zh-CN" sz="3200" dirty="0">
                <a:solidFill>
                  <a:srgbClr val="FF0000"/>
                </a:solidFill>
              </a:rPr>
              <a:t>Web 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本课程内容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0" y="1031097"/>
            <a:ext cx="5186376" cy="49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成绩分布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55" y="1177012"/>
            <a:ext cx="7851597" cy="46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zh-CN" altLang="en-US" dirty="0">
                <a:latin typeface="+mj-ea"/>
                <a:ea typeface="+mj-ea"/>
              </a:rPr>
              <a:t>第一章 </a:t>
            </a:r>
            <a:r>
              <a:rPr lang="en-US" altLang="zh-CN" dirty="0">
                <a:latin typeface="微软雅黑" pitchFamily="34" charset="-122"/>
              </a:rPr>
              <a:t>JavaScript 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特</a:t>
            </a:r>
            <a:r>
              <a:rPr lang="zh-CN" altLang="en-US" sz="2800" b="1" dirty="0" smtClean="0"/>
              <a:t>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基本用法 </a:t>
            </a:r>
            <a:endParaRPr lang="en-US" altLang="zh-CN" sz="2800" b="1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990863"/>
            <a:ext cx="70596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412968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705950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426280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8" y="979878"/>
            <a:ext cx="9105313" cy="304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157259265</TotalTime>
  <Pages>0</Pages>
  <Words>920</Words>
  <Characters>0</Characters>
  <Application>Microsoft Office PowerPoint</Application>
  <DocSecurity>0</DocSecurity>
  <PresentationFormat>自定义</PresentationFormat>
  <Lines>0</Lines>
  <Paragraphs>161</Paragraphs>
  <Slides>32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Web开发二</vt:lpstr>
      <vt:lpstr>关于课程</vt:lpstr>
      <vt:lpstr>PowerPoint 演示文稿</vt:lpstr>
      <vt:lpstr>PowerPoint 演示文稿</vt:lpstr>
      <vt:lpstr>PowerPoint 演示文稿</vt:lpstr>
      <vt:lpstr>成绩分布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2756</cp:revision>
  <cp:lastPrinted>1899-12-30T00:00:00Z</cp:lastPrinted>
  <dcterms:created xsi:type="dcterms:W3CDTF">2003-05-12T10:17:00Z</dcterms:created>
  <dcterms:modified xsi:type="dcterms:W3CDTF">2019-07-12T05:44:41Z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