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883" r:id="rId2"/>
    <p:sldId id="891" r:id="rId3"/>
    <p:sldId id="884" r:id="rId4"/>
    <p:sldId id="1132" r:id="rId5"/>
    <p:sldId id="1090" r:id="rId6"/>
    <p:sldId id="1091" r:id="rId7"/>
    <p:sldId id="888" r:id="rId8"/>
    <p:sldId id="1092" r:id="rId9"/>
    <p:sldId id="1093" r:id="rId10"/>
    <p:sldId id="1094" r:id="rId11"/>
    <p:sldId id="1095" r:id="rId12"/>
    <p:sldId id="930" r:id="rId13"/>
    <p:sldId id="1096" r:id="rId14"/>
    <p:sldId id="1097" r:id="rId15"/>
    <p:sldId id="1099" r:id="rId16"/>
    <p:sldId id="860" r:id="rId17"/>
    <p:sldId id="1131" r:id="rId18"/>
    <p:sldId id="1101" r:id="rId19"/>
    <p:sldId id="899" r:id="rId20"/>
    <p:sldId id="1098" r:id="rId21"/>
    <p:sldId id="962" r:id="rId22"/>
    <p:sldId id="973" r:id="rId23"/>
    <p:sldId id="1103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863" r:id="rId32"/>
    <p:sldId id="1112" r:id="rId33"/>
    <p:sldId id="885" r:id="rId34"/>
    <p:sldId id="1113" r:id="rId35"/>
    <p:sldId id="1114" r:id="rId36"/>
    <p:sldId id="976" r:id="rId37"/>
    <p:sldId id="1069" r:id="rId38"/>
    <p:sldId id="1115" r:id="rId39"/>
    <p:sldId id="1117" r:id="rId40"/>
    <p:sldId id="1116" r:id="rId41"/>
    <p:sldId id="1118" r:id="rId42"/>
    <p:sldId id="1119" r:id="rId43"/>
    <p:sldId id="890" r:id="rId4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4">
          <p15:clr>
            <a:srgbClr val="A4A3A4"/>
          </p15:clr>
        </p15:guide>
        <p15:guide id="2" pos="1879">
          <p15:clr>
            <a:srgbClr val="A4A3A4"/>
          </p15:clr>
        </p15:guide>
        <p15:guide id="3" pos="75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6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5847" autoAdjust="0"/>
  </p:normalViewPr>
  <p:slideViewPr>
    <p:cSldViewPr snapToObjects="1">
      <p:cViewPr varScale="1">
        <p:scale>
          <a:sx n="99" d="100"/>
          <a:sy n="99" d="100"/>
        </p:scale>
        <p:origin x="130" y="72"/>
      </p:cViewPr>
      <p:guideLst>
        <p:guide orient="horz" pos="1754"/>
        <p:guide pos="1879"/>
        <p:guide pos="75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66"/>
        <p:guide pos="21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1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变量的定义？存储单元。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在任何程序开发中，声明和使用变量都是最基础的知识。要使用变量，就必须首先声明变量，在</a:t>
            </a:r>
            <a:r>
              <a:rPr lang="en-US" altLang="zh-CN" dirty="0"/>
              <a:t>JS</a:t>
            </a:r>
            <a:r>
              <a:rPr lang="zh-CN" altLang="en-US" dirty="0"/>
              <a:t>中，可以使用关键字</a:t>
            </a:r>
            <a:r>
              <a:rPr lang="en-US" altLang="zh-CN" dirty="0" err="1"/>
              <a:t>var</a:t>
            </a:r>
            <a:r>
              <a:rPr lang="zh-CN" altLang="en-US" dirty="0"/>
              <a:t>声明变量（</a:t>
            </a:r>
            <a:r>
              <a:rPr lang="en-US" altLang="zh-CN" dirty="0" err="1"/>
              <a:t>var:variable</a:t>
            </a:r>
            <a:r>
              <a:rPr lang="en-US" altLang="zh-CN" dirty="0"/>
              <a:t> </a:t>
            </a:r>
            <a:r>
              <a:rPr lang="zh-CN" altLang="en-US" dirty="0"/>
              <a:t>变量），而不必显示地声明变量的数据类型，</a:t>
            </a:r>
            <a:r>
              <a:rPr lang="en-US" altLang="zh-CN" dirty="0"/>
              <a:t>JS</a:t>
            </a:r>
            <a:r>
              <a:rPr lang="zh-CN" altLang="en-US" dirty="0"/>
              <a:t>会根据需要自动的进行数据类型的转换。如果不使用</a:t>
            </a:r>
            <a:r>
              <a:rPr lang="en-US" altLang="zh-CN" dirty="0" err="1"/>
              <a:t>var</a:t>
            </a:r>
            <a:r>
              <a:rPr lang="zh-CN" altLang="en-US" dirty="0"/>
              <a:t>关键字可能会导致程序不易阅读。</a:t>
            </a:r>
            <a:endParaRPr lang="en-US" altLang="zh-CN" dirty="0"/>
          </a:p>
          <a:p>
            <a:r>
              <a:rPr lang="zh-CN" altLang="en-US" dirty="0"/>
              <a:t>在声明变量时需要遵守变量命名规范，并且注意</a:t>
            </a:r>
            <a:r>
              <a:rPr lang="en-US" altLang="zh-CN" dirty="0"/>
              <a:t>JS</a:t>
            </a:r>
            <a:r>
              <a:rPr lang="zh-CN" altLang="en-US" dirty="0"/>
              <a:t>变量是区分大小写的。还有一点需要注意：变量名不能是一个关键字或逻辑常量（</a:t>
            </a:r>
            <a:r>
              <a:rPr lang="en-US" altLang="zh-CN" dirty="0" err="1"/>
              <a:t>true,false,null,new,case,break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test.html	</a:t>
            </a:r>
            <a:r>
              <a:rPr lang="en-US" altLang="zh-CN" dirty="0" err="1"/>
              <a:t>x+y</a:t>
            </a:r>
            <a:r>
              <a:rPr lang="en-US" altLang="zh-CN" dirty="0"/>
              <a:t>=33  z=53</a:t>
            </a:r>
            <a:r>
              <a:rPr lang="en-US" altLang="zh-CN" baseline="0" dirty="0"/>
              <a:t>  </a:t>
            </a:r>
            <a:r>
              <a:rPr lang="en-US" altLang="zh-CN" baseline="0" dirty="0" err="1"/>
              <a:t>x+y+z</a:t>
            </a:r>
            <a:r>
              <a:rPr lang="en-US" altLang="zh-CN" baseline="0" dirty="0"/>
              <a:t>=3353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== true  === false </a:t>
            </a:r>
            <a:r>
              <a:rPr lang="zh-CN" altLang="en-US" dirty="0"/>
              <a:t>类型和值都相等</a:t>
            </a:r>
            <a:r>
              <a:rPr lang="zh-CN" altLang="en-US" baseline="0" dirty="0"/>
              <a:t>  改一下例子？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pPr marL="0" lvl="2"/>
            <a:r>
              <a:rPr lang="zh-CN" altLang="en-US" dirty="0">
                <a:solidFill>
                  <a:srgbClr val="FF0000"/>
                </a:solidFill>
                <a:sym typeface="+mn-ea"/>
              </a:rPr>
              <a:t>构成相同、语法结构类似、编程工具不同、编程过程不同、运行方式不同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下面来看几道题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数字和非空字符串</a:t>
            </a:r>
            <a:r>
              <a:rPr lang="zh-CN" altLang="en-US" baseline="0" dirty="0"/>
              <a:t> </a:t>
            </a:r>
            <a:r>
              <a:rPr lang="en-US" altLang="zh-CN" baseline="0" dirty="0">
                <a:sym typeface="Wingdings" pitchFamily="2" charset="2"/>
              </a:rPr>
              <a:t>true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a1=123,a2=123.456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string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if </a:t>
            </a:r>
            <a:r>
              <a:rPr lang="zh-CN" altLang="en-US" i="1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只有当指定条件为 </a:t>
            </a:r>
            <a:r>
              <a:rPr lang="en-US" altLang="zh-CN" dirty="0"/>
              <a:t>true </a:t>
            </a:r>
            <a:r>
              <a:rPr lang="zh-CN" altLang="en-US" dirty="0"/>
              <a:t>时，使用该语句来执行代码 </a:t>
            </a:r>
          </a:p>
          <a:p>
            <a:r>
              <a:rPr lang="en-US" altLang="zh-CN" i="1" dirty="0"/>
              <a:t>if...else </a:t>
            </a:r>
            <a:r>
              <a:rPr lang="zh-CN" altLang="en-US" i="1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当条件为 </a:t>
            </a:r>
            <a:r>
              <a:rPr lang="en-US" altLang="zh-CN" dirty="0"/>
              <a:t>true </a:t>
            </a:r>
            <a:r>
              <a:rPr lang="zh-CN" altLang="en-US" dirty="0"/>
              <a:t>时执行代码，当条件为 </a:t>
            </a:r>
            <a:r>
              <a:rPr lang="en-US" altLang="zh-CN" dirty="0"/>
              <a:t>false </a:t>
            </a:r>
            <a:r>
              <a:rPr lang="zh-CN" altLang="en-US" dirty="0"/>
              <a:t>时执行其他代码 </a:t>
            </a:r>
          </a:p>
          <a:p>
            <a:r>
              <a:rPr lang="en-US" altLang="zh-CN" i="1" dirty="0"/>
              <a:t>if...else if....else </a:t>
            </a:r>
            <a:r>
              <a:rPr lang="zh-CN" altLang="en-US" i="1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使用该语句来选择多个代码块之一来执行 </a:t>
            </a:r>
          </a:p>
          <a:p>
            <a:r>
              <a:rPr lang="en-US" altLang="zh-CN" i="1" dirty="0"/>
              <a:t>switch </a:t>
            </a:r>
            <a:r>
              <a:rPr lang="zh-CN" altLang="en-US" i="1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使用该语句来选择多个代码块之一来执行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document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中的一个重要对象，该对象表示整个</a:t>
            </a:r>
            <a:r>
              <a:rPr lang="en-US" altLang="zh-CN" dirty="0"/>
              <a:t>HTML</a:t>
            </a:r>
            <a:r>
              <a:rPr lang="zh-CN" altLang="en-US" dirty="0"/>
              <a:t>文档，可以通过该对象来访问</a:t>
            </a:r>
            <a:r>
              <a:rPr lang="en-US" altLang="zh-CN" dirty="0"/>
              <a:t>HTML</a:t>
            </a:r>
            <a:r>
              <a:rPr lang="zh-CN" altLang="en-US" dirty="0"/>
              <a:t>文档中的所有元素。</a:t>
            </a:r>
            <a:r>
              <a:rPr lang="en-US" altLang="zh-CN" dirty="0"/>
              <a:t>Write</a:t>
            </a:r>
            <a:r>
              <a:rPr lang="zh-CN" altLang="en-US" dirty="0"/>
              <a:t>（）是</a:t>
            </a:r>
            <a:r>
              <a:rPr lang="en-US" altLang="zh-CN" dirty="0"/>
              <a:t>document</a:t>
            </a:r>
            <a:r>
              <a:rPr lang="zh-CN" altLang="en-US" dirty="0"/>
              <a:t>对象的一个方法，该方法的作用是在网页中输出一行字符串。</a:t>
            </a:r>
          </a:p>
          <a:p>
            <a:endParaRPr lang="zh-CN" altLang="en-US" dirty="0"/>
          </a:p>
          <a:p>
            <a:r>
              <a:rPr lang="zh-CN" altLang="en-US" dirty="0"/>
              <a:t>结束分号不是必须的；</a:t>
            </a:r>
          </a:p>
          <a:p>
            <a:r>
              <a:rPr lang="zh-CN" altLang="en-US" dirty="0"/>
              <a:t>如果语句的结尾没有分号。</a:t>
            </a:r>
            <a:r>
              <a:rPr lang="en-US" altLang="zh-CN" dirty="0"/>
              <a:t>js</a:t>
            </a:r>
            <a:r>
              <a:rPr lang="zh-CN" altLang="en-US" dirty="0"/>
              <a:t>会自动讲该行代码的结尾作为语句的结尾；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js&#228;&#187;&#163;&#231;&#160;&#129;&#232;&#167;&#132;&#232;&#140;&#131;.do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095875" y="4143375"/>
            <a:ext cx="596011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</a:t>
            </a:r>
            <a:r>
              <a:rPr lang="en-US" altLang="zh-CN" dirty="0"/>
              <a:t>- 第二章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latin typeface="+mj-ea"/>
                <a:ea typeface="+mj-ea"/>
              </a:rPr>
              <a:t>基础语法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变量声明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使用关键字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var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创建变量</a:t>
            </a:r>
          </a:p>
          <a:p>
            <a:pPr lvl="1"/>
            <a:r>
              <a:rPr lang="zh-CN" altLang="en-US" sz="2400" dirty="0">
                <a:sym typeface="+mn-ea"/>
              </a:rPr>
              <a:t> JavaScript 为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动态类型</a:t>
            </a:r>
            <a:r>
              <a:rPr lang="zh-CN" altLang="en-US" sz="2400" dirty="0">
                <a:sym typeface="+mn-ea"/>
              </a:rPr>
              <a:t>语言，声明变量时，不需指明数据类型</a:t>
            </a:r>
            <a:endParaRPr lang="zh-CN" altLang="en-US" sz="2400" dirty="0"/>
          </a:p>
          <a:p>
            <a:r>
              <a:rPr lang="zh-CN" altLang="en-US" sz="2800" dirty="0">
                <a:sym typeface="+mn-ea"/>
              </a:rPr>
              <a:t> 变量赋值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使用 “</a:t>
            </a:r>
            <a:r>
              <a:rPr lang="en-US" altLang="zh-CN" sz="2400" b="1" dirty="0">
                <a:solidFill>
                  <a:srgbClr val="C00000"/>
                </a:solidFill>
                <a:cs typeface="+mn-ea"/>
                <a:sym typeface="+mn-ea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”为变量赋值</a:t>
            </a:r>
            <a:endParaRPr lang="zh-CN" altLang="en-US" sz="2400" dirty="0">
              <a:solidFill>
                <a:schemeClr val="tx1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值为字符串时需用‘ ’或“ ”引起来</a:t>
            </a:r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变量的声明和赋值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变量命名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变量名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区分大小写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变量名以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字母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_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$</a:t>
            </a:r>
            <a:r>
              <a:rPr lang="en-US" altLang="zh-CN" sz="2400" dirty="0">
                <a:sym typeface="+mn-ea"/>
              </a:rPr>
              <a:t>' </a:t>
            </a:r>
            <a:r>
              <a:rPr lang="zh-CN" altLang="en-US" sz="2400" dirty="0">
                <a:sym typeface="+mn-ea"/>
              </a:rPr>
              <a:t>开头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变量名不能是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关键字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保留字</a:t>
            </a:r>
            <a:endParaRPr lang="zh-CN" altLang="en-US" sz="2800" dirty="0">
              <a:sym typeface="+mn-ea"/>
            </a:endParaRPr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变量命名</a:t>
            </a: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6378575" y="1144905"/>
            <a:ext cx="3677285" cy="24244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var   sum;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var   SUM;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var   2add;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var   if=3;</a:t>
            </a:r>
          </a:p>
        </p:txBody>
      </p:sp>
      <p:sp>
        <p:nvSpPr>
          <p:cNvPr id="5" name=" 2050"/>
          <p:cNvSpPr/>
          <p:nvPr/>
        </p:nvSpPr>
        <p:spPr bwMode="auto">
          <a:xfrm>
            <a:off x="8395137" y="1268760"/>
            <a:ext cx="682625" cy="3867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 252"/>
          <p:cNvSpPr/>
          <p:nvPr/>
        </p:nvSpPr>
        <p:spPr>
          <a:xfrm rot="2640000">
            <a:off x="8322121" y="2326655"/>
            <a:ext cx="610740" cy="643751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2050"/>
          <p:cNvSpPr/>
          <p:nvPr/>
        </p:nvSpPr>
        <p:spPr bwMode="auto">
          <a:xfrm>
            <a:off x="8395946" y="1772816"/>
            <a:ext cx="682625" cy="38671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 252"/>
          <p:cNvSpPr/>
          <p:nvPr/>
        </p:nvSpPr>
        <p:spPr>
          <a:xfrm rot="2640000">
            <a:off x="8329942" y="2879482"/>
            <a:ext cx="610740" cy="643751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bldLvl="0" animBg="1"/>
      <p:bldP spid="6" grpId="0" bldLvl="0" animBg="1"/>
      <p:bldP spid="8" grpId="0" animBg="1"/>
      <p:bldP spid="8" grpId="1" animBg="1"/>
      <p:bldP spid="8" grpId="2" animBg="1"/>
      <p:bldP spid="8" grpId="3" animBg="1"/>
      <p:bldP spid="8" grpId="4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JavaScript</a:t>
            </a:r>
            <a:r>
              <a:rPr lang="zh-CN" altLang="en-US"/>
              <a:t>关键字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1290320"/>
            <a:ext cx="11057255" cy="4277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2800" dirty="0">
                <a:sym typeface="+mn-ea"/>
              </a:rPr>
              <a:t>JavaScript </a:t>
            </a:r>
            <a:r>
              <a:rPr lang="zh-CN" altLang="en-US" sz="2800" dirty="0">
                <a:sym typeface="+mn-ea"/>
              </a:rPr>
              <a:t>原始数据类型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5 </a:t>
            </a:r>
            <a:r>
              <a:rPr lang="zh-CN" altLang="en-US" sz="2400" dirty="0">
                <a:sym typeface="+mn-ea"/>
              </a:rPr>
              <a:t>种原始数据类型</a:t>
            </a:r>
            <a:r>
              <a:rPr lang="en-US" altLang="zh-CN" sz="2400" dirty="0">
                <a:sym typeface="+mn-ea"/>
              </a:rPr>
              <a:t>:  Number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String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Boolean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Undefined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Null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判断变量在某一时刻的数据类型，使用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typeof  </a:t>
            </a:r>
            <a:r>
              <a:rPr lang="zh-CN" altLang="en-US" sz="2400" dirty="0">
                <a:sym typeface="+mn-ea"/>
              </a:rPr>
              <a:t>运算符</a:t>
            </a:r>
            <a:endParaRPr lang="zh-CN" altLang="en-US" sz="2800" dirty="0"/>
          </a:p>
          <a:p>
            <a:pPr lvl="0"/>
            <a:r>
              <a:rPr lang="en-US" altLang="zh-CN" sz="2800" dirty="0">
                <a:sym typeface="+mn-ea"/>
              </a:rPr>
              <a:t> JavaScript </a:t>
            </a:r>
            <a:r>
              <a:rPr lang="zh-CN" altLang="en-US" sz="2800" dirty="0"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弱类型</a:t>
            </a:r>
            <a:r>
              <a:rPr lang="zh-CN" altLang="en-US" sz="2800" dirty="0">
                <a:sym typeface="+mn-ea"/>
              </a:rPr>
              <a:t>语言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弱类型</a:t>
            </a:r>
            <a:r>
              <a:rPr lang="zh-CN" altLang="en-US" sz="2400" dirty="0">
                <a:sym typeface="+mn-ea"/>
              </a:rPr>
              <a:t>是指不同类型的变量之间可以相互赋值，但在某一时刻，一个变量只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存在</a:t>
            </a:r>
            <a:r>
              <a:rPr lang="zh-CN" altLang="en-US" sz="2400" dirty="0">
                <a:sym typeface="+mn-ea"/>
              </a:rPr>
              <a:t>某一种数据类型</a:t>
            </a:r>
            <a:endParaRPr lang="zh-CN" altLang="en-US" sz="2400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原始数据类型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2800" dirty="0">
                <a:sym typeface="+mn-ea"/>
              </a:rPr>
              <a:t>Number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3.1415926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1e6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....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ym typeface="+mn-ea"/>
              </a:rPr>
              <a:t> String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‘ ’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“ ”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引起一组字符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 如</a:t>
            </a:r>
            <a:r>
              <a:rPr lang="en-US" altLang="zh-CN" sz="2400" dirty="0">
                <a:sym typeface="+mn-ea"/>
              </a:rPr>
              <a:t>:  'hello'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"world"</a:t>
            </a:r>
            <a:r>
              <a:rPr lang="zh-CN" altLang="en-US" sz="2400" dirty="0">
                <a:sym typeface="+mn-ea"/>
              </a:rPr>
              <a:t>、 </a:t>
            </a:r>
            <a:r>
              <a:rPr lang="en-US" altLang="zh-CN" sz="2400" dirty="0">
                <a:sym typeface="+mn-ea"/>
              </a:rPr>
              <a:t>"34" </a:t>
            </a:r>
            <a:endParaRPr lang="en-US" altLang="zh-CN" sz="2400" dirty="0"/>
          </a:p>
          <a:p>
            <a:r>
              <a:rPr lang="en-US" altLang="zh-CN" sz="2800" dirty="0">
                <a:sym typeface="+mn-ea"/>
              </a:rPr>
              <a:t> Boolean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true  或  false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原始数据类型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sz="2800" dirty="0">
                <a:sym typeface="+mn-ea"/>
              </a:rPr>
              <a:t>Undefined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只有一个值 undefined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指声明了但未赋值的变量，如  </a:t>
            </a:r>
            <a:r>
              <a:rPr lang="en-US" altLang="zh-CN" sz="2400">
                <a:sym typeface="+mn-ea"/>
              </a:rPr>
              <a:t>var  a;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ym typeface="+mn-ea"/>
              </a:rPr>
              <a:t> Null </a:t>
            </a:r>
            <a:r>
              <a:rPr lang="zh-CN" altLang="en-US" sz="2800" dirty="0">
                <a:sym typeface="+mn-ea"/>
              </a:rPr>
              <a:t>类型</a:t>
            </a:r>
            <a:r>
              <a:rPr lang="en-US" altLang="zh-CN" sz="2800" dirty="0">
                <a:sym typeface="+mn-ea"/>
              </a:rPr>
              <a:t>: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 只有一个值 </a:t>
            </a:r>
            <a:r>
              <a:rPr lang="en-US" altLang="zh-CN" sz="2400" dirty="0">
                <a:sym typeface="+mn-ea"/>
              </a:rPr>
              <a:t>null</a:t>
            </a:r>
            <a:r>
              <a:rPr lang="zh-CN" altLang="en-US" sz="2400" dirty="0">
                <a:sym typeface="+mn-ea"/>
              </a:rPr>
              <a:t>，表示值为空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null </a:t>
            </a:r>
            <a:r>
              <a:rPr lang="zh-CN" altLang="en-US" sz="2400" dirty="0">
                <a:sym typeface="+mn-ea"/>
              </a:rPr>
              <a:t>不等同于空的字符串 </a:t>
            </a:r>
            <a:r>
              <a:rPr lang="en-US" altLang="zh-CN" sz="2400" dirty="0">
                <a:sym typeface="+mn-ea"/>
              </a:rPr>
              <a:t>(“”)  </a:t>
            </a:r>
            <a:r>
              <a:rPr lang="zh-CN" altLang="en-US" sz="2400" dirty="0">
                <a:sym typeface="+mn-ea"/>
              </a:rPr>
              <a:t>或 </a:t>
            </a:r>
            <a:r>
              <a:rPr lang="en-US" altLang="zh-CN" sz="2400" dirty="0">
                <a:sym typeface="+mn-ea"/>
              </a:rPr>
              <a:t>0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原始数据类型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原始数据类型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021715"/>
            <a:ext cx="8489950" cy="5049520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5175250" y="3649345"/>
            <a:ext cx="1891665" cy="165989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2-3.html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认识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NaN</a:t>
            </a:r>
            <a:r>
              <a:rPr lang="en-US" altLang="zh-CN" dirty="0">
                <a:sym typeface="+mn-ea"/>
              </a:rPr>
              <a:t>   (Not a Number)</a:t>
            </a:r>
            <a:endParaRPr lang="en-US" altLang="zh-CN" sz="24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表示一个没有意义、不正确的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数值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console.log( typeof  NaN);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与自身不相等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认识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isNaN( ) </a:t>
            </a:r>
            <a:r>
              <a:rPr lang="zh-CN" altLang="en-US" dirty="0">
                <a:sym typeface="+mn-ea"/>
              </a:rPr>
              <a:t>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 用来检测参数是否为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sz="2400" dirty="0"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sz="2400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原始数据类型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05299" y="2234551"/>
            <a:ext cx="23577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10154" y="2809226"/>
            <a:ext cx="3086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00044" y="5060936"/>
            <a:ext cx="1746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2-4.html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算术</a:t>
            </a:r>
            <a:r>
              <a:rPr lang="en-US" altLang="zh-CN" dirty="0">
                <a:sym typeface="+mn-ea"/>
              </a:rPr>
              <a:t>:  +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、* 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%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--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 赋值</a:t>
            </a:r>
            <a:r>
              <a:rPr lang="en-US" altLang="zh-CN" dirty="0">
                <a:sym typeface="+mn-ea"/>
              </a:rPr>
              <a:t>:  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+=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-=</a:t>
            </a:r>
            <a:r>
              <a:rPr lang="zh-CN" altLang="en-US" dirty="0">
                <a:sym typeface="+mn-ea"/>
              </a:rPr>
              <a:t>、*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/=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%=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 字符串拼接</a:t>
            </a:r>
            <a:r>
              <a:rPr lang="en-US" altLang="zh-CN" dirty="0">
                <a:sym typeface="+mn-ea"/>
              </a:rPr>
              <a:t>:  +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 比较</a:t>
            </a:r>
            <a:r>
              <a:rPr lang="en-US" altLang="zh-CN" dirty="0">
                <a:sym typeface="+mn-ea"/>
              </a:rPr>
              <a:t>:  ==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===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!=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&gt;=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逻辑</a:t>
            </a:r>
            <a:r>
              <a:rPr lang="en-US" altLang="zh-CN" dirty="0">
                <a:sym typeface="+mn-ea"/>
              </a:rPr>
              <a:t>:  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(&amp;&amp;)</a:t>
            </a:r>
            <a:r>
              <a:rPr lang="zh-CN" altLang="en-US" dirty="0">
                <a:sym typeface="+mn-ea"/>
              </a:rPr>
              <a:t>、或</a:t>
            </a:r>
            <a:r>
              <a:rPr lang="en-US" altLang="zh-CN" dirty="0">
                <a:sym typeface="+mn-ea"/>
              </a:rPr>
              <a:t>(||)</a:t>
            </a:r>
            <a:r>
              <a:rPr lang="zh-CN" altLang="en-US" dirty="0">
                <a:sym typeface="+mn-ea"/>
              </a:rPr>
              <a:t>、非</a:t>
            </a:r>
            <a:r>
              <a:rPr lang="en-US" altLang="zh-CN" dirty="0">
                <a:sym typeface="+mn-ea"/>
              </a:rPr>
              <a:t>(!)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 条件</a:t>
            </a:r>
            <a:r>
              <a:rPr lang="en-US" altLang="zh-CN" dirty="0">
                <a:sym typeface="+mn-ea"/>
              </a:rPr>
              <a:t>:  </a:t>
            </a:r>
            <a:r>
              <a:rPr lang="zh-CN" altLang="en-US" dirty="0">
                <a:sym typeface="+mn-ea"/>
              </a:rPr>
              <a:t>变量名 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条件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?</a:t>
            </a:r>
            <a:r>
              <a:rPr lang="zh-CN" altLang="en-US" dirty="0">
                <a:sym typeface="+mn-ea"/>
              </a:rPr>
              <a:t> 表达式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表达式</a:t>
            </a:r>
            <a:r>
              <a:rPr lang="en-US" altLang="zh-CN" dirty="0">
                <a:sym typeface="+mn-ea"/>
              </a:rPr>
              <a:t>2</a:t>
            </a:r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运算符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使用“</a:t>
            </a:r>
            <a:r>
              <a:rPr lang="en-US" altLang="zh-CN"/>
              <a:t>+</a:t>
            </a:r>
            <a:r>
              <a:rPr lang="zh-CN" altLang="en-US"/>
              <a:t>”拼接字符串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5" y="955040"/>
            <a:ext cx="7953375" cy="5547995"/>
          </a:xfrm>
          <a:prstGeom prst="rect">
            <a:avLst/>
          </a:prstGeom>
        </p:spPr>
      </p:pic>
      <p:sp>
        <p:nvSpPr>
          <p:cNvPr id="141" name=" 141"/>
          <p:cNvSpPr/>
          <p:nvPr/>
        </p:nvSpPr>
        <p:spPr>
          <a:xfrm>
            <a:off x="8609330" y="414337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848215" y="4065270"/>
            <a:ext cx="725170" cy="51562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1" name=" 141"/>
          <p:cNvSpPr/>
          <p:nvPr/>
        </p:nvSpPr>
        <p:spPr>
          <a:xfrm>
            <a:off x="8162290" y="462915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9401175" y="4551045"/>
            <a:ext cx="72517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r>
          </a:p>
        </p:txBody>
      </p:sp>
      <p:sp>
        <p:nvSpPr>
          <p:cNvPr id="13" name=" 141"/>
          <p:cNvSpPr/>
          <p:nvPr/>
        </p:nvSpPr>
        <p:spPr>
          <a:xfrm>
            <a:off x="8162290" y="5138420"/>
            <a:ext cx="2653030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10908030" y="5060315"/>
            <a:ext cx="927735" cy="51562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353</a:t>
            </a:r>
          </a:p>
        </p:txBody>
      </p:sp>
      <p:sp>
        <p:nvSpPr>
          <p:cNvPr id="15" name=" 141"/>
          <p:cNvSpPr/>
          <p:nvPr/>
        </p:nvSpPr>
        <p:spPr>
          <a:xfrm>
            <a:off x="8949055" y="560197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/>
        </p:nvSpPr>
        <p:spPr>
          <a:xfrm>
            <a:off x="10187940" y="5523865"/>
            <a:ext cx="140843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3353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2-5.html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ldLvl="0" animBg="1"/>
      <p:bldP spid="18435" grpId="0" build="p"/>
      <p:bldP spid="11" grpId="0" bldLvl="0" animBg="1"/>
      <p:bldP spid="12" grpId="0" uiExpand="1" build="p"/>
      <p:bldP spid="13" grpId="0" bldLvl="0" animBg="1"/>
      <p:bldP spid="14" grpId="0" build="p"/>
      <p:bldP spid="15" grpId="0" bldLvl="0" animBg="1"/>
      <p:bldP spid="16" grpId="1" uiExpand="1" build="allAtOnce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语法特点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 弱类型</a:t>
            </a:r>
            <a:r>
              <a:rPr lang="en-US" altLang="zh-CN" sz="2400" dirty="0"/>
              <a:t>:  </a:t>
            </a:r>
            <a:r>
              <a:rPr lang="zh-CN" altLang="en-US" sz="2400" dirty="0"/>
              <a:t>变量的数据类型可以任意转换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 动态类型</a:t>
            </a:r>
            <a:r>
              <a:rPr lang="en-US" altLang="zh-CN" sz="2400" dirty="0"/>
              <a:t>:  </a:t>
            </a:r>
            <a:r>
              <a:rPr lang="zh-CN" altLang="en-US" sz="2400" dirty="0"/>
              <a:t>变量声明创建时不用指定数据类型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语法概述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比较运算符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==</a:t>
            </a:r>
            <a:r>
              <a:rPr lang="zh-CN" altLang="en-US" sz="2400" dirty="0">
                <a:sym typeface="+mn-ea"/>
              </a:rPr>
              <a:t>：值相等则为 </a:t>
            </a:r>
            <a:r>
              <a:rPr lang="en-US" altLang="zh-CN" sz="2400" dirty="0">
                <a:sym typeface="+mn-ea"/>
              </a:rPr>
              <a:t>true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===</a:t>
            </a:r>
            <a:r>
              <a:rPr lang="zh-CN" altLang="en-US" sz="2400" dirty="0">
                <a:sym typeface="+mn-ea"/>
              </a:rPr>
              <a:t>：类型和值都须相同则为 </a:t>
            </a:r>
            <a:r>
              <a:rPr lang="en-US" altLang="zh-CN" sz="2400" dirty="0">
                <a:sym typeface="+mn-ea"/>
              </a:rPr>
              <a:t>true </a:t>
            </a:r>
            <a:endParaRPr lang="zh-CN" altLang="en-US" sz="240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比较运算符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>
          <a:xfrm>
            <a:off x="1673225" y="2883535"/>
            <a:ext cx="3926840" cy="2336165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x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y </a:t>
            </a:r>
            <a:r>
              <a:rPr lang="en-US" altLang="zh-CN" sz="2400" dirty="0">
                <a:solidFill>
                  <a:srgbClr val="CC3300"/>
                </a:solidFill>
              </a:rPr>
              <a:t>=</a:t>
            </a:r>
            <a:r>
              <a:rPr lang="en-US" altLang="zh-CN" sz="2400" dirty="0"/>
              <a:t> 3;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z = 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3</a:t>
            </a:r>
            <a:r>
              <a:rPr lang="en-US" altLang="zh-CN" sz="2400" dirty="0">
                <a:sym typeface="+mn-ea"/>
              </a:rPr>
              <a:t>"</a:t>
            </a:r>
            <a:r>
              <a:rPr lang="en-US" altLang="zh-CN" sz="2400" dirty="0"/>
              <a:t>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</a:t>
            </a:r>
            <a:endParaRPr lang="en-US" altLang="zh-CN" sz="2400" dirty="0"/>
          </a:p>
        </p:txBody>
      </p:sp>
      <p:sp>
        <p:nvSpPr>
          <p:cNvPr id="4" name="TextBox 7"/>
          <p:cNvSpPr txBox="1"/>
          <p:nvPr/>
        </p:nvSpPr>
        <p:spPr>
          <a:xfrm>
            <a:off x="3705225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3629660" y="397827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Number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949700" y="449135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String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5836285" y="2354580"/>
            <a:ext cx="3488055" cy="2785110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    alert</a:t>
            </a:r>
            <a:r>
              <a:rPr lang="en-US" altLang="zh-CN" sz="2400" dirty="0"/>
              <a:t>(x </a:t>
            </a:r>
            <a:r>
              <a:rPr lang="en-US" altLang="zh-CN" sz="2400" dirty="0">
                <a:solidFill>
                  <a:srgbClr val="CC3300"/>
                </a:solidFill>
              </a:rPr>
              <a:t>==</a:t>
            </a:r>
            <a:r>
              <a:rPr lang="en-US" altLang="zh-CN" sz="2400" dirty="0"/>
              <a:t> y);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y);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    alert</a:t>
            </a:r>
            <a:r>
              <a:rPr lang="en-US" altLang="zh-CN" sz="2400" dirty="0">
                <a:sym typeface="+mn-ea"/>
              </a:rPr>
              <a:t>(x </a:t>
            </a:r>
            <a:r>
              <a:rPr lang="en-US" altLang="zh-CN" sz="2400" dirty="0">
                <a:solidFill>
                  <a:srgbClr val="CC3300"/>
                </a:solidFill>
                <a:sym typeface="+mn-ea"/>
              </a:rPr>
              <a:t>===</a:t>
            </a:r>
            <a:r>
              <a:rPr lang="en-US" altLang="zh-CN" sz="2400" dirty="0">
                <a:sym typeface="+mn-ea"/>
              </a:rPr>
              <a:t> z);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16" name="TextBox 7"/>
          <p:cNvSpPr txBox="1"/>
          <p:nvPr/>
        </p:nvSpPr>
        <p:spPr>
          <a:xfrm>
            <a:off x="8510270" y="3451225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true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8656955" y="397383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true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8728710" y="4471670"/>
            <a:ext cx="238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// </a:t>
            </a:r>
            <a:r>
              <a:rPr lang="en-US" sz="2400" b="1" dirty="0">
                <a:solidFill>
                  <a:srgbClr val="FFC000"/>
                </a:solidFill>
                <a:latin typeface="微软雅黑" panose="020B0503020204020204" pitchFamily="34" charset="-122"/>
                <a:sym typeface="+mn-ea"/>
              </a:rPr>
              <a:t>false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2-6.html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090896" y="1107459"/>
            <a:ext cx="9715500" cy="46434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&lt;script&gt;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39;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b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30;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document.write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a&gt;=b? 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</a:t>
            </a: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 : "a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小于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b");</a:t>
            </a: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age = 12；</a:t>
            </a:r>
          </a:p>
          <a:p>
            <a:pPr lvl="1" algn="l" eaLnBrk="1" hangingPunct="1">
              <a:lnSpc>
                <a:spcPct val="120000"/>
              </a:lnSpc>
              <a:buNone/>
            </a:pP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var msg = age&gt;18 ?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成年人</a:t>
            </a:r>
            <a:r>
              <a:rPr lang="en-US" altLang="zh-CN" sz="2600" dirty="0">
                <a:sym typeface="+mn-ea"/>
              </a:rPr>
              <a:t>" 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: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未成年</a:t>
            </a:r>
            <a:r>
              <a:rPr lang="en-US" altLang="zh-CN" sz="2600" dirty="0">
                <a:sym typeface="+mn-ea"/>
              </a:rPr>
              <a:t>"</a:t>
            </a:r>
            <a:r>
              <a:rPr lang="en-US" altLang="zh-CN" sz="26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;</a:t>
            </a:r>
          </a:p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console.log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msg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6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&lt;/script&gt;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/>
              <a:t>(</a:t>
            </a:r>
            <a:r>
              <a:rPr lang="zh-CN" altLang="en-US" dirty="0"/>
              <a:t>三目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</a:p>
        </p:txBody>
      </p:sp>
      <p:sp>
        <p:nvSpPr>
          <p:cNvPr id="227" name=" 227"/>
          <p:cNvSpPr/>
          <p:nvPr/>
        </p:nvSpPr>
        <p:spPr>
          <a:xfrm>
            <a:off x="8234045" y="4725035"/>
            <a:ext cx="1263650" cy="1025525"/>
          </a:xfrm>
          <a:prstGeom prst="wedgeEllipseCallout">
            <a:avLst>
              <a:gd name="adj1" fmla="val -25046"/>
              <a:gd name="adj2" fmla="val 6569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 12"/>
          <p:cNvSpPr/>
          <p:nvPr/>
        </p:nvSpPr>
        <p:spPr>
          <a:xfrm>
            <a:off x="4111625" y="2278380"/>
            <a:ext cx="1768475" cy="441960"/>
          </a:xfrm>
          <a:prstGeom prst="wedgeEllipseCallout">
            <a:avLst>
              <a:gd name="adj1" fmla="val -28491"/>
              <a:gd name="adj2" fmla="val 103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4" name=" 12"/>
          <p:cNvSpPr/>
          <p:nvPr/>
        </p:nvSpPr>
        <p:spPr>
          <a:xfrm>
            <a:off x="3781425" y="3321685"/>
            <a:ext cx="1768475" cy="539750"/>
          </a:xfrm>
          <a:prstGeom prst="wedgeEllipseCallout">
            <a:avLst>
              <a:gd name="adj1" fmla="val -39694"/>
              <a:gd name="adj2" fmla="val 797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4" name=" 4"/>
          <p:cNvSpPr/>
          <p:nvPr/>
        </p:nvSpPr>
        <p:spPr>
          <a:xfrm>
            <a:off x="8803005" y="2139315"/>
            <a:ext cx="793115" cy="72009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</a:p>
        </p:txBody>
      </p:sp>
      <p:sp>
        <p:nvSpPr>
          <p:cNvPr id="5" name=" 4"/>
          <p:cNvSpPr/>
          <p:nvPr/>
        </p:nvSpPr>
        <p:spPr>
          <a:xfrm>
            <a:off x="4424045" y="4807585"/>
            <a:ext cx="793115" cy="720090"/>
          </a:xfrm>
          <a:prstGeom prst="wedgeEllipseCallout">
            <a:avLst>
              <a:gd name="adj1" fmla="val -66012"/>
              <a:gd name="adj2" fmla="val -346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zh-CN" altLang="en-US" sz="4800" b="1" i="1" dirty="0">
                <a:solidFill>
                  <a:srgbClr val="FFFFFF"/>
                </a:solidFill>
                <a:latin typeface="方正舒体" panose="02010601030101010101" charset="-122"/>
                <a:ea typeface="方正舒体" panose="02010601030101010101" charset="-122"/>
              </a:rPr>
              <a:t>？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2-7.html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运算符优先级</a:t>
            </a:r>
          </a:p>
        </p:txBody>
      </p:sp>
      <p:graphicFrame>
        <p:nvGraphicFramePr>
          <p:cNvPr id="3" name="表格 -1"/>
          <p:cNvGraphicFramePr/>
          <p:nvPr/>
        </p:nvGraphicFramePr>
        <p:xfrm>
          <a:off x="1640840" y="1114425"/>
          <a:ext cx="9114155" cy="498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运算符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</a:t>
                      </a:r>
                      <a:r>
                        <a:rPr lang="zh-CN" altLang="en-US" sz="2400" b="1">
                          <a:solidFill>
                            <a:srgbClr val="2A2A2A"/>
                          </a:solidFill>
                          <a:highlight>
                            <a:srgbClr val="EDEDED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说明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( )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表达式分组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++   --    !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自加、自减、非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*    /     %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相乘、相除、求余数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+   -  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+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相加、相减、字符串串联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&lt;    &lt;=    &gt;    &gt;=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小于、小于或等于、大于、大于或等于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==   !=    ===    !==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相等、不相等、全等，不全等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&amp;&amp;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逻辑“与”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||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逻辑“或”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 ?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: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 UI" panose="020B0503020204020204" charset="-122"/>
                        </a:rPr>
                        <a:t>条件运算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=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zh-CN" altLang="en-US" sz="2000" b="0">
                          <a:solidFill>
                            <a:srgbClr val="2A2A2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赋值运算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550660" y="4737735"/>
            <a:ext cx="440563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rgbClr val="FFC000"/>
            </a:solidFill>
            <a:prstDash val="solid"/>
          </a:ln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通过 （）  改变优先级</a:t>
            </a:r>
            <a:r>
              <a:rPr lang="en-US" altLang="zh-CN" dirty="0">
                <a:sym typeface="+mn-ea"/>
              </a:rPr>
              <a:t> 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23 + " 2 " = </a:t>
            </a:r>
            <a:r>
              <a:rPr lang="zh-CN" altLang="en-US" dirty="0">
                <a:sym typeface="+mn-ea"/>
              </a:rPr>
              <a:t>？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15/2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23 – true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" 95 " == 95  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" 95 " === 95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	typeof 75</a:t>
            </a:r>
            <a:endParaRPr lang="zh-CN" altLang="en-US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9729" y="114171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232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9729" y="1904697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7.5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389729" y="269083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22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89729" y="333853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5389729" y="405886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—— false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9729" y="4779194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8" grpId="0"/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隐式转换</a:t>
            </a:r>
            <a:r>
              <a:rPr lang="en-US" altLang="zh-CN" sz="2800" dirty="0">
                <a:sym typeface="+mn-ea"/>
              </a:rPr>
              <a:t> 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转换成 </a:t>
            </a:r>
            <a:r>
              <a:rPr lang="en-US" altLang="zh-CN" sz="2400" dirty="0">
                <a:sym typeface="+mn-ea"/>
              </a:rPr>
              <a:t>String </a:t>
            </a:r>
            <a:r>
              <a:rPr lang="zh-CN" altLang="en-US" sz="2400" dirty="0">
                <a:sym typeface="+mn-ea"/>
              </a:rPr>
              <a:t>类型</a:t>
            </a:r>
            <a:r>
              <a:rPr lang="en-US" altLang="zh-CN" sz="2400" dirty="0">
                <a:sym typeface="+mn-ea"/>
              </a:rPr>
              <a:t>:  </a:t>
            </a:r>
            <a:r>
              <a:rPr lang="zh-CN" altLang="en-US" sz="2400" dirty="0">
                <a:sym typeface="+mn-ea"/>
              </a:rPr>
              <a:t>用 </a:t>
            </a:r>
            <a:r>
              <a:rPr lang="en-US" altLang="zh-CN" sz="2400" dirty="0">
                <a:sym typeface="+mn-ea"/>
              </a:rPr>
              <a:t>+ </a:t>
            </a:r>
            <a:r>
              <a:rPr lang="zh-CN" altLang="en-US" sz="2400" dirty="0">
                <a:sym typeface="+mn-ea"/>
              </a:rPr>
              <a:t>连接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如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 sum = "</a:t>
            </a:r>
            <a:r>
              <a:rPr lang="en-US" altLang="zh-CN" sz="2400" dirty="0" err="1">
                <a:sym typeface="+mn-ea"/>
              </a:rPr>
              <a:t>img</a:t>
            </a:r>
            <a:r>
              <a:rPr lang="en-US" altLang="zh-CN" sz="2400" dirty="0">
                <a:sym typeface="+mn-ea"/>
              </a:rPr>
              <a:t>" + 3 + ".jpg";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 转换成 </a:t>
            </a:r>
            <a:r>
              <a:rPr lang="en-US" altLang="zh-CN" sz="2400" dirty="0">
                <a:sym typeface="+mn-ea"/>
              </a:rPr>
              <a:t>Boolean </a:t>
            </a:r>
            <a:r>
              <a:rPr lang="zh-CN" altLang="en-US" sz="2400" dirty="0">
                <a:sym typeface="+mn-ea"/>
              </a:rPr>
              <a:t>类型</a:t>
            </a:r>
            <a:r>
              <a:rPr lang="en-US" altLang="zh-CN" sz="2400" dirty="0">
                <a:sym typeface="+mn-ea"/>
              </a:rPr>
              <a:t>:  </a:t>
            </a:r>
            <a:r>
              <a:rPr lang="zh-CN" altLang="en-US" sz="2400" dirty="0">
                <a:sym typeface="+mn-ea"/>
              </a:rPr>
              <a:t>变量前面加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!!</a:t>
            </a:r>
          </a:p>
          <a:p>
            <a:pPr lvl="0"/>
            <a:r>
              <a:rPr lang="zh-CN" altLang="en-US" sz="2800" dirty="0">
                <a:sym typeface="+mn-ea"/>
              </a:rPr>
              <a:t> 显示</a:t>
            </a:r>
            <a:r>
              <a:rPr lang="en-US" altLang="zh-CN" sz="2800" dirty="0">
                <a:sym typeface="+mn-ea"/>
              </a:rPr>
              <a:t>(</a:t>
            </a:r>
            <a:r>
              <a:rPr lang="zh-CN" altLang="en-US" sz="2800" dirty="0">
                <a:sym typeface="+mn-ea"/>
              </a:rPr>
              <a:t>强制</a:t>
            </a:r>
            <a:r>
              <a:rPr lang="en-US" altLang="zh-CN" sz="2800" dirty="0">
                <a:sym typeface="+mn-ea"/>
              </a:rPr>
              <a:t>)</a:t>
            </a:r>
            <a:r>
              <a:rPr lang="zh-CN" altLang="en-US" sz="2800" dirty="0">
                <a:sym typeface="+mn-ea"/>
              </a:rPr>
              <a:t>转换</a:t>
            </a:r>
          </a:p>
          <a:p>
            <a:pPr lvl="1"/>
            <a:r>
              <a:rPr lang="zh-CN" altLang="en-US" sz="2400" dirty="0">
                <a:sym typeface="+mn-ea"/>
              </a:rPr>
              <a:t> 全局函数</a:t>
            </a: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 err="1">
                <a:sym typeface="+mn-ea"/>
              </a:rPr>
              <a:t>parseInt</a:t>
            </a:r>
            <a:r>
              <a:rPr lang="en-US" altLang="zh-CN" sz="2400" dirty="0">
                <a:sym typeface="+mn-ea"/>
              </a:rPr>
              <a:t>()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String()</a:t>
            </a:r>
            <a:endParaRPr lang="en-US" altLang="zh-CN" sz="2400" dirty="0">
              <a:solidFill>
                <a:srgbClr val="C00000"/>
              </a:solidFill>
              <a:sym typeface="+mn-ea"/>
            </a:endParaRPr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数据类型转换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03490" y="2374900"/>
            <a:ext cx="1928495" cy="5219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数值转换为布尔类型</a:t>
            </a:r>
            <a:r>
              <a:rPr lang="en-US" altLang="zh-CN" sz="2800" dirty="0">
                <a:sym typeface="+mn-ea"/>
              </a:rPr>
              <a:t>: 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0,  0.0, -0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NaN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其他数值 ，比如</a:t>
            </a:r>
            <a:r>
              <a:rPr lang="en-US" altLang="zh-CN" sz="2400" dirty="0">
                <a:sym typeface="+mn-ea"/>
              </a:rPr>
              <a:t>1, 2, 3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-5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>
                <a:sym typeface="+mn-ea"/>
              </a:rPr>
              <a:t> undefined</a:t>
            </a:r>
            <a:endParaRPr lang="en-US" altLang="zh-CN" sz="2400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转换为布尔类型规则 </a:t>
            </a:r>
            <a:r>
              <a:rPr lang="en-US" altLang="zh-CN" dirty="0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338455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62343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2" name=" 141"/>
          <p:cNvSpPr/>
          <p:nvPr/>
        </p:nvSpPr>
        <p:spPr>
          <a:xfrm>
            <a:off x="5641340" y="317754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6880225" y="309943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3" name=" 141"/>
          <p:cNvSpPr/>
          <p:nvPr/>
        </p:nvSpPr>
        <p:spPr>
          <a:xfrm>
            <a:off x="3266440" y="44824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505325" y="440436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2-8.html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8" grpId="0" bldLvl="0" animBg="1"/>
      <p:bldP spid="3" grpId="0" bldLvl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sz="2800" dirty="0">
                <a:sym typeface="+mn-ea"/>
              </a:rPr>
              <a:t>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sz="2400" dirty="0">
                <a:sym typeface="+mn-ea"/>
              </a:rPr>
              <a:t> null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字符串转换为布尔类型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zh-CN" altLang="en-US" sz="2400" dirty="0">
                <a:sym typeface="+mn-ea"/>
              </a:rPr>
              <a:t> 空字符串 </a:t>
            </a:r>
            <a:r>
              <a:rPr lang="en-US" altLang="zh-CN" sz="2400" dirty="0">
                <a:sym typeface="+mn-ea"/>
              </a:rPr>
              <a:t>“”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非空字符串</a:t>
            </a:r>
            <a:r>
              <a:rPr lang="en-US" altLang="zh-CN" sz="2400" dirty="0">
                <a:sym typeface="+mn-ea"/>
              </a:rPr>
              <a:t>‘hello world ’</a:t>
            </a:r>
            <a:endParaRPr lang="en-US" altLang="zh-CN" sz="2800" dirty="0"/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总结：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数字和非空字符串转为</a:t>
            </a:r>
            <a:r>
              <a:rPr lang="en-US" altLang="zh-CN" dirty="0">
                <a:sym typeface="Wingdings" pitchFamily="2" charset="2"/>
              </a:rPr>
              <a:t>true</a:t>
            </a:r>
            <a:r>
              <a:rPr lang="zh-CN" altLang="en-US" dirty="0">
                <a:sym typeface="Wingdings" pitchFamily="2" charset="2"/>
              </a:rPr>
              <a:t>，其余均为</a:t>
            </a:r>
            <a:r>
              <a:rPr lang="en-US" altLang="zh-CN" dirty="0">
                <a:sym typeface="Wingdings" pitchFamily="2" charset="2"/>
              </a:rPr>
              <a:t>false</a:t>
            </a:r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强制转换为 Boolean 类型</a:t>
            </a:r>
            <a:r>
              <a:rPr lang="en-US" altLang="zh-CN" sz="2800" dirty="0">
                <a:sym typeface="+mn-ea"/>
              </a:rPr>
              <a:t>: </a:t>
            </a:r>
            <a:r>
              <a:rPr lang="zh-CN" altLang="en-US" sz="2800" dirty="0">
                <a:sym typeface="+mn-ea"/>
              </a:rPr>
              <a:t>Bo</a:t>
            </a:r>
            <a:r>
              <a:rPr lang="en-US" altLang="zh-CN" sz="2800" dirty="0">
                <a:sym typeface="+mn-ea"/>
              </a:rPr>
              <a:t>o</a:t>
            </a:r>
            <a:r>
              <a:rPr lang="zh-CN" altLang="en-US" sz="2800" dirty="0">
                <a:sym typeface="+mn-ea"/>
              </a:rPr>
              <a:t>lean( )</a:t>
            </a:r>
            <a:r>
              <a:rPr lang="en-US" altLang="zh-CN" sz="2800" dirty="0">
                <a:sym typeface="+mn-ea"/>
              </a:rPr>
              <a:t> </a:t>
            </a:r>
            <a:endParaRPr lang="zh-CN" altLang="en-US" sz="2800" dirty="0"/>
          </a:p>
          <a:p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转换为布尔类型规则 </a:t>
            </a:r>
            <a:r>
              <a:rPr lang="en-US" altLang="zh-CN" dirty="0">
                <a:sym typeface="+mn-ea"/>
              </a:rPr>
              <a:t>2</a:t>
            </a:r>
            <a:endParaRPr lang="zh-CN" altLang="en-US">
              <a:sym typeface="+mn-ea"/>
            </a:endParaRPr>
          </a:p>
        </p:txBody>
      </p:sp>
      <p:sp>
        <p:nvSpPr>
          <p:cNvPr id="4" name=" 141"/>
          <p:cNvSpPr/>
          <p:nvPr/>
        </p:nvSpPr>
        <p:spPr>
          <a:xfrm>
            <a:off x="3677920" y="323151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4916805" y="315341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  <p:sp>
        <p:nvSpPr>
          <p:cNvPr id="14" name=" 141"/>
          <p:cNvSpPr/>
          <p:nvPr/>
        </p:nvSpPr>
        <p:spPr>
          <a:xfrm>
            <a:off x="5415280" y="386778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6654165" y="378968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</a:p>
        </p:txBody>
      </p:sp>
      <p:sp>
        <p:nvSpPr>
          <p:cNvPr id="16" name=" 141"/>
          <p:cNvSpPr/>
          <p:nvPr/>
        </p:nvSpPr>
        <p:spPr>
          <a:xfrm>
            <a:off x="2597785" y="194119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/>
        </p:nvSpPr>
        <p:spPr>
          <a:xfrm>
            <a:off x="3836670" y="186309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布尔转换为数值类型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undefined </a:t>
            </a:r>
            <a:r>
              <a:rPr lang="zh-CN" altLang="en-US" sz="2800" dirty="0">
                <a:sym typeface="+mn-ea"/>
              </a:rPr>
              <a:t>转换为数值类型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/>
          </a:p>
          <a:p>
            <a:pPr lvl="1"/>
            <a:r>
              <a:rPr lang="en-US" altLang="zh-CN" sz="2400" dirty="0">
                <a:sym typeface="+mn-ea"/>
              </a:rPr>
              <a:t> undefined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 null转换为</a:t>
            </a:r>
            <a:r>
              <a:rPr lang="zh-CN" altLang="en-US" sz="2800" dirty="0">
                <a:sym typeface="+mn-ea"/>
              </a:rPr>
              <a:t>数值</a:t>
            </a:r>
            <a:r>
              <a:rPr lang="en-US" altLang="zh-CN" sz="2800" dirty="0">
                <a:sym typeface="+mn-ea"/>
              </a:rPr>
              <a:t>类型:</a:t>
            </a:r>
            <a:endParaRPr lang="en-US" altLang="zh-CN" sz="2800" dirty="0"/>
          </a:p>
          <a:p>
            <a:pPr lvl="1"/>
            <a:r>
              <a:rPr lang="en-US" sz="2400" dirty="0">
                <a:sym typeface="+mn-ea"/>
              </a:rPr>
              <a:t> null</a:t>
            </a:r>
            <a:endParaRPr lang="en-US" altLang="zh-CN" sz="2800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转换为数值类型规则 </a:t>
            </a:r>
            <a:r>
              <a:rPr lang="en-US" altLang="zh-CN" dirty="0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2810510" y="190563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049395" y="182753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" name=" 141"/>
          <p:cNvSpPr/>
          <p:nvPr/>
        </p:nvSpPr>
        <p:spPr>
          <a:xfrm>
            <a:off x="2682240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3921125" y="246380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" name=" 141"/>
          <p:cNvSpPr/>
          <p:nvPr/>
        </p:nvSpPr>
        <p:spPr>
          <a:xfrm>
            <a:off x="3434080" y="39338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4672965" y="385572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  <p:sp>
        <p:nvSpPr>
          <p:cNvPr id="3" name=" 141"/>
          <p:cNvSpPr/>
          <p:nvPr/>
        </p:nvSpPr>
        <p:spPr>
          <a:xfrm>
            <a:off x="2583180" y="525780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3822065" y="5179695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2-9.html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2" grpId="0" bldLvl="0" animBg="1"/>
      <p:bldP spid="10" grpId="0" bldLvl="0" animBg="1"/>
      <p:bldP spid="3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字符串转换为数值类型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字符串内容为纯数字</a:t>
            </a: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:“123”</a:t>
            </a:r>
          </a:p>
          <a:p>
            <a:pPr lvl="1"/>
            <a:r>
              <a:rPr lang="zh-CN" altLang="en-US" sz="2400" dirty="0">
                <a:sym typeface="+mn-ea"/>
              </a:rPr>
              <a:t> 字符串为非纯数字</a:t>
            </a:r>
            <a:endParaRPr lang="zh-CN" altLang="en-US" sz="2400" dirty="0"/>
          </a:p>
          <a:p>
            <a:pPr marL="168275" lvl="1" indent="0" latinLnBrk="0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:“1a2b3c”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parseInt()、parseFloat()、Number()</a:t>
            </a:r>
            <a:endParaRPr lang="en-US" sz="2400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转换为数值类型规则 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/>
          </a:p>
          <a:p>
            <a:endParaRPr lang="zh-CN" altLang="en-US">
              <a:sym typeface="+mn-ea"/>
            </a:endParaRPr>
          </a:p>
        </p:txBody>
      </p:sp>
      <p:sp>
        <p:nvSpPr>
          <p:cNvPr id="11" name=" 141"/>
          <p:cNvSpPr/>
          <p:nvPr/>
        </p:nvSpPr>
        <p:spPr>
          <a:xfrm>
            <a:off x="5106670" y="18338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6345555" y="1755775"/>
            <a:ext cx="19735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数字本身</a:t>
            </a:r>
          </a:p>
        </p:txBody>
      </p:sp>
      <p:sp>
        <p:nvSpPr>
          <p:cNvPr id="5" name=" 141"/>
          <p:cNvSpPr/>
          <p:nvPr/>
        </p:nvSpPr>
        <p:spPr>
          <a:xfrm>
            <a:off x="3328035" y="247015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320290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</p:txBody>
      </p:sp>
      <p:sp>
        <p:nvSpPr>
          <p:cNvPr id="10" name=" 141"/>
          <p:cNvSpPr/>
          <p:nvPr/>
        </p:nvSpPr>
        <p:spPr>
          <a:xfrm>
            <a:off x="4330065" y="318516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>
          <a:xfrm>
            <a:off x="5568950" y="303530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  <p:sp>
        <p:nvSpPr>
          <p:cNvPr id="14" name=" 141"/>
          <p:cNvSpPr/>
          <p:nvPr/>
        </p:nvSpPr>
        <p:spPr>
          <a:xfrm>
            <a:off x="3809365" y="37560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5078730" y="3606165"/>
            <a:ext cx="113601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5" grpId="0" bldLvl="0" animBg="1"/>
      <p:bldP spid="6" grpId="0" bldLvl="0" animBg="1"/>
      <p:bldP spid="10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数值转换为字符串类型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转换为数值本身</a:t>
            </a:r>
            <a:endParaRPr lang="zh-CN" altLang="en-US" sz="2400" dirty="0"/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如</a:t>
            </a:r>
            <a:r>
              <a:rPr lang="en-US" altLang="zh-CN" sz="2400" dirty="0">
                <a:sym typeface="+mn-ea"/>
              </a:rPr>
              <a:t>: 12345</a:t>
            </a:r>
            <a:endParaRPr lang="en-US" altLang="zh-CN" sz="2400" dirty="0"/>
          </a:p>
          <a:p>
            <a:pPr marL="168275" lvl="1" indent="0">
              <a:buNone/>
            </a:pPr>
            <a:r>
              <a:rPr lang="en-US" altLang="zh-CN" sz="2400" dirty="0">
                <a:sym typeface="+mn-ea"/>
              </a:rPr>
              <a:t>          NaN</a:t>
            </a:r>
            <a:endParaRPr lang="en-US" altLang="zh-CN" sz="24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布尔值转换为字符串类型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/>
          </a:p>
          <a:p>
            <a:pPr lvl="1"/>
            <a:r>
              <a:rPr lang="en-US" altLang="zh-CN" sz="2400" dirty="0">
                <a:sym typeface="+mn-ea"/>
              </a:rPr>
              <a:t> true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 false</a:t>
            </a:r>
            <a:endParaRPr lang="en-US" altLang="zh-CN" sz="2800" dirty="0">
              <a:sym typeface="+mn-ea"/>
            </a:endParaRPr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转换为字符串类型规则 </a:t>
            </a:r>
            <a:r>
              <a:rPr lang="en-US" altLang="zh-CN" dirty="0">
                <a:sym typeface="+mn-ea"/>
              </a:rPr>
              <a:t>1</a:t>
            </a:r>
            <a:endParaRPr lang="en-US" altLang="zh-CN" dirty="0"/>
          </a:p>
          <a:p>
            <a:endParaRPr lang="en-US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28035" y="254190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597400" y="2463800"/>
            <a:ext cx="16052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"12345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984500" y="320992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4223385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NaN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 141"/>
          <p:cNvSpPr/>
          <p:nvPr/>
        </p:nvSpPr>
        <p:spPr>
          <a:xfrm>
            <a:off x="3014980" y="455422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/>
        </p:nvSpPr>
        <p:spPr>
          <a:xfrm>
            <a:off x="4284345" y="4404360"/>
            <a:ext cx="157797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 141"/>
          <p:cNvSpPr/>
          <p:nvPr/>
        </p:nvSpPr>
        <p:spPr>
          <a:xfrm>
            <a:off x="2984500" y="518604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223385" y="510794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8609068" y="620629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2-10.html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  <p:bldP spid="17" grpId="0" bldLvl="0" animBg="1"/>
      <p:bldP spid="18" grpId="0" bldLvl="0" animBg="1"/>
      <p:bldP spid="8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2800" dirty="0">
                <a:sym typeface="+mn-ea"/>
              </a:rPr>
              <a:t>undefined</a:t>
            </a:r>
            <a:r>
              <a:rPr lang="zh-CN" altLang="en-US" sz="2800" dirty="0">
                <a:sym typeface="+mn-ea"/>
              </a:rPr>
              <a:t>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undefined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null </a:t>
            </a:r>
            <a:r>
              <a:rPr lang="zh-CN" altLang="en-US" sz="2800" dirty="0">
                <a:sym typeface="+mn-ea"/>
              </a:rPr>
              <a:t>转换为字符串类型</a:t>
            </a:r>
            <a:r>
              <a:rPr lang="en-US" altLang="zh-CN" sz="2800" dirty="0">
                <a:sym typeface="+mn-ea"/>
              </a:rPr>
              <a:t>: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 null</a:t>
            </a:r>
          </a:p>
          <a:p>
            <a:pPr lvl="0"/>
            <a:r>
              <a:rPr lang="zh-CN" altLang="en-US" dirty="0">
                <a:sym typeface="+mn-ea"/>
              </a:rPr>
              <a:t> 强制</a:t>
            </a:r>
            <a:r>
              <a:rPr lang="en-US" altLang="zh-CN" dirty="0">
                <a:sym typeface="+mn-ea"/>
              </a:rPr>
              <a:t>转换为 String 类型:</a:t>
            </a:r>
            <a:endParaRPr lang="en-US" altLang="zh-CN" dirty="0">
              <a:solidFill>
                <a:srgbClr val="006F53"/>
              </a:solidFill>
              <a:cs typeface="+mn-cs"/>
            </a:endParaRPr>
          </a:p>
          <a:p>
            <a:pPr lvl="1"/>
            <a:r>
              <a:rPr lang="en-US" altLang="zh-CN" sz="2400" dirty="0">
                <a:sym typeface="+mn-ea"/>
              </a:rPr>
              <a:t> String</a:t>
            </a:r>
            <a:r>
              <a:rPr lang="en-US" altLang="zh-CN" sz="2800" dirty="0">
                <a:sym typeface="+mn-ea"/>
              </a:rPr>
              <a:t>( )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转换为字符串类型规则 </a:t>
            </a:r>
            <a:r>
              <a:rPr lang="en-US" altLang="zh-CN" dirty="0">
                <a:sym typeface="+mn-ea"/>
              </a:rPr>
              <a:t>2</a:t>
            </a:r>
            <a:endParaRPr lang="zh-CN" altLang="en-US">
              <a:sym typeface="+mn-ea"/>
            </a:endParaRPr>
          </a:p>
        </p:txBody>
      </p:sp>
      <p:sp>
        <p:nvSpPr>
          <p:cNvPr id="5" name=" 141"/>
          <p:cNvSpPr/>
          <p:nvPr/>
        </p:nvSpPr>
        <p:spPr>
          <a:xfrm>
            <a:off x="3399790" y="1967865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4669155" y="1889760"/>
            <a:ext cx="2595880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undefined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FFC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 141"/>
          <p:cNvSpPr/>
          <p:nvPr/>
        </p:nvSpPr>
        <p:spPr>
          <a:xfrm>
            <a:off x="2553970" y="3281680"/>
            <a:ext cx="1080135" cy="2159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3792855" y="3131820"/>
            <a:ext cx="1334135" cy="51562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数据类型转换</a:t>
            </a:r>
          </a:p>
        </p:txBody>
      </p:sp>
      <p:pic>
        <p:nvPicPr>
          <p:cNvPr id="6" name="图片 5" descr="1-2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" y="902970"/>
            <a:ext cx="8975725" cy="5116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2-11.html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94525" y="2676525"/>
            <a:ext cx="2540000" cy="355346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4500"/>
              </a:lnSpc>
            </a:pPr>
            <a:r>
              <a:rPr lang="zh-CN" altLang="en-US" sz="2400"/>
              <a:t>a1=123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a2=123.456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number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string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c1 = true</a:t>
            </a:r>
          </a:p>
          <a:p>
            <a:pPr latinLnBrk="0">
              <a:lnSpc>
                <a:spcPts val="4500"/>
              </a:lnSpc>
            </a:pPr>
            <a:r>
              <a:rPr lang="zh-CN" altLang="en-US" sz="2400"/>
              <a:t>boolean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+ </a:t>
            </a:r>
            <a:r>
              <a:rPr lang="zh-CN" altLang="en-US" dirty="0">
                <a:sym typeface="+mn-ea"/>
              </a:rPr>
              <a:t>左右出现字符串时，作为字符串连接运算符使用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 -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% </a:t>
            </a:r>
            <a:r>
              <a:rPr lang="zh-CN" altLang="en-US" dirty="0">
                <a:sym typeface="+mn-ea"/>
              </a:rPr>
              <a:t>左右出现字符串（布尔）时，将字符串（布尔）转换为数值类型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比较运算符</a:t>
            </a:r>
            <a:r>
              <a:rPr lang="zh-CN" altLang="en-US" dirty="0">
                <a:sym typeface="+mn-ea"/>
              </a:rPr>
              <a:t>左右出现字符串（布尔），会转换为数值类型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  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en-US" altLang="zh-CN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运算符左右数据类型转换规则</a:t>
            </a:r>
            <a:endParaRPr lang="zh-CN" altLang="en-US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2-12.html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algn="l"/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程序 = 数据 + 算法</a:t>
            </a:r>
          </a:p>
          <a:p>
            <a:pPr marL="0" indent="0" algn="l">
              <a:buNone/>
            </a:pP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任何复杂的程序算法都可以通过“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顺序</a:t>
            </a:r>
            <a:r>
              <a:rPr lang="zh-CN" altLang="en-US" dirty="0">
                <a:sym typeface="+mn-ea"/>
              </a:rPr>
              <a:t>”，“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分支</a:t>
            </a:r>
            <a:r>
              <a:rPr lang="zh-CN" altLang="en-US" dirty="0">
                <a:sym typeface="+mn-ea"/>
              </a:rPr>
              <a:t>”，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循环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三种基本的程序逻辑组合实现</a:t>
            </a:r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分支语句</a:t>
            </a:r>
            <a:endParaRPr lang="zh-CN" altLang="en-US" sz="2800" dirty="0"/>
          </a:p>
          <a:p>
            <a:pPr lvl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if…else  if…else </a:t>
            </a:r>
            <a:r>
              <a:rPr lang="zh-CN" altLang="en-US" sz="2400" dirty="0">
                <a:latin typeface="+mn-ea"/>
                <a:ea typeface="+mn-ea"/>
                <a:sym typeface="+mn-ea"/>
              </a:rPr>
              <a:t>语句</a:t>
            </a:r>
            <a:endParaRPr lang="en-US" altLang="zh-CN" sz="2400" dirty="0">
              <a:latin typeface="+mn-ea"/>
              <a:ea typeface="+mn-ea"/>
              <a:sym typeface="+mn-ea"/>
            </a:endParaRP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ym typeface="+mn-ea"/>
              </a:rPr>
              <a:t>switch - case </a:t>
            </a:r>
            <a:r>
              <a:rPr lang="zh-CN" altLang="en-US" sz="2400" dirty="0">
                <a:sym typeface="+mn-ea"/>
              </a:rPr>
              <a:t>语句</a:t>
            </a:r>
            <a:endParaRPr lang="en-US" altLang="zh-C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 循环语句</a:t>
            </a:r>
            <a:endParaRPr lang="zh-CN" altLang="en-US" sz="2800" dirty="0"/>
          </a:p>
          <a:p>
            <a:pPr lvl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for </a:t>
            </a:r>
            <a:r>
              <a:rPr lang="zh-CN" altLang="en-US" sz="2400" dirty="0">
                <a:sym typeface="+mn-ea"/>
              </a:rPr>
              <a:t>语句</a:t>
            </a:r>
            <a:endParaRPr lang="zh-CN" altLang="en-US" sz="2400" dirty="0"/>
          </a:p>
          <a:p>
            <a:pPr lvl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while </a:t>
            </a:r>
            <a:r>
              <a:rPr lang="zh-CN" altLang="en-US" sz="2400" dirty="0">
                <a:latin typeface="+mj-ea"/>
                <a:ea typeface="+mj-ea"/>
                <a:sym typeface="+mn-ea"/>
              </a:rPr>
              <a:t>语句</a:t>
            </a: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程序的流程控制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1084580"/>
            <a:ext cx="4081145" cy="510667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04715" y="498475"/>
            <a:ext cx="5144770" cy="829310"/>
            <a:chOff x="7409" y="785"/>
            <a:chExt cx="8102" cy="1306"/>
          </a:xfrm>
        </p:grpSpPr>
        <p:sp>
          <p:nvSpPr>
            <p:cNvPr id="227" name=" 227"/>
            <p:cNvSpPr/>
            <p:nvPr/>
          </p:nvSpPr>
          <p:spPr>
            <a:xfrm>
              <a:off x="7409" y="785"/>
              <a:ext cx="8103" cy="1307"/>
            </a:xfrm>
            <a:prstGeom prst="wedgeEllipseCallout">
              <a:avLst>
                <a:gd name="adj1" fmla="val -82309"/>
                <a:gd name="adj2" fmla="val 1060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转换为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</a:rPr>
                <a:t>Boolean</a:t>
              </a:r>
              <a:r>
                <a:rPr lang="zh-CN" altLang="en-US" dirty="0">
                  <a:solidFill>
                    <a:srgbClr val="FFFFFF"/>
                  </a:solidFill>
                </a:rPr>
                <a:t>值</a:t>
              </a:r>
            </a:p>
          </p:txBody>
        </p:sp>
        <p:sp>
          <p:nvSpPr>
            <p:cNvPr id="3" name=" 227"/>
            <p:cNvSpPr/>
            <p:nvPr/>
          </p:nvSpPr>
          <p:spPr>
            <a:xfrm>
              <a:off x="7409" y="785"/>
              <a:ext cx="8103" cy="1307"/>
            </a:xfrm>
            <a:prstGeom prst="wedgeEllipseCallout">
              <a:avLst>
                <a:gd name="adj1" fmla="val -61279"/>
                <a:gd name="adj2" fmla="val 1776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转换为</a:t>
              </a:r>
              <a:r>
                <a:rPr lang="en-US" altLang="zh-CN" dirty="0">
                  <a:solidFill>
                    <a:srgbClr val="FFFFFF"/>
                  </a:solidFill>
                  <a:latin typeface="Arial" panose="020B0604020202020204" pitchFamily="34" charset="0"/>
                </a:rPr>
                <a:t>Boolean</a:t>
              </a:r>
              <a:r>
                <a:rPr lang="zh-CN" altLang="en-US" dirty="0">
                  <a:solidFill>
                    <a:srgbClr val="FFFFFF"/>
                  </a:solidFill>
                </a:rPr>
                <a:t>值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2-13.html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分支语句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924560"/>
            <a:ext cx="5730875" cy="5273675"/>
          </a:xfrm>
          <a:prstGeom prst="rect">
            <a:avLst/>
          </a:prstGeom>
        </p:spPr>
      </p:pic>
      <p:sp>
        <p:nvSpPr>
          <p:cNvPr id="3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2-14.html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2-15.html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3792220"/>
            <a:ext cx="5910580" cy="2000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0" y="1183640"/>
            <a:ext cx="6285230" cy="158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640" y="2357120"/>
            <a:ext cx="6150610" cy="20008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如何终止循环？</a:t>
            </a:r>
            <a:endParaRPr lang="zh-CN" altLang="en-US" sz="2800" dirty="0"/>
          </a:p>
          <a:p>
            <a:pPr lvl="1"/>
            <a:r>
              <a:rPr lang="zh-CN" altLang="en-US" sz="2400" dirty="0">
                <a:sym typeface="+mn-ea"/>
              </a:rPr>
              <a:t> 终止循环</a:t>
            </a:r>
            <a:r>
              <a:rPr lang="en-US" altLang="zh-CN" sz="2400" dirty="0">
                <a:sym typeface="+mn-ea"/>
              </a:rPr>
              <a:t>: 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break </a:t>
            </a:r>
            <a:r>
              <a:rPr lang="en-US" altLang="zh-CN" sz="2400" dirty="0">
                <a:sym typeface="+mn-ea"/>
              </a:rPr>
              <a:t>; 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跳过本次循环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continue</a:t>
            </a:r>
            <a:r>
              <a:rPr lang="en-US" altLang="zh-CN" sz="2400" dirty="0">
                <a:sym typeface="+mn-ea"/>
              </a:rPr>
              <a:t> ; </a:t>
            </a:r>
            <a:endParaRPr lang="en-US" altLang="zh-CN" sz="2400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705" y="6116320"/>
            <a:ext cx="3338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2-16.html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JavaScript 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sz="2400" dirty="0"/>
              <a:t> 语句就是命令，它告诉浏览器要做什么</a:t>
            </a:r>
          </a:p>
          <a:p>
            <a:pPr lvl="1"/>
            <a:r>
              <a:rPr lang="zh-CN" altLang="en-US" sz="2400" dirty="0"/>
              <a:t> 语句以</a:t>
            </a:r>
            <a:r>
              <a:rPr lang="zh-CN" altLang="en-US" sz="2400" dirty="0">
                <a:solidFill>
                  <a:srgbClr val="C00000"/>
                </a:solidFill>
              </a:rPr>
              <a:t>分号</a:t>
            </a:r>
            <a:r>
              <a:rPr lang="zh-CN" altLang="en-US" sz="2400" dirty="0"/>
              <a:t>结束</a:t>
            </a:r>
            <a:endParaRPr lang="en-US" altLang="zh-CN" sz="2400" dirty="0"/>
          </a:p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JavaScript 语句块</a:t>
            </a:r>
          </a:p>
          <a:p>
            <a:pPr lvl="1"/>
            <a:r>
              <a:rPr lang="zh-CN" altLang="en-US" sz="2400" dirty="0">
                <a:sym typeface="+mn-ea"/>
              </a:rPr>
              <a:t> 多个语句可放在 “</a:t>
            </a:r>
            <a:r>
              <a:rPr lang="en-US" altLang="zh-CN" sz="2400" dirty="0">
                <a:sym typeface="+mn-ea"/>
              </a:rPr>
              <a:t>{”</a:t>
            </a:r>
            <a:r>
              <a:rPr lang="zh-CN" altLang="en-US" sz="2400" dirty="0">
                <a:sym typeface="+mn-ea"/>
              </a:rPr>
              <a:t>和“</a:t>
            </a:r>
            <a:r>
              <a:rPr lang="en-US" altLang="zh-CN" sz="2400" dirty="0">
                <a:sym typeface="+mn-ea"/>
              </a:rPr>
              <a:t>}”</a:t>
            </a:r>
            <a:r>
              <a:rPr lang="zh-CN" altLang="en-US" sz="2400" dirty="0">
                <a:sym typeface="+mn-ea"/>
              </a:rPr>
              <a:t>内，形成一个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语句块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en-US" altLang="zh-CN">
                <a:sym typeface="+mn-ea"/>
              </a:rPr>
              <a:t>avaScript </a:t>
            </a:r>
            <a:r>
              <a:rPr lang="zh-CN" altLang="en-US">
                <a:sym typeface="+mn-ea"/>
              </a:rPr>
              <a:t>基础语法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 2-1.html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4163278"/>
            <a:ext cx="5678170" cy="1858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28800"/>
            <a:ext cx="4821894" cy="108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44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25" y="1124745"/>
            <a:ext cx="1736446" cy="1666037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367209" y="1844825"/>
            <a:ext cx="568362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动手做：</a:t>
            </a:r>
            <a:r>
              <a:rPr lang="en-US" altLang="zh-CN" sz="2800" dirty="0"/>
              <a:t>demo 2-17.html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1597660" y="3004185"/>
            <a:ext cx="878586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 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 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中的语句和语句块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变量和原始数据类型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运算符及其优先级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数据类型转换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小结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zh-CN" altLang="en-US" dirty="0">
                <a:latin typeface="+mj-ea"/>
                <a:ea typeface="+mj-ea"/>
                <a:sym typeface="+mn-ea"/>
              </a:rPr>
              <a:t>方便代码的交流和维护。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不影响编码的效率，不与大众习惯冲突。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使代码更美观、阅读更方便。</a:t>
            </a:r>
            <a:endParaRPr lang="zh-CN" altLang="en-US" dirty="0">
              <a:latin typeface="+mj-ea"/>
              <a:ea typeface="+mj-ea"/>
            </a:endParaRPr>
          </a:p>
          <a:p>
            <a:pPr eaLnBrk="1" hangingPunct="1"/>
            <a:r>
              <a:rPr lang="zh-CN" altLang="en-US" dirty="0">
                <a:latin typeface="+mj-ea"/>
                <a:ea typeface="+mj-ea"/>
                <a:sym typeface="+mn-ea"/>
              </a:rPr>
              <a:t> 使代码的逻辑更清晰、更易于理解。</a:t>
            </a: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代码规范的重要性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231" y="5416458"/>
            <a:ext cx="36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 action="ppaction://hlinkfile"/>
              </a:rPr>
              <a:t>JavaScript </a:t>
            </a:r>
            <a:r>
              <a:rPr lang="zh-CN" altLang="en-US" sz="2400" dirty="0">
                <a:hlinkClick r:id="rId3" action="ppaction://hlinkfile"/>
              </a:rPr>
              <a:t>代码规范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JavaScript 输出内容的 </a:t>
            </a:r>
            <a:r>
              <a:rPr lang="en-US" altLang="zh-CN" sz="2800" dirty="0">
                <a:sym typeface="+mn-ea"/>
              </a:rPr>
              <a:t>3 </a:t>
            </a:r>
            <a:r>
              <a:rPr lang="zh-CN" altLang="en-US" sz="2800" dirty="0">
                <a:sym typeface="+mn-ea"/>
              </a:rPr>
              <a:t>种方式</a:t>
            </a:r>
            <a:r>
              <a:rPr lang="en-US" altLang="zh-CN" sz="2800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document.write</a:t>
            </a:r>
            <a:r>
              <a:rPr lang="en-US" altLang="zh-CN" sz="2400" dirty="0">
                <a:sym typeface="+mn-ea"/>
              </a:rPr>
              <a:t>( )    </a:t>
            </a:r>
            <a:r>
              <a:rPr lang="zh-CN" altLang="en-US" sz="2400" dirty="0">
                <a:sym typeface="+mn-ea"/>
              </a:rPr>
              <a:t>页面输出内容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console.log( )    </a:t>
            </a:r>
            <a:r>
              <a:rPr lang="zh-CN" altLang="en-US" sz="2400" dirty="0">
                <a:sym typeface="+mn-ea"/>
              </a:rPr>
              <a:t>控制台输出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alert( )    </a:t>
            </a:r>
            <a:r>
              <a:rPr lang="zh-CN" altLang="en-US" sz="2400" dirty="0">
                <a:sym typeface="+mn-ea"/>
              </a:rPr>
              <a:t>弹出框输出</a:t>
            </a:r>
            <a:endParaRPr lang="zh-CN" altLang="en-US" sz="2400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en-US" altLang="zh-CN">
                <a:sym typeface="+mn-ea"/>
              </a:rPr>
              <a:t>avaScript </a:t>
            </a:r>
            <a:r>
              <a:rPr lang="zh-CN" altLang="en-US">
                <a:sym typeface="+mn-ea"/>
              </a:rPr>
              <a:t>基础语法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40" y="2589530"/>
            <a:ext cx="577151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/>
          <p:cNvSpPr/>
          <p:nvPr/>
        </p:nvSpPr>
        <p:spPr>
          <a:xfrm>
            <a:off x="5603240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7725" y="2966720"/>
            <a:ext cx="150241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50560" y="5260340"/>
            <a:ext cx="1898650" cy="360045"/>
          </a:xfrm>
          <a:prstGeom prst="rect">
            <a:avLst/>
          </a:prstGeom>
          <a:noFill/>
          <a:ln w="444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5720" y="4439920"/>
            <a:ext cx="1502410" cy="360045"/>
          </a:xfrm>
          <a:prstGeom prst="rect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7638" y="5919278"/>
            <a:ext cx="31398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 2-2.html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JavaScript 注释</a:t>
            </a:r>
            <a:r>
              <a:rPr lang="en-US" altLang="zh-CN" dirty="0">
                <a:sym typeface="+mn-ea"/>
              </a:rPr>
              <a:t>:</a:t>
            </a:r>
          </a:p>
          <a:p>
            <a:pPr lvl="1"/>
            <a:r>
              <a:rPr lang="zh-CN" altLang="en-US" sz="2400" dirty="0">
                <a:sym typeface="+mn-ea"/>
              </a:rPr>
              <a:t> 单行注释：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//</a:t>
            </a:r>
          </a:p>
          <a:p>
            <a:pPr lvl="1"/>
            <a:r>
              <a:rPr lang="zh-CN" altLang="en-US" sz="2400" dirty="0">
                <a:sym typeface="+mn-ea"/>
              </a:rPr>
              <a:t> 多行注释：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/*  */</a:t>
            </a:r>
          </a:p>
          <a:p>
            <a:pPr lvl="1"/>
            <a:r>
              <a:rPr lang="zh-CN" altLang="en-US" sz="2400" dirty="0">
                <a:sym typeface="+mn-ea"/>
              </a:rPr>
              <a:t> 提高代码的可读性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JavaScript </a:t>
            </a:r>
            <a:r>
              <a:rPr lang="zh-CN" altLang="en-US" sz="2400" dirty="0">
                <a:sym typeface="+mn-ea"/>
              </a:rPr>
              <a:t>不会执行注释</a:t>
            </a:r>
            <a:endParaRPr lang="en-US" altLang="zh-CN" sz="2400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en-US" altLang="zh-CN">
                <a:sym typeface="+mn-ea"/>
              </a:rPr>
              <a:t>avaScript </a:t>
            </a:r>
            <a:r>
              <a:rPr lang="zh-CN" altLang="en-US">
                <a:sym typeface="+mn-ea"/>
              </a:rPr>
              <a:t>基础语法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流程控制结构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1.0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3.1415926…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'hello'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"world"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>
                <a:sym typeface="+mn-ea"/>
              </a:rPr>
              <a:t>"34" …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true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false</a:t>
            </a:r>
            <a:endParaRPr lang="en-US" altLang="zh-CN" dirty="0"/>
          </a:p>
          <a:p>
            <a:endParaRPr lang="zh-CN" altLang="en-US" dirty="0"/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字面量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什么是变量？</a:t>
            </a:r>
            <a:endParaRPr lang="zh-CN" altLang="en-US" dirty="0"/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变量是存储信息的容器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      </a:t>
            </a:r>
            <a:r>
              <a:rPr lang="zh-CN" altLang="en-US" sz="2400" dirty="0">
                <a:sym typeface="+mn-ea"/>
              </a:rPr>
              <a:t>例如：  </a:t>
            </a:r>
            <a:r>
              <a:rPr lang="en-US" altLang="zh-CN" sz="2400" dirty="0">
                <a:sym typeface="+mn-ea"/>
              </a:rPr>
              <a:t>x = 1;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y = 3;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                      sum = x + y;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在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中，这些字母被称为变量</a:t>
            </a:r>
            <a:endParaRPr lang="zh-CN" altLang="en-US" sz="24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认识变量</a:t>
            </a:r>
            <a:endParaRPr lang="zh-CN">
              <a:sym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Microsoft Office PowerPoint</Application>
  <PresentationFormat>宽屏</PresentationFormat>
  <Paragraphs>415</Paragraphs>
  <Slides>43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方正舒体</vt:lpstr>
      <vt:lpstr>微软雅黑</vt:lpstr>
      <vt:lpstr>Arial</vt:lpstr>
      <vt:lpstr>Calibri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伟涛 贡</cp:lastModifiedBy>
  <cp:revision>2851</cp:revision>
  <cp:lastPrinted>2411-12-30T00:00:00Z</cp:lastPrinted>
  <dcterms:created xsi:type="dcterms:W3CDTF">2003-05-12T10:17:00Z</dcterms:created>
  <dcterms:modified xsi:type="dcterms:W3CDTF">2019-08-25T02:03:33Z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