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8" r:id="rId14"/>
    <p:sldId id="569" r:id="rId15"/>
    <p:sldId id="566" r:id="rId16"/>
    <p:sldId id="567" r:id="rId17"/>
    <p:sldId id="564" r:id="rId18"/>
    <p:sldId id="565" r:id="rId19"/>
    <p:sldId id="549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4416" autoAdjust="0"/>
  </p:normalViewPr>
  <p:slideViewPr>
    <p:cSldViewPr>
      <p:cViewPr varScale="1">
        <p:scale>
          <a:sx n="57" d="100"/>
          <a:sy n="57" d="100"/>
        </p:scale>
        <p:origin x="-744" y="-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svo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svo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9365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开始不必详细定义所有细节。从小开始，定义重要功能，努力实现，接受客户反馈，然后进入下一阶段。（一个螺旋包括</a:t>
            </a:r>
            <a:r>
              <a:rPr lang="en-US" altLang="zh-CN" dirty="0" smtClean="0">
                <a:latin typeface="Arial" pitchFamily="34" charset="0"/>
              </a:rPr>
              <a:t>6</a:t>
            </a:r>
            <a:r>
              <a:rPr lang="zh-CN" altLang="en-US" dirty="0" smtClean="0">
                <a:latin typeface="Arial" pitchFamily="34" charset="0"/>
              </a:rPr>
              <a:t>个步骤：</a:t>
            </a:r>
            <a:r>
              <a:rPr lang="en-US" altLang="zh-CN" dirty="0" smtClean="0">
                <a:latin typeface="Arial" pitchFamily="34" charset="0"/>
              </a:rPr>
              <a:t>1.</a:t>
            </a:r>
            <a:r>
              <a:rPr lang="zh-CN" altLang="en-US" dirty="0" smtClean="0">
                <a:latin typeface="Arial" pitchFamily="34" charset="0"/>
              </a:rPr>
              <a:t>确定目标，可选方案有限制条件；</a:t>
            </a:r>
            <a:r>
              <a:rPr lang="en-US" altLang="zh-CN" dirty="0" smtClean="0">
                <a:latin typeface="Arial" pitchFamily="34" charset="0"/>
              </a:rPr>
              <a:t>2.</a:t>
            </a:r>
            <a:r>
              <a:rPr lang="zh-CN" altLang="en-US" dirty="0" smtClean="0">
                <a:latin typeface="Arial" pitchFamily="34" charset="0"/>
              </a:rPr>
              <a:t>指出并解决风险；</a:t>
            </a:r>
            <a:r>
              <a:rPr lang="en-US" altLang="zh-CN" dirty="0" smtClean="0">
                <a:latin typeface="Arial" pitchFamily="34" charset="0"/>
              </a:rPr>
              <a:t>3.</a:t>
            </a:r>
            <a:r>
              <a:rPr lang="zh-CN" altLang="en-US" dirty="0" smtClean="0">
                <a:latin typeface="Arial" pitchFamily="34" charset="0"/>
              </a:rPr>
              <a:t>评估方案；</a:t>
            </a:r>
            <a:r>
              <a:rPr lang="en-US" altLang="zh-CN" dirty="0" smtClean="0">
                <a:latin typeface="Arial" pitchFamily="34" charset="0"/>
              </a:rPr>
              <a:t>4.</a:t>
            </a:r>
            <a:r>
              <a:rPr lang="zh-CN" altLang="en-US" dirty="0" smtClean="0">
                <a:latin typeface="Arial" pitchFamily="34" charset="0"/>
              </a:rPr>
              <a:t>本阶段开发和测试；</a:t>
            </a:r>
            <a:r>
              <a:rPr lang="en-US" altLang="zh-CN" dirty="0" smtClean="0">
                <a:latin typeface="Arial" pitchFamily="34" charset="0"/>
              </a:rPr>
              <a:t>5.</a:t>
            </a:r>
            <a:r>
              <a:rPr lang="zh-CN" altLang="en-US" dirty="0" smtClean="0">
                <a:latin typeface="Arial" pitchFamily="34" charset="0"/>
              </a:rPr>
              <a:t>计划下一阶段；</a:t>
            </a:r>
            <a:r>
              <a:rPr lang="en-US" altLang="zh-CN" dirty="0" smtClean="0">
                <a:latin typeface="Arial" pitchFamily="34" charset="0"/>
              </a:rPr>
              <a:t>6.</a:t>
            </a:r>
            <a:r>
              <a:rPr lang="zh-CN" altLang="en-US" dirty="0" smtClean="0">
                <a:latin typeface="Arial" pitchFamily="34" charset="0"/>
              </a:rPr>
              <a:t>确定进入下一阶段的方法。</a:t>
            </a:r>
            <a:r>
              <a:rPr lang="zh-CN" altLang="en-US" dirty="0" smtClean="0">
                <a:latin typeface="Arial" pitchFamily="34" charset="0"/>
                <a:hlinkClick r:id="rId3"/>
              </a:rPr>
              <a:t>测试</a:t>
            </a:r>
            <a:r>
              <a:rPr lang="zh-CN" altLang="en-US" dirty="0" smtClean="0">
                <a:latin typeface="Arial" pitchFamily="34" charset="0"/>
              </a:rPr>
              <a:t>一直在进行，直到最后宣布成功！）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1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1557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269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445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dirty="0" smtClean="0"/>
              <a:t>首先看一下由来    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812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812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3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概要设计文档举例：</a:t>
            </a:r>
            <a:r>
              <a:rPr lang="en-US" altLang="zh-CN" dirty="0" smtClean="0"/>
              <a:t>https://wenku.baidu.com/view/c7fa248cd0d233d4b14e6976.html</a:t>
            </a:r>
          </a:p>
          <a:p>
            <a:r>
              <a:rPr lang="zh-CN" altLang="en-US" dirty="0" smtClean="0"/>
              <a:t>详细设计文档：</a:t>
            </a:r>
            <a:r>
              <a:rPr lang="en-US" altLang="zh-CN" dirty="0" smtClean="0"/>
              <a:t>https://wenku.baidu.com/view/8ff7c98aaa00b52acfc7ca83.html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162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9762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开始不必详细定义所有细节。从小开始，定义重要功能，努力实现，接受客户反馈，然后进入下一阶段。（一个螺旋包括</a:t>
            </a:r>
            <a:r>
              <a:rPr lang="en-US" altLang="zh-CN" dirty="0" smtClean="0">
                <a:latin typeface="Arial" pitchFamily="34" charset="0"/>
              </a:rPr>
              <a:t>6</a:t>
            </a:r>
            <a:r>
              <a:rPr lang="zh-CN" altLang="en-US" dirty="0" smtClean="0">
                <a:latin typeface="Arial" pitchFamily="34" charset="0"/>
              </a:rPr>
              <a:t>个步骤：</a:t>
            </a:r>
            <a:r>
              <a:rPr lang="en-US" altLang="zh-CN" dirty="0" smtClean="0">
                <a:latin typeface="Arial" pitchFamily="34" charset="0"/>
              </a:rPr>
              <a:t>1.</a:t>
            </a:r>
            <a:r>
              <a:rPr lang="zh-CN" altLang="en-US" dirty="0" smtClean="0">
                <a:latin typeface="Arial" pitchFamily="34" charset="0"/>
              </a:rPr>
              <a:t>确定目标，可选方案有限制条件；</a:t>
            </a:r>
            <a:r>
              <a:rPr lang="en-US" altLang="zh-CN" dirty="0" smtClean="0">
                <a:latin typeface="Arial" pitchFamily="34" charset="0"/>
              </a:rPr>
              <a:t>2.</a:t>
            </a:r>
            <a:r>
              <a:rPr lang="zh-CN" altLang="en-US" dirty="0" smtClean="0">
                <a:latin typeface="Arial" pitchFamily="34" charset="0"/>
              </a:rPr>
              <a:t>指出并解决风险；</a:t>
            </a:r>
            <a:r>
              <a:rPr lang="en-US" altLang="zh-CN" dirty="0" smtClean="0">
                <a:latin typeface="Arial" pitchFamily="34" charset="0"/>
              </a:rPr>
              <a:t>3.</a:t>
            </a:r>
            <a:r>
              <a:rPr lang="zh-CN" altLang="en-US" dirty="0" smtClean="0">
                <a:latin typeface="Arial" pitchFamily="34" charset="0"/>
              </a:rPr>
              <a:t>评估方案；</a:t>
            </a:r>
            <a:r>
              <a:rPr lang="en-US" altLang="zh-CN" dirty="0" smtClean="0">
                <a:latin typeface="Arial" pitchFamily="34" charset="0"/>
              </a:rPr>
              <a:t>4.</a:t>
            </a:r>
            <a:r>
              <a:rPr lang="zh-CN" altLang="en-US" dirty="0" smtClean="0">
                <a:latin typeface="Arial" pitchFamily="34" charset="0"/>
              </a:rPr>
              <a:t>本阶段开发和测试；</a:t>
            </a:r>
            <a:r>
              <a:rPr lang="en-US" altLang="zh-CN" dirty="0" smtClean="0">
                <a:latin typeface="Arial" pitchFamily="34" charset="0"/>
              </a:rPr>
              <a:t>5.</a:t>
            </a:r>
            <a:r>
              <a:rPr lang="zh-CN" altLang="en-US" dirty="0" smtClean="0">
                <a:latin typeface="Arial" pitchFamily="34" charset="0"/>
              </a:rPr>
              <a:t>计划下一阶段；</a:t>
            </a:r>
            <a:r>
              <a:rPr lang="en-US" altLang="zh-CN" dirty="0" smtClean="0">
                <a:latin typeface="Arial" pitchFamily="34" charset="0"/>
              </a:rPr>
              <a:t>6.</a:t>
            </a:r>
            <a:r>
              <a:rPr lang="zh-CN" altLang="en-US" dirty="0" smtClean="0">
                <a:latin typeface="Arial" pitchFamily="34" charset="0"/>
              </a:rPr>
              <a:t>确定进入下一阶段的方法。</a:t>
            </a:r>
            <a:r>
              <a:rPr lang="zh-CN" altLang="en-US" dirty="0" smtClean="0">
                <a:latin typeface="Arial" pitchFamily="34" charset="0"/>
                <a:hlinkClick r:id="rId3"/>
              </a:rPr>
              <a:t>测试</a:t>
            </a:r>
            <a:r>
              <a:rPr lang="zh-CN" altLang="en-US" dirty="0" smtClean="0">
                <a:latin typeface="Arial" pitchFamily="34" charset="0"/>
              </a:rPr>
              <a:t>一直在进行，直到最后宣布成功！）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软件开发模型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6965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914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软件开发生命周期模型</a:t>
            </a:r>
            <a:r>
              <a:rPr lang="en-US" altLang="zh-CN" b="1" i="0" dirty="0" smtClean="0"/>
              <a:t>—</a:t>
            </a:r>
            <a:r>
              <a:rPr lang="zh-CN" altLang="en-US" b="1" i="0" dirty="0" smtClean="0"/>
              <a:t>螺旋模型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3024336" cy="4267200"/>
          </a:xfrm>
        </p:spPr>
        <p:txBody>
          <a:bodyPr/>
          <a:lstStyle/>
          <a:p>
            <a:r>
              <a:rPr lang="zh-CN" altLang="en-US" dirty="0" smtClean="0"/>
              <a:t>结合快速原型法和迭代模型</a:t>
            </a:r>
            <a:endParaRPr lang="zh-CN" altLang="en-US" dirty="0"/>
          </a:p>
        </p:txBody>
      </p:sp>
      <p:pic>
        <p:nvPicPr>
          <p:cNvPr id="5" name="图片 4" descr="1.3_clip_image004_0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5720" y="1124744"/>
            <a:ext cx="8477186" cy="5328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25400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64530" y="1394373"/>
            <a:ext cx="11247719" cy="4931477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Ø"/>
            </a:pPr>
            <a:r>
              <a:rPr lang="zh-CN" altLang="en-US" sz="2800" dirty="0">
                <a:cs typeface="+mn-cs"/>
              </a:rPr>
              <a:t>每一螺旋（开发阶段）包括5个步骤：</a:t>
            </a:r>
            <a:endParaRPr lang="en-US" altLang="zh-CN" sz="2800" dirty="0"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endParaRPr lang="en-US" altLang="zh-CN" sz="2800" dirty="0"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33983" y="1312784"/>
            <a:ext cx="5952067" cy="3711387"/>
            <a:chOff x="295" y="579"/>
            <a:chExt cx="2812" cy="46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7502404">
              <a:off x="-690" y="2062"/>
              <a:ext cx="4613" cy="1647"/>
            </a:xfrm>
            <a:prstGeom prst="rightArrow">
              <a:avLst>
                <a:gd name="adj1" fmla="val 59065"/>
                <a:gd name="adj2" fmla="val 35713"/>
              </a:avLst>
            </a:prstGeom>
            <a:solidFill>
              <a:srgbClr val="E0DEA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360000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29" y="845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确定下阶段方法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066" y="1661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计划下一阶段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03" y="2478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本阶段的开发和测试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5" y="3294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评估方案，解决风险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767041" y="4178116"/>
            <a:ext cx="3447057" cy="601221"/>
          </a:xfrm>
          <a:prstGeom prst="rect">
            <a:avLst/>
          </a:prstGeom>
          <a:solidFill>
            <a:srgbClr val="EEEDCA">
              <a:alpha val="50000"/>
            </a:srgbClr>
          </a:solidFill>
          <a:ln w="38100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</a:rPr>
              <a:t>确定目标，选择方案</a:t>
            </a:r>
            <a:endParaRPr lang="ja-JP" altLang="en-US" sz="2000" b="1" dirty="0">
              <a:solidFill>
                <a:schemeClr val="tx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800100" y="228600"/>
            <a:ext cx="713237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软件开发生命周期模型</a:t>
            </a:r>
            <a:r>
              <a:rPr lang="en-US" altLang="zh-CN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—</a:t>
            </a: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螺旋模型</a:t>
            </a:r>
            <a:endParaRPr lang="zh-CN" sz="3600" b="1" dirty="0">
              <a:solidFill>
                <a:schemeClr val="tx2"/>
              </a:solidFill>
              <a:latin typeface="华文楷体" panose="02010600040101010101" pitchFamily="2" charset="-122"/>
              <a:ea typeface="楷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284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 autoUpdateAnimBg="0"/>
      <p:bldP spid="10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64530" y="1394373"/>
            <a:ext cx="11247719" cy="4931477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Ø"/>
            </a:pPr>
            <a:r>
              <a:rPr lang="zh-CN" altLang="en-US" sz="2800" dirty="0" smtClean="0">
                <a:cs typeface="+mn-cs"/>
              </a:rPr>
              <a:t>螺</a:t>
            </a:r>
            <a:r>
              <a:rPr lang="zh-CN" altLang="en-US" sz="2800" dirty="0" smtClean="0">
                <a:cs typeface="+mn-cs"/>
              </a:rPr>
              <a:t>旋模型的优点</a:t>
            </a:r>
            <a:r>
              <a:rPr lang="zh-CN" altLang="en-US" sz="2800" dirty="0" smtClean="0">
                <a:cs typeface="+mn-cs"/>
              </a:rPr>
              <a:t>：</a:t>
            </a:r>
            <a:endParaRPr lang="zh-CN" altLang="en-US" dirty="0" smtClean="0"/>
          </a:p>
          <a:p>
            <a:pPr marL="800100" lvl="1" indent="-166688">
              <a:buNone/>
            </a:pPr>
            <a:r>
              <a:rPr lang="zh-CN" altLang="en-US" sz="2400" dirty="0" smtClean="0"/>
              <a:t>严</a:t>
            </a:r>
            <a:r>
              <a:rPr lang="zh-CN" altLang="en-US" sz="2400" dirty="0" smtClean="0"/>
              <a:t>格的全过程风险管理；强调各开发阶段的质量；提供机会评估项目是否</a:t>
            </a:r>
            <a:r>
              <a:rPr lang="zh-CN" altLang="en-US" sz="2400" dirty="0" smtClean="0"/>
              <a:t>有价值继续下去。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发现问题早</a:t>
            </a:r>
            <a:r>
              <a:rPr lang="en-US" altLang="zh-CN" sz="2400" dirty="0" smtClean="0"/>
              <a:t>)</a:t>
            </a:r>
          </a:p>
          <a:p>
            <a:pPr marL="361950" indent="-166688"/>
            <a:r>
              <a:rPr lang="zh-CN" altLang="en-US" dirty="0" smtClean="0"/>
              <a:t>螺旋模型的缺点：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）采用螺旋模型需要具有相当丰富的风险评估经验和专门知识，在风险较大的项目开发中，如果未能够及时标识风险，势必造成重大损失。</a:t>
            </a:r>
          </a:p>
          <a:p>
            <a:pPr lvl="1"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）过多的迭代次数会增加开发成本，延迟提交时间。</a:t>
            </a:r>
          </a:p>
          <a:p>
            <a:pPr marL="361950" indent="-166688"/>
            <a:endParaRPr lang="zh-CN" altLang="en-US" dirty="0" smtClean="0"/>
          </a:p>
          <a:p>
            <a:pPr marL="469900" lvl="1" indent="-469900">
              <a:buFont typeface="Wingdings" pitchFamily="2" charset="2"/>
              <a:buChar char="Ø"/>
            </a:pPr>
            <a:endParaRPr lang="en-US" altLang="zh-CN" sz="2800" dirty="0"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endParaRPr lang="en-US" altLang="zh-CN" sz="2800" dirty="0"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800100" y="228600"/>
            <a:ext cx="713237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软件开发生命周期模型</a:t>
            </a:r>
            <a:r>
              <a:rPr lang="en-US" altLang="zh-CN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—</a:t>
            </a: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螺旋模型</a:t>
            </a:r>
            <a:endParaRPr lang="zh-CN" sz="3600" b="1" dirty="0">
              <a:solidFill>
                <a:schemeClr val="tx2"/>
              </a:solidFill>
              <a:latin typeface="华文楷体" panose="02010600040101010101" pitchFamily="2" charset="-122"/>
              <a:ea typeface="楷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284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软件开发生命周期模</a:t>
            </a:r>
            <a:r>
              <a:rPr lang="zh-CN" altLang="en-US" dirty="0" smtClean="0"/>
              <a:t>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敏捷模型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敏捷宣言</a:t>
            </a:r>
            <a:endParaRPr lang="en-US" altLang="zh-CN" dirty="0" smtClean="0"/>
          </a:p>
          <a:p>
            <a:pPr lvl="1"/>
            <a:r>
              <a:rPr lang="zh-CN" altLang="en-US" dirty="0"/>
              <a:t>个体和互动 高于 流程和工具</a:t>
            </a:r>
            <a:br>
              <a:rPr lang="zh-CN" altLang="en-US" dirty="0"/>
            </a:br>
            <a:r>
              <a:rPr lang="zh-CN" altLang="en-US" dirty="0"/>
              <a:t>工作的软件 高于 详尽的文档</a:t>
            </a:r>
            <a:br>
              <a:rPr lang="zh-CN" altLang="en-US" dirty="0"/>
            </a:br>
            <a:r>
              <a:rPr lang="zh-CN" altLang="en-US" dirty="0"/>
              <a:t>客户合作 高于 合同谈判</a:t>
            </a:r>
            <a:br>
              <a:rPr lang="zh-CN" altLang="en-US" dirty="0"/>
            </a:br>
            <a:r>
              <a:rPr lang="zh-CN" altLang="en-US" dirty="0"/>
              <a:t>响应变化 高于 遵循计划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25081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-199479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软件开发模型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敏捷模型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>
          <a:xfrm>
            <a:off x="0" y="908720"/>
            <a:ext cx="10566152" cy="50405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一直在实践中探寻更好的软件开发方法，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身体力行的同时也帮助他人。由此我们建立了如下价值观：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个体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互动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流程和工具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详尽的文档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合同谈判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响应变化 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胜过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遵循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</a:t>
            </a: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也就是说，虽然后半部分的条目也具有其价值</a:t>
            </a:r>
            <a:b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但我们更看重前半部分的条目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3212976"/>
            <a:ext cx="3457143" cy="26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352" y="548680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敏捷宣言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48952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</a:t>
            </a:r>
            <a:r>
              <a:rPr lang="zh-CN" altLang="en-US" dirty="0" smtClean="0">
                <a:solidFill>
                  <a:srgbClr val="FF0000"/>
                </a:solidFill>
              </a:rPr>
              <a:t>用户的需求</a:t>
            </a:r>
            <a:r>
              <a:rPr lang="zh-CN" altLang="en-US" dirty="0" smtClean="0"/>
              <a:t>进化为核心，采用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循序渐进</a:t>
            </a:r>
            <a:r>
              <a:rPr lang="zh-CN" altLang="en-US" dirty="0" smtClean="0"/>
              <a:t>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3392" y="3429000"/>
            <a:ext cx="7704856" cy="425313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l"/>
            </a:pPr>
            <a:r>
              <a:rPr lang="zh-CN" altLang="en-US" kern="0" dirty="0" smtClean="0"/>
              <a:t> </a:t>
            </a: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在敏捷开发中，软件项目在构建初期被切分成多个子项目，各个子项目的成果都经过测试，具备可视、可集成和可运行使用的特征</a:t>
            </a:r>
          </a:p>
        </p:txBody>
      </p:sp>
    </p:spTree>
    <p:extLst>
      <p:ext uri="{BB962C8B-B14F-4D97-AF65-F5344CB8AC3E}">
        <p14:creationId xmlns="" xmlns:p14="http://schemas.microsoft.com/office/powerpoint/2010/main" val="766957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72250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9994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680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开发、测试、产品、</a:t>
            </a:r>
            <a:r>
              <a:rPr lang="en-US" altLang="zh-CN" dirty="0" smtClean="0"/>
              <a:t>PM……</a:t>
            </a:r>
          </a:p>
          <a:p>
            <a:r>
              <a:rPr lang="zh-CN" altLang="en-US" dirty="0" smtClean="0"/>
              <a:t>什么是软件开发模型？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63886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原型实现模型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并发开发模型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基于构件的开发模型</a:t>
            </a:r>
          </a:p>
        </p:txBody>
      </p:sp>
    </p:spTree>
    <p:extLst>
      <p:ext uri="{BB962C8B-B14F-4D97-AF65-F5344CB8AC3E}">
        <p14:creationId xmlns="" xmlns:p14="http://schemas.microsoft.com/office/powerpoint/2010/main" val="3375029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612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052736"/>
            <a:ext cx="6346222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1384" y="400506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缺点：开发过程是非工程化的，随意性大，结果不可预知</a:t>
            </a:r>
          </a:p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测试：开发任务完成后，修复较困难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1469700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612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612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86673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027870" y="170080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840" y="4869160"/>
            <a:ext cx="3223895" cy="954107"/>
          </a:xfrm>
          <a:prstGeom prst="rect">
            <a:avLst/>
          </a:prstGeom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8080" y="3068960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855640" y="1340768"/>
            <a:ext cx="5184841" cy="4535934"/>
            <a:chOff x="1292" y="935"/>
            <a:chExt cx="3464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概要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详细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422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上线运行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112224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（维护报告，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改进的系统）</a:t>
            </a:r>
          </a:p>
        </p:txBody>
      </p:sp>
    </p:spTree>
    <p:extLst>
      <p:ext uri="{BB962C8B-B14F-4D97-AF65-F5344CB8AC3E}">
        <p14:creationId xmlns="" xmlns:p14="http://schemas.microsoft.com/office/powerpoint/2010/main" val="4728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2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</a:t>
            </a:r>
            <a:r>
              <a:rPr lang="en-US" altLang="zh-CN" dirty="0" smtClean="0"/>
              <a:t>——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462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462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8403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21721</TotalTime>
  <Words>1852</Words>
  <Application>Microsoft Office PowerPoint</Application>
  <PresentationFormat>自定义</PresentationFormat>
  <Paragraphs>162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Profile</vt:lpstr>
      <vt:lpstr>软件测试实用教程 ——方法与实践</vt:lpstr>
      <vt:lpstr>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幻灯片 13</vt:lpstr>
      <vt:lpstr>幻灯片 14</vt:lpstr>
      <vt:lpstr>软件开发生命周期模型-敏捷模型</vt:lpstr>
      <vt:lpstr>软件开发模型—敏捷模型</vt:lpstr>
      <vt:lpstr>软件开发生命周期模型</vt:lpstr>
      <vt:lpstr>内容总结</vt:lpstr>
      <vt:lpstr>幻灯片 19</vt:lpstr>
    </vt:vector>
  </TitlesOfParts>
  <Company>福建163软件园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Administrator</cp:lastModifiedBy>
  <cp:revision>341</cp:revision>
  <dcterms:created xsi:type="dcterms:W3CDTF">2008-07-27T05:17:11Z</dcterms:created>
  <dcterms:modified xsi:type="dcterms:W3CDTF">2019-09-20T00:59:58Z</dcterms:modified>
</cp:coreProperties>
</file>