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31"/>
  </p:notesMasterIdLst>
  <p:handoutMasterIdLst>
    <p:handoutMasterId r:id="rId32"/>
  </p:handoutMasterIdLst>
  <p:sldIdLst>
    <p:sldId id="256" r:id="rId2"/>
    <p:sldId id="574" r:id="rId3"/>
    <p:sldId id="575" r:id="rId4"/>
    <p:sldId id="576" r:id="rId5"/>
    <p:sldId id="577" r:id="rId6"/>
    <p:sldId id="578" r:id="rId7"/>
    <p:sldId id="552" r:id="rId8"/>
    <p:sldId id="553" r:id="rId9"/>
    <p:sldId id="554" r:id="rId10"/>
    <p:sldId id="555" r:id="rId11"/>
    <p:sldId id="556" r:id="rId12"/>
    <p:sldId id="583" r:id="rId13"/>
    <p:sldId id="584" r:id="rId14"/>
    <p:sldId id="585" r:id="rId15"/>
    <p:sldId id="557" r:id="rId16"/>
    <p:sldId id="586" r:id="rId17"/>
    <p:sldId id="558" r:id="rId18"/>
    <p:sldId id="559" r:id="rId19"/>
    <p:sldId id="560" r:id="rId20"/>
    <p:sldId id="561" r:id="rId21"/>
    <p:sldId id="562" r:id="rId22"/>
    <p:sldId id="563" r:id="rId23"/>
    <p:sldId id="564" r:id="rId24"/>
    <p:sldId id="579" r:id="rId25"/>
    <p:sldId id="580" r:id="rId26"/>
    <p:sldId id="581" r:id="rId27"/>
    <p:sldId id="565" r:id="rId28"/>
    <p:sldId id="573" r:id="rId29"/>
    <p:sldId id="549" r:id="rId30"/>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FFFF99"/>
    <a:srgbClr val="FFFFFF"/>
    <a:srgbClr val="FF3300"/>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1" autoAdjust="0"/>
    <p:restoredTop sz="95179" autoAdjust="0"/>
  </p:normalViewPr>
  <p:slideViewPr>
    <p:cSldViewPr>
      <p:cViewPr varScale="1">
        <p:scale>
          <a:sx n="65" d="100"/>
          <a:sy n="65" d="100"/>
        </p:scale>
        <p:origin x="-424" y="-56"/>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8ACC39-FFFB-4C56-8564-46BC271F5C22}" type="doc">
      <dgm:prSet loTypeId="urn:microsoft.com/office/officeart/2005/8/layout/pyramid2" loCatId="list" qsTypeId="urn:microsoft.com/office/officeart/2005/8/quickstyle/3d2" qsCatId="3D" csTypeId="urn:microsoft.com/office/officeart/2005/8/colors/colorful2" csCatId="colorful" phldr="1"/>
      <dgm:spPr/>
      <dgm:t>
        <a:bodyPr/>
        <a:lstStyle/>
        <a:p>
          <a:endParaRPr lang="zh-CN" altLang="en-US"/>
        </a:p>
      </dgm:t>
    </dgm:pt>
    <dgm:pt modelId="{5FA4D72E-B11C-4B5A-ACD7-319CDCD586AA}">
      <dgm:prSet phldrT="[文本]" custT="1"/>
      <dgm:spPr/>
      <dgm:t>
        <a:bodyPr/>
        <a:lstStyle/>
        <a:p>
          <a:r>
            <a:rPr lang="zh-CN" altLang="en-US" sz="2400" dirty="0" smtClean="0">
              <a:ea typeface="宋体" pitchFamily="2" charset="-122"/>
            </a:rPr>
            <a:t>把知识和经验直接转化为执行任务的具体方法</a:t>
          </a:r>
          <a:endParaRPr lang="zh-CN" altLang="en-US" sz="2400" dirty="0"/>
        </a:p>
      </dgm:t>
    </dgm:pt>
    <dgm:pt modelId="{3C18D66F-79DA-41C0-BAEE-BBAD1B405852}" type="parTrans" cxnId="{60BF5CF2-7ED1-4A34-AB7B-A012DB7F7B11}">
      <dgm:prSet/>
      <dgm:spPr/>
      <dgm:t>
        <a:bodyPr/>
        <a:lstStyle/>
        <a:p>
          <a:endParaRPr lang="zh-CN" altLang="en-US"/>
        </a:p>
      </dgm:t>
    </dgm:pt>
    <dgm:pt modelId="{0B89FC23-D6D9-46BC-9C67-22855D7EE392}" type="sibTrans" cxnId="{60BF5CF2-7ED1-4A34-AB7B-A012DB7F7B11}">
      <dgm:prSet/>
      <dgm:spPr/>
      <dgm:t>
        <a:bodyPr/>
        <a:lstStyle/>
        <a:p>
          <a:endParaRPr lang="zh-CN" altLang="en-US"/>
        </a:p>
      </dgm:t>
    </dgm:pt>
    <dgm:pt modelId="{A0628105-19B8-434F-A701-41623B0B3DAB}">
      <dgm:prSet phldrT="[文本]" custT="1"/>
      <dgm:spPr/>
      <dgm:t>
        <a:bodyPr/>
        <a:lstStyle/>
        <a:p>
          <a:r>
            <a:rPr lang="zh-CN" altLang="en-US" sz="2400" dirty="0" smtClean="0">
              <a:ea typeface="宋体" pitchFamily="2" charset="-122"/>
            </a:rPr>
            <a:t>为组织、安排和管理测试项目提供一个整体框架</a:t>
          </a:r>
          <a:endParaRPr lang="zh-CN" altLang="en-US" sz="2400" dirty="0"/>
        </a:p>
      </dgm:t>
    </dgm:pt>
    <dgm:pt modelId="{6AEB3FE7-C065-4296-9EA7-698A45BACA2F}" type="parTrans" cxnId="{28E31F01-19B6-4A94-BFE2-1F050FE644BE}">
      <dgm:prSet/>
      <dgm:spPr/>
      <dgm:t>
        <a:bodyPr/>
        <a:lstStyle/>
        <a:p>
          <a:endParaRPr lang="zh-CN" altLang="en-US"/>
        </a:p>
      </dgm:t>
    </dgm:pt>
    <dgm:pt modelId="{9419DBB7-01A4-4A0C-904D-0E107E1480AF}" type="sibTrans" cxnId="{28E31F01-19B6-4A94-BFE2-1F050FE644BE}">
      <dgm:prSet/>
      <dgm:spPr/>
      <dgm:t>
        <a:bodyPr/>
        <a:lstStyle/>
        <a:p>
          <a:endParaRPr lang="zh-CN" altLang="en-US"/>
        </a:p>
      </dgm:t>
    </dgm:pt>
    <dgm:pt modelId="{5B73AD57-D69A-4FE4-B72C-1C9C6EE3E6D4}">
      <dgm:prSet phldrT="[文本]" custT="1"/>
      <dgm:spPr/>
      <dgm:t>
        <a:bodyPr/>
        <a:lstStyle/>
        <a:p>
          <a:r>
            <a:rPr lang="zh-CN" altLang="en-US" sz="2400" dirty="0" smtClean="0">
              <a:ea typeface="宋体" pitchFamily="2" charset="-122"/>
            </a:rPr>
            <a:t>促进团队间关于测试任务和过程的交流</a:t>
          </a:r>
          <a:endParaRPr lang="zh-CN" altLang="en-US" sz="2400" dirty="0"/>
        </a:p>
      </dgm:t>
    </dgm:pt>
    <dgm:pt modelId="{AB17EC05-66DF-4D79-8684-04E65052961E}" type="parTrans" cxnId="{0AEA061C-62E6-449B-846D-268C2703BDD4}">
      <dgm:prSet/>
      <dgm:spPr/>
      <dgm:t>
        <a:bodyPr/>
        <a:lstStyle/>
        <a:p>
          <a:endParaRPr lang="zh-CN" altLang="en-US"/>
        </a:p>
      </dgm:t>
    </dgm:pt>
    <dgm:pt modelId="{E92A9EC9-4CFF-41B4-84E6-D5C412F4EEB2}" type="sibTrans" cxnId="{0AEA061C-62E6-449B-846D-268C2703BDD4}">
      <dgm:prSet/>
      <dgm:spPr/>
      <dgm:t>
        <a:bodyPr/>
        <a:lstStyle/>
        <a:p>
          <a:endParaRPr lang="zh-CN" altLang="en-US"/>
        </a:p>
      </dgm:t>
    </dgm:pt>
    <dgm:pt modelId="{FDE9040C-4343-4F0A-A1FC-1EF007BCA7DD}">
      <dgm:prSet phldrT="[文本]" custT="1"/>
      <dgm:spPr/>
      <dgm:t>
        <a:bodyPr/>
        <a:lstStyle/>
        <a:p>
          <a:r>
            <a:rPr lang="zh-CN" altLang="en-US" sz="2400" dirty="0" smtClean="0">
              <a:ea typeface="宋体" pitchFamily="2" charset="-122"/>
            </a:rPr>
            <a:t>对项目执行过程中的风险进行分析，并制定相关的应对策略</a:t>
          </a:r>
          <a:endParaRPr lang="zh-CN" altLang="en-US" sz="2400" dirty="0"/>
        </a:p>
      </dgm:t>
    </dgm:pt>
    <dgm:pt modelId="{8268EA1E-F728-4B23-9456-C1CCA5B215EA}" type="parTrans" cxnId="{1DDE7FBE-94C8-4F5B-9DF3-E84F76847B73}">
      <dgm:prSet/>
      <dgm:spPr/>
      <dgm:t>
        <a:bodyPr/>
        <a:lstStyle/>
        <a:p>
          <a:endParaRPr lang="zh-CN" altLang="en-US"/>
        </a:p>
      </dgm:t>
    </dgm:pt>
    <dgm:pt modelId="{E105F352-A7D3-4A0B-BB08-52CAC6AD310C}" type="sibTrans" cxnId="{1DDE7FBE-94C8-4F5B-9DF3-E84F76847B73}">
      <dgm:prSet/>
      <dgm:spPr/>
      <dgm:t>
        <a:bodyPr/>
        <a:lstStyle/>
        <a:p>
          <a:endParaRPr lang="zh-CN" altLang="en-US"/>
        </a:p>
      </dgm:t>
    </dgm:pt>
    <dgm:pt modelId="{71EA82FB-2E70-454D-A3F5-79444A2DB793}" type="pres">
      <dgm:prSet presAssocID="{7F8ACC39-FFFB-4C56-8564-46BC271F5C22}" presName="compositeShape" presStyleCnt="0">
        <dgm:presLayoutVars>
          <dgm:dir/>
          <dgm:resizeHandles/>
        </dgm:presLayoutVars>
      </dgm:prSet>
      <dgm:spPr/>
      <dgm:t>
        <a:bodyPr/>
        <a:lstStyle/>
        <a:p>
          <a:endParaRPr lang="zh-CN" altLang="en-US"/>
        </a:p>
      </dgm:t>
    </dgm:pt>
    <dgm:pt modelId="{A7D7051D-ECCE-4958-A1B3-7EA6B6B61EF1}" type="pres">
      <dgm:prSet presAssocID="{7F8ACC39-FFFB-4C56-8564-46BC271F5C22}" presName="pyramid" presStyleLbl="node1" presStyleIdx="0" presStyleCnt="1" custLinFactNeighborX="-141" custLinFactNeighborY="-10656"/>
      <dgm:spPr/>
      <dgm:t>
        <a:bodyPr/>
        <a:lstStyle/>
        <a:p>
          <a:endParaRPr lang="zh-CN" altLang="en-US"/>
        </a:p>
      </dgm:t>
    </dgm:pt>
    <dgm:pt modelId="{EA0E9939-3778-4CFE-A65F-5CD5E804954F}" type="pres">
      <dgm:prSet presAssocID="{7F8ACC39-FFFB-4C56-8564-46BC271F5C22}" presName="theList" presStyleCnt="0"/>
      <dgm:spPr/>
      <dgm:t>
        <a:bodyPr/>
        <a:lstStyle/>
        <a:p>
          <a:endParaRPr lang="zh-CN" altLang="en-US"/>
        </a:p>
      </dgm:t>
    </dgm:pt>
    <dgm:pt modelId="{D97837AA-C77B-4B5C-9514-8C45B3AE66A8}" type="pres">
      <dgm:prSet presAssocID="{5FA4D72E-B11C-4B5A-ACD7-319CDCD586AA}" presName="aNode" presStyleLbl="fgAcc1" presStyleIdx="0" presStyleCnt="4" custScaleX="157526" custLinFactNeighborX="14381">
        <dgm:presLayoutVars>
          <dgm:bulletEnabled val="1"/>
        </dgm:presLayoutVars>
      </dgm:prSet>
      <dgm:spPr/>
      <dgm:t>
        <a:bodyPr/>
        <a:lstStyle/>
        <a:p>
          <a:endParaRPr lang="zh-CN" altLang="en-US"/>
        </a:p>
      </dgm:t>
    </dgm:pt>
    <dgm:pt modelId="{D36F8532-C286-4E47-B207-C4B7FFC9AF91}" type="pres">
      <dgm:prSet presAssocID="{5FA4D72E-B11C-4B5A-ACD7-319CDCD586AA}" presName="aSpace" presStyleCnt="0"/>
      <dgm:spPr/>
      <dgm:t>
        <a:bodyPr/>
        <a:lstStyle/>
        <a:p>
          <a:endParaRPr lang="zh-CN" altLang="en-US"/>
        </a:p>
      </dgm:t>
    </dgm:pt>
    <dgm:pt modelId="{97490E1C-16F4-4D86-BF2F-72D32DC4A40A}" type="pres">
      <dgm:prSet presAssocID="{A0628105-19B8-434F-A701-41623B0B3DAB}" presName="aNode" presStyleLbl="fgAcc1" presStyleIdx="1" presStyleCnt="4" custScaleX="162924" custLinFactNeighborX="14715">
        <dgm:presLayoutVars>
          <dgm:bulletEnabled val="1"/>
        </dgm:presLayoutVars>
      </dgm:prSet>
      <dgm:spPr/>
      <dgm:t>
        <a:bodyPr/>
        <a:lstStyle/>
        <a:p>
          <a:endParaRPr lang="zh-CN" altLang="en-US"/>
        </a:p>
      </dgm:t>
    </dgm:pt>
    <dgm:pt modelId="{797AB8A0-54F4-48D6-AB9A-F89DF4FC8841}" type="pres">
      <dgm:prSet presAssocID="{A0628105-19B8-434F-A701-41623B0B3DAB}" presName="aSpace" presStyleCnt="0"/>
      <dgm:spPr/>
      <dgm:t>
        <a:bodyPr/>
        <a:lstStyle/>
        <a:p>
          <a:endParaRPr lang="zh-CN" altLang="en-US"/>
        </a:p>
      </dgm:t>
    </dgm:pt>
    <dgm:pt modelId="{1BECEA47-2F01-49CF-80BD-92DAEF4312F8}" type="pres">
      <dgm:prSet presAssocID="{5B73AD57-D69A-4FE4-B72C-1C9C6EE3E6D4}" presName="aNode" presStyleLbl="fgAcc1" presStyleIdx="2" presStyleCnt="4" custScaleX="167004" custLinFactNeighborX="18930">
        <dgm:presLayoutVars>
          <dgm:bulletEnabled val="1"/>
        </dgm:presLayoutVars>
      </dgm:prSet>
      <dgm:spPr/>
      <dgm:t>
        <a:bodyPr/>
        <a:lstStyle/>
        <a:p>
          <a:endParaRPr lang="zh-CN" altLang="en-US"/>
        </a:p>
      </dgm:t>
    </dgm:pt>
    <dgm:pt modelId="{00D0B50F-EFD8-4BB2-B0FB-44809C2F3F61}" type="pres">
      <dgm:prSet presAssocID="{5B73AD57-D69A-4FE4-B72C-1C9C6EE3E6D4}" presName="aSpace" presStyleCnt="0"/>
      <dgm:spPr/>
      <dgm:t>
        <a:bodyPr/>
        <a:lstStyle/>
        <a:p>
          <a:endParaRPr lang="zh-CN" altLang="en-US"/>
        </a:p>
      </dgm:t>
    </dgm:pt>
    <dgm:pt modelId="{6D89027A-5D63-41BB-9FAE-554CF5CE7DC8}" type="pres">
      <dgm:prSet presAssocID="{FDE9040C-4343-4F0A-A1FC-1EF007BCA7DD}" presName="aNode" presStyleLbl="fgAcc1" presStyleIdx="3" presStyleCnt="4" custScaleX="169393" custLinFactNeighborX="20252" custLinFactNeighborY="38462">
        <dgm:presLayoutVars>
          <dgm:bulletEnabled val="1"/>
        </dgm:presLayoutVars>
      </dgm:prSet>
      <dgm:spPr/>
      <dgm:t>
        <a:bodyPr/>
        <a:lstStyle/>
        <a:p>
          <a:endParaRPr lang="zh-CN" altLang="en-US"/>
        </a:p>
      </dgm:t>
    </dgm:pt>
    <dgm:pt modelId="{9BA88328-3390-41DF-B072-FE57C1908197}" type="pres">
      <dgm:prSet presAssocID="{FDE9040C-4343-4F0A-A1FC-1EF007BCA7DD}" presName="aSpace" presStyleCnt="0"/>
      <dgm:spPr/>
      <dgm:t>
        <a:bodyPr/>
        <a:lstStyle/>
        <a:p>
          <a:endParaRPr lang="zh-CN" altLang="en-US"/>
        </a:p>
      </dgm:t>
    </dgm:pt>
  </dgm:ptLst>
  <dgm:cxnLst>
    <dgm:cxn modelId="{39A780D3-494B-413C-BCB9-718450B5F8EC}" type="presOf" srcId="{5FA4D72E-B11C-4B5A-ACD7-319CDCD586AA}" destId="{D97837AA-C77B-4B5C-9514-8C45B3AE66A8}" srcOrd="0" destOrd="0" presId="urn:microsoft.com/office/officeart/2005/8/layout/pyramid2"/>
    <dgm:cxn modelId="{9EC15A68-54C8-40A8-B776-6462EC6D831C}" type="presOf" srcId="{A0628105-19B8-434F-A701-41623B0B3DAB}" destId="{97490E1C-16F4-4D86-BF2F-72D32DC4A40A}" srcOrd="0" destOrd="0" presId="urn:microsoft.com/office/officeart/2005/8/layout/pyramid2"/>
    <dgm:cxn modelId="{0AEA061C-62E6-449B-846D-268C2703BDD4}" srcId="{7F8ACC39-FFFB-4C56-8564-46BC271F5C22}" destId="{5B73AD57-D69A-4FE4-B72C-1C9C6EE3E6D4}" srcOrd="2" destOrd="0" parTransId="{AB17EC05-66DF-4D79-8684-04E65052961E}" sibTransId="{E92A9EC9-4CFF-41B4-84E6-D5C412F4EEB2}"/>
    <dgm:cxn modelId="{1666A604-3036-42E7-8387-548B439594E9}" type="presOf" srcId="{5B73AD57-D69A-4FE4-B72C-1C9C6EE3E6D4}" destId="{1BECEA47-2F01-49CF-80BD-92DAEF4312F8}" srcOrd="0" destOrd="0" presId="urn:microsoft.com/office/officeart/2005/8/layout/pyramid2"/>
    <dgm:cxn modelId="{127597FF-44CD-43DA-8FB6-FCDAE8567443}" type="presOf" srcId="{FDE9040C-4343-4F0A-A1FC-1EF007BCA7DD}" destId="{6D89027A-5D63-41BB-9FAE-554CF5CE7DC8}" srcOrd="0" destOrd="0" presId="urn:microsoft.com/office/officeart/2005/8/layout/pyramid2"/>
    <dgm:cxn modelId="{1DDE7FBE-94C8-4F5B-9DF3-E84F76847B73}" srcId="{7F8ACC39-FFFB-4C56-8564-46BC271F5C22}" destId="{FDE9040C-4343-4F0A-A1FC-1EF007BCA7DD}" srcOrd="3" destOrd="0" parTransId="{8268EA1E-F728-4B23-9456-C1CCA5B215EA}" sibTransId="{E105F352-A7D3-4A0B-BB08-52CAC6AD310C}"/>
    <dgm:cxn modelId="{081143B9-3EF2-454E-BC2D-8E1CAC5A38BA}" type="presOf" srcId="{7F8ACC39-FFFB-4C56-8564-46BC271F5C22}" destId="{71EA82FB-2E70-454D-A3F5-79444A2DB793}" srcOrd="0" destOrd="0" presId="urn:microsoft.com/office/officeart/2005/8/layout/pyramid2"/>
    <dgm:cxn modelId="{28E31F01-19B6-4A94-BFE2-1F050FE644BE}" srcId="{7F8ACC39-FFFB-4C56-8564-46BC271F5C22}" destId="{A0628105-19B8-434F-A701-41623B0B3DAB}" srcOrd="1" destOrd="0" parTransId="{6AEB3FE7-C065-4296-9EA7-698A45BACA2F}" sibTransId="{9419DBB7-01A4-4A0C-904D-0E107E1480AF}"/>
    <dgm:cxn modelId="{60BF5CF2-7ED1-4A34-AB7B-A012DB7F7B11}" srcId="{7F8ACC39-FFFB-4C56-8564-46BC271F5C22}" destId="{5FA4D72E-B11C-4B5A-ACD7-319CDCD586AA}" srcOrd="0" destOrd="0" parTransId="{3C18D66F-79DA-41C0-BAEE-BBAD1B405852}" sibTransId="{0B89FC23-D6D9-46BC-9C67-22855D7EE392}"/>
    <dgm:cxn modelId="{71F1E76C-C1AC-419D-9257-40BAD0C90A1B}" type="presParOf" srcId="{71EA82FB-2E70-454D-A3F5-79444A2DB793}" destId="{A7D7051D-ECCE-4958-A1B3-7EA6B6B61EF1}" srcOrd="0" destOrd="0" presId="urn:microsoft.com/office/officeart/2005/8/layout/pyramid2"/>
    <dgm:cxn modelId="{C42D4515-1990-4B4A-AE6D-9E71DD28AE19}" type="presParOf" srcId="{71EA82FB-2E70-454D-A3F5-79444A2DB793}" destId="{EA0E9939-3778-4CFE-A65F-5CD5E804954F}" srcOrd="1" destOrd="0" presId="urn:microsoft.com/office/officeart/2005/8/layout/pyramid2"/>
    <dgm:cxn modelId="{752C6E4D-7320-4B0E-B781-D8985D20AA9A}" type="presParOf" srcId="{EA0E9939-3778-4CFE-A65F-5CD5E804954F}" destId="{D97837AA-C77B-4B5C-9514-8C45B3AE66A8}" srcOrd="0" destOrd="0" presId="urn:microsoft.com/office/officeart/2005/8/layout/pyramid2"/>
    <dgm:cxn modelId="{B90285D5-7859-476A-82D4-A76544ADA042}" type="presParOf" srcId="{EA0E9939-3778-4CFE-A65F-5CD5E804954F}" destId="{D36F8532-C286-4E47-B207-C4B7FFC9AF91}" srcOrd="1" destOrd="0" presId="urn:microsoft.com/office/officeart/2005/8/layout/pyramid2"/>
    <dgm:cxn modelId="{45188110-B970-4EAF-B66D-D74238E8ED39}" type="presParOf" srcId="{EA0E9939-3778-4CFE-A65F-5CD5E804954F}" destId="{97490E1C-16F4-4D86-BF2F-72D32DC4A40A}" srcOrd="2" destOrd="0" presId="urn:microsoft.com/office/officeart/2005/8/layout/pyramid2"/>
    <dgm:cxn modelId="{7C1D6392-0879-49E7-A983-142D490DDEFF}" type="presParOf" srcId="{EA0E9939-3778-4CFE-A65F-5CD5E804954F}" destId="{797AB8A0-54F4-48D6-AB9A-F89DF4FC8841}" srcOrd="3" destOrd="0" presId="urn:microsoft.com/office/officeart/2005/8/layout/pyramid2"/>
    <dgm:cxn modelId="{F83588C0-18E9-4934-9A4D-163BB5911B33}" type="presParOf" srcId="{EA0E9939-3778-4CFE-A65F-5CD5E804954F}" destId="{1BECEA47-2F01-49CF-80BD-92DAEF4312F8}" srcOrd="4" destOrd="0" presId="urn:microsoft.com/office/officeart/2005/8/layout/pyramid2"/>
    <dgm:cxn modelId="{29F2AF35-CEA7-4103-B80E-9116962E33EC}" type="presParOf" srcId="{EA0E9939-3778-4CFE-A65F-5CD5E804954F}" destId="{00D0B50F-EFD8-4BB2-B0FB-44809C2F3F61}" srcOrd="5" destOrd="0" presId="urn:microsoft.com/office/officeart/2005/8/layout/pyramid2"/>
    <dgm:cxn modelId="{B6B09037-42DD-4062-A4A5-403E3B99C11F}" type="presParOf" srcId="{EA0E9939-3778-4CFE-A65F-5CD5E804954F}" destId="{6D89027A-5D63-41BB-9FAE-554CF5CE7DC8}" srcOrd="6" destOrd="0" presId="urn:microsoft.com/office/officeart/2005/8/layout/pyramid2"/>
    <dgm:cxn modelId="{32990F1D-F7EE-4B94-B0EC-EBF0E603EA8C}" type="presParOf" srcId="{EA0E9939-3778-4CFE-A65F-5CD5E804954F}" destId="{9BA88328-3390-41DF-B072-FE57C1908197}" srcOrd="7" destOrd="0" presId="urn:microsoft.com/office/officeart/2005/8/layout/pyramid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7D7051D-ECCE-4958-A1B3-7EA6B6B61EF1}">
      <dsp:nvSpPr>
        <dsp:cNvPr id="0" name=""/>
        <dsp:cNvSpPr/>
      </dsp:nvSpPr>
      <dsp:spPr>
        <a:xfrm>
          <a:off x="1263198" y="0"/>
          <a:ext cx="4064000" cy="4064000"/>
        </a:xfrm>
        <a:prstGeom prst="triangl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97837AA-C77B-4B5C-9514-8C45B3AE66A8}">
      <dsp:nvSpPr>
        <dsp:cNvPr id="0" name=""/>
        <dsp:cNvSpPr/>
      </dsp:nvSpPr>
      <dsp:spPr>
        <a:xfrm>
          <a:off x="2921013" y="406796"/>
          <a:ext cx="4161206" cy="722312"/>
        </a:xfrm>
        <a:prstGeom prst="round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ea typeface="宋体" pitchFamily="2" charset="-122"/>
            </a:rPr>
            <a:t>把知识和经验直接转化为执行任务的具体方法</a:t>
          </a:r>
          <a:endParaRPr lang="zh-CN" altLang="en-US" sz="2400" kern="1200" dirty="0"/>
        </a:p>
      </dsp:txBody>
      <dsp:txXfrm>
        <a:off x="2921013" y="406796"/>
        <a:ext cx="4161206" cy="722312"/>
      </dsp:txXfrm>
    </dsp:sp>
    <dsp:sp modelId="{97490E1C-16F4-4D86-BF2F-72D32DC4A40A}">
      <dsp:nvSpPr>
        <dsp:cNvPr id="0" name=""/>
        <dsp:cNvSpPr/>
      </dsp:nvSpPr>
      <dsp:spPr>
        <a:xfrm>
          <a:off x="2858539" y="1219398"/>
          <a:ext cx="4303800" cy="722312"/>
        </a:xfrm>
        <a:prstGeom prst="roundRect">
          <a:avLst/>
        </a:prstGeom>
        <a:solidFill>
          <a:schemeClr val="lt1">
            <a:alpha val="90000"/>
            <a:hueOff val="0"/>
            <a:satOff val="0"/>
            <a:lumOff val="0"/>
            <a:alphaOff val="0"/>
          </a:schemeClr>
        </a:solidFill>
        <a:ln w="9525" cap="flat" cmpd="sng" algn="ctr">
          <a:solidFill>
            <a:schemeClr val="accent2">
              <a:hueOff val="0"/>
              <a:satOff val="-33333"/>
              <a:lumOff val="2000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ea typeface="宋体" pitchFamily="2" charset="-122"/>
            </a:rPr>
            <a:t>为组织、安排和管理测试项目提供一个整体框架</a:t>
          </a:r>
          <a:endParaRPr lang="zh-CN" altLang="en-US" sz="2400" kern="1200" dirty="0"/>
        </a:p>
      </dsp:txBody>
      <dsp:txXfrm>
        <a:off x="2858539" y="1219398"/>
        <a:ext cx="4303800" cy="722312"/>
      </dsp:txXfrm>
    </dsp:sp>
    <dsp:sp modelId="{1BECEA47-2F01-49CF-80BD-92DAEF4312F8}">
      <dsp:nvSpPr>
        <dsp:cNvPr id="0" name=""/>
        <dsp:cNvSpPr/>
      </dsp:nvSpPr>
      <dsp:spPr>
        <a:xfrm>
          <a:off x="2915994" y="2032000"/>
          <a:ext cx="4411577" cy="722312"/>
        </a:xfrm>
        <a:prstGeom prst="roundRect">
          <a:avLst/>
        </a:prstGeom>
        <a:solidFill>
          <a:schemeClr val="lt1">
            <a:alpha val="90000"/>
            <a:hueOff val="0"/>
            <a:satOff val="0"/>
            <a:lumOff val="0"/>
            <a:alphaOff val="0"/>
          </a:schemeClr>
        </a:solidFill>
        <a:ln w="9525" cap="flat" cmpd="sng" algn="ctr">
          <a:solidFill>
            <a:schemeClr val="accent2">
              <a:hueOff val="0"/>
              <a:satOff val="-66667"/>
              <a:lumOff val="4000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ea typeface="宋体" pitchFamily="2" charset="-122"/>
            </a:rPr>
            <a:t>促进团队间关于测试任务和过程的交流</a:t>
          </a:r>
          <a:endParaRPr lang="zh-CN" altLang="en-US" sz="2400" kern="1200" dirty="0"/>
        </a:p>
      </dsp:txBody>
      <dsp:txXfrm>
        <a:off x="2915994" y="2032000"/>
        <a:ext cx="4411577" cy="722312"/>
      </dsp:txXfrm>
    </dsp:sp>
    <dsp:sp modelId="{6D89027A-5D63-41BB-9FAE-554CF5CE7DC8}">
      <dsp:nvSpPr>
        <dsp:cNvPr id="0" name=""/>
        <dsp:cNvSpPr/>
      </dsp:nvSpPr>
      <dsp:spPr>
        <a:xfrm>
          <a:off x="2919362" y="2879328"/>
          <a:ext cx="4474685" cy="722312"/>
        </a:xfrm>
        <a:prstGeom prst="roundRect">
          <a:avLst/>
        </a:prstGeom>
        <a:solidFill>
          <a:schemeClr val="lt1">
            <a:alpha val="90000"/>
            <a:hueOff val="0"/>
            <a:satOff val="0"/>
            <a:lumOff val="0"/>
            <a:alphaOff val="0"/>
          </a:schemeClr>
        </a:solidFill>
        <a:ln w="9525" cap="flat" cmpd="sng" algn="ctr">
          <a:solidFill>
            <a:schemeClr val="accent2">
              <a:hueOff val="0"/>
              <a:satOff val="-100000"/>
              <a:lumOff val="6000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ea typeface="宋体" pitchFamily="2" charset="-122"/>
            </a:rPr>
            <a:t>对项目执行过程中的风险进行分析，并制定相关的应对策略</a:t>
          </a:r>
          <a:endParaRPr lang="zh-CN" altLang="en-US" sz="2400" kern="1200" dirty="0"/>
        </a:p>
      </dsp:txBody>
      <dsp:txXfrm>
        <a:off x="2919362" y="2879328"/>
        <a:ext cx="4474685" cy="72231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xmlns=""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xmlns=""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E9%9B%86%E6%88%90%E6%B5%8B%E8%AF%95"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baike.baidu.com/item/%E8%BD%AF%E4%BB%B6%E9%94%99%E8%AF%AF" TargetMode="External"/><Relationship Id="rId5" Type="http://schemas.openxmlformats.org/officeDocument/2006/relationships/hyperlink" Target="https://baike.baidu.com/item/%E6%B5%8B%E8%AF%95%E8%AE%A1%E5%88%92" TargetMode="External"/><Relationship Id="rId4" Type="http://schemas.openxmlformats.org/officeDocument/2006/relationships/hyperlink" Target="https://baike.baidu.com/item/%E6%8E%A2%E7%B4%A2%E6%80%A7%E6%B5%8B%E8%AF%95"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693655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公司内部测试结束前的总结性文档</a:t>
            </a:r>
            <a:endParaRPr lang="zh-CN" altLang="en-US" dirty="0"/>
          </a:p>
        </p:txBody>
      </p:sp>
      <p:sp>
        <p:nvSpPr>
          <p:cNvPr id="4" name="灯片编号占位符 3"/>
          <p:cNvSpPr>
            <a:spLocks noGrp="1"/>
          </p:cNvSpPr>
          <p:nvPr>
            <p:ph type="sldNum" sz="quarter" idx="10"/>
          </p:nvPr>
        </p:nvSpPr>
        <p:spPr/>
        <p:txBody>
          <a:bodyPr/>
          <a:lstStyle/>
          <a:p>
            <a:pPr>
              <a:defRPr/>
            </a:pPr>
            <a:fld id="{CBFB72AA-FFA9-427A-8480-5ACFBD2982FB}" type="slidenum">
              <a:rPr lang="zh-CN" altLang="en-US" smtClean="0"/>
              <a:pPr>
                <a:defRPr/>
              </a:pPr>
              <a:t>24</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BFB72AA-FFA9-427A-8480-5ACFBD2982FB}" type="slidenum">
              <a:rPr lang="zh-CN" altLang="en-US" smtClean="0"/>
              <a:pPr>
                <a:defRPr/>
              </a:pPr>
              <a:t>25</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BFB72AA-FFA9-427A-8480-5ACFBD2982FB}" type="slidenum">
              <a:rPr lang="zh-CN" altLang="en-US" smtClean="0"/>
              <a:pPr>
                <a:defRPr/>
              </a:pPr>
              <a:t>26</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27</a:t>
            </a:fld>
            <a:endParaRPr lang="en-US" altLang="zh-CN"/>
          </a:p>
        </p:txBody>
      </p:sp>
    </p:spTree>
    <p:extLst>
      <p:ext uri="{BB962C8B-B14F-4D97-AF65-F5344CB8AC3E}">
        <p14:creationId xmlns:p14="http://schemas.microsoft.com/office/powerpoint/2010/main" xmlns="" val="3937773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pPr/>
              <a:t>28</a:t>
            </a:fld>
            <a:endParaRPr lang="zh-CN" altLang="en-US"/>
          </a:p>
        </p:txBody>
      </p:sp>
    </p:spTree>
    <p:extLst>
      <p:ext uri="{BB962C8B-B14F-4D97-AF65-F5344CB8AC3E}">
        <p14:creationId xmlns:p14="http://schemas.microsoft.com/office/powerpoint/2010/main" xmlns="" val="1433416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X</a:t>
            </a:r>
            <a:r>
              <a:rPr lang="zh-CN" altLang="en-US" sz="1200" b="0" i="0" kern="1200" dirty="0" smtClean="0">
                <a:solidFill>
                  <a:schemeClr val="tx1"/>
                </a:solidFill>
                <a:effectLst/>
                <a:latin typeface="Arial" charset="0"/>
                <a:ea typeface="宋体" pitchFamily="2" charset="-122"/>
                <a:cs typeface="+mn-cs"/>
              </a:rPr>
              <a:t>模型的左边描述的是针对单独程序片段所进行的相互分离的编码和测试，此后将进行频繁的交接，通过集成最终成为可执行的程序，然后再对这些可执行程序进行测试。己通过</a:t>
            </a:r>
            <a:r>
              <a:rPr lang="zh-CN" altLang="en-US" sz="1200" b="0" i="0" u="none" strike="noStrike" kern="1200" dirty="0" smtClean="0">
                <a:solidFill>
                  <a:schemeClr val="tx1"/>
                </a:solidFill>
                <a:effectLst/>
                <a:latin typeface="Arial" charset="0"/>
                <a:ea typeface="宋体" pitchFamily="2" charset="-122"/>
                <a:cs typeface="+mn-cs"/>
                <a:hlinkClick r:id="rId3"/>
              </a:rPr>
              <a:t>集成测试</a:t>
            </a:r>
            <a:r>
              <a:rPr lang="zh-CN" altLang="en-US" sz="1200" b="0" i="0" kern="1200" dirty="0" smtClean="0">
                <a:solidFill>
                  <a:schemeClr val="tx1"/>
                </a:solidFill>
                <a:effectLst/>
                <a:latin typeface="Arial" charset="0"/>
                <a:ea typeface="宋体" pitchFamily="2" charset="-122"/>
                <a:cs typeface="+mn-cs"/>
              </a:rPr>
              <a:t>的成品可以进行封装并提交给用户，也可以作为更大规模和范围内集成的一部分。多根并行的曲线表示变更可以在各个部分发生。由图中可见，</a:t>
            </a:r>
            <a:r>
              <a:rPr lang="en-US" altLang="zh-CN" sz="1200" b="0" i="0" kern="1200" dirty="0" smtClean="0">
                <a:solidFill>
                  <a:schemeClr val="tx1"/>
                </a:solidFill>
                <a:effectLst/>
                <a:latin typeface="Arial" charset="0"/>
                <a:ea typeface="宋体" pitchFamily="2" charset="-122"/>
                <a:cs typeface="+mn-cs"/>
              </a:rPr>
              <a:t>X</a:t>
            </a:r>
            <a:r>
              <a:rPr lang="zh-CN" altLang="en-US" sz="1200" b="0" i="0" kern="1200" dirty="0" smtClean="0">
                <a:solidFill>
                  <a:schemeClr val="tx1"/>
                </a:solidFill>
                <a:effectLst/>
                <a:latin typeface="Arial" charset="0"/>
                <a:ea typeface="宋体" pitchFamily="2" charset="-122"/>
                <a:cs typeface="+mn-cs"/>
              </a:rPr>
              <a:t>模型还定位了</a:t>
            </a:r>
            <a:r>
              <a:rPr lang="zh-CN" altLang="en-US" sz="1200" b="0" i="0" u="none" strike="noStrike" kern="1200" dirty="0" smtClean="0">
                <a:solidFill>
                  <a:schemeClr val="tx1"/>
                </a:solidFill>
                <a:effectLst/>
                <a:latin typeface="Arial" charset="0"/>
                <a:ea typeface="宋体" pitchFamily="2" charset="-122"/>
                <a:cs typeface="+mn-cs"/>
                <a:hlinkClick r:id="rId4"/>
              </a:rPr>
              <a:t>探索性测试</a:t>
            </a:r>
            <a:r>
              <a:rPr lang="zh-CN" altLang="en-US" sz="1200" b="0" i="0" kern="1200" dirty="0" smtClean="0">
                <a:solidFill>
                  <a:schemeClr val="tx1"/>
                </a:solidFill>
                <a:effectLst/>
                <a:latin typeface="Arial" charset="0"/>
                <a:ea typeface="宋体" pitchFamily="2" charset="-122"/>
                <a:cs typeface="+mn-cs"/>
              </a:rPr>
              <a:t>，这是不进行事先计划的特殊类型的测试，这一方式往往能帮助有经验的测试人员在</a:t>
            </a:r>
            <a:r>
              <a:rPr lang="zh-CN" altLang="en-US" sz="1200" b="0" i="0" u="none" strike="noStrike" kern="1200" dirty="0" smtClean="0">
                <a:solidFill>
                  <a:schemeClr val="tx1"/>
                </a:solidFill>
                <a:effectLst/>
                <a:latin typeface="Arial" charset="0"/>
                <a:ea typeface="宋体" pitchFamily="2" charset="-122"/>
                <a:cs typeface="+mn-cs"/>
                <a:hlinkClick r:id="rId5"/>
              </a:rPr>
              <a:t>测试计划</a:t>
            </a:r>
            <a:r>
              <a:rPr lang="zh-CN" altLang="en-US" sz="1200" b="0" i="0" kern="1200" dirty="0" smtClean="0">
                <a:solidFill>
                  <a:schemeClr val="tx1"/>
                </a:solidFill>
                <a:effectLst/>
                <a:latin typeface="Arial" charset="0"/>
                <a:ea typeface="宋体" pitchFamily="2" charset="-122"/>
                <a:cs typeface="+mn-cs"/>
              </a:rPr>
              <a:t>之外发现更多的</a:t>
            </a:r>
            <a:r>
              <a:rPr lang="zh-CN" altLang="en-US" sz="1200" b="0" i="0" u="none" strike="noStrike" kern="1200" dirty="0" smtClean="0">
                <a:solidFill>
                  <a:schemeClr val="tx1"/>
                </a:solidFill>
                <a:effectLst/>
                <a:latin typeface="Arial" charset="0"/>
                <a:ea typeface="宋体" pitchFamily="2" charset="-122"/>
                <a:cs typeface="+mn-cs"/>
                <a:hlinkClick r:id="rId6"/>
              </a:rPr>
              <a:t>软件错误</a:t>
            </a:r>
            <a:r>
              <a:rPr lang="zh-CN" altLang="en-US" sz="1200" b="0" i="0" kern="1200" dirty="0" smtClean="0">
                <a:solidFill>
                  <a:schemeClr val="tx1"/>
                </a:solidFill>
                <a:effectLst/>
                <a:latin typeface="Arial" charset="0"/>
                <a:ea typeface="宋体" pitchFamily="2" charset="-122"/>
                <a:cs typeface="+mn-cs"/>
              </a:rPr>
              <a:t>。但这样可能对测试造成人力、物力和财力的浪费，对测试员的熟练程度要求比较高。</a:t>
            </a:r>
            <a:endParaRPr lang="zh-CN" altLang="en-US" dirty="0"/>
          </a:p>
        </p:txBody>
      </p:sp>
    </p:spTree>
    <p:extLst>
      <p:ext uri="{BB962C8B-B14F-4D97-AF65-F5344CB8AC3E}">
        <p14:creationId xmlns:p14="http://schemas.microsoft.com/office/powerpoint/2010/main" xmlns="" val="777336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2462407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P4  </a:t>
            </a:r>
            <a:r>
              <a:rPr lang="zh-CN" altLang="en-US" dirty="0" smtClean="0"/>
              <a:t>图</a:t>
            </a:r>
            <a:endParaRPr lang="zh-CN" altLang="en-US" dirty="0"/>
          </a:p>
        </p:txBody>
      </p:sp>
    </p:spTree>
    <p:extLst>
      <p:ext uri="{BB962C8B-B14F-4D97-AF65-F5344CB8AC3E}">
        <p14:creationId xmlns:p14="http://schemas.microsoft.com/office/powerpoint/2010/main" xmlns="" val="2815748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打开一个实例讲解</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pPr/>
              <a:t>11</a:t>
            </a:fld>
            <a:endParaRPr lang="zh-CN" altLang="en-US"/>
          </a:p>
        </p:txBody>
      </p:sp>
    </p:spTree>
    <p:extLst>
      <p:ext uri="{BB962C8B-B14F-4D97-AF65-F5344CB8AC3E}">
        <p14:creationId xmlns:p14="http://schemas.microsoft.com/office/powerpoint/2010/main" xmlns="" val="2891686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r>
              <a:rPr lang="zh-CN" altLang="en-US" dirty="0" smtClean="0"/>
              <a:t>测试计划包含多方面的内容，编写人员可能受自身测试经验和对软件需求的理解所限，而且软件开发是一个渐进的过程，所以最初创建的测试计划可能是不完善的、需要更新的。需要采取相应的评审机制对测试计划的完整性、正确性、可行性进行评估。例如，在创建完测试计划后，提交到由项目经理、开发经理、测试经理、市场经理等组成的评审委员会审阅，根据审阅意见和建议进行修正和更新。</a:t>
            </a:r>
            <a:endParaRPr lang="en-US" altLang="zh-CN" dirty="0" smtClean="0"/>
          </a:p>
          <a:p>
            <a:pPr eaLnBrk="1" hangingPunct="1"/>
            <a:r>
              <a:rPr lang="zh-CN" altLang="en-US" dirty="0" smtClean="0"/>
              <a:t>如果没有经过评审，直接发送给测试团队，测试计划内容的可能不准确或遗漏测试内容，</a:t>
            </a:r>
            <a:endParaRPr lang="en-US" altLang="zh-CN" dirty="0" smtClean="0"/>
          </a:p>
          <a:p>
            <a:pPr eaLnBrk="1" hangingPunct="1"/>
            <a:r>
              <a:rPr lang="zh-CN" altLang="en-US" dirty="0" smtClean="0"/>
              <a:t>或者软件需求变更引起测试范围的增减，而测试计划的内容没有及时更新，误导测试执行人员。</a:t>
            </a:r>
          </a:p>
          <a:p>
            <a:endParaRPr lang="zh-CN" altLang="en-US" dirty="0"/>
          </a:p>
        </p:txBody>
      </p:sp>
      <p:sp>
        <p:nvSpPr>
          <p:cNvPr id="4" name="灯片编号占位符 3"/>
          <p:cNvSpPr>
            <a:spLocks noGrp="1"/>
          </p:cNvSpPr>
          <p:nvPr>
            <p:ph type="sldNum" sz="quarter" idx="10"/>
          </p:nvPr>
        </p:nvSpPr>
        <p:spPr/>
        <p:txBody>
          <a:bodyPr/>
          <a:lstStyle/>
          <a:p>
            <a:fld id="{4140273F-E35B-4368-A4A4-5732FF70872E}" type="slidenum">
              <a:rPr lang="zh-CN" altLang="en-US" smtClean="0"/>
              <a:pPr/>
              <a:t>14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15</a:t>
            </a:fld>
            <a:endParaRPr lang="en-US" altLang="zh-CN"/>
          </a:p>
        </p:txBody>
      </p:sp>
    </p:spTree>
    <p:extLst>
      <p:ext uri="{BB962C8B-B14F-4D97-AF65-F5344CB8AC3E}">
        <p14:creationId xmlns:p14="http://schemas.microsoft.com/office/powerpoint/2010/main" xmlns="" val="1969145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140273F-E35B-4368-A4A4-5732FF70872E}" type="slidenum">
              <a:rPr lang="zh-CN" altLang="en-US" smtClean="0"/>
              <a:pPr/>
              <a:t>16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模型</a:t>
            </a:r>
            <a:endParaRPr lang="zh-CN" altLang="en-US" dirty="0"/>
          </a:p>
        </p:txBody>
      </p:sp>
    </p:spTree>
    <p:extLst>
      <p:ext uri="{BB962C8B-B14F-4D97-AF65-F5344CB8AC3E}">
        <p14:creationId xmlns:p14="http://schemas.microsoft.com/office/powerpoint/2010/main" xmlns="" val="8260953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cstate="print">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xmlns=""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xmlns=""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xmlns=""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xmlns=""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xmlns=""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xmlns=""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xmlns=""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xmlns="" val="32631781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844824"/>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a:xfrm>
            <a:off x="1487488" y="3429000"/>
            <a:ext cx="9790112" cy="1600200"/>
          </a:xfrm>
        </p:spPr>
        <p:txBody>
          <a:bodyPr/>
          <a:lstStyle/>
          <a:p>
            <a:pPr algn="ctr" eaLnBrk="1" hangingPunct="1"/>
            <a:r>
              <a:rPr lang="en-US" altLang="zh-CN" sz="4400" dirty="0" err="1" smtClean="0">
                <a:latin typeface="华文隶书" pitchFamily="2" charset="-122"/>
                <a:ea typeface="华文隶书" pitchFamily="2" charset="-122"/>
              </a:rPr>
              <a:t>PartI</a:t>
            </a:r>
            <a:r>
              <a:rPr lang="en-US" altLang="zh-CN" sz="4400" dirty="0" smtClean="0">
                <a:latin typeface="华文隶书" pitchFamily="2" charset="-122"/>
                <a:ea typeface="华文隶书" pitchFamily="2" charset="-122"/>
              </a:rPr>
              <a:t>   </a:t>
            </a:r>
            <a:r>
              <a:rPr lang="zh-CN" altLang="en-US" sz="4400" dirty="0" smtClean="0">
                <a:latin typeface="华文隶书" pitchFamily="2" charset="-122"/>
                <a:ea typeface="华文隶书" pitchFamily="2" charset="-122"/>
              </a:rPr>
              <a:t>软件测试概述</a:t>
            </a:r>
            <a:r>
              <a:rPr lang="en-US" altLang="zh-CN" sz="4400" dirty="0" smtClean="0">
                <a:latin typeface="华文隶书" pitchFamily="2" charset="-122"/>
                <a:ea typeface="华文隶书" pitchFamily="2" charset="-122"/>
              </a:rPr>
              <a:t>—2.4 </a:t>
            </a:r>
            <a:r>
              <a:rPr lang="zh-CN" altLang="en-US" sz="4400" dirty="0" smtClean="0">
                <a:latin typeface="华文隶书" pitchFamily="2" charset="-122"/>
                <a:ea typeface="华文隶书" pitchFamily="2" charset="-122"/>
              </a:rPr>
              <a:t>软件测试流程</a:t>
            </a:r>
          </a:p>
          <a:p>
            <a:pPr algn="ctr" eaLnBrk="1" hangingPunct="1"/>
            <a:endParaRPr lang="zh-CN" altLang="en-US" sz="4400" b="1" dirty="0">
              <a:latin typeface="华文隶书" pitchFamily="2" charset="-122"/>
              <a:ea typeface="华文隶书"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熟悉需求</a:t>
            </a:r>
            <a:endParaRPr lang="zh-CN" altLang="en-US" dirty="0"/>
          </a:p>
        </p:txBody>
      </p:sp>
      <p:sp>
        <p:nvSpPr>
          <p:cNvPr id="7" name="内容占位符 6"/>
          <p:cNvSpPr>
            <a:spLocks noGrp="1"/>
          </p:cNvSpPr>
          <p:nvPr>
            <p:ph idx="1"/>
          </p:nvPr>
        </p:nvSpPr>
        <p:spPr/>
        <p:txBody>
          <a:bodyPr/>
          <a:lstStyle/>
          <a:p>
            <a:r>
              <a:rPr lang="zh-CN" altLang="en-US" dirty="0" smtClean="0"/>
              <a:t>熟悉需求的方法</a:t>
            </a:r>
            <a:endParaRPr lang="en-US" altLang="zh-CN" dirty="0" smtClean="0"/>
          </a:p>
          <a:p>
            <a:pPr lvl="1"/>
            <a:r>
              <a:rPr lang="zh-CN" altLang="en-US" dirty="0" smtClean="0"/>
              <a:t>阅读相关说明</a:t>
            </a:r>
            <a:endParaRPr lang="en-US" altLang="zh-CN" dirty="0" smtClean="0"/>
          </a:p>
          <a:p>
            <a:pPr lvl="1"/>
            <a:r>
              <a:rPr lang="zh-CN" altLang="en-US" dirty="0" smtClean="0"/>
              <a:t>阅读有关资料</a:t>
            </a:r>
            <a:endParaRPr lang="en-US" altLang="zh-CN" dirty="0" smtClean="0"/>
          </a:p>
          <a:p>
            <a:pPr lvl="1"/>
            <a:r>
              <a:rPr lang="zh-CN" altLang="en-US" dirty="0" smtClean="0"/>
              <a:t>提出疑问</a:t>
            </a:r>
            <a:endParaRPr lang="en-US" altLang="zh-CN" dirty="0" smtClean="0"/>
          </a:p>
          <a:p>
            <a:pPr lvl="1"/>
            <a:r>
              <a:rPr lang="zh-CN" altLang="en-US" dirty="0"/>
              <a:t>站</a:t>
            </a:r>
            <a:r>
              <a:rPr lang="zh-CN" altLang="en-US" dirty="0" smtClean="0"/>
              <a:t>在用户角度进行需求评审</a:t>
            </a:r>
            <a:endParaRPr lang="zh-CN" altLang="en-US" dirty="0"/>
          </a:p>
        </p:txBody>
      </p:sp>
    </p:spTree>
    <p:extLst>
      <p:ext uri="{BB962C8B-B14F-4D97-AF65-F5344CB8AC3E}">
        <p14:creationId xmlns:p14="http://schemas.microsoft.com/office/powerpoint/2010/main" xmlns="" val="2717899871"/>
      </p:ext>
    </p:extLst>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测试计划是什么</a:t>
            </a:r>
            <a:endParaRPr lang="zh-CN" altLang="en-US" dirty="0"/>
          </a:p>
        </p:txBody>
      </p:sp>
      <p:sp>
        <p:nvSpPr>
          <p:cNvPr id="3" name="内容占位符 2"/>
          <p:cNvSpPr>
            <a:spLocks noGrp="1"/>
          </p:cNvSpPr>
          <p:nvPr>
            <p:ph idx="1"/>
          </p:nvPr>
        </p:nvSpPr>
        <p:spPr>
          <a:xfrm>
            <a:off x="551384" y="1250032"/>
            <a:ext cx="11190738" cy="4267200"/>
          </a:xfrm>
        </p:spPr>
        <p:txBody>
          <a:bodyPr/>
          <a:lstStyle/>
          <a:p>
            <a:r>
              <a:rPr lang="zh-CN" altLang="en-US" dirty="0"/>
              <a:t>软件测试计划就是在软件测试工作正式实施之前明确测试的对象，并且通过对</a:t>
            </a:r>
            <a:r>
              <a:rPr lang="zh-CN" altLang="en-US" dirty="0">
                <a:solidFill>
                  <a:srgbClr val="FF0000"/>
                </a:solidFill>
              </a:rPr>
              <a:t>资源</a:t>
            </a:r>
            <a:r>
              <a:rPr lang="zh-CN" altLang="en-US" dirty="0"/>
              <a:t>、</a:t>
            </a:r>
            <a:r>
              <a:rPr lang="zh-CN" altLang="en-US" dirty="0">
                <a:solidFill>
                  <a:srgbClr val="FF0000"/>
                </a:solidFill>
              </a:rPr>
              <a:t>时间</a:t>
            </a:r>
            <a:r>
              <a:rPr lang="zh-CN" altLang="en-US" dirty="0"/>
              <a:t>、</a:t>
            </a:r>
            <a:r>
              <a:rPr lang="zh-CN" altLang="en-US" dirty="0">
                <a:solidFill>
                  <a:srgbClr val="FF0000"/>
                </a:solidFill>
              </a:rPr>
              <a:t>风险</a:t>
            </a:r>
            <a:r>
              <a:rPr lang="zh-CN" altLang="en-US" dirty="0"/>
              <a:t>、</a:t>
            </a:r>
            <a:r>
              <a:rPr lang="zh-CN" altLang="en-US" dirty="0">
                <a:solidFill>
                  <a:srgbClr val="FF0000"/>
                </a:solidFill>
              </a:rPr>
              <a:t>测试范围</a:t>
            </a:r>
            <a:r>
              <a:rPr lang="zh-CN" altLang="en-US" dirty="0"/>
              <a:t>和</a:t>
            </a:r>
            <a:r>
              <a:rPr lang="zh-CN" altLang="en-US" dirty="0">
                <a:solidFill>
                  <a:srgbClr val="FF0000"/>
                </a:solidFill>
              </a:rPr>
              <a:t>预算</a:t>
            </a:r>
            <a:r>
              <a:rPr lang="zh-CN" altLang="en-US" dirty="0"/>
              <a:t>等方面的综合分析和规划，保证有效的实施</a:t>
            </a:r>
            <a:r>
              <a:rPr lang="zh-CN" altLang="en-US" dirty="0" smtClean="0"/>
              <a:t>软件测试</a:t>
            </a:r>
            <a:endParaRPr lang="zh-CN" altLang="en-US" dirty="0"/>
          </a:p>
        </p:txBody>
      </p:sp>
      <p:pic>
        <p:nvPicPr>
          <p:cNvPr id="5" name="图片 6" descr="u=3524018319,225043732&amp;fm=0&amp;gp=38.jpg"/>
          <p:cNvPicPr>
            <a:picLocks noChangeAspect="1"/>
          </p:cNvPicPr>
          <p:nvPr/>
        </p:nvPicPr>
        <p:blipFill>
          <a:blip r:embed="rId3" cstate="print"/>
          <a:srcRect/>
          <a:stretch>
            <a:fillRect/>
          </a:stretch>
        </p:blipFill>
        <p:spPr bwMode="auto">
          <a:xfrm rot="482243">
            <a:off x="8573262" y="2969878"/>
            <a:ext cx="1855787" cy="2605088"/>
          </a:xfrm>
          <a:prstGeom prst="rect">
            <a:avLst/>
          </a:prstGeom>
          <a:noFill/>
          <a:ln w="9525">
            <a:noFill/>
            <a:miter lim="800000"/>
            <a:headEnd/>
            <a:tailEnd/>
          </a:ln>
        </p:spPr>
      </p:pic>
    </p:spTree>
    <p:extLst>
      <p:ext uri="{BB962C8B-B14F-4D97-AF65-F5344CB8AC3E}">
        <p14:creationId xmlns:p14="http://schemas.microsoft.com/office/powerpoint/2010/main" xmlns="" val="27328764"/>
      </p:ext>
    </p:extLst>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p:spPr>
        <p:txBody>
          <a:bodyPr>
            <a:normAutofit/>
          </a:bodyPr>
          <a:lstStyle/>
          <a:p>
            <a:pPr eaLnBrk="1" hangingPunct="1"/>
            <a:r>
              <a:rPr lang="zh-CN" altLang="en-US" dirty="0"/>
              <a:t>为什么制定测试计划</a:t>
            </a:r>
          </a:p>
        </p:txBody>
      </p:sp>
      <p:graphicFrame>
        <p:nvGraphicFramePr>
          <p:cNvPr id="4" name="图示 3"/>
          <p:cNvGraphicFramePr/>
          <p:nvPr>
            <p:extLst>
              <p:ext uri="{D42A27DB-BD31-4B8C-83A1-F6EECF244321}">
                <p14:modId xmlns:p14="http://schemas.microsoft.com/office/powerpoint/2010/main" xmlns="" val="1168800654"/>
              </p:ext>
            </p:extLst>
          </p:nvPr>
        </p:nvGraphicFramePr>
        <p:xfrm>
          <a:off x="1808480" y="1484784"/>
          <a:ext cx="8128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713947817"/>
      </p:ext>
    </p:ext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a:t>什么时候开始制定测试计划</a:t>
            </a:r>
          </a:p>
        </p:txBody>
      </p:sp>
      <p:sp>
        <p:nvSpPr>
          <p:cNvPr id="776195" name="Rectangle 3"/>
          <p:cNvSpPr>
            <a:spLocks noGrp="1" noChangeArrowheads="1"/>
          </p:cNvSpPr>
          <p:nvPr>
            <p:ph idx="1"/>
          </p:nvPr>
        </p:nvSpPr>
        <p:spPr>
          <a:xfrm>
            <a:off x="767408" y="1556792"/>
            <a:ext cx="10272183" cy="4419600"/>
          </a:xfrm>
        </p:spPr>
        <p:txBody>
          <a:bodyPr/>
          <a:lstStyle/>
          <a:p>
            <a:r>
              <a:rPr lang="zh-CN" altLang="en-US" dirty="0">
                <a:solidFill>
                  <a:srgbClr val="000000"/>
                </a:solidFill>
              </a:rPr>
              <a:t>软件测试计划应当尽早的制定，需求说明书确定之后进行</a:t>
            </a:r>
            <a:endParaRPr lang="en-US" altLang="zh-CN" dirty="0">
              <a:solidFill>
                <a:srgbClr val="000000"/>
              </a:solidFill>
            </a:endParaRPr>
          </a:p>
          <a:p>
            <a:r>
              <a:rPr lang="zh-CN" altLang="en-US" dirty="0" smtClean="0">
                <a:solidFill>
                  <a:srgbClr val="000000"/>
                </a:solidFill>
              </a:rPr>
              <a:t>软件测试计划</a:t>
            </a:r>
            <a:r>
              <a:rPr lang="zh-CN" altLang="en-US" dirty="0">
                <a:solidFill>
                  <a:srgbClr val="000000"/>
                </a:solidFill>
              </a:rPr>
              <a:t>在测试活动中处于中心位置</a:t>
            </a:r>
            <a:endParaRPr lang="en-US" altLang="zh-CN" dirty="0">
              <a:solidFill>
                <a:srgbClr val="000000"/>
              </a:solidFill>
            </a:endParaRPr>
          </a:p>
          <a:p>
            <a:r>
              <a:rPr lang="zh-CN" altLang="en-US" dirty="0" smtClean="0">
                <a:solidFill>
                  <a:srgbClr val="000000"/>
                </a:solidFill>
              </a:rPr>
              <a:t>它</a:t>
            </a:r>
            <a:r>
              <a:rPr lang="zh-CN" altLang="en-US" dirty="0">
                <a:solidFill>
                  <a:srgbClr val="000000"/>
                </a:solidFill>
              </a:rPr>
              <a:t>设定了测试准备工作和执行测试的必备的</a:t>
            </a:r>
            <a:r>
              <a:rPr lang="zh-CN" altLang="en-US" dirty="0" smtClean="0">
                <a:solidFill>
                  <a:srgbClr val="000000"/>
                </a:solidFill>
              </a:rPr>
              <a:t>条件，同时</a:t>
            </a:r>
            <a:r>
              <a:rPr lang="zh-CN" altLang="en-US" dirty="0">
                <a:solidFill>
                  <a:srgbClr val="000000"/>
                </a:solidFill>
              </a:rPr>
              <a:t>形成了测试过程质量保证的基础</a:t>
            </a:r>
          </a:p>
          <a:p>
            <a:endParaRPr lang="zh-CN" altLang="en-US" dirty="0" smtClean="0">
              <a:ea typeface="宋体" pitchFamily="2" charset="-122"/>
            </a:endParaRPr>
          </a:p>
        </p:txBody>
      </p:sp>
      <p:pic>
        <p:nvPicPr>
          <p:cNvPr id="5" name="图片 11" descr="u=1951686068,4261507619&amp;fm=3&amp;gp=1.jpg"/>
          <p:cNvPicPr>
            <a:picLocks noChangeAspect="1"/>
          </p:cNvPicPr>
          <p:nvPr/>
        </p:nvPicPr>
        <p:blipFill>
          <a:blip r:embed="rId2" cstate="print"/>
          <a:srcRect/>
          <a:stretch>
            <a:fillRect/>
          </a:stretch>
        </p:blipFill>
        <p:spPr bwMode="auto">
          <a:xfrm rot="158122">
            <a:off x="7374898" y="4182663"/>
            <a:ext cx="1828156" cy="1025872"/>
          </a:xfrm>
          <a:prstGeom prst="rect">
            <a:avLst/>
          </a:prstGeom>
          <a:noFill/>
          <a:ln w="9525">
            <a:noFill/>
            <a:miter lim="800000"/>
            <a:headEnd/>
            <a:tailEnd/>
          </a:ln>
        </p:spPr>
      </p:pic>
    </p:spTree>
    <p:extLst>
      <p:ext uri="{BB962C8B-B14F-4D97-AF65-F5344CB8AC3E}">
        <p14:creationId xmlns:p14="http://schemas.microsoft.com/office/powerpoint/2010/main" xmlns="" val="218453445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76195"/>
                                        </p:tgtEl>
                                        <p:attrNameLst>
                                          <p:attrName>style.visibility</p:attrName>
                                        </p:attrNameLst>
                                      </p:cBhvr>
                                      <p:to>
                                        <p:strVal val="visible"/>
                                      </p:to>
                                    </p:set>
                                    <p:animEffect transition="in" filter="randombar(horizontal)">
                                      <p:cBhvr>
                                        <p:cTn id="7" dur="500"/>
                                        <p:tgtEl>
                                          <p:spTgt spid="776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dirty="0"/>
              <a:t>使用和维护测试计划</a:t>
            </a:r>
          </a:p>
        </p:txBody>
      </p:sp>
      <p:sp>
        <p:nvSpPr>
          <p:cNvPr id="20483" name="Rectangle 3"/>
          <p:cNvSpPr>
            <a:spLocks noGrp="1" noChangeArrowheads="1"/>
          </p:cNvSpPr>
          <p:nvPr>
            <p:ph idx="1"/>
          </p:nvPr>
        </p:nvSpPr>
        <p:spPr>
          <a:xfrm>
            <a:off x="1102784" y="1142984"/>
            <a:ext cx="10369549" cy="3987800"/>
          </a:xfrm>
        </p:spPr>
        <p:txBody>
          <a:bodyPr/>
          <a:lstStyle/>
          <a:p>
            <a:r>
              <a:rPr lang="zh-CN" altLang="en-US" dirty="0"/>
              <a:t>使用过程中要对测试计划进行必要的监测</a:t>
            </a:r>
            <a:endParaRPr lang="en-US" altLang="zh-CN" dirty="0"/>
          </a:p>
          <a:p>
            <a:pPr lvl="1">
              <a:lnSpc>
                <a:spcPct val="150000"/>
              </a:lnSpc>
            </a:pPr>
            <a:r>
              <a:rPr lang="zh-CN" altLang="en-US" dirty="0" smtClean="0">
                <a:solidFill>
                  <a:schemeClr val="tx1"/>
                </a:solidFill>
              </a:rPr>
              <a:t>测试计划</a:t>
            </a:r>
            <a:r>
              <a:rPr lang="zh-CN" altLang="en-US" dirty="0">
                <a:solidFill>
                  <a:schemeClr val="tx1"/>
                </a:solidFill>
              </a:rPr>
              <a:t>要经过评审</a:t>
            </a:r>
          </a:p>
          <a:p>
            <a:pPr lvl="1">
              <a:lnSpc>
                <a:spcPct val="150000"/>
              </a:lnSpc>
            </a:pPr>
            <a:r>
              <a:rPr lang="zh-CN" altLang="en-US" dirty="0">
                <a:solidFill>
                  <a:schemeClr val="tx1"/>
                </a:solidFill>
              </a:rPr>
              <a:t>测试项目是否按照计划执行</a:t>
            </a:r>
          </a:p>
          <a:p>
            <a:pPr lvl="1">
              <a:lnSpc>
                <a:spcPct val="150000"/>
              </a:lnSpc>
            </a:pPr>
            <a:r>
              <a:rPr lang="zh-CN" altLang="en-US" dirty="0">
                <a:solidFill>
                  <a:schemeClr val="tx1"/>
                </a:solidFill>
              </a:rPr>
              <a:t>测试计划是否需要调整或修改</a:t>
            </a:r>
          </a:p>
        </p:txBody>
      </p:sp>
      <p:sp>
        <p:nvSpPr>
          <p:cNvPr id="5" name="矩形 4"/>
          <p:cNvSpPr/>
          <p:nvPr/>
        </p:nvSpPr>
        <p:spPr>
          <a:xfrm>
            <a:off x="8549444" y="3500438"/>
            <a:ext cx="1576072" cy="923330"/>
          </a:xfrm>
          <a:prstGeom prst="rect">
            <a:avLst/>
          </a:prstGeom>
        </p:spPr>
        <p:style>
          <a:lnRef idx="0">
            <a:schemeClr val="accent4"/>
          </a:lnRef>
          <a:fillRef idx="3">
            <a:schemeClr val="accent4"/>
          </a:fillRef>
          <a:effectRef idx="3">
            <a:schemeClr val="accent4"/>
          </a:effectRef>
          <a:fontRef idx="minor">
            <a:schemeClr val="lt1"/>
          </a:fontRef>
        </p:style>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调整</a:t>
            </a:r>
            <a:endParaRPr lang="zh-CN" alt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xmlns="" val="2457679836"/>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软件测试计划基本结构</a:t>
            </a:r>
            <a:endParaRPr lang="zh-CN" altLang="en-US" dirty="0"/>
          </a:p>
        </p:txBody>
      </p:sp>
      <p:sp>
        <p:nvSpPr>
          <p:cNvPr id="3" name="内容占位符 2"/>
          <p:cNvSpPr>
            <a:spLocks noGrp="1"/>
          </p:cNvSpPr>
          <p:nvPr>
            <p:ph idx="1"/>
          </p:nvPr>
        </p:nvSpPr>
        <p:spPr>
          <a:xfrm>
            <a:off x="911424" y="1196752"/>
            <a:ext cx="6768752" cy="4267200"/>
          </a:xfrm>
        </p:spPr>
        <p:txBody>
          <a:bodyPr>
            <a:noAutofit/>
          </a:bodyPr>
          <a:lstStyle/>
          <a:p>
            <a:pPr>
              <a:lnSpc>
                <a:spcPct val="90000"/>
              </a:lnSpc>
            </a:pPr>
            <a:r>
              <a:rPr lang="zh-CN" altLang="en-US" dirty="0" smtClean="0"/>
              <a:t>测试计划说明</a:t>
            </a:r>
            <a:endParaRPr lang="en-US" altLang="zh-CN" dirty="0" smtClean="0"/>
          </a:p>
          <a:p>
            <a:pPr>
              <a:lnSpc>
                <a:spcPct val="90000"/>
              </a:lnSpc>
            </a:pPr>
            <a:r>
              <a:rPr lang="zh-CN" altLang="en-US" dirty="0" smtClean="0"/>
              <a:t>参考文档</a:t>
            </a:r>
            <a:endParaRPr lang="en-US" altLang="zh-CN" dirty="0" smtClean="0"/>
          </a:p>
          <a:p>
            <a:pPr>
              <a:lnSpc>
                <a:spcPct val="90000"/>
              </a:lnSpc>
            </a:pPr>
            <a:r>
              <a:rPr lang="zh-CN" altLang="en-US" dirty="0" smtClean="0"/>
              <a:t>项目介绍</a:t>
            </a:r>
            <a:endParaRPr lang="en-US" altLang="zh-CN" dirty="0" smtClean="0"/>
          </a:p>
          <a:p>
            <a:pPr>
              <a:lnSpc>
                <a:spcPct val="90000"/>
              </a:lnSpc>
            </a:pPr>
            <a:r>
              <a:rPr lang="zh-CN" altLang="en-US" dirty="0" smtClean="0"/>
              <a:t>测试范围</a:t>
            </a:r>
            <a:endParaRPr lang="en-US" altLang="zh-CN" dirty="0" smtClean="0"/>
          </a:p>
          <a:p>
            <a:pPr>
              <a:lnSpc>
                <a:spcPct val="90000"/>
              </a:lnSpc>
            </a:pPr>
            <a:r>
              <a:rPr lang="zh-CN" altLang="en-US" dirty="0" smtClean="0"/>
              <a:t>风险分析</a:t>
            </a:r>
            <a:endParaRPr lang="en-US" altLang="zh-CN" dirty="0" smtClean="0"/>
          </a:p>
          <a:p>
            <a:pPr>
              <a:lnSpc>
                <a:spcPct val="90000"/>
              </a:lnSpc>
            </a:pPr>
            <a:r>
              <a:rPr lang="zh-CN" altLang="en-US" dirty="0" smtClean="0"/>
              <a:t>从用户角度分析需要测试的项</a:t>
            </a:r>
            <a:endParaRPr lang="en-US" altLang="zh-CN" dirty="0" smtClean="0"/>
          </a:p>
          <a:p>
            <a:pPr>
              <a:lnSpc>
                <a:spcPct val="90000"/>
              </a:lnSpc>
            </a:pPr>
            <a:r>
              <a:rPr lang="zh-CN" altLang="en-US" dirty="0" smtClean="0"/>
              <a:t>从用户角度分析不需要测出的项</a:t>
            </a:r>
          </a:p>
          <a:p>
            <a:pPr>
              <a:lnSpc>
                <a:spcPct val="90000"/>
              </a:lnSpc>
            </a:pPr>
            <a:r>
              <a:rPr lang="zh-CN" altLang="en-US" dirty="0" smtClean="0"/>
              <a:t>整体测试方法</a:t>
            </a:r>
            <a:r>
              <a:rPr lang="en-US" altLang="zh-CN" dirty="0" smtClean="0"/>
              <a:t>/</a:t>
            </a:r>
            <a:r>
              <a:rPr lang="zh-CN" altLang="en-US" dirty="0" smtClean="0"/>
              <a:t>策略</a:t>
            </a:r>
            <a:endParaRPr lang="en-US" altLang="zh-CN" dirty="0" smtClean="0"/>
          </a:p>
          <a:p>
            <a:pPr>
              <a:lnSpc>
                <a:spcPct val="90000"/>
              </a:lnSpc>
            </a:pPr>
            <a:r>
              <a:rPr lang="zh-CN" altLang="en-US" dirty="0" smtClean="0"/>
              <a:t>项目通过</a:t>
            </a:r>
            <a:r>
              <a:rPr lang="en-US" altLang="zh-CN" dirty="0" smtClean="0"/>
              <a:t>/</a:t>
            </a:r>
            <a:r>
              <a:rPr lang="zh-CN" altLang="en-US" dirty="0" smtClean="0"/>
              <a:t>失败标准</a:t>
            </a:r>
            <a:endParaRPr lang="en-US" altLang="zh-CN" dirty="0" smtClean="0"/>
          </a:p>
          <a:p>
            <a:endParaRPr lang="zh-CN" altLang="en-US" dirty="0"/>
          </a:p>
        </p:txBody>
      </p:sp>
      <p:sp>
        <p:nvSpPr>
          <p:cNvPr id="4" name="内容占位符 2"/>
          <p:cNvSpPr txBox="1">
            <a:spLocks/>
          </p:cNvSpPr>
          <p:nvPr/>
        </p:nvSpPr>
        <p:spPr bwMode="auto">
          <a:xfrm>
            <a:off x="6096000" y="1340768"/>
            <a:ext cx="6624736"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lnSpc>
                <a:spcPct val="90000"/>
              </a:lnSpc>
              <a:buFont typeface="Wingdings" pitchFamily="2" charset="2"/>
              <a:buChar char="Ø"/>
            </a:pPr>
            <a:r>
              <a:rPr lang="zh-CN" altLang="en-US" dirty="0">
                <a:latin typeface="华文楷体" panose="02010600040101010101" pitchFamily="2" charset="-122"/>
                <a:ea typeface="楷体" panose="02010609060101010101" pitchFamily="49" charset="-122"/>
              </a:rPr>
              <a:t>暂停测试的标准</a:t>
            </a:r>
            <a:endParaRPr lang="en-US" altLang="zh-CN" dirty="0">
              <a:latin typeface="华文楷体" panose="02010600040101010101" pitchFamily="2" charset="-122"/>
              <a:ea typeface="楷体" panose="02010609060101010101" pitchFamily="49" charset="-122"/>
            </a:endParaRPr>
          </a:p>
          <a:p>
            <a:pPr>
              <a:lnSpc>
                <a:spcPct val="90000"/>
              </a:lnSpc>
              <a:buFont typeface="Wingdings" pitchFamily="2" charset="2"/>
              <a:buChar char="Ø"/>
            </a:pPr>
            <a:r>
              <a:rPr lang="zh-CN" altLang="en-US" dirty="0">
                <a:latin typeface="华文楷体" panose="02010600040101010101" pitchFamily="2" charset="-122"/>
                <a:ea typeface="楷体" panose="02010609060101010101" pitchFamily="49" charset="-122"/>
              </a:rPr>
              <a:t>计划交付物</a:t>
            </a:r>
            <a:endParaRPr lang="en-US" altLang="zh-CN" dirty="0">
              <a:latin typeface="华文楷体" panose="02010600040101010101" pitchFamily="2" charset="-122"/>
              <a:ea typeface="楷体" panose="02010609060101010101" pitchFamily="49" charset="-122"/>
            </a:endParaRPr>
          </a:p>
          <a:p>
            <a:pPr>
              <a:lnSpc>
                <a:spcPct val="90000"/>
              </a:lnSpc>
              <a:buFont typeface="Wingdings" pitchFamily="2" charset="2"/>
              <a:buChar char="Ø"/>
            </a:pPr>
            <a:r>
              <a:rPr lang="en-US" altLang="zh-CN" dirty="0">
                <a:latin typeface="华文楷体" panose="02010600040101010101" pitchFamily="2" charset="-122"/>
                <a:ea typeface="楷体" panose="02010609060101010101" pitchFamily="49" charset="-122"/>
              </a:rPr>
              <a:t>……</a:t>
            </a:r>
            <a:endParaRPr lang="zh-CN" altLang="en-US" dirty="0">
              <a:latin typeface="华文楷体" panose="02010600040101010101" pitchFamily="2" charset="-122"/>
              <a:ea typeface="楷体" panose="02010609060101010101" pitchFamily="49" charset="-122"/>
            </a:endParaRPr>
          </a:p>
        </p:txBody>
      </p:sp>
    </p:spTree>
    <p:extLst>
      <p:ext uri="{BB962C8B-B14F-4D97-AF65-F5344CB8AC3E}">
        <p14:creationId xmlns:p14="http://schemas.microsoft.com/office/powerpoint/2010/main" xmlns="" val="1660852372"/>
      </p:ext>
    </p:extLst>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dirty="0"/>
              <a:t>正确认识测试计划</a:t>
            </a:r>
          </a:p>
        </p:txBody>
      </p:sp>
      <p:sp>
        <p:nvSpPr>
          <p:cNvPr id="779267" name="Rectangle 3"/>
          <p:cNvSpPr>
            <a:spLocks noGrp="1" noChangeArrowheads="1"/>
          </p:cNvSpPr>
          <p:nvPr>
            <p:ph idx="1"/>
          </p:nvPr>
        </p:nvSpPr>
        <p:spPr>
          <a:xfrm>
            <a:off x="767408" y="1124744"/>
            <a:ext cx="11521280" cy="4968652"/>
          </a:xfrm>
        </p:spPr>
        <p:txBody>
          <a:bodyPr>
            <a:noAutofit/>
          </a:bodyPr>
          <a:lstStyle/>
          <a:p>
            <a:pPr>
              <a:lnSpc>
                <a:spcPct val="90000"/>
              </a:lnSpc>
            </a:pPr>
            <a:r>
              <a:rPr lang="zh-CN" altLang="en-US" dirty="0"/>
              <a:t>谁是测试计划的最终用户</a:t>
            </a:r>
          </a:p>
          <a:p>
            <a:pPr lvl="1">
              <a:lnSpc>
                <a:spcPct val="150000"/>
              </a:lnSpc>
            </a:pPr>
            <a:r>
              <a:rPr lang="zh-CN" altLang="en-US" sz="2000" dirty="0">
                <a:solidFill>
                  <a:schemeClr val="tx1"/>
                </a:solidFill>
              </a:rPr>
              <a:t>测试计划的最终用户一般是</a:t>
            </a:r>
            <a:r>
              <a:rPr lang="zh-CN" altLang="en-US" sz="2000" dirty="0">
                <a:solidFill>
                  <a:srgbClr val="FF0000"/>
                </a:solidFill>
              </a:rPr>
              <a:t>研发团队</a:t>
            </a:r>
          </a:p>
          <a:p>
            <a:pPr lvl="1">
              <a:lnSpc>
                <a:spcPct val="150000"/>
              </a:lnSpc>
            </a:pPr>
            <a:r>
              <a:rPr lang="zh-CN" altLang="en-US" sz="2000" dirty="0">
                <a:solidFill>
                  <a:schemeClr val="tx1"/>
                </a:solidFill>
              </a:rPr>
              <a:t>测试计划作为产品提交给</a:t>
            </a:r>
            <a:r>
              <a:rPr lang="zh-CN" altLang="en-US" sz="2000" dirty="0">
                <a:solidFill>
                  <a:srgbClr val="FF0000"/>
                </a:solidFill>
              </a:rPr>
              <a:t>用户</a:t>
            </a:r>
            <a:r>
              <a:rPr lang="zh-CN" altLang="en-US" sz="2000" dirty="0">
                <a:solidFill>
                  <a:schemeClr val="tx1"/>
                </a:solidFill>
              </a:rPr>
              <a:t>（特殊需求、军方、外包测试用户）</a:t>
            </a:r>
          </a:p>
          <a:p>
            <a:pPr>
              <a:lnSpc>
                <a:spcPct val="150000"/>
              </a:lnSpc>
              <a:spcBef>
                <a:spcPts val="0"/>
              </a:spcBef>
            </a:pPr>
            <a:r>
              <a:rPr lang="zh-CN" altLang="en-US" dirty="0" smtClean="0"/>
              <a:t>关于</a:t>
            </a:r>
            <a:r>
              <a:rPr lang="zh-CN" altLang="en-US" dirty="0"/>
              <a:t>测试计划的格式和内容</a:t>
            </a:r>
          </a:p>
          <a:p>
            <a:pPr lvl="1">
              <a:lnSpc>
                <a:spcPct val="150000"/>
              </a:lnSpc>
              <a:spcBef>
                <a:spcPts val="0"/>
              </a:spcBef>
            </a:pPr>
            <a:r>
              <a:rPr lang="zh-CN" altLang="en-US" sz="2000" dirty="0" smtClean="0">
                <a:solidFill>
                  <a:schemeClr val="tx1"/>
                </a:solidFill>
              </a:rPr>
              <a:t>如果用户</a:t>
            </a:r>
            <a:r>
              <a:rPr lang="zh-CN" altLang="en-US" sz="2000" dirty="0">
                <a:solidFill>
                  <a:schemeClr val="tx1"/>
                </a:solidFill>
              </a:rPr>
              <a:t>是研发团队：</a:t>
            </a:r>
          </a:p>
          <a:p>
            <a:pPr lvl="2">
              <a:lnSpc>
                <a:spcPct val="150000"/>
              </a:lnSpc>
              <a:spcBef>
                <a:spcPts val="0"/>
              </a:spcBef>
              <a:buFont typeface="Wingdings" panose="05000000000000000000" pitchFamily="2" charset="2"/>
              <a:buChar char="ü"/>
            </a:pPr>
            <a:r>
              <a:rPr lang="zh-CN" altLang="en-US" sz="2000" dirty="0">
                <a:solidFill>
                  <a:schemeClr val="tx1"/>
                </a:solidFill>
              </a:rPr>
              <a:t>测试计划的价值取决于它能在多大的程度上帮助你管理你的测试项目和帮助你发现</a:t>
            </a:r>
            <a:r>
              <a:rPr lang="zh-CN" altLang="en-US" sz="2000" dirty="0" smtClean="0">
                <a:solidFill>
                  <a:schemeClr val="tx1"/>
                </a:solidFill>
              </a:rPr>
              <a:t>错误</a:t>
            </a:r>
            <a:endParaRPr lang="zh-CN" altLang="en-US" sz="2000" dirty="0">
              <a:solidFill>
                <a:schemeClr val="tx1"/>
              </a:solidFill>
            </a:endParaRPr>
          </a:p>
          <a:p>
            <a:pPr lvl="2">
              <a:spcBef>
                <a:spcPts val="0"/>
              </a:spcBef>
              <a:buFont typeface="Wingdings" panose="05000000000000000000" pitchFamily="2" charset="2"/>
              <a:buChar char="ü"/>
            </a:pPr>
            <a:r>
              <a:rPr lang="zh-CN" altLang="en-US" sz="2000" dirty="0">
                <a:solidFill>
                  <a:schemeClr val="tx1"/>
                </a:solidFill>
              </a:rPr>
              <a:t>千万不要为了写测试计划而写测试计划，测试计划务必能指导测试工作，切实具有</a:t>
            </a:r>
            <a:r>
              <a:rPr lang="zh-CN" altLang="en-US" sz="2000" dirty="0" smtClean="0"/>
              <a:t>可用性</a:t>
            </a:r>
            <a:endParaRPr lang="zh-CN" altLang="en-US" sz="2000" dirty="0"/>
          </a:p>
          <a:p>
            <a:pPr lvl="2">
              <a:spcBef>
                <a:spcPts val="0"/>
              </a:spcBef>
              <a:buFont typeface="Wingdings" panose="05000000000000000000" pitchFamily="2" charset="2"/>
              <a:buChar char="ü"/>
            </a:pPr>
            <a:r>
              <a:rPr lang="zh-CN" altLang="en-US" sz="2000" dirty="0"/>
              <a:t>简单的套用模版，没有意义。 </a:t>
            </a:r>
          </a:p>
          <a:p>
            <a:pPr lvl="1">
              <a:spcBef>
                <a:spcPts val="0"/>
              </a:spcBef>
            </a:pPr>
            <a:r>
              <a:rPr lang="zh-CN" altLang="en-US" sz="2000" dirty="0" smtClean="0"/>
              <a:t>如果用户</a:t>
            </a:r>
            <a:r>
              <a:rPr lang="zh-CN" altLang="en-US" sz="2000" dirty="0"/>
              <a:t>是特殊用户：</a:t>
            </a:r>
          </a:p>
          <a:p>
            <a:pPr lvl="2">
              <a:spcBef>
                <a:spcPts val="0"/>
              </a:spcBef>
              <a:buFont typeface="Wingdings" panose="05000000000000000000" pitchFamily="2" charset="2"/>
              <a:buChar char="ü"/>
            </a:pPr>
            <a:r>
              <a:rPr lang="zh-CN" altLang="en-US" sz="2000" dirty="0"/>
              <a:t>按用户要求填写</a:t>
            </a:r>
          </a:p>
        </p:txBody>
      </p:sp>
    </p:spTree>
    <p:extLst>
      <p:ext uri="{BB962C8B-B14F-4D97-AF65-F5344CB8AC3E}">
        <p14:creationId xmlns:p14="http://schemas.microsoft.com/office/powerpoint/2010/main" xmlns="" val="386192980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79267">
                                            <p:txEl>
                                              <p:pRg st="1" end="1"/>
                                            </p:txEl>
                                          </p:spTgt>
                                        </p:tgtEl>
                                        <p:attrNameLst>
                                          <p:attrName>style.visibility</p:attrName>
                                        </p:attrNameLst>
                                      </p:cBhvr>
                                      <p:to>
                                        <p:strVal val="visible"/>
                                      </p:to>
                                    </p:set>
                                    <p:anim calcmode="lin" valueType="num">
                                      <p:cBhvr additive="base">
                                        <p:cTn id="7" dur="500" fill="hold"/>
                                        <p:tgtEl>
                                          <p:spTgt spid="779267">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79267">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79267">
                                            <p:txEl>
                                              <p:pRg st="2" end="2"/>
                                            </p:txEl>
                                          </p:spTgt>
                                        </p:tgtEl>
                                        <p:attrNameLst>
                                          <p:attrName>style.visibility</p:attrName>
                                        </p:attrNameLst>
                                      </p:cBhvr>
                                      <p:to>
                                        <p:strVal val="visible"/>
                                      </p:to>
                                    </p:set>
                                    <p:anim calcmode="lin" valueType="num">
                                      <p:cBhvr additive="base">
                                        <p:cTn id="11" dur="500" fill="hold"/>
                                        <p:tgtEl>
                                          <p:spTgt spid="779267">
                                            <p:txEl>
                                              <p:pRg st="2" end="2"/>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79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79267">
                                            <p:txEl>
                                              <p:pRg st="3" end="3"/>
                                            </p:txEl>
                                          </p:spTgt>
                                        </p:tgtEl>
                                        <p:attrNameLst>
                                          <p:attrName>style.visibility</p:attrName>
                                        </p:attrNameLst>
                                      </p:cBhvr>
                                      <p:to>
                                        <p:strVal val="visible"/>
                                      </p:to>
                                    </p:set>
                                    <p:anim calcmode="lin" valueType="num">
                                      <p:cBhvr additive="base">
                                        <p:cTn id="17" dur="500" fill="hold"/>
                                        <p:tgtEl>
                                          <p:spTgt spid="77926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7926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79267">
                                            <p:txEl>
                                              <p:pRg st="4" end="4"/>
                                            </p:txEl>
                                          </p:spTgt>
                                        </p:tgtEl>
                                        <p:attrNameLst>
                                          <p:attrName>style.visibility</p:attrName>
                                        </p:attrNameLst>
                                      </p:cBhvr>
                                      <p:to>
                                        <p:strVal val="visible"/>
                                      </p:to>
                                    </p:set>
                                    <p:anim calcmode="lin" valueType="num">
                                      <p:cBhvr additive="base">
                                        <p:cTn id="21" dur="500" fill="hold"/>
                                        <p:tgtEl>
                                          <p:spTgt spid="77926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79267">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79267">
                                            <p:txEl>
                                              <p:pRg st="5" end="5"/>
                                            </p:txEl>
                                          </p:spTgt>
                                        </p:tgtEl>
                                        <p:attrNameLst>
                                          <p:attrName>style.visibility</p:attrName>
                                        </p:attrNameLst>
                                      </p:cBhvr>
                                      <p:to>
                                        <p:strVal val="visible"/>
                                      </p:to>
                                    </p:set>
                                    <p:anim calcmode="lin" valueType="num">
                                      <p:cBhvr additive="base">
                                        <p:cTn id="25" dur="500" fill="hold"/>
                                        <p:tgtEl>
                                          <p:spTgt spid="77926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79267">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79267">
                                            <p:txEl>
                                              <p:pRg st="6" end="6"/>
                                            </p:txEl>
                                          </p:spTgt>
                                        </p:tgtEl>
                                        <p:attrNameLst>
                                          <p:attrName>style.visibility</p:attrName>
                                        </p:attrNameLst>
                                      </p:cBhvr>
                                      <p:to>
                                        <p:strVal val="visible"/>
                                      </p:to>
                                    </p:set>
                                    <p:anim calcmode="lin" valueType="num">
                                      <p:cBhvr additive="base">
                                        <p:cTn id="29" dur="500" fill="hold"/>
                                        <p:tgtEl>
                                          <p:spTgt spid="779267">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79267">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79267">
                                            <p:txEl>
                                              <p:pRg st="7" end="7"/>
                                            </p:txEl>
                                          </p:spTgt>
                                        </p:tgtEl>
                                        <p:attrNameLst>
                                          <p:attrName>style.visibility</p:attrName>
                                        </p:attrNameLst>
                                      </p:cBhvr>
                                      <p:to>
                                        <p:strVal val="visible"/>
                                      </p:to>
                                    </p:set>
                                    <p:anim calcmode="lin" valueType="num">
                                      <p:cBhvr additive="base">
                                        <p:cTn id="33" dur="500" fill="hold"/>
                                        <p:tgtEl>
                                          <p:spTgt spid="779267">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79267">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79267">
                                            <p:txEl>
                                              <p:pRg st="8" end="8"/>
                                            </p:txEl>
                                          </p:spTgt>
                                        </p:tgtEl>
                                        <p:attrNameLst>
                                          <p:attrName>style.visibility</p:attrName>
                                        </p:attrNameLst>
                                      </p:cBhvr>
                                      <p:to>
                                        <p:strVal val="visible"/>
                                      </p:to>
                                    </p:set>
                                    <p:anim calcmode="lin" valueType="num">
                                      <p:cBhvr additive="base">
                                        <p:cTn id="37" dur="500" fill="hold"/>
                                        <p:tgtEl>
                                          <p:spTgt spid="77926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79267">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79267">
                                            <p:txEl>
                                              <p:pRg st="9" end="9"/>
                                            </p:txEl>
                                          </p:spTgt>
                                        </p:tgtEl>
                                        <p:attrNameLst>
                                          <p:attrName>style.visibility</p:attrName>
                                        </p:attrNameLst>
                                      </p:cBhvr>
                                      <p:to>
                                        <p:strVal val="visible"/>
                                      </p:to>
                                    </p:set>
                                    <p:anim calcmode="lin" valueType="num">
                                      <p:cBhvr additive="base">
                                        <p:cTn id="41" dur="500" fill="hold"/>
                                        <p:tgtEl>
                                          <p:spTgt spid="779267">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7926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设计测试用例</a:t>
            </a:r>
            <a:endParaRPr lang="zh-CN" altLang="en-US" dirty="0"/>
          </a:p>
        </p:txBody>
      </p:sp>
      <p:sp>
        <p:nvSpPr>
          <p:cNvPr id="3" name="内容占位符 2"/>
          <p:cNvSpPr>
            <a:spLocks noGrp="1"/>
          </p:cNvSpPr>
          <p:nvPr>
            <p:ph idx="1"/>
          </p:nvPr>
        </p:nvSpPr>
        <p:spPr/>
        <p:txBody>
          <a:bodyPr/>
          <a:lstStyle/>
          <a:p>
            <a:r>
              <a:rPr lang="zh-CN" altLang="en-US" dirty="0" smtClean="0"/>
              <a:t>什么是测试用例</a:t>
            </a:r>
            <a:endParaRPr lang="en-US" altLang="zh-CN" dirty="0" smtClean="0"/>
          </a:p>
          <a:p>
            <a:pPr lvl="1"/>
            <a:r>
              <a:rPr lang="zh-CN" altLang="en-US" kern="0" dirty="0"/>
              <a:t>为实施测试而向</a:t>
            </a:r>
            <a:r>
              <a:rPr lang="zh-CN" altLang="en-US" kern="0" dirty="0">
                <a:solidFill>
                  <a:srgbClr val="FF0000"/>
                </a:solidFill>
              </a:rPr>
              <a:t>被测试系统</a:t>
            </a:r>
            <a:r>
              <a:rPr lang="zh-CN" altLang="en-US" kern="0" dirty="0"/>
              <a:t>提供的</a:t>
            </a:r>
            <a:r>
              <a:rPr lang="zh-CN" altLang="en-US" kern="0" dirty="0">
                <a:solidFill>
                  <a:srgbClr val="FF0000"/>
                </a:solidFill>
              </a:rPr>
              <a:t>输入数据、操作或各种环境设置以及期望结果</a:t>
            </a:r>
            <a:r>
              <a:rPr lang="zh-CN" altLang="en-US" kern="0" dirty="0"/>
              <a:t>等信息的一个特定</a:t>
            </a:r>
            <a:r>
              <a:rPr lang="zh-CN" altLang="en-US" kern="0" dirty="0" smtClean="0">
                <a:solidFill>
                  <a:srgbClr val="FF0000"/>
                </a:solidFill>
              </a:rPr>
              <a:t>集合</a:t>
            </a:r>
            <a:endParaRPr lang="en-US" altLang="zh-CN" kern="0" dirty="0"/>
          </a:p>
          <a:p>
            <a:r>
              <a:rPr lang="zh-CN" altLang="en-US" dirty="0" smtClean="0"/>
              <a:t>为什么设计测试用例</a:t>
            </a:r>
            <a:endParaRPr lang="en-US" altLang="zh-CN" dirty="0" smtClean="0"/>
          </a:p>
          <a:p>
            <a:pPr lvl="1"/>
            <a:r>
              <a:rPr lang="zh-CN" altLang="en-US" dirty="0"/>
              <a:t>理</a:t>
            </a:r>
            <a:r>
              <a:rPr lang="zh-CN" altLang="en-US" dirty="0" smtClean="0"/>
              <a:t>清测试思路，避免遗漏</a:t>
            </a:r>
            <a:endParaRPr lang="en-US" altLang="zh-CN" dirty="0" smtClean="0"/>
          </a:p>
          <a:p>
            <a:pPr lvl="1"/>
            <a:endParaRPr lang="zh-CN" altLang="en-US" dirty="0"/>
          </a:p>
        </p:txBody>
      </p:sp>
    </p:spTree>
    <p:extLst>
      <p:ext uri="{BB962C8B-B14F-4D97-AF65-F5344CB8AC3E}">
        <p14:creationId xmlns:p14="http://schemas.microsoft.com/office/powerpoint/2010/main" xmlns="" val="669595806"/>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测试用例格式</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3930786284"/>
              </p:ext>
            </p:extLst>
          </p:nvPr>
        </p:nvGraphicFramePr>
        <p:xfrm>
          <a:off x="263352" y="1196752"/>
          <a:ext cx="11233248" cy="4644413"/>
        </p:xfrm>
        <a:graphic>
          <a:graphicData uri="http://schemas.openxmlformats.org/drawingml/2006/table">
            <a:tbl>
              <a:tblPr firstRow="1" bandRow="1">
                <a:solidFill>
                  <a:schemeClr val="accent2">
                    <a:lumMod val="75000"/>
                  </a:schemeClr>
                </a:solidFill>
                <a:effectLst>
                  <a:outerShdw blurRad="50800" dist="38100" dir="5400000" algn="t" rotWithShape="0">
                    <a:prstClr val="black">
                      <a:alpha val="40000"/>
                    </a:prstClr>
                  </a:outerShdw>
                </a:effectLst>
                <a:tableStyleId>{7DF18680-E054-41AD-8BC1-D1AEF772440D}</a:tableStyleId>
              </a:tblPr>
              <a:tblGrid>
                <a:gridCol w="1224136"/>
                <a:gridCol w="2423022"/>
                <a:gridCol w="986607"/>
                <a:gridCol w="1850885"/>
                <a:gridCol w="2516350"/>
                <a:gridCol w="1138100"/>
                <a:gridCol w="1094148"/>
              </a:tblGrid>
              <a:tr h="1495448">
                <a:tc>
                  <a:txBody>
                    <a:bodyPr/>
                    <a:lstStyle/>
                    <a:p>
                      <a:pPr indent="200025" algn="l">
                        <a:spcAft>
                          <a:spcPts val="600"/>
                        </a:spcAft>
                      </a:pPr>
                      <a:r>
                        <a:rPr lang="zh-CN" sz="2800" b="1" kern="100" dirty="0" smtClean="0">
                          <a:latin typeface="楷体" panose="02010609060101010101" pitchFamily="49" charset="-122"/>
                          <a:ea typeface="楷体" panose="02010609060101010101" pitchFamily="49" charset="-122"/>
                        </a:rPr>
                        <a:t>用例编号</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zh-CN" altLang="en-US" sz="2800" b="1" kern="100" dirty="0" smtClean="0">
                          <a:solidFill>
                            <a:schemeClr val="bg1"/>
                          </a:solidFill>
                          <a:latin typeface="楷体" panose="02010609060101010101" pitchFamily="49" charset="-122"/>
                          <a:ea typeface="楷体" panose="02010609060101010101" pitchFamily="49" charset="-122"/>
                          <a:cs typeface="Times New Roman"/>
                        </a:rPr>
                        <a:t>执行条件</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zh-CN" altLang="en-US" sz="2800" b="1" kern="100" dirty="0" smtClean="0">
                          <a:solidFill>
                            <a:schemeClr val="bg1"/>
                          </a:solidFill>
                          <a:latin typeface="楷体" panose="02010609060101010101" pitchFamily="49" charset="-122"/>
                          <a:ea typeface="楷体" panose="02010609060101010101" pitchFamily="49" charset="-122"/>
                          <a:cs typeface="Times New Roman"/>
                        </a:rPr>
                        <a:t>用例标题</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en-US" altLang="zh-CN" sz="2800" b="1" kern="100" dirty="0" smtClean="0">
                          <a:latin typeface="楷体" panose="02010609060101010101" pitchFamily="49" charset="-122"/>
                          <a:ea typeface="楷体" panose="02010609060101010101" pitchFamily="49" charset="-122"/>
                        </a:rPr>
                        <a:t> </a:t>
                      </a:r>
                      <a:r>
                        <a:rPr lang="zh-CN" sz="2800" b="1" kern="100" dirty="0" smtClean="0">
                          <a:latin typeface="楷体" panose="02010609060101010101" pitchFamily="49" charset="-122"/>
                          <a:ea typeface="楷体" panose="02010609060101010101" pitchFamily="49" charset="-122"/>
                        </a:rPr>
                        <a:t>操作</a:t>
                      </a:r>
                      <a:r>
                        <a:rPr lang="zh-CN" sz="2800" b="1" kern="100" dirty="0">
                          <a:latin typeface="楷体" panose="02010609060101010101" pitchFamily="49" charset="-122"/>
                          <a:ea typeface="楷体" panose="02010609060101010101" pitchFamily="49" charset="-122"/>
                        </a:rPr>
                        <a:t>步骤</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zh-CN" sz="2800" b="1" kern="100" dirty="0" smtClean="0">
                          <a:latin typeface="楷体" panose="02010609060101010101" pitchFamily="49" charset="-122"/>
                          <a:ea typeface="楷体" panose="02010609060101010101" pitchFamily="49" charset="-122"/>
                        </a:rPr>
                        <a:t>输入数据</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tabLst>
                          <a:tab pos="1624330" algn="r"/>
                        </a:tabLst>
                      </a:pPr>
                      <a:r>
                        <a:rPr lang="zh-CN" sz="2800" b="1" kern="100" dirty="0" smtClean="0">
                          <a:latin typeface="楷体" panose="02010609060101010101" pitchFamily="49" charset="-122"/>
                          <a:ea typeface="楷体" panose="02010609060101010101" pitchFamily="49" charset="-122"/>
                        </a:rPr>
                        <a:t>期望</a:t>
                      </a:r>
                      <a:r>
                        <a:rPr lang="zh-CN" sz="2800" b="1" kern="100" dirty="0">
                          <a:latin typeface="楷体" panose="02010609060101010101" pitchFamily="49" charset="-122"/>
                          <a:ea typeface="楷体" panose="02010609060101010101" pitchFamily="49" charset="-122"/>
                        </a:rPr>
                        <a:t>结果</a:t>
                      </a:r>
                      <a:r>
                        <a:rPr lang="en-US" sz="2800" b="1" kern="100" dirty="0">
                          <a:latin typeface="楷体" panose="02010609060101010101" pitchFamily="49" charset="-122"/>
                          <a:ea typeface="楷体" panose="02010609060101010101" pitchFamily="49" charset="-122"/>
                        </a:rPr>
                        <a:t>	</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zh-CN" sz="2800" b="1" kern="100" dirty="0" smtClean="0">
                          <a:latin typeface="楷体" panose="02010609060101010101" pitchFamily="49" charset="-122"/>
                          <a:ea typeface="楷体" panose="02010609060101010101" pitchFamily="49" charset="-122"/>
                        </a:rPr>
                        <a:t>执行</a:t>
                      </a:r>
                      <a:r>
                        <a:rPr lang="zh-CN" sz="2800" b="1" kern="100" dirty="0">
                          <a:latin typeface="楷体" panose="02010609060101010101" pitchFamily="49" charset="-122"/>
                          <a:ea typeface="楷体" panose="02010609060101010101" pitchFamily="49" charset="-122"/>
                        </a:rPr>
                        <a:t>结果</a:t>
                      </a:r>
                      <a:endParaRPr lang="zh-CN" sz="2800" b="1" kern="100" dirty="0">
                        <a:solidFill>
                          <a:schemeClr val="accent1">
                            <a:lumMod val="25000"/>
                          </a:schemeClr>
                        </a:solidFill>
                        <a:latin typeface="楷体" panose="02010609060101010101" pitchFamily="49" charset="-122"/>
                        <a:ea typeface="楷体" panose="02010609060101010101" pitchFamily="49" charset="-122"/>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897040">
                <a:tc>
                  <a:txBody>
                    <a:bodyPr/>
                    <a:lstStyle/>
                    <a:p>
                      <a:pPr indent="200025" algn="l">
                        <a:spcAft>
                          <a:spcPts val="600"/>
                        </a:spcAft>
                      </a:pPr>
                      <a:r>
                        <a:rPr lang="en-US" sz="2800" b="1" kern="100" dirty="0" smtClean="0">
                          <a:latin typeface="楷体" panose="02010609060101010101" pitchFamily="49" charset="-122"/>
                          <a:ea typeface="楷体" panose="02010609060101010101" pitchFamily="49" charset="-122"/>
                        </a:rPr>
                        <a:t>DL001</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200025" algn="l" defTabSz="914400" rtl="0" eaLnBrk="1" fontAlgn="auto" latinLnBrk="0" hangingPunct="1">
                        <a:lnSpc>
                          <a:spcPct val="100000"/>
                        </a:lnSpc>
                        <a:spcBef>
                          <a:spcPts val="0"/>
                        </a:spcBef>
                        <a:spcAft>
                          <a:spcPts val="600"/>
                        </a:spcAft>
                        <a:buClrTx/>
                        <a:buSzTx/>
                        <a:buFontTx/>
                        <a:buNone/>
                        <a:tabLst/>
                        <a:defRPr/>
                      </a:pPr>
                      <a:r>
                        <a:rPr lang="zh-CN" altLang="en-US" sz="2800" b="1" kern="100" dirty="0" smtClean="0">
                          <a:solidFill>
                            <a:schemeClr val="tx1"/>
                          </a:solidFill>
                          <a:latin typeface="楷体" panose="02010609060101010101" pitchFamily="49" charset="-122"/>
                          <a:ea typeface="楷体" panose="02010609060101010101" pitchFamily="49" charset="-122"/>
                        </a:rPr>
                        <a:t>在后台添加</a:t>
                      </a:r>
                      <a:r>
                        <a:rPr lang="en-US" altLang="zh-CN" sz="2800" b="1" kern="100" dirty="0" smtClean="0">
                          <a:solidFill>
                            <a:schemeClr val="tx1"/>
                          </a:solidFill>
                          <a:latin typeface="楷体" panose="02010609060101010101" pitchFamily="49" charset="-122"/>
                          <a:ea typeface="楷体" panose="02010609060101010101" pitchFamily="49" charset="-122"/>
                        </a:rPr>
                        <a:t>1</a:t>
                      </a:r>
                      <a:r>
                        <a:rPr lang="zh-CN" altLang="en-US" sz="2800" b="1" kern="100" dirty="0" smtClean="0">
                          <a:solidFill>
                            <a:schemeClr val="tx1"/>
                          </a:solidFill>
                          <a:latin typeface="楷体" panose="02010609060101010101" pitchFamily="49" charset="-122"/>
                          <a:ea typeface="楷体" panose="02010609060101010101" pitchFamily="49" charset="-122"/>
                        </a:rPr>
                        <a:t>个前台用户，用户名为</a:t>
                      </a:r>
                      <a:r>
                        <a:rPr lang="en-US" altLang="zh-CN" sz="2800" b="1" kern="100" dirty="0" smtClean="0">
                          <a:solidFill>
                            <a:schemeClr val="tx1"/>
                          </a:solidFill>
                          <a:latin typeface="楷体" panose="02010609060101010101" pitchFamily="49" charset="-122"/>
                          <a:ea typeface="楷体" panose="02010609060101010101" pitchFamily="49" charset="-122"/>
                        </a:rPr>
                        <a:t>user</a:t>
                      </a:r>
                      <a:r>
                        <a:rPr lang="zh-CN" altLang="en-US" sz="2800" b="1" kern="100" dirty="0" smtClean="0">
                          <a:solidFill>
                            <a:schemeClr val="tx1"/>
                          </a:solidFill>
                          <a:latin typeface="楷体" panose="02010609060101010101" pitchFamily="49" charset="-122"/>
                          <a:ea typeface="楷体" panose="02010609060101010101" pitchFamily="49" charset="-122"/>
                        </a:rPr>
                        <a:t>，密码为</a:t>
                      </a:r>
                      <a:r>
                        <a:rPr lang="en-US" altLang="zh-CN" sz="2800" b="1" kern="100" dirty="0" smtClean="0">
                          <a:solidFill>
                            <a:schemeClr val="tx1"/>
                          </a:solidFill>
                          <a:latin typeface="楷体" panose="02010609060101010101" pitchFamily="49" charset="-122"/>
                          <a:ea typeface="楷体" panose="02010609060101010101" pitchFamily="49" charset="-122"/>
                        </a:rPr>
                        <a:t>a1</a:t>
                      </a:r>
                      <a:r>
                        <a:rPr lang="zh-CN" altLang="en-US" sz="2800" b="1" kern="100" dirty="0" smtClean="0">
                          <a:solidFill>
                            <a:schemeClr val="tx1"/>
                          </a:solidFill>
                          <a:latin typeface="楷体" panose="02010609060101010101" pitchFamily="49" charset="-122"/>
                          <a:ea typeface="楷体" panose="02010609060101010101" pitchFamily="49" charset="-122"/>
                        </a:rPr>
                        <a:t>，进入系统前台登录页面</a:t>
                      </a:r>
                      <a:endParaRPr lang="en-US" altLang="zh-CN" sz="2800" b="1" kern="100" dirty="0" smtClean="0">
                        <a:solidFill>
                          <a:schemeClr val="tx1"/>
                        </a:solidFill>
                        <a:latin typeface="楷体" panose="02010609060101010101" pitchFamily="49" charset="-122"/>
                        <a:ea typeface="楷体" panose="02010609060101010101" pitchFamily="49" charset="-122"/>
                      </a:endParaRPr>
                    </a:p>
                    <a:p>
                      <a:pPr indent="200025" algn="l">
                        <a:spcAft>
                          <a:spcPts val="600"/>
                        </a:spcAft>
                      </a:pP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00025" algn="l">
                        <a:spcAft>
                          <a:spcPts val="600"/>
                        </a:spcAft>
                      </a:pPr>
                      <a:r>
                        <a:rPr lang="zh-CN" altLang="en-US" sz="2800" b="1" kern="100" dirty="0" smtClean="0">
                          <a:solidFill>
                            <a:schemeClr val="tx1">
                              <a:lumMod val="10000"/>
                            </a:schemeClr>
                          </a:solidFill>
                          <a:latin typeface="楷体" panose="02010609060101010101" pitchFamily="49" charset="-122"/>
                          <a:ea typeface="楷体" panose="02010609060101010101" pitchFamily="49" charset="-122"/>
                          <a:cs typeface="Times New Roman"/>
                        </a:rPr>
                        <a:t>正确用户名和密码登录</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输入用户名、 输入密码、点击“登录”按钮</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用户名</a:t>
                      </a:r>
                      <a:r>
                        <a:rPr lang="en-US" altLang="zh-CN" sz="2800" b="1" kern="100" dirty="0" smtClean="0">
                          <a:latin typeface="楷体" panose="02010609060101010101" pitchFamily="49" charset="-122"/>
                          <a:ea typeface="楷体" panose="02010609060101010101" pitchFamily="49" charset="-122"/>
                        </a:rPr>
                        <a:t>=user</a:t>
                      </a:r>
                    </a:p>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密码</a:t>
                      </a:r>
                      <a:r>
                        <a:rPr lang="en-US" altLang="zh-CN" sz="2800" b="1" kern="100" dirty="0" smtClean="0">
                          <a:latin typeface="楷体" panose="02010609060101010101" pitchFamily="49" charset="-122"/>
                          <a:ea typeface="楷体" panose="02010609060101010101" pitchFamily="49" charset="-122"/>
                        </a:rPr>
                        <a:t>=a1</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提示登录成功，</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进入系统页面</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zh-CN" altLang="en-US" sz="2800" b="1" dirty="0">
                        <a:latin typeface="楷体" panose="02010609060101010101" pitchFamily="49" charset="-122"/>
                        <a:ea typeface="楷体" panose="02010609060101010101" pitchFamily="49" charset="-122"/>
                      </a:endParaRPr>
                    </a:p>
                  </a:txBody>
                  <a:tcPr marL="83545" marR="835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467094653"/>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260648"/>
            <a:ext cx="10515600" cy="752475"/>
          </a:xfrm>
        </p:spPr>
        <p:txBody>
          <a:bodyPr/>
          <a:lstStyle/>
          <a:p>
            <a:r>
              <a:rPr lang="en-US" altLang="zh-CN" dirty="0" smtClean="0"/>
              <a:t/>
            </a:r>
            <a:br>
              <a:rPr lang="en-US" altLang="zh-CN" dirty="0" smtClean="0"/>
            </a:br>
            <a:r>
              <a:rPr lang="zh-CN" altLang="en-US" dirty="0" smtClean="0"/>
              <a:t>设计测试用例简单格式</a:t>
            </a:r>
            <a:endParaRPr lang="zh-CN" altLang="en-US" dirty="0"/>
          </a:p>
        </p:txBody>
      </p:sp>
      <p:graphicFrame>
        <p:nvGraphicFramePr>
          <p:cNvPr id="5" name="内容占位符 5"/>
          <p:cNvGraphicFramePr>
            <a:graphicFrameLocks/>
          </p:cNvGraphicFramePr>
          <p:nvPr>
            <p:extLst>
              <p:ext uri="{D42A27DB-BD31-4B8C-83A1-F6EECF244321}">
                <p14:modId xmlns:p14="http://schemas.microsoft.com/office/powerpoint/2010/main" xmlns="" val="2947211929"/>
              </p:ext>
            </p:extLst>
          </p:nvPr>
        </p:nvGraphicFramePr>
        <p:xfrm>
          <a:off x="839416" y="1340768"/>
          <a:ext cx="9721080" cy="4392488"/>
        </p:xfrm>
        <a:graphic>
          <a:graphicData uri="http://schemas.openxmlformats.org/drawingml/2006/table">
            <a:tbl>
              <a:tblPr firstRow="1" bandRow="1"/>
              <a:tblGrid>
                <a:gridCol w="2430270"/>
                <a:gridCol w="2430270"/>
                <a:gridCol w="2430270"/>
                <a:gridCol w="2430270"/>
              </a:tblGrid>
              <a:tr h="54906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楷体" panose="02010609060101010101" pitchFamily="49" charset="-122"/>
                          <a:ea typeface="楷体" panose="02010609060101010101" pitchFamily="49" charset="-122"/>
                        </a:rPr>
                        <a:t>用例编号</a:t>
                      </a:r>
                      <a:endParaRPr lang="zh-CN" altLang="en-US" sz="2800" b="1" dirty="0">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BC14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楷体" panose="02010609060101010101" pitchFamily="49" charset="-122"/>
                          <a:ea typeface="楷体" panose="02010609060101010101" pitchFamily="49" charset="-122"/>
                        </a:rPr>
                        <a:t>加数</a:t>
                      </a:r>
                      <a:r>
                        <a:rPr lang="en-US" altLang="zh-CN" sz="2800" b="1" dirty="0" smtClean="0">
                          <a:latin typeface="楷体" panose="02010609060101010101" pitchFamily="49" charset="-122"/>
                          <a:ea typeface="楷体" panose="02010609060101010101" pitchFamily="49" charset="-122"/>
                        </a:rPr>
                        <a:t>1</a:t>
                      </a:r>
                      <a:endParaRPr lang="zh-CN" altLang="en-US" sz="2800" b="1" dirty="0">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BC14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楷体" panose="02010609060101010101" pitchFamily="49" charset="-122"/>
                          <a:ea typeface="楷体" panose="02010609060101010101" pitchFamily="49" charset="-122"/>
                        </a:rPr>
                        <a:t>加数</a:t>
                      </a:r>
                      <a:r>
                        <a:rPr lang="en-US" altLang="zh-CN" sz="2800" b="1" dirty="0" smtClean="0">
                          <a:latin typeface="楷体" panose="02010609060101010101" pitchFamily="49" charset="-122"/>
                          <a:ea typeface="楷体" panose="02010609060101010101" pitchFamily="49" charset="-122"/>
                        </a:rPr>
                        <a:t>2</a:t>
                      </a:r>
                      <a:endParaRPr lang="zh-CN" altLang="en-US" sz="2800" b="1" dirty="0">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BC14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楷体" panose="02010609060101010101" pitchFamily="49" charset="-122"/>
                          <a:ea typeface="楷体" panose="02010609060101010101" pitchFamily="49" charset="-122"/>
                        </a:rPr>
                        <a:t>和</a:t>
                      </a:r>
                      <a:endParaRPr lang="zh-CN" altLang="en-US" sz="2800" b="1" dirty="0">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BC145"/>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2</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2</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2</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3</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3</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3</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4</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4</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4</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5</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5</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5</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6</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6</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6</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7</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r>
            </a:tbl>
          </a:graphicData>
        </a:graphic>
      </p:graphicFrame>
    </p:spTree>
    <p:extLst>
      <p:ext uri="{BB962C8B-B14F-4D97-AF65-F5344CB8AC3E}">
        <p14:creationId xmlns:p14="http://schemas.microsoft.com/office/powerpoint/2010/main" xmlns="" val="2639645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软件开发模型</a:t>
            </a:r>
            <a:endParaRPr lang="en-US" altLang="zh-CN" dirty="0" smtClean="0"/>
          </a:p>
          <a:p>
            <a:pPr lvl="1"/>
            <a:r>
              <a:rPr lang="zh-CN" altLang="en-US" dirty="0" smtClean="0"/>
              <a:t>大棒开发法</a:t>
            </a:r>
            <a:endParaRPr lang="en-US" altLang="zh-CN" dirty="0" smtClean="0"/>
          </a:p>
          <a:p>
            <a:pPr lvl="1"/>
            <a:r>
              <a:rPr lang="zh-CN" altLang="en-US" dirty="0"/>
              <a:t>边写边</a:t>
            </a:r>
            <a:r>
              <a:rPr lang="zh-CN" altLang="en-US" dirty="0" smtClean="0"/>
              <a:t>改模型</a:t>
            </a:r>
            <a:endParaRPr lang="en-US" altLang="zh-CN" dirty="0" smtClean="0"/>
          </a:p>
          <a:p>
            <a:pPr lvl="1"/>
            <a:r>
              <a:rPr lang="zh-CN" altLang="en-US" dirty="0" smtClean="0"/>
              <a:t>瀑布模型</a:t>
            </a:r>
            <a:endParaRPr lang="en-US" altLang="zh-CN" dirty="0" smtClean="0"/>
          </a:p>
          <a:p>
            <a:pPr lvl="1"/>
            <a:r>
              <a:rPr lang="zh-CN" altLang="en-US" dirty="0" smtClean="0"/>
              <a:t>敏捷模型</a:t>
            </a:r>
            <a:endParaRPr lang="zh-CN" altLang="en-US" dirty="0"/>
          </a:p>
        </p:txBody>
      </p:sp>
    </p:spTree>
    <p:extLst>
      <p:ext uri="{BB962C8B-B14F-4D97-AF65-F5344CB8AC3E}">
        <p14:creationId xmlns:p14="http://schemas.microsoft.com/office/powerpoint/2010/main" xmlns="" val="1381728621"/>
      </p:ext>
    </p:extLst>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a:t>
            </a:r>
            <a:r>
              <a:rPr lang="zh-CN" altLang="en-US" dirty="0"/>
              <a:t>测试脚本</a:t>
            </a:r>
          </a:p>
        </p:txBody>
      </p:sp>
      <p:sp>
        <p:nvSpPr>
          <p:cNvPr id="3" name="内容占位符 2"/>
          <p:cNvSpPr>
            <a:spLocks noGrp="1"/>
          </p:cNvSpPr>
          <p:nvPr>
            <p:ph idx="1"/>
          </p:nvPr>
        </p:nvSpPr>
        <p:spPr>
          <a:xfrm>
            <a:off x="695400" y="1320552"/>
            <a:ext cx="8424936" cy="4267200"/>
          </a:xfrm>
        </p:spPr>
        <p:txBody>
          <a:bodyPr/>
          <a:lstStyle/>
          <a:p>
            <a:r>
              <a:rPr lang="zh-CN" altLang="en-US" dirty="0"/>
              <a:t>开发测试脚本</a:t>
            </a:r>
            <a:endParaRPr lang="en-US" altLang="zh-CN" dirty="0"/>
          </a:p>
          <a:p>
            <a:pPr lvl="1"/>
            <a:r>
              <a:rPr lang="zh-CN" altLang="en-US" dirty="0"/>
              <a:t>为进行自动化测试做</a:t>
            </a:r>
            <a:r>
              <a:rPr lang="zh-CN" altLang="en-US" dirty="0" smtClean="0"/>
              <a:t>准备</a:t>
            </a:r>
            <a:endParaRPr lang="en-US" altLang="zh-CN" dirty="0" smtClean="0"/>
          </a:p>
          <a:p>
            <a:endParaRPr lang="en-US" altLang="zh-CN" dirty="0"/>
          </a:p>
        </p:txBody>
      </p:sp>
    </p:spTree>
    <p:extLst>
      <p:ext uri="{BB962C8B-B14F-4D97-AF65-F5344CB8AC3E}">
        <p14:creationId xmlns:p14="http://schemas.microsoft.com/office/powerpoint/2010/main" xmlns="" val="3572532266"/>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搭建测试环境</a:t>
            </a:r>
            <a:endParaRPr lang="zh-CN" altLang="en-US" dirty="0"/>
          </a:p>
        </p:txBody>
      </p:sp>
      <p:sp>
        <p:nvSpPr>
          <p:cNvPr id="3" name="内容占位符 2"/>
          <p:cNvSpPr>
            <a:spLocks noGrp="1"/>
          </p:cNvSpPr>
          <p:nvPr>
            <p:ph idx="1"/>
          </p:nvPr>
        </p:nvSpPr>
        <p:spPr>
          <a:xfrm>
            <a:off x="695400" y="1196752"/>
            <a:ext cx="11017224" cy="4628728"/>
          </a:xfrm>
        </p:spPr>
        <p:txBody>
          <a:bodyPr>
            <a:normAutofit fontScale="62500" lnSpcReduction="20000"/>
          </a:bodyPr>
          <a:lstStyle/>
          <a:p>
            <a:r>
              <a:rPr lang="zh-CN" altLang="en-US" sz="3600" dirty="0" smtClean="0"/>
              <a:t>环境分为</a:t>
            </a:r>
            <a:endParaRPr lang="en-US" altLang="zh-CN" sz="3600" dirty="0" smtClean="0"/>
          </a:p>
          <a:p>
            <a:pPr lvl="1"/>
            <a:r>
              <a:rPr lang="zh-CN" altLang="en-US" sz="3400" dirty="0" smtClean="0"/>
              <a:t>开发环境</a:t>
            </a:r>
            <a:endParaRPr lang="en-US" altLang="zh-CN" sz="3400" dirty="0" smtClean="0"/>
          </a:p>
          <a:p>
            <a:pPr lvl="1"/>
            <a:r>
              <a:rPr lang="zh-CN" altLang="en-US" sz="3400" dirty="0" smtClean="0"/>
              <a:t>测试环境（需要测试人员搭建）</a:t>
            </a:r>
            <a:endParaRPr lang="en-US" altLang="zh-CN" sz="3400" dirty="0" smtClean="0"/>
          </a:p>
          <a:p>
            <a:pPr lvl="1"/>
            <a:r>
              <a:rPr lang="zh-CN" altLang="en-US" sz="3400" dirty="0" smtClean="0"/>
              <a:t>正式环境</a:t>
            </a:r>
            <a:endParaRPr lang="en-US" altLang="zh-CN" sz="3400" dirty="0" smtClean="0"/>
          </a:p>
          <a:p>
            <a:r>
              <a:rPr lang="zh-CN" altLang="en-US" sz="3600" dirty="0" smtClean="0"/>
              <a:t>搭</a:t>
            </a:r>
            <a:r>
              <a:rPr lang="zh-CN" altLang="en-US" sz="3600" dirty="0" smtClean="0"/>
              <a:t>建注意事项</a:t>
            </a:r>
          </a:p>
          <a:p>
            <a:pPr lvl="1"/>
            <a:r>
              <a:rPr lang="zh-CN" altLang="en-US" sz="3400" dirty="0" smtClean="0"/>
              <a:t>搭建测试环境前，确定测试目的</a:t>
            </a:r>
          </a:p>
          <a:p>
            <a:pPr lvl="1"/>
            <a:r>
              <a:rPr lang="zh-CN" altLang="en-US" sz="3400" dirty="0" smtClean="0"/>
              <a:t>测试环境时尽可能的模拟真实环境</a:t>
            </a:r>
          </a:p>
          <a:p>
            <a:pPr lvl="1"/>
            <a:r>
              <a:rPr lang="zh-CN" altLang="en-US" sz="3400" dirty="0" smtClean="0"/>
              <a:t>营造独立的测试环境</a:t>
            </a:r>
          </a:p>
          <a:p>
            <a:pPr lvl="1"/>
            <a:r>
              <a:rPr lang="zh-CN" altLang="en-US" sz="3400" dirty="0" smtClean="0"/>
              <a:t>构建可复用的测试环境</a:t>
            </a:r>
          </a:p>
          <a:p>
            <a:pPr lvl="1"/>
            <a:endParaRPr lang="zh-CN" altLang="en-US" dirty="0"/>
          </a:p>
        </p:txBody>
      </p:sp>
    </p:spTree>
    <p:extLst>
      <p:ext uri="{BB962C8B-B14F-4D97-AF65-F5344CB8AC3E}">
        <p14:creationId xmlns:p14="http://schemas.microsoft.com/office/powerpoint/2010/main" xmlns="" val="2961757357"/>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实施测试</a:t>
            </a:r>
            <a:endParaRPr lang="zh-CN" altLang="en-US" dirty="0"/>
          </a:p>
        </p:txBody>
      </p:sp>
      <p:sp>
        <p:nvSpPr>
          <p:cNvPr id="3" name="内容占位符 2"/>
          <p:cNvSpPr>
            <a:spLocks noGrp="1"/>
          </p:cNvSpPr>
          <p:nvPr>
            <p:ph idx="1"/>
          </p:nvPr>
        </p:nvSpPr>
        <p:spPr/>
        <p:txBody>
          <a:bodyPr/>
          <a:lstStyle/>
          <a:p>
            <a:r>
              <a:rPr lang="zh-CN" altLang="en-US" dirty="0" smtClean="0"/>
              <a:t>执行测试用例</a:t>
            </a:r>
            <a:endParaRPr lang="en-US" altLang="zh-CN" dirty="0" smtClean="0"/>
          </a:p>
          <a:p>
            <a:endParaRPr lang="en-US" altLang="zh-CN" dirty="0"/>
          </a:p>
          <a:p>
            <a:r>
              <a:rPr lang="zh-CN" altLang="en-US" dirty="0" smtClean="0"/>
              <a:t>提交</a:t>
            </a:r>
            <a:r>
              <a:rPr lang="en-US" altLang="zh-CN" dirty="0" smtClean="0"/>
              <a:t>Bug</a:t>
            </a:r>
          </a:p>
          <a:p>
            <a:endParaRPr lang="en-US" altLang="zh-CN" dirty="0"/>
          </a:p>
          <a:p>
            <a:r>
              <a:rPr lang="zh-CN" altLang="en-US" dirty="0" smtClean="0"/>
              <a:t>回归测试</a:t>
            </a:r>
            <a:endParaRPr lang="zh-CN" altLang="en-US" dirty="0"/>
          </a:p>
        </p:txBody>
      </p:sp>
      <p:pic>
        <p:nvPicPr>
          <p:cNvPr id="4" name="图片 3"/>
          <p:cNvPicPr>
            <a:picLocks noChangeAspect="1"/>
          </p:cNvPicPr>
          <p:nvPr/>
        </p:nvPicPr>
        <p:blipFill>
          <a:blip r:embed="rId2" cstate="print"/>
          <a:stretch>
            <a:fillRect/>
          </a:stretch>
        </p:blipFill>
        <p:spPr>
          <a:xfrm>
            <a:off x="4439816" y="1124744"/>
            <a:ext cx="3528392" cy="4853044"/>
          </a:xfrm>
          <a:prstGeom prst="rect">
            <a:avLst/>
          </a:prstGeom>
        </p:spPr>
      </p:pic>
    </p:spTree>
    <p:extLst>
      <p:ext uri="{BB962C8B-B14F-4D97-AF65-F5344CB8AC3E}">
        <p14:creationId xmlns:p14="http://schemas.microsoft.com/office/powerpoint/2010/main" xmlns="" val="180301378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测试评估与总结</a:t>
            </a:r>
            <a:endParaRPr lang="zh-CN" altLang="en-US" dirty="0"/>
          </a:p>
        </p:txBody>
      </p:sp>
      <p:sp>
        <p:nvSpPr>
          <p:cNvPr id="3" name="内容占位符 2"/>
          <p:cNvSpPr>
            <a:spLocks noGrp="1"/>
          </p:cNvSpPr>
          <p:nvPr>
            <p:ph idx="1"/>
          </p:nvPr>
        </p:nvSpPr>
        <p:spPr>
          <a:xfrm>
            <a:off x="911424" y="1196752"/>
            <a:ext cx="10668000" cy="4267200"/>
          </a:xfrm>
        </p:spPr>
        <p:txBody>
          <a:bodyPr/>
          <a:lstStyle/>
          <a:p>
            <a:r>
              <a:rPr lang="zh-CN" altLang="en-US" dirty="0" smtClean="0"/>
              <a:t>测试总结</a:t>
            </a:r>
            <a:endParaRPr lang="en-US" altLang="zh-CN" dirty="0" smtClean="0"/>
          </a:p>
          <a:p>
            <a:pPr lvl="1"/>
            <a:r>
              <a:rPr lang="zh-CN" altLang="en-US" dirty="0" smtClean="0"/>
              <a:t>总结测试过程</a:t>
            </a:r>
            <a:endParaRPr lang="en-US" altLang="zh-CN" dirty="0" smtClean="0"/>
          </a:p>
          <a:p>
            <a:pPr lvl="1"/>
            <a:r>
              <a:rPr lang="zh-CN" altLang="en-US" dirty="0" smtClean="0"/>
              <a:t>总结测试中遇到的问题</a:t>
            </a:r>
            <a:endParaRPr lang="en-US" altLang="zh-CN" dirty="0" smtClean="0"/>
          </a:p>
          <a:p>
            <a:pPr lvl="1"/>
            <a:r>
              <a:rPr lang="zh-CN" altLang="en-US" dirty="0" smtClean="0"/>
              <a:t>总结测试过程中人员分配及工作量等问题</a:t>
            </a:r>
            <a:endParaRPr lang="en-US" altLang="zh-CN" dirty="0" smtClean="0"/>
          </a:p>
          <a:p>
            <a:r>
              <a:rPr lang="zh-CN" altLang="en-US" dirty="0" smtClean="0"/>
              <a:t>测试评估</a:t>
            </a:r>
            <a:endParaRPr lang="en-US" altLang="zh-CN" dirty="0" smtClean="0"/>
          </a:p>
          <a:p>
            <a:pPr lvl="1"/>
            <a:r>
              <a:rPr lang="zh-CN" altLang="en-US" dirty="0" smtClean="0"/>
              <a:t>评估</a:t>
            </a:r>
            <a:r>
              <a:rPr lang="en-US" altLang="zh-CN" dirty="0" smtClean="0"/>
              <a:t>Bug</a:t>
            </a:r>
            <a:r>
              <a:rPr lang="zh-CN" altLang="en-US" dirty="0" smtClean="0"/>
              <a:t>走向</a:t>
            </a:r>
            <a:endParaRPr lang="en-US" altLang="zh-CN" dirty="0" smtClean="0"/>
          </a:p>
          <a:p>
            <a:pPr lvl="1"/>
            <a:r>
              <a:rPr lang="zh-CN" altLang="en-US" dirty="0" smtClean="0"/>
              <a:t>评估产品质量</a:t>
            </a:r>
            <a:r>
              <a:rPr lang="en-US" altLang="zh-CN" dirty="0" smtClean="0"/>
              <a:t>	</a:t>
            </a:r>
            <a:endParaRPr lang="zh-CN" altLang="en-US" dirty="0"/>
          </a:p>
        </p:txBody>
      </p:sp>
    </p:spTree>
    <p:extLst>
      <p:ext uri="{BB962C8B-B14F-4D97-AF65-F5344CB8AC3E}">
        <p14:creationId xmlns:p14="http://schemas.microsoft.com/office/powerpoint/2010/main" xmlns="" val="59553308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标题 11"/>
          <p:cNvSpPr>
            <a:spLocks noGrp="1"/>
          </p:cNvSpPr>
          <p:nvPr>
            <p:ph type="title"/>
          </p:nvPr>
        </p:nvSpPr>
        <p:spPr/>
        <p:txBody>
          <a:bodyPr/>
          <a:lstStyle/>
          <a:p>
            <a:pPr eaLnBrk="1" hangingPunct="1"/>
            <a:r>
              <a:rPr lang="zh-CN" altLang="en-US" dirty="0"/>
              <a:t>测试总结报告定义</a:t>
            </a:r>
          </a:p>
        </p:txBody>
      </p:sp>
      <p:sp>
        <p:nvSpPr>
          <p:cNvPr id="30723" name="内容占位符 2"/>
          <p:cNvSpPr>
            <a:spLocks noGrp="1"/>
          </p:cNvSpPr>
          <p:nvPr>
            <p:ph idx="1"/>
          </p:nvPr>
        </p:nvSpPr>
        <p:spPr/>
        <p:txBody>
          <a:bodyPr/>
          <a:lstStyle/>
          <a:p>
            <a:pPr algn="just" eaLnBrk="1" hangingPunct="1"/>
            <a:r>
              <a:rPr lang="zh-CN" altLang="en-US" sz="3200" b="1" dirty="0"/>
              <a:t>测试报告文档是测试阶段最后的文档产出物，把</a:t>
            </a:r>
            <a:r>
              <a:rPr lang="zh-CN" altLang="en-US" sz="3200" b="1" dirty="0">
                <a:solidFill>
                  <a:srgbClr val="FF0000"/>
                </a:solidFill>
              </a:rPr>
              <a:t>测试的过程和结果</a:t>
            </a:r>
            <a:r>
              <a:rPr lang="zh-CN" altLang="en-US" sz="3200" b="1" dirty="0"/>
              <a:t>写成文档，并对发现的问题和缺陷进行</a:t>
            </a:r>
            <a:r>
              <a:rPr lang="zh-CN" altLang="en-US" sz="3200" b="1" dirty="0">
                <a:solidFill>
                  <a:srgbClr val="FF0000"/>
                </a:solidFill>
              </a:rPr>
              <a:t>分析</a:t>
            </a:r>
            <a:r>
              <a:rPr lang="zh-CN" altLang="en-US" sz="3200" b="1" dirty="0"/>
              <a:t>，为纠正软件的存在的质量问题提供依据，同时为软件验收和交付打下基础。 </a:t>
            </a:r>
          </a:p>
          <a:p>
            <a:pPr eaLnBrk="1" hangingPunct="1"/>
            <a:endParaRPr lang="en-US" altLang="zh-CN" dirty="0" smtClean="0">
              <a:ea typeface="宋体" pitchFamily="2" charset="-122"/>
            </a:endParaRPr>
          </a:p>
          <a:p>
            <a:pPr eaLnBrk="1" hangingPunct="1">
              <a:buFont typeface="Wingdings" pitchFamily="2" charset="2"/>
              <a:buNone/>
            </a:pPr>
            <a:r>
              <a:rPr lang="zh-CN" altLang="en-US" dirty="0" smtClean="0">
                <a:ea typeface="宋体" pitchFamily="2" charset="-122"/>
              </a:rPr>
              <a:t>          </a:t>
            </a:r>
            <a:endParaRPr lang="en-US" altLang="zh-CN" dirty="0" smtClean="0">
              <a:ea typeface="宋体" pitchFamily="2" charset="-122"/>
            </a:endParaRPr>
          </a:p>
          <a:p>
            <a:pPr eaLnBrk="1" hangingPunct="1">
              <a:buFont typeface="Wingdings" pitchFamily="2" charset="2"/>
              <a:buNone/>
            </a:pPr>
            <a:r>
              <a:rPr lang="zh-CN" altLang="en-US" dirty="0" smtClean="0">
                <a:ea typeface="宋体" pitchFamily="2" charset="-122"/>
              </a:rPr>
              <a:t>      </a:t>
            </a:r>
            <a:endParaRPr lang="en-US" altLang="zh-CN" dirty="0" smtClean="0">
              <a:ea typeface="宋体" pitchFamily="2" charset="-122"/>
            </a:endParaRPr>
          </a:p>
          <a:p>
            <a:pPr eaLnBrk="1" hangingPunct="1">
              <a:buFont typeface="Wingdings" pitchFamily="2" charset="2"/>
              <a:buNone/>
            </a:pPr>
            <a:endParaRPr lang="en-US" altLang="zh-CN" dirty="0" smtClean="0">
              <a:ea typeface="宋体" pitchFamily="2" charset="-122"/>
            </a:endParaRPr>
          </a:p>
          <a:p>
            <a:pPr eaLnBrk="1" hangingPunct="1">
              <a:buFont typeface="Wingdings" pitchFamily="2" charset="2"/>
              <a:buNone/>
            </a:pPr>
            <a:endParaRPr lang="en-US" altLang="zh-CN" dirty="0" smtClean="0">
              <a:ea typeface="宋体" pitchFamily="2" charset="-122"/>
            </a:endParaRPr>
          </a:p>
          <a:p>
            <a:pPr eaLnBrk="1" hangingPunct="1">
              <a:buFont typeface="Wingdings" pitchFamily="2" charset="2"/>
              <a:buNone/>
            </a:pPr>
            <a:r>
              <a:rPr lang="zh-CN" altLang="en-US" dirty="0" smtClean="0">
                <a:ea typeface="宋体" pitchFamily="2" charset="-122"/>
              </a:rPr>
              <a:t>  </a:t>
            </a:r>
            <a:endParaRPr lang="en-US" altLang="zh-CN" dirty="0" smtClean="0">
              <a:ea typeface="宋体" pitchFamily="2" charset="-122"/>
            </a:endParaRPr>
          </a:p>
        </p:txBody>
      </p:sp>
    </p:spTree>
    <p:extLst>
      <p:ext uri="{BB962C8B-B14F-4D97-AF65-F5344CB8AC3E}">
        <p14:creationId xmlns:p14="http://schemas.microsoft.com/office/powerpoint/2010/main" xmlns="" val="663432141"/>
      </p:ext>
    </p:extLst>
  </p:cSld>
  <p:clrMapOvr>
    <a:masterClrMapping/>
  </p:clrMapOvr>
  <p:transition>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6"/>
          <p:cNvSpPr>
            <a:spLocks noGrp="1"/>
          </p:cNvSpPr>
          <p:nvPr>
            <p:ph type="title"/>
          </p:nvPr>
        </p:nvSpPr>
        <p:spPr/>
        <p:txBody>
          <a:bodyPr/>
          <a:lstStyle/>
          <a:p>
            <a:pPr eaLnBrk="1" hangingPunct="1"/>
            <a:r>
              <a:rPr lang="zh-CN" altLang="en-US" dirty="0"/>
              <a:t>测试总结报告定义</a:t>
            </a:r>
          </a:p>
        </p:txBody>
      </p:sp>
      <p:sp>
        <p:nvSpPr>
          <p:cNvPr id="31747" name="内容占位符 2"/>
          <p:cNvSpPr>
            <a:spLocks noGrp="1"/>
          </p:cNvSpPr>
          <p:nvPr>
            <p:ph idx="1"/>
          </p:nvPr>
        </p:nvSpPr>
        <p:spPr>
          <a:xfrm>
            <a:off x="911424" y="1412776"/>
            <a:ext cx="10221383" cy="4641850"/>
          </a:xfrm>
        </p:spPr>
        <p:txBody>
          <a:bodyPr/>
          <a:lstStyle/>
          <a:p>
            <a:pPr marL="469900" lvl="1" indent="-469900" algn="just" eaLnBrk="1" hangingPunct="1">
              <a:buFont typeface="Wingdings" pitchFamily="2" charset="2"/>
              <a:buChar char="Ø"/>
            </a:pPr>
            <a:r>
              <a:rPr lang="zh-CN" altLang="en-US" sz="2800" dirty="0">
                <a:cs typeface="+mn-cs"/>
              </a:rPr>
              <a:t>文件名称、编号、版本等基本信息</a:t>
            </a:r>
          </a:p>
          <a:p>
            <a:pPr marL="469900" lvl="1" indent="-469900" algn="just" eaLnBrk="1" hangingPunct="1">
              <a:buFont typeface="Wingdings" pitchFamily="2" charset="2"/>
              <a:buChar char="Ø"/>
            </a:pPr>
            <a:r>
              <a:rPr lang="zh-CN" altLang="en-US" sz="2800" dirty="0">
                <a:cs typeface="+mn-cs"/>
              </a:rPr>
              <a:t>引言（编写目的、项目介绍、常用术语、参考文档）</a:t>
            </a:r>
          </a:p>
          <a:p>
            <a:pPr marL="469900" lvl="1" indent="-469900" algn="just" eaLnBrk="1" hangingPunct="1">
              <a:buFont typeface="Wingdings" pitchFamily="2" charset="2"/>
              <a:buChar char="Ø"/>
            </a:pPr>
            <a:r>
              <a:rPr lang="zh-CN" altLang="en-US" sz="2800" dirty="0">
                <a:cs typeface="+mn-cs"/>
              </a:rPr>
              <a:t>测试概要（测试用例设计、测试环境与配置、工具）</a:t>
            </a:r>
          </a:p>
          <a:p>
            <a:pPr marL="469900" lvl="1" indent="-469900" algn="just" eaLnBrk="1" hangingPunct="1">
              <a:buFont typeface="Wingdings" pitchFamily="2" charset="2"/>
              <a:buChar char="Ø"/>
            </a:pPr>
            <a:r>
              <a:rPr lang="zh-CN" altLang="en-US" sz="2800" dirty="0">
                <a:cs typeface="+mn-cs"/>
              </a:rPr>
              <a:t>测试结果与缺陷分析（测试执行情况与记录；覆盖结果分析；缺陷统计与分析 ）</a:t>
            </a:r>
          </a:p>
          <a:p>
            <a:pPr marL="469900" lvl="1" indent="-469900" algn="just" eaLnBrk="1" hangingPunct="1">
              <a:buFont typeface="Wingdings" pitchFamily="2" charset="2"/>
              <a:buChar char="Ø"/>
            </a:pPr>
            <a:r>
              <a:rPr lang="zh-CN" altLang="en-US" sz="2800" dirty="0">
                <a:cs typeface="+mn-cs"/>
              </a:rPr>
              <a:t>测试结论与建议（测试结论、测试建议）</a:t>
            </a:r>
          </a:p>
          <a:p>
            <a:pPr marL="0" indent="0" eaLnBrk="1" hangingPunct="1">
              <a:buNone/>
            </a:pPr>
            <a:endParaRPr lang="zh-CN" altLang="en-US" dirty="0" smtClean="0">
              <a:ea typeface="宋体" pitchFamily="2" charset="-122"/>
            </a:endParaRPr>
          </a:p>
        </p:txBody>
      </p:sp>
    </p:spTree>
    <p:extLst>
      <p:ext uri="{BB962C8B-B14F-4D97-AF65-F5344CB8AC3E}">
        <p14:creationId xmlns:p14="http://schemas.microsoft.com/office/powerpoint/2010/main" xmlns="" val="4162528613"/>
      </p:ext>
    </p:extLst>
  </p:cSld>
  <p:clrMapOvr>
    <a:masterClrMapping/>
  </p:clrMapOvr>
  <p:transition>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6"/>
          <p:cNvSpPr>
            <a:spLocks noGrp="1"/>
          </p:cNvSpPr>
          <p:nvPr>
            <p:ph type="title"/>
          </p:nvPr>
        </p:nvSpPr>
        <p:spPr/>
        <p:txBody>
          <a:bodyPr/>
          <a:lstStyle/>
          <a:p>
            <a:pPr eaLnBrk="1" hangingPunct="1"/>
            <a:r>
              <a:rPr lang="zh-CN" altLang="en-US" dirty="0"/>
              <a:t>测试总结报告定义</a:t>
            </a:r>
            <a:endParaRPr lang="zh-CN" altLang="en-US" b="1" dirty="0">
              <a:latin typeface="黑体" pitchFamily="49" charset="-122"/>
              <a:ea typeface="黑体" pitchFamily="49" charset="-122"/>
            </a:endParaRPr>
          </a:p>
        </p:txBody>
      </p:sp>
      <p:sp>
        <p:nvSpPr>
          <p:cNvPr id="31747" name="内容占位符 2"/>
          <p:cNvSpPr>
            <a:spLocks noGrp="1"/>
          </p:cNvSpPr>
          <p:nvPr>
            <p:ph idx="1"/>
          </p:nvPr>
        </p:nvSpPr>
        <p:spPr/>
        <p:txBody>
          <a:bodyPr/>
          <a:lstStyle/>
          <a:p>
            <a:pPr lvl="1"/>
            <a:endParaRPr lang="en-US" altLang="zh-CN" dirty="0" smtClean="0"/>
          </a:p>
          <a:p>
            <a:pPr lvl="1"/>
            <a:endParaRPr lang="en-US" altLang="zh-CN" dirty="0" smtClean="0"/>
          </a:p>
        </p:txBody>
      </p:sp>
      <p:pic>
        <p:nvPicPr>
          <p:cNvPr id="1026" name="Picture 2"/>
          <p:cNvPicPr>
            <a:picLocks noChangeAspect="1" noChangeArrowheads="1"/>
          </p:cNvPicPr>
          <p:nvPr/>
        </p:nvPicPr>
        <p:blipFill>
          <a:blip r:embed="rId3" cstate="print"/>
          <a:srcRect/>
          <a:stretch>
            <a:fillRect/>
          </a:stretch>
        </p:blipFill>
        <p:spPr bwMode="auto">
          <a:xfrm>
            <a:off x="847871" y="1484784"/>
            <a:ext cx="1943100" cy="3657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t="7473"/>
          <a:stretch>
            <a:fillRect/>
          </a:stretch>
        </p:blipFill>
        <p:spPr bwMode="auto">
          <a:xfrm>
            <a:off x="3311691" y="4005065"/>
            <a:ext cx="4110383" cy="2627219"/>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cstate="print"/>
          <a:srcRect l="9115" t="15447"/>
          <a:stretch>
            <a:fillRect/>
          </a:stretch>
        </p:blipFill>
        <p:spPr bwMode="auto">
          <a:xfrm>
            <a:off x="7502181" y="1788027"/>
            <a:ext cx="3866860" cy="1934952"/>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cstate="print"/>
          <a:srcRect/>
          <a:stretch>
            <a:fillRect/>
          </a:stretch>
        </p:blipFill>
        <p:spPr bwMode="auto">
          <a:xfrm>
            <a:off x="3311691" y="1604643"/>
            <a:ext cx="3601331" cy="2301720"/>
          </a:xfrm>
          <a:prstGeom prst="rect">
            <a:avLst/>
          </a:prstGeom>
          <a:noFill/>
          <a:ln w="9525">
            <a:noFill/>
            <a:miter lim="800000"/>
            <a:headEnd/>
            <a:tailEnd/>
          </a:ln>
          <a:effectLst/>
        </p:spPr>
      </p:pic>
    </p:spTree>
    <p:extLst>
      <p:ext uri="{BB962C8B-B14F-4D97-AF65-F5344CB8AC3E}">
        <p14:creationId xmlns:p14="http://schemas.microsoft.com/office/powerpoint/2010/main" xmlns="" val="141054378"/>
      </p:ext>
    </p:extLst>
  </p:cSld>
  <p:clrMapOvr>
    <a:masterClrMapping/>
  </p:clrMapOvr>
  <p:transition>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软件测试流程</a:t>
            </a:r>
            <a:endParaRPr lang="zh-CN" altLang="en-US" dirty="0"/>
          </a:p>
        </p:txBody>
      </p:sp>
      <p:sp>
        <p:nvSpPr>
          <p:cNvPr id="3" name="内容占位符 2"/>
          <p:cNvSpPr>
            <a:spLocks noGrp="1"/>
          </p:cNvSpPr>
          <p:nvPr>
            <p:ph idx="1"/>
          </p:nvPr>
        </p:nvSpPr>
        <p:spPr/>
        <p:txBody>
          <a:bodyPr/>
          <a:lstStyle/>
          <a:p>
            <a:r>
              <a:rPr lang="zh-CN" altLang="en-US" dirty="0" smtClean="0"/>
              <a:t>本节重点</a:t>
            </a:r>
            <a:endParaRPr lang="en-US" altLang="zh-CN" dirty="0" smtClean="0"/>
          </a:p>
          <a:p>
            <a:pPr lvl="1"/>
            <a:r>
              <a:rPr lang="zh-CN" altLang="en-US" dirty="0" smtClean="0"/>
              <a:t>软件测试流</a:t>
            </a:r>
            <a:r>
              <a:rPr lang="zh-CN" altLang="en-US" dirty="0" smtClean="0"/>
              <a:t>程</a:t>
            </a:r>
            <a:endParaRPr lang="en-US" altLang="zh-CN" dirty="0" smtClean="0"/>
          </a:p>
        </p:txBody>
      </p:sp>
    </p:spTree>
    <p:extLst>
      <p:ext uri="{BB962C8B-B14F-4D97-AF65-F5344CB8AC3E}">
        <p14:creationId xmlns:p14="http://schemas.microsoft.com/office/powerpoint/2010/main" xmlns="" val="2574022841"/>
      </p:ext>
    </p:extLst>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chemeClr val="tx1"/>
                </a:solidFill>
              </a:rPr>
              <a:t>内容总结</a:t>
            </a:r>
            <a:endParaRPr lang="zh-CN" altLang="en-US" dirty="0">
              <a:solidFill>
                <a:schemeClr val="tx1"/>
              </a:solidFill>
            </a:endParaRPr>
          </a:p>
        </p:txBody>
      </p:sp>
      <p:sp>
        <p:nvSpPr>
          <p:cNvPr id="3" name="内容占位符 2"/>
          <p:cNvSpPr>
            <a:spLocks noGrp="1"/>
          </p:cNvSpPr>
          <p:nvPr>
            <p:ph idx="1"/>
          </p:nvPr>
        </p:nvSpPr>
        <p:spPr/>
        <p:txBody>
          <a:bodyPr>
            <a:normAutofit/>
          </a:bodyPr>
          <a:lstStyle/>
          <a:p>
            <a:r>
              <a:rPr lang="zh-CN" altLang="en-US" dirty="0" smtClean="0"/>
              <a:t>软件测试</a:t>
            </a:r>
            <a:r>
              <a:rPr lang="zh-CN" altLang="en-US" smtClean="0"/>
              <a:t>流</a:t>
            </a:r>
            <a:r>
              <a:rPr lang="zh-CN" altLang="en-US" smtClean="0"/>
              <a:t>程</a:t>
            </a:r>
            <a:endParaRPr lang="en-US" altLang="zh-CN" dirty="0" smtClean="0"/>
          </a:p>
        </p:txBody>
      </p:sp>
      <p:pic>
        <p:nvPicPr>
          <p:cNvPr id="4" name="图片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439816" y="188640"/>
            <a:ext cx="4998255" cy="6400504"/>
          </a:xfrm>
          <a:prstGeom prst="rect">
            <a:avLst/>
          </a:prstGeom>
        </p:spPr>
      </p:pic>
    </p:spTree>
    <p:extLst>
      <p:ext uri="{BB962C8B-B14F-4D97-AF65-F5344CB8AC3E}">
        <p14:creationId xmlns:p14="http://schemas.microsoft.com/office/powerpoint/2010/main" xmlns="" val="291864050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xmlns="" val="370091114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软件测试模型</a:t>
            </a:r>
            <a:endParaRPr lang="en-US" altLang="zh-CN" dirty="0" smtClean="0"/>
          </a:p>
          <a:p>
            <a:pPr lvl="1"/>
            <a:r>
              <a:rPr lang="en-US" altLang="zh-CN" dirty="0" smtClean="0"/>
              <a:t>V</a:t>
            </a:r>
            <a:r>
              <a:rPr lang="zh-CN" altLang="en-US" dirty="0" smtClean="0"/>
              <a:t>模型</a:t>
            </a:r>
            <a:endParaRPr lang="en-US" altLang="zh-CN" dirty="0" smtClean="0"/>
          </a:p>
          <a:p>
            <a:pPr lvl="1"/>
            <a:r>
              <a:rPr lang="en-US" altLang="zh-CN" dirty="0" smtClean="0"/>
              <a:t>W</a:t>
            </a:r>
            <a:r>
              <a:rPr lang="zh-CN" altLang="en-US" dirty="0" smtClean="0"/>
              <a:t>模型</a:t>
            </a:r>
            <a:endParaRPr lang="en-US" altLang="zh-CN" dirty="0" smtClean="0"/>
          </a:p>
          <a:p>
            <a:pPr lvl="1"/>
            <a:r>
              <a:rPr lang="en-US" altLang="zh-CN" dirty="0" smtClean="0"/>
              <a:t>X</a:t>
            </a:r>
            <a:r>
              <a:rPr lang="zh-CN" altLang="en-US" dirty="0" smtClean="0"/>
              <a:t>模型</a:t>
            </a:r>
            <a:endParaRPr lang="en-US" altLang="zh-CN" dirty="0" smtClean="0"/>
          </a:p>
          <a:p>
            <a:pPr lvl="1"/>
            <a:r>
              <a:rPr lang="en-US" altLang="zh-CN" dirty="0" smtClean="0"/>
              <a:t>H</a:t>
            </a:r>
            <a:r>
              <a:rPr lang="zh-CN" altLang="en-US" dirty="0" smtClean="0"/>
              <a:t>模型</a:t>
            </a:r>
            <a:endParaRPr lang="zh-CN" altLang="en-US" dirty="0"/>
          </a:p>
        </p:txBody>
      </p:sp>
      <p:pic>
        <p:nvPicPr>
          <p:cNvPr id="4" name="Picture 6" descr="10t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3791744" y="1412776"/>
            <a:ext cx="7769225" cy="414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624035060"/>
      </p:ext>
    </p:extLst>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9220" name="Rectangle 3"/>
          <p:cNvSpPr>
            <a:spLocks noGrp="1" noChangeArrowheads="1"/>
          </p:cNvSpPr>
          <p:nvPr>
            <p:ph idx="1"/>
          </p:nvPr>
        </p:nvSpPr>
        <p:spPr/>
        <p:txBody>
          <a:bodyPr/>
          <a:lstStyle/>
          <a:p>
            <a:r>
              <a:rPr lang="en-US" altLang="zh-CN" dirty="0" smtClean="0"/>
              <a:t>W</a:t>
            </a:r>
            <a:r>
              <a:rPr lang="zh-CN" altLang="en-US" dirty="0" smtClean="0"/>
              <a:t>模型</a:t>
            </a:r>
            <a:endParaRPr lang="en-US" altLang="zh-CN" dirty="0" smtClean="0"/>
          </a:p>
          <a:p>
            <a:endParaRPr lang="en-US" altLang="zh-CN" dirty="0"/>
          </a:p>
          <a:p>
            <a:endParaRPr lang="en-US" altLang="zh-CN" dirty="0" smtClean="0"/>
          </a:p>
          <a:p>
            <a:endParaRPr lang="en-US" altLang="zh-CN" dirty="0"/>
          </a:p>
        </p:txBody>
      </p:sp>
      <p:pic>
        <p:nvPicPr>
          <p:cNvPr id="9222" name="Picture 6" descr="10t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2711624" y="1196752"/>
            <a:ext cx="9136837" cy="4248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内容占位符 2"/>
          <p:cNvSpPr txBox="1">
            <a:spLocks/>
          </p:cNvSpPr>
          <p:nvPr/>
        </p:nvSpPr>
        <p:spPr bwMode="auto">
          <a:xfrm>
            <a:off x="479376" y="3717032"/>
            <a:ext cx="4392488" cy="15841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kern="0" dirty="0" err="1" smtClean="0"/>
              <a:t>V&amp;V:Verification</a:t>
            </a:r>
            <a:r>
              <a:rPr lang="en-US" altLang="zh-CN" kern="0" dirty="0" smtClean="0"/>
              <a:t> &amp; Verify</a:t>
            </a:r>
          </a:p>
          <a:p>
            <a:pPr marL="0" indent="0">
              <a:buFont typeface="Wingdings" pitchFamily="2" charset="2"/>
              <a:buNone/>
            </a:pPr>
            <a:r>
              <a:rPr lang="en-US" altLang="zh-CN" kern="0" dirty="0" err="1" smtClean="0"/>
              <a:t>P&amp;D:Plan</a:t>
            </a:r>
            <a:r>
              <a:rPr lang="en-US" altLang="zh-CN" kern="0" dirty="0" smtClean="0"/>
              <a:t> &amp; Design</a:t>
            </a:r>
            <a:endParaRPr lang="zh-CN" altLang="en-US" kern="0" dirty="0" smtClean="0"/>
          </a:p>
          <a:p>
            <a:pPr marL="0" indent="0">
              <a:buFont typeface="Wingdings" pitchFamily="2" charset="2"/>
              <a:buNone/>
            </a:pPr>
            <a:endParaRPr lang="zh-CN" altLang="en-US" kern="0" dirty="0"/>
          </a:p>
        </p:txBody>
      </p:sp>
    </p:spTree>
    <p:extLst>
      <p:ext uri="{BB962C8B-B14F-4D97-AF65-F5344CB8AC3E}">
        <p14:creationId xmlns:p14="http://schemas.microsoft.com/office/powerpoint/2010/main" xmlns="" val="64384007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12292" name="Rectangle 3"/>
          <p:cNvSpPr>
            <a:spLocks noGrp="1" noChangeArrowheads="1"/>
          </p:cNvSpPr>
          <p:nvPr>
            <p:ph idx="1"/>
          </p:nvPr>
        </p:nvSpPr>
        <p:spPr/>
        <p:txBody>
          <a:bodyPr/>
          <a:lstStyle/>
          <a:p>
            <a:r>
              <a:rPr lang="en-US" altLang="zh-CN" smtClean="0"/>
              <a:t>H</a:t>
            </a:r>
            <a:r>
              <a:rPr lang="zh-CN" altLang="en-US" smtClean="0"/>
              <a:t>模型</a:t>
            </a:r>
            <a:endParaRPr lang="zh-CN" altLang="en-US"/>
          </a:p>
        </p:txBody>
      </p:sp>
      <p:pic>
        <p:nvPicPr>
          <p:cNvPr id="12294" name="Picture 6" descr="10t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631504" y="2276872"/>
            <a:ext cx="8993940" cy="2808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95606092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zh-CN" altLang="en-US" dirty="0" smtClean="0"/>
              <a:t>软件测试过程模型</a:t>
            </a:r>
          </a:p>
        </p:txBody>
      </p:sp>
      <p:sp>
        <p:nvSpPr>
          <p:cNvPr id="14340" name="Rectangle 3"/>
          <p:cNvSpPr>
            <a:spLocks noGrp="1" noChangeArrowheads="1"/>
          </p:cNvSpPr>
          <p:nvPr>
            <p:ph idx="1"/>
          </p:nvPr>
        </p:nvSpPr>
        <p:spPr/>
        <p:txBody>
          <a:bodyPr/>
          <a:lstStyle/>
          <a:p>
            <a:r>
              <a:rPr lang="en-US" altLang="zh-CN" smtClean="0"/>
              <a:t>X</a:t>
            </a:r>
            <a:r>
              <a:rPr lang="zh-CN" altLang="en-US" smtClean="0"/>
              <a:t>模型</a:t>
            </a:r>
            <a:endParaRPr lang="zh-CN" altLang="en-US"/>
          </a:p>
        </p:txBody>
      </p:sp>
      <p:pic>
        <p:nvPicPr>
          <p:cNvPr id="14342" name="Picture 6" descr="10t4"/>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2711624" y="1196752"/>
            <a:ext cx="5832648" cy="4799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1443747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smtClean="0"/>
              <a:t> 软件测试</a:t>
            </a:r>
            <a:r>
              <a:rPr lang="zh-CN" altLang="en-US" dirty="0"/>
              <a:t>流程</a:t>
            </a:r>
            <a:endParaRPr lang="zh-CN" altLang="en-US" dirty="0" smtClean="0"/>
          </a:p>
        </p:txBody>
      </p:sp>
      <p:sp>
        <p:nvSpPr>
          <p:cNvPr id="4100" name="Rectangle 3"/>
          <p:cNvSpPr>
            <a:spLocks noGrp="1" noChangeArrowheads="1"/>
          </p:cNvSpPr>
          <p:nvPr>
            <p:ph idx="1"/>
          </p:nvPr>
        </p:nvSpPr>
        <p:spPr/>
        <p:txBody>
          <a:bodyPr/>
          <a:lstStyle/>
          <a:p>
            <a:r>
              <a:rPr lang="zh-CN" altLang="en-US" dirty="0" smtClean="0"/>
              <a:t>内容提要</a:t>
            </a:r>
          </a:p>
          <a:p>
            <a:pPr lvl="1"/>
            <a:r>
              <a:rPr lang="zh-CN" altLang="en-US" dirty="0" smtClean="0"/>
              <a:t>掌握软件测试流</a:t>
            </a:r>
            <a:r>
              <a:rPr lang="zh-CN" altLang="en-US" dirty="0" smtClean="0"/>
              <a:t>程</a:t>
            </a:r>
            <a:endParaRPr lang="en-US" altLang="zh-CN" dirty="0" smtClean="0"/>
          </a:p>
        </p:txBody>
      </p:sp>
    </p:spTree>
    <p:extLst>
      <p:ext uri="{BB962C8B-B14F-4D97-AF65-F5344CB8AC3E}">
        <p14:creationId xmlns:p14="http://schemas.microsoft.com/office/powerpoint/2010/main" xmlns="" val="34808026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xEl>
                                              <p:pRg st="1" end="1"/>
                                            </p:txEl>
                                          </p:spTgt>
                                        </p:tgtEl>
                                        <p:attrNameLst>
                                          <p:attrName>style.visibility</p:attrName>
                                        </p:attrNameLst>
                                      </p:cBhvr>
                                      <p:to>
                                        <p:strVal val="visible"/>
                                      </p:to>
                                    </p:set>
                                    <p:anim calcmode="lin" valueType="num">
                                      <p:cBhvr additive="base">
                                        <p:cTn id="7" dur="500" fill="hold"/>
                                        <p:tgtEl>
                                          <p:spTgt spid="410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软件测试流程</a:t>
            </a:r>
            <a:endParaRPr lang="zh-CN" altLang="en-US" dirty="0"/>
          </a:p>
        </p:txBody>
      </p:sp>
      <p:sp>
        <p:nvSpPr>
          <p:cNvPr id="3" name="内容占位符 2"/>
          <p:cNvSpPr>
            <a:spLocks noGrp="1"/>
          </p:cNvSpPr>
          <p:nvPr>
            <p:ph idx="1"/>
          </p:nvPr>
        </p:nvSpPr>
        <p:spPr/>
        <p:txBody>
          <a:bodyPr/>
          <a:lstStyle/>
          <a:p>
            <a:r>
              <a:rPr lang="zh-CN" altLang="en-US" dirty="0" smtClean="0"/>
              <a:t>本节重点</a:t>
            </a:r>
            <a:endParaRPr lang="en-US" altLang="zh-CN" dirty="0" smtClean="0"/>
          </a:p>
          <a:p>
            <a:pPr lvl="1"/>
            <a:r>
              <a:rPr lang="zh-CN" altLang="en-US" dirty="0" smtClean="0"/>
              <a:t>软件测试流程</a:t>
            </a:r>
            <a:endParaRPr lang="en-US" altLang="zh-CN" dirty="0" smtClean="0"/>
          </a:p>
          <a:p>
            <a:pPr lvl="1"/>
            <a:r>
              <a:rPr lang="zh-CN" altLang="en-US" dirty="0" smtClean="0"/>
              <a:t>软件测试中几个概念</a:t>
            </a:r>
            <a:endParaRPr lang="zh-CN" altLang="en-US" dirty="0"/>
          </a:p>
        </p:txBody>
      </p:sp>
    </p:spTree>
    <p:extLst>
      <p:ext uri="{BB962C8B-B14F-4D97-AF65-F5344CB8AC3E}">
        <p14:creationId xmlns:p14="http://schemas.microsoft.com/office/powerpoint/2010/main" xmlns="" val="251099002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FF0000"/>
                                      </p:to>
                                    </p:animClr>
                                    <p:animClr clrSpc="rgb" dir="cw">
                                      <p:cBhvr>
                                        <p:cTn id="7" dur="500" fill="hold"/>
                                        <p:tgtEl>
                                          <p:spTgt spid="3">
                                            <p:txEl>
                                              <p:pRg st="1" end="1"/>
                                            </p:txEl>
                                          </p:spTgt>
                                        </p:tgtEl>
                                        <p:attrNameLst>
                                          <p:attrName>fillcolor</p:attrName>
                                        </p:attrNameLst>
                                      </p:cBhvr>
                                      <p:to>
                                        <a:srgbClr val="FF0000"/>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84" y="260648"/>
            <a:ext cx="10668000" cy="828130"/>
          </a:xfrm>
        </p:spPr>
        <p:txBody>
          <a:bodyPr>
            <a:normAutofit/>
          </a:bodyPr>
          <a:lstStyle/>
          <a:p>
            <a:r>
              <a:rPr lang="zh-CN" altLang="en-US" dirty="0" smtClean="0">
                <a:solidFill>
                  <a:schemeClr val="tx1"/>
                </a:solidFill>
              </a:rPr>
              <a:t>软件测试流程</a:t>
            </a:r>
            <a:endParaRPr lang="zh-CN" altLang="en-US" dirty="0">
              <a:solidFill>
                <a:schemeClr val="tx1"/>
              </a:solidFill>
            </a:endParaRPr>
          </a:p>
        </p:txBody>
      </p:sp>
      <p:sp>
        <p:nvSpPr>
          <p:cNvPr id="4" name="内容占位符 3"/>
          <p:cNvSpPr>
            <a:spLocks noGrp="1"/>
          </p:cNvSpPr>
          <p:nvPr>
            <p:ph idx="1"/>
          </p:nvPr>
        </p:nvSpPr>
        <p:spPr>
          <a:xfrm>
            <a:off x="1919536" y="5229200"/>
            <a:ext cx="10668000" cy="4267200"/>
          </a:xfrm>
        </p:spPr>
        <p:txBody>
          <a:bodyPr/>
          <a:lstStyle/>
          <a:p>
            <a:pPr marL="0" indent="0">
              <a:buNone/>
            </a:pPr>
            <a:r>
              <a:rPr lang="zh-CN" altLang="en-US" dirty="0" smtClean="0"/>
              <a:t>书上第</a:t>
            </a:r>
            <a:r>
              <a:rPr lang="en-US" altLang="zh-CN" dirty="0" smtClean="0"/>
              <a:t>4</a:t>
            </a:r>
            <a:r>
              <a:rPr lang="zh-CN" altLang="en-US" dirty="0" smtClean="0"/>
              <a:t>页</a:t>
            </a:r>
            <a:endParaRPr lang="zh-CN" altLang="en-US" dirty="0"/>
          </a:p>
        </p:txBody>
      </p:sp>
      <p:pic>
        <p:nvPicPr>
          <p:cNvPr id="3" name="图片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511824" y="-243408"/>
            <a:ext cx="5355619" cy="7273402"/>
          </a:xfrm>
          <a:prstGeom prst="rect">
            <a:avLst/>
          </a:prstGeom>
        </p:spPr>
      </p:pic>
    </p:spTree>
    <p:extLst>
      <p:ext uri="{BB962C8B-B14F-4D97-AF65-F5344CB8AC3E}">
        <p14:creationId xmlns:p14="http://schemas.microsoft.com/office/powerpoint/2010/main" xmlns="" val="3373760220"/>
      </p:ext>
    </p:extLst>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18392</TotalTime>
  <Words>2034</Words>
  <Application>Microsoft Office PowerPoint</Application>
  <PresentationFormat>自定义</PresentationFormat>
  <Paragraphs>198</Paragraphs>
  <Slides>29</Slides>
  <Notes>14</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Profile</vt:lpstr>
      <vt:lpstr>软件测试实用教程 ——方法与实践</vt:lpstr>
      <vt:lpstr>内容回顾</vt:lpstr>
      <vt:lpstr>内容回顾</vt:lpstr>
      <vt:lpstr> 软件测试过程模型</vt:lpstr>
      <vt:lpstr> 软件测试过程模型</vt:lpstr>
      <vt:lpstr>软件测试过程模型</vt:lpstr>
      <vt:lpstr> 软件测试流程</vt:lpstr>
      <vt:lpstr>软件测试流程</vt:lpstr>
      <vt:lpstr>软件测试流程</vt:lpstr>
      <vt:lpstr>熟悉需求</vt:lpstr>
      <vt:lpstr>测试计划是什么</vt:lpstr>
      <vt:lpstr>为什么制定测试计划</vt:lpstr>
      <vt:lpstr>什么时候开始制定测试计划</vt:lpstr>
      <vt:lpstr>使用和维护测试计划</vt:lpstr>
      <vt:lpstr>软件测试计划基本结构</vt:lpstr>
      <vt:lpstr>正确认识测试计划</vt:lpstr>
      <vt:lpstr>设计测试用例</vt:lpstr>
      <vt:lpstr>测试用例格式</vt:lpstr>
      <vt:lpstr> 设计测试用例简单格式</vt:lpstr>
      <vt:lpstr>开发测试脚本</vt:lpstr>
      <vt:lpstr>搭建测试环境</vt:lpstr>
      <vt:lpstr>实施测试</vt:lpstr>
      <vt:lpstr>测试评估与总结</vt:lpstr>
      <vt:lpstr>测试总结报告定义</vt:lpstr>
      <vt:lpstr>测试总结报告定义</vt:lpstr>
      <vt:lpstr>测试总结报告定义</vt:lpstr>
      <vt:lpstr>软件测试流程</vt:lpstr>
      <vt:lpstr>内容总结</vt:lpstr>
      <vt:lpstr>幻灯片 29</vt:lpstr>
    </vt:vector>
  </TitlesOfParts>
  <Company>福建163软件园</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Administrator</cp:lastModifiedBy>
  <cp:revision>348</cp:revision>
  <dcterms:created xsi:type="dcterms:W3CDTF">2008-07-27T05:17:11Z</dcterms:created>
  <dcterms:modified xsi:type="dcterms:W3CDTF">2019-09-20T02:00:51Z</dcterms:modified>
</cp:coreProperties>
</file>