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552" r:id="rId2"/>
    <p:sldId id="575" r:id="rId3"/>
    <p:sldId id="553" r:id="rId4"/>
    <p:sldId id="554" r:id="rId5"/>
    <p:sldId id="556" r:id="rId6"/>
    <p:sldId id="576" r:id="rId7"/>
    <p:sldId id="557" r:id="rId8"/>
    <p:sldId id="558" r:id="rId9"/>
    <p:sldId id="559" r:id="rId10"/>
    <p:sldId id="560" r:id="rId11"/>
    <p:sldId id="561" r:id="rId12"/>
    <p:sldId id="562" r:id="rId13"/>
    <p:sldId id="563" r:id="rId14"/>
    <p:sldId id="564" r:id="rId15"/>
    <p:sldId id="565" r:id="rId16"/>
    <p:sldId id="566" r:id="rId17"/>
    <p:sldId id="567" r:id="rId18"/>
    <p:sldId id="572" r:id="rId19"/>
    <p:sldId id="573" r:id="rId20"/>
    <p:sldId id="577" r:id="rId21"/>
    <p:sldId id="574" r:id="rId2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FF99"/>
    <a:srgbClr val="FFFFFF"/>
    <a:srgbClr val="FF33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414" autoAdjust="0"/>
  </p:normalViewPr>
  <p:slideViewPr>
    <p:cSldViewPr>
      <p:cViewPr varScale="1">
        <p:scale>
          <a:sx n="82" d="100"/>
          <a:sy n="82" d="100"/>
        </p:scale>
        <p:origin x="-379" y="-8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 xmlns:p14="http://schemas.microsoft.com/office/powerpoint/2010/main" val="3337668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 xmlns:p14="http://schemas.microsoft.com/office/powerpoint/2010/main" val="649662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4</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numCol="1" anchor="ctr" anchorCtr="0" compatLnSpc="1"/>
          <a:lstStyle/>
          <a:p>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pPr>
                <a:defRPr/>
              </a:pPr>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pPr>
                <a:defRPr/>
              </a:pPr>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pPr>
                <a:defRPr/>
              </a:pPr>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状态转换法设计</a:t>
            </a:r>
            <a:r>
              <a:rPr lang="zh-CN" altLang="en-US" sz="4400" b="1" dirty="0">
                <a:latin typeface="华文隶书" panose="02010800040101010101" pitchFamily="2" charset="-122"/>
                <a:ea typeface="华文隶书" panose="02010800040101010101" pitchFamily="2" charset="-122"/>
              </a:rPr>
              <a:t>测试用例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a:xfrm>
            <a:off x="623392" y="1052736"/>
            <a:ext cx="10668000" cy="4267200"/>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cstate="print"/>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ext uri="{D42A27DB-BD31-4B8C-83A1-F6EECF244321}">
                <p14:modId xmlns="" xmlns:p14="http://schemas.microsoft.com/office/powerpoint/2010/main" val="488374282"/>
              </p:ext>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cstate="print"/>
          <a:stretch>
            <a:fillRect/>
          </a:stretch>
        </p:blipFill>
        <p:spPr>
          <a:xfrm>
            <a:off x="407368" y="1772816"/>
            <a:ext cx="5257143" cy="455238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a:xfrm>
            <a:off x="695400" y="1268760"/>
            <a:ext cx="10668000" cy="4267200"/>
          </a:xfrm>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75520" y="260648"/>
            <a:ext cx="9846537" cy="5853862"/>
            <a:chOff x="1192525" y="1050520"/>
            <a:chExt cx="8166140" cy="5178002"/>
          </a:xfrm>
        </p:grpSpPr>
        <p:pic>
          <p:nvPicPr>
            <p:cNvPr id="4" name="图片 3"/>
            <p:cNvPicPr>
              <a:picLocks noChangeAspect="1"/>
            </p:cNvPicPr>
            <p:nvPr/>
          </p:nvPicPr>
          <p:blipFill>
            <a:blip r:embed="rId2" cstate="print"/>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767408" y="126876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设计测试用例</a:t>
            </a:r>
            <a:endParaRPr lang="zh-CN" altLang="en-US" dirty="0"/>
          </a:p>
        </p:txBody>
      </p:sp>
      <p:graphicFrame>
        <p:nvGraphicFramePr>
          <p:cNvPr id="4" name="内容占位符 3"/>
          <p:cNvGraphicFramePr>
            <a:graphicFrameLocks noGrp="1"/>
          </p:cNvGraphicFramePr>
          <p:nvPr>
            <p:ph idx="1"/>
          </p:nvPr>
        </p:nvGraphicFramePr>
        <p:xfrm>
          <a:off x="623392" y="1268760"/>
          <a:ext cx="10668893" cy="5303520"/>
        </p:xfrm>
        <a:graphic>
          <a:graphicData uri="http://schemas.openxmlformats.org/drawingml/2006/table">
            <a:tbl>
              <a:tblPr firstRow="1" bandRow="1">
                <a:tableStyleId>{FABFCF23-3B69-468F-B69F-88F6DE6A72F2}</a:tableStyleId>
              </a:tblPr>
              <a:tblGrid>
                <a:gridCol w="972599"/>
                <a:gridCol w="2294852"/>
                <a:gridCol w="2207270"/>
                <a:gridCol w="2207270"/>
                <a:gridCol w="2035143"/>
                <a:gridCol w="951759"/>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标题</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空闲</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暂停</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使用状态图的方式设计测试用例步骤总结</a:t>
            </a:r>
            <a:endParaRPr lang="zh-CN" altLang="en-US" dirty="0"/>
          </a:p>
        </p:txBody>
      </p:sp>
      <p:sp>
        <p:nvSpPr>
          <p:cNvPr id="3" name="内容占位符 2"/>
          <p:cNvSpPr>
            <a:spLocks noGrp="1"/>
          </p:cNvSpPr>
          <p:nvPr>
            <p:ph idx="1"/>
          </p:nvPr>
        </p:nvSpPr>
        <p:spPr/>
        <p:txBody>
          <a:bodyPr/>
          <a:lstStyle/>
          <a:p>
            <a:r>
              <a:rPr lang="zh-CN" altLang="en-US" dirty="0" smtClean="0"/>
              <a:t>分析需求并建立状态图</a:t>
            </a:r>
            <a:endParaRPr lang="en-US" altLang="zh-CN" dirty="0" smtClean="0"/>
          </a:p>
          <a:p>
            <a:r>
              <a:rPr lang="zh-CN" altLang="en-US" dirty="0" smtClean="0"/>
              <a:t>转换成状态树</a:t>
            </a:r>
            <a:endParaRPr lang="en-US" altLang="zh-CN" dirty="0" smtClean="0"/>
          </a:p>
          <a:p>
            <a:r>
              <a:rPr lang="zh-CN" altLang="en-US" dirty="0" smtClean="0"/>
              <a:t>设计测试用例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196752"/>
            <a:ext cx="11067082" cy="4267200"/>
          </a:xfrm>
        </p:spPr>
        <p:txBody>
          <a:bodyPr/>
          <a:lstStyle/>
          <a:p>
            <a:r>
              <a:rPr lang="zh-CN" altLang="en-US" dirty="0" smtClean="0"/>
              <a:t>依据雪梨教育平台判图片作业的图片查看器涉及状态转换的部分，使用状态转换方法测试测试用</a:t>
            </a:r>
            <a:r>
              <a:rPr lang="zh-CN" altLang="en-US" dirty="0" smtClean="0"/>
              <a:t>例</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cstate="print"/>
          <a:stretch>
            <a:fillRect/>
          </a:stretch>
        </p:blipFill>
        <p:spPr>
          <a:xfrm>
            <a:off x="2226367" y="2596633"/>
            <a:ext cx="6461921" cy="3446358"/>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a:t>
            </a:r>
            <a:r>
              <a:rPr lang="zh-CN" altLang="en-US" dirty="0" smtClean="0"/>
              <a:t>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因果图法设计测试用例</a:t>
            </a:r>
            <a:endParaRPr lang="en-US" altLang="zh-CN" dirty="0" smtClean="0"/>
          </a:p>
          <a:p>
            <a:pPr lvl="1"/>
            <a:r>
              <a:rPr lang="zh-CN" altLang="en-US" dirty="0" smtClean="0"/>
              <a:t>什么是因果图？因果图常用符号？什么情况下使用因果图法？</a:t>
            </a:r>
            <a:endParaRPr lang="en-US" altLang="zh-CN" dirty="0" smtClean="0"/>
          </a:p>
          <a:p>
            <a:pPr lvl="1"/>
            <a:r>
              <a:rPr lang="zh-CN" altLang="en-US" dirty="0" smtClean="0"/>
              <a:t>怎样使用因果图法？</a:t>
            </a:r>
            <a:endParaRPr lang="en-US" altLang="zh-CN" dirty="0" smtClean="0"/>
          </a:p>
          <a:p>
            <a:r>
              <a:rPr lang="zh-CN" altLang="en-US" dirty="0" smtClean="0"/>
              <a:t>场景法设计测试用例</a:t>
            </a:r>
            <a:endParaRPr lang="en-US" altLang="zh-CN" dirty="0" smtClean="0"/>
          </a:p>
          <a:p>
            <a:pPr lvl="1"/>
            <a:r>
              <a:rPr lang="zh-CN" altLang="en-US" dirty="0" smtClean="0"/>
              <a:t>什么是场景法？什么情况用场景法？</a:t>
            </a:r>
            <a:endParaRPr lang="en-US" altLang="zh-CN" dirty="0" smtClean="0"/>
          </a:p>
          <a:p>
            <a:pPr lvl="1"/>
            <a:r>
              <a:rPr lang="zh-CN" altLang="en-US" dirty="0" smtClean="0"/>
              <a:t>场景法怎样使用？</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什么是状态转换法</a:t>
            </a:r>
            <a:endParaRPr lang="en-US" altLang="zh-CN" dirty="0" smtClean="0"/>
          </a:p>
          <a:p>
            <a:r>
              <a:rPr lang="zh-CN" altLang="en-US" dirty="0" smtClean="0"/>
              <a:t>状态转换法如何使用</a:t>
            </a:r>
            <a:endParaRPr lang="en-US" altLang="zh-CN" dirty="0" smtClean="0"/>
          </a:p>
          <a:p>
            <a:pPr lvl="1"/>
            <a:r>
              <a:rPr lang="zh-CN" altLang="en-US" dirty="0" smtClean="0"/>
              <a:t>建立状态转换图（树）</a:t>
            </a:r>
            <a:endParaRPr lang="en-US" altLang="zh-CN" dirty="0" smtClean="0"/>
          </a:p>
          <a:p>
            <a:pPr lvl="1"/>
            <a:r>
              <a:rPr lang="zh-CN" altLang="en-US" dirty="0"/>
              <a:t>转</a:t>
            </a:r>
            <a:r>
              <a:rPr lang="zh-CN" altLang="en-US" dirty="0" smtClean="0"/>
              <a:t>成测试用例</a:t>
            </a:r>
            <a:endParaRPr lang="en-US" altLang="zh-CN" dirty="0" smtClean="0"/>
          </a:p>
          <a:p>
            <a:r>
              <a:rPr lang="zh-CN" altLang="en-US" dirty="0" smtClean="0"/>
              <a:t>状态转换法适用的场景</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anose="02010609060101010101"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3" cstate="print"/>
          <a:stretch>
            <a:fillRect/>
          </a:stretch>
        </p:blipFill>
        <p:spPr>
          <a:xfrm>
            <a:off x="3359696" y="1484784"/>
            <a:ext cx="6100511" cy="1028657"/>
          </a:xfrm>
          <a:prstGeom prst="rect">
            <a:avLst/>
          </a:prstGeom>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smtClean="0"/>
              <a:t>本节教学目标</a:t>
            </a:r>
            <a:endParaRPr lang="zh-CN" altLang="en-US" dirty="0"/>
          </a:p>
        </p:txBody>
      </p:sp>
      <p:sp>
        <p:nvSpPr>
          <p:cNvPr id="4" name="内容占位符 3"/>
          <p:cNvSpPr>
            <a:spLocks noGrp="1"/>
          </p:cNvSpPr>
          <p:nvPr>
            <p:ph idx="1"/>
          </p:nvPr>
        </p:nvSpPr>
        <p:spPr>
          <a:xfrm>
            <a:off x="695400" y="1538064"/>
            <a:ext cx="10668000" cy="4267200"/>
          </a:xfrm>
        </p:spPr>
        <p:txBody>
          <a:bodyPr/>
          <a:lstStyle/>
          <a:p>
            <a:pPr lvl="1"/>
            <a:r>
              <a:rPr lang="zh-CN" altLang="en-US" dirty="0" smtClean="0"/>
              <a:t>理解什么是状态测试</a:t>
            </a:r>
            <a:endParaRPr lang="en-US" altLang="zh-CN" dirty="0" smtClean="0"/>
          </a:p>
          <a:p>
            <a:pPr lvl="1"/>
            <a:r>
              <a:rPr lang="zh-CN" altLang="en-US" dirty="0" smtClean="0"/>
              <a:t>掌握建立程序状态转换图并设计测试用例的方法</a:t>
            </a:r>
            <a:endParaRPr lang="en-US" altLang="zh-CN"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cstate="print"/>
          <a:srcRect t="7091" r="-98" b="41362"/>
          <a:stretch>
            <a:fillRect/>
          </a:stretch>
        </p:blipFill>
        <p:spPr>
          <a:xfrm>
            <a:off x="479376" y="2348880"/>
            <a:ext cx="11017224" cy="238357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908720"/>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endParaRPr lang="zh-CN" altLang="en-US" dirty="0"/>
          </a:p>
        </p:txBody>
      </p:sp>
      <p:pic>
        <p:nvPicPr>
          <p:cNvPr id="4" name="图片 3"/>
          <p:cNvPicPr>
            <a:picLocks noChangeAspect="1"/>
          </p:cNvPicPr>
          <p:nvPr/>
        </p:nvPicPr>
        <p:blipFill>
          <a:blip r:embed="rId3" cstate="print"/>
          <a:stretch>
            <a:fillRect/>
          </a:stretch>
        </p:blipFill>
        <p:spPr>
          <a:xfrm>
            <a:off x="7536160" y="3356992"/>
            <a:ext cx="2736304" cy="2704412"/>
          </a:xfrm>
          <a:prstGeom prst="rect">
            <a:avLst/>
          </a:prstGeom>
        </p:spPr>
      </p:pic>
      <p:pic>
        <p:nvPicPr>
          <p:cNvPr id="6" name="图片 5"/>
          <p:cNvPicPr>
            <a:picLocks noChangeAspect="1"/>
          </p:cNvPicPr>
          <p:nvPr/>
        </p:nvPicPr>
        <p:blipFill>
          <a:blip r:embed="rId4" cstate="print"/>
          <a:stretch>
            <a:fillRect/>
          </a:stretch>
        </p:blipFill>
        <p:spPr>
          <a:xfrm>
            <a:off x="7248128" y="1052736"/>
            <a:ext cx="3913532" cy="208721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r>
              <a:rPr lang="en-US" altLang="zh-CN" smtClean="0"/>
              <a:t>—</a:t>
            </a:r>
            <a:r>
              <a:rPr lang="zh-CN" altLang="en-US" smtClean="0"/>
              <a:t>有限状态机</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solidFill>
                  <a:srgbClr val="FF0000"/>
                </a:solidFill>
              </a:rPr>
              <a:t>有限状态机</a:t>
            </a:r>
            <a:r>
              <a:rPr lang="zh-CN" altLang="en-US" dirty="0" smtClean="0"/>
              <a:t>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a:off x="767408" y="3068960"/>
            <a:ext cx="3672408" cy="2926746"/>
          </a:xfrm>
          <a:prstGeom prst="rect">
            <a:avLst/>
          </a:prstGeom>
        </p:spPr>
      </p:pic>
      <p:graphicFrame>
        <p:nvGraphicFramePr>
          <p:cNvPr id="4" name="表格 3"/>
          <p:cNvGraphicFramePr>
            <a:graphicFrameLocks noGrp="1"/>
          </p:cNvGraphicFramePr>
          <p:nvPr/>
        </p:nvGraphicFramePr>
        <p:xfrm>
          <a:off x="5087888" y="3212976"/>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cstate="print"/>
          <a:stretch>
            <a:fillRect/>
          </a:stretch>
        </p:blipFill>
        <p:spPr>
          <a:xfrm>
            <a:off x="9264352" y="2204864"/>
            <a:ext cx="2019353" cy="349319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201</TotalTime>
  <Words>1174</Words>
  <Application>Microsoft Office PowerPoint</Application>
  <PresentationFormat>自定义</PresentationFormat>
  <Paragraphs>132</Paragraphs>
  <Slides>21</Slides>
  <Notes>6</Notes>
  <HiddenSlides>1</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Profile</vt:lpstr>
      <vt:lpstr>软件测试实用教程 ——方法与实践</vt:lpstr>
      <vt:lpstr>内容回顾</vt:lpstr>
      <vt:lpstr>根据如下图播放器提供的功能进行用例设计</vt:lpstr>
      <vt:lpstr>本节教学目标</vt:lpstr>
      <vt:lpstr>状态转换测试概述</vt:lpstr>
      <vt:lpstr>目 录</vt:lpstr>
      <vt:lpstr>状态转换测试概述</vt:lpstr>
      <vt:lpstr>状态转换测试概述—有限状态机</vt:lpstr>
      <vt:lpstr>目 录</vt:lpstr>
      <vt:lpstr>建立状态转换图</vt:lpstr>
      <vt:lpstr>状态图转换状态树</vt:lpstr>
      <vt:lpstr>状态图转换状态树</vt:lpstr>
      <vt:lpstr>幻灯片 13</vt:lpstr>
      <vt:lpstr>目 录</vt:lpstr>
      <vt:lpstr>设计测试用例</vt:lpstr>
      <vt:lpstr>使用状态图的方式设计测试用例步骤总结</vt:lpstr>
      <vt:lpstr>Practice</vt:lpstr>
      <vt:lpstr>Practice</vt:lpstr>
      <vt:lpstr>Practice</vt:lpstr>
      <vt:lpstr>总结</vt:lpstr>
      <vt:lpstr>幻灯片 21</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321</cp:revision>
  <dcterms:created xsi:type="dcterms:W3CDTF">2008-07-27T05:17:00Z</dcterms:created>
  <dcterms:modified xsi:type="dcterms:W3CDTF">2019-10-23T09:29:11Z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