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552" r:id="rId2"/>
    <p:sldId id="582" r:id="rId3"/>
    <p:sldId id="578" r:id="rId4"/>
    <p:sldId id="579" r:id="rId5"/>
    <p:sldId id="580" r:id="rId6"/>
    <p:sldId id="581" r:id="rId7"/>
    <p:sldId id="593" r:id="rId8"/>
    <p:sldId id="594" r:id="rId9"/>
    <p:sldId id="595" r:id="rId10"/>
    <p:sldId id="596" r:id="rId11"/>
    <p:sldId id="597" r:id="rId12"/>
    <p:sldId id="598" r:id="rId13"/>
    <p:sldId id="614" r:id="rId14"/>
    <p:sldId id="599" r:id="rId15"/>
    <p:sldId id="600" r:id="rId16"/>
    <p:sldId id="601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3" r:id="rId28"/>
    <p:sldId id="592" r:id="rId29"/>
    <p:sldId id="574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FFFF99"/>
    <a:srgbClr val="FFFFFF"/>
    <a:srgbClr val="FF3300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3" autoAdjust="0"/>
    <p:restoredTop sz="77328" autoAdjust="0"/>
  </p:normalViewPr>
  <p:slideViewPr>
    <p:cSldViewPr>
      <p:cViewPr varScale="1">
        <p:scale>
          <a:sx n="87" d="100"/>
          <a:sy n="87" d="100"/>
        </p:scale>
        <p:origin x="-350" y="-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3376683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6496623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484784"/>
            <a:ext cx="10363200" cy="112819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6093296"/>
            <a:ext cx="3209524" cy="647619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69900" indent="-469900">
              <a:buFont typeface="Wingdings" panose="05000000000000000000" pitchFamily="2" charset="2"/>
              <a:buChar char="Ø"/>
              <a:defRPr baseline="0">
                <a:ea typeface="楷体" panose="02010609060101010101" pitchFamily="49" charset="-122"/>
              </a:defRPr>
            </a:lvl1pPr>
            <a:lvl2pPr marL="908050" indent="-436880">
              <a:buFont typeface="Wingdings" panose="05000000000000000000" pitchFamily="2" charset="2"/>
              <a:buChar char="l"/>
              <a:defRPr baseline="0">
                <a:ea typeface="楷体" panose="02010609060101010101" pitchFamily="49" charset="-122"/>
              </a:defRPr>
            </a:lvl2pPr>
            <a:lvl3pPr marL="1304925" indent="-395605">
              <a:buFont typeface="Arial" panose="020B0604020202020204" pitchFamily="34" charset="0"/>
              <a:buChar char="•"/>
              <a:defRPr baseline="0">
                <a:ea typeface="楷体" panose="02010609060101010101" pitchFamily="49" charset="-122"/>
              </a:defRPr>
            </a:lvl3pPr>
            <a:lvl4pPr>
              <a:defRPr baseline="0">
                <a:ea typeface="楷体" panose="02010609060101010101" pitchFamily="49" charset="-122"/>
              </a:defRPr>
            </a:lvl4pPr>
            <a:lvl5pPr>
              <a:defRPr baseline="0"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304925" indent="-395605">
              <a:defRPr lang="zh-CN" altLang="en-US" sz="2400" b="1" baseline="0" dirty="0" smtClean="0">
                <a:solidFill>
                  <a:srgbClr val="0000FF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304925" indent="-395605">
              <a:defRPr lang="zh-CN" altLang="en-US" sz="2400" b="1" baseline="0" dirty="0" smtClean="0">
                <a:solidFill>
                  <a:schemeClr val="tx1"/>
                </a:solidFill>
                <a:latin typeface="华文楷体" panose="02010600040101010101" pitchFamily="2" charset="-122"/>
                <a:ea typeface="楷体" panose="02010609060101010101" pitchFamily="49" charset="-122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7448" y="2636912"/>
            <a:ext cx="10363200" cy="1128192"/>
          </a:xfrm>
        </p:spPr>
        <p:txBody>
          <a:bodyPr/>
          <a:lstStyle>
            <a:lvl1pPr algn="ctr">
              <a:defRPr sz="4000"/>
            </a:lvl1pPr>
          </a:lstStyle>
          <a:p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1967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marL="1304925" lvl="2" indent="-39560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980728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6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lang="zh-CN" altLang="en-US" sz="2400" b="1" baseline="0" dirty="0" smtClean="0">
          <a:solidFill>
            <a:schemeClr val="tx1"/>
          </a:solidFill>
          <a:latin typeface="华文楷体" panose="02010600040101010101" pitchFamily="2" charset="-122"/>
          <a:ea typeface="楷体" panose="02010609060101010101" pitchFamily="49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esterhome.com/uploads/photo/2018/ad6a60f7-6abf-47e5-82d1-c6caf20c6132.png!lar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5440" y="1724744"/>
            <a:ext cx="10363200" cy="1128192"/>
          </a:xfrm>
        </p:spPr>
        <p:txBody>
          <a:bodyPr/>
          <a:lstStyle/>
          <a:p>
            <a:pPr algn="ctr" eaLnBrk="1" hangingPunct="1"/>
            <a:r>
              <a:rPr lang="zh-CN" altLang="en-US" sz="6000" b="1" dirty="0">
                <a:ea typeface="华文隶书" panose="02010800040101010101" pitchFamily="2" charset="-122"/>
              </a:rPr>
              <a:t>软件测试实用教程</a:t>
            </a:r>
            <a:r>
              <a:rPr lang="en-US" altLang="zh-CN" sz="6000" b="1" dirty="0">
                <a:ea typeface="华文隶书" panose="02010800040101010101" pitchFamily="2" charset="-122"/>
              </a:rPr>
              <a:t/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 dirty="0">
                <a:ea typeface="华文隶书" panose="02010800040101010101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err="1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软件测试技术</a:t>
            </a:r>
            <a:r>
              <a:rPr lang="en-US" altLang="zh-CN" sz="4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---</a:t>
            </a:r>
            <a:r>
              <a:rPr lang="zh-CN" altLang="en-US" sz="4400" b="1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状态转换法设计</a:t>
            </a:r>
            <a:r>
              <a:rPr lang="zh-CN" altLang="en-US" sz="4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测试用例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2"/>
          <p:cNvSpPr>
            <a:spLocks noGrp="1"/>
          </p:cNvSpPr>
          <p:nvPr>
            <p:ph idx="1"/>
          </p:nvPr>
        </p:nvSpPr>
        <p:spPr>
          <a:xfrm>
            <a:off x="767408" y="260648"/>
            <a:ext cx="3228579" cy="649288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en-US" dirty="0" smtClean="0"/>
              <a:t> </a:t>
            </a:r>
          </a:p>
          <a:p>
            <a:pPr eaLnBrk="1" hangingPunct="1"/>
            <a:endParaRPr lang="zh-CN" altLang="en-US" dirty="0" smtClean="0"/>
          </a:p>
        </p:txBody>
      </p:sp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4717123" y="3898032"/>
            <a:ext cx="886935" cy="457200"/>
            <a:chOff x="4313237" y="2743200"/>
            <a:chExt cx="838200" cy="457200"/>
          </a:xfrm>
        </p:grpSpPr>
        <p:sp>
          <p:nvSpPr>
            <p:cNvPr id="4" name="矩形 3"/>
            <p:cNvSpPr/>
            <p:nvPr/>
          </p:nvSpPr>
          <p:spPr>
            <a:xfrm>
              <a:off x="4313237" y="2743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197" name="TextBox 4"/>
            <p:cNvSpPr txBox="1">
              <a:spLocks noChangeArrowheads="1"/>
            </p:cNvSpPr>
            <p:nvPr/>
          </p:nvSpPr>
          <p:spPr bwMode="auto">
            <a:xfrm>
              <a:off x="4389437" y="27432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启动</a:t>
              </a: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4313971" y="2831232"/>
            <a:ext cx="1773870" cy="1068388"/>
            <a:chOff x="2560637" y="3124200"/>
            <a:chExt cx="1676400" cy="1067594"/>
          </a:xfrm>
        </p:grpSpPr>
        <p:grpSp>
          <p:nvGrpSpPr>
            <p:cNvPr id="5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95" name="TextBox 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dirty="0"/>
                  <a:t>账号已输入</a:t>
                </a: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094264" y="3885633"/>
              <a:ext cx="609147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3" name="TextBox 19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5604058" y="3680546"/>
            <a:ext cx="2580175" cy="598487"/>
            <a:chOff x="3779837" y="3974068"/>
            <a:chExt cx="2438400" cy="597932"/>
          </a:xfrm>
        </p:grpSpPr>
        <p:grpSp>
          <p:nvGrpSpPr>
            <p:cNvPr id="7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676400" cy="457200"/>
              <a:chOff x="4237037" y="3276600"/>
              <a:chExt cx="1676400" cy="4572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37037" y="3277024"/>
                <a:ext cx="1676400" cy="4567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90" name="TextBox 14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密码已输入</a:t>
                </a:r>
              </a:p>
            </p:txBody>
          </p:sp>
        </p:grpSp>
        <p:cxnSp>
          <p:nvCxnSpPr>
            <p:cNvPr id="19" name="直接箭头连接符 18"/>
            <p:cNvCxnSpPr>
              <a:stCxn id="7197" idx="3"/>
              <a:endCxn id="14" idx="1"/>
            </p:cNvCxnSpPr>
            <p:nvPr/>
          </p:nvCxnSpPr>
          <p:spPr>
            <a:xfrm flipV="1">
              <a:off x="3779837" y="4343612"/>
              <a:ext cx="762000" cy="1105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8" name="TextBox 20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9" name="组合 35"/>
          <p:cNvGrpSpPr>
            <a:grpSpLocks/>
          </p:cNvGrpSpPr>
          <p:nvPr/>
        </p:nvGrpSpPr>
        <p:grpSpPr bwMode="auto">
          <a:xfrm>
            <a:off x="4367808" y="4355232"/>
            <a:ext cx="1773872" cy="1312440"/>
            <a:chOff x="2713037" y="4554960"/>
            <a:chExt cx="1676400" cy="1312440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85" name="TextBox 2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26" name="直接箭头连接符 25"/>
            <p:cNvCxnSpPr>
              <a:stCxn id="4" idx="2"/>
            </p:cNvCxnSpPr>
            <p:nvPr/>
          </p:nvCxnSpPr>
          <p:spPr>
            <a:xfrm flipH="1">
              <a:off x="3461601" y="4554960"/>
              <a:ext cx="657" cy="87396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3" name="TextBox 2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11" name="组合 36"/>
          <p:cNvGrpSpPr>
            <a:grpSpLocks/>
          </p:cNvGrpSpPr>
          <p:nvPr/>
        </p:nvGrpSpPr>
        <p:grpSpPr bwMode="auto">
          <a:xfrm>
            <a:off x="2862622" y="3669432"/>
            <a:ext cx="1854501" cy="685800"/>
            <a:chOff x="1189037" y="3962400"/>
            <a:chExt cx="1752600" cy="685800"/>
          </a:xfrm>
        </p:grpSpPr>
        <p:grpSp>
          <p:nvGrpSpPr>
            <p:cNvPr id="13" name="组合 27"/>
            <p:cNvGrpSpPr>
              <a:grpSpLocks/>
            </p:cNvGrpSpPr>
            <p:nvPr/>
          </p:nvGrpSpPr>
          <p:grpSpPr bwMode="auto">
            <a:xfrm>
              <a:off x="1189037" y="4191000"/>
              <a:ext cx="838200" cy="457200"/>
              <a:chOff x="4313237" y="2743200"/>
              <a:chExt cx="838200" cy="4572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13237" y="2743200"/>
                <a:ext cx="8382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7180" name="TextBox 29"/>
              <p:cNvSpPr txBox="1">
                <a:spLocks noChangeArrowheads="1"/>
              </p:cNvSpPr>
              <p:nvPr/>
            </p:nvSpPr>
            <p:spPr bwMode="auto">
              <a:xfrm>
                <a:off x="4389437" y="27432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退出</a:t>
                </a:r>
              </a:p>
            </p:txBody>
          </p:sp>
        </p:grpSp>
        <p:cxnSp>
          <p:nvCxnSpPr>
            <p:cNvPr id="32" name="直接箭头连接符 31"/>
            <p:cNvCxnSpPr>
              <a:stCxn id="4" idx="1"/>
              <a:endCxn id="7180" idx="3"/>
            </p:cNvCxnSpPr>
            <p:nvPr/>
          </p:nvCxnSpPr>
          <p:spPr>
            <a:xfrm flipH="1" flipV="1">
              <a:off x="2027237" y="4375666"/>
              <a:ext cx="914400" cy="1223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78" name="TextBox 32"/>
            <p:cNvSpPr txBox="1">
              <a:spLocks noChangeArrowheads="1"/>
            </p:cNvSpPr>
            <p:nvPr/>
          </p:nvSpPr>
          <p:spPr bwMode="auto">
            <a:xfrm>
              <a:off x="2027237" y="3962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sp>
        <p:nvSpPr>
          <p:cNvPr id="36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7056784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  <p:sp>
        <p:nvSpPr>
          <p:cNvPr id="37" name="矩形 36"/>
          <p:cNvSpPr/>
          <p:nvPr/>
        </p:nvSpPr>
        <p:spPr>
          <a:xfrm>
            <a:off x="839416" y="1052736"/>
            <a:ext cx="104411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步骤三、找出什么动作会导致什么状态发生，画出状态转换图</a:t>
            </a:r>
          </a:p>
          <a:p>
            <a:pPr lvl="1" eaLnBrk="1" hangingPunct="1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轮、将所有可能的输入单独加载到被测系统的空闲状态，得到新的状态</a:t>
            </a:r>
            <a:endParaRPr lang="en-US" altLang="zh-CN" sz="2400" b="1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112673" y="4191000"/>
            <a:ext cx="886935" cy="457200"/>
            <a:chOff x="4313237" y="2743200"/>
            <a:chExt cx="838200" cy="457200"/>
          </a:xfrm>
        </p:grpSpPr>
        <p:sp>
          <p:nvSpPr>
            <p:cNvPr id="4" name="矩形 3"/>
            <p:cNvSpPr/>
            <p:nvPr/>
          </p:nvSpPr>
          <p:spPr>
            <a:xfrm>
              <a:off x="4313237" y="2743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249" name="TextBox 4"/>
            <p:cNvSpPr txBox="1">
              <a:spLocks noChangeArrowheads="1"/>
            </p:cNvSpPr>
            <p:nvPr/>
          </p:nvSpPr>
          <p:spPr bwMode="auto">
            <a:xfrm>
              <a:off x="4389437" y="27432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启动</a:t>
              </a: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2709521" y="3124200"/>
            <a:ext cx="1773870" cy="1068388"/>
            <a:chOff x="2560637" y="3124200"/>
            <a:chExt cx="1676400" cy="1067594"/>
          </a:xfrm>
        </p:grpSpPr>
        <p:grpSp>
          <p:nvGrpSpPr>
            <p:cNvPr id="5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47" name="TextBox 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账号已输入</a:t>
                </a: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094264" y="3885633"/>
              <a:ext cx="609147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5" name="TextBox 19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3999608" y="3973514"/>
            <a:ext cx="2580175" cy="598487"/>
            <a:chOff x="3779837" y="3974068"/>
            <a:chExt cx="2438400" cy="597932"/>
          </a:xfrm>
        </p:grpSpPr>
        <p:grpSp>
          <p:nvGrpSpPr>
            <p:cNvPr id="7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676400" cy="457200"/>
              <a:chOff x="4237037" y="3276600"/>
              <a:chExt cx="1676400" cy="4572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37037" y="3277024"/>
                <a:ext cx="1676400" cy="4567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42" name="TextBox 14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密码已输入</a:t>
                </a:r>
              </a:p>
            </p:txBody>
          </p:sp>
        </p:grpSp>
        <p:cxnSp>
          <p:nvCxnSpPr>
            <p:cNvPr id="19" name="直接箭头连接符 18"/>
            <p:cNvCxnSpPr>
              <a:stCxn id="8249" idx="3"/>
              <a:endCxn id="14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0" name="TextBox 20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9" name="组合 35"/>
          <p:cNvGrpSpPr>
            <a:grpSpLocks/>
          </p:cNvGrpSpPr>
          <p:nvPr/>
        </p:nvGrpSpPr>
        <p:grpSpPr bwMode="auto">
          <a:xfrm>
            <a:off x="2870782" y="4648200"/>
            <a:ext cx="1773870" cy="1219200"/>
            <a:chOff x="2713037" y="4648200"/>
            <a:chExt cx="1676400" cy="1219200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37" name="TextBox 2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26" name="直接箭头连接符 25"/>
            <p:cNvCxnSpPr>
              <a:stCxn id="4" idx="2"/>
            </p:cNvCxnSpPr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5" name="TextBox 2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11" name="组合 36"/>
          <p:cNvGrpSpPr>
            <a:grpSpLocks/>
          </p:cNvGrpSpPr>
          <p:nvPr/>
        </p:nvGrpSpPr>
        <p:grpSpPr bwMode="auto">
          <a:xfrm>
            <a:off x="1258172" y="3962400"/>
            <a:ext cx="1854501" cy="685800"/>
            <a:chOff x="1189037" y="3962400"/>
            <a:chExt cx="1752600" cy="685800"/>
          </a:xfrm>
        </p:grpSpPr>
        <p:grpSp>
          <p:nvGrpSpPr>
            <p:cNvPr id="13" name="组合 27"/>
            <p:cNvGrpSpPr>
              <a:grpSpLocks/>
            </p:cNvGrpSpPr>
            <p:nvPr/>
          </p:nvGrpSpPr>
          <p:grpSpPr bwMode="auto">
            <a:xfrm>
              <a:off x="1189037" y="4191000"/>
              <a:ext cx="838200" cy="457200"/>
              <a:chOff x="4313237" y="2743200"/>
              <a:chExt cx="838200" cy="4572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13237" y="2743200"/>
                <a:ext cx="8382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32" name="TextBox 29"/>
              <p:cNvSpPr txBox="1">
                <a:spLocks noChangeArrowheads="1"/>
              </p:cNvSpPr>
              <p:nvPr/>
            </p:nvSpPr>
            <p:spPr bwMode="auto">
              <a:xfrm>
                <a:off x="4389437" y="27432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退出</a:t>
                </a:r>
              </a:p>
            </p:txBody>
          </p:sp>
        </p:grpSp>
        <p:cxnSp>
          <p:nvCxnSpPr>
            <p:cNvPr id="32" name="直接箭头连接符 31"/>
            <p:cNvCxnSpPr>
              <a:stCxn id="4" idx="1"/>
              <a:endCxn id="8232" idx="3"/>
            </p:cNvCxnSpPr>
            <p:nvPr/>
          </p:nvCxnSpPr>
          <p:spPr>
            <a:xfrm rot="10800000">
              <a:off x="2027237" y="4375150"/>
              <a:ext cx="914400" cy="44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30" name="TextBox 32"/>
            <p:cNvSpPr txBox="1">
              <a:spLocks noChangeArrowheads="1"/>
            </p:cNvSpPr>
            <p:nvPr/>
          </p:nvSpPr>
          <p:spPr bwMode="auto">
            <a:xfrm>
              <a:off x="2027237" y="3962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4483391" y="2895600"/>
            <a:ext cx="2741436" cy="598488"/>
            <a:chOff x="3779837" y="3974068"/>
            <a:chExt cx="2590800" cy="597932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27" name="TextBox 3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账户密码已输入</a:t>
                </a:r>
              </a:p>
            </p:txBody>
          </p:sp>
        </p:grpSp>
        <p:cxnSp>
          <p:nvCxnSpPr>
            <p:cNvPr id="35" name="直接箭头连接符 34"/>
            <p:cNvCxnSpPr>
              <a:endCxn id="3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5" name="TextBox 3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709521" y="2055814"/>
            <a:ext cx="1773870" cy="1068387"/>
            <a:chOff x="2560637" y="3124200"/>
            <a:chExt cx="1676400" cy="1067594"/>
          </a:xfrm>
        </p:grpSpPr>
        <p:grpSp>
          <p:nvGrpSpPr>
            <p:cNvPr id="18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22" name="TextBox 4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3094263" y="3885632"/>
              <a:ext cx="609148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0" name="TextBox 41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0" name="组合 50"/>
          <p:cNvGrpSpPr>
            <a:grpSpLocks/>
          </p:cNvGrpSpPr>
          <p:nvPr/>
        </p:nvGrpSpPr>
        <p:grpSpPr bwMode="auto">
          <a:xfrm>
            <a:off x="1580694" y="3352800"/>
            <a:ext cx="1128827" cy="838200"/>
            <a:chOff x="1493837" y="3352800"/>
            <a:chExt cx="1066800" cy="838200"/>
          </a:xfrm>
        </p:grpSpPr>
        <p:cxnSp>
          <p:nvCxnSpPr>
            <p:cNvPr id="46" name="直接箭头连接符 45"/>
            <p:cNvCxnSpPr>
              <a:stCxn id="8" idx="1"/>
              <a:endCxn id="8232" idx="0"/>
            </p:cNvCxnSpPr>
            <p:nvPr/>
          </p:nvCxnSpPr>
          <p:spPr>
            <a:xfrm rot="10800000" flipV="1">
              <a:off x="1646237" y="3352800"/>
              <a:ext cx="914400" cy="838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7" name="TextBox 49"/>
            <p:cNvSpPr txBox="1">
              <a:spLocks noChangeArrowheads="1"/>
            </p:cNvSpPr>
            <p:nvPr/>
          </p:nvSpPr>
          <p:spPr bwMode="auto">
            <a:xfrm>
              <a:off x="1493837" y="3505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21" name="组合 52"/>
          <p:cNvGrpSpPr>
            <a:grpSpLocks/>
          </p:cNvGrpSpPr>
          <p:nvPr/>
        </p:nvGrpSpPr>
        <p:grpSpPr bwMode="auto">
          <a:xfrm>
            <a:off x="5692848" y="3494088"/>
            <a:ext cx="886935" cy="620712"/>
            <a:chOff x="5380037" y="3493532"/>
            <a:chExt cx="838200" cy="621268"/>
          </a:xfrm>
        </p:grpSpPr>
        <p:cxnSp>
          <p:nvCxnSpPr>
            <p:cNvPr id="48" name="直接箭头连接符 47"/>
            <p:cNvCxnSpPr>
              <a:stCxn id="8242" idx="0"/>
              <a:endCxn id="37" idx="2"/>
            </p:cNvCxnSpPr>
            <p:nvPr/>
          </p:nvCxnSpPr>
          <p:spPr>
            <a:xfrm rot="5400000" flipH="1" flipV="1">
              <a:off x="5298003" y="3575566"/>
              <a:ext cx="621268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5" name="TextBox 51"/>
            <p:cNvSpPr txBox="1">
              <a:spLocks noChangeArrowheads="1"/>
            </p:cNvSpPr>
            <p:nvPr/>
          </p:nvSpPr>
          <p:spPr bwMode="auto">
            <a:xfrm>
              <a:off x="5608637" y="36692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22" name="组合 35"/>
          <p:cNvGrpSpPr>
            <a:grpSpLocks/>
          </p:cNvGrpSpPr>
          <p:nvPr/>
        </p:nvGrpSpPr>
        <p:grpSpPr bwMode="auto">
          <a:xfrm>
            <a:off x="4886544" y="4572000"/>
            <a:ext cx="1773870" cy="1219200"/>
            <a:chOff x="2713037" y="4648200"/>
            <a:chExt cx="1676400" cy="1219200"/>
          </a:xfrm>
        </p:grpSpPr>
        <p:grpSp>
          <p:nvGrpSpPr>
            <p:cNvPr id="24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8213" name="TextBox 5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56" name="直接箭头连接符 55"/>
            <p:cNvCxnSpPr/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1" name="TextBox 5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5" name="组合 62"/>
          <p:cNvGrpSpPr>
            <a:grpSpLocks/>
          </p:cNvGrpSpPr>
          <p:nvPr/>
        </p:nvGrpSpPr>
        <p:grpSpPr bwMode="auto">
          <a:xfrm>
            <a:off x="1385837" y="4319589"/>
            <a:ext cx="7693491" cy="2357437"/>
            <a:chOff x="1309688" y="4319587"/>
            <a:chExt cx="7270749" cy="2357439"/>
          </a:xfrm>
        </p:grpSpPr>
        <p:sp>
          <p:nvSpPr>
            <p:cNvPr id="61" name="任意多边形 60"/>
            <p:cNvSpPr/>
            <p:nvPr/>
          </p:nvSpPr>
          <p:spPr>
            <a:xfrm>
              <a:off x="1309688" y="4319587"/>
              <a:ext cx="6470649" cy="2357439"/>
            </a:xfrm>
            <a:custGeom>
              <a:avLst/>
              <a:gdLst>
                <a:gd name="connsiteX0" fmla="*/ 4891087 w 6469856"/>
                <a:gd name="connsiteY0" fmla="*/ 9526 h 2357439"/>
                <a:gd name="connsiteX1" fmla="*/ 6234112 w 6469856"/>
                <a:gd name="connsiteY1" fmla="*/ 223838 h 2357439"/>
                <a:gd name="connsiteX2" fmla="*/ 6176962 w 6469856"/>
                <a:gd name="connsiteY2" fmla="*/ 1352551 h 2357439"/>
                <a:gd name="connsiteX3" fmla="*/ 4476750 w 6469856"/>
                <a:gd name="connsiteY3" fmla="*/ 2066926 h 2357439"/>
                <a:gd name="connsiteX4" fmla="*/ 719137 w 6469856"/>
                <a:gd name="connsiteY4" fmla="*/ 2066926 h 2357439"/>
                <a:gd name="connsiteX5" fmla="*/ 161925 w 6469856"/>
                <a:gd name="connsiteY5" fmla="*/ 323851 h 2357439"/>
                <a:gd name="connsiteX6" fmla="*/ 161925 w 6469856"/>
                <a:gd name="connsiteY6" fmla="*/ 323851 h 2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69856" h="2357439">
                  <a:moveTo>
                    <a:pt x="4891087" y="9526"/>
                  </a:moveTo>
                  <a:cubicBezTo>
                    <a:pt x="5455443" y="4763"/>
                    <a:pt x="6019799" y="0"/>
                    <a:pt x="6234112" y="223838"/>
                  </a:cubicBezTo>
                  <a:cubicBezTo>
                    <a:pt x="6448425" y="447676"/>
                    <a:pt x="6469856" y="1045370"/>
                    <a:pt x="6176962" y="1352551"/>
                  </a:cubicBezTo>
                  <a:cubicBezTo>
                    <a:pt x="5884068" y="1659732"/>
                    <a:pt x="5386387" y="1947864"/>
                    <a:pt x="4476750" y="2066926"/>
                  </a:cubicBezTo>
                  <a:cubicBezTo>
                    <a:pt x="3567113" y="2185988"/>
                    <a:pt x="1438275" y="2357439"/>
                    <a:pt x="719137" y="2066926"/>
                  </a:cubicBezTo>
                  <a:cubicBezTo>
                    <a:pt x="0" y="1776414"/>
                    <a:pt x="161925" y="323851"/>
                    <a:pt x="161925" y="323851"/>
                  </a:cubicBezTo>
                  <a:lnTo>
                    <a:pt x="161925" y="323851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208" name="TextBox 61"/>
            <p:cNvSpPr txBox="1">
              <a:spLocks noChangeArrowheads="1"/>
            </p:cNvSpPr>
            <p:nvPr/>
          </p:nvSpPr>
          <p:spPr bwMode="auto">
            <a:xfrm>
              <a:off x="7818437" y="48768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 flipH="1" flipV="1">
            <a:off x="2771988" y="4988885"/>
            <a:ext cx="762000" cy="80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7056784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  <p:sp>
        <p:nvSpPr>
          <p:cNvPr id="66" name="矩形 65"/>
          <p:cNvSpPr/>
          <p:nvPr/>
        </p:nvSpPr>
        <p:spPr>
          <a:xfrm>
            <a:off x="407368" y="1268760"/>
            <a:ext cx="11161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  <a:buFont typeface="Wingdings" pitchFamily="2" charset="2"/>
              <a:buChar char="l"/>
            </a:pPr>
            <a:r>
              <a:rPr lang="zh-CN" altLang="en-US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轮、将所有可能的输入单独加载到上一步得到的每一个状态中，再得到新的状态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112673" y="4191000"/>
            <a:ext cx="886935" cy="457200"/>
            <a:chOff x="4313237" y="2743200"/>
            <a:chExt cx="838200" cy="457200"/>
          </a:xfrm>
        </p:grpSpPr>
        <p:sp>
          <p:nvSpPr>
            <p:cNvPr id="4" name="矩形 3"/>
            <p:cNvSpPr/>
            <p:nvPr/>
          </p:nvSpPr>
          <p:spPr>
            <a:xfrm>
              <a:off x="4313237" y="2743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84" name="TextBox 4"/>
            <p:cNvSpPr txBox="1">
              <a:spLocks noChangeArrowheads="1"/>
            </p:cNvSpPr>
            <p:nvPr/>
          </p:nvSpPr>
          <p:spPr bwMode="auto">
            <a:xfrm>
              <a:off x="4389437" y="27432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启动</a:t>
              </a: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2709521" y="3124200"/>
            <a:ext cx="1773870" cy="1068388"/>
            <a:chOff x="2560637" y="3124200"/>
            <a:chExt cx="1676400" cy="1067594"/>
          </a:xfrm>
        </p:grpSpPr>
        <p:grpSp>
          <p:nvGrpSpPr>
            <p:cNvPr id="5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82" name="TextBox 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账号已输入</a:t>
                </a: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094264" y="3885633"/>
              <a:ext cx="609147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80" name="TextBox 19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3999608" y="3973514"/>
            <a:ext cx="2580175" cy="598487"/>
            <a:chOff x="3779837" y="3974068"/>
            <a:chExt cx="2438400" cy="597932"/>
          </a:xfrm>
        </p:grpSpPr>
        <p:grpSp>
          <p:nvGrpSpPr>
            <p:cNvPr id="7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676400" cy="457200"/>
              <a:chOff x="4237037" y="3276600"/>
              <a:chExt cx="1676400" cy="4572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37037" y="3277024"/>
                <a:ext cx="1676400" cy="4567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77" name="TextBox 14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密码已输入</a:t>
                </a:r>
              </a:p>
            </p:txBody>
          </p:sp>
        </p:grpSp>
        <p:cxnSp>
          <p:nvCxnSpPr>
            <p:cNvPr id="19" name="直接箭头连接符 18"/>
            <p:cNvCxnSpPr>
              <a:stCxn id="9284" idx="3"/>
              <a:endCxn id="14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75" name="TextBox 20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9" name="组合 35"/>
          <p:cNvGrpSpPr>
            <a:grpSpLocks/>
          </p:cNvGrpSpPr>
          <p:nvPr/>
        </p:nvGrpSpPr>
        <p:grpSpPr bwMode="auto">
          <a:xfrm>
            <a:off x="2870782" y="4648200"/>
            <a:ext cx="1773870" cy="1219200"/>
            <a:chOff x="2713037" y="4648200"/>
            <a:chExt cx="1676400" cy="1219200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72" name="TextBox 2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26" name="直接箭头连接符 25"/>
            <p:cNvCxnSpPr>
              <a:stCxn id="4" idx="2"/>
            </p:cNvCxnSpPr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70" name="TextBox 2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11" name="组合 36"/>
          <p:cNvGrpSpPr>
            <a:grpSpLocks/>
          </p:cNvGrpSpPr>
          <p:nvPr/>
        </p:nvGrpSpPr>
        <p:grpSpPr bwMode="auto">
          <a:xfrm>
            <a:off x="1258172" y="3962400"/>
            <a:ext cx="1854501" cy="685800"/>
            <a:chOff x="1189037" y="3962400"/>
            <a:chExt cx="1752600" cy="685800"/>
          </a:xfrm>
        </p:grpSpPr>
        <p:grpSp>
          <p:nvGrpSpPr>
            <p:cNvPr id="13" name="组合 27"/>
            <p:cNvGrpSpPr>
              <a:grpSpLocks/>
            </p:cNvGrpSpPr>
            <p:nvPr/>
          </p:nvGrpSpPr>
          <p:grpSpPr bwMode="auto">
            <a:xfrm>
              <a:off x="1189037" y="4191000"/>
              <a:ext cx="838200" cy="457200"/>
              <a:chOff x="4313237" y="2743200"/>
              <a:chExt cx="838200" cy="4572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13237" y="2743200"/>
                <a:ext cx="8382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67" name="TextBox 29"/>
              <p:cNvSpPr txBox="1">
                <a:spLocks noChangeArrowheads="1"/>
              </p:cNvSpPr>
              <p:nvPr/>
            </p:nvSpPr>
            <p:spPr bwMode="auto">
              <a:xfrm>
                <a:off x="4389437" y="27432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退出</a:t>
                </a:r>
              </a:p>
            </p:txBody>
          </p:sp>
        </p:grpSp>
        <p:cxnSp>
          <p:nvCxnSpPr>
            <p:cNvPr id="32" name="直接箭头连接符 31"/>
            <p:cNvCxnSpPr>
              <a:stCxn id="4" idx="1"/>
              <a:endCxn id="9267" idx="3"/>
            </p:cNvCxnSpPr>
            <p:nvPr/>
          </p:nvCxnSpPr>
          <p:spPr>
            <a:xfrm rot="10800000">
              <a:off x="2027237" y="4375150"/>
              <a:ext cx="914400" cy="44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65" name="TextBox 32"/>
            <p:cNvSpPr txBox="1">
              <a:spLocks noChangeArrowheads="1"/>
            </p:cNvSpPr>
            <p:nvPr/>
          </p:nvSpPr>
          <p:spPr bwMode="auto">
            <a:xfrm>
              <a:off x="2027237" y="3962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4483391" y="2895600"/>
            <a:ext cx="2741436" cy="598488"/>
            <a:chOff x="3779837" y="3974068"/>
            <a:chExt cx="2590800" cy="597932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62" name="TextBox 3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账户密码已输入</a:t>
                </a:r>
              </a:p>
            </p:txBody>
          </p:sp>
        </p:grpSp>
        <p:cxnSp>
          <p:nvCxnSpPr>
            <p:cNvPr id="35" name="直接箭头连接符 34"/>
            <p:cNvCxnSpPr>
              <a:endCxn id="3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60" name="TextBox 3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709521" y="2055814"/>
            <a:ext cx="1773870" cy="1068387"/>
            <a:chOff x="2560637" y="3124200"/>
            <a:chExt cx="1676400" cy="1067594"/>
          </a:xfrm>
        </p:grpSpPr>
        <p:grpSp>
          <p:nvGrpSpPr>
            <p:cNvPr id="18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57" name="TextBox 4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3094263" y="3885632"/>
              <a:ext cx="609148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5" name="TextBox 41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0" name="组合 50"/>
          <p:cNvGrpSpPr>
            <a:grpSpLocks/>
          </p:cNvGrpSpPr>
          <p:nvPr/>
        </p:nvGrpSpPr>
        <p:grpSpPr bwMode="auto">
          <a:xfrm>
            <a:off x="1580694" y="3352800"/>
            <a:ext cx="1128827" cy="838200"/>
            <a:chOff x="1493837" y="3352800"/>
            <a:chExt cx="1066800" cy="838200"/>
          </a:xfrm>
        </p:grpSpPr>
        <p:cxnSp>
          <p:nvCxnSpPr>
            <p:cNvPr id="46" name="直接箭头连接符 45"/>
            <p:cNvCxnSpPr>
              <a:stCxn id="8" idx="1"/>
              <a:endCxn id="9267" idx="0"/>
            </p:cNvCxnSpPr>
            <p:nvPr/>
          </p:nvCxnSpPr>
          <p:spPr>
            <a:xfrm rot="10800000" flipV="1">
              <a:off x="1646237" y="3352800"/>
              <a:ext cx="914400" cy="838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2" name="TextBox 49"/>
            <p:cNvSpPr txBox="1">
              <a:spLocks noChangeArrowheads="1"/>
            </p:cNvSpPr>
            <p:nvPr/>
          </p:nvSpPr>
          <p:spPr bwMode="auto">
            <a:xfrm>
              <a:off x="1493837" y="3505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21" name="组合 52"/>
          <p:cNvGrpSpPr>
            <a:grpSpLocks/>
          </p:cNvGrpSpPr>
          <p:nvPr/>
        </p:nvGrpSpPr>
        <p:grpSpPr bwMode="auto">
          <a:xfrm>
            <a:off x="5692848" y="3494088"/>
            <a:ext cx="886935" cy="620712"/>
            <a:chOff x="5380037" y="3493532"/>
            <a:chExt cx="838200" cy="621268"/>
          </a:xfrm>
        </p:grpSpPr>
        <p:cxnSp>
          <p:nvCxnSpPr>
            <p:cNvPr id="48" name="直接箭头连接符 47"/>
            <p:cNvCxnSpPr>
              <a:stCxn id="9277" idx="0"/>
              <a:endCxn id="37" idx="2"/>
            </p:cNvCxnSpPr>
            <p:nvPr/>
          </p:nvCxnSpPr>
          <p:spPr>
            <a:xfrm rot="5400000" flipH="1" flipV="1">
              <a:off x="5298003" y="3575566"/>
              <a:ext cx="621268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0" name="TextBox 51"/>
            <p:cNvSpPr txBox="1">
              <a:spLocks noChangeArrowheads="1"/>
            </p:cNvSpPr>
            <p:nvPr/>
          </p:nvSpPr>
          <p:spPr bwMode="auto">
            <a:xfrm>
              <a:off x="5608637" y="36692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22" name="组合 35"/>
          <p:cNvGrpSpPr>
            <a:grpSpLocks/>
          </p:cNvGrpSpPr>
          <p:nvPr/>
        </p:nvGrpSpPr>
        <p:grpSpPr bwMode="auto">
          <a:xfrm>
            <a:off x="4886544" y="4572000"/>
            <a:ext cx="1773870" cy="1219200"/>
            <a:chOff x="2713037" y="4648200"/>
            <a:chExt cx="1676400" cy="1219200"/>
          </a:xfrm>
        </p:grpSpPr>
        <p:grpSp>
          <p:nvGrpSpPr>
            <p:cNvPr id="24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48" name="TextBox 5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56" name="直接箭头连接符 55"/>
            <p:cNvCxnSpPr/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6" name="TextBox 5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5" name="组合 62"/>
          <p:cNvGrpSpPr>
            <a:grpSpLocks/>
          </p:cNvGrpSpPr>
          <p:nvPr/>
        </p:nvGrpSpPr>
        <p:grpSpPr bwMode="auto">
          <a:xfrm>
            <a:off x="1385837" y="4319589"/>
            <a:ext cx="7693491" cy="2357437"/>
            <a:chOff x="1309688" y="4319587"/>
            <a:chExt cx="7270749" cy="2357439"/>
          </a:xfrm>
        </p:grpSpPr>
        <p:sp>
          <p:nvSpPr>
            <p:cNvPr id="61" name="任意多边形 60"/>
            <p:cNvSpPr/>
            <p:nvPr/>
          </p:nvSpPr>
          <p:spPr>
            <a:xfrm>
              <a:off x="1309688" y="4319587"/>
              <a:ext cx="6470649" cy="2357439"/>
            </a:xfrm>
            <a:custGeom>
              <a:avLst/>
              <a:gdLst>
                <a:gd name="connsiteX0" fmla="*/ 4891087 w 6469856"/>
                <a:gd name="connsiteY0" fmla="*/ 9526 h 2357439"/>
                <a:gd name="connsiteX1" fmla="*/ 6234112 w 6469856"/>
                <a:gd name="connsiteY1" fmla="*/ 223838 h 2357439"/>
                <a:gd name="connsiteX2" fmla="*/ 6176962 w 6469856"/>
                <a:gd name="connsiteY2" fmla="*/ 1352551 h 2357439"/>
                <a:gd name="connsiteX3" fmla="*/ 4476750 w 6469856"/>
                <a:gd name="connsiteY3" fmla="*/ 2066926 h 2357439"/>
                <a:gd name="connsiteX4" fmla="*/ 719137 w 6469856"/>
                <a:gd name="connsiteY4" fmla="*/ 2066926 h 2357439"/>
                <a:gd name="connsiteX5" fmla="*/ 161925 w 6469856"/>
                <a:gd name="connsiteY5" fmla="*/ 323851 h 2357439"/>
                <a:gd name="connsiteX6" fmla="*/ 161925 w 6469856"/>
                <a:gd name="connsiteY6" fmla="*/ 323851 h 2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69856" h="2357439">
                  <a:moveTo>
                    <a:pt x="4891087" y="9526"/>
                  </a:moveTo>
                  <a:cubicBezTo>
                    <a:pt x="5455443" y="4763"/>
                    <a:pt x="6019799" y="0"/>
                    <a:pt x="6234112" y="223838"/>
                  </a:cubicBezTo>
                  <a:cubicBezTo>
                    <a:pt x="6448425" y="447676"/>
                    <a:pt x="6469856" y="1045370"/>
                    <a:pt x="6176962" y="1352551"/>
                  </a:cubicBezTo>
                  <a:cubicBezTo>
                    <a:pt x="5884068" y="1659732"/>
                    <a:pt x="5386387" y="1947864"/>
                    <a:pt x="4476750" y="2066926"/>
                  </a:cubicBezTo>
                  <a:cubicBezTo>
                    <a:pt x="3567113" y="2185988"/>
                    <a:pt x="1438275" y="2357439"/>
                    <a:pt x="719137" y="2066926"/>
                  </a:cubicBezTo>
                  <a:cubicBezTo>
                    <a:pt x="0" y="1776414"/>
                    <a:pt x="161925" y="323851"/>
                    <a:pt x="161925" y="323851"/>
                  </a:cubicBezTo>
                  <a:lnTo>
                    <a:pt x="161925" y="323851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43" name="TextBox 61"/>
            <p:cNvSpPr txBox="1">
              <a:spLocks noChangeArrowheads="1"/>
            </p:cNvSpPr>
            <p:nvPr/>
          </p:nvSpPr>
          <p:spPr bwMode="auto">
            <a:xfrm>
              <a:off x="7818437" y="48768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 flipH="1" flipV="1">
            <a:off x="2771988" y="4988885"/>
            <a:ext cx="762000" cy="80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34"/>
          <p:cNvGrpSpPr>
            <a:grpSpLocks/>
          </p:cNvGrpSpPr>
          <p:nvPr/>
        </p:nvGrpSpPr>
        <p:grpSpPr bwMode="auto">
          <a:xfrm>
            <a:off x="7063566" y="2895600"/>
            <a:ext cx="2741436" cy="598488"/>
            <a:chOff x="3779837" y="3974068"/>
            <a:chExt cx="2590800" cy="597932"/>
          </a:xfrm>
        </p:grpSpPr>
        <p:grpSp>
          <p:nvGrpSpPr>
            <p:cNvPr id="28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9241" name="TextBox 6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登陆成功</a:t>
                </a:r>
              </a:p>
            </p:txBody>
          </p:sp>
        </p:grpSp>
        <p:cxnSp>
          <p:nvCxnSpPr>
            <p:cNvPr id="64" name="直接箭头连接符 63"/>
            <p:cNvCxnSpPr>
              <a:endCxn id="6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TextBox 6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30" name="组合 70"/>
          <p:cNvGrpSpPr>
            <a:grpSpLocks/>
          </p:cNvGrpSpPr>
          <p:nvPr/>
        </p:nvGrpSpPr>
        <p:grpSpPr bwMode="auto">
          <a:xfrm>
            <a:off x="1133867" y="1143000"/>
            <a:ext cx="5316572" cy="3028950"/>
            <a:chOff x="1071563" y="1143000"/>
            <a:chExt cx="5024437" cy="3028950"/>
          </a:xfrm>
        </p:grpSpPr>
        <p:sp>
          <p:nvSpPr>
            <p:cNvPr id="69" name="任意多边形 68"/>
            <p:cNvSpPr/>
            <p:nvPr/>
          </p:nvSpPr>
          <p:spPr>
            <a:xfrm>
              <a:off x="1071563" y="1438275"/>
              <a:ext cx="5024437" cy="2733675"/>
            </a:xfrm>
            <a:custGeom>
              <a:avLst/>
              <a:gdLst>
                <a:gd name="connsiteX0" fmla="*/ 4743450 w 5024437"/>
                <a:gd name="connsiteY0" fmla="*/ 1576387 h 2733674"/>
                <a:gd name="connsiteX1" fmla="*/ 4629150 w 5024437"/>
                <a:gd name="connsiteY1" fmla="*/ 419099 h 2733674"/>
                <a:gd name="connsiteX2" fmla="*/ 2371725 w 5024437"/>
                <a:gd name="connsiteY2" fmla="*/ 33337 h 2733674"/>
                <a:gd name="connsiteX3" fmla="*/ 371475 w 5024437"/>
                <a:gd name="connsiteY3" fmla="*/ 619124 h 2733674"/>
                <a:gd name="connsiteX4" fmla="*/ 142875 w 5024437"/>
                <a:gd name="connsiteY4" fmla="*/ 2733674 h 2733674"/>
                <a:gd name="connsiteX5" fmla="*/ 142875 w 5024437"/>
                <a:gd name="connsiteY5" fmla="*/ 2733674 h 27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4437" h="2733674">
                  <a:moveTo>
                    <a:pt x="4743450" y="1576387"/>
                  </a:moveTo>
                  <a:cubicBezTo>
                    <a:pt x="4883943" y="1126330"/>
                    <a:pt x="5024437" y="676274"/>
                    <a:pt x="4629150" y="419099"/>
                  </a:cubicBezTo>
                  <a:cubicBezTo>
                    <a:pt x="4233863" y="161924"/>
                    <a:pt x="3081337" y="0"/>
                    <a:pt x="2371725" y="33337"/>
                  </a:cubicBezTo>
                  <a:cubicBezTo>
                    <a:pt x="1662113" y="66674"/>
                    <a:pt x="742950" y="169068"/>
                    <a:pt x="371475" y="619124"/>
                  </a:cubicBezTo>
                  <a:cubicBezTo>
                    <a:pt x="0" y="1069180"/>
                    <a:pt x="142875" y="2733674"/>
                    <a:pt x="142875" y="2733674"/>
                  </a:cubicBezTo>
                  <a:lnTo>
                    <a:pt x="142875" y="2733674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36" name="TextBox 69"/>
            <p:cNvSpPr txBox="1">
              <a:spLocks noChangeArrowheads="1"/>
            </p:cNvSpPr>
            <p:nvPr/>
          </p:nvSpPr>
          <p:spPr bwMode="auto">
            <a:xfrm>
              <a:off x="3551237" y="11430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73" name="直接箭头连接符 72"/>
          <p:cNvCxnSpPr/>
          <p:nvPr/>
        </p:nvCxnSpPr>
        <p:spPr>
          <a:xfrm rot="5400000">
            <a:off x="2645772" y="2820148"/>
            <a:ext cx="6096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4827225" y="4953748"/>
            <a:ext cx="7620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7056784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11424" y="1196752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第</a:t>
            </a:r>
            <a:r>
              <a:rPr lang="en-US" altLang="zh-CN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轮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1268760"/>
            <a:ext cx="10513167" cy="4115405"/>
          </a:xfrm>
        </p:spPr>
        <p:txBody>
          <a:bodyPr/>
          <a:lstStyle/>
          <a:p>
            <a:pPr eaLnBrk="1" hangingPunct="1">
              <a:buSzPct val="100000"/>
            </a:pPr>
            <a:r>
              <a:rPr lang="zh-CN" altLang="en-US" sz="3000" dirty="0" smtClean="0"/>
              <a:t>步骤四、根据状态转换图，把相关联的动作和状态联系起来，设计测试用例</a:t>
            </a:r>
          </a:p>
          <a:p>
            <a:pPr marL="812800" lvl="1" indent="-311150" eaLnBrk="1" hangingPunct="1">
              <a:buSzPct val="100000"/>
            </a:pPr>
            <a:r>
              <a:rPr lang="zh-CN" altLang="en-US" sz="2400" dirty="0" smtClean="0">
                <a:cs typeface="+mn-cs"/>
              </a:rPr>
              <a:t>先写主要操作（功能比较重要或用户操作比较频繁的动作），后写次要操作。</a:t>
            </a:r>
          </a:p>
          <a:p>
            <a:pPr marL="812800" lvl="1" indent="-311150" eaLnBrk="1" hangingPunct="1">
              <a:buSzPct val="100000"/>
            </a:pPr>
            <a:r>
              <a:rPr lang="zh-CN" altLang="en-US" sz="2400" dirty="0" smtClean="0">
                <a:cs typeface="+mn-cs"/>
              </a:rPr>
              <a:t>为了减少测试用例数量，一条测试用例最好沿着状态转换图的一条路径编写完。</a:t>
            </a:r>
          </a:p>
          <a:p>
            <a:pPr lvl="1" eaLnBrk="1" hangingPunct="1">
              <a:buNone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r>
              <a:rPr lang="zh-CN" altLang="en-US" sz="2400" dirty="0" smtClean="0">
                <a:hlinkClick r:id="rId2"/>
              </a:rPr>
              <a:t/>
            </a:r>
            <a:br>
              <a:rPr lang="zh-CN" altLang="en-US" sz="2400" dirty="0" smtClean="0">
                <a:hlinkClick r:id="rId2"/>
              </a:rPr>
            </a:br>
            <a:endParaRPr lang="en-US" altLang="zh-CN" dirty="0" smtClean="0"/>
          </a:p>
        </p:txBody>
      </p:sp>
      <p:sp>
        <p:nvSpPr>
          <p:cNvPr id="39" name="矩形 38"/>
          <p:cNvSpPr/>
          <p:nvPr/>
        </p:nvSpPr>
        <p:spPr>
          <a:xfrm>
            <a:off x="3048000" y="99910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73063" indent="-373063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sz="3200" dirty="0">
              <a:latin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112673" y="4191000"/>
            <a:ext cx="886935" cy="457200"/>
            <a:chOff x="4313237" y="2743200"/>
            <a:chExt cx="838200" cy="457200"/>
          </a:xfrm>
        </p:grpSpPr>
        <p:sp>
          <p:nvSpPr>
            <p:cNvPr id="4" name="矩形 3"/>
            <p:cNvSpPr/>
            <p:nvPr/>
          </p:nvSpPr>
          <p:spPr>
            <a:xfrm>
              <a:off x="4313237" y="2743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311" name="TextBox 4"/>
            <p:cNvSpPr txBox="1">
              <a:spLocks noChangeArrowheads="1"/>
            </p:cNvSpPr>
            <p:nvPr/>
          </p:nvSpPr>
          <p:spPr bwMode="auto">
            <a:xfrm>
              <a:off x="4389437" y="27432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启动</a:t>
              </a: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2709521" y="3124200"/>
            <a:ext cx="1773870" cy="1068388"/>
            <a:chOff x="2560637" y="3124200"/>
            <a:chExt cx="1676400" cy="1067594"/>
          </a:xfrm>
        </p:grpSpPr>
        <p:grpSp>
          <p:nvGrpSpPr>
            <p:cNvPr id="5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309" name="TextBox 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账号已输入</a:t>
                </a: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094264" y="3885633"/>
              <a:ext cx="609147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7" name="TextBox 19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3999608" y="3973514"/>
            <a:ext cx="2580175" cy="598487"/>
            <a:chOff x="3779837" y="3974068"/>
            <a:chExt cx="2438400" cy="597932"/>
          </a:xfrm>
        </p:grpSpPr>
        <p:grpSp>
          <p:nvGrpSpPr>
            <p:cNvPr id="7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676400" cy="457200"/>
              <a:chOff x="4237037" y="3276600"/>
              <a:chExt cx="1676400" cy="4572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37037" y="3277024"/>
                <a:ext cx="1676400" cy="4567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304" name="TextBox 14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密码已输入</a:t>
                </a:r>
              </a:p>
            </p:txBody>
          </p:sp>
        </p:grpSp>
        <p:cxnSp>
          <p:nvCxnSpPr>
            <p:cNvPr id="19" name="直接箭头连接符 18"/>
            <p:cNvCxnSpPr>
              <a:stCxn id="10311" idx="3"/>
              <a:endCxn id="14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2" name="TextBox 20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9" name="组合 35"/>
          <p:cNvGrpSpPr>
            <a:grpSpLocks/>
          </p:cNvGrpSpPr>
          <p:nvPr/>
        </p:nvGrpSpPr>
        <p:grpSpPr bwMode="auto">
          <a:xfrm>
            <a:off x="2870782" y="4648200"/>
            <a:ext cx="1773870" cy="1219200"/>
            <a:chOff x="2713037" y="4648200"/>
            <a:chExt cx="1676400" cy="1219200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99" name="TextBox 2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26" name="直接箭头连接符 25"/>
            <p:cNvCxnSpPr>
              <a:stCxn id="4" idx="2"/>
            </p:cNvCxnSpPr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7" name="TextBox 2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11" name="组合 36"/>
          <p:cNvGrpSpPr>
            <a:grpSpLocks/>
          </p:cNvGrpSpPr>
          <p:nvPr/>
        </p:nvGrpSpPr>
        <p:grpSpPr bwMode="auto">
          <a:xfrm>
            <a:off x="1258172" y="3962400"/>
            <a:ext cx="1854501" cy="685800"/>
            <a:chOff x="1189037" y="3962400"/>
            <a:chExt cx="1752600" cy="685800"/>
          </a:xfrm>
        </p:grpSpPr>
        <p:grpSp>
          <p:nvGrpSpPr>
            <p:cNvPr id="13" name="组合 27"/>
            <p:cNvGrpSpPr>
              <a:grpSpLocks/>
            </p:cNvGrpSpPr>
            <p:nvPr/>
          </p:nvGrpSpPr>
          <p:grpSpPr bwMode="auto">
            <a:xfrm>
              <a:off x="1189037" y="4191000"/>
              <a:ext cx="838200" cy="457200"/>
              <a:chOff x="4313237" y="2743200"/>
              <a:chExt cx="838200" cy="4572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13237" y="2743200"/>
                <a:ext cx="8382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94" name="TextBox 29"/>
              <p:cNvSpPr txBox="1">
                <a:spLocks noChangeArrowheads="1"/>
              </p:cNvSpPr>
              <p:nvPr/>
            </p:nvSpPr>
            <p:spPr bwMode="auto">
              <a:xfrm>
                <a:off x="4389437" y="27432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退出</a:t>
                </a:r>
              </a:p>
            </p:txBody>
          </p:sp>
        </p:grpSp>
        <p:cxnSp>
          <p:nvCxnSpPr>
            <p:cNvPr id="32" name="直接箭头连接符 31"/>
            <p:cNvCxnSpPr>
              <a:stCxn id="4" idx="1"/>
              <a:endCxn id="10294" idx="3"/>
            </p:cNvCxnSpPr>
            <p:nvPr/>
          </p:nvCxnSpPr>
          <p:spPr>
            <a:xfrm rot="10800000">
              <a:off x="2027237" y="4375150"/>
              <a:ext cx="914400" cy="44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2" name="TextBox 32"/>
            <p:cNvSpPr txBox="1">
              <a:spLocks noChangeArrowheads="1"/>
            </p:cNvSpPr>
            <p:nvPr/>
          </p:nvSpPr>
          <p:spPr bwMode="auto">
            <a:xfrm>
              <a:off x="2027237" y="3962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4483391" y="2895600"/>
            <a:ext cx="2741436" cy="598488"/>
            <a:chOff x="3779837" y="3974068"/>
            <a:chExt cx="2590800" cy="597932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89" name="TextBox 3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账户密码已输入</a:t>
                </a:r>
              </a:p>
            </p:txBody>
          </p:sp>
        </p:grpSp>
        <p:cxnSp>
          <p:nvCxnSpPr>
            <p:cNvPr id="35" name="直接箭头连接符 34"/>
            <p:cNvCxnSpPr>
              <a:endCxn id="3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7" name="TextBox 3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709521" y="2055814"/>
            <a:ext cx="1773870" cy="1068387"/>
            <a:chOff x="2560637" y="3124200"/>
            <a:chExt cx="1676400" cy="1067594"/>
          </a:xfrm>
        </p:grpSpPr>
        <p:grpSp>
          <p:nvGrpSpPr>
            <p:cNvPr id="18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84" name="TextBox 4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3094263" y="3885632"/>
              <a:ext cx="609148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2" name="TextBox 41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0" name="组合 50"/>
          <p:cNvGrpSpPr>
            <a:grpSpLocks/>
          </p:cNvGrpSpPr>
          <p:nvPr/>
        </p:nvGrpSpPr>
        <p:grpSpPr bwMode="auto">
          <a:xfrm>
            <a:off x="1580694" y="3352800"/>
            <a:ext cx="1128827" cy="838200"/>
            <a:chOff x="1493837" y="3352800"/>
            <a:chExt cx="1066800" cy="838200"/>
          </a:xfrm>
        </p:grpSpPr>
        <p:cxnSp>
          <p:nvCxnSpPr>
            <p:cNvPr id="46" name="直接箭头连接符 45"/>
            <p:cNvCxnSpPr>
              <a:stCxn id="8" idx="1"/>
              <a:endCxn id="10294" idx="0"/>
            </p:cNvCxnSpPr>
            <p:nvPr/>
          </p:nvCxnSpPr>
          <p:spPr>
            <a:xfrm rot="10800000" flipV="1">
              <a:off x="1646237" y="3352800"/>
              <a:ext cx="914400" cy="838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9" name="TextBox 49"/>
            <p:cNvSpPr txBox="1">
              <a:spLocks noChangeArrowheads="1"/>
            </p:cNvSpPr>
            <p:nvPr/>
          </p:nvSpPr>
          <p:spPr bwMode="auto">
            <a:xfrm>
              <a:off x="1493837" y="3505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21" name="组合 52"/>
          <p:cNvGrpSpPr>
            <a:grpSpLocks/>
          </p:cNvGrpSpPr>
          <p:nvPr/>
        </p:nvGrpSpPr>
        <p:grpSpPr bwMode="auto">
          <a:xfrm>
            <a:off x="5692848" y="3494088"/>
            <a:ext cx="886935" cy="620712"/>
            <a:chOff x="5380037" y="3493532"/>
            <a:chExt cx="838200" cy="621268"/>
          </a:xfrm>
        </p:grpSpPr>
        <p:cxnSp>
          <p:nvCxnSpPr>
            <p:cNvPr id="48" name="直接箭头连接符 47"/>
            <p:cNvCxnSpPr>
              <a:stCxn id="10304" idx="0"/>
              <a:endCxn id="37" idx="2"/>
            </p:cNvCxnSpPr>
            <p:nvPr/>
          </p:nvCxnSpPr>
          <p:spPr>
            <a:xfrm rot="5400000" flipH="1" flipV="1">
              <a:off x="5298003" y="3575566"/>
              <a:ext cx="621268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7" name="TextBox 51"/>
            <p:cNvSpPr txBox="1">
              <a:spLocks noChangeArrowheads="1"/>
            </p:cNvSpPr>
            <p:nvPr/>
          </p:nvSpPr>
          <p:spPr bwMode="auto">
            <a:xfrm>
              <a:off x="5608637" y="36692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22" name="组合 35"/>
          <p:cNvGrpSpPr>
            <a:grpSpLocks/>
          </p:cNvGrpSpPr>
          <p:nvPr/>
        </p:nvGrpSpPr>
        <p:grpSpPr bwMode="auto">
          <a:xfrm>
            <a:off x="4886544" y="4572000"/>
            <a:ext cx="1773870" cy="1219200"/>
            <a:chOff x="2713037" y="4648200"/>
            <a:chExt cx="1676400" cy="1219200"/>
          </a:xfrm>
        </p:grpSpPr>
        <p:grpSp>
          <p:nvGrpSpPr>
            <p:cNvPr id="24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75" name="TextBox 5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56" name="直接箭头连接符 55"/>
            <p:cNvCxnSpPr/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3" name="TextBox 5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5" name="组合 62"/>
          <p:cNvGrpSpPr>
            <a:grpSpLocks/>
          </p:cNvGrpSpPr>
          <p:nvPr/>
        </p:nvGrpSpPr>
        <p:grpSpPr bwMode="auto">
          <a:xfrm>
            <a:off x="1385837" y="4319589"/>
            <a:ext cx="7693491" cy="2357437"/>
            <a:chOff x="1309688" y="4319587"/>
            <a:chExt cx="7270749" cy="2357439"/>
          </a:xfrm>
        </p:grpSpPr>
        <p:sp>
          <p:nvSpPr>
            <p:cNvPr id="61" name="任意多边形 60"/>
            <p:cNvSpPr/>
            <p:nvPr/>
          </p:nvSpPr>
          <p:spPr>
            <a:xfrm>
              <a:off x="1309688" y="4319587"/>
              <a:ext cx="6470649" cy="2357439"/>
            </a:xfrm>
            <a:custGeom>
              <a:avLst/>
              <a:gdLst>
                <a:gd name="connsiteX0" fmla="*/ 4891087 w 6469856"/>
                <a:gd name="connsiteY0" fmla="*/ 9526 h 2357439"/>
                <a:gd name="connsiteX1" fmla="*/ 6234112 w 6469856"/>
                <a:gd name="connsiteY1" fmla="*/ 223838 h 2357439"/>
                <a:gd name="connsiteX2" fmla="*/ 6176962 w 6469856"/>
                <a:gd name="connsiteY2" fmla="*/ 1352551 h 2357439"/>
                <a:gd name="connsiteX3" fmla="*/ 4476750 w 6469856"/>
                <a:gd name="connsiteY3" fmla="*/ 2066926 h 2357439"/>
                <a:gd name="connsiteX4" fmla="*/ 719137 w 6469856"/>
                <a:gd name="connsiteY4" fmla="*/ 2066926 h 2357439"/>
                <a:gd name="connsiteX5" fmla="*/ 161925 w 6469856"/>
                <a:gd name="connsiteY5" fmla="*/ 323851 h 2357439"/>
                <a:gd name="connsiteX6" fmla="*/ 161925 w 6469856"/>
                <a:gd name="connsiteY6" fmla="*/ 323851 h 2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69856" h="2357439">
                  <a:moveTo>
                    <a:pt x="4891087" y="9526"/>
                  </a:moveTo>
                  <a:cubicBezTo>
                    <a:pt x="5455443" y="4763"/>
                    <a:pt x="6019799" y="0"/>
                    <a:pt x="6234112" y="223838"/>
                  </a:cubicBezTo>
                  <a:cubicBezTo>
                    <a:pt x="6448425" y="447676"/>
                    <a:pt x="6469856" y="1045370"/>
                    <a:pt x="6176962" y="1352551"/>
                  </a:cubicBezTo>
                  <a:cubicBezTo>
                    <a:pt x="5884068" y="1659732"/>
                    <a:pt x="5386387" y="1947864"/>
                    <a:pt x="4476750" y="2066926"/>
                  </a:cubicBezTo>
                  <a:cubicBezTo>
                    <a:pt x="3567113" y="2185988"/>
                    <a:pt x="1438275" y="2357439"/>
                    <a:pt x="719137" y="2066926"/>
                  </a:cubicBezTo>
                  <a:cubicBezTo>
                    <a:pt x="0" y="1776414"/>
                    <a:pt x="161925" y="323851"/>
                    <a:pt x="161925" y="323851"/>
                  </a:cubicBezTo>
                  <a:lnTo>
                    <a:pt x="161925" y="323851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70" name="TextBox 61"/>
            <p:cNvSpPr txBox="1">
              <a:spLocks noChangeArrowheads="1"/>
            </p:cNvSpPr>
            <p:nvPr/>
          </p:nvSpPr>
          <p:spPr bwMode="auto">
            <a:xfrm>
              <a:off x="7818437" y="48768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 flipH="1" flipV="1">
            <a:off x="2771988" y="4988885"/>
            <a:ext cx="762000" cy="80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34"/>
          <p:cNvGrpSpPr>
            <a:grpSpLocks/>
          </p:cNvGrpSpPr>
          <p:nvPr/>
        </p:nvGrpSpPr>
        <p:grpSpPr bwMode="auto">
          <a:xfrm>
            <a:off x="7063566" y="2895600"/>
            <a:ext cx="2741436" cy="598488"/>
            <a:chOff x="3779837" y="3974068"/>
            <a:chExt cx="2590800" cy="597932"/>
          </a:xfrm>
        </p:grpSpPr>
        <p:grpSp>
          <p:nvGrpSpPr>
            <p:cNvPr id="28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0268" name="TextBox 6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登陆成功</a:t>
                </a:r>
              </a:p>
            </p:txBody>
          </p:sp>
        </p:grpSp>
        <p:cxnSp>
          <p:nvCxnSpPr>
            <p:cNvPr id="64" name="直接箭头连接符 63"/>
            <p:cNvCxnSpPr>
              <a:endCxn id="6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6" name="TextBox 6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30" name="组合 70"/>
          <p:cNvGrpSpPr>
            <a:grpSpLocks/>
          </p:cNvGrpSpPr>
          <p:nvPr/>
        </p:nvGrpSpPr>
        <p:grpSpPr bwMode="auto">
          <a:xfrm>
            <a:off x="1133867" y="1143000"/>
            <a:ext cx="5316572" cy="3028950"/>
            <a:chOff x="1071563" y="1143000"/>
            <a:chExt cx="5024437" cy="3028950"/>
          </a:xfrm>
        </p:grpSpPr>
        <p:sp>
          <p:nvSpPr>
            <p:cNvPr id="69" name="任意多边形 68"/>
            <p:cNvSpPr/>
            <p:nvPr/>
          </p:nvSpPr>
          <p:spPr>
            <a:xfrm>
              <a:off x="1071563" y="1438275"/>
              <a:ext cx="5024437" cy="2733675"/>
            </a:xfrm>
            <a:custGeom>
              <a:avLst/>
              <a:gdLst>
                <a:gd name="connsiteX0" fmla="*/ 4743450 w 5024437"/>
                <a:gd name="connsiteY0" fmla="*/ 1576387 h 2733674"/>
                <a:gd name="connsiteX1" fmla="*/ 4629150 w 5024437"/>
                <a:gd name="connsiteY1" fmla="*/ 419099 h 2733674"/>
                <a:gd name="connsiteX2" fmla="*/ 2371725 w 5024437"/>
                <a:gd name="connsiteY2" fmla="*/ 33337 h 2733674"/>
                <a:gd name="connsiteX3" fmla="*/ 371475 w 5024437"/>
                <a:gd name="connsiteY3" fmla="*/ 619124 h 2733674"/>
                <a:gd name="connsiteX4" fmla="*/ 142875 w 5024437"/>
                <a:gd name="connsiteY4" fmla="*/ 2733674 h 2733674"/>
                <a:gd name="connsiteX5" fmla="*/ 142875 w 5024437"/>
                <a:gd name="connsiteY5" fmla="*/ 2733674 h 27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4437" h="2733674">
                  <a:moveTo>
                    <a:pt x="4743450" y="1576387"/>
                  </a:moveTo>
                  <a:cubicBezTo>
                    <a:pt x="4883943" y="1126330"/>
                    <a:pt x="5024437" y="676274"/>
                    <a:pt x="4629150" y="419099"/>
                  </a:cubicBezTo>
                  <a:cubicBezTo>
                    <a:pt x="4233863" y="161924"/>
                    <a:pt x="3081337" y="0"/>
                    <a:pt x="2371725" y="33337"/>
                  </a:cubicBezTo>
                  <a:cubicBezTo>
                    <a:pt x="1662113" y="66674"/>
                    <a:pt x="742950" y="169068"/>
                    <a:pt x="371475" y="619124"/>
                  </a:cubicBezTo>
                  <a:cubicBezTo>
                    <a:pt x="0" y="1069180"/>
                    <a:pt x="142875" y="2733674"/>
                    <a:pt x="142875" y="2733674"/>
                  </a:cubicBezTo>
                  <a:lnTo>
                    <a:pt x="142875" y="2733674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63" name="TextBox 69"/>
            <p:cNvSpPr txBox="1">
              <a:spLocks noChangeArrowheads="1"/>
            </p:cNvSpPr>
            <p:nvPr/>
          </p:nvSpPr>
          <p:spPr bwMode="auto">
            <a:xfrm>
              <a:off x="3551237" y="11430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73" name="直接箭头连接符 72"/>
          <p:cNvCxnSpPr/>
          <p:nvPr/>
        </p:nvCxnSpPr>
        <p:spPr>
          <a:xfrm rot="5400000">
            <a:off x="2645772" y="2820148"/>
            <a:ext cx="6096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4827225" y="4953748"/>
            <a:ext cx="7620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 flipH="1" flipV="1">
            <a:off x="3452077" y="3886948"/>
            <a:ext cx="609600" cy="1680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8" idx="3"/>
          </p:cNvCxnSpPr>
          <p:nvPr/>
        </p:nvCxnSpPr>
        <p:spPr>
          <a:xfrm>
            <a:off x="4483391" y="33528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063566" y="34290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内容占位符 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4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7056784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983432" y="1556792"/>
          <a:ext cx="9904257" cy="452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30"/>
                <a:gridCol w="6087225"/>
                <a:gridCol w="3159602"/>
              </a:tblGrid>
              <a:tr h="5403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用例编号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用例说明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预期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403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密码，点击“登陆”按钮。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  <a:endParaRPr lang="zh-CN" altLang="en-US" dirty="0"/>
                    </a:p>
                  </a:txBody>
                  <a:tcPr marL="96757" marR="96757"/>
                </a:tc>
              </a:tr>
              <a:tr h="5403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</a:tr>
              <a:tr h="5403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</a:tr>
              <a:tr h="5403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403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</a:tr>
              <a:tr h="5403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4039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112673" y="4191000"/>
            <a:ext cx="886935" cy="457200"/>
            <a:chOff x="4313237" y="2743200"/>
            <a:chExt cx="838200" cy="457200"/>
          </a:xfrm>
        </p:grpSpPr>
        <p:sp>
          <p:nvSpPr>
            <p:cNvPr id="4" name="矩形 3"/>
            <p:cNvSpPr/>
            <p:nvPr/>
          </p:nvSpPr>
          <p:spPr>
            <a:xfrm>
              <a:off x="4313237" y="2743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63" name="TextBox 4"/>
            <p:cNvSpPr txBox="1">
              <a:spLocks noChangeArrowheads="1"/>
            </p:cNvSpPr>
            <p:nvPr/>
          </p:nvSpPr>
          <p:spPr bwMode="auto">
            <a:xfrm>
              <a:off x="4389437" y="27432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启动</a:t>
              </a: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2709521" y="3124200"/>
            <a:ext cx="1773870" cy="1068388"/>
            <a:chOff x="2560637" y="3124200"/>
            <a:chExt cx="1676400" cy="1067594"/>
          </a:xfrm>
        </p:grpSpPr>
        <p:grpSp>
          <p:nvGrpSpPr>
            <p:cNvPr id="5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61" name="TextBox 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账号已输入</a:t>
                </a: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094264" y="3885633"/>
              <a:ext cx="609147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59" name="TextBox 19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3999608" y="3973514"/>
            <a:ext cx="2580175" cy="598487"/>
            <a:chOff x="3779837" y="3974068"/>
            <a:chExt cx="2438400" cy="597932"/>
          </a:xfrm>
        </p:grpSpPr>
        <p:grpSp>
          <p:nvGrpSpPr>
            <p:cNvPr id="7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676400" cy="457200"/>
              <a:chOff x="4237037" y="3276600"/>
              <a:chExt cx="1676400" cy="4572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37037" y="3277024"/>
                <a:ext cx="1676400" cy="4567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56" name="TextBox 14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密码已输入</a:t>
                </a:r>
              </a:p>
            </p:txBody>
          </p:sp>
        </p:grpSp>
        <p:cxnSp>
          <p:nvCxnSpPr>
            <p:cNvPr id="19" name="直接箭头连接符 18"/>
            <p:cNvCxnSpPr>
              <a:stCxn id="12363" idx="3"/>
              <a:endCxn id="14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54" name="TextBox 20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9" name="组合 35"/>
          <p:cNvGrpSpPr>
            <a:grpSpLocks/>
          </p:cNvGrpSpPr>
          <p:nvPr/>
        </p:nvGrpSpPr>
        <p:grpSpPr bwMode="auto">
          <a:xfrm>
            <a:off x="2870782" y="4648200"/>
            <a:ext cx="1773870" cy="1219200"/>
            <a:chOff x="2713037" y="4648200"/>
            <a:chExt cx="1676400" cy="1219200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51" name="TextBox 2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26" name="直接箭头连接符 25"/>
            <p:cNvCxnSpPr>
              <a:stCxn id="4" idx="2"/>
            </p:cNvCxnSpPr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49" name="TextBox 2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11" name="组合 36"/>
          <p:cNvGrpSpPr>
            <a:grpSpLocks/>
          </p:cNvGrpSpPr>
          <p:nvPr/>
        </p:nvGrpSpPr>
        <p:grpSpPr bwMode="auto">
          <a:xfrm>
            <a:off x="1258172" y="3962400"/>
            <a:ext cx="1854501" cy="685800"/>
            <a:chOff x="1189037" y="3962400"/>
            <a:chExt cx="1752600" cy="685800"/>
          </a:xfrm>
        </p:grpSpPr>
        <p:grpSp>
          <p:nvGrpSpPr>
            <p:cNvPr id="13" name="组合 27"/>
            <p:cNvGrpSpPr>
              <a:grpSpLocks/>
            </p:cNvGrpSpPr>
            <p:nvPr/>
          </p:nvGrpSpPr>
          <p:grpSpPr bwMode="auto">
            <a:xfrm>
              <a:off x="1189037" y="4191000"/>
              <a:ext cx="838200" cy="457200"/>
              <a:chOff x="4313237" y="2743200"/>
              <a:chExt cx="838200" cy="4572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13237" y="2743200"/>
                <a:ext cx="8382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46" name="TextBox 29"/>
              <p:cNvSpPr txBox="1">
                <a:spLocks noChangeArrowheads="1"/>
              </p:cNvSpPr>
              <p:nvPr/>
            </p:nvSpPr>
            <p:spPr bwMode="auto">
              <a:xfrm>
                <a:off x="4389437" y="27432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退出</a:t>
                </a:r>
              </a:p>
            </p:txBody>
          </p:sp>
        </p:grpSp>
        <p:cxnSp>
          <p:nvCxnSpPr>
            <p:cNvPr id="32" name="直接箭头连接符 31"/>
            <p:cNvCxnSpPr>
              <a:stCxn id="4" idx="1"/>
              <a:endCxn id="12346" idx="3"/>
            </p:cNvCxnSpPr>
            <p:nvPr/>
          </p:nvCxnSpPr>
          <p:spPr>
            <a:xfrm rot="10800000">
              <a:off x="2027237" y="4375150"/>
              <a:ext cx="914400" cy="44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44" name="TextBox 32"/>
            <p:cNvSpPr txBox="1">
              <a:spLocks noChangeArrowheads="1"/>
            </p:cNvSpPr>
            <p:nvPr/>
          </p:nvSpPr>
          <p:spPr bwMode="auto">
            <a:xfrm>
              <a:off x="2027237" y="3962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4483391" y="2895600"/>
            <a:ext cx="2741436" cy="598488"/>
            <a:chOff x="3779837" y="3974068"/>
            <a:chExt cx="2590800" cy="597932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41" name="TextBox 3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账户密码已输入</a:t>
                </a:r>
              </a:p>
            </p:txBody>
          </p:sp>
        </p:grpSp>
        <p:cxnSp>
          <p:nvCxnSpPr>
            <p:cNvPr id="35" name="直接箭头连接符 34"/>
            <p:cNvCxnSpPr>
              <a:endCxn id="3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9" name="TextBox 3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709521" y="2055814"/>
            <a:ext cx="1773870" cy="1068387"/>
            <a:chOff x="2560637" y="3124200"/>
            <a:chExt cx="1676400" cy="1067594"/>
          </a:xfrm>
        </p:grpSpPr>
        <p:grpSp>
          <p:nvGrpSpPr>
            <p:cNvPr id="18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36" name="TextBox 4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3094263" y="3885632"/>
              <a:ext cx="609148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4" name="TextBox 41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0" name="组合 50"/>
          <p:cNvGrpSpPr>
            <a:grpSpLocks/>
          </p:cNvGrpSpPr>
          <p:nvPr/>
        </p:nvGrpSpPr>
        <p:grpSpPr bwMode="auto">
          <a:xfrm>
            <a:off x="1580694" y="3352800"/>
            <a:ext cx="1128827" cy="838200"/>
            <a:chOff x="1493837" y="3352800"/>
            <a:chExt cx="1066800" cy="838200"/>
          </a:xfrm>
        </p:grpSpPr>
        <p:cxnSp>
          <p:nvCxnSpPr>
            <p:cNvPr id="46" name="直接箭头连接符 45"/>
            <p:cNvCxnSpPr>
              <a:stCxn id="8" idx="1"/>
              <a:endCxn id="12346" idx="0"/>
            </p:cNvCxnSpPr>
            <p:nvPr/>
          </p:nvCxnSpPr>
          <p:spPr>
            <a:xfrm rot="10800000" flipV="1">
              <a:off x="1646237" y="3352800"/>
              <a:ext cx="914400" cy="838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31" name="TextBox 49"/>
            <p:cNvSpPr txBox="1">
              <a:spLocks noChangeArrowheads="1"/>
            </p:cNvSpPr>
            <p:nvPr/>
          </p:nvSpPr>
          <p:spPr bwMode="auto">
            <a:xfrm>
              <a:off x="1493837" y="3505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21" name="组合 52"/>
          <p:cNvGrpSpPr>
            <a:grpSpLocks/>
          </p:cNvGrpSpPr>
          <p:nvPr/>
        </p:nvGrpSpPr>
        <p:grpSpPr bwMode="auto">
          <a:xfrm>
            <a:off x="5692848" y="3494088"/>
            <a:ext cx="886935" cy="620712"/>
            <a:chOff x="5380037" y="3493532"/>
            <a:chExt cx="838200" cy="621268"/>
          </a:xfrm>
        </p:grpSpPr>
        <p:cxnSp>
          <p:nvCxnSpPr>
            <p:cNvPr id="48" name="直接箭头连接符 47"/>
            <p:cNvCxnSpPr>
              <a:stCxn id="12356" idx="0"/>
              <a:endCxn id="37" idx="2"/>
            </p:cNvCxnSpPr>
            <p:nvPr/>
          </p:nvCxnSpPr>
          <p:spPr>
            <a:xfrm rot="5400000" flipH="1" flipV="1">
              <a:off x="5298003" y="3575566"/>
              <a:ext cx="621268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9" name="TextBox 51"/>
            <p:cNvSpPr txBox="1">
              <a:spLocks noChangeArrowheads="1"/>
            </p:cNvSpPr>
            <p:nvPr/>
          </p:nvSpPr>
          <p:spPr bwMode="auto">
            <a:xfrm>
              <a:off x="5608637" y="36692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22" name="组合 35"/>
          <p:cNvGrpSpPr>
            <a:grpSpLocks/>
          </p:cNvGrpSpPr>
          <p:nvPr/>
        </p:nvGrpSpPr>
        <p:grpSpPr bwMode="auto">
          <a:xfrm>
            <a:off x="4886544" y="4572000"/>
            <a:ext cx="1773870" cy="1219200"/>
            <a:chOff x="2713037" y="4648200"/>
            <a:chExt cx="1676400" cy="1219200"/>
          </a:xfrm>
        </p:grpSpPr>
        <p:grpSp>
          <p:nvGrpSpPr>
            <p:cNvPr id="24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27" name="TextBox 5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56" name="直接箭头连接符 55"/>
            <p:cNvCxnSpPr/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5" name="TextBox 5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5" name="组合 62"/>
          <p:cNvGrpSpPr>
            <a:grpSpLocks/>
          </p:cNvGrpSpPr>
          <p:nvPr/>
        </p:nvGrpSpPr>
        <p:grpSpPr bwMode="auto">
          <a:xfrm>
            <a:off x="1385837" y="4319589"/>
            <a:ext cx="7693491" cy="2357437"/>
            <a:chOff x="1309688" y="4319587"/>
            <a:chExt cx="7270749" cy="2357439"/>
          </a:xfrm>
        </p:grpSpPr>
        <p:sp>
          <p:nvSpPr>
            <p:cNvPr id="61" name="任意多边形 60"/>
            <p:cNvSpPr/>
            <p:nvPr/>
          </p:nvSpPr>
          <p:spPr>
            <a:xfrm>
              <a:off x="1309688" y="4319587"/>
              <a:ext cx="6470649" cy="2357439"/>
            </a:xfrm>
            <a:custGeom>
              <a:avLst/>
              <a:gdLst>
                <a:gd name="connsiteX0" fmla="*/ 4891087 w 6469856"/>
                <a:gd name="connsiteY0" fmla="*/ 9526 h 2357439"/>
                <a:gd name="connsiteX1" fmla="*/ 6234112 w 6469856"/>
                <a:gd name="connsiteY1" fmla="*/ 223838 h 2357439"/>
                <a:gd name="connsiteX2" fmla="*/ 6176962 w 6469856"/>
                <a:gd name="connsiteY2" fmla="*/ 1352551 h 2357439"/>
                <a:gd name="connsiteX3" fmla="*/ 4476750 w 6469856"/>
                <a:gd name="connsiteY3" fmla="*/ 2066926 h 2357439"/>
                <a:gd name="connsiteX4" fmla="*/ 719137 w 6469856"/>
                <a:gd name="connsiteY4" fmla="*/ 2066926 h 2357439"/>
                <a:gd name="connsiteX5" fmla="*/ 161925 w 6469856"/>
                <a:gd name="connsiteY5" fmla="*/ 323851 h 2357439"/>
                <a:gd name="connsiteX6" fmla="*/ 161925 w 6469856"/>
                <a:gd name="connsiteY6" fmla="*/ 323851 h 2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69856" h="2357439">
                  <a:moveTo>
                    <a:pt x="4891087" y="9526"/>
                  </a:moveTo>
                  <a:cubicBezTo>
                    <a:pt x="5455443" y="4763"/>
                    <a:pt x="6019799" y="0"/>
                    <a:pt x="6234112" y="223838"/>
                  </a:cubicBezTo>
                  <a:cubicBezTo>
                    <a:pt x="6448425" y="447676"/>
                    <a:pt x="6469856" y="1045370"/>
                    <a:pt x="6176962" y="1352551"/>
                  </a:cubicBezTo>
                  <a:cubicBezTo>
                    <a:pt x="5884068" y="1659732"/>
                    <a:pt x="5386387" y="1947864"/>
                    <a:pt x="4476750" y="2066926"/>
                  </a:cubicBezTo>
                  <a:cubicBezTo>
                    <a:pt x="3567113" y="2185988"/>
                    <a:pt x="1438275" y="2357439"/>
                    <a:pt x="719137" y="2066926"/>
                  </a:cubicBezTo>
                  <a:cubicBezTo>
                    <a:pt x="0" y="1776414"/>
                    <a:pt x="161925" y="323851"/>
                    <a:pt x="161925" y="323851"/>
                  </a:cubicBezTo>
                  <a:lnTo>
                    <a:pt x="161925" y="323851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22" name="TextBox 61"/>
            <p:cNvSpPr txBox="1">
              <a:spLocks noChangeArrowheads="1"/>
            </p:cNvSpPr>
            <p:nvPr/>
          </p:nvSpPr>
          <p:spPr bwMode="auto">
            <a:xfrm>
              <a:off x="7818437" y="48768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 flipH="1" flipV="1">
            <a:off x="2771988" y="4988885"/>
            <a:ext cx="762000" cy="80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34"/>
          <p:cNvGrpSpPr>
            <a:grpSpLocks/>
          </p:cNvGrpSpPr>
          <p:nvPr/>
        </p:nvGrpSpPr>
        <p:grpSpPr bwMode="auto">
          <a:xfrm>
            <a:off x="7063566" y="2895600"/>
            <a:ext cx="2741436" cy="598488"/>
            <a:chOff x="3779837" y="3974068"/>
            <a:chExt cx="2590800" cy="597932"/>
          </a:xfrm>
        </p:grpSpPr>
        <p:grpSp>
          <p:nvGrpSpPr>
            <p:cNvPr id="28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2320" name="TextBox 6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登陆成功</a:t>
                </a:r>
              </a:p>
            </p:txBody>
          </p:sp>
        </p:grpSp>
        <p:cxnSp>
          <p:nvCxnSpPr>
            <p:cNvPr id="64" name="直接箭头连接符 63"/>
            <p:cNvCxnSpPr>
              <a:endCxn id="6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8" name="TextBox 6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30" name="组合 70"/>
          <p:cNvGrpSpPr>
            <a:grpSpLocks/>
          </p:cNvGrpSpPr>
          <p:nvPr/>
        </p:nvGrpSpPr>
        <p:grpSpPr bwMode="auto">
          <a:xfrm>
            <a:off x="1133867" y="1143000"/>
            <a:ext cx="5316572" cy="3028950"/>
            <a:chOff x="1071563" y="1143000"/>
            <a:chExt cx="5024437" cy="3028950"/>
          </a:xfrm>
        </p:grpSpPr>
        <p:sp>
          <p:nvSpPr>
            <p:cNvPr id="69" name="任意多边形 68"/>
            <p:cNvSpPr/>
            <p:nvPr/>
          </p:nvSpPr>
          <p:spPr>
            <a:xfrm>
              <a:off x="1071563" y="1438275"/>
              <a:ext cx="5024437" cy="2733675"/>
            </a:xfrm>
            <a:custGeom>
              <a:avLst/>
              <a:gdLst>
                <a:gd name="connsiteX0" fmla="*/ 4743450 w 5024437"/>
                <a:gd name="connsiteY0" fmla="*/ 1576387 h 2733674"/>
                <a:gd name="connsiteX1" fmla="*/ 4629150 w 5024437"/>
                <a:gd name="connsiteY1" fmla="*/ 419099 h 2733674"/>
                <a:gd name="connsiteX2" fmla="*/ 2371725 w 5024437"/>
                <a:gd name="connsiteY2" fmla="*/ 33337 h 2733674"/>
                <a:gd name="connsiteX3" fmla="*/ 371475 w 5024437"/>
                <a:gd name="connsiteY3" fmla="*/ 619124 h 2733674"/>
                <a:gd name="connsiteX4" fmla="*/ 142875 w 5024437"/>
                <a:gd name="connsiteY4" fmla="*/ 2733674 h 2733674"/>
                <a:gd name="connsiteX5" fmla="*/ 142875 w 5024437"/>
                <a:gd name="connsiteY5" fmla="*/ 2733674 h 27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4437" h="2733674">
                  <a:moveTo>
                    <a:pt x="4743450" y="1576387"/>
                  </a:moveTo>
                  <a:cubicBezTo>
                    <a:pt x="4883943" y="1126330"/>
                    <a:pt x="5024437" y="676274"/>
                    <a:pt x="4629150" y="419099"/>
                  </a:cubicBezTo>
                  <a:cubicBezTo>
                    <a:pt x="4233863" y="161924"/>
                    <a:pt x="3081337" y="0"/>
                    <a:pt x="2371725" y="33337"/>
                  </a:cubicBezTo>
                  <a:cubicBezTo>
                    <a:pt x="1662113" y="66674"/>
                    <a:pt x="742950" y="169068"/>
                    <a:pt x="371475" y="619124"/>
                  </a:cubicBezTo>
                  <a:cubicBezTo>
                    <a:pt x="0" y="1069180"/>
                    <a:pt x="142875" y="2733674"/>
                    <a:pt x="142875" y="2733674"/>
                  </a:cubicBezTo>
                  <a:lnTo>
                    <a:pt x="142875" y="2733674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15" name="TextBox 69"/>
            <p:cNvSpPr txBox="1">
              <a:spLocks noChangeArrowheads="1"/>
            </p:cNvSpPr>
            <p:nvPr/>
          </p:nvSpPr>
          <p:spPr bwMode="auto">
            <a:xfrm>
              <a:off x="3551237" y="11430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73" name="直接箭头连接符 72"/>
          <p:cNvCxnSpPr/>
          <p:nvPr/>
        </p:nvCxnSpPr>
        <p:spPr>
          <a:xfrm rot="5400000">
            <a:off x="2645772" y="2820148"/>
            <a:ext cx="6096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4827225" y="4953748"/>
            <a:ext cx="7620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 flipH="1" flipV="1">
            <a:off x="3452077" y="3886948"/>
            <a:ext cx="609600" cy="1680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8" idx="3"/>
          </p:cNvCxnSpPr>
          <p:nvPr/>
        </p:nvCxnSpPr>
        <p:spPr>
          <a:xfrm>
            <a:off x="4483391" y="33528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063566" y="34290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82"/>
          <p:cNvGrpSpPr>
            <a:grpSpLocks/>
          </p:cNvGrpSpPr>
          <p:nvPr/>
        </p:nvGrpSpPr>
        <p:grpSpPr bwMode="auto">
          <a:xfrm>
            <a:off x="3999608" y="3079750"/>
            <a:ext cx="3870263" cy="1417638"/>
            <a:chOff x="3779837" y="3080266"/>
            <a:chExt cx="3657600" cy="1417122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3779837" y="4495801"/>
              <a:ext cx="762000" cy="1587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5400000" flipH="1" flipV="1">
              <a:off x="4999148" y="3581650"/>
              <a:ext cx="609378" cy="45720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endCxn id="12318" idx="3"/>
            </p:cNvCxnSpPr>
            <p:nvPr/>
          </p:nvCxnSpPr>
          <p:spPr>
            <a:xfrm flipV="1">
              <a:off x="6675437" y="3080266"/>
              <a:ext cx="762000" cy="44434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内容占位符 7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13024" y="1563780"/>
          <a:ext cx="10362697" cy="453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61"/>
                <a:gridCol w="6368985"/>
                <a:gridCol w="3305851"/>
              </a:tblGrid>
              <a:tr h="52239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用例编号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用例说明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预期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223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密码，点击“登陆”按钮。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  <a:endParaRPr lang="zh-CN" altLang="en-US" dirty="0"/>
                    </a:p>
                  </a:txBody>
                  <a:tcPr marL="96757" marR="96757"/>
                </a:tc>
              </a:tr>
              <a:tr h="5223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账号，点击“登陆”按钮。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</a:p>
                  </a:txBody>
                  <a:tcPr marL="96757" marR="96757"/>
                </a:tc>
              </a:tr>
              <a:tr h="5223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</a:tr>
              <a:tr h="5223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223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</a:tr>
              <a:tr h="5223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2239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112673" y="4191000"/>
            <a:ext cx="886935" cy="457200"/>
            <a:chOff x="4313237" y="2743200"/>
            <a:chExt cx="838200" cy="457200"/>
          </a:xfrm>
        </p:grpSpPr>
        <p:sp>
          <p:nvSpPr>
            <p:cNvPr id="4" name="矩形 3"/>
            <p:cNvSpPr/>
            <p:nvPr/>
          </p:nvSpPr>
          <p:spPr>
            <a:xfrm>
              <a:off x="4313237" y="2743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416" name="TextBox 4"/>
            <p:cNvSpPr txBox="1">
              <a:spLocks noChangeArrowheads="1"/>
            </p:cNvSpPr>
            <p:nvPr/>
          </p:nvSpPr>
          <p:spPr bwMode="auto">
            <a:xfrm>
              <a:off x="4389437" y="27432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启动</a:t>
              </a: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2709521" y="3124200"/>
            <a:ext cx="1773870" cy="1068388"/>
            <a:chOff x="2560637" y="3124200"/>
            <a:chExt cx="1676400" cy="1067594"/>
          </a:xfrm>
        </p:grpSpPr>
        <p:grpSp>
          <p:nvGrpSpPr>
            <p:cNvPr id="5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414" name="TextBox 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账号已输入</a:t>
                </a: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094264" y="3885633"/>
              <a:ext cx="609147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12" name="TextBox 19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3999608" y="3973514"/>
            <a:ext cx="2580175" cy="598487"/>
            <a:chOff x="3779837" y="3974068"/>
            <a:chExt cx="2438400" cy="597932"/>
          </a:xfrm>
        </p:grpSpPr>
        <p:grpSp>
          <p:nvGrpSpPr>
            <p:cNvPr id="7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676400" cy="457200"/>
              <a:chOff x="4237037" y="3276600"/>
              <a:chExt cx="1676400" cy="4572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37037" y="3277024"/>
                <a:ext cx="1676400" cy="4567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409" name="TextBox 14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密码已输入</a:t>
                </a:r>
              </a:p>
            </p:txBody>
          </p:sp>
        </p:grpSp>
        <p:cxnSp>
          <p:nvCxnSpPr>
            <p:cNvPr id="19" name="直接箭头连接符 18"/>
            <p:cNvCxnSpPr>
              <a:stCxn id="14416" idx="3"/>
              <a:endCxn id="14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07" name="TextBox 20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9" name="组合 35"/>
          <p:cNvGrpSpPr>
            <a:grpSpLocks/>
          </p:cNvGrpSpPr>
          <p:nvPr/>
        </p:nvGrpSpPr>
        <p:grpSpPr bwMode="auto">
          <a:xfrm>
            <a:off x="2870782" y="4648200"/>
            <a:ext cx="1773870" cy="1219200"/>
            <a:chOff x="2713037" y="4648200"/>
            <a:chExt cx="1676400" cy="1219200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404" name="TextBox 2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26" name="直接箭头连接符 25"/>
            <p:cNvCxnSpPr>
              <a:stCxn id="4" idx="2"/>
            </p:cNvCxnSpPr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02" name="TextBox 2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11" name="组合 36"/>
          <p:cNvGrpSpPr>
            <a:grpSpLocks/>
          </p:cNvGrpSpPr>
          <p:nvPr/>
        </p:nvGrpSpPr>
        <p:grpSpPr bwMode="auto">
          <a:xfrm>
            <a:off x="1258172" y="3962400"/>
            <a:ext cx="1854501" cy="685800"/>
            <a:chOff x="1189037" y="3962400"/>
            <a:chExt cx="1752600" cy="685800"/>
          </a:xfrm>
        </p:grpSpPr>
        <p:grpSp>
          <p:nvGrpSpPr>
            <p:cNvPr id="13" name="组合 27"/>
            <p:cNvGrpSpPr>
              <a:grpSpLocks/>
            </p:cNvGrpSpPr>
            <p:nvPr/>
          </p:nvGrpSpPr>
          <p:grpSpPr bwMode="auto">
            <a:xfrm>
              <a:off x="1189037" y="4191000"/>
              <a:ext cx="838200" cy="457200"/>
              <a:chOff x="4313237" y="2743200"/>
              <a:chExt cx="838200" cy="4572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13237" y="2743200"/>
                <a:ext cx="8382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99" name="TextBox 29"/>
              <p:cNvSpPr txBox="1">
                <a:spLocks noChangeArrowheads="1"/>
              </p:cNvSpPr>
              <p:nvPr/>
            </p:nvSpPr>
            <p:spPr bwMode="auto">
              <a:xfrm>
                <a:off x="4389437" y="27432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退出</a:t>
                </a:r>
              </a:p>
            </p:txBody>
          </p:sp>
        </p:grpSp>
        <p:cxnSp>
          <p:nvCxnSpPr>
            <p:cNvPr id="32" name="直接箭头连接符 31"/>
            <p:cNvCxnSpPr>
              <a:stCxn id="4" idx="1"/>
              <a:endCxn id="14399" idx="3"/>
            </p:cNvCxnSpPr>
            <p:nvPr/>
          </p:nvCxnSpPr>
          <p:spPr>
            <a:xfrm rot="10800000">
              <a:off x="2027237" y="4375150"/>
              <a:ext cx="914400" cy="44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97" name="TextBox 32"/>
            <p:cNvSpPr txBox="1">
              <a:spLocks noChangeArrowheads="1"/>
            </p:cNvSpPr>
            <p:nvPr/>
          </p:nvSpPr>
          <p:spPr bwMode="auto">
            <a:xfrm>
              <a:off x="2027237" y="3962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4483391" y="2895600"/>
            <a:ext cx="2741436" cy="598488"/>
            <a:chOff x="3779837" y="3974068"/>
            <a:chExt cx="2590800" cy="597932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94" name="TextBox 3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账户密码已输入</a:t>
                </a:r>
              </a:p>
            </p:txBody>
          </p:sp>
        </p:grpSp>
        <p:cxnSp>
          <p:nvCxnSpPr>
            <p:cNvPr id="35" name="直接箭头连接符 34"/>
            <p:cNvCxnSpPr>
              <a:endCxn id="3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92" name="TextBox 3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709521" y="2055814"/>
            <a:ext cx="1773870" cy="1068387"/>
            <a:chOff x="2560637" y="3124200"/>
            <a:chExt cx="1676400" cy="1067594"/>
          </a:xfrm>
        </p:grpSpPr>
        <p:grpSp>
          <p:nvGrpSpPr>
            <p:cNvPr id="18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89" name="TextBox 4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3094263" y="3885632"/>
              <a:ext cx="609148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87" name="TextBox 41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0" name="组合 50"/>
          <p:cNvGrpSpPr>
            <a:grpSpLocks/>
          </p:cNvGrpSpPr>
          <p:nvPr/>
        </p:nvGrpSpPr>
        <p:grpSpPr bwMode="auto">
          <a:xfrm>
            <a:off x="1580694" y="3352800"/>
            <a:ext cx="1128827" cy="838200"/>
            <a:chOff x="1493837" y="3352800"/>
            <a:chExt cx="1066800" cy="838200"/>
          </a:xfrm>
        </p:grpSpPr>
        <p:cxnSp>
          <p:nvCxnSpPr>
            <p:cNvPr id="46" name="直接箭头连接符 45"/>
            <p:cNvCxnSpPr>
              <a:stCxn id="8" idx="1"/>
              <a:endCxn id="14399" idx="0"/>
            </p:cNvCxnSpPr>
            <p:nvPr/>
          </p:nvCxnSpPr>
          <p:spPr>
            <a:xfrm rot="10800000" flipV="1">
              <a:off x="1646237" y="3352800"/>
              <a:ext cx="914400" cy="838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84" name="TextBox 49"/>
            <p:cNvSpPr txBox="1">
              <a:spLocks noChangeArrowheads="1"/>
            </p:cNvSpPr>
            <p:nvPr/>
          </p:nvSpPr>
          <p:spPr bwMode="auto">
            <a:xfrm>
              <a:off x="1493837" y="3505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21" name="组合 52"/>
          <p:cNvGrpSpPr>
            <a:grpSpLocks/>
          </p:cNvGrpSpPr>
          <p:nvPr/>
        </p:nvGrpSpPr>
        <p:grpSpPr bwMode="auto">
          <a:xfrm>
            <a:off x="5692848" y="3494088"/>
            <a:ext cx="886935" cy="620712"/>
            <a:chOff x="5380037" y="3493532"/>
            <a:chExt cx="838200" cy="621268"/>
          </a:xfrm>
        </p:grpSpPr>
        <p:cxnSp>
          <p:nvCxnSpPr>
            <p:cNvPr id="48" name="直接箭头连接符 47"/>
            <p:cNvCxnSpPr>
              <a:stCxn id="14409" idx="0"/>
              <a:endCxn id="37" idx="2"/>
            </p:cNvCxnSpPr>
            <p:nvPr/>
          </p:nvCxnSpPr>
          <p:spPr>
            <a:xfrm rot="5400000" flipH="1" flipV="1">
              <a:off x="5298003" y="3575566"/>
              <a:ext cx="621268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82" name="TextBox 51"/>
            <p:cNvSpPr txBox="1">
              <a:spLocks noChangeArrowheads="1"/>
            </p:cNvSpPr>
            <p:nvPr/>
          </p:nvSpPr>
          <p:spPr bwMode="auto">
            <a:xfrm>
              <a:off x="5608637" y="36692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22" name="组合 35"/>
          <p:cNvGrpSpPr>
            <a:grpSpLocks/>
          </p:cNvGrpSpPr>
          <p:nvPr/>
        </p:nvGrpSpPr>
        <p:grpSpPr bwMode="auto">
          <a:xfrm>
            <a:off x="4886544" y="4572000"/>
            <a:ext cx="1773870" cy="1219200"/>
            <a:chOff x="2713037" y="4648200"/>
            <a:chExt cx="1676400" cy="1219200"/>
          </a:xfrm>
        </p:grpSpPr>
        <p:grpSp>
          <p:nvGrpSpPr>
            <p:cNvPr id="24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80" name="TextBox 5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56" name="直接箭头连接符 55"/>
            <p:cNvCxnSpPr/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8" name="TextBox 5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5" name="组合 62"/>
          <p:cNvGrpSpPr>
            <a:grpSpLocks/>
          </p:cNvGrpSpPr>
          <p:nvPr/>
        </p:nvGrpSpPr>
        <p:grpSpPr bwMode="auto">
          <a:xfrm>
            <a:off x="1385837" y="4319589"/>
            <a:ext cx="7693491" cy="2357437"/>
            <a:chOff x="1309688" y="4319587"/>
            <a:chExt cx="7270749" cy="2357439"/>
          </a:xfrm>
        </p:grpSpPr>
        <p:sp>
          <p:nvSpPr>
            <p:cNvPr id="61" name="任意多边形 60"/>
            <p:cNvSpPr/>
            <p:nvPr/>
          </p:nvSpPr>
          <p:spPr>
            <a:xfrm>
              <a:off x="1309688" y="4319587"/>
              <a:ext cx="6470649" cy="2357439"/>
            </a:xfrm>
            <a:custGeom>
              <a:avLst/>
              <a:gdLst>
                <a:gd name="connsiteX0" fmla="*/ 4891087 w 6469856"/>
                <a:gd name="connsiteY0" fmla="*/ 9526 h 2357439"/>
                <a:gd name="connsiteX1" fmla="*/ 6234112 w 6469856"/>
                <a:gd name="connsiteY1" fmla="*/ 223838 h 2357439"/>
                <a:gd name="connsiteX2" fmla="*/ 6176962 w 6469856"/>
                <a:gd name="connsiteY2" fmla="*/ 1352551 h 2357439"/>
                <a:gd name="connsiteX3" fmla="*/ 4476750 w 6469856"/>
                <a:gd name="connsiteY3" fmla="*/ 2066926 h 2357439"/>
                <a:gd name="connsiteX4" fmla="*/ 719137 w 6469856"/>
                <a:gd name="connsiteY4" fmla="*/ 2066926 h 2357439"/>
                <a:gd name="connsiteX5" fmla="*/ 161925 w 6469856"/>
                <a:gd name="connsiteY5" fmla="*/ 323851 h 2357439"/>
                <a:gd name="connsiteX6" fmla="*/ 161925 w 6469856"/>
                <a:gd name="connsiteY6" fmla="*/ 323851 h 2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69856" h="2357439">
                  <a:moveTo>
                    <a:pt x="4891087" y="9526"/>
                  </a:moveTo>
                  <a:cubicBezTo>
                    <a:pt x="5455443" y="4763"/>
                    <a:pt x="6019799" y="0"/>
                    <a:pt x="6234112" y="223838"/>
                  </a:cubicBezTo>
                  <a:cubicBezTo>
                    <a:pt x="6448425" y="447676"/>
                    <a:pt x="6469856" y="1045370"/>
                    <a:pt x="6176962" y="1352551"/>
                  </a:cubicBezTo>
                  <a:cubicBezTo>
                    <a:pt x="5884068" y="1659732"/>
                    <a:pt x="5386387" y="1947864"/>
                    <a:pt x="4476750" y="2066926"/>
                  </a:cubicBezTo>
                  <a:cubicBezTo>
                    <a:pt x="3567113" y="2185988"/>
                    <a:pt x="1438275" y="2357439"/>
                    <a:pt x="719137" y="2066926"/>
                  </a:cubicBezTo>
                  <a:cubicBezTo>
                    <a:pt x="0" y="1776414"/>
                    <a:pt x="161925" y="323851"/>
                    <a:pt x="161925" y="323851"/>
                  </a:cubicBezTo>
                  <a:lnTo>
                    <a:pt x="161925" y="323851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75" name="TextBox 61"/>
            <p:cNvSpPr txBox="1">
              <a:spLocks noChangeArrowheads="1"/>
            </p:cNvSpPr>
            <p:nvPr/>
          </p:nvSpPr>
          <p:spPr bwMode="auto">
            <a:xfrm>
              <a:off x="7818437" y="48768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 flipH="1" flipV="1">
            <a:off x="2771988" y="4988885"/>
            <a:ext cx="762000" cy="80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34"/>
          <p:cNvGrpSpPr>
            <a:grpSpLocks/>
          </p:cNvGrpSpPr>
          <p:nvPr/>
        </p:nvGrpSpPr>
        <p:grpSpPr bwMode="auto">
          <a:xfrm>
            <a:off x="7063566" y="2895600"/>
            <a:ext cx="2741436" cy="598488"/>
            <a:chOff x="3779837" y="3974068"/>
            <a:chExt cx="2590800" cy="597932"/>
          </a:xfrm>
        </p:grpSpPr>
        <p:grpSp>
          <p:nvGrpSpPr>
            <p:cNvPr id="28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4373" name="TextBox 6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登陆成功</a:t>
                </a:r>
              </a:p>
            </p:txBody>
          </p:sp>
        </p:grpSp>
        <p:cxnSp>
          <p:nvCxnSpPr>
            <p:cNvPr id="64" name="直接箭头连接符 63"/>
            <p:cNvCxnSpPr>
              <a:endCxn id="6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71" name="TextBox 6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30" name="组合 70"/>
          <p:cNvGrpSpPr>
            <a:grpSpLocks/>
          </p:cNvGrpSpPr>
          <p:nvPr/>
        </p:nvGrpSpPr>
        <p:grpSpPr bwMode="auto">
          <a:xfrm>
            <a:off x="1133867" y="1143000"/>
            <a:ext cx="5316572" cy="3028950"/>
            <a:chOff x="1071563" y="1143000"/>
            <a:chExt cx="5024437" cy="3028950"/>
          </a:xfrm>
        </p:grpSpPr>
        <p:sp>
          <p:nvSpPr>
            <p:cNvPr id="69" name="任意多边形 68"/>
            <p:cNvSpPr/>
            <p:nvPr/>
          </p:nvSpPr>
          <p:spPr>
            <a:xfrm>
              <a:off x="1071563" y="1438275"/>
              <a:ext cx="5024437" cy="2733675"/>
            </a:xfrm>
            <a:custGeom>
              <a:avLst/>
              <a:gdLst>
                <a:gd name="connsiteX0" fmla="*/ 4743450 w 5024437"/>
                <a:gd name="connsiteY0" fmla="*/ 1576387 h 2733674"/>
                <a:gd name="connsiteX1" fmla="*/ 4629150 w 5024437"/>
                <a:gd name="connsiteY1" fmla="*/ 419099 h 2733674"/>
                <a:gd name="connsiteX2" fmla="*/ 2371725 w 5024437"/>
                <a:gd name="connsiteY2" fmla="*/ 33337 h 2733674"/>
                <a:gd name="connsiteX3" fmla="*/ 371475 w 5024437"/>
                <a:gd name="connsiteY3" fmla="*/ 619124 h 2733674"/>
                <a:gd name="connsiteX4" fmla="*/ 142875 w 5024437"/>
                <a:gd name="connsiteY4" fmla="*/ 2733674 h 2733674"/>
                <a:gd name="connsiteX5" fmla="*/ 142875 w 5024437"/>
                <a:gd name="connsiteY5" fmla="*/ 2733674 h 27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4437" h="2733674">
                  <a:moveTo>
                    <a:pt x="4743450" y="1576387"/>
                  </a:moveTo>
                  <a:cubicBezTo>
                    <a:pt x="4883943" y="1126330"/>
                    <a:pt x="5024437" y="676274"/>
                    <a:pt x="4629150" y="419099"/>
                  </a:cubicBezTo>
                  <a:cubicBezTo>
                    <a:pt x="4233863" y="161924"/>
                    <a:pt x="3081337" y="0"/>
                    <a:pt x="2371725" y="33337"/>
                  </a:cubicBezTo>
                  <a:cubicBezTo>
                    <a:pt x="1662113" y="66674"/>
                    <a:pt x="742950" y="169068"/>
                    <a:pt x="371475" y="619124"/>
                  </a:cubicBezTo>
                  <a:cubicBezTo>
                    <a:pt x="0" y="1069180"/>
                    <a:pt x="142875" y="2733674"/>
                    <a:pt x="142875" y="2733674"/>
                  </a:cubicBezTo>
                  <a:lnTo>
                    <a:pt x="142875" y="2733674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368" name="TextBox 69"/>
            <p:cNvSpPr txBox="1">
              <a:spLocks noChangeArrowheads="1"/>
            </p:cNvSpPr>
            <p:nvPr/>
          </p:nvSpPr>
          <p:spPr bwMode="auto">
            <a:xfrm>
              <a:off x="3551237" y="11430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73" name="直接箭头连接符 72"/>
          <p:cNvCxnSpPr/>
          <p:nvPr/>
        </p:nvCxnSpPr>
        <p:spPr>
          <a:xfrm rot="5400000">
            <a:off x="2645772" y="2820148"/>
            <a:ext cx="6096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4827225" y="4953748"/>
            <a:ext cx="7620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 flipH="1" flipV="1">
            <a:off x="3452077" y="3886948"/>
            <a:ext cx="609600" cy="1680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8" idx="3"/>
          </p:cNvCxnSpPr>
          <p:nvPr/>
        </p:nvCxnSpPr>
        <p:spPr>
          <a:xfrm>
            <a:off x="4483391" y="33528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063566" y="34290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82"/>
          <p:cNvGrpSpPr>
            <a:grpSpLocks/>
          </p:cNvGrpSpPr>
          <p:nvPr/>
        </p:nvGrpSpPr>
        <p:grpSpPr bwMode="auto">
          <a:xfrm>
            <a:off x="3999608" y="3079750"/>
            <a:ext cx="3870263" cy="1417638"/>
            <a:chOff x="3779837" y="3080266"/>
            <a:chExt cx="3657600" cy="1417122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3779837" y="4495801"/>
              <a:ext cx="762000" cy="1587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5400000" flipH="1" flipV="1">
              <a:off x="4999148" y="3581650"/>
              <a:ext cx="609378" cy="45720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endCxn id="14371" idx="3"/>
            </p:cNvCxnSpPr>
            <p:nvPr/>
          </p:nvCxnSpPr>
          <p:spPr>
            <a:xfrm flipV="1">
              <a:off x="6675437" y="3080266"/>
              <a:ext cx="762000" cy="44434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36" name="组合 90"/>
          <p:cNvGrpSpPr>
            <a:grpSpLocks/>
          </p:cNvGrpSpPr>
          <p:nvPr/>
        </p:nvGrpSpPr>
        <p:grpSpPr bwMode="auto">
          <a:xfrm>
            <a:off x="2064477" y="2516188"/>
            <a:ext cx="1290088" cy="1674812"/>
            <a:chOff x="1951037" y="2515394"/>
            <a:chExt cx="1219994" cy="1675606"/>
          </a:xfrm>
        </p:grpSpPr>
        <p:cxnSp>
          <p:nvCxnSpPr>
            <p:cNvPr id="83" name="直接箭头连接符 82"/>
            <p:cNvCxnSpPr/>
            <p:nvPr/>
          </p:nvCxnSpPr>
          <p:spPr>
            <a:xfrm rot="5400000" flipH="1" flipV="1">
              <a:off x="2827962" y="3849520"/>
              <a:ext cx="608300" cy="74661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2865292" y="2819544"/>
              <a:ext cx="609889" cy="1589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5400000">
              <a:off x="2560293" y="2819544"/>
              <a:ext cx="609889" cy="1589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5400000">
              <a:off x="1951091" y="3581057"/>
              <a:ext cx="609889" cy="609997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内容占位符 8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13024" y="1311216"/>
          <a:ext cx="10362697" cy="505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61"/>
                <a:gridCol w="6368985"/>
                <a:gridCol w="3305851"/>
              </a:tblGrid>
              <a:tr h="554211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用例编号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用例说明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预期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54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密码，点击“登陆”按钮。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  <a:endParaRPr lang="zh-CN" altLang="en-US" dirty="0"/>
                    </a:p>
                  </a:txBody>
                  <a:tcPr marL="96757" marR="96757"/>
                </a:tc>
              </a:tr>
              <a:tr h="554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账号，点击“登陆”按钮。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</a:p>
                  </a:txBody>
                  <a:tcPr marL="96757" marR="96757"/>
                </a:tc>
              </a:tr>
              <a:tr h="7824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账号，点击“登陆”按钮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、提示“密码未输入”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</a:t>
                      </a:r>
                    </a:p>
                  </a:txBody>
                  <a:tcPr marL="96757" marR="96757"/>
                </a:tc>
              </a:tr>
              <a:tr h="554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54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</a:tr>
              <a:tr h="554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5421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状态转换图法设计用例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我们以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登录界面为例子，用来讲解状态图法设计测试用例。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5720" y="2564904"/>
            <a:ext cx="4198937" cy="323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112673" y="4191000"/>
            <a:ext cx="886935" cy="457200"/>
            <a:chOff x="4313237" y="2743200"/>
            <a:chExt cx="838200" cy="457200"/>
          </a:xfrm>
        </p:grpSpPr>
        <p:sp>
          <p:nvSpPr>
            <p:cNvPr id="4" name="矩形 3"/>
            <p:cNvSpPr/>
            <p:nvPr/>
          </p:nvSpPr>
          <p:spPr>
            <a:xfrm>
              <a:off x="4313237" y="2743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468" name="TextBox 4"/>
            <p:cNvSpPr txBox="1">
              <a:spLocks noChangeArrowheads="1"/>
            </p:cNvSpPr>
            <p:nvPr/>
          </p:nvSpPr>
          <p:spPr bwMode="auto">
            <a:xfrm>
              <a:off x="4389437" y="27432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启动</a:t>
              </a: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2709521" y="3124200"/>
            <a:ext cx="1773870" cy="1068388"/>
            <a:chOff x="2560637" y="3124200"/>
            <a:chExt cx="1676400" cy="1067594"/>
          </a:xfrm>
        </p:grpSpPr>
        <p:grpSp>
          <p:nvGrpSpPr>
            <p:cNvPr id="5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66" name="TextBox 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账号已输入</a:t>
                </a: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094264" y="3885633"/>
              <a:ext cx="609147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4" name="TextBox 19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3999608" y="3973514"/>
            <a:ext cx="2580175" cy="598487"/>
            <a:chOff x="3779837" y="3974068"/>
            <a:chExt cx="2438400" cy="597932"/>
          </a:xfrm>
        </p:grpSpPr>
        <p:grpSp>
          <p:nvGrpSpPr>
            <p:cNvPr id="7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676400" cy="457200"/>
              <a:chOff x="4237037" y="3276600"/>
              <a:chExt cx="1676400" cy="4572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37037" y="3277024"/>
                <a:ext cx="1676400" cy="4567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61" name="TextBox 14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密码已输入</a:t>
                </a:r>
              </a:p>
            </p:txBody>
          </p:sp>
        </p:grpSp>
        <p:cxnSp>
          <p:nvCxnSpPr>
            <p:cNvPr id="19" name="直接箭头连接符 18"/>
            <p:cNvCxnSpPr>
              <a:stCxn id="16468" idx="3"/>
              <a:endCxn id="14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59" name="TextBox 20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9" name="组合 35"/>
          <p:cNvGrpSpPr>
            <a:grpSpLocks/>
          </p:cNvGrpSpPr>
          <p:nvPr/>
        </p:nvGrpSpPr>
        <p:grpSpPr bwMode="auto">
          <a:xfrm>
            <a:off x="2870782" y="4648200"/>
            <a:ext cx="1773870" cy="1219200"/>
            <a:chOff x="2713037" y="4648200"/>
            <a:chExt cx="1676400" cy="1219200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56" name="TextBox 2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26" name="直接箭头连接符 25"/>
            <p:cNvCxnSpPr>
              <a:stCxn id="4" idx="2"/>
            </p:cNvCxnSpPr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54" name="TextBox 2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11" name="组合 36"/>
          <p:cNvGrpSpPr>
            <a:grpSpLocks/>
          </p:cNvGrpSpPr>
          <p:nvPr/>
        </p:nvGrpSpPr>
        <p:grpSpPr bwMode="auto">
          <a:xfrm>
            <a:off x="1258172" y="3962400"/>
            <a:ext cx="1854501" cy="685800"/>
            <a:chOff x="1189037" y="3962400"/>
            <a:chExt cx="1752600" cy="685800"/>
          </a:xfrm>
        </p:grpSpPr>
        <p:grpSp>
          <p:nvGrpSpPr>
            <p:cNvPr id="13" name="组合 27"/>
            <p:cNvGrpSpPr>
              <a:grpSpLocks/>
            </p:cNvGrpSpPr>
            <p:nvPr/>
          </p:nvGrpSpPr>
          <p:grpSpPr bwMode="auto">
            <a:xfrm>
              <a:off x="1189037" y="4191000"/>
              <a:ext cx="838200" cy="457200"/>
              <a:chOff x="4313237" y="2743200"/>
              <a:chExt cx="838200" cy="4572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13237" y="2743200"/>
                <a:ext cx="8382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51" name="TextBox 29"/>
              <p:cNvSpPr txBox="1">
                <a:spLocks noChangeArrowheads="1"/>
              </p:cNvSpPr>
              <p:nvPr/>
            </p:nvSpPr>
            <p:spPr bwMode="auto">
              <a:xfrm>
                <a:off x="4389437" y="27432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退出</a:t>
                </a:r>
              </a:p>
            </p:txBody>
          </p:sp>
        </p:grpSp>
        <p:cxnSp>
          <p:nvCxnSpPr>
            <p:cNvPr id="32" name="直接箭头连接符 31"/>
            <p:cNvCxnSpPr>
              <a:stCxn id="4" idx="1"/>
              <a:endCxn id="16451" idx="3"/>
            </p:cNvCxnSpPr>
            <p:nvPr/>
          </p:nvCxnSpPr>
          <p:spPr>
            <a:xfrm rot="10800000">
              <a:off x="2027237" y="4375150"/>
              <a:ext cx="914400" cy="44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49" name="TextBox 32"/>
            <p:cNvSpPr txBox="1">
              <a:spLocks noChangeArrowheads="1"/>
            </p:cNvSpPr>
            <p:nvPr/>
          </p:nvSpPr>
          <p:spPr bwMode="auto">
            <a:xfrm>
              <a:off x="2027237" y="3962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4483391" y="2895600"/>
            <a:ext cx="2741436" cy="598488"/>
            <a:chOff x="3779837" y="3974068"/>
            <a:chExt cx="2590800" cy="597932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46" name="TextBox 3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账户密码已输入</a:t>
                </a:r>
              </a:p>
            </p:txBody>
          </p:sp>
        </p:grpSp>
        <p:cxnSp>
          <p:nvCxnSpPr>
            <p:cNvPr id="35" name="直接箭头连接符 34"/>
            <p:cNvCxnSpPr>
              <a:endCxn id="3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44" name="TextBox 3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709521" y="2055814"/>
            <a:ext cx="1773870" cy="1068387"/>
            <a:chOff x="2560637" y="3124200"/>
            <a:chExt cx="1676400" cy="1067594"/>
          </a:xfrm>
        </p:grpSpPr>
        <p:grpSp>
          <p:nvGrpSpPr>
            <p:cNvPr id="18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41" name="TextBox 4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3094263" y="3885632"/>
              <a:ext cx="609148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9" name="TextBox 41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0" name="组合 50"/>
          <p:cNvGrpSpPr>
            <a:grpSpLocks/>
          </p:cNvGrpSpPr>
          <p:nvPr/>
        </p:nvGrpSpPr>
        <p:grpSpPr bwMode="auto">
          <a:xfrm>
            <a:off x="1580694" y="3352800"/>
            <a:ext cx="1128827" cy="838200"/>
            <a:chOff x="1493837" y="3352800"/>
            <a:chExt cx="1066800" cy="838200"/>
          </a:xfrm>
        </p:grpSpPr>
        <p:cxnSp>
          <p:nvCxnSpPr>
            <p:cNvPr id="46" name="直接箭头连接符 45"/>
            <p:cNvCxnSpPr>
              <a:stCxn id="8" idx="1"/>
              <a:endCxn id="16451" idx="0"/>
            </p:cNvCxnSpPr>
            <p:nvPr/>
          </p:nvCxnSpPr>
          <p:spPr>
            <a:xfrm rot="10800000" flipV="1">
              <a:off x="1646237" y="3352800"/>
              <a:ext cx="914400" cy="838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6" name="TextBox 49"/>
            <p:cNvSpPr txBox="1">
              <a:spLocks noChangeArrowheads="1"/>
            </p:cNvSpPr>
            <p:nvPr/>
          </p:nvSpPr>
          <p:spPr bwMode="auto">
            <a:xfrm>
              <a:off x="1493837" y="3505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21" name="组合 52"/>
          <p:cNvGrpSpPr>
            <a:grpSpLocks/>
          </p:cNvGrpSpPr>
          <p:nvPr/>
        </p:nvGrpSpPr>
        <p:grpSpPr bwMode="auto">
          <a:xfrm>
            <a:off x="5692848" y="3494088"/>
            <a:ext cx="886935" cy="620712"/>
            <a:chOff x="5380037" y="3493532"/>
            <a:chExt cx="838200" cy="621268"/>
          </a:xfrm>
        </p:grpSpPr>
        <p:cxnSp>
          <p:nvCxnSpPr>
            <p:cNvPr id="48" name="直接箭头连接符 47"/>
            <p:cNvCxnSpPr>
              <a:stCxn id="16461" idx="0"/>
              <a:endCxn id="37" idx="2"/>
            </p:cNvCxnSpPr>
            <p:nvPr/>
          </p:nvCxnSpPr>
          <p:spPr>
            <a:xfrm rot="5400000" flipH="1" flipV="1">
              <a:off x="5298003" y="3575566"/>
              <a:ext cx="621268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4" name="TextBox 51"/>
            <p:cNvSpPr txBox="1">
              <a:spLocks noChangeArrowheads="1"/>
            </p:cNvSpPr>
            <p:nvPr/>
          </p:nvSpPr>
          <p:spPr bwMode="auto">
            <a:xfrm>
              <a:off x="5608637" y="36692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22" name="组合 35"/>
          <p:cNvGrpSpPr>
            <a:grpSpLocks/>
          </p:cNvGrpSpPr>
          <p:nvPr/>
        </p:nvGrpSpPr>
        <p:grpSpPr bwMode="auto">
          <a:xfrm>
            <a:off x="4886544" y="4572000"/>
            <a:ext cx="1773870" cy="1219200"/>
            <a:chOff x="2713037" y="4648200"/>
            <a:chExt cx="1676400" cy="1219200"/>
          </a:xfrm>
        </p:grpSpPr>
        <p:grpSp>
          <p:nvGrpSpPr>
            <p:cNvPr id="24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32" name="TextBox 5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56" name="直接箭头连接符 55"/>
            <p:cNvCxnSpPr/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0" name="TextBox 5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5" name="组合 62"/>
          <p:cNvGrpSpPr>
            <a:grpSpLocks/>
          </p:cNvGrpSpPr>
          <p:nvPr/>
        </p:nvGrpSpPr>
        <p:grpSpPr bwMode="auto">
          <a:xfrm>
            <a:off x="1385837" y="4319589"/>
            <a:ext cx="7693491" cy="2357437"/>
            <a:chOff x="1309688" y="4319587"/>
            <a:chExt cx="7270749" cy="2357439"/>
          </a:xfrm>
        </p:grpSpPr>
        <p:sp>
          <p:nvSpPr>
            <p:cNvPr id="61" name="任意多边形 60"/>
            <p:cNvSpPr/>
            <p:nvPr/>
          </p:nvSpPr>
          <p:spPr>
            <a:xfrm>
              <a:off x="1309688" y="4319587"/>
              <a:ext cx="6470649" cy="2357439"/>
            </a:xfrm>
            <a:custGeom>
              <a:avLst/>
              <a:gdLst>
                <a:gd name="connsiteX0" fmla="*/ 4891087 w 6469856"/>
                <a:gd name="connsiteY0" fmla="*/ 9526 h 2357439"/>
                <a:gd name="connsiteX1" fmla="*/ 6234112 w 6469856"/>
                <a:gd name="connsiteY1" fmla="*/ 223838 h 2357439"/>
                <a:gd name="connsiteX2" fmla="*/ 6176962 w 6469856"/>
                <a:gd name="connsiteY2" fmla="*/ 1352551 h 2357439"/>
                <a:gd name="connsiteX3" fmla="*/ 4476750 w 6469856"/>
                <a:gd name="connsiteY3" fmla="*/ 2066926 h 2357439"/>
                <a:gd name="connsiteX4" fmla="*/ 719137 w 6469856"/>
                <a:gd name="connsiteY4" fmla="*/ 2066926 h 2357439"/>
                <a:gd name="connsiteX5" fmla="*/ 161925 w 6469856"/>
                <a:gd name="connsiteY5" fmla="*/ 323851 h 2357439"/>
                <a:gd name="connsiteX6" fmla="*/ 161925 w 6469856"/>
                <a:gd name="connsiteY6" fmla="*/ 323851 h 2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69856" h="2357439">
                  <a:moveTo>
                    <a:pt x="4891087" y="9526"/>
                  </a:moveTo>
                  <a:cubicBezTo>
                    <a:pt x="5455443" y="4763"/>
                    <a:pt x="6019799" y="0"/>
                    <a:pt x="6234112" y="223838"/>
                  </a:cubicBezTo>
                  <a:cubicBezTo>
                    <a:pt x="6448425" y="447676"/>
                    <a:pt x="6469856" y="1045370"/>
                    <a:pt x="6176962" y="1352551"/>
                  </a:cubicBezTo>
                  <a:cubicBezTo>
                    <a:pt x="5884068" y="1659732"/>
                    <a:pt x="5386387" y="1947864"/>
                    <a:pt x="4476750" y="2066926"/>
                  </a:cubicBezTo>
                  <a:cubicBezTo>
                    <a:pt x="3567113" y="2185988"/>
                    <a:pt x="1438275" y="2357439"/>
                    <a:pt x="719137" y="2066926"/>
                  </a:cubicBezTo>
                  <a:cubicBezTo>
                    <a:pt x="0" y="1776414"/>
                    <a:pt x="161925" y="323851"/>
                    <a:pt x="161925" y="323851"/>
                  </a:cubicBezTo>
                  <a:lnTo>
                    <a:pt x="161925" y="323851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427" name="TextBox 61"/>
            <p:cNvSpPr txBox="1">
              <a:spLocks noChangeArrowheads="1"/>
            </p:cNvSpPr>
            <p:nvPr/>
          </p:nvSpPr>
          <p:spPr bwMode="auto">
            <a:xfrm>
              <a:off x="7818437" y="48768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 flipH="1" flipV="1">
            <a:off x="2771988" y="4988885"/>
            <a:ext cx="762000" cy="80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34"/>
          <p:cNvGrpSpPr>
            <a:grpSpLocks/>
          </p:cNvGrpSpPr>
          <p:nvPr/>
        </p:nvGrpSpPr>
        <p:grpSpPr bwMode="auto">
          <a:xfrm>
            <a:off x="7063566" y="2895600"/>
            <a:ext cx="2741436" cy="598488"/>
            <a:chOff x="3779837" y="3974068"/>
            <a:chExt cx="2590800" cy="597932"/>
          </a:xfrm>
        </p:grpSpPr>
        <p:grpSp>
          <p:nvGrpSpPr>
            <p:cNvPr id="28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6425" name="TextBox 6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登陆成功</a:t>
                </a:r>
              </a:p>
            </p:txBody>
          </p:sp>
        </p:grpSp>
        <p:cxnSp>
          <p:nvCxnSpPr>
            <p:cNvPr id="64" name="直接箭头连接符 63"/>
            <p:cNvCxnSpPr>
              <a:endCxn id="6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23" name="TextBox 6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30" name="组合 70"/>
          <p:cNvGrpSpPr>
            <a:grpSpLocks/>
          </p:cNvGrpSpPr>
          <p:nvPr/>
        </p:nvGrpSpPr>
        <p:grpSpPr bwMode="auto">
          <a:xfrm>
            <a:off x="1133867" y="1143000"/>
            <a:ext cx="5316572" cy="3028950"/>
            <a:chOff x="1071563" y="1143000"/>
            <a:chExt cx="5024437" cy="3028950"/>
          </a:xfrm>
        </p:grpSpPr>
        <p:sp>
          <p:nvSpPr>
            <p:cNvPr id="69" name="任意多边形 68"/>
            <p:cNvSpPr/>
            <p:nvPr/>
          </p:nvSpPr>
          <p:spPr>
            <a:xfrm>
              <a:off x="1071563" y="1438275"/>
              <a:ext cx="5024437" cy="2733675"/>
            </a:xfrm>
            <a:custGeom>
              <a:avLst/>
              <a:gdLst>
                <a:gd name="connsiteX0" fmla="*/ 4743450 w 5024437"/>
                <a:gd name="connsiteY0" fmla="*/ 1576387 h 2733674"/>
                <a:gd name="connsiteX1" fmla="*/ 4629150 w 5024437"/>
                <a:gd name="connsiteY1" fmla="*/ 419099 h 2733674"/>
                <a:gd name="connsiteX2" fmla="*/ 2371725 w 5024437"/>
                <a:gd name="connsiteY2" fmla="*/ 33337 h 2733674"/>
                <a:gd name="connsiteX3" fmla="*/ 371475 w 5024437"/>
                <a:gd name="connsiteY3" fmla="*/ 619124 h 2733674"/>
                <a:gd name="connsiteX4" fmla="*/ 142875 w 5024437"/>
                <a:gd name="connsiteY4" fmla="*/ 2733674 h 2733674"/>
                <a:gd name="connsiteX5" fmla="*/ 142875 w 5024437"/>
                <a:gd name="connsiteY5" fmla="*/ 2733674 h 27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4437" h="2733674">
                  <a:moveTo>
                    <a:pt x="4743450" y="1576387"/>
                  </a:moveTo>
                  <a:cubicBezTo>
                    <a:pt x="4883943" y="1126330"/>
                    <a:pt x="5024437" y="676274"/>
                    <a:pt x="4629150" y="419099"/>
                  </a:cubicBezTo>
                  <a:cubicBezTo>
                    <a:pt x="4233863" y="161924"/>
                    <a:pt x="3081337" y="0"/>
                    <a:pt x="2371725" y="33337"/>
                  </a:cubicBezTo>
                  <a:cubicBezTo>
                    <a:pt x="1662113" y="66674"/>
                    <a:pt x="742950" y="169068"/>
                    <a:pt x="371475" y="619124"/>
                  </a:cubicBezTo>
                  <a:cubicBezTo>
                    <a:pt x="0" y="1069180"/>
                    <a:pt x="142875" y="2733674"/>
                    <a:pt x="142875" y="2733674"/>
                  </a:cubicBezTo>
                  <a:lnTo>
                    <a:pt x="142875" y="2733674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420" name="TextBox 69"/>
            <p:cNvSpPr txBox="1">
              <a:spLocks noChangeArrowheads="1"/>
            </p:cNvSpPr>
            <p:nvPr/>
          </p:nvSpPr>
          <p:spPr bwMode="auto">
            <a:xfrm>
              <a:off x="3551237" y="11430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73" name="直接箭头连接符 72"/>
          <p:cNvCxnSpPr/>
          <p:nvPr/>
        </p:nvCxnSpPr>
        <p:spPr>
          <a:xfrm rot="5400000">
            <a:off x="2645772" y="2820148"/>
            <a:ext cx="6096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4827225" y="4953748"/>
            <a:ext cx="7620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 flipH="1" flipV="1">
            <a:off x="3452077" y="3886948"/>
            <a:ext cx="609600" cy="1680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8" idx="3"/>
          </p:cNvCxnSpPr>
          <p:nvPr/>
        </p:nvCxnSpPr>
        <p:spPr>
          <a:xfrm>
            <a:off x="4483391" y="33528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063566" y="34290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82"/>
          <p:cNvGrpSpPr>
            <a:grpSpLocks/>
          </p:cNvGrpSpPr>
          <p:nvPr/>
        </p:nvGrpSpPr>
        <p:grpSpPr bwMode="auto">
          <a:xfrm>
            <a:off x="3999608" y="3079750"/>
            <a:ext cx="3870263" cy="1417638"/>
            <a:chOff x="3779837" y="3080266"/>
            <a:chExt cx="3657600" cy="1417122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3779837" y="4495801"/>
              <a:ext cx="762000" cy="1587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5400000" flipH="1" flipV="1">
              <a:off x="4999148" y="3581650"/>
              <a:ext cx="609378" cy="45720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endCxn id="16423" idx="3"/>
            </p:cNvCxnSpPr>
            <p:nvPr/>
          </p:nvCxnSpPr>
          <p:spPr>
            <a:xfrm flipV="1">
              <a:off x="6675437" y="3080266"/>
              <a:ext cx="762000" cy="44434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84" name="组合 90"/>
          <p:cNvGrpSpPr>
            <a:grpSpLocks/>
          </p:cNvGrpSpPr>
          <p:nvPr/>
        </p:nvGrpSpPr>
        <p:grpSpPr bwMode="auto">
          <a:xfrm>
            <a:off x="2064477" y="2516188"/>
            <a:ext cx="1290088" cy="1674812"/>
            <a:chOff x="1951037" y="2515394"/>
            <a:chExt cx="1219994" cy="1675606"/>
          </a:xfrm>
        </p:grpSpPr>
        <p:cxnSp>
          <p:nvCxnSpPr>
            <p:cNvPr id="83" name="直接箭头连接符 82"/>
            <p:cNvCxnSpPr/>
            <p:nvPr/>
          </p:nvCxnSpPr>
          <p:spPr>
            <a:xfrm rot="5400000" flipH="1" flipV="1">
              <a:off x="2827962" y="3849520"/>
              <a:ext cx="608300" cy="74661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2865292" y="2819544"/>
              <a:ext cx="609889" cy="1589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5400000">
              <a:off x="2560293" y="2819544"/>
              <a:ext cx="609889" cy="1589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5400000">
              <a:off x="1951091" y="3581057"/>
              <a:ext cx="609889" cy="609997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接箭头连接符 84"/>
          <p:cNvCxnSpPr/>
          <p:nvPr/>
        </p:nvCxnSpPr>
        <p:spPr>
          <a:xfrm flipV="1">
            <a:off x="3999608" y="4191000"/>
            <a:ext cx="806305" cy="31750"/>
          </a:xfrm>
          <a:prstGeom prst="straightConnector1">
            <a:avLst/>
          </a:prstGeom>
          <a:ln w="57150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5400000">
            <a:off x="4585334" y="4953748"/>
            <a:ext cx="762000" cy="1680"/>
          </a:xfrm>
          <a:prstGeom prst="straightConnector1">
            <a:avLst/>
          </a:prstGeom>
          <a:ln w="57150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6432" idx="0"/>
            <a:endCxn id="16430" idx="0"/>
          </p:cNvCxnSpPr>
          <p:nvPr/>
        </p:nvCxnSpPr>
        <p:spPr>
          <a:xfrm rot="5400000" flipH="1" flipV="1">
            <a:off x="5432794" y="4912685"/>
            <a:ext cx="762000" cy="80630"/>
          </a:xfrm>
          <a:prstGeom prst="straightConnector1">
            <a:avLst/>
          </a:prstGeom>
          <a:ln w="57150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1540379" y="4294189"/>
            <a:ext cx="6641936" cy="2263775"/>
          </a:xfrm>
          <a:custGeom>
            <a:avLst/>
            <a:gdLst>
              <a:gd name="connsiteX0" fmla="*/ 4760119 w 6276975"/>
              <a:gd name="connsiteY0" fmla="*/ 21431 h 2264569"/>
              <a:gd name="connsiteX1" fmla="*/ 5931694 w 6276975"/>
              <a:gd name="connsiteY1" fmla="*/ 121444 h 2264569"/>
              <a:gd name="connsiteX2" fmla="*/ 6260306 w 6276975"/>
              <a:gd name="connsiteY2" fmla="*/ 750094 h 2264569"/>
              <a:gd name="connsiteX3" fmla="*/ 6031706 w 6276975"/>
              <a:gd name="connsiteY3" fmla="*/ 1378744 h 2264569"/>
              <a:gd name="connsiteX4" fmla="*/ 5060156 w 6276975"/>
              <a:gd name="connsiteY4" fmla="*/ 1950244 h 2264569"/>
              <a:gd name="connsiteX5" fmla="*/ 2759869 w 6276975"/>
              <a:gd name="connsiteY5" fmla="*/ 2221706 h 2264569"/>
              <a:gd name="connsiteX6" fmla="*/ 959644 w 6276975"/>
              <a:gd name="connsiteY6" fmla="*/ 2207419 h 2264569"/>
              <a:gd name="connsiteX7" fmla="*/ 416719 w 6276975"/>
              <a:gd name="connsiteY7" fmla="*/ 1993106 h 2264569"/>
              <a:gd name="connsiteX8" fmla="*/ 116681 w 6276975"/>
              <a:gd name="connsiteY8" fmla="*/ 1535906 h 2264569"/>
              <a:gd name="connsiteX9" fmla="*/ 16669 w 6276975"/>
              <a:gd name="connsiteY9" fmla="*/ 892969 h 2264569"/>
              <a:gd name="connsiteX10" fmla="*/ 16669 w 6276975"/>
              <a:gd name="connsiteY10" fmla="*/ 364331 h 22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6975" h="2264569">
                <a:moveTo>
                  <a:pt x="4760119" y="21431"/>
                </a:moveTo>
                <a:cubicBezTo>
                  <a:pt x="5220891" y="10715"/>
                  <a:pt x="5681663" y="0"/>
                  <a:pt x="5931694" y="121444"/>
                </a:cubicBezTo>
                <a:cubicBezTo>
                  <a:pt x="6181725" y="242888"/>
                  <a:pt x="6243637" y="540544"/>
                  <a:pt x="6260306" y="750094"/>
                </a:cubicBezTo>
                <a:cubicBezTo>
                  <a:pt x="6276975" y="959644"/>
                  <a:pt x="6231731" y="1178719"/>
                  <a:pt x="6031706" y="1378744"/>
                </a:cubicBezTo>
                <a:cubicBezTo>
                  <a:pt x="5831681" y="1578769"/>
                  <a:pt x="5605462" y="1809750"/>
                  <a:pt x="5060156" y="1950244"/>
                </a:cubicBezTo>
                <a:cubicBezTo>
                  <a:pt x="4514850" y="2090738"/>
                  <a:pt x="3443288" y="2178843"/>
                  <a:pt x="2759869" y="2221706"/>
                </a:cubicBezTo>
                <a:cubicBezTo>
                  <a:pt x="2076450" y="2264569"/>
                  <a:pt x="1350169" y="2245519"/>
                  <a:pt x="959644" y="2207419"/>
                </a:cubicBezTo>
                <a:cubicBezTo>
                  <a:pt x="569119" y="2169319"/>
                  <a:pt x="557213" y="2105025"/>
                  <a:pt x="416719" y="1993106"/>
                </a:cubicBezTo>
                <a:cubicBezTo>
                  <a:pt x="276225" y="1881187"/>
                  <a:pt x="183356" y="1719262"/>
                  <a:pt x="116681" y="1535906"/>
                </a:cubicBezTo>
                <a:cubicBezTo>
                  <a:pt x="50006" y="1352550"/>
                  <a:pt x="33338" y="1088231"/>
                  <a:pt x="16669" y="892969"/>
                </a:cubicBezTo>
                <a:cubicBezTo>
                  <a:pt x="0" y="697707"/>
                  <a:pt x="8334" y="531019"/>
                  <a:pt x="16669" y="364331"/>
                </a:cubicBezTo>
              </a:path>
            </a:pathLst>
          </a:custGeom>
          <a:ln w="57150">
            <a:solidFill>
              <a:srgbClr val="33CC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67408" y="1268760"/>
            <a:ext cx="1087157" cy="637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9900" indent="-469900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8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用例</a:t>
            </a:r>
            <a:r>
              <a:rPr lang="en-US" altLang="zh-CN" sz="28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4</a:t>
            </a:r>
            <a:endParaRPr lang="zh-CN" altLang="en-US" sz="2800" b="1" dirty="0" smtClean="0">
              <a:latin typeface="华文楷体" panose="02010600040101010101" pitchFamily="2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13024" y="1338249"/>
          <a:ext cx="10362697" cy="532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61"/>
                <a:gridCol w="6368985"/>
                <a:gridCol w="3305851"/>
              </a:tblGrid>
              <a:tr h="52673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用例编号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用例说明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预期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267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密码，点击“登陆”按钮。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  <a:endParaRPr lang="zh-CN" altLang="en-US" dirty="0"/>
                    </a:p>
                  </a:txBody>
                  <a:tcPr marL="96757" marR="96757"/>
                </a:tc>
              </a:tr>
              <a:tr h="5267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账号，点击“登陆”按钮。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</a:p>
                  </a:txBody>
                  <a:tcPr marL="96757" marR="96757"/>
                </a:tc>
              </a:tr>
              <a:tr h="7436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账号，点击“登陆”按钮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、提示“密码未输入”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</a:t>
                      </a:r>
                    </a:p>
                  </a:txBody>
                  <a:tcPr marL="96757" marR="96757"/>
                </a:tc>
              </a:tr>
              <a:tr h="77461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密码，点击“登陆”按钮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、提示“账户未输入”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267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</a:tr>
              <a:tr h="5267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26737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112673" y="4191000"/>
            <a:ext cx="886935" cy="457200"/>
            <a:chOff x="4313237" y="2743200"/>
            <a:chExt cx="838200" cy="457200"/>
          </a:xfrm>
        </p:grpSpPr>
        <p:sp>
          <p:nvSpPr>
            <p:cNvPr id="4" name="矩形 3"/>
            <p:cNvSpPr/>
            <p:nvPr/>
          </p:nvSpPr>
          <p:spPr>
            <a:xfrm>
              <a:off x="4313237" y="2743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520" name="TextBox 4"/>
            <p:cNvSpPr txBox="1">
              <a:spLocks noChangeArrowheads="1"/>
            </p:cNvSpPr>
            <p:nvPr/>
          </p:nvSpPr>
          <p:spPr bwMode="auto">
            <a:xfrm>
              <a:off x="4389437" y="27432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启动</a:t>
              </a: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2709521" y="3124200"/>
            <a:ext cx="1773870" cy="1068388"/>
            <a:chOff x="2560637" y="3124200"/>
            <a:chExt cx="1676400" cy="1067594"/>
          </a:xfrm>
        </p:grpSpPr>
        <p:grpSp>
          <p:nvGrpSpPr>
            <p:cNvPr id="5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18" name="TextBox 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账号已输入</a:t>
                </a: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094264" y="3885633"/>
              <a:ext cx="609147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16" name="TextBox 19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3999608" y="3973514"/>
            <a:ext cx="2580175" cy="598487"/>
            <a:chOff x="3779837" y="3974068"/>
            <a:chExt cx="2438400" cy="597932"/>
          </a:xfrm>
        </p:grpSpPr>
        <p:grpSp>
          <p:nvGrpSpPr>
            <p:cNvPr id="7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676400" cy="457200"/>
              <a:chOff x="4237037" y="3276600"/>
              <a:chExt cx="1676400" cy="4572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37037" y="3277024"/>
                <a:ext cx="1676400" cy="4567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13" name="TextBox 14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密码已输入</a:t>
                </a:r>
              </a:p>
            </p:txBody>
          </p:sp>
        </p:grpSp>
        <p:cxnSp>
          <p:nvCxnSpPr>
            <p:cNvPr id="19" name="直接箭头连接符 18"/>
            <p:cNvCxnSpPr>
              <a:stCxn id="18520" idx="3"/>
              <a:endCxn id="14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11" name="TextBox 20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9" name="组合 35"/>
          <p:cNvGrpSpPr>
            <a:grpSpLocks/>
          </p:cNvGrpSpPr>
          <p:nvPr/>
        </p:nvGrpSpPr>
        <p:grpSpPr bwMode="auto">
          <a:xfrm>
            <a:off x="2870782" y="4648200"/>
            <a:ext cx="1773870" cy="1219200"/>
            <a:chOff x="2713037" y="4648200"/>
            <a:chExt cx="1676400" cy="1219200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08" name="TextBox 2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26" name="直接箭头连接符 25"/>
            <p:cNvCxnSpPr>
              <a:stCxn id="4" idx="2"/>
            </p:cNvCxnSpPr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06" name="TextBox 2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11" name="组合 36"/>
          <p:cNvGrpSpPr>
            <a:grpSpLocks/>
          </p:cNvGrpSpPr>
          <p:nvPr/>
        </p:nvGrpSpPr>
        <p:grpSpPr bwMode="auto">
          <a:xfrm>
            <a:off x="1258172" y="3962400"/>
            <a:ext cx="1854501" cy="685800"/>
            <a:chOff x="1189037" y="3962400"/>
            <a:chExt cx="1752600" cy="685800"/>
          </a:xfrm>
        </p:grpSpPr>
        <p:grpSp>
          <p:nvGrpSpPr>
            <p:cNvPr id="13" name="组合 27"/>
            <p:cNvGrpSpPr>
              <a:grpSpLocks/>
            </p:cNvGrpSpPr>
            <p:nvPr/>
          </p:nvGrpSpPr>
          <p:grpSpPr bwMode="auto">
            <a:xfrm>
              <a:off x="1189037" y="4191000"/>
              <a:ext cx="838200" cy="457200"/>
              <a:chOff x="4313237" y="2743200"/>
              <a:chExt cx="838200" cy="4572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13237" y="2743200"/>
                <a:ext cx="8382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503" name="TextBox 29"/>
              <p:cNvSpPr txBox="1">
                <a:spLocks noChangeArrowheads="1"/>
              </p:cNvSpPr>
              <p:nvPr/>
            </p:nvSpPr>
            <p:spPr bwMode="auto">
              <a:xfrm>
                <a:off x="4389437" y="27432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退出</a:t>
                </a:r>
              </a:p>
            </p:txBody>
          </p:sp>
        </p:grpSp>
        <p:cxnSp>
          <p:nvCxnSpPr>
            <p:cNvPr id="32" name="直接箭头连接符 31"/>
            <p:cNvCxnSpPr>
              <a:stCxn id="4" idx="1"/>
              <a:endCxn id="18503" idx="3"/>
            </p:cNvCxnSpPr>
            <p:nvPr/>
          </p:nvCxnSpPr>
          <p:spPr>
            <a:xfrm rot="10800000">
              <a:off x="2027237" y="4375150"/>
              <a:ext cx="914400" cy="44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01" name="TextBox 32"/>
            <p:cNvSpPr txBox="1">
              <a:spLocks noChangeArrowheads="1"/>
            </p:cNvSpPr>
            <p:nvPr/>
          </p:nvSpPr>
          <p:spPr bwMode="auto">
            <a:xfrm>
              <a:off x="2027237" y="3962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4483391" y="2895600"/>
            <a:ext cx="2741436" cy="598488"/>
            <a:chOff x="3779837" y="3974068"/>
            <a:chExt cx="2590800" cy="597932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98" name="TextBox 3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账户密码已输入</a:t>
                </a:r>
              </a:p>
            </p:txBody>
          </p:sp>
        </p:grpSp>
        <p:cxnSp>
          <p:nvCxnSpPr>
            <p:cNvPr id="35" name="直接箭头连接符 34"/>
            <p:cNvCxnSpPr>
              <a:endCxn id="3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96" name="TextBox 3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709521" y="2055814"/>
            <a:ext cx="1773870" cy="1068387"/>
            <a:chOff x="2560637" y="3124200"/>
            <a:chExt cx="1676400" cy="1067594"/>
          </a:xfrm>
        </p:grpSpPr>
        <p:grpSp>
          <p:nvGrpSpPr>
            <p:cNvPr id="18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93" name="TextBox 4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3094263" y="3885632"/>
              <a:ext cx="609148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91" name="TextBox 41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0" name="组合 50"/>
          <p:cNvGrpSpPr>
            <a:grpSpLocks/>
          </p:cNvGrpSpPr>
          <p:nvPr/>
        </p:nvGrpSpPr>
        <p:grpSpPr bwMode="auto">
          <a:xfrm>
            <a:off x="1580694" y="3352800"/>
            <a:ext cx="1128827" cy="838200"/>
            <a:chOff x="1493837" y="3352800"/>
            <a:chExt cx="1066800" cy="838200"/>
          </a:xfrm>
        </p:grpSpPr>
        <p:cxnSp>
          <p:nvCxnSpPr>
            <p:cNvPr id="46" name="直接箭头连接符 45"/>
            <p:cNvCxnSpPr>
              <a:stCxn id="8" idx="1"/>
              <a:endCxn id="18503" idx="0"/>
            </p:cNvCxnSpPr>
            <p:nvPr/>
          </p:nvCxnSpPr>
          <p:spPr>
            <a:xfrm rot="10800000" flipV="1">
              <a:off x="1646237" y="3352800"/>
              <a:ext cx="914400" cy="838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8" name="TextBox 49"/>
            <p:cNvSpPr txBox="1">
              <a:spLocks noChangeArrowheads="1"/>
            </p:cNvSpPr>
            <p:nvPr/>
          </p:nvSpPr>
          <p:spPr bwMode="auto">
            <a:xfrm>
              <a:off x="1493837" y="3505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21" name="组合 52"/>
          <p:cNvGrpSpPr>
            <a:grpSpLocks/>
          </p:cNvGrpSpPr>
          <p:nvPr/>
        </p:nvGrpSpPr>
        <p:grpSpPr bwMode="auto">
          <a:xfrm>
            <a:off x="5692848" y="3494088"/>
            <a:ext cx="886935" cy="620712"/>
            <a:chOff x="5380037" y="3493532"/>
            <a:chExt cx="838200" cy="621268"/>
          </a:xfrm>
        </p:grpSpPr>
        <p:cxnSp>
          <p:nvCxnSpPr>
            <p:cNvPr id="48" name="直接箭头连接符 47"/>
            <p:cNvCxnSpPr>
              <a:stCxn id="18513" idx="0"/>
              <a:endCxn id="37" idx="2"/>
            </p:cNvCxnSpPr>
            <p:nvPr/>
          </p:nvCxnSpPr>
          <p:spPr>
            <a:xfrm rot="5400000" flipH="1" flipV="1">
              <a:off x="5298003" y="3575566"/>
              <a:ext cx="621268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6" name="TextBox 51"/>
            <p:cNvSpPr txBox="1">
              <a:spLocks noChangeArrowheads="1"/>
            </p:cNvSpPr>
            <p:nvPr/>
          </p:nvSpPr>
          <p:spPr bwMode="auto">
            <a:xfrm>
              <a:off x="5608637" y="36692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22" name="组合 35"/>
          <p:cNvGrpSpPr>
            <a:grpSpLocks/>
          </p:cNvGrpSpPr>
          <p:nvPr/>
        </p:nvGrpSpPr>
        <p:grpSpPr bwMode="auto">
          <a:xfrm>
            <a:off x="4886544" y="4572000"/>
            <a:ext cx="1773870" cy="1219200"/>
            <a:chOff x="2713037" y="4648200"/>
            <a:chExt cx="1676400" cy="1219200"/>
          </a:xfrm>
        </p:grpSpPr>
        <p:grpSp>
          <p:nvGrpSpPr>
            <p:cNvPr id="24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84" name="TextBox 5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56" name="直接箭头连接符 55"/>
            <p:cNvCxnSpPr/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82" name="TextBox 5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5" name="组合 62"/>
          <p:cNvGrpSpPr>
            <a:grpSpLocks/>
          </p:cNvGrpSpPr>
          <p:nvPr/>
        </p:nvGrpSpPr>
        <p:grpSpPr bwMode="auto">
          <a:xfrm>
            <a:off x="1385837" y="4319589"/>
            <a:ext cx="7693491" cy="2357437"/>
            <a:chOff x="1309688" y="4319587"/>
            <a:chExt cx="7270749" cy="2357439"/>
          </a:xfrm>
        </p:grpSpPr>
        <p:sp>
          <p:nvSpPr>
            <p:cNvPr id="61" name="任意多边形 60"/>
            <p:cNvSpPr/>
            <p:nvPr/>
          </p:nvSpPr>
          <p:spPr>
            <a:xfrm>
              <a:off x="1309688" y="4319587"/>
              <a:ext cx="6470649" cy="2357439"/>
            </a:xfrm>
            <a:custGeom>
              <a:avLst/>
              <a:gdLst>
                <a:gd name="connsiteX0" fmla="*/ 4891087 w 6469856"/>
                <a:gd name="connsiteY0" fmla="*/ 9526 h 2357439"/>
                <a:gd name="connsiteX1" fmla="*/ 6234112 w 6469856"/>
                <a:gd name="connsiteY1" fmla="*/ 223838 h 2357439"/>
                <a:gd name="connsiteX2" fmla="*/ 6176962 w 6469856"/>
                <a:gd name="connsiteY2" fmla="*/ 1352551 h 2357439"/>
                <a:gd name="connsiteX3" fmla="*/ 4476750 w 6469856"/>
                <a:gd name="connsiteY3" fmla="*/ 2066926 h 2357439"/>
                <a:gd name="connsiteX4" fmla="*/ 719137 w 6469856"/>
                <a:gd name="connsiteY4" fmla="*/ 2066926 h 2357439"/>
                <a:gd name="connsiteX5" fmla="*/ 161925 w 6469856"/>
                <a:gd name="connsiteY5" fmla="*/ 323851 h 2357439"/>
                <a:gd name="connsiteX6" fmla="*/ 161925 w 6469856"/>
                <a:gd name="connsiteY6" fmla="*/ 323851 h 2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69856" h="2357439">
                  <a:moveTo>
                    <a:pt x="4891087" y="9526"/>
                  </a:moveTo>
                  <a:cubicBezTo>
                    <a:pt x="5455443" y="4763"/>
                    <a:pt x="6019799" y="0"/>
                    <a:pt x="6234112" y="223838"/>
                  </a:cubicBezTo>
                  <a:cubicBezTo>
                    <a:pt x="6448425" y="447676"/>
                    <a:pt x="6469856" y="1045370"/>
                    <a:pt x="6176962" y="1352551"/>
                  </a:cubicBezTo>
                  <a:cubicBezTo>
                    <a:pt x="5884068" y="1659732"/>
                    <a:pt x="5386387" y="1947864"/>
                    <a:pt x="4476750" y="2066926"/>
                  </a:cubicBezTo>
                  <a:cubicBezTo>
                    <a:pt x="3567113" y="2185988"/>
                    <a:pt x="1438275" y="2357439"/>
                    <a:pt x="719137" y="2066926"/>
                  </a:cubicBezTo>
                  <a:cubicBezTo>
                    <a:pt x="0" y="1776414"/>
                    <a:pt x="161925" y="323851"/>
                    <a:pt x="161925" y="323851"/>
                  </a:cubicBezTo>
                  <a:lnTo>
                    <a:pt x="161925" y="323851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79" name="TextBox 61"/>
            <p:cNvSpPr txBox="1">
              <a:spLocks noChangeArrowheads="1"/>
            </p:cNvSpPr>
            <p:nvPr/>
          </p:nvSpPr>
          <p:spPr bwMode="auto">
            <a:xfrm>
              <a:off x="7818437" y="48768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 flipH="1" flipV="1">
            <a:off x="2771988" y="4988885"/>
            <a:ext cx="762000" cy="80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34"/>
          <p:cNvGrpSpPr>
            <a:grpSpLocks/>
          </p:cNvGrpSpPr>
          <p:nvPr/>
        </p:nvGrpSpPr>
        <p:grpSpPr bwMode="auto">
          <a:xfrm>
            <a:off x="7063566" y="2895600"/>
            <a:ext cx="2741436" cy="598488"/>
            <a:chOff x="3779837" y="3974068"/>
            <a:chExt cx="2590800" cy="597932"/>
          </a:xfrm>
        </p:grpSpPr>
        <p:grpSp>
          <p:nvGrpSpPr>
            <p:cNvPr id="28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8477" name="TextBox 6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登陆成功</a:t>
                </a:r>
              </a:p>
            </p:txBody>
          </p:sp>
        </p:grpSp>
        <p:cxnSp>
          <p:nvCxnSpPr>
            <p:cNvPr id="64" name="直接箭头连接符 63"/>
            <p:cNvCxnSpPr>
              <a:endCxn id="6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75" name="TextBox 6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30" name="组合 70"/>
          <p:cNvGrpSpPr>
            <a:grpSpLocks/>
          </p:cNvGrpSpPr>
          <p:nvPr/>
        </p:nvGrpSpPr>
        <p:grpSpPr bwMode="auto">
          <a:xfrm>
            <a:off x="1133867" y="1143000"/>
            <a:ext cx="5316572" cy="3028950"/>
            <a:chOff x="1071563" y="1143000"/>
            <a:chExt cx="5024437" cy="3028950"/>
          </a:xfrm>
        </p:grpSpPr>
        <p:sp>
          <p:nvSpPr>
            <p:cNvPr id="69" name="任意多边形 68"/>
            <p:cNvSpPr/>
            <p:nvPr/>
          </p:nvSpPr>
          <p:spPr>
            <a:xfrm>
              <a:off x="1071563" y="1438275"/>
              <a:ext cx="5024437" cy="2733675"/>
            </a:xfrm>
            <a:custGeom>
              <a:avLst/>
              <a:gdLst>
                <a:gd name="connsiteX0" fmla="*/ 4743450 w 5024437"/>
                <a:gd name="connsiteY0" fmla="*/ 1576387 h 2733674"/>
                <a:gd name="connsiteX1" fmla="*/ 4629150 w 5024437"/>
                <a:gd name="connsiteY1" fmla="*/ 419099 h 2733674"/>
                <a:gd name="connsiteX2" fmla="*/ 2371725 w 5024437"/>
                <a:gd name="connsiteY2" fmla="*/ 33337 h 2733674"/>
                <a:gd name="connsiteX3" fmla="*/ 371475 w 5024437"/>
                <a:gd name="connsiteY3" fmla="*/ 619124 h 2733674"/>
                <a:gd name="connsiteX4" fmla="*/ 142875 w 5024437"/>
                <a:gd name="connsiteY4" fmla="*/ 2733674 h 2733674"/>
                <a:gd name="connsiteX5" fmla="*/ 142875 w 5024437"/>
                <a:gd name="connsiteY5" fmla="*/ 2733674 h 27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4437" h="2733674">
                  <a:moveTo>
                    <a:pt x="4743450" y="1576387"/>
                  </a:moveTo>
                  <a:cubicBezTo>
                    <a:pt x="4883943" y="1126330"/>
                    <a:pt x="5024437" y="676274"/>
                    <a:pt x="4629150" y="419099"/>
                  </a:cubicBezTo>
                  <a:cubicBezTo>
                    <a:pt x="4233863" y="161924"/>
                    <a:pt x="3081337" y="0"/>
                    <a:pt x="2371725" y="33337"/>
                  </a:cubicBezTo>
                  <a:cubicBezTo>
                    <a:pt x="1662113" y="66674"/>
                    <a:pt x="742950" y="169068"/>
                    <a:pt x="371475" y="619124"/>
                  </a:cubicBezTo>
                  <a:cubicBezTo>
                    <a:pt x="0" y="1069180"/>
                    <a:pt x="142875" y="2733674"/>
                    <a:pt x="142875" y="2733674"/>
                  </a:cubicBezTo>
                  <a:lnTo>
                    <a:pt x="142875" y="2733674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472" name="TextBox 69"/>
            <p:cNvSpPr txBox="1">
              <a:spLocks noChangeArrowheads="1"/>
            </p:cNvSpPr>
            <p:nvPr/>
          </p:nvSpPr>
          <p:spPr bwMode="auto">
            <a:xfrm>
              <a:off x="3551237" y="11430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73" name="直接箭头连接符 72"/>
          <p:cNvCxnSpPr/>
          <p:nvPr/>
        </p:nvCxnSpPr>
        <p:spPr>
          <a:xfrm rot="5400000">
            <a:off x="2645772" y="2820148"/>
            <a:ext cx="6096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4827225" y="4953748"/>
            <a:ext cx="7620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 flipH="1" flipV="1">
            <a:off x="3452077" y="3886948"/>
            <a:ext cx="609600" cy="1680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8" idx="3"/>
          </p:cNvCxnSpPr>
          <p:nvPr/>
        </p:nvCxnSpPr>
        <p:spPr>
          <a:xfrm>
            <a:off x="4483391" y="33528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063566" y="34290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82"/>
          <p:cNvGrpSpPr>
            <a:grpSpLocks/>
          </p:cNvGrpSpPr>
          <p:nvPr/>
        </p:nvGrpSpPr>
        <p:grpSpPr bwMode="auto">
          <a:xfrm>
            <a:off x="3999608" y="3079750"/>
            <a:ext cx="3870263" cy="1417638"/>
            <a:chOff x="3779837" y="3080266"/>
            <a:chExt cx="3657600" cy="1417122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3779837" y="4495801"/>
              <a:ext cx="762000" cy="1587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5400000" flipH="1" flipV="1">
              <a:off x="4999148" y="3581650"/>
              <a:ext cx="609378" cy="45720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endCxn id="18475" idx="3"/>
            </p:cNvCxnSpPr>
            <p:nvPr/>
          </p:nvCxnSpPr>
          <p:spPr>
            <a:xfrm flipV="1">
              <a:off x="6675437" y="3080266"/>
              <a:ext cx="762000" cy="44434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90"/>
          <p:cNvGrpSpPr>
            <a:grpSpLocks/>
          </p:cNvGrpSpPr>
          <p:nvPr/>
        </p:nvGrpSpPr>
        <p:grpSpPr bwMode="auto">
          <a:xfrm>
            <a:off x="2064477" y="2516188"/>
            <a:ext cx="1290088" cy="1674812"/>
            <a:chOff x="1951037" y="2515394"/>
            <a:chExt cx="1219994" cy="1675606"/>
          </a:xfrm>
        </p:grpSpPr>
        <p:cxnSp>
          <p:nvCxnSpPr>
            <p:cNvPr id="83" name="直接箭头连接符 82"/>
            <p:cNvCxnSpPr/>
            <p:nvPr/>
          </p:nvCxnSpPr>
          <p:spPr>
            <a:xfrm rot="5400000" flipH="1" flipV="1">
              <a:off x="2827962" y="3849520"/>
              <a:ext cx="608300" cy="74661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2865292" y="2819544"/>
              <a:ext cx="609889" cy="1589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5400000">
              <a:off x="2560293" y="2819544"/>
              <a:ext cx="609889" cy="1589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5400000">
              <a:off x="1951091" y="3581057"/>
              <a:ext cx="609889" cy="609997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接箭头连接符 84"/>
          <p:cNvCxnSpPr/>
          <p:nvPr/>
        </p:nvCxnSpPr>
        <p:spPr>
          <a:xfrm flipV="1">
            <a:off x="3999608" y="4191000"/>
            <a:ext cx="806305" cy="31750"/>
          </a:xfrm>
          <a:prstGeom prst="straightConnector1">
            <a:avLst/>
          </a:prstGeom>
          <a:ln w="57150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5400000">
            <a:off x="4585334" y="4953748"/>
            <a:ext cx="762000" cy="1680"/>
          </a:xfrm>
          <a:prstGeom prst="straightConnector1">
            <a:avLst/>
          </a:prstGeom>
          <a:ln w="57150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8484" idx="0"/>
            <a:endCxn id="18482" idx="0"/>
          </p:cNvCxnSpPr>
          <p:nvPr/>
        </p:nvCxnSpPr>
        <p:spPr>
          <a:xfrm rot="5400000" flipH="1" flipV="1">
            <a:off x="5432794" y="4912685"/>
            <a:ext cx="762000" cy="80630"/>
          </a:xfrm>
          <a:prstGeom prst="straightConnector1">
            <a:avLst/>
          </a:prstGeom>
          <a:ln w="57150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1540379" y="4294189"/>
            <a:ext cx="6641936" cy="2263775"/>
          </a:xfrm>
          <a:custGeom>
            <a:avLst/>
            <a:gdLst>
              <a:gd name="connsiteX0" fmla="*/ 4760119 w 6276975"/>
              <a:gd name="connsiteY0" fmla="*/ 21431 h 2264569"/>
              <a:gd name="connsiteX1" fmla="*/ 5931694 w 6276975"/>
              <a:gd name="connsiteY1" fmla="*/ 121444 h 2264569"/>
              <a:gd name="connsiteX2" fmla="*/ 6260306 w 6276975"/>
              <a:gd name="connsiteY2" fmla="*/ 750094 h 2264569"/>
              <a:gd name="connsiteX3" fmla="*/ 6031706 w 6276975"/>
              <a:gd name="connsiteY3" fmla="*/ 1378744 h 2264569"/>
              <a:gd name="connsiteX4" fmla="*/ 5060156 w 6276975"/>
              <a:gd name="connsiteY4" fmla="*/ 1950244 h 2264569"/>
              <a:gd name="connsiteX5" fmla="*/ 2759869 w 6276975"/>
              <a:gd name="connsiteY5" fmla="*/ 2221706 h 2264569"/>
              <a:gd name="connsiteX6" fmla="*/ 959644 w 6276975"/>
              <a:gd name="connsiteY6" fmla="*/ 2207419 h 2264569"/>
              <a:gd name="connsiteX7" fmla="*/ 416719 w 6276975"/>
              <a:gd name="connsiteY7" fmla="*/ 1993106 h 2264569"/>
              <a:gd name="connsiteX8" fmla="*/ 116681 w 6276975"/>
              <a:gd name="connsiteY8" fmla="*/ 1535906 h 2264569"/>
              <a:gd name="connsiteX9" fmla="*/ 16669 w 6276975"/>
              <a:gd name="connsiteY9" fmla="*/ 892969 h 2264569"/>
              <a:gd name="connsiteX10" fmla="*/ 16669 w 6276975"/>
              <a:gd name="connsiteY10" fmla="*/ 364331 h 22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6975" h="2264569">
                <a:moveTo>
                  <a:pt x="4760119" y="21431"/>
                </a:moveTo>
                <a:cubicBezTo>
                  <a:pt x="5220891" y="10715"/>
                  <a:pt x="5681663" y="0"/>
                  <a:pt x="5931694" y="121444"/>
                </a:cubicBezTo>
                <a:cubicBezTo>
                  <a:pt x="6181725" y="242888"/>
                  <a:pt x="6243637" y="540544"/>
                  <a:pt x="6260306" y="750094"/>
                </a:cubicBezTo>
                <a:cubicBezTo>
                  <a:pt x="6276975" y="959644"/>
                  <a:pt x="6231731" y="1178719"/>
                  <a:pt x="6031706" y="1378744"/>
                </a:cubicBezTo>
                <a:cubicBezTo>
                  <a:pt x="5831681" y="1578769"/>
                  <a:pt x="5605462" y="1809750"/>
                  <a:pt x="5060156" y="1950244"/>
                </a:cubicBezTo>
                <a:cubicBezTo>
                  <a:pt x="4514850" y="2090738"/>
                  <a:pt x="3443288" y="2178843"/>
                  <a:pt x="2759869" y="2221706"/>
                </a:cubicBezTo>
                <a:cubicBezTo>
                  <a:pt x="2076450" y="2264569"/>
                  <a:pt x="1350169" y="2245519"/>
                  <a:pt x="959644" y="2207419"/>
                </a:cubicBezTo>
                <a:cubicBezTo>
                  <a:pt x="569119" y="2169319"/>
                  <a:pt x="557213" y="2105025"/>
                  <a:pt x="416719" y="1993106"/>
                </a:cubicBezTo>
                <a:cubicBezTo>
                  <a:pt x="276225" y="1881187"/>
                  <a:pt x="183356" y="1719262"/>
                  <a:pt x="116681" y="1535906"/>
                </a:cubicBezTo>
                <a:cubicBezTo>
                  <a:pt x="50006" y="1352550"/>
                  <a:pt x="33338" y="1088231"/>
                  <a:pt x="16669" y="892969"/>
                </a:cubicBezTo>
                <a:cubicBezTo>
                  <a:pt x="0" y="697707"/>
                  <a:pt x="8334" y="531019"/>
                  <a:pt x="16669" y="364331"/>
                </a:cubicBezTo>
              </a:path>
            </a:pathLst>
          </a:custGeom>
          <a:ln w="57150">
            <a:solidFill>
              <a:srgbClr val="33CC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4" name="组合 97"/>
          <p:cNvGrpSpPr>
            <a:grpSpLocks/>
          </p:cNvGrpSpPr>
          <p:nvPr/>
        </p:nvGrpSpPr>
        <p:grpSpPr bwMode="auto">
          <a:xfrm>
            <a:off x="2145107" y="4375150"/>
            <a:ext cx="1693240" cy="1035050"/>
            <a:chOff x="2027237" y="4375666"/>
            <a:chExt cx="1600200" cy="1034534"/>
          </a:xfrm>
        </p:grpSpPr>
        <p:cxnSp>
          <p:nvCxnSpPr>
            <p:cNvPr id="91" name="直接箭头连接符 90"/>
            <p:cNvCxnSpPr>
              <a:stCxn id="18506" idx="0"/>
              <a:endCxn id="18508" idx="0"/>
            </p:cNvCxnSpPr>
            <p:nvPr/>
          </p:nvCxnSpPr>
          <p:spPr>
            <a:xfrm rot="16200000" flipH="1" flipV="1">
              <a:off x="3208527" y="4991290"/>
              <a:ext cx="761620" cy="76200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 flipH="1" flipV="1">
              <a:off x="2675127" y="4991290"/>
              <a:ext cx="761620" cy="76200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4" idx="1"/>
              <a:endCxn id="18503" idx="3"/>
            </p:cNvCxnSpPr>
            <p:nvPr/>
          </p:nvCxnSpPr>
          <p:spPr>
            <a:xfrm rot="10800000">
              <a:off x="2027237" y="4375666"/>
              <a:ext cx="914400" cy="44428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内容占位符 9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13024" y="1015361"/>
          <a:ext cx="10362697" cy="563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61"/>
                <a:gridCol w="6368985"/>
                <a:gridCol w="3305851"/>
              </a:tblGrid>
              <a:tr h="607699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用例编号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用例说明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预期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6076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密码，点击“登陆”按钮。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  <a:endParaRPr lang="zh-CN" altLang="en-US" dirty="0"/>
                    </a:p>
                  </a:txBody>
                  <a:tcPr marL="96757" marR="96757"/>
                </a:tc>
              </a:tr>
              <a:tr h="6076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账号，点击“登陆”按钮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</a:p>
                  </a:txBody>
                  <a:tcPr marL="96757" marR="96757"/>
                </a:tc>
              </a:tr>
              <a:tr h="8579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账号，点击“登陆”按钮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、提示“密码未输入”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</a:t>
                      </a:r>
                    </a:p>
                  </a:txBody>
                  <a:tcPr marL="96757" marR="96757"/>
                </a:tc>
              </a:tr>
              <a:tr h="89367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密码，点击“登陆”按钮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、提示“账户未输入”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85792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登陆界面，点击“登陆”按钮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  <a:p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、提示“账户和密码未输入”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登陆界面。</a:t>
                      </a:r>
                      <a:endParaRPr lang="en-US" altLang="zh-CN" dirty="0" smtClean="0"/>
                    </a:p>
                  </a:txBody>
                  <a:tcPr marL="96757" marR="96757"/>
                </a:tc>
              </a:tr>
              <a:tr h="34317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60769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>
            <a:grpSpLocks/>
          </p:cNvGrpSpPr>
          <p:nvPr/>
        </p:nvGrpSpPr>
        <p:grpSpPr bwMode="auto">
          <a:xfrm>
            <a:off x="3112673" y="4191000"/>
            <a:ext cx="886935" cy="457200"/>
            <a:chOff x="4313237" y="2743200"/>
            <a:chExt cx="838200" cy="457200"/>
          </a:xfrm>
        </p:grpSpPr>
        <p:sp>
          <p:nvSpPr>
            <p:cNvPr id="4" name="矩形 3"/>
            <p:cNvSpPr/>
            <p:nvPr/>
          </p:nvSpPr>
          <p:spPr>
            <a:xfrm>
              <a:off x="4313237" y="2743200"/>
              <a:ext cx="838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569" name="TextBox 4"/>
            <p:cNvSpPr txBox="1">
              <a:spLocks noChangeArrowheads="1"/>
            </p:cNvSpPr>
            <p:nvPr/>
          </p:nvSpPr>
          <p:spPr bwMode="auto">
            <a:xfrm>
              <a:off x="4389437" y="27432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/>
                <a:t>启动</a:t>
              </a: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2709521" y="3124200"/>
            <a:ext cx="1773870" cy="1068388"/>
            <a:chOff x="2560637" y="3124200"/>
            <a:chExt cx="1676400" cy="1067594"/>
          </a:xfrm>
        </p:grpSpPr>
        <p:grpSp>
          <p:nvGrpSpPr>
            <p:cNvPr id="5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67" name="TextBox 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账号已输入</a:t>
                </a:r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 rot="5400000" flipH="1" flipV="1">
              <a:off x="3094264" y="3885633"/>
              <a:ext cx="609147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65" name="TextBox 19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6" name="组合 34"/>
          <p:cNvGrpSpPr>
            <a:grpSpLocks/>
          </p:cNvGrpSpPr>
          <p:nvPr/>
        </p:nvGrpSpPr>
        <p:grpSpPr bwMode="auto">
          <a:xfrm>
            <a:off x="3999608" y="3973514"/>
            <a:ext cx="2580175" cy="598487"/>
            <a:chOff x="3779837" y="3974068"/>
            <a:chExt cx="2438400" cy="597932"/>
          </a:xfrm>
        </p:grpSpPr>
        <p:grpSp>
          <p:nvGrpSpPr>
            <p:cNvPr id="7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676400" cy="457200"/>
              <a:chOff x="4237037" y="3276600"/>
              <a:chExt cx="1676400" cy="45720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4237037" y="3277024"/>
                <a:ext cx="1676400" cy="4567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62" name="TextBox 14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密码已输入</a:t>
                </a:r>
              </a:p>
            </p:txBody>
          </p:sp>
        </p:grpSp>
        <p:cxnSp>
          <p:nvCxnSpPr>
            <p:cNvPr id="19" name="直接箭头连接符 18"/>
            <p:cNvCxnSpPr>
              <a:stCxn id="20569" idx="3"/>
              <a:endCxn id="14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60" name="TextBox 20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9" name="组合 35"/>
          <p:cNvGrpSpPr>
            <a:grpSpLocks/>
          </p:cNvGrpSpPr>
          <p:nvPr/>
        </p:nvGrpSpPr>
        <p:grpSpPr bwMode="auto">
          <a:xfrm>
            <a:off x="2870782" y="4648200"/>
            <a:ext cx="1773870" cy="1219200"/>
            <a:chOff x="2713037" y="4648200"/>
            <a:chExt cx="1676400" cy="1219200"/>
          </a:xfrm>
        </p:grpSpPr>
        <p:grpSp>
          <p:nvGrpSpPr>
            <p:cNvPr id="10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57" name="TextBox 2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26" name="直接箭头连接符 25"/>
            <p:cNvCxnSpPr>
              <a:stCxn id="4" idx="2"/>
            </p:cNvCxnSpPr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55" name="TextBox 2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11" name="组合 36"/>
          <p:cNvGrpSpPr>
            <a:grpSpLocks/>
          </p:cNvGrpSpPr>
          <p:nvPr/>
        </p:nvGrpSpPr>
        <p:grpSpPr bwMode="auto">
          <a:xfrm>
            <a:off x="1258172" y="3962400"/>
            <a:ext cx="1854501" cy="685800"/>
            <a:chOff x="1189037" y="3962400"/>
            <a:chExt cx="1752600" cy="685800"/>
          </a:xfrm>
        </p:grpSpPr>
        <p:grpSp>
          <p:nvGrpSpPr>
            <p:cNvPr id="13" name="组合 27"/>
            <p:cNvGrpSpPr>
              <a:grpSpLocks/>
            </p:cNvGrpSpPr>
            <p:nvPr/>
          </p:nvGrpSpPr>
          <p:grpSpPr bwMode="auto">
            <a:xfrm>
              <a:off x="1189037" y="4191000"/>
              <a:ext cx="838200" cy="457200"/>
              <a:chOff x="4313237" y="2743200"/>
              <a:chExt cx="838200" cy="457200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4313237" y="2743200"/>
                <a:ext cx="8382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52" name="TextBox 29"/>
              <p:cNvSpPr txBox="1">
                <a:spLocks noChangeArrowheads="1"/>
              </p:cNvSpPr>
              <p:nvPr/>
            </p:nvSpPr>
            <p:spPr bwMode="auto">
              <a:xfrm>
                <a:off x="4389437" y="2743200"/>
                <a:ext cx="762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退出</a:t>
                </a:r>
              </a:p>
            </p:txBody>
          </p:sp>
        </p:grpSp>
        <p:cxnSp>
          <p:nvCxnSpPr>
            <p:cNvPr id="32" name="直接箭头连接符 31"/>
            <p:cNvCxnSpPr>
              <a:stCxn id="4" idx="1"/>
              <a:endCxn id="20552" idx="3"/>
            </p:cNvCxnSpPr>
            <p:nvPr/>
          </p:nvCxnSpPr>
          <p:spPr>
            <a:xfrm rot="10800000">
              <a:off x="2027237" y="4375150"/>
              <a:ext cx="914400" cy="444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50" name="TextBox 32"/>
            <p:cNvSpPr txBox="1">
              <a:spLocks noChangeArrowheads="1"/>
            </p:cNvSpPr>
            <p:nvPr/>
          </p:nvSpPr>
          <p:spPr bwMode="auto">
            <a:xfrm>
              <a:off x="2027237" y="39624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15" name="组合 34"/>
          <p:cNvGrpSpPr>
            <a:grpSpLocks/>
          </p:cNvGrpSpPr>
          <p:nvPr/>
        </p:nvGrpSpPr>
        <p:grpSpPr bwMode="auto">
          <a:xfrm>
            <a:off x="4483391" y="2895600"/>
            <a:ext cx="2741436" cy="598488"/>
            <a:chOff x="3779837" y="3974068"/>
            <a:chExt cx="2590800" cy="597932"/>
          </a:xfrm>
        </p:grpSpPr>
        <p:grpSp>
          <p:nvGrpSpPr>
            <p:cNvPr id="16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47" name="TextBox 3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账户密码已输入</a:t>
                </a:r>
              </a:p>
            </p:txBody>
          </p:sp>
        </p:grpSp>
        <p:cxnSp>
          <p:nvCxnSpPr>
            <p:cNvPr id="35" name="直接箭头连接符 34"/>
            <p:cNvCxnSpPr>
              <a:endCxn id="3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45" name="TextBox 3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ip2</a:t>
              </a:r>
              <a:endParaRPr lang="zh-CN" altLang="en-US"/>
            </a:p>
          </p:txBody>
        </p:sp>
      </p:grpSp>
      <p:grpSp>
        <p:nvGrpSpPr>
          <p:cNvPr id="17" name="组合 33"/>
          <p:cNvGrpSpPr>
            <a:grpSpLocks/>
          </p:cNvGrpSpPr>
          <p:nvPr/>
        </p:nvGrpSpPr>
        <p:grpSpPr bwMode="auto">
          <a:xfrm>
            <a:off x="2709521" y="2055814"/>
            <a:ext cx="1773870" cy="1068387"/>
            <a:chOff x="2560637" y="3124200"/>
            <a:chExt cx="1676400" cy="1067594"/>
          </a:xfrm>
        </p:grpSpPr>
        <p:grpSp>
          <p:nvGrpSpPr>
            <p:cNvPr id="18" name="组合 9"/>
            <p:cNvGrpSpPr>
              <a:grpSpLocks/>
            </p:cNvGrpSpPr>
            <p:nvPr/>
          </p:nvGrpSpPr>
          <p:grpSpPr bwMode="auto">
            <a:xfrm>
              <a:off x="2560637" y="3124200"/>
              <a:ext cx="1676400" cy="457200"/>
              <a:chOff x="4237037" y="3276600"/>
              <a:chExt cx="1676400" cy="4572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237037" y="3276600"/>
                <a:ext cx="1676400" cy="4568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42" name="TextBox 43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41" name="直接箭头连接符 40"/>
            <p:cNvCxnSpPr/>
            <p:nvPr/>
          </p:nvCxnSpPr>
          <p:spPr>
            <a:xfrm rot="5400000" flipH="1" flipV="1">
              <a:off x="3094263" y="3885632"/>
              <a:ext cx="609148" cy="31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40" name="TextBox 41"/>
            <p:cNvSpPr txBox="1">
              <a:spLocks noChangeArrowheads="1"/>
            </p:cNvSpPr>
            <p:nvPr/>
          </p:nvSpPr>
          <p:spPr bwMode="auto">
            <a:xfrm>
              <a:off x="2865437" y="37338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0" name="组合 50"/>
          <p:cNvGrpSpPr>
            <a:grpSpLocks/>
          </p:cNvGrpSpPr>
          <p:nvPr/>
        </p:nvGrpSpPr>
        <p:grpSpPr bwMode="auto">
          <a:xfrm>
            <a:off x="1580694" y="3352800"/>
            <a:ext cx="1128827" cy="838200"/>
            <a:chOff x="1493837" y="3352800"/>
            <a:chExt cx="1066800" cy="838200"/>
          </a:xfrm>
        </p:grpSpPr>
        <p:cxnSp>
          <p:nvCxnSpPr>
            <p:cNvPr id="46" name="直接箭头连接符 45"/>
            <p:cNvCxnSpPr>
              <a:stCxn id="8" idx="1"/>
              <a:endCxn id="20552" idx="0"/>
            </p:cNvCxnSpPr>
            <p:nvPr/>
          </p:nvCxnSpPr>
          <p:spPr>
            <a:xfrm rot="10800000" flipV="1">
              <a:off x="1646237" y="3352800"/>
              <a:ext cx="914400" cy="838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7" name="TextBox 49"/>
            <p:cNvSpPr txBox="1">
              <a:spLocks noChangeArrowheads="1"/>
            </p:cNvSpPr>
            <p:nvPr/>
          </p:nvSpPr>
          <p:spPr bwMode="auto">
            <a:xfrm>
              <a:off x="1493837" y="3505200"/>
              <a:ext cx="685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grpSp>
        <p:nvGrpSpPr>
          <p:cNvPr id="21" name="组合 52"/>
          <p:cNvGrpSpPr>
            <a:grpSpLocks/>
          </p:cNvGrpSpPr>
          <p:nvPr/>
        </p:nvGrpSpPr>
        <p:grpSpPr bwMode="auto">
          <a:xfrm>
            <a:off x="5692848" y="3494088"/>
            <a:ext cx="886935" cy="620712"/>
            <a:chOff x="5380037" y="3493532"/>
            <a:chExt cx="838200" cy="621268"/>
          </a:xfrm>
        </p:grpSpPr>
        <p:cxnSp>
          <p:nvCxnSpPr>
            <p:cNvPr id="48" name="直接箭头连接符 47"/>
            <p:cNvCxnSpPr>
              <a:stCxn id="20562" idx="0"/>
              <a:endCxn id="37" idx="2"/>
            </p:cNvCxnSpPr>
            <p:nvPr/>
          </p:nvCxnSpPr>
          <p:spPr>
            <a:xfrm rot="5400000" flipH="1" flipV="1">
              <a:off x="5298003" y="3575566"/>
              <a:ext cx="621268" cy="457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5" name="TextBox 51"/>
            <p:cNvSpPr txBox="1">
              <a:spLocks noChangeArrowheads="1"/>
            </p:cNvSpPr>
            <p:nvPr/>
          </p:nvSpPr>
          <p:spPr bwMode="auto">
            <a:xfrm>
              <a:off x="5608637" y="36692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ip1</a:t>
              </a:r>
              <a:endParaRPr lang="zh-CN" altLang="en-US"/>
            </a:p>
          </p:txBody>
        </p:sp>
      </p:grpSp>
      <p:grpSp>
        <p:nvGrpSpPr>
          <p:cNvPr id="22" name="组合 35"/>
          <p:cNvGrpSpPr>
            <a:grpSpLocks/>
          </p:cNvGrpSpPr>
          <p:nvPr/>
        </p:nvGrpSpPr>
        <p:grpSpPr bwMode="auto">
          <a:xfrm>
            <a:off x="4886544" y="4572000"/>
            <a:ext cx="1773870" cy="1219200"/>
            <a:chOff x="2713037" y="4648200"/>
            <a:chExt cx="1676400" cy="1219200"/>
          </a:xfrm>
        </p:grpSpPr>
        <p:grpSp>
          <p:nvGrpSpPr>
            <p:cNvPr id="24" name="组合 21"/>
            <p:cNvGrpSpPr>
              <a:grpSpLocks/>
            </p:cNvGrpSpPr>
            <p:nvPr/>
          </p:nvGrpSpPr>
          <p:grpSpPr bwMode="auto">
            <a:xfrm>
              <a:off x="2713037" y="5410200"/>
              <a:ext cx="1676400" cy="457200"/>
              <a:chOff x="4237037" y="3276600"/>
              <a:chExt cx="1676400" cy="4572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4237037" y="3276600"/>
                <a:ext cx="1676400" cy="4572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33" name="TextBox 58"/>
              <p:cNvSpPr txBox="1">
                <a:spLocks noChangeArrowheads="1"/>
              </p:cNvSpPr>
              <p:nvPr/>
            </p:nvSpPr>
            <p:spPr bwMode="auto">
              <a:xfrm>
                <a:off x="4389437" y="3276600"/>
                <a:ext cx="1371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错误提示</a:t>
                </a:r>
              </a:p>
            </p:txBody>
          </p:sp>
        </p:grpSp>
        <p:cxnSp>
          <p:nvCxnSpPr>
            <p:cNvPr id="56" name="直接箭头连接符 55"/>
            <p:cNvCxnSpPr/>
            <p:nvPr/>
          </p:nvCxnSpPr>
          <p:spPr>
            <a:xfrm rot="5400000">
              <a:off x="2960687" y="5010150"/>
              <a:ext cx="762000" cy="381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31" name="TextBox 56"/>
            <p:cNvSpPr txBox="1">
              <a:spLocks noChangeArrowheads="1"/>
            </p:cNvSpPr>
            <p:nvPr/>
          </p:nvSpPr>
          <p:spPr bwMode="auto">
            <a:xfrm>
              <a:off x="3322637" y="46482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25" name="组合 62"/>
          <p:cNvGrpSpPr>
            <a:grpSpLocks/>
          </p:cNvGrpSpPr>
          <p:nvPr/>
        </p:nvGrpSpPr>
        <p:grpSpPr bwMode="auto">
          <a:xfrm>
            <a:off x="1385837" y="4319589"/>
            <a:ext cx="7693491" cy="2357437"/>
            <a:chOff x="1309688" y="4319587"/>
            <a:chExt cx="7270749" cy="2357439"/>
          </a:xfrm>
        </p:grpSpPr>
        <p:sp>
          <p:nvSpPr>
            <p:cNvPr id="61" name="任意多边形 60"/>
            <p:cNvSpPr/>
            <p:nvPr/>
          </p:nvSpPr>
          <p:spPr>
            <a:xfrm>
              <a:off x="1309688" y="4319587"/>
              <a:ext cx="6470649" cy="2357439"/>
            </a:xfrm>
            <a:custGeom>
              <a:avLst/>
              <a:gdLst>
                <a:gd name="connsiteX0" fmla="*/ 4891087 w 6469856"/>
                <a:gd name="connsiteY0" fmla="*/ 9526 h 2357439"/>
                <a:gd name="connsiteX1" fmla="*/ 6234112 w 6469856"/>
                <a:gd name="connsiteY1" fmla="*/ 223838 h 2357439"/>
                <a:gd name="connsiteX2" fmla="*/ 6176962 w 6469856"/>
                <a:gd name="connsiteY2" fmla="*/ 1352551 h 2357439"/>
                <a:gd name="connsiteX3" fmla="*/ 4476750 w 6469856"/>
                <a:gd name="connsiteY3" fmla="*/ 2066926 h 2357439"/>
                <a:gd name="connsiteX4" fmla="*/ 719137 w 6469856"/>
                <a:gd name="connsiteY4" fmla="*/ 2066926 h 2357439"/>
                <a:gd name="connsiteX5" fmla="*/ 161925 w 6469856"/>
                <a:gd name="connsiteY5" fmla="*/ 323851 h 2357439"/>
                <a:gd name="connsiteX6" fmla="*/ 161925 w 6469856"/>
                <a:gd name="connsiteY6" fmla="*/ 323851 h 2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69856" h="2357439">
                  <a:moveTo>
                    <a:pt x="4891087" y="9526"/>
                  </a:moveTo>
                  <a:cubicBezTo>
                    <a:pt x="5455443" y="4763"/>
                    <a:pt x="6019799" y="0"/>
                    <a:pt x="6234112" y="223838"/>
                  </a:cubicBezTo>
                  <a:cubicBezTo>
                    <a:pt x="6448425" y="447676"/>
                    <a:pt x="6469856" y="1045370"/>
                    <a:pt x="6176962" y="1352551"/>
                  </a:cubicBezTo>
                  <a:cubicBezTo>
                    <a:pt x="5884068" y="1659732"/>
                    <a:pt x="5386387" y="1947864"/>
                    <a:pt x="4476750" y="2066926"/>
                  </a:cubicBezTo>
                  <a:cubicBezTo>
                    <a:pt x="3567113" y="2185988"/>
                    <a:pt x="1438275" y="2357439"/>
                    <a:pt x="719137" y="2066926"/>
                  </a:cubicBezTo>
                  <a:cubicBezTo>
                    <a:pt x="0" y="1776414"/>
                    <a:pt x="161925" y="323851"/>
                    <a:pt x="161925" y="323851"/>
                  </a:cubicBezTo>
                  <a:lnTo>
                    <a:pt x="161925" y="323851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528" name="TextBox 61"/>
            <p:cNvSpPr txBox="1">
              <a:spLocks noChangeArrowheads="1"/>
            </p:cNvSpPr>
            <p:nvPr/>
          </p:nvSpPr>
          <p:spPr bwMode="auto">
            <a:xfrm>
              <a:off x="7818437" y="4876800"/>
              <a:ext cx="762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65" name="直接箭头连接符 64"/>
          <p:cNvCxnSpPr/>
          <p:nvPr/>
        </p:nvCxnSpPr>
        <p:spPr>
          <a:xfrm rot="5400000" flipH="1" flipV="1">
            <a:off x="2771988" y="4988885"/>
            <a:ext cx="762000" cy="80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34"/>
          <p:cNvGrpSpPr>
            <a:grpSpLocks/>
          </p:cNvGrpSpPr>
          <p:nvPr/>
        </p:nvGrpSpPr>
        <p:grpSpPr bwMode="auto">
          <a:xfrm>
            <a:off x="7063566" y="2895600"/>
            <a:ext cx="2741436" cy="598488"/>
            <a:chOff x="3779837" y="3974068"/>
            <a:chExt cx="2590800" cy="597932"/>
          </a:xfrm>
        </p:grpSpPr>
        <p:grpSp>
          <p:nvGrpSpPr>
            <p:cNvPr id="28" name="组合 12"/>
            <p:cNvGrpSpPr>
              <a:grpSpLocks/>
            </p:cNvGrpSpPr>
            <p:nvPr/>
          </p:nvGrpSpPr>
          <p:grpSpPr bwMode="auto">
            <a:xfrm>
              <a:off x="4541837" y="4114800"/>
              <a:ext cx="1828800" cy="457200"/>
              <a:chOff x="4237037" y="3276600"/>
              <a:chExt cx="1828800" cy="457200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4237037" y="3277025"/>
                <a:ext cx="1676400" cy="45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0526" name="TextBox 67"/>
              <p:cNvSpPr txBox="1">
                <a:spLocks noChangeArrowheads="1"/>
              </p:cNvSpPr>
              <p:nvPr/>
            </p:nvSpPr>
            <p:spPr bwMode="auto">
              <a:xfrm>
                <a:off x="4237037" y="3276600"/>
                <a:ext cx="18288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/>
                  <a:t>登陆成功</a:t>
                </a:r>
              </a:p>
            </p:txBody>
          </p:sp>
        </p:grpSp>
        <p:cxnSp>
          <p:nvCxnSpPr>
            <p:cNvPr id="64" name="直接箭头连接符 63"/>
            <p:cNvCxnSpPr>
              <a:endCxn id="67" idx="1"/>
            </p:cNvCxnSpPr>
            <p:nvPr/>
          </p:nvCxnSpPr>
          <p:spPr>
            <a:xfrm flipV="1">
              <a:off x="3779837" y="4343612"/>
              <a:ext cx="762000" cy="31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4" name="TextBox 65"/>
            <p:cNvSpPr txBox="1">
              <a:spLocks noChangeArrowheads="1"/>
            </p:cNvSpPr>
            <p:nvPr/>
          </p:nvSpPr>
          <p:spPr bwMode="auto">
            <a:xfrm>
              <a:off x="3932237" y="3974068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ip3</a:t>
              </a:r>
              <a:endParaRPr lang="zh-CN" altLang="en-US"/>
            </a:p>
          </p:txBody>
        </p:sp>
      </p:grpSp>
      <p:grpSp>
        <p:nvGrpSpPr>
          <p:cNvPr id="30" name="组合 70"/>
          <p:cNvGrpSpPr>
            <a:grpSpLocks/>
          </p:cNvGrpSpPr>
          <p:nvPr/>
        </p:nvGrpSpPr>
        <p:grpSpPr bwMode="auto">
          <a:xfrm>
            <a:off x="1133867" y="1143000"/>
            <a:ext cx="5316572" cy="3028950"/>
            <a:chOff x="1071563" y="1143000"/>
            <a:chExt cx="5024437" cy="3028950"/>
          </a:xfrm>
        </p:grpSpPr>
        <p:sp>
          <p:nvSpPr>
            <p:cNvPr id="69" name="任意多边形 68"/>
            <p:cNvSpPr/>
            <p:nvPr/>
          </p:nvSpPr>
          <p:spPr>
            <a:xfrm>
              <a:off x="1071563" y="1438275"/>
              <a:ext cx="5024437" cy="2733675"/>
            </a:xfrm>
            <a:custGeom>
              <a:avLst/>
              <a:gdLst>
                <a:gd name="connsiteX0" fmla="*/ 4743450 w 5024437"/>
                <a:gd name="connsiteY0" fmla="*/ 1576387 h 2733674"/>
                <a:gd name="connsiteX1" fmla="*/ 4629150 w 5024437"/>
                <a:gd name="connsiteY1" fmla="*/ 419099 h 2733674"/>
                <a:gd name="connsiteX2" fmla="*/ 2371725 w 5024437"/>
                <a:gd name="connsiteY2" fmla="*/ 33337 h 2733674"/>
                <a:gd name="connsiteX3" fmla="*/ 371475 w 5024437"/>
                <a:gd name="connsiteY3" fmla="*/ 619124 h 2733674"/>
                <a:gd name="connsiteX4" fmla="*/ 142875 w 5024437"/>
                <a:gd name="connsiteY4" fmla="*/ 2733674 h 2733674"/>
                <a:gd name="connsiteX5" fmla="*/ 142875 w 5024437"/>
                <a:gd name="connsiteY5" fmla="*/ 2733674 h 2733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4437" h="2733674">
                  <a:moveTo>
                    <a:pt x="4743450" y="1576387"/>
                  </a:moveTo>
                  <a:cubicBezTo>
                    <a:pt x="4883943" y="1126330"/>
                    <a:pt x="5024437" y="676274"/>
                    <a:pt x="4629150" y="419099"/>
                  </a:cubicBezTo>
                  <a:cubicBezTo>
                    <a:pt x="4233863" y="161924"/>
                    <a:pt x="3081337" y="0"/>
                    <a:pt x="2371725" y="33337"/>
                  </a:cubicBezTo>
                  <a:cubicBezTo>
                    <a:pt x="1662113" y="66674"/>
                    <a:pt x="742950" y="169068"/>
                    <a:pt x="371475" y="619124"/>
                  </a:cubicBezTo>
                  <a:cubicBezTo>
                    <a:pt x="0" y="1069180"/>
                    <a:pt x="142875" y="2733674"/>
                    <a:pt x="142875" y="2733674"/>
                  </a:cubicBezTo>
                  <a:lnTo>
                    <a:pt x="142875" y="2733674"/>
                  </a:ln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521" name="TextBox 69"/>
            <p:cNvSpPr txBox="1">
              <a:spLocks noChangeArrowheads="1"/>
            </p:cNvSpPr>
            <p:nvPr/>
          </p:nvSpPr>
          <p:spPr bwMode="auto">
            <a:xfrm>
              <a:off x="3551237" y="1143000"/>
              <a:ext cx="533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/>
                <a:t>ip4</a:t>
              </a:r>
              <a:endParaRPr lang="zh-CN" altLang="en-US"/>
            </a:p>
          </p:txBody>
        </p:sp>
      </p:grpSp>
      <p:cxnSp>
        <p:nvCxnSpPr>
          <p:cNvPr id="73" name="直接箭头连接符 72"/>
          <p:cNvCxnSpPr/>
          <p:nvPr/>
        </p:nvCxnSpPr>
        <p:spPr>
          <a:xfrm rot="5400000">
            <a:off x="2645772" y="2820148"/>
            <a:ext cx="6096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rot="5400000" flipH="1" flipV="1">
            <a:off x="4827225" y="4953748"/>
            <a:ext cx="762000" cy="16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rot="5400000" flipH="1" flipV="1">
            <a:off x="3452077" y="3886948"/>
            <a:ext cx="609600" cy="1680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8" idx="3"/>
          </p:cNvCxnSpPr>
          <p:nvPr/>
        </p:nvCxnSpPr>
        <p:spPr>
          <a:xfrm>
            <a:off x="4483391" y="33528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063566" y="3429000"/>
            <a:ext cx="806305" cy="1588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82"/>
          <p:cNvGrpSpPr>
            <a:grpSpLocks/>
          </p:cNvGrpSpPr>
          <p:nvPr/>
        </p:nvGrpSpPr>
        <p:grpSpPr bwMode="auto">
          <a:xfrm>
            <a:off x="3999608" y="3079750"/>
            <a:ext cx="3870263" cy="1417638"/>
            <a:chOff x="3779837" y="3080266"/>
            <a:chExt cx="3657600" cy="1417122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3779837" y="4495801"/>
              <a:ext cx="762000" cy="1587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rot="5400000" flipH="1" flipV="1">
              <a:off x="4999148" y="3581650"/>
              <a:ext cx="609378" cy="457200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endCxn id="20524" idx="3"/>
            </p:cNvCxnSpPr>
            <p:nvPr/>
          </p:nvCxnSpPr>
          <p:spPr>
            <a:xfrm flipV="1">
              <a:off x="6675437" y="3080266"/>
              <a:ext cx="762000" cy="44434"/>
            </a:xfrm>
            <a:prstGeom prst="straightConnector1">
              <a:avLst/>
            </a:prstGeom>
            <a:ln w="57150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90"/>
          <p:cNvGrpSpPr>
            <a:grpSpLocks/>
          </p:cNvGrpSpPr>
          <p:nvPr/>
        </p:nvGrpSpPr>
        <p:grpSpPr bwMode="auto">
          <a:xfrm>
            <a:off x="2064477" y="2516188"/>
            <a:ext cx="1290088" cy="1674812"/>
            <a:chOff x="1951037" y="2515394"/>
            <a:chExt cx="1219994" cy="1675606"/>
          </a:xfrm>
        </p:grpSpPr>
        <p:cxnSp>
          <p:nvCxnSpPr>
            <p:cNvPr id="83" name="直接箭头连接符 82"/>
            <p:cNvCxnSpPr/>
            <p:nvPr/>
          </p:nvCxnSpPr>
          <p:spPr>
            <a:xfrm rot="5400000" flipH="1" flipV="1">
              <a:off x="2827962" y="3849520"/>
              <a:ext cx="608300" cy="74661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rot="5400000" flipH="1" flipV="1">
              <a:off x="2865292" y="2819544"/>
              <a:ext cx="609889" cy="1589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5400000">
              <a:off x="2560293" y="2819544"/>
              <a:ext cx="609889" cy="1589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rot="5400000">
              <a:off x="1951091" y="3581057"/>
              <a:ext cx="609889" cy="609997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接箭头连接符 84"/>
          <p:cNvCxnSpPr/>
          <p:nvPr/>
        </p:nvCxnSpPr>
        <p:spPr>
          <a:xfrm flipV="1">
            <a:off x="3999608" y="4191000"/>
            <a:ext cx="806305" cy="31750"/>
          </a:xfrm>
          <a:prstGeom prst="straightConnector1">
            <a:avLst/>
          </a:prstGeom>
          <a:ln w="57150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rot="5400000">
            <a:off x="4585334" y="4953748"/>
            <a:ext cx="762000" cy="1680"/>
          </a:xfrm>
          <a:prstGeom prst="straightConnector1">
            <a:avLst/>
          </a:prstGeom>
          <a:ln w="57150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20533" idx="0"/>
            <a:endCxn id="20531" idx="0"/>
          </p:cNvCxnSpPr>
          <p:nvPr/>
        </p:nvCxnSpPr>
        <p:spPr>
          <a:xfrm rot="5400000" flipH="1" flipV="1">
            <a:off x="5432794" y="4912685"/>
            <a:ext cx="762000" cy="80630"/>
          </a:xfrm>
          <a:prstGeom prst="straightConnector1">
            <a:avLst/>
          </a:prstGeom>
          <a:ln w="57150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任意多边形 92"/>
          <p:cNvSpPr/>
          <p:nvPr/>
        </p:nvSpPr>
        <p:spPr>
          <a:xfrm>
            <a:off x="1540379" y="4294189"/>
            <a:ext cx="6641936" cy="2263775"/>
          </a:xfrm>
          <a:custGeom>
            <a:avLst/>
            <a:gdLst>
              <a:gd name="connsiteX0" fmla="*/ 4760119 w 6276975"/>
              <a:gd name="connsiteY0" fmla="*/ 21431 h 2264569"/>
              <a:gd name="connsiteX1" fmla="*/ 5931694 w 6276975"/>
              <a:gd name="connsiteY1" fmla="*/ 121444 h 2264569"/>
              <a:gd name="connsiteX2" fmla="*/ 6260306 w 6276975"/>
              <a:gd name="connsiteY2" fmla="*/ 750094 h 2264569"/>
              <a:gd name="connsiteX3" fmla="*/ 6031706 w 6276975"/>
              <a:gd name="connsiteY3" fmla="*/ 1378744 h 2264569"/>
              <a:gd name="connsiteX4" fmla="*/ 5060156 w 6276975"/>
              <a:gd name="connsiteY4" fmla="*/ 1950244 h 2264569"/>
              <a:gd name="connsiteX5" fmla="*/ 2759869 w 6276975"/>
              <a:gd name="connsiteY5" fmla="*/ 2221706 h 2264569"/>
              <a:gd name="connsiteX6" fmla="*/ 959644 w 6276975"/>
              <a:gd name="connsiteY6" fmla="*/ 2207419 h 2264569"/>
              <a:gd name="connsiteX7" fmla="*/ 416719 w 6276975"/>
              <a:gd name="connsiteY7" fmla="*/ 1993106 h 2264569"/>
              <a:gd name="connsiteX8" fmla="*/ 116681 w 6276975"/>
              <a:gd name="connsiteY8" fmla="*/ 1535906 h 2264569"/>
              <a:gd name="connsiteX9" fmla="*/ 16669 w 6276975"/>
              <a:gd name="connsiteY9" fmla="*/ 892969 h 2264569"/>
              <a:gd name="connsiteX10" fmla="*/ 16669 w 6276975"/>
              <a:gd name="connsiteY10" fmla="*/ 364331 h 226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76975" h="2264569">
                <a:moveTo>
                  <a:pt x="4760119" y="21431"/>
                </a:moveTo>
                <a:cubicBezTo>
                  <a:pt x="5220891" y="10715"/>
                  <a:pt x="5681663" y="0"/>
                  <a:pt x="5931694" y="121444"/>
                </a:cubicBezTo>
                <a:cubicBezTo>
                  <a:pt x="6181725" y="242888"/>
                  <a:pt x="6243637" y="540544"/>
                  <a:pt x="6260306" y="750094"/>
                </a:cubicBezTo>
                <a:cubicBezTo>
                  <a:pt x="6276975" y="959644"/>
                  <a:pt x="6231731" y="1178719"/>
                  <a:pt x="6031706" y="1378744"/>
                </a:cubicBezTo>
                <a:cubicBezTo>
                  <a:pt x="5831681" y="1578769"/>
                  <a:pt x="5605462" y="1809750"/>
                  <a:pt x="5060156" y="1950244"/>
                </a:cubicBezTo>
                <a:cubicBezTo>
                  <a:pt x="4514850" y="2090738"/>
                  <a:pt x="3443288" y="2178843"/>
                  <a:pt x="2759869" y="2221706"/>
                </a:cubicBezTo>
                <a:cubicBezTo>
                  <a:pt x="2076450" y="2264569"/>
                  <a:pt x="1350169" y="2245519"/>
                  <a:pt x="959644" y="2207419"/>
                </a:cubicBezTo>
                <a:cubicBezTo>
                  <a:pt x="569119" y="2169319"/>
                  <a:pt x="557213" y="2105025"/>
                  <a:pt x="416719" y="1993106"/>
                </a:cubicBezTo>
                <a:cubicBezTo>
                  <a:pt x="276225" y="1881187"/>
                  <a:pt x="183356" y="1719262"/>
                  <a:pt x="116681" y="1535906"/>
                </a:cubicBezTo>
                <a:cubicBezTo>
                  <a:pt x="50006" y="1352550"/>
                  <a:pt x="33338" y="1088231"/>
                  <a:pt x="16669" y="892969"/>
                </a:cubicBezTo>
                <a:cubicBezTo>
                  <a:pt x="0" y="697707"/>
                  <a:pt x="8334" y="531019"/>
                  <a:pt x="16669" y="364331"/>
                </a:cubicBezTo>
              </a:path>
            </a:pathLst>
          </a:custGeom>
          <a:ln w="57150">
            <a:solidFill>
              <a:srgbClr val="33CC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4" name="组合 97"/>
          <p:cNvGrpSpPr>
            <a:grpSpLocks/>
          </p:cNvGrpSpPr>
          <p:nvPr/>
        </p:nvGrpSpPr>
        <p:grpSpPr bwMode="auto">
          <a:xfrm>
            <a:off x="2145107" y="4375150"/>
            <a:ext cx="1693240" cy="1035050"/>
            <a:chOff x="2027237" y="4375666"/>
            <a:chExt cx="1600200" cy="1034534"/>
          </a:xfrm>
        </p:grpSpPr>
        <p:cxnSp>
          <p:nvCxnSpPr>
            <p:cNvPr id="91" name="直接箭头连接符 90"/>
            <p:cNvCxnSpPr>
              <a:stCxn id="20555" idx="0"/>
              <a:endCxn id="20557" idx="0"/>
            </p:cNvCxnSpPr>
            <p:nvPr/>
          </p:nvCxnSpPr>
          <p:spPr>
            <a:xfrm rot="16200000" flipH="1" flipV="1">
              <a:off x="3208527" y="4991290"/>
              <a:ext cx="761620" cy="76200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 flipH="1" flipV="1">
              <a:off x="2675127" y="4991290"/>
              <a:ext cx="761620" cy="76200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4" idx="1"/>
              <a:endCxn id="20552" idx="3"/>
            </p:cNvCxnSpPr>
            <p:nvPr/>
          </p:nvCxnSpPr>
          <p:spPr>
            <a:xfrm rot="10800000">
              <a:off x="2027237" y="4375666"/>
              <a:ext cx="914400" cy="44428"/>
            </a:xfrm>
            <a:prstGeom prst="straightConnector1">
              <a:avLst/>
            </a:prstGeom>
            <a:ln w="57150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任意多边形 93"/>
          <p:cNvSpPr/>
          <p:nvPr/>
        </p:nvSpPr>
        <p:spPr>
          <a:xfrm>
            <a:off x="1167463" y="1414464"/>
            <a:ext cx="5252739" cy="2757487"/>
          </a:xfrm>
          <a:custGeom>
            <a:avLst/>
            <a:gdLst>
              <a:gd name="connsiteX0" fmla="*/ 4798219 w 4964906"/>
              <a:gd name="connsiteY0" fmla="*/ 1571625 h 2757487"/>
              <a:gd name="connsiteX1" fmla="*/ 4955381 w 4964906"/>
              <a:gd name="connsiteY1" fmla="*/ 971550 h 2757487"/>
              <a:gd name="connsiteX2" fmla="*/ 4741069 w 4964906"/>
              <a:gd name="connsiteY2" fmla="*/ 514350 h 2757487"/>
              <a:gd name="connsiteX3" fmla="*/ 3883819 w 4964906"/>
              <a:gd name="connsiteY3" fmla="*/ 171450 h 2757487"/>
              <a:gd name="connsiteX4" fmla="*/ 2426494 w 4964906"/>
              <a:gd name="connsiteY4" fmla="*/ 14287 h 2757487"/>
              <a:gd name="connsiteX5" fmla="*/ 826294 w 4964906"/>
              <a:gd name="connsiteY5" fmla="*/ 257175 h 2757487"/>
              <a:gd name="connsiteX6" fmla="*/ 169069 w 4964906"/>
              <a:gd name="connsiteY6" fmla="*/ 842962 h 2757487"/>
              <a:gd name="connsiteX7" fmla="*/ 11906 w 4964906"/>
              <a:gd name="connsiteY7" fmla="*/ 2028825 h 2757487"/>
              <a:gd name="connsiteX8" fmla="*/ 97631 w 4964906"/>
              <a:gd name="connsiteY8" fmla="*/ 2757487 h 275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4906" h="2757487">
                <a:moveTo>
                  <a:pt x="4798219" y="1571625"/>
                </a:moveTo>
                <a:cubicBezTo>
                  <a:pt x="4881562" y="1359694"/>
                  <a:pt x="4964906" y="1147763"/>
                  <a:pt x="4955381" y="971550"/>
                </a:cubicBezTo>
                <a:cubicBezTo>
                  <a:pt x="4945856" y="795338"/>
                  <a:pt x="4919663" y="647700"/>
                  <a:pt x="4741069" y="514350"/>
                </a:cubicBezTo>
                <a:cubicBezTo>
                  <a:pt x="4562475" y="381000"/>
                  <a:pt x="4269581" y="254794"/>
                  <a:pt x="3883819" y="171450"/>
                </a:cubicBezTo>
                <a:cubicBezTo>
                  <a:pt x="3498057" y="88106"/>
                  <a:pt x="2936082" y="0"/>
                  <a:pt x="2426494" y="14287"/>
                </a:cubicBezTo>
                <a:cubicBezTo>
                  <a:pt x="1916907" y="28575"/>
                  <a:pt x="1202531" y="119063"/>
                  <a:pt x="826294" y="257175"/>
                </a:cubicBezTo>
                <a:cubicBezTo>
                  <a:pt x="450057" y="395287"/>
                  <a:pt x="304800" y="547687"/>
                  <a:pt x="169069" y="842962"/>
                </a:cubicBezTo>
                <a:cubicBezTo>
                  <a:pt x="33338" y="1138237"/>
                  <a:pt x="23812" y="1709738"/>
                  <a:pt x="11906" y="2028825"/>
                </a:cubicBezTo>
                <a:cubicBezTo>
                  <a:pt x="0" y="2347913"/>
                  <a:pt x="48815" y="2552700"/>
                  <a:pt x="97631" y="2757487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6" name="内容占位符 9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用例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95400" y="1196752"/>
          <a:ext cx="10362697" cy="5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61"/>
                <a:gridCol w="6755355"/>
                <a:gridCol w="2919481"/>
              </a:tblGrid>
              <a:tr h="56968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用例编号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用例说明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预期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696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密码，点击“登陆”按钮。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  <a:endParaRPr lang="zh-CN" altLang="en-US" dirty="0"/>
                    </a:p>
                  </a:txBody>
                  <a:tcPr marL="96757" marR="96757"/>
                </a:tc>
              </a:tr>
              <a:tr h="56968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账号，点击“登陆”按钮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</a:t>
                      </a:r>
                    </a:p>
                  </a:txBody>
                  <a:tcPr marL="96757" marR="96757"/>
                </a:tc>
              </a:tr>
              <a:tr h="6509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账号，点击“登陆”按钮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、提示“密码未输入”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</a:t>
                      </a:r>
                    </a:p>
                  </a:txBody>
                  <a:tcPr marL="96757" marR="96757"/>
                </a:tc>
              </a:tr>
              <a:tr h="8138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密码，点击“登陆”按钮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、提示“账户未输入”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81383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登陆界面，点击“登陆”按钮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  <a:p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、提示“账户和密码未输入”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登陆界面。</a:t>
                      </a:r>
                      <a:endParaRPr lang="en-US" altLang="zh-CN" dirty="0" smtClean="0"/>
                    </a:p>
                  </a:txBody>
                  <a:tcPr marL="96757" marR="96757"/>
                </a:tc>
              </a:tr>
              <a:tr h="6509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、点击“退出”按钮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、退出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</a:t>
                      </a:r>
                      <a:endParaRPr lang="zh-CN" altLang="en-US" dirty="0"/>
                    </a:p>
                  </a:txBody>
                  <a:tcPr marL="96757" marR="96757"/>
                </a:tc>
              </a:tr>
              <a:tr h="32553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</a:tbl>
          </a:graphicData>
        </a:graphic>
      </p:graphicFrame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584" y="260648"/>
            <a:ext cx="10668000" cy="72008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13024" y="1143000"/>
          <a:ext cx="10362697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61"/>
                <a:gridCol w="6368985"/>
                <a:gridCol w="3305851"/>
              </a:tblGrid>
              <a:tr h="64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用例编号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用例说明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预期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登陆界面，输入错误的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账号，输入一个其他正确账号的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、点击“登陆”按钮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、提示账号错误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账号，输入错误的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、点击“登陆”按钮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、提示密码错误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 marL="96757" marR="96757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</a:tbl>
          </a:graphicData>
        </a:graphic>
      </p:graphicFrame>
      <p:sp>
        <p:nvSpPr>
          <p:cNvPr id="3" name="内容占位符 2"/>
          <p:cNvSpPr txBox="1">
            <a:spLocks/>
          </p:cNvSpPr>
          <p:nvPr/>
        </p:nvSpPr>
        <p:spPr bwMode="auto">
          <a:xfrm>
            <a:off x="767408" y="260648"/>
            <a:ext cx="656602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使用等价类方法补充用例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sz="3200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13024" y="1219200"/>
          <a:ext cx="10362697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861"/>
                <a:gridCol w="6368985"/>
                <a:gridCol w="3305851"/>
              </a:tblGrid>
              <a:tr h="64770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用例编号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用例说明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预期</a:t>
                      </a:r>
                    </a:p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密码，选择“</a:t>
                      </a:r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我吧”选项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、点击“登陆”按钮。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主界面，并显示“</a:t>
                      </a:r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我吧”状态。</a:t>
                      </a:r>
                      <a:endParaRPr lang="zh-CN" altLang="en-US" dirty="0"/>
                    </a:p>
                  </a:txBody>
                  <a:tcPr marL="96757" marR="96757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、启动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登陆界面，输入正确的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账号，输入正确的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密码，选择“离开”选项</a:t>
                      </a:r>
                      <a:endParaRPr lang="en-US" altLang="zh-C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、点击“登陆”按钮。</a:t>
                      </a:r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、进入</a:t>
                      </a:r>
                      <a:r>
                        <a:rPr lang="en-US" altLang="zh-CN" dirty="0" smtClean="0"/>
                        <a:t>QQ</a:t>
                      </a:r>
                      <a:r>
                        <a:rPr lang="zh-CN" altLang="en-US" dirty="0" smtClean="0"/>
                        <a:t>主界面，并显示“离开”状态。</a:t>
                      </a:r>
                      <a:endParaRPr lang="zh-CN" altLang="en-US" dirty="0"/>
                    </a:p>
                  </a:txBody>
                  <a:tcPr marL="96757" marR="96757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</a:tr>
              <a:tr h="9525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6757" marR="96757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</a:t>
                      </a:r>
                      <a:endParaRPr lang="zh-CN" altLang="en-US" dirty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zh-CN" altLang="en-US" dirty="0" smtClean="0"/>
                    </a:p>
                  </a:txBody>
                  <a:tcPr marL="96757" marR="96757"/>
                </a:tc>
                <a:tc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 marL="96757" marR="96757"/>
                </a:tc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67408" y="332656"/>
            <a:ext cx="757926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测试登陆后状态</a:t>
            </a:r>
            <a:r>
              <a:rPr lang="en-US" altLang="zh-CN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——</a:t>
            </a:r>
            <a:r>
              <a:rPr lang="zh-CN" altLang="en-US" sz="3600" b="1" dirty="0">
                <a:solidFill>
                  <a:schemeClr val="tx2"/>
                </a:solidFill>
                <a:latin typeface="华文楷体" panose="02010600040101010101" pitchFamily="2" charset="-122"/>
                <a:ea typeface="楷体" panose="02010609060101010101" pitchFamily="49" charset="-122"/>
                <a:cs typeface="+mj-cs"/>
              </a:rPr>
              <a:t>场景法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sz="3200" kern="0" dirty="0">
              <a:latin typeface="+mn-lt"/>
              <a:ea typeface="+mn-ea"/>
            </a:endParaRPr>
          </a:p>
        </p:txBody>
      </p:sp>
      <p:pic>
        <p:nvPicPr>
          <p:cNvPr id="24609" name="Picture 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31132" y="3733800"/>
            <a:ext cx="306395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9" y="101299"/>
            <a:ext cx="10346500" cy="860273"/>
          </a:xfrm>
        </p:spPr>
        <p:txBody>
          <a:bodyPr/>
          <a:lstStyle/>
          <a:p>
            <a:r>
              <a:rPr lang="zh-CN" altLang="en-US" dirty="0" smtClean="0"/>
              <a:t>状态转换图法小结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885470" y="1331989"/>
            <a:ext cx="10658480" cy="4419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11" tIns="47356" rIns="94711" bIns="47356"/>
          <a:lstStyle/>
          <a:p>
            <a:pPr marL="550453" indent="-550453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每种状态至少访问一次。无论用什么方法，每一种状态都必须测试。</a:t>
            </a:r>
          </a:p>
          <a:p>
            <a:pPr marL="550453" indent="-550453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测试看起来最常见最普遍的状态转换。可以根据产品说明书，通过与客户、开发人员沟通，了解哪些操作更常用、更重要。</a:t>
            </a:r>
          </a:p>
          <a:p>
            <a:pPr marL="550453" indent="-550453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buFont typeface="Wingdings" pitchFamily="2" charset="2"/>
              <a:buChar char="Ø"/>
            </a:pPr>
            <a:r>
              <a:rPr lang="zh-CN" altLang="en-US" sz="2400" b="1" dirty="0" smtClean="0">
                <a:latin typeface="华文楷体" panose="02010600040101010101" pitchFamily="2" charset="-122"/>
                <a:ea typeface="楷体" panose="02010609060101010101" pitchFamily="49" charset="-122"/>
              </a:rPr>
              <a:t>测试状态之间最不常用的分支。这些分支是最容易被产品设计者和程序员忽视的。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017658" y="2804082"/>
            <a:ext cx="6000750" cy="132699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Question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如何建立状态转换图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两个重要的概念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</a:t>
            </a:r>
            <a:r>
              <a:rPr lang="zh-CN" altLang="en-US" dirty="0" smtClean="0"/>
              <a:t>、软件的状态</a:t>
            </a:r>
          </a:p>
          <a:p>
            <a:pPr lvl="1" eaLnBrk="1" hangingPunct="1"/>
            <a:r>
              <a:rPr lang="zh-CN" altLang="en-US" dirty="0" smtClean="0"/>
              <a:t>软件运行到某个时刻所处的情况</a:t>
            </a:r>
          </a:p>
          <a:p>
            <a:pPr lvl="1" eaLnBrk="1" hangingPunct="1"/>
            <a:r>
              <a:rPr lang="zh-CN" altLang="en-US" dirty="0" smtClean="0"/>
              <a:t>例如：</a:t>
            </a:r>
          </a:p>
          <a:p>
            <a:pPr lvl="2" eaLnBrk="1" hangingPunct="1"/>
            <a:r>
              <a:rPr lang="zh-CN" altLang="en-US" dirty="0" smtClean="0"/>
              <a:t>刚刚启动处于</a:t>
            </a:r>
            <a:r>
              <a:rPr lang="zh-CN" altLang="en-US" dirty="0" smtClean="0">
                <a:latin typeface="Arial" charset="0"/>
              </a:rPr>
              <a:t>“</a:t>
            </a:r>
            <a:r>
              <a:rPr lang="en-US" altLang="zh-CN" dirty="0" err="1" smtClean="0">
                <a:latin typeface="Arial" charset="0"/>
              </a:rPr>
              <a:t>qq</a:t>
            </a:r>
            <a:r>
              <a:rPr lang="zh-CN" altLang="en-US" dirty="0" smtClean="0">
                <a:latin typeface="Arial" charset="0"/>
              </a:rPr>
              <a:t>启动”</a:t>
            </a:r>
            <a:r>
              <a:rPr lang="zh-CN" altLang="en-US" dirty="0" smtClean="0"/>
              <a:t>状态</a:t>
            </a:r>
          </a:p>
          <a:p>
            <a:pPr lvl="2" eaLnBrk="1" hangingPunct="1"/>
            <a:r>
              <a:rPr lang="zh-CN" altLang="en-US" dirty="0" smtClean="0"/>
              <a:t>输入帐号后变为</a:t>
            </a:r>
            <a:r>
              <a:rPr lang="zh-CN" altLang="en-US" dirty="0" smtClean="0">
                <a:latin typeface="Arial" charset="0"/>
              </a:rPr>
              <a:t>“帐号</a:t>
            </a:r>
            <a:r>
              <a:rPr lang="zh-CN" altLang="en-US" dirty="0" smtClean="0"/>
              <a:t>已输入</a:t>
            </a:r>
            <a:r>
              <a:rPr lang="zh-CN" altLang="en-US" dirty="0" smtClean="0">
                <a:latin typeface="Arial" charset="0"/>
              </a:rPr>
              <a:t>”</a:t>
            </a:r>
            <a:r>
              <a:rPr lang="zh-CN" altLang="en-US" dirty="0" smtClean="0"/>
              <a:t>状态</a:t>
            </a:r>
          </a:p>
          <a:p>
            <a:pPr lvl="2" eaLnBrk="1" hangingPunct="1"/>
            <a:r>
              <a:rPr lang="zh-CN" altLang="en-US" dirty="0" smtClean="0"/>
              <a:t>点击</a:t>
            </a:r>
            <a:r>
              <a:rPr lang="zh-CN" altLang="en-US" dirty="0" smtClean="0">
                <a:latin typeface="Arial" charset="0"/>
              </a:rPr>
              <a:t>“关闭”</a:t>
            </a:r>
            <a:r>
              <a:rPr lang="zh-CN" altLang="en-US" dirty="0" smtClean="0"/>
              <a:t>按钮后处于退出状态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</a:t>
            </a:r>
            <a:r>
              <a:rPr lang="zh-CN" altLang="en-US" dirty="0" smtClean="0"/>
              <a:t>、输入的动作</a:t>
            </a:r>
          </a:p>
          <a:p>
            <a:pPr lvl="1" eaLnBrk="1" hangingPunct="1"/>
            <a:r>
              <a:rPr lang="zh-CN" altLang="en-US" dirty="0" smtClean="0"/>
              <a:t>用户向软件进行的操作</a:t>
            </a:r>
          </a:p>
          <a:p>
            <a:pPr lvl="1" eaLnBrk="1" hangingPunct="1"/>
            <a:r>
              <a:rPr lang="zh-CN" altLang="en-US" dirty="0" smtClean="0"/>
              <a:t>例如：</a:t>
            </a:r>
          </a:p>
          <a:p>
            <a:pPr lvl="2" eaLnBrk="1" hangingPunct="1"/>
            <a:r>
              <a:rPr lang="zh-CN" altLang="en-US" dirty="0" smtClean="0"/>
              <a:t>输入帐号</a:t>
            </a:r>
          </a:p>
          <a:p>
            <a:pPr lvl="2" eaLnBrk="1" hangingPunct="1"/>
            <a:r>
              <a:rPr lang="zh-CN" altLang="en-US" dirty="0" smtClean="0"/>
              <a:t>输入密码</a:t>
            </a:r>
            <a:endParaRPr lang="en-US" altLang="zh-CN" dirty="0" smtClean="0"/>
          </a:p>
          <a:p>
            <a:pPr lvl="1" eaLnBrk="1" hangingPunct="1"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状态转换图法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1260" y="1324429"/>
            <a:ext cx="10362826" cy="3468310"/>
          </a:xfrm>
        </p:spPr>
        <p:txBody>
          <a:bodyPr/>
          <a:lstStyle/>
          <a:p>
            <a:pPr eaLnBrk="1" hangingPunct="1"/>
            <a:r>
              <a:rPr lang="zh-CN" altLang="en-US" smtClean="0"/>
              <a:t>找出软件所有的</a:t>
            </a:r>
            <a:r>
              <a:rPr lang="zh-CN" altLang="en-US" smtClean="0">
                <a:solidFill>
                  <a:srgbClr val="FF0000"/>
                </a:solidFill>
              </a:rPr>
              <a:t>状态</a:t>
            </a:r>
            <a:r>
              <a:rPr lang="zh-CN" altLang="en-US" smtClean="0"/>
              <a:t>以及导致这些状态发生变化的所有输入</a:t>
            </a:r>
            <a:r>
              <a:rPr lang="zh-CN" altLang="en-US" smtClean="0">
                <a:solidFill>
                  <a:srgbClr val="FF0000"/>
                </a:solidFill>
              </a:rPr>
              <a:t>动作</a:t>
            </a:r>
            <a:r>
              <a:rPr lang="zh-CN" altLang="en-US" smtClean="0"/>
              <a:t>，进而用图形的方法把相关联的输入动作和状态联系在一起，真实模拟用户的操作顺序流程。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状态转换图法的核心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软件所有的状态</a:t>
            </a:r>
          </a:p>
          <a:p>
            <a:pPr lvl="1" eaLnBrk="1" hangingPunct="1"/>
            <a:r>
              <a:rPr lang="zh-CN" altLang="en-US" smtClean="0"/>
              <a:t>导致状态发生变化的所有输入动作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使用状态转换图法的步骤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000" dirty="0" smtClean="0"/>
              <a:t>1</a:t>
            </a:r>
            <a:r>
              <a:rPr lang="zh-CN" altLang="en-US" sz="3000" dirty="0" smtClean="0"/>
              <a:t>、找出程序的所有输入动作，并进行编号</a:t>
            </a:r>
          </a:p>
          <a:p>
            <a:pPr lvl="1" eaLnBrk="1" hangingPunct="1"/>
            <a:r>
              <a:rPr lang="zh-CN" altLang="en-US" sz="2500" dirty="0" smtClean="0"/>
              <a:t>列出用户能够向软件输入的每一个独立的动作，并进行编号</a:t>
            </a:r>
          </a:p>
          <a:p>
            <a:pPr eaLnBrk="1" hangingPunct="1"/>
            <a:r>
              <a:rPr lang="en-US" altLang="zh-CN" sz="3000" dirty="0" smtClean="0"/>
              <a:t>2</a:t>
            </a:r>
            <a:r>
              <a:rPr lang="zh-CN" altLang="en-US" sz="3000" dirty="0" smtClean="0"/>
              <a:t>、找出程序的所有状态</a:t>
            </a:r>
          </a:p>
          <a:p>
            <a:pPr lvl="1" eaLnBrk="1" hangingPunct="1"/>
            <a:r>
              <a:rPr lang="zh-CN" altLang="en-US" sz="2500" dirty="0" smtClean="0"/>
              <a:t>可以认为用户每输入一个动作就会使程序的状态发生变化</a:t>
            </a:r>
          </a:p>
          <a:p>
            <a:pPr lvl="1" eaLnBrk="1" hangingPunct="1"/>
            <a:r>
              <a:rPr lang="zh-CN" altLang="en-US" sz="2500" dirty="0" smtClean="0"/>
              <a:t>如果不能决定是否为一个独立状态，可以先假设“是”</a:t>
            </a:r>
          </a:p>
          <a:p>
            <a:pPr eaLnBrk="1" hangingPunct="1"/>
            <a:r>
              <a:rPr lang="en-US" altLang="zh-CN" sz="3000" dirty="0" smtClean="0">
                <a:solidFill>
                  <a:srgbClr val="FF0000"/>
                </a:solidFill>
              </a:rPr>
              <a:t>3</a:t>
            </a:r>
            <a:r>
              <a:rPr lang="zh-CN" altLang="en-US" sz="3000" dirty="0" smtClean="0">
                <a:solidFill>
                  <a:srgbClr val="FF0000"/>
                </a:solidFill>
              </a:rPr>
              <a:t>、找出什么动作会导致什么状态发生，画出状态转换图（一般情况下这是一个反复的过程）</a:t>
            </a:r>
          </a:p>
          <a:p>
            <a:pPr eaLnBrk="1" hangingPunct="1"/>
            <a:r>
              <a:rPr lang="en-US" altLang="zh-CN" sz="3000" dirty="0" smtClean="0"/>
              <a:t>4</a:t>
            </a:r>
            <a:r>
              <a:rPr lang="zh-CN" altLang="en-US" sz="3000" dirty="0" smtClean="0"/>
              <a:t>、把相关联的动作和状态联系起来，设计测试用例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3000" dirty="0" smtClean="0"/>
          </a:p>
          <a:p>
            <a:pPr lvl="1" eaLnBrk="1" hangingPunct="1"/>
            <a:endParaRPr lang="en-US" altLang="zh-CN" sz="25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7056784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839416" y="1340768"/>
            <a:ext cx="9840278" cy="954087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使用状态转换图方法设计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登陆功能的测试用例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2207568" y="5085184"/>
            <a:ext cx="6369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说明：先重点考虑输入账号、密码、登陆、关闭功能</a:t>
            </a:r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656" y="2204864"/>
            <a:ext cx="3769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2"/>
          <p:cNvSpPr>
            <a:spLocks noGrp="1"/>
          </p:cNvSpPr>
          <p:nvPr>
            <p:ph idx="1"/>
          </p:nvPr>
        </p:nvSpPr>
        <p:spPr>
          <a:xfrm>
            <a:off x="911424" y="1412776"/>
            <a:ext cx="5647493" cy="4114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步骤一、找出程序的所有输入动作，并进行编号</a:t>
            </a:r>
          </a:p>
          <a:p>
            <a:pPr lvl="1" eaLnBrk="1" hangingPunct="1"/>
            <a:r>
              <a:rPr lang="en-US" altLang="zh-CN" dirty="0" smtClean="0"/>
              <a:t>ip1</a:t>
            </a:r>
            <a:r>
              <a:rPr lang="zh-CN" altLang="en-US" dirty="0" smtClean="0"/>
              <a:t>：输入帐号</a:t>
            </a:r>
          </a:p>
          <a:p>
            <a:pPr lvl="1" eaLnBrk="1" hangingPunct="1"/>
            <a:r>
              <a:rPr lang="en-US" altLang="zh-CN" dirty="0" smtClean="0"/>
              <a:t>ip2</a:t>
            </a:r>
            <a:r>
              <a:rPr lang="zh-CN" altLang="en-US" dirty="0" smtClean="0"/>
              <a:t>：输入密码</a:t>
            </a:r>
          </a:p>
          <a:p>
            <a:pPr lvl="1" eaLnBrk="1" hangingPunct="1"/>
            <a:r>
              <a:rPr lang="en-US" altLang="zh-CN" dirty="0" smtClean="0"/>
              <a:t>ip3</a:t>
            </a:r>
            <a:r>
              <a:rPr lang="zh-CN" altLang="en-US" dirty="0" smtClean="0"/>
              <a:t>：点击“登录”按钮</a:t>
            </a:r>
          </a:p>
          <a:p>
            <a:pPr lvl="1" eaLnBrk="1" hangingPunct="1"/>
            <a:r>
              <a:rPr lang="en-US" altLang="zh-CN" dirty="0" smtClean="0"/>
              <a:t>ip4</a:t>
            </a:r>
            <a:r>
              <a:rPr lang="zh-CN" altLang="en-US" dirty="0" smtClean="0"/>
              <a:t>：点击“关闭”按钮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4197" y="2209800"/>
            <a:ext cx="3769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7056784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6131276" cy="4572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、找出程序的所有状态</a:t>
            </a:r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）启动状态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）账号已输入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）密码已输入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）账号已输入、密码已输入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）错误提示状态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）登陆成功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）退出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lvl="1"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</p:txBody>
      </p:sp>
      <p:pic>
        <p:nvPicPr>
          <p:cNvPr id="61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6088" y="457200"/>
            <a:ext cx="3769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6088" y="3429000"/>
            <a:ext cx="37694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9416" y="0"/>
            <a:ext cx="7056784" cy="9906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使用状态转换图法分析</a:t>
            </a:r>
            <a:r>
              <a:rPr lang="en-US" altLang="zh-CN" dirty="0" smtClean="0"/>
              <a:t>QQ</a:t>
            </a:r>
            <a:r>
              <a:rPr lang="zh-CN" altLang="en-US" dirty="0" smtClean="0"/>
              <a:t>登录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621</TotalTime>
  <Words>3017</Words>
  <Application>Microsoft Office PowerPoint</Application>
  <PresentationFormat>自定义</PresentationFormat>
  <Paragraphs>411</Paragraphs>
  <Slides>29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Profile</vt:lpstr>
      <vt:lpstr>软件测试实用教程 ——方法与实践</vt:lpstr>
      <vt:lpstr>状态转换图法设计用例</vt:lpstr>
      <vt:lpstr>如何建立状态转换图——两个重要的概念</vt:lpstr>
      <vt:lpstr>幻灯片 4</vt:lpstr>
      <vt:lpstr>状态转换图法</vt:lpstr>
      <vt:lpstr>使用状态转换图法的步骤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使用状态转换图法分析QQ登录</vt:lpstr>
      <vt:lpstr>幻灯片 26</vt:lpstr>
      <vt:lpstr>幻灯片 27</vt:lpstr>
      <vt:lpstr>状态转换图法小结</vt:lpstr>
      <vt:lpstr>幻灯片 29</vt:lpstr>
    </vt:vector>
  </TitlesOfParts>
  <Company>福建163软件园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Administrator</cp:lastModifiedBy>
  <cp:revision>372</cp:revision>
  <dcterms:created xsi:type="dcterms:W3CDTF">2008-07-27T05:17:00Z</dcterms:created>
  <dcterms:modified xsi:type="dcterms:W3CDTF">2019-10-25T05:20:31Z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