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72"/>
  </p:notesMasterIdLst>
  <p:handoutMasterIdLst>
    <p:handoutMasterId r:id="rId73"/>
  </p:handoutMasterIdLst>
  <p:sldIdLst>
    <p:sldId id="552" r:id="rId2"/>
    <p:sldId id="554" r:id="rId3"/>
    <p:sldId id="555" r:id="rId4"/>
    <p:sldId id="556" r:id="rId5"/>
    <p:sldId id="627" r:id="rId6"/>
    <p:sldId id="560" r:id="rId7"/>
    <p:sldId id="561" r:id="rId8"/>
    <p:sldId id="562" r:id="rId9"/>
    <p:sldId id="563" r:id="rId10"/>
    <p:sldId id="557" r:id="rId11"/>
    <p:sldId id="558" r:id="rId12"/>
    <p:sldId id="567" r:id="rId13"/>
    <p:sldId id="568" r:id="rId14"/>
    <p:sldId id="569" r:id="rId15"/>
    <p:sldId id="570" r:id="rId16"/>
    <p:sldId id="571" r:id="rId17"/>
    <p:sldId id="572" r:id="rId18"/>
    <p:sldId id="573" r:id="rId19"/>
    <p:sldId id="574" r:id="rId20"/>
    <p:sldId id="628" r:id="rId21"/>
    <p:sldId id="629" r:id="rId22"/>
    <p:sldId id="630" r:id="rId23"/>
    <p:sldId id="631" r:id="rId24"/>
    <p:sldId id="632" r:id="rId25"/>
    <p:sldId id="633" r:id="rId26"/>
    <p:sldId id="581" r:id="rId27"/>
    <p:sldId id="634" r:id="rId28"/>
    <p:sldId id="583" r:id="rId29"/>
    <p:sldId id="584" r:id="rId30"/>
    <p:sldId id="585" r:id="rId31"/>
    <p:sldId id="586" r:id="rId32"/>
    <p:sldId id="587" r:id="rId33"/>
    <p:sldId id="588" r:id="rId34"/>
    <p:sldId id="589" r:id="rId35"/>
    <p:sldId id="590" r:id="rId36"/>
    <p:sldId id="591" r:id="rId37"/>
    <p:sldId id="592" r:id="rId38"/>
    <p:sldId id="593" r:id="rId39"/>
    <p:sldId id="594" r:id="rId40"/>
    <p:sldId id="595" r:id="rId41"/>
    <p:sldId id="596" r:id="rId42"/>
    <p:sldId id="597" r:id="rId43"/>
    <p:sldId id="598" r:id="rId44"/>
    <p:sldId id="599" r:id="rId45"/>
    <p:sldId id="600" r:id="rId46"/>
    <p:sldId id="601" r:id="rId47"/>
    <p:sldId id="602" r:id="rId48"/>
    <p:sldId id="603" r:id="rId49"/>
    <p:sldId id="604" r:id="rId50"/>
    <p:sldId id="635" r:id="rId51"/>
    <p:sldId id="636" r:id="rId52"/>
    <p:sldId id="605" r:id="rId53"/>
    <p:sldId id="637" r:id="rId54"/>
    <p:sldId id="606" r:id="rId55"/>
    <p:sldId id="607" r:id="rId56"/>
    <p:sldId id="608" r:id="rId57"/>
    <p:sldId id="610" r:id="rId58"/>
    <p:sldId id="611" r:id="rId59"/>
    <p:sldId id="615" r:id="rId60"/>
    <p:sldId id="616" r:id="rId61"/>
    <p:sldId id="617" r:id="rId62"/>
    <p:sldId id="618" r:id="rId63"/>
    <p:sldId id="619" r:id="rId64"/>
    <p:sldId id="620" r:id="rId65"/>
    <p:sldId id="621" r:id="rId66"/>
    <p:sldId id="622" r:id="rId67"/>
    <p:sldId id="623" r:id="rId68"/>
    <p:sldId id="624" r:id="rId69"/>
    <p:sldId id="625" r:id="rId70"/>
    <p:sldId id="626" r:id="rId7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C0C0"/>
    <a:srgbClr val="FF0000"/>
    <a:srgbClr val="0000FF"/>
    <a:srgbClr val="FFFF99"/>
    <a:srgbClr val="FFFFFF"/>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38" autoAdjust="0"/>
    <p:restoredTop sz="81649" autoAdjust="0"/>
  </p:normalViewPr>
  <p:slideViewPr>
    <p:cSldViewPr>
      <p:cViewPr varScale="1">
        <p:scale>
          <a:sx n="70" d="100"/>
          <a:sy n="70" d="100"/>
        </p:scale>
        <p:origin x="-235" y="-86"/>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xmlns=""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xmlns=""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2</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xmlns="" val="2681410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224164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861554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2594912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1925557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26</a:t>
            </a:fld>
            <a:endParaRPr lang="zh-CN" altLang="en-US"/>
          </a:p>
        </p:txBody>
      </p:sp>
    </p:spTree>
    <p:extLst>
      <p:ext uri="{BB962C8B-B14F-4D97-AF65-F5344CB8AC3E}">
        <p14:creationId xmlns:p14="http://schemas.microsoft.com/office/powerpoint/2010/main" xmlns="" val="32346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召开评审会议：主持人，讲解员，评审员：听取讲解员的讲解，发表意见，指出产品中存在的问题，与作者确定问题，定义问题的严重程度，如果需要测试，则需要提前准备测试用例，测试程序的逻辑，状态等，并记录测试结果，供分析和讨论所用</a:t>
            </a:r>
            <a:endParaRPr lang="zh-CN" altLang="en-US" dirty="0"/>
          </a:p>
        </p:txBody>
      </p:sp>
    </p:spTree>
    <p:extLst>
      <p:ext uri="{BB962C8B-B14F-4D97-AF65-F5344CB8AC3E}">
        <p14:creationId xmlns:p14="http://schemas.microsoft.com/office/powerpoint/2010/main" xmlns="" val="151149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28</a:t>
            </a:fld>
            <a:endParaRPr lang="zh-CN" altLang="en-US"/>
          </a:p>
        </p:txBody>
      </p:sp>
    </p:spTree>
    <p:extLst>
      <p:ext uri="{BB962C8B-B14F-4D97-AF65-F5344CB8AC3E}">
        <p14:creationId xmlns:p14="http://schemas.microsoft.com/office/powerpoint/2010/main" xmlns="" val="272070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29</a:t>
            </a:fld>
            <a:endParaRPr lang="zh-CN" altLang="en-US"/>
          </a:p>
        </p:txBody>
      </p:sp>
    </p:spTree>
    <p:extLst>
      <p:ext uri="{BB962C8B-B14F-4D97-AF65-F5344CB8AC3E}">
        <p14:creationId xmlns:p14="http://schemas.microsoft.com/office/powerpoint/2010/main" xmlns="" val="2996391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543603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32</a:t>
            </a:fld>
            <a:endParaRPr lang="en-US" altLang="zh-CN"/>
          </a:p>
        </p:txBody>
      </p:sp>
    </p:spTree>
    <p:extLst>
      <p:ext uri="{BB962C8B-B14F-4D97-AF65-F5344CB8AC3E}">
        <p14:creationId xmlns:p14="http://schemas.microsoft.com/office/powerpoint/2010/main" xmlns="" val="292595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latin typeface="Arial" charset="0"/>
                <a:ea typeface="宋体" pitchFamily="2" charset="-122"/>
                <a:cs typeface="+mn-cs"/>
              </a:rPr>
              <a:t>在</a:t>
            </a:r>
            <a:r>
              <a:rPr lang="en-US" altLang="zh-CN" sz="1200" b="0" i="0" kern="1200" dirty="0" smtClean="0">
                <a:solidFill>
                  <a:schemeClr val="tx1"/>
                </a:solidFill>
                <a:latin typeface="Arial" charset="0"/>
                <a:ea typeface="宋体" pitchFamily="2" charset="-122"/>
                <a:cs typeface="+mn-cs"/>
              </a:rPr>
              <a:t>C++</a:t>
            </a:r>
            <a:r>
              <a:rPr lang="zh-CN" altLang="en-US" sz="1200" b="0" i="0" kern="1200" dirty="0" smtClean="0">
                <a:solidFill>
                  <a:schemeClr val="tx1"/>
                </a:solidFill>
                <a:latin typeface="Arial" charset="0"/>
                <a:ea typeface="宋体" pitchFamily="2" charset="-122"/>
                <a:cs typeface="+mn-cs"/>
              </a:rPr>
              <a:t>中，所有被分配了内存的对象，不再使用后，都必须程序员手动的释放他们。所以，每个类，都会含有一个析构函数，作用就是完成清理工作，如果我们忘记了某些对象的释放，就会造成内存泄露。</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6</a:t>
            </a:fld>
            <a:endParaRPr lang="zh-CN" altLang="en-US"/>
          </a:p>
        </p:txBody>
      </p:sp>
    </p:spTree>
    <p:extLst>
      <p:ext uri="{BB962C8B-B14F-4D97-AF65-F5344CB8AC3E}">
        <p14:creationId xmlns:p14="http://schemas.microsoft.com/office/powerpoint/2010/main" xmlns="" val="2111828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33</a:t>
            </a:fld>
            <a:endParaRPr lang="en-US" altLang="zh-CN"/>
          </a:p>
        </p:txBody>
      </p:sp>
    </p:spTree>
    <p:extLst>
      <p:ext uri="{BB962C8B-B14F-4D97-AF65-F5344CB8AC3E}">
        <p14:creationId xmlns:p14="http://schemas.microsoft.com/office/powerpoint/2010/main" xmlns="" val="2202544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2449331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TBD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To Be Determined </a:t>
            </a:r>
            <a:r>
              <a:rPr lang="zh-CN" altLang="en-US" sz="1200" b="0" i="0" kern="1200" dirty="0" smtClean="0">
                <a:solidFill>
                  <a:schemeClr val="tx1"/>
                </a:solidFill>
                <a:effectLst/>
                <a:latin typeface="+mn-lt"/>
                <a:ea typeface="+mn-ea"/>
                <a:cs typeface="+mn-cs"/>
              </a:rPr>
              <a:t>待决定</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36</a:t>
            </a:fld>
            <a:endParaRPr lang="zh-CN" altLang="en-US"/>
          </a:p>
        </p:txBody>
      </p:sp>
    </p:spTree>
    <p:extLst>
      <p:ext uri="{BB962C8B-B14F-4D97-AF65-F5344CB8AC3E}">
        <p14:creationId xmlns:p14="http://schemas.microsoft.com/office/powerpoint/2010/main" xmlns="" val="4099164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根节点：不仅涉及的接口较多，而且起到主要的控制执行作用，其执行正确性至关重要；</a:t>
            </a:r>
            <a:endParaRPr lang="en-US" altLang="zh-CN" dirty="0" smtClean="0"/>
          </a:p>
          <a:p>
            <a:r>
              <a:rPr lang="zh-CN" altLang="en-US" dirty="0" smtClean="0"/>
              <a:t>叶子节点：包含核心算法或较为复杂的算法，整个结果的正确性多依赖于这类节点的输出正确性</a:t>
            </a:r>
            <a:endParaRPr lang="en-US" altLang="zh-CN" dirty="0" smtClean="0"/>
          </a:p>
          <a:p>
            <a:endParaRPr lang="zh-CN" altLang="en-US" dirty="0"/>
          </a:p>
        </p:txBody>
      </p:sp>
    </p:spTree>
    <p:extLst>
      <p:ext uri="{BB962C8B-B14F-4D97-AF65-F5344CB8AC3E}">
        <p14:creationId xmlns:p14="http://schemas.microsoft.com/office/powerpoint/2010/main" xmlns="" val="3652018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1365766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3653656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666434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McCall</a:t>
            </a:r>
          </a:p>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62</a:t>
            </a:fld>
            <a:endParaRPr lang="zh-CN" altLang="en-US"/>
          </a:p>
        </p:txBody>
      </p:sp>
    </p:spTree>
    <p:extLst>
      <p:ext uri="{BB962C8B-B14F-4D97-AF65-F5344CB8AC3E}">
        <p14:creationId xmlns:p14="http://schemas.microsoft.com/office/powerpoint/2010/main" xmlns="" val="3314217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Average size of statements</a:t>
            </a:r>
            <a:r>
              <a:rPr lang="zh-CN" altLang="en-US" dirty="0" smtClean="0"/>
              <a:t>：语句平均承载的信息量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65</a:t>
            </a:fld>
            <a:endParaRPr lang="zh-CN" altLang="en-US"/>
          </a:p>
        </p:txBody>
      </p:sp>
    </p:spTree>
    <p:extLst>
      <p:ext uri="{BB962C8B-B14F-4D97-AF65-F5344CB8AC3E}">
        <p14:creationId xmlns:p14="http://schemas.microsoft.com/office/powerpoint/2010/main" xmlns="" val="24133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逻辑覆盖 循环</a:t>
            </a:r>
            <a:r>
              <a:rPr lang="zh-CN" altLang="en-US" baseline="0" dirty="0" smtClean="0"/>
              <a:t> 变量</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内存泄漏     例子</a:t>
            </a:r>
            <a:endParaRPr lang="en-US" altLang="zh-CN" dirty="0" smtClean="0"/>
          </a:p>
          <a:p>
            <a:r>
              <a:rPr lang="en-US" altLang="zh-CN" dirty="0" smtClean="0"/>
              <a:t>  </a:t>
            </a:r>
            <a:r>
              <a:rPr lang="zh-CN" altLang="en-US" dirty="0" smtClean="0"/>
              <a:t>贝尔实验室：是晶体管，激光器，太阳能电池等多项重大发明的诞生地，成立于</a:t>
            </a:r>
            <a:r>
              <a:rPr lang="en-US" altLang="zh-CN" dirty="0" smtClean="0"/>
              <a:t>1925</a:t>
            </a:r>
            <a:r>
              <a:rPr lang="zh-CN" altLang="en-US" dirty="0" smtClean="0"/>
              <a:t>年，自成立以来获得</a:t>
            </a:r>
            <a:r>
              <a:rPr lang="en-US" altLang="zh-CN" dirty="0" smtClean="0"/>
              <a:t>2</a:t>
            </a:r>
            <a:r>
              <a:rPr lang="zh-CN" altLang="en-US" dirty="0" smtClean="0"/>
              <a:t>万</a:t>
            </a:r>
            <a:r>
              <a:rPr lang="en-US" altLang="zh-CN" dirty="0" smtClean="0"/>
              <a:t>5</a:t>
            </a:r>
            <a:r>
              <a:rPr lang="zh-CN" altLang="en-US" dirty="0" smtClean="0"/>
              <a:t>千多项专利，平均每个工作日获得</a:t>
            </a:r>
            <a:r>
              <a:rPr lang="en-US" altLang="zh-CN" dirty="0" smtClean="0"/>
              <a:t>3</a:t>
            </a:r>
            <a:r>
              <a:rPr lang="zh-CN" altLang="en-US" dirty="0" smtClean="0"/>
              <a:t>项专利。</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10</a:t>
            </a:fld>
            <a:endParaRPr lang="zh-CN" altLang="en-US"/>
          </a:p>
        </p:txBody>
      </p:sp>
    </p:spTree>
    <p:extLst>
      <p:ext uri="{BB962C8B-B14F-4D97-AF65-F5344CB8AC3E}">
        <p14:creationId xmlns:p14="http://schemas.microsoft.com/office/powerpoint/2010/main" xmlns="" val="377177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代码检查主要检查代码和设计的一致性，代码对标准的遵循、可读性，代码逻辑表达的正确性，代码结构的合理性等方面；</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15</a:t>
            </a:fld>
            <a:endParaRPr lang="en-US" altLang="zh-CN"/>
          </a:p>
        </p:txBody>
      </p:sp>
    </p:spTree>
    <p:extLst>
      <p:ext uri="{BB962C8B-B14F-4D97-AF65-F5344CB8AC3E}">
        <p14:creationId xmlns:p14="http://schemas.microsoft.com/office/powerpoint/2010/main" xmlns="" val="241632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pPr/>
              <a:t>16</a:t>
            </a:fld>
            <a:endParaRPr lang="zh-CN" altLang="en-US"/>
          </a:p>
        </p:txBody>
      </p:sp>
    </p:spTree>
    <p:extLst>
      <p:ext uri="{BB962C8B-B14F-4D97-AF65-F5344CB8AC3E}">
        <p14:creationId xmlns:p14="http://schemas.microsoft.com/office/powerpoint/2010/main" xmlns="" val="1804826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2708454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1318171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cstate="print">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xmlns=""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xmlns="" val="23781082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xmlns=""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xmlns=""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xmlns=""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xmlns=""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xmlns=""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xmlns=""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xmlns="" val="41893868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xmlns="" val="34256936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983432" y="1772816"/>
            <a:ext cx="10363200" cy="1128192"/>
          </a:xfrm>
        </p:spPr>
        <p:txBody>
          <a:bodyPr/>
          <a:lstStyle/>
          <a:p>
            <a:pPr algn="ctr" eaLnBrk="1" hangingPunct="1"/>
            <a:r>
              <a:rPr lang="zh-CN" altLang="en-US" sz="6000" b="1" dirty="0">
                <a:latin typeface="楷体" pitchFamily="49" charset="-122"/>
                <a:ea typeface="楷体" pitchFamily="49" charset="-122"/>
              </a:rPr>
              <a:t>软件测试实用教程</a:t>
            </a:r>
            <a:r>
              <a:rPr lang="en-US" altLang="zh-CN" sz="6000" b="1" dirty="0">
                <a:latin typeface="楷体" pitchFamily="49" charset="-122"/>
                <a:ea typeface="楷体" pitchFamily="49" charset="-122"/>
              </a:rPr>
              <a:t/>
            </a:r>
            <a:br>
              <a:rPr lang="en-US" altLang="zh-CN" sz="6000" b="1" dirty="0">
                <a:latin typeface="楷体" pitchFamily="49" charset="-122"/>
                <a:ea typeface="楷体" pitchFamily="49" charset="-122"/>
              </a:rPr>
            </a:br>
            <a:r>
              <a:rPr lang="en-US" altLang="zh-CN" sz="6000" b="1" dirty="0">
                <a:latin typeface="楷体" pitchFamily="49" charset="-122"/>
                <a:ea typeface="楷体" pitchFamily="49" charset="-122"/>
              </a:rPr>
              <a:t>——</a:t>
            </a:r>
            <a:r>
              <a:rPr lang="zh-CN" altLang="en-US" sz="6000" b="1" dirty="0">
                <a:latin typeface="楷体" pitchFamily="49" charset="-122"/>
                <a:ea typeface="楷体" pitchFamily="49"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楷体" pitchFamily="49" charset="-122"/>
                <a:ea typeface="楷体" pitchFamily="49" charset="-122"/>
              </a:rPr>
              <a:t>PartII</a:t>
            </a:r>
            <a:r>
              <a:rPr lang="en-US" altLang="zh-CN" sz="4400" b="1" dirty="0">
                <a:latin typeface="楷体" pitchFamily="49" charset="-122"/>
                <a:ea typeface="楷体" pitchFamily="49" charset="-122"/>
              </a:rPr>
              <a:t> </a:t>
            </a:r>
            <a:r>
              <a:rPr lang="en-US" altLang="zh-CN" sz="4400" b="1" dirty="0" smtClean="0">
                <a:latin typeface="楷体" pitchFamily="49" charset="-122"/>
                <a:ea typeface="楷体" pitchFamily="49" charset="-122"/>
              </a:rPr>
              <a:t> </a:t>
            </a:r>
            <a:r>
              <a:rPr lang="zh-CN" altLang="en-US" sz="4400" b="1" dirty="0" smtClean="0">
                <a:latin typeface="楷体" pitchFamily="49" charset="-122"/>
                <a:ea typeface="楷体" pitchFamily="49" charset="-122"/>
              </a:rPr>
              <a:t>软件测试</a:t>
            </a:r>
            <a:r>
              <a:rPr lang="zh-CN" altLang="en-US" sz="4400" b="1" dirty="0">
                <a:latin typeface="楷体" pitchFamily="49" charset="-122"/>
                <a:ea typeface="楷体" pitchFamily="49" charset="-122"/>
              </a:rPr>
              <a:t>技术</a:t>
            </a:r>
            <a:r>
              <a:rPr lang="en-US" altLang="zh-CN" sz="4400" b="1" dirty="0" smtClean="0">
                <a:latin typeface="楷体" pitchFamily="49" charset="-122"/>
                <a:ea typeface="楷体" pitchFamily="49" charset="-122"/>
              </a:rPr>
              <a:t>---</a:t>
            </a:r>
            <a:r>
              <a:rPr lang="zh-CN" altLang="en-US" sz="4400" b="1" dirty="0" smtClean="0">
                <a:latin typeface="楷体" pitchFamily="49" charset="-122"/>
                <a:ea typeface="楷体" pitchFamily="49" charset="-122"/>
              </a:rPr>
              <a:t>白盒测试概述及静态白盒测试</a:t>
            </a:r>
            <a:endParaRPr lang="zh-CN" altLang="en-US" sz="4400" b="1" dirty="0">
              <a:latin typeface="楷体" pitchFamily="49" charset="-122"/>
              <a:ea typeface="楷体" pitchFamily="49" charset="-122"/>
            </a:endParaRPr>
          </a:p>
        </p:txBody>
      </p:sp>
    </p:spTree>
    <p:extLst>
      <p:ext uri="{BB962C8B-B14F-4D97-AF65-F5344CB8AC3E}">
        <p14:creationId xmlns:p14="http://schemas.microsoft.com/office/powerpoint/2010/main" xmlns="" val="234622937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静态白盒测试背景知识</a:t>
            </a:r>
            <a:endParaRPr lang="zh-CN" altLang="en-US" dirty="0"/>
          </a:p>
        </p:txBody>
      </p:sp>
      <p:sp>
        <p:nvSpPr>
          <p:cNvPr id="2" name="内容占位符 1"/>
          <p:cNvSpPr>
            <a:spLocks noGrp="1"/>
          </p:cNvSpPr>
          <p:nvPr>
            <p:ph idx="1"/>
          </p:nvPr>
        </p:nvSpPr>
        <p:spPr>
          <a:xfrm>
            <a:off x="720584" y="990125"/>
            <a:ext cx="11136055" cy="4267200"/>
          </a:xfrm>
        </p:spPr>
        <p:txBody>
          <a:bodyPr/>
          <a:lstStyle/>
          <a:p>
            <a:r>
              <a:rPr lang="zh-CN" altLang="en-US" dirty="0" smtClean="0"/>
              <a:t>什么是静态白盒测试？</a:t>
            </a:r>
            <a:endParaRPr lang="en-US" altLang="zh-CN" dirty="0" smtClean="0"/>
          </a:p>
          <a:p>
            <a:pPr lvl="1"/>
            <a:r>
              <a:rPr lang="zh-CN" altLang="en-US" dirty="0" smtClean="0"/>
              <a:t>指在</a:t>
            </a:r>
            <a:r>
              <a:rPr lang="zh-CN" altLang="en-US" dirty="0" smtClean="0">
                <a:solidFill>
                  <a:srgbClr val="FF0000"/>
                </a:solidFill>
              </a:rPr>
              <a:t>不执行</a:t>
            </a:r>
            <a:r>
              <a:rPr lang="zh-CN" altLang="en-US" dirty="0" smtClean="0"/>
              <a:t>软件的条件下有条理地仔细</a:t>
            </a:r>
            <a:r>
              <a:rPr lang="zh-CN" altLang="en-US" dirty="0" smtClean="0">
                <a:solidFill>
                  <a:srgbClr val="FF0000"/>
                </a:solidFill>
              </a:rPr>
              <a:t>审查软件设计、体系结构和代码</a:t>
            </a:r>
            <a:r>
              <a:rPr lang="zh-CN" altLang="en-US" dirty="0" smtClean="0"/>
              <a:t>，从而找出软件缺陷的过</a:t>
            </a:r>
            <a:r>
              <a:rPr lang="zh-CN" altLang="en-US" dirty="0" smtClean="0"/>
              <a:t>程</a:t>
            </a:r>
            <a:endParaRPr lang="en-US" altLang="zh-CN" dirty="0" smtClean="0"/>
          </a:p>
          <a:p>
            <a:r>
              <a:rPr lang="zh-CN" altLang="en-US" dirty="0" smtClean="0"/>
              <a:t>为什么进行静态白盒测试</a:t>
            </a:r>
            <a:endParaRPr lang="en-US" altLang="zh-CN" dirty="0" smtClean="0"/>
          </a:p>
          <a:p>
            <a:pPr lvl="1"/>
            <a:r>
              <a:rPr lang="zh-CN" altLang="en-US" dirty="0" smtClean="0"/>
              <a:t>贝尔实验室在其开发中引入审查后，生成率提高</a:t>
            </a:r>
            <a:r>
              <a:rPr lang="en-US" altLang="zh-CN" dirty="0" smtClean="0">
                <a:solidFill>
                  <a:srgbClr val="FF0000"/>
                </a:solidFill>
              </a:rPr>
              <a:t>14%</a:t>
            </a:r>
            <a:r>
              <a:rPr lang="zh-CN" altLang="en-US" dirty="0" smtClean="0"/>
              <a:t>，质量提高</a:t>
            </a:r>
            <a:r>
              <a:rPr lang="en-US" altLang="zh-CN" dirty="0" smtClean="0">
                <a:solidFill>
                  <a:srgbClr val="FF0000"/>
                </a:solidFill>
              </a:rPr>
              <a:t>10</a:t>
            </a:r>
            <a:r>
              <a:rPr lang="zh-CN" altLang="en-US" dirty="0" smtClean="0">
                <a:solidFill>
                  <a:srgbClr val="FF0000"/>
                </a:solidFill>
              </a:rPr>
              <a:t>倍</a:t>
            </a:r>
            <a:endParaRPr lang="en-US" altLang="zh-CN" dirty="0" smtClean="0">
              <a:solidFill>
                <a:srgbClr val="FF0000"/>
              </a:solidFill>
            </a:endParaRPr>
          </a:p>
          <a:p>
            <a:pPr lvl="1"/>
            <a:r>
              <a:rPr lang="zh-CN" altLang="en-US" dirty="0" smtClean="0"/>
              <a:t>某大型电力交换系统，通过使用审查，发现错误的</a:t>
            </a:r>
            <a:r>
              <a:rPr lang="zh-CN" altLang="en-US" dirty="0" smtClean="0">
                <a:solidFill>
                  <a:srgbClr val="FF0000"/>
                </a:solidFill>
              </a:rPr>
              <a:t>成本降低</a:t>
            </a:r>
            <a:r>
              <a:rPr lang="en-US" altLang="zh-CN" dirty="0" smtClean="0">
                <a:solidFill>
                  <a:srgbClr val="FF0000"/>
                </a:solidFill>
              </a:rPr>
              <a:t>10</a:t>
            </a:r>
            <a:r>
              <a:rPr lang="zh-CN" altLang="en-US" dirty="0" smtClean="0">
                <a:solidFill>
                  <a:srgbClr val="FF0000"/>
                </a:solidFill>
              </a:rPr>
              <a:t>倍</a:t>
            </a:r>
            <a:r>
              <a:rPr lang="zh-CN" altLang="en-US" dirty="0" smtClean="0"/>
              <a:t>，成效是</a:t>
            </a:r>
            <a:r>
              <a:rPr lang="zh-CN" altLang="en-US" dirty="0" smtClean="0">
                <a:solidFill>
                  <a:srgbClr val="FF0000"/>
                </a:solidFill>
              </a:rPr>
              <a:t>测试的</a:t>
            </a:r>
            <a:r>
              <a:rPr lang="en-US" altLang="zh-CN" dirty="0" smtClean="0">
                <a:solidFill>
                  <a:srgbClr val="FF0000"/>
                </a:solidFill>
              </a:rPr>
              <a:t>20</a:t>
            </a:r>
            <a:r>
              <a:rPr lang="zh-CN" altLang="en-US" dirty="0" smtClean="0">
                <a:solidFill>
                  <a:srgbClr val="FF0000"/>
                </a:solidFill>
              </a:rPr>
              <a:t>倍</a:t>
            </a:r>
            <a:endParaRPr lang="en-US" altLang="zh-CN" dirty="0" smtClean="0">
              <a:solidFill>
                <a:srgbClr val="FF0000"/>
              </a:solidFill>
            </a:endParaRPr>
          </a:p>
        </p:txBody>
      </p:sp>
    </p:spTree>
    <p:extLst>
      <p:ext uri="{BB962C8B-B14F-4D97-AF65-F5344CB8AC3E}">
        <p14:creationId xmlns:p14="http://schemas.microsoft.com/office/powerpoint/2010/main" xmlns="" val="15766626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静态白盒测试背景</a:t>
            </a:r>
            <a:r>
              <a:rPr lang="zh-CN" altLang="en-US" dirty="0" smtClean="0"/>
              <a:t>知识（续）</a:t>
            </a:r>
            <a:endParaRPr lang="zh-CN" altLang="en-US" dirty="0"/>
          </a:p>
        </p:txBody>
      </p:sp>
      <p:sp>
        <p:nvSpPr>
          <p:cNvPr id="3" name="内容占位符 2"/>
          <p:cNvSpPr>
            <a:spLocks noGrp="1"/>
          </p:cNvSpPr>
          <p:nvPr>
            <p:ph idx="1"/>
          </p:nvPr>
        </p:nvSpPr>
        <p:spPr/>
        <p:txBody>
          <a:bodyPr/>
          <a:lstStyle/>
          <a:p>
            <a:r>
              <a:rPr lang="zh-CN" altLang="en-US" dirty="0" smtClean="0"/>
              <a:t>为什么进行静态白盒测试</a:t>
            </a:r>
            <a:endParaRPr lang="en-US" altLang="zh-CN" dirty="0" smtClean="0"/>
          </a:p>
          <a:p>
            <a:pPr lvl="1"/>
            <a:r>
              <a:rPr lang="zh-CN" altLang="en-US" dirty="0" smtClean="0"/>
              <a:t>美国天合汽车集团</a:t>
            </a:r>
            <a:r>
              <a:rPr lang="zh-CN" altLang="en-US" dirty="0"/>
              <a:t>对大型软件系统的研究发现，</a:t>
            </a:r>
            <a:r>
              <a:rPr lang="en-US" altLang="zh-CN" dirty="0"/>
              <a:t>2019</a:t>
            </a:r>
            <a:r>
              <a:rPr lang="zh-CN" altLang="en-US" dirty="0"/>
              <a:t>个由用户发现的错误导致代码变更</a:t>
            </a:r>
            <a:endParaRPr lang="en-US" altLang="zh-CN" dirty="0"/>
          </a:p>
          <a:p>
            <a:pPr lvl="1"/>
            <a:r>
              <a:rPr lang="zh-CN" altLang="en-US" dirty="0"/>
              <a:t>代码审查可发现</a:t>
            </a:r>
            <a:r>
              <a:rPr lang="en-US" altLang="zh-CN" dirty="0">
                <a:solidFill>
                  <a:srgbClr val="FF0000"/>
                </a:solidFill>
              </a:rPr>
              <a:t>62.7%</a:t>
            </a:r>
            <a:r>
              <a:rPr lang="zh-CN" altLang="en-US" dirty="0"/>
              <a:t>的错误，设计审查可发现</a:t>
            </a:r>
            <a:r>
              <a:rPr lang="en-US" altLang="zh-CN" dirty="0">
                <a:solidFill>
                  <a:srgbClr val="FF0000"/>
                </a:solidFill>
              </a:rPr>
              <a:t>57.7%</a:t>
            </a:r>
            <a:r>
              <a:rPr lang="zh-CN" altLang="en-US" dirty="0"/>
              <a:t>的错误</a:t>
            </a:r>
            <a:endParaRPr lang="en-US" altLang="zh-CN" dirty="0"/>
          </a:p>
          <a:p>
            <a:endParaRPr lang="zh-CN" altLang="en-US" dirty="0"/>
          </a:p>
        </p:txBody>
      </p:sp>
    </p:spTree>
    <p:extLst>
      <p:ext uri="{BB962C8B-B14F-4D97-AF65-F5344CB8AC3E}">
        <p14:creationId xmlns:p14="http://schemas.microsoft.com/office/powerpoint/2010/main" xmlns="" val="19484171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r>
              <a:rPr lang="zh-CN" altLang="en-US" dirty="0" smtClean="0">
                <a:latin typeface="华文楷体" panose="02010600040101010101" pitchFamily="2" charset="-122"/>
                <a:ea typeface="楷体" panose="02010609060101010101" pitchFamily="49" charset="-122"/>
              </a:rPr>
              <a:t>静态白盒测试背景知识</a:t>
            </a:r>
            <a:endParaRPr lang="en-US" altLang="zh-CN" dirty="0" smtClean="0">
              <a:latin typeface="华文楷体" panose="02010600040101010101" pitchFamily="2" charset="-122"/>
              <a:ea typeface="楷体" panose="02010609060101010101" pitchFamily="49" charset="-122"/>
            </a:endParaRPr>
          </a:p>
          <a:p>
            <a:r>
              <a:rPr lang="zh-CN" altLang="en-US" dirty="0" smtClean="0">
                <a:latin typeface="华文楷体" panose="02010600040101010101" pitchFamily="2" charset="-122"/>
                <a:ea typeface="楷体" panose="02010609060101010101" pitchFamily="49" charset="-122"/>
              </a:rPr>
              <a:t>静态白盒测试怎样做</a:t>
            </a:r>
            <a:endParaRPr lang="en-US" altLang="zh-CN" dirty="0" smtClean="0">
              <a:latin typeface="华文楷体" panose="02010600040101010101" pitchFamily="2" charset="-122"/>
              <a:ea typeface="楷体" panose="02010609060101010101" pitchFamily="49" charset="-122"/>
            </a:endParaRPr>
          </a:p>
          <a:p>
            <a:r>
              <a:rPr lang="zh-CN" altLang="en-US" dirty="0">
                <a:latin typeface="华文楷体" panose="02010600040101010101" pitchFamily="2" charset="-122"/>
                <a:ea typeface="楷体" panose="02010609060101010101" pitchFamily="49" charset="-122"/>
              </a:rPr>
              <a:t>对静态白盒测试的总结</a:t>
            </a:r>
            <a:endParaRPr lang="en-US" altLang="zh-CN" dirty="0" smtClean="0">
              <a:latin typeface="华文楷体" panose="02010600040101010101" pitchFamily="2" charset="-122"/>
              <a:ea typeface="楷体" panose="02010609060101010101" pitchFamily="49" charset="-122"/>
            </a:endParaRPr>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a:xfrm>
            <a:off x="858583" y="145142"/>
            <a:ext cx="8301567" cy="691570"/>
          </a:xfrm>
        </p:spPr>
        <p:txBody>
          <a:bodyPr/>
          <a:lstStyle/>
          <a:p>
            <a:pPr algn="ctr"/>
            <a:r>
              <a:rPr lang="zh-CN" altLang="en-US" dirty="0" smtClean="0">
                <a:ea typeface="楷体" panose="02010609060101010101" pitchFamily="49" charset="-122"/>
              </a:rPr>
              <a:t>目   录</a:t>
            </a:r>
            <a:endParaRPr lang="zh-CN" altLang="en-US" dirty="0">
              <a:ea typeface="楷体" panose="02010609060101010101" pitchFamily="49" charset="-122"/>
            </a:endParaRPr>
          </a:p>
        </p:txBody>
      </p:sp>
    </p:spTree>
    <p:extLst>
      <p:ext uri="{BB962C8B-B14F-4D97-AF65-F5344CB8AC3E}">
        <p14:creationId xmlns:p14="http://schemas.microsoft.com/office/powerpoint/2010/main" xmlns="" val="1263881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t>静态结构分析</a:t>
            </a:r>
            <a:endParaRPr lang="en-US" altLang="zh-CN" dirty="0" smtClean="0"/>
          </a:p>
          <a:p>
            <a:r>
              <a:rPr lang="zh-CN" altLang="en-US" dirty="0" smtClean="0"/>
              <a:t>代码质量度量                                                                                                                                                                                                                              </a:t>
            </a:r>
            <a:r>
              <a:rPr lang="en-US" altLang="zh-CN" dirty="0" smtClean="0"/>
              <a:t>                                                                                                                                                                                                                                                                                                                                                                                                                                                                                                                                                                                                                                                                                                                                                                                                                                                                                                                                                                                                                                                                                                                                                                                                                                                                                                                                                                                                                                                                           </a:t>
            </a:r>
            <a:endParaRPr lang="zh-CN" altLang="en-US" dirty="0"/>
          </a:p>
        </p:txBody>
      </p:sp>
    </p:spTree>
    <p:extLst>
      <p:ext uri="{BB962C8B-B14F-4D97-AF65-F5344CB8AC3E}">
        <p14:creationId xmlns:p14="http://schemas.microsoft.com/office/powerpoint/2010/main" xmlns="" val="12520547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代码检查</a:t>
            </a:r>
            <a:endParaRPr lang="zh-CN" altLang="en-US" dirty="0"/>
          </a:p>
        </p:txBody>
      </p:sp>
      <p:sp>
        <p:nvSpPr>
          <p:cNvPr id="2" name="内容占位符 1"/>
          <p:cNvSpPr>
            <a:spLocks noGrp="1"/>
          </p:cNvSpPr>
          <p:nvPr>
            <p:ph idx="1"/>
          </p:nvPr>
        </p:nvSpPr>
        <p:spPr/>
        <p:txBody>
          <a:bodyPr/>
          <a:lstStyle/>
          <a:p>
            <a:r>
              <a:rPr lang="zh-CN" altLang="en-US" dirty="0" smtClean="0"/>
              <a:t>代码检查主要是通过</a:t>
            </a:r>
            <a:r>
              <a:rPr lang="zh-CN" altLang="en-US" dirty="0" smtClean="0">
                <a:solidFill>
                  <a:srgbClr val="FF0000"/>
                </a:solidFill>
              </a:rPr>
              <a:t>同行评审</a:t>
            </a:r>
            <a:r>
              <a:rPr lang="zh-CN" altLang="en-US" dirty="0" smtClean="0"/>
              <a:t>来发现缺陷；</a:t>
            </a:r>
            <a:endParaRPr lang="en-US" altLang="zh-CN" dirty="0" smtClean="0"/>
          </a:p>
          <a:p>
            <a:r>
              <a:rPr lang="zh-CN" altLang="en-US" dirty="0" smtClean="0"/>
              <a:t>以</a:t>
            </a:r>
            <a:r>
              <a:rPr lang="zh-CN" altLang="en-US" dirty="0" smtClean="0">
                <a:solidFill>
                  <a:srgbClr val="FF0000"/>
                </a:solidFill>
              </a:rPr>
              <a:t>评审会议</a:t>
            </a:r>
            <a:r>
              <a:rPr lang="zh-CN" altLang="en-US" dirty="0" smtClean="0"/>
              <a:t>为形式，通过多人对软件交付物进行检查，从而发现缺陷，或者获得改进优化的机会</a:t>
            </a:r>
            <a:endParaRPr lang="en-US" altLang="zh-CN" dirty="0" smtClean="0"/>
          </a:p>
          <a:p>
            <a:r>
              <a:rPr lang="zh-CN" altLang="en-US" dirty="0" smtClean="0"/>
              <a:t>同行评审往往需要投入大量时间和人力资源</a:t>
            </a:r>
            <a:endParaRPr lang="en-US" altLang="zh-CN" dirty="0" smtClean="0"/>
          </a:p>
          <a:p>
            <a:endParaRPr lang="zh-CN" altLang="en-US" dirty="0"/>
          </a:p>
        </p:txBody>
      </p:sp>
    </p:spTree>
    <p:extLst>
      <p:ext uri="{BB962C8B-B14F-4D97-AF65-F5344CB8AC3E}">
        <p14:creationId xmlns:p14="http://schemas.microsoft.com/office/powerpoint/2010/main" xmlns="" val="27139299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为什么需要评审？</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a:picLocks noChangeAspect="1"/>
          </p:cNvPicPr>
          <p:nvPr/>
        </p:nvPicPr>
        <p:blipFill>
          <a:blip r:embed="rId3" cstate="print"/>
          <a:stretch>
            <a:fillRect/>
          </a:stretch>
        </p:blipFill>
        <p:spPr>
          <a:xfrm>
            <a:off x="705501" y="895646"/>
            <a:ext cx="10409524" cy="4752381"/>
          </a:xfrm>
          <a:prstGeom prst="rect">
            <a:avLst/>
          </a:prstGeom>
        </p:spPr>
      </p:pic>
    </p:spTree>
    <p:extLst>
      <p:ext uri="{BB962C8B-B14F-4D97-AF65-F5344CB8AC3E}">
        <p14:creationId xmlns:p14="http://schemas.microsoft.com/office/powerpoint/2010/main" xmlns="" val="3261951514"/>
      </p:ext>
    </p:extLst>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为什么需要评审</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图片 3"/>
          <p:cNvPicPr/>
          <p:nvPr/>
        </p:nvPicPr>
        <p:blipFill rotWithShape="1">
          <a:blip r:embed="rId3" cstate="print"/>
          <a:srcRect l="18938" t="23214" r="3589" b="6760"/>
          <a:stretch/>
        </p:blipFill>
        <p:spPr>
          <a:xfrm>
            <a:off x="642935" y="828674"/>
            <a:ext cx="11158540" cy="5886452"/>
          </a:xfrm>
          <a:prstGeom prst="rect">
            <a:avLst/>
          </a:prstGeom>
        </p:spPr>
      </p:pic>
    </p:spTree>
    <p:extLst>
      <p:ext uri="{BB962C8B-B14F-4D97-AF65-F5344CB8AC3E}">
        <p14:creationId xmlns:p14="http://schemas.microsoft.com/office/powerpoint/2010/main" xmlns="" val="609847321"/>
      </p:ext>
    </p:extLst>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为什么需要评审</a:t>
            </a:r>
            <a:endParaRPr lang="zh-CN" altLang="en-US" dirty="0"/>
          </a:p>
        </p:txBody>
      </p:sp>
      <p:sp>
        <p:nvSpPr>
          <p:cNvPr id="2" name="内容占位符 1"/>
          <p:cNvSpPr>
            <a:spLocks noGrp="1"/>
          </p:cNvSpPr>
          <p:nvPr>
            <p:ph idx="1"/>
          </p:nvPr>
        </p:nvSpPr>
        <p:spPr/>
        <p:txBody>
          <a:bodyPr/>
          <a:lstStyle/>
          <a:p>
            <a:r>
              <a:rPr lang="zh-CN" altLang="en-US" dirty="0" smtClean="0"/>
              <a:t>为什么需要评审？</a:t>
            </a:r>
            <a:endParaRPr lang="en-US" altLang="zh-CN" dirty="0" smtClean="0"/>
          </a:p>
          <a:p>
            <a:pPr lvl="1"/>
            <a:r>
              <a:rPr lang="zh-CN" altLang="en-US" dirty="0" smtClean="0"/>
              <a:t>开发早期无法提供可运行对象，</a:t>
            </a:r>
            <a:r>
              <a:rPr lang="zh-CN" altLang="en-US" dirty="0" smtClean="0">
                <a:solidFill>
                  <a:srgbClr val="FF0000"/>
                </a:solidFill>
              </a:rPr>
              <a:t>无法执行测试</a:t>
            </a:r>
            <a:endParaRPr lang="en-US" altLang="zh-CN" dirty="0" smtClean="0">
              <a:solidFill>
                <a:srgbClr val="FF0000"/>
              </a:solidFill>
            </a:endParaRPr>
          </a:p>
          <a:p>
            <a:pPr lvl="1"/>
            <a:r>
              <a:rPr lang="zh-CN" altLang="en-US" dirty="0" smtClean="0">
                <a:solidFill>
                  <a:srgbClr val="FF0000"/>
                </a:solidFill>
              </a:rPr>
              <a:t>特定类型的缺陷</a:t>
            </a:r>
            <a:r>
              <a:rPr lang="zh-CN" altLang="en-US" dirty="0" smtClean="0"/>
              <a:t>，通过测试无法发现</a:t>
            </a:r>
            <a:endParaRPr lang="en-US" altLang="zh-CN" dirty="0" smtClean="0"/>
          </a:p>
          <a:p>
            <a:r>
              <a:rPr lang="zh-CN" altLang="en-US" dirty="0" smtClean="0"/>
              <a:t>增加评审的意义：</a:t>
            </a:r>
            <a:endParaRPr lang="en-US" altLang="zh-CN" dirty="0" smtClean="0"/>
          </a:p>
          <a:p>
            <a:pPr lvl="1"/>
            <a:r>
              <a:rPr lang="zh-CN" altLang="en-US" dirty="0" smtClean="0">
                <a:solidFill>
                  <a:srgbClr val="FF0000"/>
                </a:solidFill>
              </a:rPr>
              <a:t>有助于发现开发早期</a:t>
            </a:r>
            <a:r>
              <a:rPr lang="zh-CN" altLang="en-US" dirty="0" smtClean="0"/>
              <a:t>需求和设计中的缺陷</a:t>
            </a:r>
            <a:endParaRPr lang="en-US" altLang="zh-CN" dirty="0" smtClean="0"/>
          </a:p>
          <a:p>
            <a:pPr lvl="1"/>
            <a:r>
              <a:rPr lang="zh-CN" altLang="en-US" dirty="0" smtClean="0"/>
              <a:t>促使参与者在有监督压力下工作，</a:t>
            </a:r>
            <a:r>
              <a:rPr lang="zh-CN" altLang="en-US" dirty="0" smtClean="0">
                <a:solidFill>
                  <a:srgbClr val="FF0000"/>
                </a:solidFill>
              </a:rPr>
              <a:t>提高责任心</a:t>
            </a:r>
            <a:endParaRPr lang="en-US" altLang="zh-CN" dirty="0" smtClean="0">
              <a:solidFill>
                <a:srgbClr val="FF0000"/>
              </a:solidFill>
            </a:endParaRPr>
          </a:p>
          <a:p>
            <a:pPr lvl="1"/>
            <a:r>
              <a:rPr lang="zh-CN" altLang="en-US" dirty="0" smtClean="0">
                <a:solidFill>
                  <a:srgbClr val="FF0000"/>
                </a:solidFill>
              </a:rPr>
              <a:t>有助于程序员发现不足</a:t>
            </a:r>
            <a:r>
              <a:rPr lang="zh-CN" altLang="en-US" dirty="0" smtClean="0"/>
              <a:t>，提高工作质量</a:t>
            </a:r>
            <a:endParaRPr lang="en-US" altLang="zh-CN" dirty="0" smtClean="0"/>
          </a:p>
        </p:txBody>
      </p:sp>
    </p:spTree>
    <p:extLst>
      <p:ext uri="{BB962C8B-B14F-4D97-AF65-F5344CB8AC3E}">
        <p14:creationId xmlns:p14="http://schemas.microsoft.com/office/powerpoint/2010/main" xmlns="" val="265929095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为什么需要评审（续）</a:t>
            </a:r>
            <a:endParaRPr lang="zh-CN" altLang="en-US" dirty="0"/>
          </a:p>
        </p:txBody>
      </p:sp>
      <p:sp>
        <p:nvSpPr>
          <p:cNvPr id="3" name="内容占位符 2"/>
          <p:cNvSpPr>
            <a:spLocks noGrp="1"/>
          </p:cNvSpPr>
          <p:nvPr>
            <p:ph idx="1"/>
          </p:nvPr>
        </p:nvSpPr>
        <p:spPr/>
        <p:txBody>
          <a:bodyPr/>
          <a:lstStyle/>
          <a:p>
            <a:r>
              <a:rPr lang="zh-CN" altLang="en-US" dirty="0"/>
              <a:t>同行评审的</a:t>
            </a:r>
            <a:r>
              <a:rPr lang="zh-CN" altLang="en-US" dirty="0">
                <a:solidFill>
                  <a:srgbClr val="FF0000"/>
                </a:solidFill>
              </a:rPr>
              <a:t>核心</a:t>
            </a:r>
            <a:r>
              <a:rPr lang="zh-CN" altLang="en-US" dirty="0"/>
              <a:t>：缺陷预防</a:t>
            </a:r>
            <a:endParaRPr lang="en-US" altLang="zh-CN" dirty="0"/>
          </a:p>
          <a:p>
            <a:r>
              <a:rPr lang="zh-CN" altLang="en-US" dirty="0">
                <a:solidFill>
                  <a:srgbClr val="FF0000"/>
                </a:solidFill>
              </a:rPr>
              <a:t>目的</a:t>
            </a:r>
            <a:r>
              <a:rPr lang="zh-CN" altLang="en-US" dirty="0"/>
              <a:t>：发现缺陷，改进开发过程</a:t>
            </a:r>
          </a:p>
          <a:p>
            <a:endParaRPr lang="zh-CN" altLang="en-US" dirty="0"/>
          </a:p>
        </p:txBody>
      </p:sp>
    </p:spTree>
    <p:extLst>
      <p:ext uri="{BB962C8B-B14F-4D97-AF65-F5344CB8AC3E}">
        <p14:creationId xmlns:p14="http://schemas.microsoft.com/office/powerpoint/2010/main" xmlns="" val="25205264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同行评审的方法</a:t>
            </a:r>
            <a:endParaRPr lang="zh-CN" altLang="en-US" dirty="0"/>
          </a:p>
        </p:txBody>
      </p:sp>
      <p:sp>
        <p:nvSpPr>
          <p:cNvPr id="2" name="内容占位符 1"/>
          <p:cNvSpPr>
            <a:spLocks noGrp="1"/>
          </p:cNvSpPr>
          <p:nvPr>
            <p:ph idx="1"/>
          </p:nvPr>
        </p:nvSpPr>
        <p:spPr>
          <a:xfrm>
            <a:off x="695400" y="1052736"/>
            <a:ext cx="10668000" cy="4267200"/>
          </a:xfrm>
        </p:spPr>
        <p:txBody>
          <a:bodyPr/>
          <a:lstStyle/>
          <a:p>
            <a:r>
              <a:rPr lang="zh-CN" altLang="en-US" dirty="0" smtClean="0"/>
              <a:t>审查（</a:t>
            </a:r>
            <a:r>
              <a:rPr lang="en-US" altLang="zh-CN" dirty="0" smtClean="0"/>
              <a:t>Inspection</a:t>
            </a:r>
            <a:r>
              <a:rPr lang="zh-CN" altLang="en-US" dirty="0" smtClean="0"/>
              <a:t>）</a:t>
            </a:r>
            <a:endParaRPr lang="en-US" altLang="zh-CN" dirty="0" smtClean="0"/>
          </a:p>
          <a:p>
            <a:r>
              <a:rPr lang="zh-CN" altLang="en-US" dirty="0" smtClean="0"/>
              <a:t>团队评审（</a:t>
            </a:r>
            <a:r>
              <a:rPr lang="en-US" altLang="zh-CN" dirty="0" smtClean="0"/>
              <a:t>Team Review</a:t>
            </a:r>
            <a:r>
              <a:rPr lang="zh-CN" altLang="en-US" dirty="0" smtClean="0"/>
              <a:t>）</a:t>
            </a:r>
            <a:endParaRPr lang="en-US" altLang="zh-CN" dirty="0" smtClean="0"/>
          </a:p>
          <a:p>
            <a:r>
              <a:rPr lang="zh-CN" altLang="en-US" dirty="0" smtClean="0"/>
              <a:t>走查（</a:t>
            </a:r>
            <a:r>
              <a:rPr lang="en-US" altLang="zh-CN" dirty="0" smtClean="0"/>
              <a:t>Walk Through</a:t>
            </a:r>
            <a:r>
              <a:rPr lang="zh-CN" altLang="en-US" dirty="0" smtClean="0"/>
              <a:t>）</a:t>
            </a:r>
            <a:endParaRPr lang="en-US" altLang="zh-CN" dirty="0" smtClean="0"/>
          </a:p>
          <a:p>
            <a:r>
              <a:rPr lang="zh-CN" altLang="en-US" dirty="0" smtClean="0"/>
              <a:t>结对编程（</a:t>
            </a:r>
            <a:r>
              <a:rPr lang="en-US" altLang="zh-CN" dirty="0" smtClean="0"/>
              <a:t>Pair </a:t>
            </a:r>
            <a:r>
              <a:rPr lang="en-US" altLang="zh-CN" dirty="0" err="1" smtClean="0"/>
              <a:t>Programma</a:t>
            </a:r>
            <a:r>
              <a:rPr lang="zh-CN" altLang="en-US" dirty="0" smtClean="0"/>
              <a:t>）</a:t>
            </a:r>
            <a:endParaRPr lang="en-US" altLang="zh-CN" dirty="0" smtClean="0"/>
          </a:p>
          <a:p>
            <a:r>
              <a:rPr lang="zh-CN" altLang="en-US" dirty="0" smtClean="0"/>
              <a:t>同行桌查（</a:t>
            </a:r>
            <a:r>
              <a:rPr lang="en-US" altLang="zh-CN" dirty="0" smtClean="0"/>
              <a:t>Peer Desk Check</a:t>
            </a:r>
            <a:r>
              <a:rPr lang="zh-CN" altLang="en-US" dirty="0" smtClean="0"/>
              <a:t>）</a:t>
            </a:r>
            <a:endParaRPr lang="en-US" altLang="zh-CN" dirty="0" smtClean="0"/>
          </a:p>
          <a:p>
            <a:r>
              <a:rPr lang="zh-CN" altLang="en-US" dirty="0" smtClean="0"/>
              <a:t>轮查（</a:t>
            </a:r>
            <a:r>
              <a:rPr lang="en-US" altLang="zh-CN" dirty="0" smtClean="0"/>
              <a:t>Pass Around</a:t>
            </a:r>
            <a:r>
              <a:rPr lang="zh-CN" altLang="en-US" dirty="0" smtClean="0"/>
              <a:t>）</a:t>
            </a:r>
            <a:endParaRPr lang="en-US" altLang="zh-CN" dirty="0" smtClean="0"/>
          </a:p>
          <a:p>
            <a:r>
              <a:rPr lang="zh-CN" altLang="en-US" dirty="0" smtClean="0"/>
              <a:t>特别检查（</a:t>
            </a:r>
            <a:r>
              <a:rPr lang="en-US" altLang="zh-CN" dirty="0" smtClean="0"/>
              <a:t>Ad hoc Review</a:t>
            </a:r>
            <a:r>
              <a:rPr lang="zh-CN" altLang="en-US" dirty="0" smtClean="0"/>
              <a:t>）</a:t>
            </a:r>
            <a:endParaRPr lang="zh-CN" altLang="en-US" dirty="0"/>
          </a:p>
        </p:txBody>
      </p:sp>
    </p:spTree>
    <p:extLst>
      <p:ext uri="{BB962C8B-B14F-4D97-AF65-F5344CB8AC3E}">
        <p14:creationId xmlns:p14="http://schemas.microsoft.com/office/powerpoint/2010/main" xmlns="" val="1045807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AutoShape 6"/>
          <p:cNvSpPr>
            <a:spLocks noChangeArrowheads="1"/>
          </p:cNvSpPr>
          <p:nvPr/>
        </p:nvSpPr>
        <p:spPr bwMode="auto">
          <a:xfrm>
            <a:off x="1010967" y="1556791"/>
            <a:ext cx="9008244" cy="3459345"/>
          </a:xfrm>
          <a:prstGeom prst="roundRect">
            <a:avLst>
              <a:gd name="adj" fmla="val 16667"/>
            </a:avLst>
          </a:prstGeom>
          <a:noFill/>
          <a:ln w="28575">
            <a:solidFill>
              <a:srgbClr val="C0C0C0"/>
            </a:solidFill>
            <a:prstDash val="sysDot"/>
            <a:round/>
            <a:headEnd/>
            <a:tailEnd/>
          </a:ln>
        </p:spPr>
        <p:txBody>
          <a:bodyPr wrap="none" anchor="ctr"/>
          <a:lstStyle/>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理解静态白盒测试的背景知识</a:t>
            </a:r>
            <a:endParaRPr lang="en-US" altLang="zh-CN" sz="2800" b="1" dirty="0" smtClean="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掌握静态白盒测试的方法</a:t>
            </a:r>
            <a:endParaRPr lang="en-US" altLang="zh-CN" sz="2800" b="1" dirty="0" smtClean="0">
              <a:latin typeface="楷体" panose="02010609060101010101" pitchFamily="49" charset="-122"/>
              <a:ea typeface="楷体" panose="02010609060101010101" pitchFamily="49" charset="-122"/>
            </a:endParaRPr>
          </a:p>
          <a:p>
            <a:pPr marL="457200" indent="-457200">
              <a:lnSpc>
                <a:spcPct val="150000"/>
              </a:lnSpc>
              <a:buClr>
                <a:schemeClr val="tx1"/>
              </a:buClr>
              <a:buFont typeface="Arial" panose="020B0604020202020204" pitchFamily="34" charset="0"/>
              <a:buChar char="•"/>
              <a:defRPr/>
            </a:pPr>
            <a:r>
              <a:rPr lang="zh-CN" altLang="en-US" sz="2800" b="1" dirty="0" smtClean="0">
                <a:latin typeface="楷体" panose="02010609060101010101" pitchFamily="49" charset="-122"/>
                <a:ea typeface="楷体" panose="02010609060101010101" pitchFamily="49" charset="-122"/>
              </a:rPr>
              <a:t>重难点：掌握静态白盒测试的方法</a:t>
            </a:r>
            <a:endParaRPr lang="en-US" altLang="zh-CN" sz="2800" b="1" dirty="0">
              <a:latin typeface="楷体" panose="02010609060101010101" pitchFamily="49" charset="-122"/>
              <a:ea typeface="楷体" panose="02010609060101010101" pitchFamily="49" charset="-122"/>
            </a:endParaRPr>
          </a:p>
        </p:txBody>
      </p:sp>
      <p:sp>
        <p:nvSpPr>
          <p:cNvPr id="2" name="标题 1"/>
          <p:cNvSpPr>
            <a:spLocks noGrp="1"/>
          </p:cNvSpPr>
          <p:nvPr>
            <p:ph type="title" idx="4294967295"/>
          </p:nvPr>
        </p:nvSpPr>
        <p:spPr>
          <a:xfrm>
            <a:off x="352643" y="299837"/>
            <a:ext cx="6226175" cy="565820"/>
          </a:xfrm>
        </p:spPr>
        <p:txBody>
          <a:bodyPr>
            <a:normAutofit fontScale="90000"/>
          </a:bodyPr>
          <a:lstStyle/>
          <a:p>
            <a:r>
              <a:rPr lang="zh-CN" altLang="en-US" dirty="0"/>
              <a:t>本节教学</a:t>
            </a:r>
            <a:r>
              <a:rPr lang="zh-CN" altLang="en-US" dirty="0" smtClean="0"/>
              <a:t>目标</a:t>
            </a:r>
            <a:endParaRPr lang="zh-CN" altLang="en-US" b="1" dirty="0"/>
          </a:p>
        </p:txBody>
      </p:sp>
    </p:spTree>
    <p:extLst>
      <p:ext uri="{BB962C8B-B14F-4D97-AF65-F5344CB8AC3E}">
        <p14:creationId xmlns:p14="http://schemas.microsoft.com/office/powerpoint/2010/main" xmlns="" val="79222303"/>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xmlns="" val="1172905183"/>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spTree>
    <p:extLst>
      <p:ext uri="{BB962C8B-B14F-4D97-AF65-F5344CB8AC3E}">
        <p14:creationId xmlns:p14="http://schemas.microsoft.com/office/powerpoint/2010/main" xmlns="" val="1610682410"/>
      </p:ext>
    </p:extLst>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sp>
        <p:nvSpPr>
          <p:cNvPr id="2" name="圆角矩形 1"/>
          <p:cNvSpPr/>
          <p:nvPr/>
        </p:nvSpPr>
        <p:spPr>
          <a:xfrm>
            <a:off x="5447928" y="2204864"/>
            <a:ext cx="4752528" cy="187220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对缺陷修复的结果是否需要指派专人进行确定，保证对缺陷进行了正确的修复，而且不会引入新的缺陷</a:t>
            </a:r>
            <a:endParaRPr lang="zh-CN" altLang="en-US" sz="2600" b="1" dirty="0">
              <a:latin typeface="楷体" panose="02010609060101010101" pitchFamily="49" charset="-122"/>
              <a:ea typeface="楷体" panose="02010609060101010101" pitchFamily="49" charset="-122"/>
            </a:endParaRPr>
          </a:p>
        </p:txBody>
      </p:sp>
      <p:cxnSp>
        <p:nvCxnSpPr>
          <p:cNvPr id="6" name="直接连接符 5"/>
          <p:cNvCxnSpPr/>
          <p:nvPr/>
        </p:nvCxnSpPr>
        <p:spPr>
          <a:xfrm flipV="1">
            <a:off x="8760296" y="1628800"/>
            <a:ext cx="1944216" cy="576064"/>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xmlns="" val="3492239442"/>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328248" y="3356992"/>
            <a:ext cx="1368152" cy="648072"/>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4000501" y="1985964"/>
            <a:ext cx="4872038" cy="1384995"/>
          </a:xfrm>
          <a:prstGeom prst="rect">
            <a:avLst/>
          </a:prstGeom>
          <a:solidFill>
            <a:srgbClr val="FF0000"/>
          </a:solidFill>
        </p:spPr>
        <p:txBody>
          <a:bodyPr wrap="square" rtlCol="0">
            <a:spAutoFit/>
          </a:bodyPr>
          <a:lstStyle/>
          <a:p>
            <a:r>
              <a:rPr lang="zh-CN" altLang="en-US" sz="2800" b="1" dirty="0" smtClean="0">
                <a:solidFill>
                  <a:schemeClr val="bg1"/>
                </a:solidFill>
                <a:latin typeface="楷体" panose="02010609060101010101" pitchFamily="49" charset="-122"/>
                <a:ea typeface="楷体" panose="02010609060101010101" pitchFamily="49" charset="-122"/>
              </a:rPr>
              <a:t>评审过程不限于一次会议过程，而是从产品模块开发开始一直持续到开发完成为止</a:t>
            </a:r>
            <a:endParaRPr lang="zh-CN" altLang="en-US"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1047730188"/>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112224" y="3717032"/>
            <a:ext cx="1152128" cy="194421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10" name="文本框 9"/>
          <p:cNvSpPr txBox="1"/>
          <p:nvPr/>
        </p:nvSpPr>
        <p:spPr>
          <a:xfrm>
            <a:off x="3431704" y="2492896"/>
            <a:ext cx="4872038" cy="2246769"/>
          </a:xfrm>
          <a:prstGeom prst="rect">
            <a:avLst/>
          </a:prstGeom>
          <a:solidFill>
            <a:srgbClr val="FF0000"/>
          </a:solidFill>
        </p:spPr>
        <p:txBody>
          <a:bodyPr wrap="square" rtlCol="0">
            <a:spAutoFit/>
          </a:bodyPr>
          <a:lstStyle/>
          <a:p>
            <a:r>
              <a:rPr lang="zh-CN" altLang="en-US" sz="2800" b="1" dirty="0" smtClean="0">
                <a:solidFill>
                  <a:schemeClr val="bg1"/>
                </a:solidFill>
                <a:latin typeface="楷体" panose="02010609060101010101" pitchFamily="49" charset="-122"/>
                <a:ea typeface="楷体" panose="02010609060101010101" pitchFamily="49" charset="-122"/>
              </a:rPr>
              <a:t>不确定是否需要举行会议，可在会议中由参与人员同时进行单独评审并汇总，也可由参与人员分别抽时间单独评审后由组织者对意见加以汇总</a:t>
            </a:r>
            <a:endParaRPr lang="zh-CN" altLang="en-US"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530519682"/>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xmlns="" val="3556512926"/>
              </p:ext>
            </p:extLst>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flipV="1">
            <a:off x="695400" y="3861048"/>
            <a:ext cx="1512168"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3861048"/>
            <a:ext cx="648072" cy="273630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5256584" cy="136815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较随意</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目的是发现缺陷</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过程简洁，</a:t>
            </a:r>
            <a:r>
              <a:rPr lang="en-US" altLang="zh-CN" sz="2600" b="1" dirty="0" smtClean="0">
                <a:latin typeface="楷体" panose="02010609060101010101" pitchFamily="49" charset="-122"/>
                <a:ea typeface="楷体" panose="02010609060101010101" pitchFamily="49" charset="-122"/>
              </a:rPr>
              <a:t>1-2</a:t>
            </a:r>
            <a:r>
              <a:rPr lang="zh-CN" altLang="en-US" sz="2600" b="1" dirty="0" smtClean="0">
                <a:latin typeface="楷体" panose="02010609060101010101" pitchFamily="49" charset="-122"/>
                <a:ea typeface="楷体" panose="02010609060101010101" pitchFamily="49" charset="-122"/>
              </a:rPr>
              <a:t>人，快速审查</a:t>
            </a:r>
            <a:endParaRPr lang="en-US" altLang="zh-CN" sz="2600" b="1" dirty="0" smtClean="0">
              <a:latin typeface="楷体" panose="02010609060101010101" pitchFamily="49" charset="-122"/>
              <a:ea typeface="楷体" panose="02010609060101010101" pitchFamily="49" charset="-122"/>
            </a:endParaRPr>
          </a:p>
          <a:p>
            <a:pPr algn="ctr"/>
            <a:endParaRPr lang="zh-CN" altLang="en-US" dirty="0"/>
          </a:p>
        </p:txBody>
      </p:sp>
    </p:spTree>
    <p:extLst>
      <p:ext uri="{BB962C8B-B14F-4D97-AF65-F5344CB8AC3E}">
        <p14:creationId xmlns:p14="http://schemas.microsoft.com/office/powerpoint/2010/main" xmlns="" val="1217707972"/>
      </p:ext>
    </p:extLst>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92687" y="908720"/>
          <a:ext cx="12072663" cy="5719779"/>
        </p:xfrm>
        <a:graphic>
          <a:graphicData uri="http://schemas.openxmlformats.org/drawingml/2006/table">
            <a:tbl>
              <a:tblPr firstRow="1" bandRow="1">
                <a:tableStyleId>{5C22544A-7EE6-4342-B048-85BDC9FD1C3A}</a:tableStyleId>
              </a:tblPr>
              <a:tblGrid>
                <a:gridCol w="714902"/>
                <a:gridCol w="2021404"/>
                <a:gridCol w="1584176"/>
                <a:gridCol w="1584176"/>
                <a:gridCol w="1656184"/>
                <a:gridCol w="732110"/>
                <a:gridCol w="732110"/>
                <a:gridCol w="732110"/>
                <a:gridCol w="732110"/>
                <a:gridCol w="732110"/>
                <a:gridCol w="851271"/>
              </a:tblGrid>
              <a:tr h="367987">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评审方法</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评审目的</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参与人数</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评审形式</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适用对象</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5">
                  <a:txBody>
                    <a:bodyPr/>
                    <a:lstStyle/>
                    <a:p>
                      <a:r>
                        <a:rPr lang="zh-CN" altLang="en-US" sz="1700" b="1" dirty="0" smtClean="0">
                          <a:solidFill>
                            <a:schemeClr val="tx1"/>
                          </a:solidFill>
                          <a:latin typeface="楷体" panose="02010609060101010101" pitchFamily="49" charset="-122"/>
                          <a:ea typeface="楷体" panose="02010609060101010101" pitchFamily="49" charset="-122"/>
                        </a:rPr>
                        <a:t>评审过程</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a:txBody>
                    <a:bodyPr/>
                    <a:lstStyle/>
                    <a:p>
                      <a:r>
                        <a:rPr lang="zh-CN" altLang="en-US" sz="1700" b="1" dirty="0" smtClean="0">
                          <a:solidFill>
                            <a:schemeClr val="tx1"/>
                          </a:solidFill>
                          <a:latin typeface="楷体" panose="02010609060101010101" pitchFamily="49" charset="-122"/>
                          <a:ea typeface="楷体" panose="02010609060101010101" pitchFamily="49" charset="-122"/>
                        </a:rPr>
                        <a:t>正式程度</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428924">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计划</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准备</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会议</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修复</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solidFill>
                            <a:schemeClr val="tx1"/>
                          </a:solidFill>
                          <a:latin typeface="楷体" panose="02010609060101010101" pitchFamily="49" charset="-122"/>
                          <a:ea typeface="楷体" panose="02010609060101010101" pitchFamily="49" charset="-122"/>
                        </a:rPr>
                        <a:t>确认</a:t>
                      </a:r>
                      <a:endParaRPr lang="zh-CN" altLang="en-US" sz="17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06589">
                <a:tc>
                  <a:txBody>
                    <a:bodyPr/>
                    <a:lstStyle/>
                    <a:p>
                      <a:r>
                        <a:rPr lang="zh-CN" altLang="en-US" sz="1700" b="1" dirty="0" smtClean="0">
                          <a:latin typeface="楷体" panose="02010609060101010101" pitchFamily="49" charset="-122"/>
                          <a:ea typeface="楷体" panose="02010609060101010101" pitchFamily="49" charset="-122"/>
                        </a:rPr>
                        <a:t>审查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发现缺陷，找到违反既定标准的问题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a:t>
                      </a:r>
                      <a:r>
                        <a:rPr lang="en-US" altLang="zh-CN" sz="1700" b="1" dirty="0" smtClean="0">
                          <a:latin typeface="楷体" panose="02010609060101010101" pitchFamily="49" charset="-122"/>
                          <a:ea typeface="楷体" panose="02010609060101010101" pitchFamily="49" charset="-122"/>
                        </a:rPr>
                        <a:t>3-8</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软件生命周期中重要阶段的产品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p>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r>
                        <a:rPr lang="zh-CN" altLang="en-US" sz="1700" b="1" dirty="0" smtClean="0">
                          <a:latin typeface="楷体" panose="02010609060101010101" pitchFamily="49" charset="-122"/>
                          <a:ea typeface="楷体" panose="02010609060101010101" pitchFamily="49" charset="-122"/>
                        </a:rPr>
                        <a:t>最正式</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3977">
                <a:tc>
                  <a:txBody>
                    <a:bodyPr/>
                    <a:lstStyle/>
                    <a:p>
                      <a:r>
                        <a:rPr lang="zh-CN" altLang="en-US" sz="1700" b="1" dirty="0" smtClean="0">
                          <a:latin typeface="楷体" panose="02010609060101010101" pitchFamily="49" charset="-122"/>
                          <a:ea typeface="楷体" panose="02010609060101010101" pitchFamily="49" charset="-122"/>
                        </a:rPr>
                        <a:t>团队评审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作者可为组长，</a:t>
                      </a:r>
                      <a:r>
                        <a:rPr lang="en-US" altLang="zh-CN" sz="1700" b="1" dirty="0" smtClean="0">
                          <a:latin typeface="楷体" panose="02010609060101010101" pitchFamily="49" charset="-122"/>
                          <a:ea typeface="楷体" panose="02010609060101010101" pitchFamily="49" charset="-122"/>
                        </a:rPr>
                        <a:t>3-5</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走查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发现缺陷，达成共识，教育参加者</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作者为主导，</a:t>
                      </a:r>
                      <a:r>
                        <a:rPr lang="en-US" altLang="zh-CN" sz="1700" b="1" dirty="0" smtClean="0">
                          <a:latin typeface="楷体" panose="02010609060101010101" pitchFamily="49" charset="-122"/>
                          <a:ea typeface="楷体" panose="02010609060101010101" pitchFamily="49" charset="-122"/>
                        </a:rPr>
                        <a:t>2-3</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专门的会议</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架构、蓝图、源代码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846940">
                <a:tc>
                  <a:txBody>
                    <a:bodyPr/>
                    <a:lstStyle/>
                    <a:p>
                      <a:r>
                        <a:rPr lang="zh-CN" altLang="en-US" sz="1700" b="1" dirty="0" smtClean="0">
                          <a:latin typeface="楷体" panose="02010609060101010101" pitchFamily="49" charset="-122"/>
                          <a:ea typeface="楷体" panose="02010609060101010101" pitchFamily="49" charset="-122"/>
                        </a:rPr>
                        <a:t>结对编程</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发现缺陷并立即修复</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结对编程人员（</a:t>
                      </a:r>
                      <a:r>
                        <a:rPr lang="en-US" altLang="zh-CN" sz="1700" b="1" dirty="0" smtClean="0">
                          <a:latin typeface="楷体" panose="02010609060101010101" pitchFamily="49" charset="-122"/>
                          <a:ea typeface="楷体" panose="02010609060101010101" pitchFamily="49" charset="-122"/>
                        </a:rPr>
                        <a:t>2</a:t>
                      </a:r>
                      <a:r>
                        <a:rPr lang="zh-CN" altLang="en-US" sz="1700" b="1" dirty="0" smtClean="0">
                          <a:latin typeface="楷体" panose="02010609060101010101" pitchFamily="49" charset="-122"/>
                          <a:ea typeface="楷体" panose="02010609060101010101" pitchFamily="49" charset="-122"/>
                        </a:rPr>
                        <a:t>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两程序员在同一工作站</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产品模块开发（包括设计、算法、代码）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持续</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700" b="1" dirty="0" smtClean="0">
                          <a:latin typeface="楷体" panose="02010609060101010101" pitchFamily="49" charset="-122"/>
                          <a:ea typeface="楷体" panose="02010609060101010101" pitchFamily="49" charset="-122"/>
                        </a:rPr>
                        <a:t>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同行评审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不含作者，单人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独立评审</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537698">
                <a:tc>
                  <a:txBody>
                    <a:bodyPr/>
                    <a:lstStyle/>
                    <a:p>
                      <a:r>
                        <a:rPr lang="zh-CN" altLang="en-US" sz="1700" b="1" dirty="0" smtClean="0">
                          <a:latin typeface="楷体" panose="02010609060101010101" pitchFamily="49" charset="-122"/>
                          <a:ea typeface="楷体" panose="02010609060101010101" pitchFamily="49" charset="-122"/>
                        </a:rPr>
                        <a:t>轮查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发现缺陷</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不含作者，多人并行桌查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分别独立评审，最后汇总</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阶段性产品</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可能</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643977">
                <a:tc>
                  <a:txBody>
                    <a:bodyPr/>
                    <a:lstStyle/>
                    <a:p>
                      <a:r>
                        <a:rPr lang="zh-CN" altLang="en-US" sz="1700" b="1" dirty="0" smtClean="0">
                          <a:latin typeface="楷体" panose="02010609060101010101" pitchFamily="49" charset="-122"/>
                          <a:ea typeface="楷体" panose="02010609060101010101" pitchFamily="49" charset="-122"/>
                        </a:rPr>
                        <a:t>特别检查</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解决当前问题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单人（程序员）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与作者讨论</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需要解决的问题</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是</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b="1" dirty="0" smtClean="0">
                          <a:latin typeface="楷体" panose="02010609060101010101" pitchFamily="49" charset="-122"/>
                          <a:ea typeface="楷体" panose="02010609060101010101" pitchFamily="49" charset="-122"/>
                        </a:rPr>
                        <a:t>否</a:t>
                      </a:r>
                      <a:endParaRPr lang="zh-CN" altLang="en-US" sz="17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sp>
        <p:nvSpPr>
          <p:cNvPr id="9" name="文本框 8"/>
          <p:cNvSpPr txBox="1"/>
          <p:nvPr/>
        </p:nvSpPr>
        <p:spPr>
          <a:xfrm>
            <a:off x="11397945" y="5873071"/>
            <a:ext cx="767408" cy="707886"/>
          </a:xfrm>
          <a:prstGeom prst="rect">
            <a:avLst/>
          </a:prstGeom>
          <a:noFill/>
        </p:spPr>
        <p:txBody>
          <a:bodyPr wrap="square" rtlCol="0">
            <a:spAutoFit/>
          </a:bodyPr>
          <a:lstStyle/>
          <a:p>
            <a:r>
              <a:rPr lang="zh-CN" altLang="en-US" sz="2000" b="1" dirty="0" smtClean="0">
                <a:latin typeface="楷体" panose="02010609060101010101" pitchFamily="49" charset="-122"/>
                <a:ea typeface="楷体" panose="02010609060101010101" pitchFamily="49" charset="-122"/>
              </a:rPr>
              <a:t>最随意</a:t>
            </a:r>
            <a:endParaRPr lang="zh-CN" altLang="en-US" sz="2000" b="1" dirty="0">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784632" y="1988840"/>
            <a:ext cx="0" cy="381642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263352" y="188640"/>
            <a:ext cx="10668000" cy="720080"/>
          </a:xfrm>
        </p:spPr>
        <p:txBody>
          <a:bodyPr/>
          <a:lstStyle/>
          <a:p>
            <a:r>
              <a:rPr lang="zh-CN" altLang="en-US" dirty="0" smtClean="0"/>
              <a:t>同行评审方法的比较</a:t>
            </a:r>
            <a:endParaRPr lang="zh-CN" altLang="en-US" dirty="0"/>
          </a:p>
        </p:txBody>
      </p:sp>
      <p:cxnSp>
        <p:nvCxnSpPr>
          <p:cNvPr id="6" name="直接连接符 5"/>
          <p:cNvCxnSpPr/>
          <p:nvPr/>
        </p:nvCxnSpPr>
        <p:spPr>
          <a:xfrm>
            <a:off x="839416" y="2996952"/>
            <a:ext cx="1368152" cy="864096"/>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sp>
        <p:nvSpPr>
          <p:cNvPr id="2" name="圆角矩形 1"/>
          <p:cNvSpPr/>
          <p:nvPr/>
        </p:nvSpPr>
        <p:spPr>
          <a:xfrm>
            <a:off x="119336" y="1700808"/>
            <a:ext cx="648072" cy="216024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圆角矩形 2"/>
          <p:cNvSpPr/>
          <p:nvPr/>
        </p:nvSpPr>
        <p:spPr>
          <a:xfrm>
            <a:off x="1775520" y="2852936"/>
            <a:ext cx="6120680" cy="273630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更正规</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目的不仅是发现缺陷，更多包含了提高程序员技术水平、优化代码质量、改进开发质量的因素</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被评审的对象更关键，流程更复杂</a:t>
            </a:r>
            <a:endParaRPr lang="en-US" altLang="zh-CN" sz="2600" b="1" dirty="0" smtClean="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pPr>
            <a:r>
              <a:rPr lang="zh-CN" altLang="en-US" sz="2600" b="1" dirty="0" smtClean="0">
                <a:latin typeface="楷体" panose="02010609060101010101" pitchFamily="49" charset="-122"/>
                <a:ea typeface="楷体" panose="02010609060101010101" pitchFamily="49" charset="-122"/>
              </a:rPr>
              <a:t>使用最为广泛</a:t>
            </a:r>
            <a:endParaRPr lang="zh-CN" altLang="en-US" dirty="0"/>
          </a:p>
        </p:txBody>
      </p:sp>
    </p:spTree>
    <p:extLst>
      <p:ext uri="{BB962C8B-B14F-4D97-AF65-F5344CB8AC3E}">
        <p14:creationId xmlns:p14="http://schemas.microsoft.com/office/powerpoint/2010/main" xmlns="" val="4197531246"/>
      </p:ext>
    </p:extLst>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同行评审的</a:t>
            </a:r>
            <a:r>
              <a:rPr lang="en-US" altLang="zh-CN" dirty="0" smtClean="0"/>
              <a:t>5</a:t>
            </a:r>
            <a:r>
              <a:rPr lang="zh-CN" altLang="en-US" dirty="0" smtClean="0"/>
              <a:t>种角色</a:t>
            </a:r>
            <a:endParaRPr lang="zh-CN" altLang="en-US" dirty="0"/>
          </a:p>
        </p:txBody>
      </p:sp>
      <p:sp>
        <p:nvSpPr>
          <p:cNvPr id="15" name="内容占位符 14"/>
          <p:cNvSpPr>
            <a:spLocks noGrp="1"/>
          </p:cNvSpPr>
          <p:nvPr>
            <p:ph idx="1"/>
          </p:nvPr>
        </p:nvSpPr>
        <p:spPr>
          <a:xfrm>
            <a:off x="873597" y="1196752"/>
            <a:ext cx="10668000" cy="4267200"/>
          </a:xfrm>
        </p:spPr>
        <p:txBody>
          <a:bodyPr/>
          <a:lstStyle/>
          <a:p>
            <a:endParaRPr lang="zh-CN" altLang="en-US"/>
          </a:p>
        </p:txBody>
      </p:sp>
      <p:pic>
        <p:nvPicPr>
          <p:cNvPr id="4" name="图片 3"/>
          <p:cNvPicPr>
            <a:picLocks noChangeAspect="1"/>
          </p:cNvPicPr>
          <p:nvPr/>
        </p:nvPicPr>
        <p:blipFill>
          <a:blip r:embed="rId3" cstate="print"/>
          <a:stretch>
            <a:fillRect/>
          </a:stretch>
        </p:blipFill>
        <p:spPr>
          <a:xfrm>
            <a:off x="607399" y="833700"/>
            <a:ext cx="11074986" cy="5052749"/>
          </a:xfrm>
          <a:prstGeom prst="rect">
            <a:avLst/>
          </a:prstGeom>
        </p:spPr>
      </p:pic>
      <p:sp>
        <p:nvSpPr>
          <p:cNvPr id="5" name="文本框 4"/>
          <p:cNvSpPr txBox="1"/>
          <p:nvPr/>
        </p:nvSpPr>
        <p:spPr>
          <a:xfrm>
            <a:off x="10150872" y="2914650"/>
            <a:ext cx="757238" cy="400110"/>
          </a:xfrm>
          <a:prstGeom prst="rect">
            <a:avLst/>
          </a:prstGeom>
          <a:solidFill>
            <a:srgbClr val="002060"/>
          </a:solidFill>
        </p:spPr>
        <p:txBody>
          <a:bodyPr wrap="square" rtlCol="0">
            <a:spAutoFit/>
          </a:bodyPr>
          <a:lstStyle/>
          <a:p>
            <a:r>
              <a:rPr lang="zh-CN" altLang="en-US" sz="2000" b="1" dirty="0" smtClean="0">
                <a:solidFill>
                  <a:schemeClr val="bg1"/>
                </a:solidFill>
              </a:rPr>
              <a:t>作者</a:t>
            </a:r>
            <a:endParaRPr lang="zh-CN" altLang="en-US" sz="2000" b="1" dirty="0">
              <a:solidFill>
                <a:schemeClr val="bg1"/>
              </a:solidFill>
            </a:endParaRPr>
          </a:p>
        </p:txBody>
      </p:sp>
      <p:sp>
        <p:nvSpPr>
          <p:cNvPr id="6" name="文本框 5"/>
          <p:cNvSpPr txBox="1"/>
          <p:nvPr/>
        </p:nvSpPr>
        <p:spPr>
          <a:xfrm>
            <a:off x="10150872" y="3929063"/>
            <a:ext cx="1900237"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负责提供被评审的工作产品</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8" name="文本框 7"/>
          <p:cNvSpPr txBox="1"/>
          <p:nvPr/>
        </p:nvSpPr>
        <p:spPr>
          <a:xfrm>
            <a:off x="7393385" y="5114925"/>
            <a:ext cx="985837" cy="400110"/>
          </a:xfrm>
          <a:prstGeom prst="rect">
            <a:avLst/>
          </a:prstGeom>
          <a:solidFill>
            <a:srgbClr val="002060"/>
          </a:solidFill>
        </p:spPr>
        <p:txBody>
          <a:bodyPr wrap="square" rtlCol="0">
            <a:spAutoFit/>
          </a:bodyPr>
          <a:lstStyle/>
          <a:p>
            <a:r>
              <a:rPr lang="zh-CN" altLang="en-US" sz="2000" b="1" dirty="0" smtClean="0">
                <a:solidFill>
                  <a:schemeClr val="bg1"/>
                </a:solidFill>
              </a:rPr>
              <a:t>评审员</a:t>
            </a:r>
            <a:endParaRPr lang="zh-CN" altLang="en-US" sz="2000" b="1" dirty="0">
              <a:solidFill>
                <a:schemeClr val="bg1"/>
              </a:solidFill>
            </a:endParaRPr>
          </a:p>
        </p:txBody>
      </p:sp>
      <p:sp>
        <p:nvSpPr>
          <p:cNvPr id="9" name="文本框 8"/>
          <p:cNvSpPr txBox="1"/>
          <p:nvPr/>
        </p:nvSpPr>
        <p:spPr>
          <a:xfrm>
            <a:off x="5893196" y="6115050"/>
            <a:ext cx="2819401"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负责评审工作产品，有时也负责设计测试用例</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10" name="文本框 9"/>
          <p:cNvSpPr txBox="1"/>
          <p:nvPr/>
        </p:nvSpPr>
        <p:spPr>
          <a:xfrm>
            <a:off x="463948" y="2528887"/>
            <a:ext cx="1042987" cy="400110"/>
          </a:xfrm>
          <a:prstGeom prst="rect">
            <a:avLst/>
          </a:prstGeom>
          <a:solidFill>
            <a:srgbClr val="002060"/>
          </a:solidFill>
        </p:spPr>
        <p:txBody>
          <a:bodyPr wrap="square" rtlCol="0">
            <a:spAutoFit/>
          </a:bodyPr>
          <a:lstStyle/>
          <a:p>
            <a:r>
              <a:rPr lang="zh-CN" altLang="en-US" sz="2000" b="1" dirty="0" smtClean="0">
                <a:solidFill>
                  <a:schemeClr val="bg1"/>
                </a:solidFill>
              </a:rPr>
              <a:t>记录员</a:t>
            </a:r>
            <a:endParaRPr lang="zh-CN" altLang="en-US" sz="2000" b="1" dirty="0">
              <a:solidFill>
                <a:schemeClr val="bg1"/>
              </a:solidFill>
            </a:endParaRPr>
          </a:p>
        </p:txBody>
      </p:sp>
      <p:sp>
        <p:nvSpPr>
          <p:cNvPr id="11" name="文本框 10"/>
          <p:cNvSpPr txBox="1"/>
          <p:nvPr/>
        </p:nvSpPr>
        <p:spPr>
          <a:xfrm>
            <a:off x="335360" y="5800725"/>
            <a:ext cx="2214562" cy="707886"/>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秘书，负责记录缺陷和决议</a:t>
            </a:r>
            <a:endParaRPr lang="zh-CN" altLang="en-US" sz="2000" b="1" dirty="0">
              <a:solidFill>
                <a:srgbClr val="0070C0"/>
              </a:solidFill>
              <a:latin typeface="楷体" panose="02010609060101010101" pitchFamily="49" charset="-122"/>
              <a:ea typeface="楷体" panose="02010609060101010101" pitchFamily="49" charset="-122"/>
            </a:endParaRPr>
          </a:p>
        </p:txBody>
      </p:sp>
      <p:sp>
        <p:nvSpPr>
          <p:cNvPr id="12" name="文本框 11"/>
          <p:cNvSpPr txBox="1"/>
          <p:nvPr/>
        </p:nvSpPr>
        <p:spPr>
          <a:xfrm>
            <a:off x="2278460" y="900113"/>
            <a:ext cx="1042987" cy="400110"/>
          </a:xfrm>
          <a:prstGeom prst="rect">
            <a:avLst/>
          </a:prstGeom>
          <a:solidFill>
            <a:srgbClr val="002060"/>
          </a:solidFill>
        </p:spPr>
        <p:txBody>
          <a:bodyPr wrap="square" rtlCol="0">
            <a:spAutoFit/>
          </a:bodyPr>
          <a:lstStyle/>
          <a:p>
            <a:r>
              <a:rPr lang="zh-CN" altLang="en-US" sz="2000" b="1" dirty="0" smtClean="0">
                <a:solidFill>
                  <a:schemeClr val="bg1"/>
                </a:solidFill>
              </a:rPr>
              <a:t>讲解员</a:t>
            </a:r>
            <a:endParaRPr lang="zh-CN" altLang="en-US" sz="2000" b="1" dirty="0">
              <a:solidFill>
                <a:schemeClr val="bg1"/>
              </a:solidFill>
            </a:endParaRPr>
          </a:p>
        </p:txBody>
      </p:sp>
      <p:sp>
        <p:nvSpPr>
          <p:cNvPr id="13" name="文本框 12"/>
          <p:cNvSpPr txBox="1"/>
          <p:nvPr/>
        </p:nvSpPr>
        <p:spPr>
          <a:xfrm>
            <a:off x="435372" y="1565154"/>
            <a:ext cx="3371851" cy="400110"/>
          </a:xfrm>
          <a:prstGeom prst="rect">
            <a:avLst/>
          </a:prstGeom>
          <a:noFill/>
        </p:spPr>
        <p:txBody>
          <a:bodyPr wrap="square" rtlCol="0">
            <a:spAutoFit/>
          </a:bodyPr>
          <a:lstStyle/>
          <a:p>
            <a:r>
              <a:rPr lang="zh-CN" altLang="en-US" sz="2000" b="1" dirty="0" smtClean="0">
                <a:solidFill>
                  <a:srgbClr val="0070C0"/>
                </a:solidFill>
                <a:latin typeface="楷体" panose="02010609060101010101" pitchFamily="49" charset="-122"/>
                <a:ea typeface="楷体" panose="02010609060101010101" pitchFamily="49" charset="-122"/>
              </a:rPr>
              <a:t>负责讲解被评审的工作产品</a:t>
            </a:r>
            <a:endParaRPr lang="zh-CN" altLang="en-US" sz="20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415171404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0" grpId="0" animBg="1"/>
      <p:bldP spid="11" grpId="0"/>
      <p:bldP spid="12" grpId="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584" y="260648"/>
            <a:ext cx="10668000" cy="720080"/>
          </a:xfrm>
        </p:spPr>
        <p:txBody>
          <a:bodyPr/>
          <a:lstStyle/>
          <a:p>
            <a:r>
              <a:rPr lang="zh-CN" altLang="en-US" dirty="0"/>
              <a:t>评审流程</a:t>
            </a:r>
          </a:p>
        </p:txBody>
      </p:sp>
      <p:grpSp>
        <p:nvGrpSpPr>
          <p:cNvPr id="48" name="组合 47"/>
          <p:cNvGrpSpPr/>
          <p:nvPr/>
        </p:nvGrpSpPr>
        <p:grpSpPr>
          <a:xfrm>
            <a:off x="58144" y="692696"/>
            <a:ext cx="12230544" cy="4968552"/>
            <a:chOff x="58144" y="692696"/>
            <a:chExt cx="12230544" cy="4968552"/>
          </a:xfrm>
        </p:grpSpPr>
        <p:sp>
          <p:nvSpPr>
            <p:cNvPr id="4" name="右箭头 3"/>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5" name="圆角矩形 4"/>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6" name="菱形 5"/>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2</a:t>
              </a:r>
            </a:p>
            <a:p>
              <a:pPr algn="ctr"/>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5</a:t>
              </a:r>
            </a:p>
            <a:p>
              <a:pPr algn="ctr"/>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20" name="右箭头 19"/>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9" name="文本框 28"/>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40" name="组合 39"/>
            <p:cNvGrpSpPr/>
            <p:nvPr/>
          </p:nvGrpSpPr>
          <p:grpSpPr>
            <a:xfrm>
              <a:off x="2783632" y="3212976"/>
              <a:ext cx="1728192" cy="2304256"/>
              <a:chOff x="2783632" y="3212976"/>
              <a:chExt cx="1728192" cy="2304256"/>
            </a:xfrm>
          </p:grpSpPr>
          <p:cxnSp>
            <p:nvCxnSpPr>
              <p:cNvPr id="34" name="肘形连接符 33"/>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41" name="组合 40"/>
            <p:cNvGrpSpPr/>
            <p:nvPr/>
          </p:nvGrpSpPr>
          <p:grpSpPr>
            <a:xfrm>
              <a:off x="7525344" y="3068960"/>
              <a:ext cx="1728192" cy="2592288"/>
              <a:chOff x="2783632" y="3212976"/>
              <a:chExt cx="1728192" cy="2304256"/>
            </a:xfrm>
          </p:grpSpPr>
          <p:cxnSp>
            <p:nvCxnSpPr>
              <p:cNvPr id="42" name="肘形连接符 4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Tree>
    <p:extLst>
      <p:ext uri="{BB962C8B-B14F-4D97-AF65-F5344CB8AC3E}">
        <p14:creationId xmlns:p14="http://schemas.microsoft.com/office/powerpoint/2010/main" xmlns="" val="97965150"/>
      </p:ext>
    </p:extLst>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计划评审会议</a:t>
            </a:r>
            <a:endParaRPr lang="zh-CN" altLang="en-US" dirty="0"/>
          </a:p>
        </p:txBody>
      </p:sp>
      <p:sp>
        <p:nvSpPr>
          <p:cNvPr id="2" name="内容占位符 1"/>
          <p:cNvSpPr>
            <a:spLocks noGrp="1"/>
          </p:cNvSpPr>
          <p:nvPr>
            <p:ph idx="1"/>
          </p:nvPr>
        </p:nvSpPr>
        <p:spPr>
          <a:xfrm>
            <a:off x="695400" y="836712"/>
            <a:ext cx="10668000" cy="4267200"/>
          </a:xfrm>
        </p:spPr>
        <p:txBody>
          <a:bodyPr/>
          <a:lstStyle/>
          <a:p>
            <a:r>
              <a:rPr lang="zh-CN" altLang="en-US" dirty="0" smtClean="0"/>
              <a:t>一般地，设计部门应在评审前</a:t>
            </a:r>
            <a:r>
              <a:rPr lang="en-US" altLang="zh-CN" dirty="0" smtClean="0"/>
              <a:t>3</a:t>
            </a:r>
            <a:r>
              <a:rPr lang="zh-CN" altLang="en-US" dirty="0" smtClean="0"/>
              <a:t>天向项目管理部门提交</a:t>
            </a:r>
            <a:r>
              <a:rPr lang="en-US" altLang="zh-CN" dirty="0" smtClean="0"/>
              <a:t>《</a:t>
            </a:r>
            <a:r>
              <a:rPr lang="zh-CN" altLang="en-US" dirty="0" smtClean="0"/>
              <a:t>设计和开发评审表</a:t>
            </a:r>
            <a:r>
              <a:rPr lang="en-US" altLang="zh-CN" dirty="0" smtClean="0"/>
              <a:t>》</a:t>
            </a:r>
            <a:r>
              <a:rPr lang="zh-CN" altLang="en-US" dirty="0" smtClean="0"/>
              <a:t>，经批准后，进入计划评审会议阶段</a:t>
            </a:r>
            <a:endParaRPr lang="en-US" altLang="zh-CN" dirty="0" smtClean="0"/>
          </a:p>
          <a:p>
            <a:endParaRPr lang="zh-CN" altLang="en-US" dirty="0"/>
          </a:p>
        </p:txBody>
      </p:sp>
      <p:grpSp>
        <p:nvGrpSpPr>
          <p:cNvPr id="5" name="组合 4"/>
          <p:cNvGrpSpPr/>
          <p:nvPr/>
        </p:nvGrpSpPr>
        <p:grpSpPr>
          <a:xfrm>
            <a:off x="130152" y="1916832"/>
            <a:ext cx="11870504" cy="4608512"/>
            <a:chOff x="58144" y="692696"/>
            <a:chExt cx="12230544" cy="4968552"/>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2</a:t>
              </a:r>
            </a:p>
            <a:p>
              <a:pPr algn="ctr"/>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5</a:t>
              </a:r>
            </a:p>
            <a:p>
              <a:pPr algn="ctr"/>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304256"/>
              <a:chOff x="2783632" y="3212976"/>
              <a:chExt cx="1728192" cy="2304256"/>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592288"/>
              <a:chOff x="2783632" y="3212976"/>
              <a:chExt cx="1728192" cy="2304256"/>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1199456" y="2420888"/>
            <a:ext cx="936104" cy="3744416"/>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84671775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计划评审会议</a:t>
            </a:r>
            <a:endParaRPr lang="zh-CN" altLang="en-US" dirty="0"/>
          </a:p>
        </p:txBody>
      </p:sp>
      <p:sp>
        <p:nvSpPr>
          <p:cNvPr id="2" name="内容占位符 1"/>
          <p:cNvSpPr>
            <a:spLocks noGrp="1"/>
          </p:cNvSpPr>
          <p:nvPr>
            <p:ph idx="1"/>
          </p:nvPr>
        </p:nvSpPr>
        <p:spPr>
          <a:xfrm>
            <a:off x="623392" y="980728"/>
            <a:ext cx="4032448" cy="4843264"/>
          </a:xfrm>
        </p:spPr>
        <p:txBody>
          <a:bodyPr/>
          <a:lstStyle/>
          <a:p>
            <a:r>
              <a:rPr lang="zh-CN" altLang="en-US" dirty="0" smtClean="0">
                <a:solidFill>
                  <a:srgbClr val="FF0000"/>
                </a:solidFill>
              </a:rPr>
              <a:t>项目经理</a:t>
            </a:r>
            <a:r>
              <a:rPr lang="zh-CN" altLang="en-US" dirty="0" smtClean="0"/>
              <a:t>：根据申请表来指定合适的会议主持人</a:t>
            </a:r>
            <a:endParaRPr lang="en-US" altLang="zh-CN" dirty="0" smtClean="0"/>
          </a:p>
          <a:p>
            <a:r>
              <a:rPr lang="zh-CN" altLang="en-US" dirty="0" smtClean="0">
                <a:solidFill>
                  <a:srgbClr val="FF0000"/>
                </a:solidFill>
              </a:rPr>
              <a:t>作者</a:t>
            </a:r>
            <a:r>
              <a:rPr lang="zh-CN" altLang="en-US" dirty="0" smtClean="0"/>
              <a:t>：提供工作产品作为被评审的对象，并</a:t>
            </a:r>
            <a:r>
              <a:rPr lang="zh-CN" altLang="en-US" dirty="0"/>
              <a:t>在</a:t>
            </a:r>
            <a:r>
              <a:rPr lang="zh-CN" altLang="en-US" dirty="0" smtClean="0"/>
              <a:t>提交前检查是否符合相关标准和规范</a:t>
            </a:r>
            <a:endParaRPr lang="en-US" altLang="zh-CN" dirty="0" smtClean="0"/>
          </a:p>
        </p:txBody>
      </p:sp>
      <p:pic>
        <p:nvPicPr>
          <p:cNvPr id="4" name="图片 3"/>
          <p:cNvPicPr/>
          <p:nvPr/>
        </p:nvPicPr>
        <p:blipFill rotWithShape="1">
          <a:blip r:embed="rId3" cstate="print"/>
          <a:srcRect l="14936" t="35749" r="5064" b="8041"/>
          <a:stretch/>
        </p:blipFill>
        <p:spPr>
          <a:xfrm>
            <a:off x="4583832" y="1196752"/>
            <a:ext cx="6900863" cy="4129087"/>
          </a:xfrm>
          <a:prstGeom prst="rect">
            <a:avLst/>
          </a:prstGeom>
        </p:spPr>
      </p:pic>
    </p:spTree>
    <p:extLst>
      <p:ext uri="{BB962C8B-B14F-4D97-AF65-F5344CB8AC3E}">
        <p14:creationId xmlns:p14="http://schemas.microsoft.com/office/powerpoint/2010/main" xmlns="" val="30372812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55640" y="1268760"/>
            <a:ext cx="10221383" cy="4641850"/>
          </a:xfrm>
        </p:spPr>
        <p:txBody>
          <a:bodyPr/>
          <a:lstStyle/>
          <a:p>
            <a:pPr>
              <a:lnSpc>
                <a:spcPct val="150000"/>
              </a:lnSpc>
            </a:pPr>
            <a:r>
              <a:rPr lang="zh-CN" altLang="en-US" dirty="0" smtClean="0">
                <a:latin typeface="楷体" pitchFamily="49" charset="-122"/>
                <a:ea typeface="楷体" pitchFamily="49" charset="-122"/>
              </a:rPr>
              <a:t>静态白盒测试背景知识</a:t>
            </a:r>
            <a:endParaRPr lang="en-US" altLang="zh-CN" dirty="0" smtClean="0">
              <a:latin typeface="楷体" pitchFamily="49" charset="-122"/>
              <a:ea typeface="楷体" pitchFamily="49" charset="-122"/>
            </a:endParaRPr>
          </a:p>
          <a:p>
            <a:pPr>
              <a:lnSpc>
                <a:spcPct val="150000"/>
              </a:lnSpc>
            </a:pPr>
            <a:r>
              <a:rPr lang="zh-CN" altLang="en-US" dirty="0" smtClean="0">
                <a:latin typeface="楷体" pitchFamily="49" charset="-122"/>
                <a:ea typeface="楷体" pitchFamily="49" charset="-122"/>
              </a:rPr>
              <a:t>静态白盒测试怎样做</a:t>
            </a:r>
            <a:endParaRPr lang="en-US" altLang="zh-CN" dirty="0" smtClean="0">
              <a:latin typeface="楷体" pitchFamily="49" charset="-122"/>
              <a:ea typeface="楷体" pitchFamily="49" charset="-122"/>
            </a:endParaRPr>
          </a:p>
          <a:p>
            <a:pPr>
              <a:lnSpc>
                <a:spcPct val="150000"/>
              </a:lnSpc>
            </a:pPr>
            <a:r>
              <a:rPr lang="zh-CN" altLang="en-US" dirty="0">
                <a:latin typeface="楷体" pitchFamily="49" charset="-122"/>
                <a:ea typeface="楷体" pitchFamily="49" charset="-122"/>
              </a:rPr>
              <a:t>对静态白盒测试的总结</a:t>
            </a:r>
            <a:endParaRPr lang="en-US" altLang="zh-CN" dirty="0" smtClean="0">
              <a:latin typeface="楷体" pitchFamily="49" charset="-122"/>
              <a:ea typeface="楷体" pitchFamily="49" charset="-122"/>
            </a:endParaRPr>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latin typeface="楷体" pitchFamily="49" charset="-122"/>
                <a:ea typeface="楷体" pitchFamily="49" charset="-122"/>
              </a:rPr>
              <a:t>目   录</a:t>
            </a:r>
            <a:endParaRPr lang="zh-CN" altLang="en-US" dirty="0">
              <a:latin typeface="楷体" pitchFamily="49" charset="-122"/>
              <a:ea typeface="楷体" pitchFamily="49" charset="-122"/>
            </a:endParaRPr>
          </a:p>
        </p:txBody>
      </p:sp>
    </p:spTree>
    <p:extLst>
      <p:ext uri="{BB962C8B-B14F-4D97-AF65-F5344CB8AC3E}">
        <p14:creationId xmlns:p14="http://schemas.microsoft.com/office/powerpoint/2010/main" xmlns="" val="164304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750" fill="hold"/>
                                        <p:tgtEl>
                                          <p:spTgt spid="2">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主持人工作</a:t>
            </a:r>
            <a:endParaRPr lang="zh-CN" altLang="en-US" dirty="0"/>
          </a:p>
        </p:txBody>
      </p:sp>
      <p:pic>
        <p:nvPicPr>
          <p:cNvPr id="4" name="图片 3"/>
          <p:cNvPicPr>
            <a:picLocks noChangeAspect="1"/>
          </p:cNvPicPr>
          <p:nvPr/>
        </p:nvPicPr>
        <p:blipFill>
          <a:blip r:embed="rId2" cstate="print"/>
          <a:stretch>
            <a:fillRect/>
          </a:stretch>
        </p:blipFill>
        <p:spPr>
          <a:xfrm>
            <a:off x="7176120" y="908720"/>
            <a:ext cx="2909751" cy="5260424"/>
          </a:xfrm>
          <a:prstGeom prst="rect">
            <a:avLst/>
          </a:prstGeom>
        </p:spPr>
      </p:pic>
      <p:sp>
        <p:nvSpPr>
          <p:cNvPr id="6" name="内容占位符 1"/>
          <p:cNvSpPr txBox="1">
            <a:spLocks/>
          </p:cNvSpPr>
          <p:nvPr/>
        </p:nvSpPr>
        <p:spPr bwMode="auto">
          <a:xfrm>
            <a:off x="767409" y="1268760"/>
            <a:ext cx="6192688" cy="464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solidFill>
                  <a:srgbClr val="FF0000"/>
                </a:solidFill>
              </a:rPr>
              <a:t>主持人</a:t>
            </a:r>
            <a:r>
              <a:rPr lang="zh-CN" altLang="en-US" dirty="0" smtClean="0"/>
              <a:t>：对本次评审会议进行规划</a:t>
            </a:r>
            <a:r>
              <a:rPr lang="zh-CN" altLang="en-US" dirty="0"/>
              <a:t>，</a:t>
            </a:r>
            <a:r>
              <a:rPr lang="zh-CN" altLang="en-US" dirty="0" smtClean="0"/>
              <a:t>包括：制定评审计划，检查入口标准，准备评审材料包，选择合适的评审员，分发评审材料</a:t>
            </a:r>
          </a:p>
          <a:p>
            <a:endParaRPr lang="zh-CN" altLang="en-US" dirty="0"/>
          </a:p>
        </p:txBody>
      </p:sp>
    </p:spTree>
    <p:extLst>
      <p:ext uri="{BB962C8B-B14F-4D97-AF65-F5344CB8AC3E}">
        <p14:creationId xmlns:p14="http://schemas.microsoft.com/office/powerpoint/2010/main" xmlns="" val="3474792058"/>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召开评审预备会</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130152" y="1196752"/>
            <a:ext cx="11870504" cy="5034955"/>
            <a:chOff x="58144" y="692696"/>
            <a:chExt cx="12230544" cy="4893125"/>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入口标准</a:t>
              </a:r>
              <a:endParaRPr lang="zh-CN" altLang="en-US" sz="2600" b="1" dirty="0">
                <a:latin typeface="楷体" panose="02010609060101010101" pitchFamily="49" charset="-122"/>
                <a:ea typeface="楷体" panose="02010609060101010101" pitchFamily="49" charset="-122"/>
              </a:endParaRP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计划评审会议</a:t>
              </a:r>
              <a:endParaRPr lang="zh-CN" altLang="en-US" sz="2800" b="1" dirty="0">
                <a:latin typeface="楷体" panose="02010609060101010101" pitchFamily="49" charset="-122"/>
                <a:ea typeface="楷体" panose="02010609060101010101" pitchFamily="49" charset="-122"/>
              </a:endParaRP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楷体" panose="02010609060101010101" pitchFamily="49" charset="-122"/>
                  <a:ea typeface="楷体" panose="02010609060101010101" pitchFamily="49" charset="-122"/>
                </a:rPr>
                <a:t>是否召开预备会议</a:t>
              </a:r>
              <a:endParaRPr lang="zh-CN" altLang="en-US" sz="2800" b="1" dirty="0">
                <a:latin typeface="楷体" panose="02010609060101010101" pitchFamily="49" charset="-122"/>
                <a:ea typeface="楷体" panose="02010609060101010101" pitchFamily="49" charset="-122"/>
              </a:endParaRP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2</a:t>
              </a:r>
            </a:p>
            <a:p>
              <a:r>
                <a:rPr lang="zh-CN" altLang="en-US" sz="2800" b="1" dirty="0" smtClean="0">
                  <a:latin typeface="楷体" panose="02010609060101010101" pitchFamily="49" charset="-122"/>
                  <a:ea typeface="楷体" panose="02010609060101010101" pitchFamily="49" charset="-122"/>
                </a:rPr>
                <a:t>召开评审</a:t>
              </a:r>
              <a:r>
                <a:rPr lang="zh-CN" altLang="en-US" sz="2800" b="1" dirty="0">
                  <a:latin typeface="楷体" panose="02010609060101010101" pitchFamily="49" charset="-122"/>
                  <a:ea typeface="楷体" panose="02010609060101010101" pitchFamily="49" charset="-122"/>
                </a:rPr>
                <a:t>预备</a:t>
              </a:r>
              <a:r>
                <a:rPr lang="zh-CN" altLang="en-US" sz="2800" b="1" dirty="0" smtClean="0">
                  <a:latin typeface="楷体" panose="02010609060101010101" pitchFamily="49" charset="-122"/>
                  <a:ea typeface="楷体" panose="02010609060101010101" pitchFamily="49" charset="-122"/>
                </a:rPr>
                <a:t>会</a:t>
              </a:r>
              <a:endParaRPr lang="zh-CN" altLang="en-US" sz="2800" b="1" dirty="0">
                <a:latin typeface="楷体" panose="02010609060101010101" pitchFamily="49" charset="-122"/>
                <a:ea typeface="楷体" panose="02010609060101010101" pitchFamily="49" charset="-122"/>
              </a:endParaRP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准备评审会议</a:t>
              </a:r>
              <a:endParaRPr lang="zh-CN" altLang="en-US" sz="2800" b="1" dirty="0">
                <a:latin typeface="楷体" panose="02010609060101010101" pitchFamily="49" charset="-122"/>
                <a:ea typeface="楷体" panose="02010609060101010101" pitchFamily="49" charset="-122"/>
              </a:endParaRP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4 </a:t>
              </a:r>
              <a:r>
                <a:rPr lang="zh-CN" altLang="en-US" sz="2800" b="1" dirty="0" smtClean="0">
                  <a:latin typeface="楷体" panose="02010609060101010101" pitchFamily="49" charset="-122"/>
                  <a:ea typeface="楷体" panose="02010609060101010101" pitchFamily="49" charset="-122"/>
                </a:rPr>
                <a:t>召开评审会议</a:t>
              </a:r>
              <a:endParaRPr lang="zh-CN" altLang="en-US" sz="2800" b="1" dirty="0">
                <a:latin typeface="楷体" panose="02010609060101010101" pitchFamily="49" charset="-122"/>
                <a:ea typeface="楷体" panose="02010609060101010101" pitchFamily="49" charset="-122"/>
              </a:endParaRP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latin typeface="楷体" panose="02010609060101010101" pitchFamily="49" charset="-122"/>
                  <a:ea typeface="楷体" panose="02010609060101010101" pitchFamily="49" charset="-122"/>
                </a:rPr>
                <a:t>是否召开第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4" name="圆角矩形 13"/>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5</a:t>
              </a:r>
            </a:p>
            <a:p>
              <a:r>
                <a:rPr lang="zh-CN" altLang="en-US" sz="2800" b="1" dirty="0" smtClean="0">
                  <a:latin typeface="楷体" panose="02010609060101010101" pitchFamily="49" charset="-122"/>
                  <a:ea typeface="楷体" panose="02010609060101010101" pitchFamily="49" charset="-122"/>
                </a:rPr>
                <a:t>召开第</a:t>
              </a:r>
              <a:r>
                <a:rPr lang="en-US" altLang="zh-CN" sz="2800" b="1" dirty="0" smtClean="0">
                  <a:latin typeface="楷体" panose="02010609060101010101" pitchFamily="49" charset="-122"/>
                  <a:ea typeface="楷体" panose="02010609060101010101" pitchFamily="49" charset="-122"/>
                </a:rPr>
                <a:t>3</a:t>
              </a:r>
              <a:r>
                <a:rPr lang="zh-CN" altLang="en-US" sz="2800" b="1" dirty="0" smtClean="0">
                  <a:latin typeface="楷体" panose="02010609060101010101" pitchFamily="49" charset="-122"/>
                  <a:ea typeface="楷体" panose="02010609060101010101" pitchFamily="49" charset="-122"/>
                </a:rPr>
                <a:t>小时会议</a:t>
              </a:r>
              <a:endParaRPr lang="zh-CN" altLang="en-US" sz="2800" b="1" dirty="0">
                <a:latin typeface="楷体" panose="02010609060101010101" pitchFamily="49" charset="-122"/>
                <a:ea typeface="楷体" panose="02010609060101010101" pitchFamily="49" charset="-122"/>
              </a:endParaRP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6 </a:t>
              </a:r>
              <a:r>
                <a:rPr lang="zh-CN" altLang="en-US" sz="2800" b="1" dirty="0" smtClean="0">
                  <a:latin typeface="楷体" panose="02010609060101010101" pitchFamily="49" charset="-122"/>
                  <a:ea typeface="楷体" panose="02010609060101010101" pitchFamily="49" charset="-122"/>
                </a:rPr>
                <a:t>修复缺陷</a:t>
              </a:r>
              <a:endParaRPr lang="zh-CN" altLang="en-US" sz="2800" b="1" dirty="0">
                <a:latin typeface="楷体" panose="02010609060101010101" pitchFamily="49" charset="-122"/>
                <a:ea typeface="楷体" panose="02010609060101010101" pitchFamily="49" charset="-122"/>
              </a:endParaRP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smtClean="0">
                  <a:latin typeface="楷体" panose="02010609060101010101" pitchFamily="49" charset="-122"/>
                  <a:ea typeface="楷体" panose="02010609060101010101" pitchFamily="49" charset="-122"/>
                </a:rPr>
                <a:t>7</a:t>
              </a:r>
              <a:r>
                <a:rPr lang="zh-CN" altLang="en-US" sz="2800" b="1" dirty="0" smtClean="0">
                  <a:latin typeface="楷体" panose="02010609060101010101" pitchFamily="49" charset="-122"/>
                  <a:ea typeface="楷体" panose="02010609060101010101" pitchFamily="49" charset="-122"/>
                </a:rPr>
                <a:t>确认修复</a:t>
              </a:r>
              <a:endParaRPr lang="zh-CN" altLang="en-US" sz="2800" b="1" dirty="0">
                <a:latin typeface="楷体" panose="02010609060101010101" pitchFamily="49" charset="-122"/>
                <a:ea typeface="楷体" panose="02010609060101010101" pitchFamily="49" charset="-122"/>
              </a:endParaRP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smtClean="0">
                  <a:latin typeface="楷体" panose="02010609060101010101" pitchFamily="49" charset="-122"/>
                  <a:ea typeface="楷体" panose="02010609060101010101" pitchFamily="49" charset="-122"/>
                </a:rPr>
                <a:t>出口标准</a:t>
              </a:r>
              <a:endParaRPr lang="zh-CN" altLang="en-US" sz="2600" b="1" dirty="0">
                <a:latin typeface="楷体" panose="02010609060101010101" pitchFamily="49" charset="-122"/>
                <a:ea typeface="楷体" panose="02010609060101010101" pitchFamily="49" charset="-122"/>
              </a:endParaRP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6" name="文本框 25"/>
            <p:cNvSpPr txBox="1"/>
            <p:nvPr/>
          </p:nvSpPr>
          <p:spPr>
            <a:xfrm>
              <a:off x="3143672" y="2564904"/>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sp>
          <p:nvSpPr>
            <p:cNvPr id="27" name="文本框 26"/>
            <p:cNvSpPr txBox="1"/>
            <p:nvPr/>
          </p:nvSpPr>
          <p:spPr>
            <a:xfrm>
              <a:off x="7896200" y="2432501"/>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是</a:t>
              </a:r>
              <a:endParaRPr lang="zh-CN" altLang="en-US" sz="2600" b="1" dirty="0">
                <a:latin typeface="楷体" panose="02010609060101010101" pitchFamily="49" charset="-122"/>
                <a:ea typeface="楷体" panose="02010609060101010101" pitchFamily="49" charset="-122"/>
              </a:endParaRPr>
            </a:p>
          </p:txBody>
        </p:sp>
        <p:grpSp>
          <p:nvGrpSpPr>
            <p:cNvPr id="28" name="组合 27"/>
            <p:cNvGrpSpPr/>
            <p:nvPr/>
          </p:nvGrpSpPr>
          <p:grpSpPr>
            <a:xfrm>
              <a:off x="2783632" y="3212976"/>
              <a:ext cx="1728192" cy="2304256"/>
              <a:chOff x="2783632" y="3212976"/>
              <a:chExt cx="1728192" cy="2304256"/>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92443"/>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nvGrpSpPr>
            <p:cNvPr id="29" name="组合 28"/>
            <p:cNvGrpSpPr/>
            <p:nvPr/>
          </p:nvGrpSpPr>
          <p:grpSpPr>
            <a:xfrm>
              <a:off x="7525344" y="3068960"/>
              <a:ext cx="1728192" cy="2516861"/>
              <a:chOff x="2783632" y="3212976"/>
              <a:chExt cx="1728192" cy="2237210"/>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425397"/>
              </a:xfrm>
              <a:prstGeom prst="rect">
                <a:avLst/>
              </a:prstGeom>
              <a:noFill/>
            </p:spPr>
            <p:txBody>
              <a:bodyPr wrap="square" rtlCol="0">
                <a:spAutoFit/>
              </a:bodyPr>
              <a:lstStyle/>
              <a:p>
                <a:r>
                  <a:rPr lang="zh-CN" altLang="en-US" sz="2600" b="1" dirty="0" smtClean="0">
                    <a:latin typeface="楷体" panose="02010609060101010101" pitchFamily="49" charset="-122"/>
                    <a:ea typeface="楷体" panose="02010609060101010101" pitchFamily="49" charset="-122"/>
                  </a:rPr>
                  <a:t>否</a:t>
                </a:r>
                <a:endParaRPr lang="zh-CN" altLang="en-US" sz="26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3503712" y="1772816"/>
            <a:ext cx="864096" cy="3994194"/>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2021657734"/>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召开预备评审会议</a:t>
            </a:r>
            <a:endParaRPr lang="zh-CN" altLang="en-US" dirty="0"/>
          </a:p>
        </p:txBody>
      </p:sp>
      <p:sp>
        <p:nvSpPr>
          <p:cNvPr id="2" name="内容占位符 1"/>
          <p:cNvSpPr>
            <a:spLocks noGrp="1"/>
          </p:cNvSpPr>
          <p:nvPr>
            <p:ph idx="1"/>
          </p:nvPr>
        </p:nvSpPr>
        <p:spPr>
          <a:xfrm>
            <a:off x="623392" y="980728"/>
            <a:ext cx="6120680" cy="4843264"/>
          </a:xfrm>
        </p:spPr>
        <p:txBody>
          <a:bodyPr/>
          <a:lstStyle/>
          <a:p>
            <a:r>
              <a:rPr lang="zh-CN" altLang="en-US" dirty="0" smtClean="0">
                <a:solidFill>
                  <a:srgbClr val="FF0000"/>
                </a:solidFill>
              </a:rPr>
              <a:t>评审员</a:t>
            </a:r>
            <a:r>
              <a:rPr lang="zh-CN" altLang="en-US" dirty="0" smtClean="0"/>
              <a:t>向主持人提出申请，由主持人决定是否需要召开评审预备会</a:t>
            </a:r>
            <a:endParaRPr lang="en-US" altLang="zh-CN" dirty="0" smtClean="0"/>
          </a:p>
          <a:p>
            <a:r>
              <a:rPr lang="zh-CN" altLang="en-US" dirty="0" smtClean="0"/>
              <a:t>时间 </a:t>
            </a:r>
            <a:r>
              <a:rPr lang="en-US" altLang="zh-CN" dirty="0" smtClean="0"/>
              <a:t>&lt; 2</a:t>
            </a:r>
            <a:r>
              <a:rPr lang="zh-CN" altLang="en-US" dirty="0" smtClean="0"/>
              <a:t>小时</a:t>
            </a:r>
            <a:endParaRPr lang="en-US" altLang="zh-CN" dirty="0" smtClean="0"/>
          </a:p>
          <a:p>
            <a:r>
              <a:rPr lang="zh-CN" altLang="en-US" dirty="0" smtClean="0"/>
              <a:t>了解评审流程、目的</a:t>
            </a:r>
            <a:endParaRPr lang="en-US" altLang="zh-CN" dirty="0" smtClean="0"/>
          </a:p>
          <a:p>
            <a:r>
              <a:rPr lang="zh-CN" altLang="en-US" dirty="0" smtClean="0"/>
              <a:t>理解自己的责任</a:t>
            </a:r>
            <a:endParaRPr lang="en-US" altLang="zh-CN" dirty="0" smtClean="0"/>
          </a:p>
          <a:p>
            <a:r>
              <a:rPr lang="zh-CN" altLang="en-US" dirty="0" smtClean="0"/>
              <a:t>评审材料正确无误</a:t>
            </a:r>
            <a:endParaRPr lang="zh-CN" altLang="en-US" dirty="0"/>
          </a:p>
        </p:txBody>
      </p:sp>
      <p:pic>
        <p:nvPicPr>
          <p:cNvPr id="4" name="图片 3"/>
          <p:cNvPicPr>
            <a:picLocks noChangeAspect="1"/>
          </p:cNvPicPr>
          <p:nvPr/>
        </p:nvPicPr>
        <p:blipFill>
          <a:blip r:embed="rId3" cstate="print"/>
          <a:stretch>
            <a:fillRect/>
          </a:stretch>
        </p:blipFill>
        <p:spPr>
          <a:xfrm>
            <a:off x="6744072" y="1124744"/>
            <a:ext cx="4828571" cy="4704762"/>
          </a:xfrm>
          <a:prstGeom prst="rect">
            <a:avLst/>
          </a:prstGeom>
        </p:spPr>
      </p:pic>
    </p:spTree>
    <p:extLst>
      <p:ext uri="{BB962C8B-B14F-4D97-AF65-F5344CB8AC3E}">
        <p14:creationId xmlns:p14="http://schemas.microsoft.com/office/powerpoint/2010/main" xmlns="" val="13731353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召开预备评审会议</a:t>
            </a:r>
            <a:endParaRPr lang="zh-CN" altLang="en-US" dirty="0"/>
          </a:p>
        </p:txBody>
      </p:sp>
      <p:sp>
        <p:nvSpPr>
          <p:cNvPr id="10" name="内容占位符 9"/>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407368" y="1071998"/>
            <a:ext cx="9133995" cy="5093306"/>
          </a:xfrm>
          <a:prstGeom prst="rect">
            <a:avLst/>
          </a:prstGeom>
        </p:spPr>
      </p:pic>
      <p:sp>
        <p:nvSpPr>
          <p:cNvPr id="5" name="文本框 4"/>
          <p:cNvSpPr txBox="1"/>
          <p:nvPr/>
        </p:nvSpPr>
        <p:spPr>
          <a:xfrm>
            <a:off x="9501188" y="2800350"/>
            <a:ext cx="2071687" cy="830997"/>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介绍工作产品和相关材料</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6" name="文本框 5"/>
          <p:cNvSpPr txBox="1"/>
          <p:nvPr/>
        </p:nvSpPr>
        <p:spPr>
          <a:xfrm>
            <a:off x="3357563" y="1843089"/>
            <a:ext cx="3714749" cy="830997"/>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向评审员说明评审流程及相关要求，确定评审重点</a:t>
            </a:r>
            <a:endParaRPr lang="zh-CN" altLang="en-US" sz="2400" b="1" dirty="0">
              <a:solidFill>
                <a:srgbClr val="0070C0"/>
              </a:solidFill>
              <a:latin typeface="楷体" panose="02010609060101010101" pitchFamily="49" charset="-122"/>
              <a:ea typeface="楷体" panose="02010609060101010101" pitchFamily="49" charset="-122"/>
            </a:endParaRPr>
          </a:p>
        </p:txBody>
      </p:sp>
      <p:sp>
        <p:nvSpPr>
          <p:cNvPr id="7" name="文本框 6"/>
          <p:cNvSpPr txBox="1"/>
          <p:nvPr/>
        </p:nvSpPr>
        <p:spPr>
          <a:xfrm>
            <a:off x="4986337" y="4943475"/>
            <a:ext cx="3714750" cy="1200329"/>
          </a:xfrm>
          <a:prstGeom prst="rect">
            <a:avLst/>
          </a:prstGeom>
          <a:noFill/>
        </p:spPr>
        <p:txBody>
          <a:bodyPr wrap="square" rtlCol="0">
            <a:spAutoFit/>
          </a:bodyPr>
          <a:lstStyle/>
          <a:p>
            <a:r>
              <a:rPr lang="zh-CN" altLang="en-US" sz="2400" b="1" dirty="0" smtClean="0">
                <a:solidFill>
                  <a:srgbClr val="0070C0"/>
                </a:solidFill>
                <a:latin typeface="楷体" panose="02010609060101010101" pitchFamily="49" charset="-122"/>
                <a:ea typeface="楷体" panose="02010609060101010101" pitchFamily="49" charset="-122"/>
              </a:rPr>
              <a:t>听取作者和主持人的介绍，查看所有得到的工作产品正确无误</a:t>
            </a:r>
            <a:endParaRPr lang="zh-CN" altLang="en-US" sz="24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38977715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准备评审会议</a:t>
            </a:r>
            <a:endParaRPr lang="zh-CN" altLang="en-US" dirty="0"/>
          </a:p>
        </p:txBody>
      </p:sp>
      <p:sp>
        <p:nvSpPr>
          <p:cNvPr id="2" name="内容占位符 1"/>
          <p:cNvSpPr>
            <a:spLocks noGrp="1"/>
          </p:cNvSpPr>
          <p:nvPr>
            <p:ph idx="1"/>
          </p:nvPr>
        </p:nvSpPr>
        <p:spPr>
          <a:xfrm>
            <a:off x="695400" y="908720"/>
            <a:ext cx="10668000" cy="4267200"/>
          </a:xfrm>
        </p:spPr>
        <p:txBody>
          <a:bodyPr/>
          <a:lstStyle/>
          <a:p>
            <a:r>
              <a:rPr lang="zh-CN" altLang="en-US" dirty="0" smtClean="0">
                <a:solidFill>
                  <a:srgbClr val="FF0000"/>
                </a:solidFill>
              </a:rPr>
              <a:t>评审员</a:t>
            </a:r>
            <a:r>
              <a:rPr lang="zh-CN" altLang="en-US" dirty="0" smtClean="0"/>
              <a:t>：检查工作产品，记录发现缺陷，反馈给主持人。提前准备测试用例</a:t>
            </a:r>
            <a:endParaRPr lang="en-US" altLang="zh-CN" dirty="0" smtClean="0"/>
          </a:p>
          <a:p>
            <a:r>
              <a:rPr lang="zh-CN" altLang="en-US" dirty="0" smtClean="0">
                <a:solidFill>
                  <a:srgbClr val="FF0000"/>
                </a:solidFill>
              </a:rPr>
              <a:t>主持人</a:t>
            </a:r>
            <a:r>
              <a:rPr lang="zh-CN" altLang="en-US" dirty="0" smtClean="0"/>
              <a:t>：汇总收集的审阅情况记录表，并判断是否需要增加评审的投入</a:t>
            </a:r>
            <a:endParaRPr lang="zh-CN" altLang="en-US" dirty="0"/>
          </a:p>
        </p:txBody>
      </p:sp>
      <p:grpSp>
        <p:nvGrpSpPr>
          <p:cNvPr id="5" name="组合 4"/>
          <p:cNvGrpSpPr/>
          <p:nvPr/>
        </p:nvGrpSpPr>
        <p:grpSpPr>
          <a:xfrm>
            <a:off x="1282280" y="256490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5375920" y="306896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xmlns="" val="6939261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召开评审会议</a:t>
            </a:r>
            <a:endParaRPr lang="zh-CN" altLang="en-US" dirty="0"/>
          </a:p>
        </p:txBody>
      </p:sp>
      <p:sp>
        <p:nvSpPr>
          <p:cNvPr id="2" name="内容占位符 1"/>
          <p:cNvSpPr>
            <a:spLocks noGrp="1"/>
          </p:cNvSpPr>
          <p:nvPr>
            <p:ph idx="1"/>
          </p:nvPr>
        </p:nvSpPr>
        <p:spPr>
          <a:xfrm>
            <a:off x="623392" y="1052736"/>
            <a:ext cx="10668000" cy="4267200"/>
          </a:xfrm>
        </p:spPr>
        <p:txBody>
          <a:bodyPr/>
          <a:lstStyle/>
          <a:p>
            <a:r>
              <a:rPr lang="zh-CN" altLang="en-US" dirty="0" smtClean="0"/>
              <a:t>参会人员职责：</a:t>
            </a:r>
            <a:endParaRPr lang="en-US" altLang="zh-CN" dirty="0" smtClean="0"/>
          </a:p>
          <a:p>
            <a:r>
              <a:rPr lang="zh-CN" altLang="en-US" dirty="0" smtClean="0">
                <a:solidFill>
                  <a:srgbClr val="FF0000"/>
                </a:solidFill>
              </a:rPr>
              <a:t>主持人</a:t>
            </a:r>
            <a:r>
              <a:rPr lang="zh-CN" altLang="en-US" dirty="0" smtClean="0"/>
              <a:t>：召开并主持会议，控制会议进度，维持会议程序，决定</a:t>
            </a:r>
            <a:r>
              <a:rPr lang="zh-CN" altLang="en-US" dirty="0" smtClean="0">
                <a:solidFill>
                  <a:srgbClr val="FF0000"/>
                </a:solidFill>
              </a:rPr>
              <a:t>是否要召开第</a:t>
            </a:r>
            <a:r>
              <a:rPr lang="en-US" altLang="zh-CN" dirty="0" smtClean="0">
                <a:solidFill>
                  <a:srgbClr val="FF0000"/>
                </a:solidFill>
              </a:rPr>
              <a:t>3</a:t>
            </a:r>
            <a:r>
              <a:rPr lang="zh-CN" altLang="en-US" dirty="0" smtClean="0">
                <a:solidFill>
                  <a:srgbClr val="FF0000"/>
                </a:solidFill>
              </a:rPr>
              <a:t>小时会议</a:t>
            </a:r>
            <a:r>
              <a:rPr lang="zh-CN" altLang="en-US" dirty="0" smtClean="0"/>
              <a:t>，会后提交评审报告，给出评审结论</a:t>
            </a:r>
            <a:endParaRPr lang="en-US" altLang="zh-CN" dirty="0" smtClean="0"/>
          </a:p>
        </p:txBody>
      </p:sp>
      <p:grpSp>
        <p:nvGrpSpPr>
          <p:cNvPr id="5" name="组合 4"/>
          <p:cNvGrpSpPr/>
          <p:nvPr/>
        </p:nvGrpSpPr>
        <p:grpSpPr>
          <a:xfrm>
            <a:off x="479376" y="2581034"/>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85759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5653136" y="3013082"/>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xmlns="" val="4228019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召开评审会议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讲解员</a:t>
            </a:r>
            <a:r>
              <a:rPr lang="zh-CN" altLang="en-US" dirty="0" smtClean="0"/>
              <a:t>：讲解工作产品，引导评审员浏览工作产品</a:t>
            </a:r>
          </a:p>
          <a:p>
            <a:r>
              <a:rPr lang="zh-CN" altLang="en-US" dirty="0" smtClean="0">
                <a:solidFill>
                  <a:srgbClr val="FF0000"/>
                </a:solidFill>
              </a:rPr>
              <a:t>评审员</a:t>
            </a:r>
            <a:r>
              <a:rPr lang="zh-CN" altLang="en-US" dirty="0" smtClean="0"/>
              <a:t>：听取讲解，发表意见，指出问题，与作者确定问题，定义问题的严重程度</a:t>
            </a:r>
            <a:endParaRPr lang="en-US" altLang="zh-CN" dirty="0" smtClean="0"/>
          </a:p>
          <a:p>
            <a:r>
              <a:rPr lang="zh-CN" altLang="en-US" dirty="0" smtClean="0">
                <a:solidFill>
                  <a:srgbClr val="FF0000"/>
                </a:solidFill>
              </a:rPr>
              <a:t>作者</a:t>
            </a:r>
            <a:r>
              <a:rPr lang="zh-CN" altLang="en-US" dirty="0" smtClean="0"/>
              <a:t>：倾听讲解和评审员的意见，回答提问</a:t>
            </a:r>
            <a:endParaRPr lang="en-US" altLang="zh-CN" dirty="0" smtClean="0"/>
          </a:p>
          <a:p>
            <a:r>
              <a:rPr lang="zh-CN" altLang="en-US" dirty="0" smtClean="0">
                <a:solidFill>
                  <a:srgbClr val="FF0000"/>
                </a:solidFill>
              </a:rPr>
              <a:t>记录员</a:t>
            </a:r>
            <a:r>
              <a:rPr lang="zh-CN" altLang="en-US" dirty="0" smtClean="0"/>
              <a:t>：记录每个达成共识的缺陷，确保评审员同意对问题的记录，并记录未达成共识的缺陷，标记为</a:t>
            </a:r>
            <a:r>
              <a:rPr lang="en-US" altLang="zh-CN" dirty="0" smtClean="0"/>
              <a:t>TBD,</a:t>
            </a:r>
            <a:r>
              <a:rPr lang="zh-CN" altLang="en-US" dirty="0" smtClean="0"/>
              <a:t>作为第</a:t>
            </a:r>
            <a:r>
              <a:rPr lang="en-US" altLang="zh-CN" dirty="0" smtClean="0"/>
              <a:t>3</a:t>
            </a:r>
            <a:r>
              <a:rPr lang="zh-CN" altLang="en-US" dirty="0" smtClean="0"/>
              <a:t>小时会议评审的对象。更新审阅情况记录表</a:t>
            </a:r>
            <a:endParaRPr lang="zh-CN" altLang="en-US" dirty="0"/>
          </a:p>
        </p:txBody>
      </p:sp>
    </p:spTree>
    <p:extLst>
      <p:ext uri="{BB962C8B-B14F-4D97-AF65-F5344CB8AC3E}">
        <p14:creationId xmlns:p14="http://schemas.microsoft.com/office/powerpoint/2010/main" xmlns="" val="34210351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召开第</a:t>
            </a:r>
            <a:r>
              <a:rPr lang="en-US" altLang="zh-CN" smtClean="0"/>
              <a:t>3</a:t>
            </a:r>
            <a:r>
              <a:rPr lang="zh-CN" altLang="en-US" smtClean="0"/>
              <a:t>小时会议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主持人</a:t>
            </a:r>
            <a:r>
              <a:rPr lang="zh-CN" altLang="en-US" dirty="0" smtClean="0"/>
              <a:t>：主持并维持会议程序，控制会议进度。会议结束后一天内负责更新审阅情况记录表，撰写评审报告，并给出评审结论</a:t>
            </a:r>
            <a:endParaRPr lang="en-US" altLang="zh-CN" dirty="0" smtClean="0"/>
          </a:p>
        </p:txBody>
      </p:sp>
      <p:grpSp>
        <p:nvGrpSpPr>
          <p:cNvPr id="5" name="组合 4"/>
          <p:cNvGrpSpPr/>
          <p:nvPr/>
        </p:nvGrpSpPr>
        <p:grpSpPr>
          <a:xfrm>
            <a:off x="983432" y="2437018"/>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7" name="圆角矩形 6"/>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8" name="菱形 7"/>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2" name="菱形 11"/>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8339064"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6" name="右箭头 15"/>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latin typeface="楷体" panose="02010609060101010101" pitchFamily="49" charset="-122"/>
                  <a:ea typeface="楷体" panose="02010609060101010101" pitchFamily="49" charset="-122"/>
                </a:rPr>
                <a:t>出</a:t>
              </a:r>
              <a:r>
                <a:rPr lang="zh-CN" altLang="en-US" sz="2200" b="1" dirty="0" smtClean="0">
                  <a:latin typeface="楷体" panose="02010609060101010101" pitchFamily="49" charset="-122"/>
                  <a:ea typeface="楷体" panose="02010609060101010101" pitchFamily="49" charset="-122"/>
                </a:rPr>
                <a:t>口标准</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8" name="右箭头 17"/>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文本框 24"/>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6" name="文本框 25"/>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7" name="组合 26"/>
            <p:cNvGrpSpPr/>
            <p:nvPr/>
          </p:nvGrpSpPr>
          <p:grpSpPr>
            <a:xfrm>
              <a:off x="2783632" y="3212976"/>
              <a:ext cx="1728192" cy="2230562"/>
              <a:chOff x="2783632" y="3212976"/>
              <a:chExt cx="1728192" cy="2230562"/>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8" name="组合 27"/>
            <p:cNvGrpSpPr/>
            <p:nvPr/>
          </p:nvGrpSpPr>
          <p:grpSpPr>
            <a:xfrm>
              <a:off x="7525344" y="3068960"/>
              <a:ext cx="1728192" cy="2457039"/>
              <a:chOff x="2783632" y="3212976"/>
              <a:chExt cx="1728192" cy="2184035"/>
            </a:xfrm>
          </p:grpSpPr>
          <p:cxnSp>
            <p:nvCxnSpPr>
              <p:cNvPr id="29" name="肘形连接符 28"/>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3" name="圆角矩形 32"/>
          <p:cNvSpPr/>
          <p:nvPr/>
        </p:nvSpPr>
        <p:spPr>
          <a:xfrm>
            <a:off x="8245424" y="2797058"/>
            <a:ext cx="790712" cy="3024336"/>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xmlns="" val="1417162269"/>
      </p:ext>
    </p:extLst>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召开第</a:t>
            </a:r>
            <a:r>
              <a:rPr lang="en-US" altLang="zh-CN" smtClean="0"/>
              <a:t>3</a:t>
            </a:r>
            <a:r>
              <a:rPr lang="zh-CN" altLang="en-US" smtClean="0"/>
              <a:t>小时会议</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评审员</a:t>
            </a:r>
            <a:r>
              <a:rPr lang="zh-CN" altLang="en-US" dirty="0" smtClean="0"/>
              <a:t>：对标记为</a:t>
            </a:r>
            <a:r>
              <a:rPr lang="en-US" altLang="zh-CN" dirty="0" smtClean="0"/>
              <a:t>TBD</a:t>
            </a:r>
            <a:r>
              <a:rPr lang="zh-CN" altLang="en-US" dirty="0" smtClean="0"/>
              <a:t>的问题进行讨论，给出确定意见，并针对达成共识的缺陷修复方案提出自己的意见</a:t>
            </a:r>
          </a:p>
          <a:p>
            <a:r>
              <a:rPr lang="zh-CN" altLang="en-US" dirty="0" smtClean="0">
                <a:solidFill>
                  <a:srgbClr val="FF0000"/>
                </a:solidFill>
              </a:rPr>
              <a:t>作者</a:t>
            </a:r>
            <a:r>
              <a:rPr lang="zh-CN" altLang="en-US" dirty="0" smtClean="0"/>
              <a:t>：倾听评审员的意见，提出自己的看法</a:t>
            </a:r>
            <a:endParaRPr lang="en-US" altLang="zh-CN" dirty="0" smtClean="0"/>
          </a:p>
          <a:p>
            <a:r>
              <a:rPr lang="zh-CN" altLang="en-US" dirty="0" smtClean="0">
                <a:solidFill>
                  <a:srgbClr val="FF0000"/>
                </a:solidFill>
              </a:rPr>
              <a:t>记录员</a:t>
            </a:r>
            <a:r>
              <a:rPr lang="zh-CN" altLang="en-US" dirty="0" smtClean="0"/>
              <a:t>：记录每个达成共识的缺陷及其对应的解决方案</a:t>
            </a:r>
            <a:endParaRPr lang="zh-CN" altLang="en-US" dirty="0"/>
          </a:p>
        </p:txBody>
      </p:sp>
    </p:spTree>
    <p:extLst>
      <p:ext uri="{BB962C8B-B14F-4D97-AF65-F5344CB8AC3E}">
        <p14:creationId xmlns:p14="http://schemas.microsoft.com/office/powerpoint/2010/main" xmlns="" val="375375383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修复缺陷</a:t>
            </a:r>
            <a:endParaRPr lang="zh-CN" altLang="en-US" dirty="0"/>
          </a:p>
        </p:txBody>
      </p:sp>
      <p:sp>
        <p:nvSpPr>
          <p:cNvPr id="7" name="内容占位符 6"/>
          <p:cNvSpPr>
            <a:spLocks noGrp="1"/>
          </p:cNvSpPr>
          <p:nvPr>
            <p:ph idx="1"/>
          </p:nvPr>
        </p:nvSpPr>
        <p:spPr/>
        <p:txBody>
          <a:bodyPr/>
          <a:lstStyle/>
          <a:p>
            <a:endParaRPr lang="zh-CN" altLang="en-US" dirty="0"/>
          </a:p>
        </p:txBody>
      </p:sp>
      <p:grpSp>
        <p:nvGrpSpPr>
          <p:cNvPr id="5" name="组合 4"/>
          <p:cNvGrpSpPr/>
          <p:nvPr/>
        </p:nvGrpSpPr>
        <p:grpSpPr>
          <a:xfrm>
            <a:off x="839416" y="1556792"/>
            <a:ext cx="10862392" cy="3728286"/>
            <a:chOff x="58144" y="692696"/>
            <a:chExt cx="12230544" cy="4882896"/>
          </a:xfrm>
        </p:grpSpPr>
        <p:sp>
          <p:nvSpPr>
            <p:cNvPr id="6" name="右箭头 5"/>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8" name="圆角矩形 7"/>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9" name="菱形 8"/>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10" name="圆角矩形 9"/>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2" name="圆角矩形 11"/>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3" name="菱形 12"/>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4" name="圆角矩形 13"/>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6" name="圆角矩形 15"/>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7" name="右箭头 16"/>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8" name="右箭头 17"/>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19" name="右箭头 18"/>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文本框 25"/>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7" name="文本框 26"/>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8" name="组合 27"/>
            <p:cNvGrpSpPr/>
            <p:nvPr/>
          </p:nvGrpSpPr>
          <p:grpSpPr>
            <a:xfrm>
              <a:off x="2783632" y="3212976"/>
              <a:ext cx="1728192" cy="2230562"/>
              <a:chOff x="2783632" y="3212976"/>
              <a:chExt cx="1728192" cy="2230562"/>
            </a:xfrm>
          </p:grpSpPr>
          <p:cxnSp>
            <p:nvCxnSpPr>
              <p:cNvPr id="32" name="肘形连接符 31"/>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29" name="组合 28"/>
            <p:cNvGrpSpPr/>
            <p:nvPr/>
          </p:nvGrpSpPr>
          <p:grpSpPr>
            <a:xfrm>
              <a:off x="7525344" y="3068960"/>
              <a:ext cx="1728192" cy="2457039"/>
              <a:chOff x="2783632" y="3212976"/>
              <a:chExt cx="1728192" cy="2184035"/>
            </a:xfrm>
          </p:grpSpPr>
          <p:cxnSp>
            <p:nvCxnSpPr>
              <p:cNvPr id="30" name="肘形连接符 29"/>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4" name="圆角矩形 33"/>
          <p:cNvSpPr/>
          <p:nvPr/>
        </p:nvSpPr>
        <p:spPr>
          <a:xfrm>
            <a:off x="904832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xmlns="" val="63111399"/>
      </p:ext>
    </p:extLst>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p:txBody>
          <a:bodyPr>
            <a:normAutofit/>
          </a:bodyPr>
          <a:lstStyle/>
          <a:p>
            <a:r>
              <a:rPr lang="zh-CN" altLang="en-US" dirty="0" smtClean="0">
                <a:ea typeface="楷体" panose="02010609060101010101" pitchFamily="49" charset="-122"/>
              </a:rPr>
              <a:t>白盒测试概述</a:t>
            </a:r>
            <a:endParaRPr lang="zh-CN" altLang="en-US" dirty="0">
              <a:ea typeface="楷体" panose="02010609060101010101" pitchFamily="49" charset="-122"/>
            </a:endParaRPr>
          </a:p>
        </p:txBody>
      </p:sp>
      <p:sp>
        <p:nvSpPr>
          <p:cNvPr id="5" name="AutoShape 2" descr="https://ss2.bdstatic.com/70cFvnSh_Q1YnxGkpoWK1HF6hhy/it/u=4190679850,4228530686&amp;fm=23&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ss2.bdstatic.com/70cFvnSh_Q1YnxGkpoWK1HF6hhy/it/u=4190679850,4228530686&amp;fm=23&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8" descr="https://ss2.bdstatic.com/70cFvnSh_Q1YnxGkpoWK1HF6hhy/it/u=4190679850,4228530686&amp;fm=23&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12" descr="https://ss2.bdstatic.com/70cFvnSh_Q1YnxGkpoWK1HF6hhy/it/u=4190679850,4228530686&amp;fm=23&amp;gp=0.jp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14" descr="https://ss2.bdstatic.com/70cFvnSh_Q1YnxGkpoWK1HF6hhy/it/u=4190679850,4228530686&amp;fm=23&amp;gp=0.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内容占位符 18"/>
          <p:cNvPicPr>
            <a:picLocks noGrp="1" noChangeAspect="1"/>
          </p:cNvPicPr>
          <p:nvPr>
            <p:ph idx="1"/>
          </p:nvPr>
        </p:nvPicPr>
        <p:blipFill>
          <a:blip r:embed="rId2" cstate="print">
            <a:clrChange>
              <a:clrFrom>
                <a:srgbClr val="FFFFFF"/>
              </a:clrFrom>
              <a:clrTo>
                <a:srgbClr val="FFFFFF">
                  <a:alpha val="0"/>
                </a:srgbClr>
              </a:clrTo>
            </a:clrChange>
          </a:blip>
          <a:stretch>
            <a:fillRect/>
          </a:stretch>
        </p:blipFill>
        <p:spPr>
          <a:xfrm rot="10800000">
            <a:off x="5149460" y="4487037"/>
            <a:ext cx="942657" cy="995028"/>
          </a:xfrm>
          <a:prstGeom prst="rect">
            <a:avLst/>
          </a:prstGeom>
        </p:spPr>
      </p:pic>
      <p:pic>
        <p:nvPicPr>
          <p:cNvPr id="18" name="图片 17"/>
          <p:cNvPicPr>
            <a:picLocks noChangeAspect="1"/>
          </p:cNvPicPr>
          <p:nvPr/>
        </p:nvPicPr>
        <p:blipFill>
          <a:blip r:embed="rId3" cstate="print">
            <a:clrChange>
              <a:clrFrom>
                <a:srgbClr val="FFFFFF"/>
              </a:clrFrom>
              <a:clrTo>
                <a:srgbClr val="FFFFFF">
                  <a:alpha val="0"/>
                </a:srgbClr>
              </a:clrTo>
            </a:clrChange>
          </a:blip>
          <a:stretch>
            <a:fillRect/>
          </a:stretch>
        </p:blipFill>
        <p:spPr>
          <a:xfrm>
            <a:off x="4290565" y="2708920"/>
            <a:ext cx="3095238" cy="3161905"/>
          </a:xfrm>
          <a:prstGeom prst="rect">
            <a:avLst/>
          </a:prstGeom>
        </p:spPr>
      </p:pic>
      <p:sp>
        <p:nvSpPr>
          <p:cNvPr id="20" name="内容占位符 1"/>
          <p:cNvSpPr txBox="1">
            <a:spLocks/>
          </p:cNvSpPr>
          <p:nvPr/>
        </p:nvSpPr>
        <p:spPr bwMode="auto">
          <a:xfrm>
            <a:off x="699153" y="1091406"/>
            <a:ext cx="10221383" cy="464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rtlCol="0" anchor="t" anchorCtr="0" compatLnSpc="1">
            <a:prstTxWarp prst="textNoShape">
              <a:avLst/>
            </a:prstTxWarp>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黑盒测试基本原理：</a:t>
            </a:r>
            <a:endParaRPr lang="zh-CN" altLang="en-US" dirty="0"/>
          </a:p>
        </p:txBody>
      </p:sp>
    </p:spTree>
    <p:extLst>
      <p:ext uri="{BB962C8B-B14F-4D97-AF65-F5344CB8AC3E}">
        <p14:creationId xmlns:p14="http://schemas.microsoft.com/office/powerpoint/2010/main" xmlns="" val="284853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54167E-6 -3.7037E-7 L 0.00078 -0.43287 " pathEditMode="relative" rAng="0" ptsTypes="AA">
                                      <p:cBhvr>
                                        <p:cTn id="6" dur="2000" fill="hold"/>
                                        <p:tgtEl>
                                          <p:spTgt spid="19"/>
                                        </p:tgtEl>
                                        <p:attrNameLst>
                                          <p:attrName>ppt_x</p:attrName>
                                          <p:attrName>ppt_y</p:attrName>
                                        </p:attrNameLst>
                                      </p:cBhvr>
                                      <p:rCtr x="39" y="-2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修复缺陷</a:t>
            </a:r>
            <a:endParaRPr lang="zh-CN" altLang="en-US" dirty="0"/>
          </a:p>
        </p:txBody>
      </p:sp>
      <p:sp>
        <p:nvSpPr>
          <p:cNvPr id="2" name="内容占位符 1"/>
          <p:cNvSpPr>
            <a:spLocks noGrp="1"/>
          </p:cNvSpPr>
          <p:nvPr>
            <p:ph idx="1"/>
          </p:nvPr>
        </p:nvSpPr>
        <p:spPr/>
        <p:txBody>
          <a:bodyPr/>
          <a:lstStyle/>
          <a:p>
            <a:r>
              <a:rPr lang="zh-CN" altLang="en-US" dirty="0" smtClean="0"/>
              <a:t>定位、调试和修复工作产品</a:t>
            </a:r>
            <a:endParaRPr lang="en-US" altLang="zh-CN" dirty="0" smtClean="0"/>
          </a:p>
          <a:p>
            <a:r>
              <a:rPr lang="zh-CN" altLang="en-US" dirty="0" smtClean="0"/>
              <a:t>提交工作产品</a:t>
            </a:r>
            <a:endParaRPr lang="en-US" altLang="zh-CN" dirty="0" smtClean="0"/>
          </a:p>
          <a:p>
            <a:r>
              <a:rPr lang="zh-CN" altLang="en-US" dirty="0" smtClean="0"/>
              <a:t>更新审阅情况记录表</a:t>
            </a:r>
            <a:endParaRPr lang="en-US" altLang="zh-CN" dirty="0" smtClean="0"/>
          </a:p>
          <a:p>
            <a:r>
              <a:rPr lang="zh-CN" altLang="en-US" dirty="0" smtClean="0"/>
              <a:t>分析整理缺陷清单</a:t>
            </a:r>
            <a:endParaRPr lang="en-US" altLang="zh-CN" dirty="0" smtClean="0"/>
          </a:p>
          <a:p>
            <a:r>
              <a:rPr lang="zh-CN" altLang="en-US" dirty="0" smtClean="0"/>
              <a:t>提供给评审员</a:t>
            </a:r>
            <a:endParaRPr lang="zh-CN" altLang="en-US" dirty="0"/>
          </a:p>
        </p:txBody>
      </p:sp>
      <p:pic>
        <p:nvPicPr>
          <p:cNvPr id="4" name="图片 3"/>
          <p:cNvPicPr>
            <a:picLocks noChangeAspect="1"/>
          </p:cNvPicPr>
          <p:nvPr/>
        </p:nvPicPr>
        <p:blipFill>
          <a:blip r:embed="rId2" cstate="print"/>
          <a:stretch>
            <a:fillRect/>
          </a:stretch>
        </p:blipFill>
        <p:spPr>
          <a:xfrm>
            <a:off x="6096000" y="1124744"/>
            <a:ext cx="2804993" cy="4661032"/>
          </a:xfrm>
          <a:prstGeom prst="rect">
            <a:avLst/>
          </a:prstGeom>
        </p:spPr>
      </p:pic>
    </p:spTree>
    <p:extLst>
      <p:ext uri="{BB962C8B-B14F-4D97-AF65-F5344CB8AC3E}">
        <p14:creationId xmlns:p14="http://schemas.microsoft.com/office/powerpoint/2010/main" xmlns="" val="25861946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确认修复</a:t>
            </a:r>
            <a:endParaRPr lang="zh-CN" altLang="en-US" dirty="0"/>
          </a:p>
        </p:txBody>
      </p:sp>
      <p:sp>
        <p:nvSpPr>
          <p:cNvPr id="7" name="内容占位符 6"/>
          <p:cNvSpPr>
            <a:spLocks noGrp="1"/>
          </p:cNvSpPr>
          <p:nvPr>
            <p:ph idx="1"/>
          </p:nvPr>
        </p:nvSpPr>
        <p:spPr/>
        <p:txBody>
          <a:bodyPr/>
          <a:lstStyle/>
          <a:p>
            <a:endParaRPr lang="zh-CN" altLang="en-US"/>
          </a:p>
        </p:txBody>
      </p:sp>
      <p:grpSp>
        <p:nvGrpSpPr>
          <p:cNvPr id="6" name="组合 5"/>
          <p:cNvGrpSpPr/>
          <p:nvPr/>
        </p:nvGrpSpPr>
        <p:grpSpPr>
          <a:xfrm>
            <a:off x="839416" y="1556792"/>
            <a:ext cx="10862392" cy="3728286"/>
            <a:chOff x="58144" y="692696"/>
            <a:chExt cx="12230544" cy="4882896"/>
          </a:xfrm>
        </p:grpSpPr>
        <p:sp>
          <p:nvSpPr>
            <p:cNvPr id="8" name="右箭头 7"/>
            <p:cNvSpPr/>
            <p:nvPr/>
          </p:nvSpPr>
          <p:spPr>
            <a:xfrm>
              <a:off x="58144" y="2420888"/>
              <a:ext cx="1224136" cy="144016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入口标准</a:t>
              </a:r>
              <a:endParaRPr lang="zh-CN" altLang="en-US" sz="2200" b="1" dirty="0">
                <a:latin typeface="楷体" panose="02010609060101010101" pitchFamily="49" charset="-122"/>
                <a:ea typeface="楷体" panose="02010609060101010101" pitchFamily="49" charset="-122"/>
              </a:endParaRPr>
            </a:p>
          </p:txBody>
        </p:sp>
        <p:sp>
          <p:nvSpPr>
            <p:cNvPr id="9" name="圆角矩形 8"/>
            <p:cNvSpPr/>
            <p:nvPr/>
          </p:nvSpPr>
          <p:spPr>
            <a:xfrm>
              <a:off x="1282280" y="1484784"/>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1 </a:t>
              </a:r>
              <a:r>
                <a:rPr lang="zh-CN" altLang="en-US" sz="2200" b="1" dirty="0" smtClean="0">
                  <a:latin typeface="楷体" panose="02010609060101010101" pitchFamily="49" charset="-122"/>
                  <a:ea typeface="楷体" panose="02010609060101010101" pitchFamily="49" charset="-122"/>
                </a:rPr>
                <a:t>计划评审会议</a:t>
              </a:r>
              <a:endParaRPr lang="zh-CN" altLang="en-US" sz="2200" b="1" dirty="0">
                <a:latin typeface="楷体" panose="02010609060101010101" pitchFamily="49" charset="-122"/>
                <a:ea typeface="楷体" panose="02010609060101010101" pitchFamily="49" charset="-122"/>
              </a:endParaRPr>
            </a:p>
          </p:txBody>
        </p:sp>
        <p:sp>
          <p:nvSpPr>
            <p:cNvPr id="10" name="菱形 9"/>
            <p:cNvSpPr/>
            <p:nvPr/>
          </p:nvSpPr>
          <p:spPr>
            <a:xfrm>
              <a:off x="2279576" y="908720"/>
              <a:ext cx="1008112" cy="4392488"/>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是否召开预备会议</a:t>
              </a:r>
              <a:endParaRPr lang="zh-CN" altLang="en-US" sz="2200" b="1" dirty="0">
                <a:latin typeface="楷体" panose="02010609060101010101" pitchFamily="49" charset="-122"/>
                <a:ea typeface="楷体" panose="02010609060101010101" pitchFamily="49" charset="-122"/>
              </a:endParaRPr>
            </a:p>
          </p:txBody>
        </p:sp>
        <p:sp>
          <p:nvSpPr>
            <p:cNvPr id="11" name="圆角矩形 10"/>
            <p:cNvSpPr/>
            <p:nvPr/>
          </p:nvSpPr>
          <p:spPr>
            <a:xfrm>
              <a:off x="3647728"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2</a:t>
              </a:r>
            </a:p>
            <a:p>
              <a:r>
                <a:rPr lang="zh-CN" altLang="en-US" sz="2200" b="1" dirty="0" smtClean="0">
                  <a:latin typeface="楷体" panose="02010609060101010101" pitchFamily="49" charset="-122"/>
                  <a:ea typeface="楷体" panose="02010609060101010101" pitchFamily="49" charset="-122"/>
                </a:rPr>
                <a:t>召开评审</a:t>
              </a:r>
              <a:r>
                <a:rPr lang="zh-CN" altLang="en-US" sz="2200" b="1" dirty="0">
                  <a:latin typeface="楷体" panose="02010609060101010101" pitchFamily="49" charset="-122"/>
                  <a:ea typeface="楷体" panose="02010609060101010101" pitchFamily="49" charset="-122"/>
                </a:rPr>
                <a:t>预备</a:t>
              </a:r>
              <a:r>
                <a:rPr lang="zh-CN" altLang="en-US" sz="2200" b="1" dirty="0" smtClean="0">
                  <a:latin typeface="楷体" panose="02010609060101010101" pitchFamily="49" charset="-122"/>
                  <a:ea typeface="楷体" panose="02010609060101010101" pitchFamily="49" charset="-122"/>
                </a:rPr>
                <a:t>会</a:t>
              </a:r>
              <a:endParaRPr lang="zh-CN" altLang="en-US" sz="2200" b="1" dirty="0">
                <a:latin typeface="楷体" panose="02010609060101010101" pitchFamily="49" charset="-122"/>
                <a:ea typeface="楷体" panose="02010609060101010101" pitchFamily="49" charset="-122"/>
              </a:endParaRPr>
            </a:p>
          </p:txBody>
        </p:sp>
        <p:sp>
          <p:nvSpPr>
            <p:cNvPr id="12" name="圆角矩形 11"/>
            <p:cNvSpPr/>
            <p:nvPr/>
          </p:nvSpPr>
          <p:spPr>
            <a:xfrm>
              <a:off x="4810672"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3 </a:t>
              </a:r>
              <a:r>
                <a:rPr lang="zh-CN" altLang="en-US" sz="2200" b="1" dirty="0" smtClean="0">
                  <a:latin typeface="楷体" panose="02010609060101010101" pitchFamily="49" charset="-122"/>
                  <a:ea typeface="楷体" panose="02010609060101010101" pitchFamily="49" charset="-122"/>
                </a:rPr>
                <a:t>准备评审会议</a:t>
              </a:r>
              <a:endParaRPr lang="zh-CN" altLang="en-US" sz="2200" b="1" dirty="0">
                <a:latin typeface="楷体" panose="02010609060101010101" pitchFamily="49" charset="-122"/>
                <a:ea typeface="楷体" panose="02010609060101010101" pitchFamily="49" charset="-122"/>
              </a:endParaRPr>
            </a:p>
          </p:txBody>
        </p:sp>
        <p:sp>
          <p:nvSpPr>
            <p:cNvPr id="13" name="圆角矩形 12"/>
            <p:cNvSpPr/>
            <p:nvPr/>
          </p:nvSpPr>
          <p:spPr>
            <a:xfrm>
              <a:off x="5973616" y="1412776"/>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4 </a:t>
              </a:r>
              <a:r>
                <a:rPr lang="zh-CN" altLang="en-US" sz="2200" b="1" dirty="0" smtClean="0">
                  <a:latin typeface="楷体" panose="02010609060101010101" pitchFamily="49" charset="-122"/>
                  <a:ea typeface="楷体" panose="02010609060101010101" pitchFamily="49" charset="-122"/>
                </a:rPr>
                <a:t>召开评审会议</a:t>
              </a:r>
              <a:endParaRPr lang="zh-CN" altLang="en-US" sz="2200" b="1" dirty="0">
                <a:latin typeface="楷体" panose="02010609060101010101" pitchFamily="49" charset="-122"/>
                <a:ea typeface="楷体" panose="02010609060101010101" pitchFamily="49" charset="-122"/>
              </a:endParaRPr>
            </a:p>
          </p:txBody>
        </p:sp>
        <p:sp>
          <p:nvSpPr>
            <p:cNvPr id="14" name="菱形 13"/>
            <p:cNvSpPr/>
            <p:nvPr/>
          </p:nvSpPr>
          <p:spPr>
            <a:xfrm>
              <a:off x="6960096" y="692696"/>
              <a:ext cx="1151192" cy="4882896"/>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是否召开第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5" name="圆角矩形 14"/>
            <p:cNvSpPr/>
            <p:nvPr/>
          </p:nvSpPr>
          <p:spPr>
            <a:xfrm>
              <a:off x="8339064" y="1340768"/>
              <a:ext cx="648072" cy="4161641"/>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5</a:t>
              </a:r>
            </a:p>
            <a:p>
              <a:r>
                <a:rPr lang="zh-CN" altLang="en-US" sz="2200" b="1" dirty="0" smtClean="0">
                  <a:latin typeface="楷体" panose="02010609060101010101" pitchFamily="49" charset="-122"/>
                  <a:ea typeface="楷体" panose="02010609060101010101" pitchFamily="49" charset="-122"/>
                </a:rPr>
                <a:t>召开第</a:t>
              </a:r>
              <a:r>
                <a:rPr lang="en-US" altLang="zh-CN" sz="2200" b="1" dirty="0" smtClean="0">
                  <a:latin typeface="楷体" panose="02010609060101010101" pitchFamily="49" charset="-122"/>
                  <a:ea typeface="楷体" panose="02010609060101010101" pitchFamily="49" charset="-122"/>
                </a:rPr>
                <a:t>3</a:t>
              </a:r>
              <a:r>
                <a:rPr lang="zh-CN" altLang="en-US" sz="2200" b="1" dirty="0" smtClean="0">
                  <a:latin typeface="楷体" panose="02010609060101010101" pitchFamily="49" charset="-122"/>
                  <a:ea typeface="楷体" panose="02010609060101010101" pitchFamily="49" charset="-122"/>
                </a:rPr>
                <a:t>小时会议</a:t>
              </a:r>
              <a:endParaRPr lang="zh-CN" altLang="en-US" sz="2200" b="1" dirty="0">
                <a:latin typeface="楷体" panose="02010609060101010101" pitchFamily="49" charset="-122"/>
                <a:ea typeface="楷体" panose="02010609060101010101" pitchFamily="49" charset="-122"/>
              </a:endParaRPr>
            </a:p>
          </p:txBody>
        </p:sp>
        <p:sp>
          <p:nvSpPr>
            <p:cNvPr id="16" name="圆角矩形 15"/>
            <p:cNvSpPr/>
            <p:nvPr/>
          </p:nvSpPr>
          <p:spPr>
            <a:xfrm>
              <a:off x="9408368"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6 </a:t>
              </a:r>
              <a:r>
                <a:rPr lang="zh-CN" altLang="en-US" sz="2200" b="1" dirty="0" smtClean="0">
                  <a:latin typeface="楷体" panose="02010609060101010101" pitchFamily="49" charset="-122"/>
                  <a:ea typeface="楷体" panose="02010609060101010101" pitchFamily="49" charset="-122"/>
                </a:rPr>
                <a:t>修复缺陷</a:t>
              </a:r>
              <a:endParaRPr lang="zh-CN" altLang="en-US" sz="2200" b="1" dirty="0">
                <a:latin typeface="楷体" panose="02010609060101010101" pitchFamily="49" charset="-122"/>
                <a:ea typeface="楷体" panose="02010609060101010101" pitchFamily="49" charset="-122"/>
              </a:endParaRPr>
            </a:p>
          </p:txBody>
        </p:sp>
        <p:sp>
          <p:nvSpPr>
            <p:cNvPr id="17" name="圆角矩形 16"/>
            <p:cNvSpPr/>
            <p:nvPr/>
          </p:nvSpPr>
          <p:spPr>
            <a:xfrm>
              <a:off x="10416480" y="1340768"/>
              <a:ext cx="648072" cy="3600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smtClean="0">
                  <a:latin typeface="楷体" panose="02010609060101010101" pitchFamily="49" charset="-122"/>
                  <a:ea typeface="楷体" panose="02010609060101010101" pitchFamily="49" charset="-122"/>
                </a:rPr>
                <a:t>7</a:t>
              </a:r>
              <a:r>
                <a:rPr lang="zh-CN" altLang="en-US" sz="2200" b="1" dirty="0" smtClean="0">
                  <a:latin typeface="楷体" panose="02010609060101010101" pitchFamily="49" charset="-122"/>
                  <a:ea typeface="楷体" panose="02010609060101010101" pitchFamily="49" charset="-122"/>
                </a:rPr>
                <a:t>确认修复</a:t>
              </a:r>
              <a:endParaRPr lang="zh-CN" altLang="en-US" sz="2200" b="1" dirty="0">
                <a:latin typeface="楷体" panose="02010609060101010101" pitchFamily="49" charset="-122"/>
                <a:ea typeface="楷体" panose="02010609060101010101" pitchFamily="49" charset="-122"/>
              </a:endParaRPr>
            </a:p>
          </p:txBody>
        </p:sp>
        <p:sp>
          <p:nvSpPr>
            <p:cNvPr id="18" name="右箭头 17"/>
            <p:cNvSpPr/>
            <p:nvPr/>
          </p:nvSpPr>
          <p:spPr>
            <a:xfrm>
              <a:off x="11064552" y="2276872"/>
              <a:ext cx="1224136" cy="1521169"/>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smtClean="0">
                  <a:latin typeface="楷体" panose="02010609060101010101" pitchFamily="49" charset="-122"/>
                  <a:ea typeface="楷体" panose="02010609060101010101" pitchFamily="49" charset="-122"/>
                </a:rPr>
                <a:t>出口标准</a:t>
              </a:r>
              <a:endParaRPr lang="zh-CN" altLang="en-US" sz="2200" b="1" dirty="0">
                <a:latin typeface="楷体" panose="02010609060101010101" pitchFamily="49" charset="-122"/>
                <a:ea typeface="楷体" panose="02010609060101010101" pitchFamily="49" charset="-122"/>
              </a:endParaRPr>
            </a:p>
          </p:txBody>
        </p:sp>
        <p:sp>
          <p:nvSpPr>
            <p:cNvPr id="19" name="右箭头 18"/>
            <p:cNvSpPr/>
            <p:nvPr/>
          </p:nvSpPr>
          <p:spPr>
            <a:xfrm>
              <a:off x="191953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0" name="右箭头 19"/>
            <p:cNvSpPr/>
            <p:nvPr/>
          </p:nvSpPr>
          <p:spPr>
            <a:xfrm>
              <a:off x="3287688"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1" name="右箭头 20"/>
            <p:cNvSpPr/>
            <p:nvPr/>
          </p:nvSpPr>
          <p:spPr>
            <a:xfrm>
              <a:off x="4295800"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2" name="右箭头 21"/>
            <p:cNvSpPr/>
            <p:nvPr/>
          </p:nvSpPr>
          <p:spPr>
            <a:xfrm>
              <a:off x="5447928" y="3068960"/>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3" name="右箭头 22"/>
            <p:cNvSpPr/>
            <p:nvPr/>
          </p:nvSpPr>
          <p:spPr>
            <a:xfrm>
              <a:off x="6600056" y="2996952"/>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4" name="右箭头 23"/>
            <p:cNvSpPr/>
            <p:nvPr/>
          </p:nvSpPr>
          <p:spPr>
            <a:xfrm>
              <a:off x="8040216"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5" name="右箭头 24"/>
            <p:cNvSpPr/>
            <p:nvPr/>
          </p:nvSpPr>
          <p:spPr>
            <a:xfrm>
              <a:off x="9048328"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6" name="右箭头 25"/>
            <p:cNvSpPr/>
            <p:nvPr/>
          </p:nvSpPr>
          <p:spPr>
            <a:xfrm>
              <a:off x="10056440" y="2924944"/>
              <a:ext cx="360040"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00"/>
            </a:p>
          </p:txBody>
        </p:sp>
        <p:sp>
          <p:nvSpPr>
            <p:cNvPr id="27" name="文本框 26"/>
            <p:cNvSpPr txBox="1"/>
            <p:nvPr/>
          </p:nvSpPr>
          <p:spPr>
            <a:xfrm>
              <a:off x="3143672" y="2564904"/>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sp>
          <p:nvSpPr>
            <p:cNvPr id="28" name="文本框 27"/>
            <p:cNvSpPr txBox="1"/>
            <p:nvPr/>
          </p:nvSpPr>
          <p:spPr>
            <a:xfrm>
              <a:off x="7896200" y="2432501"/>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是</a:t>
              </a:r>
              <a:endParaRPr lang="zh-CN" altLang="en-US" sz="2200" b="1" dirty="0">
                <a:latin typeface="楷体" panose="02010609060101010101" pitchFamily="49" charset="-122"/>
                <a:ea typeface="楷体" panose="02010609060101010101" pitchFamily="49" charset="-122"/>
              </a:endParaRPr>
            </a:p>
          </p:txBody>
        </p:sp>
        <p:grpSp>
          <p:nvGrpSpPr>
            <p:cNvPr id="29" name="组合 28"/>
            <p:cNvGrpSpPr/>
            <p:nvPr/>
          </p:nvGrpSpPr>
          <p:grpSpPr>
            <a:xfrm>
              <a:off x="2783632" y="3212976"/>
              <a:ext cx="1728192" cy="2230562"/>
              <a:chOff x="2783632" y="3212976"/>
              <a:chExt cx="1728192" cy="2230562"/>
            </a:xfrm>
          </p:grpSpPr>
          <p:cxnSp>
            <p:nvCxnSpPr>
              <p:cNvPr id="33" name="肘形连接符 32"/>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143672" y="5024789"/>
                <a:ext cx="360040" cy="418749"/>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nvGrpSpPr>
            <p:cNvPr id="30" name="组合 29"/>
            <p:cNvGrpSpPr/>
            <p:nvPr/>
          </p:nvGrpSpPr>
          <p:grpSpPr>
            <a:xfrm>
              <a:off x="7525344" y="3068960"/>
              <a:ext cx="1728192" cy="2457039"/>
              <a:chOff x="2783632" y="3212976"/>
              <a:chExt cx="1728192" cy="2184035"/>
            </a:xfrm>
          </p:grpSpPr>
          <p:cxnSp>
            <p:nvCxnSpPr>
              <p:cNvPr id="31" name="肘形连接符 30"/>
              <p:cNvCxnSpPr/>
              <p:nvPr/>
            </p:nvCxnSpPr>
            <p:spPr>
              <a:xfrm rot="5400000" flipH="1" flipV="1">
                <a:off x="2603612" y="3392996"/>
                <a:ext cx="2088232" cy="1728192"/>
              </a:xfrm>
              <a:prstGeom prst="bentConnector3">
                <a:avLst>
                  <a:gd name="adj1" fmla="val -10947"/>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43672" y="5024789"/>
                <a:ext cx="360040" cy="372222"/>
              </a:xfrm>
              <a:prstGeom prst="rect">
                <a:avLst/>
              </a:prstGeom>
              <a:noFill/>
            </p:spPr>
            <p:txBody>
              <a:bodyPr wrap="square" rtlCol="0">
                <a:spAutoFit/>
              </a:bodyPr>
              <a:lstStyle/>
              <a:p>
                <a:r>
                  <a:rPr lang="zh-CN" altLang="en-US" sz="2200" b="1" dirty="0" smtClean="0">
                    <a:latin typeface="楷体" panose="02010609060101010101" pitchFamily="49" charset="-122"/>
                    <a:ea typeface="楷体" panose="02010609060101010101" pitchFamily="49" charset="-122"/>
                  </a:rPr>
                  <a:t>否</a:t>
                </a:r>
                <a:endParaRPr lang="zh-CN" altLang="en-US" sz="2200" b="1" dirty="0">
                  <a:latin typeface="楷体" panose="02010609060101010101" pitchFamily="49" charset="-122"/>
                  <a:ea typeface="楷体" panose="02010609060101010101" pitchFamily="49" charset="-122"/>
                </a:endParaRPr>
              </a:p>
            </p:txBody>
          </p:sp>
        </p:grpSp>
      </p:grpSp>
      <p:sp>
        <p:nvSpPr>
          <p:cNvPr id="35" name="圆角矩形 34"/>
          <p:cNvSpPr/>
          <p:nvPr/>
        </p:nvSpPr>
        <p:spPr>
          <a:xfrm>
            <a:off x="9985808" y="1988840"/>
            <a:ext cx="790712" cy="2963818"/>
          </a:xfrm>
          <a:prstGeom prst="round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00"/>
          </a:p>
        </p:txBody>
      </p:sp>
    </p:spTree>
    <p:extLst>
      <p:ext uri="{BB962C8B-B14F-4D97-AF65-F5344CB8AC3E}">
        <p14:creationId xmlns:p14="http://schemas.microsoft.com/office/powerpoint/2010/main" xmlns="" val="3507179493"/>
      </p:ext>
    </p:extLst>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确认修复</a:t>
            </a:r>
            <a:endParaRPr lang="zh-CN" altLang="en-US" dirty="0"/>
          </a:p>
        </p:txBody>
      </p:sp>
      <p:sp>
        <p:nvSpPr>
          <p:cNvPr id="9" name="内容占位符 8"/>
          <p:cNvSpPr>
            <a:spLocks noGrp="1"/>
          </p:cNvSpPr>
          <p:nvPr>
            <p:ph idx="1"/>
          </p:nvPr>
        </p:nvSpPr>
        <p:spPr/>
        <p:txBody>
          <a:bodyPr/>
          <a:lstStyle/>
          <a:p>
            <a:endParaRPr lang="zh-CN" altLang="en-US"/>
          </a:p>
        </p:txBody>
      </p:sp>
      <p:pic>
        <p:nvPicPr>
          <p:cNvPr id="4" name="图片 3"/>
          <p:cNvPicPr>
            <a:picLocks noChangeAspect="1"/>
          </p:cNvPicPr>
          <p:nvPr/>
        </p:nvPicPr>
        <p:blipFill>
          <a:blip r:embed="rId2" cstate="print"/>
          <a:stretch>
            <a:fillRect/>
          </a:stretch>
        </p:blipFill>
        <p:spPr>
          <a:xfrm>
            <a:off x="767408" y="1142780"/>
            <a:ext cx="10523809" cy="4590476"/>
          </a:xfrm>
          <a:prstGeom prst="rect">
            <a:avLst/>
          </a:prstGeom>
        </p:spPr>
      </p:pic>
      <p:sp>
        <p:nvSpPr>
          <p:cNvPr id="5" name="文本框 4"/>
          <p:cNvSpPr txBox="1"/>
          <p:nvPr/>
        </p:nvSpPr>
        <p:spPr>
          <a:xfrm>
            <a:off x="8758238" y="1071563"/>
            <a:ext cx="3143250" cy="1107996"/>
          </a:xfrm>
          <a:prstGeom prst="rect">
            <a:avLst/>
          </a:prstGeom>
          <a:noFill/>
        </p:spPr>
        <p:txBody>
          <a:bodyPr wrap="square" rtlCol="0">
            <a:spAutoFit/>
          </a:bodyPr>
          <a:lstStyle/>
          <a:p>
            <a:r>
              <a:rPr lang="zh-CN" altLang="en-US" sz="2200" b="1" dirty="0" smtClean="0">
                <a:solidFill>
                  <a:srgbClr val="0070C0"/>
                </a:solidFill>
                <a:latin typeface="楷体" panose="02010609060101010101" pitchFamily="49" charset="-122"/>
                <a:ea typeface="楷体" panose="02010609060101010101" pitchFamily="49" charset="-122"/>
              </a:rPr>
              <a:t>确认工作产品，查看记录表，判断是否符合退出标准</a:t>
            </a:r>
            <a:endParaRPr lang="zh-CN" altLang="en-US" sz="2200" b="1" dirty="0">
              <a:solidFill>
                <a:srgbClr val="0070C0"/>
              </a:solidFill>
              <a:latin typeface="楷体" panose="02010609060101010101" pitchFamily="49" charset="-122"/>
              <a:ea typeface="楷体" panose="02010609060101010101" pitchFamily="49" charset="-122"/>
            </a:endParaRPr>
          </a:p>
        </p:txBody>
      </p:sp>
      <p:sp>
        <p:nvSpPr>
          <p:cNvPr id="6" name="文本框 5"/>
          <p:cNvSpPr txBox="1"/>
          <p:nvPr/>
        </p:nvSpPr>
        <p:spPr>
          <a:xfrm>
            <a:off x="7204006" y="4068003"/>
            <a:ext cx="3410985" cy="1446550"/>
          </a:xfrm>
          <a:prstGeom prst="rect">
            <a:avLst/>
          </a:prstGeom>
          <a:noFill/>
        </p:spPr>
        <p:txBody>
          <a:bodyPr wrap="square" rtlCol="0">
            <a:spAutoFit/>
          </a:bodyPr>
          <a:lstStyle/>
          <a:p>
            <a:r>
              <a:rPr lang="zh-CN" altLang="en-US" sz="2200" b="1" dirty="0" smtClean="0">
                <a:solidFill>
                  <a:srgbClr val="0070C0"/>
                </a:solidFill>
                <a:latin typeface="楷体" panose="02010609060101010101" pitchFamily="49" charset="-122"/>
                <a:ea typeface="楷体" panose="02010609060101010101" pitchFamily="49" charset="-122"/>
              </a:rPr>
              <a:t>检查工作产品</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判断缺陷是否修复</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更新记录表</a:t>
            </a:r>
            <a:endParaRPr lang="en-US" altLang="zh-CN" sz="2200" b="1" dirty="0" smtClean="0">
              <a:solidFill>
                <a:srgbClr val="0070C0"/>
              </a:solidFill>
              <a:latin typeface="楷体" panose="02010609060101010101" pitchFamily="49" charset="-122"/>
              <a:ea typeface="楷体" panose="02010609060101010101" pitchFamily="49" charset="-122"/>
            </a:endParaRPr>
          </a:p>
          <a:p>
            <a:r>
              <a:rPr lang="zh-CN" altLang="en-US" sz="2200" b="1" dirty="0" smtClean="0">
                <a:solidFill>
                  <a:srgbClr val="0070C0"/>
                </a:solidFill>
                <a:latin typeface="楷体" panose="02010609060101010101" pitchFamily="49" charset="-122"/>
                <a:ea typeface="楷体" panose="02010609060101010101" pitchFamily="49" charset="-122"/>
              </a:rPr>
              <a:t>提交给主持人</a:t>
            </a:r>
            <a:endParaRPr lang="zh-CN" altLang="en-US" sz="2200" b="1"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xmlns="" val="7656478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评审结果</a:t>
            </a:r>
            <a:endParaRPr lang="zh-CN" altLang="en-US" dirty="0"/>
          </a:p>
        </p:txBody>
      </p:sp>
      <p:sp>
        <p:nvSpPr>
          <p:cNvPr id="2" name="内容占位符 1"/>
          <p:cNvSpPr>
            <a:spLocks noGrp="1"/>
          </p:cNvSpPr>
          <p:nvPr>
            <p:ph idx="1"/>
          </p:nvPr>
        </p:nvSpPr>
        <p:spPr>
          <a:xfrm>
            <a:off x="695400" y="1196752"/>
            <a:ext cx="10945216" cy="4267200"/>
          </a:xfrm>
        </p:spPr>
        <p:txBody>
          <a:bodyPr/>
          <a:lstStyle/>
          <a:p>
            <a:r>
              <a:rPr lang="zh-CN" altLang="en-US" dirty="0" smtClean="0">
                <a:solidFill>
                  <a:srgbClr val="FF0000"/>
                </a:solidFill>
              </a:rPr>
              <a:t>正常</a:t>
            </a:r>
            <a:r>
              <a:rPr lang="zh-CN" altLang="en-US" dirty="0" smtClean="0"/>
              <a:t>：评审专家做好了评审准备，评审会议顺利进行，达到了预期目的，达成明确的评审结论，不需要再次评审</a:t>
            </a:r>
            <a:endParaRPr lang="en-US" altLang="zh-CN" dirty="0" smtClean="0"/>
          </a:p>
          <a:p>
            <a:r>
              <a:rPr lang="zh-CN" altLang="en-US" dirty="0" smtClean="0">
                <a:solidFill>
                  <a:srgbClr val="FF0000"/>
                </a:solidFill>
              </a:rPr>
              <a:t>延期</a:t>
            </a:r>
            <a:r>
              <a:rPr lang="zh-CN" altLang="en-US" dirty="0" smtClean="0"/>
              <a:t>：</a:t>
            </a:r>
            <a:r>
              <a:rPr lang="en-US" altLang="zh-CN" dirty="0" smtClean="0"/>
              <a:t>30%</a:t>
            </a:r>
            <a:r>
              <a:rPr lang="zh-CN" altLang="en-US" dirty="0" smtClean="0"/>
              <a:t>以上的评审专家未做好评审准备，会议无法正常进行，需要重新安排评审日程</a:t>
            </a:r>
            <a:endParaRPr lang="en-US" altLang="zh-CN" dirty="0" smtClean="0"/>
          </a:p>
          <a:p>
            <a:r>
              <a:rPr lang="zh-CN" altLang="en-US" dirty="0" smtClean="0">
                <a:solidFill>
                  <a:srgbClr val="FF0000"/>
                </a:solidFill>
              </a:rPr>
              <a:t>取消</a:t>
            </a:r>
            <a:r>
              <a:rPr lang="zh-CN" altLang="en-US" dirty="0" smtClean="0"/>
              <a:t>：初审阶段就发现工作产品中存在太多的问题，需要作者进行修复，然后再进行第二次同行评审</a:t>
            </a:r>
            <a:endParaRPr lang="zh-CN" altLang="en-US" dirty="0"/>
          </a:p>
        </p:txBody>
      </p:sp>
    </p:spTree>
    <p:extLst>
      <p:ext uri="{BB962C8B-B14F-4D97-AF65-F5344CB8AC3E}">
        <p14:creationId xmlns:p14="http://schemas.microsoft.com/office/powerpoint/2010/main" xmlns="" val="33151612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solidFill>
                  <a:srgbClr val="FF0000"/>
                </a:solidFill>
              </a:rPr>
              <a:t>静态结构分析</a:t>
            </a:r>
            <a:endParaRPr lang="en-US" altLang="zh-CN" dirty="0" smtClean="0">
              <a:solidFill>
                <a:srgbClr val="FF0000"/>
              </a:solidFill>
            </a:endParaRPr>
          </a:p>
          <a:p>
            <a:r>
              <a:rPr lang="zh-CN" altLang="en-US" dirty="0" smtClean="0"/>
              <a:t>代码质量度量                                                                                                                                                                                                                              </a:t>
            </a:r>
            <a:r>
              <a:rPr lang="en-US" altLang="zh-CN" dirty="0" smtClean="0"/>
              <a:t>                                                                                                                                                                                                                                                                                                                                                                                                                                                                                                                                                                                                                                                                                                                                                                                                                                                                                                                                                                                                                                                                                                                                                                                                                                                                                                                                                                                                                                                                           </a:t>
            </a:r>
            <a:endParaRPr lang="zh-CN" altLang="en-US" dirty="0"/>
          </a:p>
        </p:txBody>
      </p:sp>
    </p:spTree>
    <p:extLst>
      <p:ext uri="{BB962C8B-B14F-4D97-AF65-F5344CB8AC3E}">
        <p14:creationId xmlns:p14="http://schemas.microsoft.com/office/powerpoint/2010/main" xmlns="" val="3163161403"/>
      </p:ext>
    </p:extLst>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a:xfrm>
            <a:off x="551384" y="980728"/>
            <a:ext cx="11507416" cy="4267200"/>
          </a:xfrm>
        </p:spPr>
        <p:txBody>
          <a:bodyPr/>
          <a:lstStyle/>
          <a:p>
            <a:r>
              <a:rPr lang="zh-CN" altLang="en-US" dirty="0" smtClean="0">
                <a:solidFill>
                  <a:srgbClr val="FF0000"/>
                </a:solidFill>
              </a:rPr>
              <a:t>为什么</a:t>
            </a:r>
            <a:r>
              <a:rPr lang="zh-CN" altLang="en-US" dirty="0" smtClean="0"/>
              <a:t>进行静态结构分析</a:t>
            </a:r>
            <a:endParaRPr lang="en-US" altLang="zh-CN" dirty="0" smtClean="0"/>
          </a:p>
          <a:p>
            <a:pPr lvl="1"/>
            <a:r>
              <a:rPr lang="zh-CN" altLang="en-US" dirty="0" smtClean="0"/>
              <a:t>研究表明，程序员</a:t>
            </a:r>
            <a:r>
              <a:rPr lang="en-US" altLang="zh-CN" dirty="0" smtClean="0"/>
              <a:t>38%</a:t>
            </a:r>
            <a:r>
              <a:rPr lang="zh-CN" altLang="en-US" dirty="0" smtClean="0"/>
              <a:t>的时间都花费在对软件系统的理解上</a:t>
            </a:r>
            <a:endParaRPr lang="en-US" altLang="zh-CN" dirty="0" smtClean="0"/>
          </a:p>
          <a:p>
            <a:pPr lvl="1"/>
            <a:r>
              <a:rPr lang="zh-CN" altLang="en-US" dirty="0" smtClean="0"/>
              <a:t>静态结构分析：通过引入不同形式的图表，帮助我们快速了解程序设计和结构，更好地理解源代码，有利于找到程序设计的缺陷和代码优化的方向</a:t>
            </a:r>
            <a:endParaRPr lang="en-US" altLang="zh-CN" dirty="0" smtClean="0"/>
          </a:p>
          <a:p>
            <a:r>
              <a:rPr lang="zh-CN" altLang="en-US" dirty="0" smtClean="0">
                <a:solidFill>
                  <a:srgbClr val="FF0000"/>
                </a:solidFill>
              </a:rPr>
              <a:t>怎样</a:t>
            </a:r>
            <a:r>
              <a:rPr lang="zh-CN" altLang="en-US" dirty="0" smtClean="0"/>
              <a:t>进行静态结构分析</a:t>
            </a:r>
            <a:endParaRPr lang="en-US" altLang="zh-CN" dirty="0" smtClean="0"/>
          </a:p>
          <a:p>
            <a:pPr lvl="1"/>
            <a:r>
              <a:rPr lang="zh-CN" altLang="en-US" dirty="0" smtClean="0"/>
              <a:t>函数调用关系图</a:t>
            </a:r>
            <a:endParaRPr lang="en-US" altLang="zh-CN" dirty="0" smtClean="0"/>
          </a:p>
          <a:p>
            <a:pPr lvl="1"/>
            <a:r>
              <a:rPr lang="zh-CN" altLang="en-US" dirty="0" smtClean="0"/>
              <a:t>函数控制流图</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xmlns="" val="40502032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p:txBody>
          <a:bodyPr/>
          <a:lstStyle/>
          <a:p>
            <a:r>
              <a:rPr lang="zh-CN" altLang="en-US" dirty="0" smtClean="0"/>
              <a:t>函数调用关系图：通过树形方式展示被测系统中各函数之间的调用关系</a:t>
            </a:r>
            <a:endParaRPr lang="en-US" altLang="zh-CN" dirty="0" smtClean="0"/>
          </a:p>
          <a:p>
            <a:pPr lvl="1"/>
            <a:r>
              <a:rPr lang="zh-CN" altLang="en-US" dirty="0" smtClean="0"/>
              <a:t>函数之间的</a:t>
            </a:r>
            <a:r>
              <a:rPr lang="zh-CN" altLang="en-US" dirty="0" smtClean="0">
                <a:solidFill>
                  <a:srgbClr val="FF0000"/>
                </a:solidFill>
              </a:rPr>
              <a:t>调用关系</a:t>
            </a:r>
            <a:r>
              <a:rPr lang="zh-CN" altLang="en-US" dirty="0" smtClean="0"/>
              <a:t>是否符合要求</a:t>
            </a:r>
            <a:endParaRPr lang="en-US" altLang="zh-CN" dirty="0" smtClean="0"/>
          </a:p>
          <a:p>
            <a:pPr lvl="1"/>
            <a:r>
              <a:rPr lang="zh-CN" altLang="en-US" dirty="0" smtClean="0"/>
              <a:t>是否存在</a:t>
            </a:r>
            <a:r>
              <a:rPr lang="zh-CN" altLang="en-US" dirty="0" smtClean="0">
                <a:solidFill>
                  <a:srgbClr val="FF0000"/>
                </a:solidFill>
              </a:rPr>
              <a:t>递归调用</a:t>
            </a:r>
            <a:r>
              <a:rPr lang="zh-CN" altLang="en-US" dirty="0" smtClean="0"/>
              <a:t>（对内存消耗大，长时间运行容易导致崩溃）</a:t>
            </a:r>
            <a:endParaRPr lang="en-US" altLang="zh-CN" dirty="0" smtClean="0"/>
          </a:p>
          <a:p>
            <a:pPr lvl="1"/>
            <a:r>
              <a:rPr lang="zh-CN" altLang="en-US" dirty="0" smtClean="0"/>
              <a:t>函数</a:t>
            </a:r>
            <a:r>
              <a:rPr lang="zh-CN" altLang="en-US" dirty="0" smtClean="0">
                <a:solidFill>
                  <a:srgbClr val="FF0000"/>
                </a:solidFill>
              </a:rPr>
              <a:t>调用层次</a:t>
            </a:r>
            <a:r>
              <a:rPr lang="zh-CN" altLang="en-US" dirty="0" smtClean="0"/>
              <a:t>是否太深，过深的调用层次容易导致数据和信息传递错误和遗漏，并增大测试的负担</a:t>
            </a:r>
            <a:endParaRPr lang="en-US" altLang="zh-CN" dirty="0" smtClean="0"/>
          </a:p>
          <a:p>
            <a:pPr lvl="1"/>
            <a:r>
              <a:rPr lang="zh-CN" altLang="en-US" dirty="0" smtClean="0"/>
              <a:t>是否存在</a:t>
            </a:r>
            <a:r>
              <a:rPr lang="zh-CN" altLang="en-US" dirty="0" smtClean="0">
                <a:solidFill>
                  <a:srgbClr val="FF0000"/>
                </a:solidFill>
              </a:rPr>
              <a:t>孤立函数</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xmlns="" val="74794062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查看函数调用图不仅发现明确的缺陷，还有利于确定测试重点：</a:t>
            </a:r>
            <a:endParaRPr lang="en-US" altLang="zh-CN" dirty="0" smtClean="0"/>
          </a:p>
          <a:p>
            <a:pPr lvl="1"/>
            <a:r>
              <a:rPr lang="zh-CN" altLang="en-US" dirty="0" smtClean="0">
                <a:solidFill>
                  <a:srgbClr val="FF0000"/>
                </a:solidFill>
              </a:rPr>
              <a:t>根节点</a:t>
            </a:r>
            <a:r>
              <a:rPr lang="zh-CN" altLang="en-US" dirty="0" smtClean="0"/>
              <a:t>需要优先测试</a:t>
            </a:r>
            <a:endParaRPr lang="en-US" altLang="zh-CN" dirty="0" smtClean="0"/>
          </a:p>
          <a:p>
            <a:pPr lvl="1"/>
            <a:r>
              <a:rPr lang="zh-CN" altLang="en-US" dirty="0" smtClean="0">
                <a:solidFill>
                  <a:srgbClr val="FF0000"/>
                </a:solidFill>
              </a:rPr>
              <a:t>叶子节点</a:t>
            </a:r>
            <a:r>
              <a:rPr lang="zh-CN" altLang="en-US" dirty="0" smtClean="0"/>
              <a:t>需要优先测试</a:t>
            </a:r>
            <a:endParaRPr lang="en-US" altLang="zh-CN" dirty="0" smtClean="0"/>
          </a:p>
          <a:p>
            <a:pPr lvl="1"/>
            <a:r>
              <a:rPr lang="zh-CN" altLang="en-US" dirty="0" smtClean="0">
                <a:solidFill>
                  <a:srgbClr val="FF0000"/>
                </a:solidFill>
              </a:rPr>
              <a:t>接口数量多</a:t>
            </a:r>
            <a:r>
              <a:rPr lang="zh-CN" altLang="en-US" dirty="0" smtClean="0"/>
              <a:t>的节点需要优先测试</a:t>
            </a:r>
            <a:endParaRPr lang="zh-CN" altLang="en-US" dirty="0"/>
          </a:p>
        </p:txBody>
      </p:sp>
    </p:spTree>
    <p:extLst>
      <p:ext uri="{BB962C8B-B14F-4D97-AF65-F5344CB8AC3E}">
        <p14:creationId xmlns:p14="http://schemas.microsoft.com/office/powerpoint/2010/main" xmlns="" val="40338517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0"/>
            <a:ext cx="10812016" cy="864097"/>
          </a:xfrm>
        </p:spPr>
        <p:txBody>
          <a:bodyPr/>
          <a:lstStyle/>
          <a:p>
            <a:r>
              <a:rPr lang="zh-CN" altLang="en-US" dirty="0" smtClean="0"/>
              <a:t>静态结构分析</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cstate="print"/>
          <a:stretch>
            <a:fillRect/>
          </a:stretch>
        </p:blipFill>
        <p:spPr>
          <a:xfrm>
            <a:off x="1127448" y="1200629"/>
            <a:ext cx="9533333" cy="4028571"/>
          </a:xfrm>
          <a:prstGeom prst="rect">
            <a:avLst/>
          </a:prstGeom>
        </p:spPr>
      </p:pic>
      <p:pic>
        <p:nvPicPr>
          <p:cNvPr id="5" name="图片 4"/>
          <p:cNvPicPr>
            <a:picLocks noChangeAspect="1"/>
          </p:cNvPicPr>
          <p:nvPr/>
        </p:nvPicPr>
        <p:blipFill>
          <a:blip r:embed="rId3" cstate="print">
            <a:clrChange>
              <a:clrFrom>
                <a:srgbClr val="FFFFFF"/>
              </a:clrFrom>
              <a:clrTo>
                <a:srgbClr val="FFFFFF">
                  <a:alpha val="0"/>
                </a:srgbClr>
              </a:clrTo>
            </a:clrChange>
          </a:blip>
          <a:stretch>
            <a:fillRect/>
          </a:stretch>
        </p:blipFill>
        <p:spPr>
          <a:xfrm rot="10800000">
            <a:off x="6960096" y="2420888"/>
            <a:ext cx="571429" cy="580952"/>
          </a:xfrm>
          <a:prstGeom prst="rect">
            <a:avLst/>
          </a:prstGeom>
        </p:spPr>
      </p:pic>
      <p:pic>
        <p:nvPicPr>
          <p:cNvPr id="6" name="图片 5"/>
          <p:cNvPicPr>
            <a:picLocks noChangeAspect="1"/>
          </p:cNvPicPr>
          <p:nvPr/>
        </p:nvPicPr>
        <p:blipFill>
          <a:blip r:embed="rId3" cstate="print">
            <a:clrChange>
              <a:clrFrom>
                <a:srgbClr val="FFFFFF"/>
              </a:clrFrom>
              <a:clrTo>
                <a:srgbClr val="FFFFFF">
                  <a:alpha val="0"/>
                </a:srgbClr>
              </a:clrTo>
            </a:clrChange>
          </a:blip>
          <a:stretch>
            <a:fillRect/>
          </a:stretch>
        </p:blipFill>
        <p:spPr>
          <a:xfrm rot="10800000">
            <a:off x="6312024" y="4581128"/>
            <a:ext cx="571429" cy="580952"/>
          </a:xfrm>
          <a:prstGeom prst="rect">
            <a:avLst/>
          </a:prstGeom>
        </p:spPr>
      </p:pic>
      <p:pic>
        <p:nvPicPr>
          <p:cNvPr id="7" name="图片 6"/>
          <p:cNvPicPr>
            <a:picLocks noChangeAspect="1"/>
          </p:cNvPicPr>
          <p:nvPr/>
        </p:nvPicPr>
        <p:blipFill>
          <a:blip r:embed="rId3" cstate="print">
            <a:clrChange>
              <a:clrFrom>
                <a:srgbClr val="FFFFFF"/>
              </a:clrFrom>
              <a:clrTo>
                <a:srgbClr val="FFFFFF">
                  <a:alpha val="0"/>
                </a:srgbClr>
              </a:clrTo>
            </a:clrChange>
          </a:blip>
          <a:stretch>
            <a:fillRect/>
          </a:stretch>
        </p:blipFill>
        <p:spPr>
          <a:xfrm rot="10800000">
            <a:off x="4617799" y="1276615"/>
            <a:ext cx="571429" cy="580952"/>
          </a:xfrm>
          <a:prstGeom prst="rect">
            <a:avLst/>
          </a:prstGeom>
        </p:spPr>
      </p:pic>
    </p:spTree>
    <p:extLst>
      <p:ext uri="{BB962C8B-B14F-4D97-AF65-F5344CB8AC3E}">
        <p14:creationId xmlns:p14="http://schemas.microsoft.com/office/powerpoint/2010/main" xmlns="" val="34028204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p:txBody>
          <a:bodyPr/>
          <a:lstStyle/>
          <a:p>
            <a:r>
              <a:rPr lang="zh-CN" altLang="en-US" dirty="0" smtClean="0"/>
              <a:t>函</a:t>
            </a:r>
            <a:r>
              <a:rPr lang="zh-CN" altLang="en-US" dirty="0" smtClean="0"/>
              <a:t>数控制流</a:t>
            </a:r>
            <a:r>
              <a:rPr lang="zh-CN" altLang="en-US" dirty="0" smtClean="0"/>
              <a:t>图</a:t>
            </a:r>
            <a:r>
              <a:rPr lang="en-US" altLang="zh-CN" dirty="0" smtClean="0"/>
              <a:t>:</a:t>
            </a:r>
            <a:r>
              <a:rPr lang="zh-CN" altLang="en-US" dirty="0" smtClean="0"/>
              <a:t>简称流图，是对程序流程图进行简化后得到的，它可以更加突出的表示程序控制流的结构</a:t>
            </a:r>
            <a:r>
              <a:rPr lang="zh-CN" altLang="en-US" dirty="0" smtClean="0"/>
              <a:t>。</a:t>
            </a:r>
            <a:endParaRPr lang="en-US" altLang="zh-CN" dirty="0" smtClean="0"/>
          </a:p>
          <a:p>
            <a:r>
              <a:rPr lang="zh-CN" altLang="en-US" dirty="0" smtClean="0"/>
              <a:t>控制流图中包括两种图形符号</a:t>
            </a:r>
            <a:r>
              <a:rPr lang="zh-CN" altLang="en-US" dirty="0" smtClean="0"/>
              <a:t>：节点</a:t>
            </a:r>
            <a:r>
              <a:rPr lang="zh-CN" altLang="en-US" dirty="0" smtClean="0"/>
              <a:t>、</a:t>
            </a:r>
            <a:r>
              <a:rPr lang="zh-CN" altLang="en-US" dirty="0" smtClean="0"/>
              <a:t>控</a:t>
            </a:r>
            <a:r>
              <a:rPr lang="zh-CN" altLang="en-US" dirty="0" smtClean="0"/>
              <a:t>制流线</a:t>
            </a:r>
          </a:p>
          <a:p>
            <a:endParaRPr lang="en-US" altLang="zh-CN" dirty="0" smtClean="0">
              <a:solidFill>
                <a:srgbClr val="FF0000"/>
              </a:solidFill>
            </a:endParaRPr>
          </a:p>
        </p:txBody>
      </p:sp>
      <p:pic>
        <p:nvPicPr>
          <p:cNvPr id="6" name="图片 5" descr="微信截图_20191031180038.png"/>
          <p:cNvPicPr>
            <a:picLocks noChangeAspect="1"/>
          </p:cNvPicPr>
          <p:nvPr/>
        </p:nvPicPr>
        <p:blipFill>
          <a:blip r:embed="rId2" cstate="print"/>
          <a:stretch>
            <a:fillRect/>
          </a:stretch>
        </p:blipFill>
        <p:spPr>
          <a:xfrm>
            <a:off x="983432" y="3356992"/>
            <a:ext cx="9865096" cy="3175954"/>
          </a:xfrm>
          <a:prstGeom prst="rect">
            <a:avLst/>
          </a:prstGeom>
        </p:spPr>
      </p:pic>
    </p:spTree>
    <p:extLst>
      <p:ext uri="{BB962C8B-B14F-4D97-AF65-F5344CB8AC3E}">
        <p14:creationId xmlns:p14="http://schemas.microsoft.com/office/powerpoint/2010/main" xmlns="" val="25007094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8936" y="1091406"/>
            <a:ext cx="10221383" cy="4641850"/>
          </a:xfrm>
        </p:spPr>
        <p:txBody>
          <a:bodyPr/>
          <a:lstStyle/>
          <a:p>
            <a:r>
              <a:rPr lang="zh-CN" altLang="en-US" dirty="0" smtClean="0">
                <a:latin typeface="楷体" pitchFamily="49" charset="-122"/>
                <a:ea typeface="楷体" pitchFamily="49" charset="-122"/>
              </a:rPr>
              <a:t>白盒测试基本原理</a:t>
            </a:r>
            <a:r>
              <a:rPr lang="zh-CN" altLang="en-US" dirty="0" smtClean="0"/>
              <a:t>：</a:t>
            </a:r>
            <a:endParaRPr lang="zh-CN" altLang="en-US" dirty="0"/>
          </a:p>
        </p:txBody>
      </p:sp>
      <p:sp>
        <p:nvSpPr>
          <p:cNvPr id="3" name="标题 2"/>
          <p:cNvSpPr>
            <a:spLocks noGrp="1"/>
          </p:cNvSpPr>
          <p:nvPr>
            <p:ph type="title" idx="4294967295"/>
          </p:nvPr>
        </p:nvSpPr>
        <p:spPr/>
        <p:txBody>
          <a:bodyPr>
            <a:normAutofit/>
          </a:bodyPr>
          <a:lstStyle/>
          <a:p>
            <a:r>
              <a:rPr lang="zh-CN" altLang="en-US" dirty="0" smtClean="0">
                <a:latin typeface="楷体" pitchFamily="49" charset="-122"/>
                <a:ea typeface="楷体" pitchFamily="49" charset="-122"/>
              </a:rPr>
              <a:t>白盒测试概述</a:t>
            </a:r>
            <a:endParaRPr lang="zh-CN" altLang="en-US" dirty="0">
              <a:latin typeface="楷体" pitchFamily="49" charset="-122"/>
              <a:ea typeface="楷体" pitchFamily="49" charset="-122"/>
            </a:endParaRPr>
          </a:p>
        </p:txBody>
      </p:sp>
      <p:pic>
        <p:nvPicPr>
          <p:cNvPr id="4" name="图片 3"/>
          <p:cNvPicPr>
            <a:picLocks noChangeAspect="1"/>
          </p:cNvPicPr>
          <p:nvPr/>
        </p:nvPicPr>
        <p:blipFill>
          <a:blip r:embed="rId2" cstate="print">
            <a:clrChange>
              <a:clrFrom>
                <a:srgbClr val="FFFFFF"/>
              </a:clrFrom>
              <a:clrTo>
                <a:srgbClr val="FFFFFF">
                  <a:alpha val="0"/>
                </a:srgbClr>
              </a:clrTo>
            </a:clrChange>
          </a:blip>
          <a:stretch>
            <a:fillRect/>
          </a:stretch>
        </p:blipFill>
        <p:spPr>
          <a:xfrm>
            <a:off x="776577" y="1766253"/>
            <a:ext cx="10155035" cy="4546710"/>
          </a:xfrm>
          <a:prstGeom prst="rect">
            <a:avLst/>
          </a:prstGeom>
        </p:spPr>
      </p:pic>
    </p:spTree>
    <p:extLst>
      <p:ext uri="{BB962C8B-B14F-4D97-AF65-F5344CB8AC3E}">
        <p14:creationId xmlns:p14="http://schemas.microsoft.com/office/powerpoint/2010/main" xmlns="" val="3971402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静态结构分析</a:t>
            </a:r>
            <a:r>
              <a:rPr lang="en-US" altLang="zh-CN" dirty="0" smtClean="0"/>
              <a:t>——</a:t>
            </a:r>
            <a:r>
              <a:rPr lang="zh-CN" altLang="en-US" dirty="0" smtClean="0"/>
              <a:t>函数控制流图</a:t>
            </a:r>
            <a:endParaRPr lang="zh-CN" altLang="en-US" dirty="0"/>
          </a:p>
        </p:txBody>
      </p:sp>
      <p:sp>
        <p:nvSpPr>
          <p:cNvPr id="2" name="内容占位符 1"/>
          <p:cNvSpPr>
            <a:spLocks noGrp="1"/>
          </p:cNvSpPr>
          <p:nvPr>
            <p:ph idx="1"/>
          </p:nvPr>
        </p:nvSpPr>
        <p:spPr/>
        <p:txBody>
          <a:bodyPr/>
          <a:lstStyle/>
          <a:p>
            <a:r>
              <a:rPr lang="zh-CN" altLang="en-US" dirty="0" smtClean="0"/>
              <a:t>控制流图的特点：</a:t>
            </a:r>
            <a:endParaRPr lang="en-US" altLang="zh-CN" dirty="0" smtClean="0"/>
          </a:p>
          <a:p>
            <a:pPr lvl="1"/>
            <a:r>
              <a:rPr lang="zh-CN" altLang="en-US" dirty="0" smtClean="0"/>
              <a:t>具有唯一入口点，表示程序段的开始语句</a:t>
            </a:r>
            <a:endParaRPr lang="en-US" altLang="zh-CN" dirty="0" smtClean="0"/>
          </a:p>
          <a:p>
            <a:pPr lvl="1"/>
            <a:r>
              <a:rPr lang="zh-CN" altLang="en-US" dirty="0" smtClean="0"/>
              <a:t>具有唯一出口点，表示程序段的结束语句</a:t>
            </a:r>
            <a:endParaRPr lang="en-US" altLang="zh-CN" dirty="0" smtClean="0"/>
          </a:p>
          <a:p>
            <a:pPr marL="471487" lvl="1" indent="0"/>
            <a:r>
              <a:rPr lang="en-US" altLang="zh-CN" dirty="0" smtClean="0"/>
              <a:t>	</a:t>
            </a:r>
            <a:r>
              <a:rPr lang="zh-CN" altLang="en-US" dirty="0" smtClean="0"/>
              <a:t>如果有多个出口，需要虚拟化一个</a:t>
            </a:r>
            <a:r>
              <a:rPr lang="en-US" altLang="zh-CN" dirty="0" smtClean="0"/>
              <a:t>end</a:t>
            </a:r>
            <a:r>
              <a:rPr lang="zh-CN" altLang="en-US" dirty="0" smtClean="0"/>
              <a:t>节点</a:t>
            </a:r>
            <a:endParaRPr lang="en-US" altLang="zh-CN" dirty="0" smtClean="0"/>
          </a:p>
          <a:p>
            <a:pPr lvl="1"/>
            <a:r>
              <a:rPr lang="zh-CN" altLang="en-US" dirty="0" smtClean="0"/>
              <a:t>节点有带标号的圆圈表示，表示一个或无分支的源程序语句</a:t>
            </a:r>
            <a:endParaRPr lang="en-US" altLang="zh-CN" dirty="0" smtClean="0"/>
          </a:p>
          <a:p>
            <a:pPr lvl="1"/>
            <a:r>
              <a:rPr lang="zh-CN" altLang="en-US" dirty="0" smtClean="0"/>
              <a:t>控制流由带箭头的直线或弧线表示，称为边，表示控制流的方向</a:t>
            </a:r>
            <a:endParaRPr lang="zh-CN" altLang="en-US" dirty="0"/>
          </a:p>
        </p:txBody>
      </p:sp>
    </p:spTree>
    <p:extLst>
      <p:ext uri="{BB962C8B-B14F-4D97-AF65-F5344CB8AC3E}">
        <p14:creationId xmlns:p14="http://schemas.microsoft.com/office/powerpoint/2010/main" xmlns="" val="25007094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静态结构分析</a:t>
            </a:r>
            <a:r>
              <a:rPr lang="en-US" altLang="zh-CN" dirty="0" smtClean="0"/>
              <a:t>——</a:t>
            </a:r>
            <a:r>
              <a:rPr lang="zh-CN" altLang="en-US" dirty="0" smtClean="0"/>
              <a:t>函数控制流图</a:t>
            </a:r>
            <a:endParaRPr lang="zh-CN" altLang="en-US" dirty="0"/>
          </a:p>
        </p:txBody>
      </p:sp>
      <p:sp>
        <p:nvSpPr>
          <p:cNvPr id="2" name="内容占位符 1"/>
          <p:cNvSpPr>
            <a:spLocks noGrp="1"/>
          </p:cNvSpPr>
          <p:nvPr>
            <p:ph idx="1"/>
          </p:nvPr>
        </p:nvSpPr>
        <p:spPr/>
        <p:txBody>
          <a:bodyPr/>
          <a:lstStyle/>
          <a:p>
            <a:endParaRPr lang="zh-CN" altLang="en-US" dirty="0"/>
          </a:p>
        </p:txBody>
      </p:sp>
      <p:sp>
        <p:nvSpPr>
          <p:cNvPr id="4" name="Rectangle 3"/>
          <p:cNvSpPr txBox="1">
            <a:spLocks noChangeArrowheads="1"/>
          </p:cNvSpPr>
          <p:nvPr/>
        </p:nvSpPr>
        <p:spPr bwMode="auto">
          <a:xfrm>
            <a:off x="566738" y="1196752"/>
            <a:ext cx="9057654" cy="4823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69900" marR="0" lvl="0" indent="-46990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Char char="Ø"/>
              <a:tabLst/>
              <a:defRPr/>
            </a:pPr>
            <a:r>
              <a:rPr kumimoji="0" lang="zh-CN" altLang="en-US" sz="3400" b="1" i="0" u="none" strike="noStrike" kern="0" cap="none" spc="0" normalizeH="0" baseline="0" noProof="0" smtClean="0">
                <a:ln>
                  <a:noFill/>
                </a:ln>
                <a:solidFill>
                  <a:schemeClr val="tx1"/>
                </a:solidFill>
                <a:effectLst/>
                <a:uLnTx/>
                <a:uFillTx/>
                <a:latin typeface="华文楷体" panose="02010600040101010101" pitchFamily="2" charset="-122"/>
                <a:ea typeface="楷体" panose="02010609060101010101" pitchFamily="49" charset="-122"/>
                <a:cs typeface="+mn-cs"/>
              </a:rPr>
              <a:t>多出口的控制流图的改造</a:t>
            </a:r>
            <a:endParaRPr kumimoji="0" lang="en-US" altLang="zh-CN" sz="3400" b="1" i="0" u="none" strike="noStrike" kern="0" cap="none" spc="0" normalizeH="0" baseline="0" noProof="0" dirty="0" smtClean="0">
              <a:ln>
                <a:noFill/>
              </a:ln>
              <a:solidFill>
                <a:schemeClr val="tx1"/>
              </a:solidFill>
              <a:effectLst/>
              <a:uLnTx/>
              <a:uFillTx/>
              <a:latin typeface="华文楷体" panose="02010600040101010101" pitchFamily="2" charset="-122"/>
              <a:ea typeface="楷体" panose="02010609060101010101" pitchFamily="49" charset="-122"/>
              <a:cs typeface="+mn-cs"/>
            </a:endParaRPr>
          </a:p>
        </p:txBody>
      </p:sp>
      <p:pic>
        <p:nvPicPr>
          <p:cNvPr id="5" name="Picture 3" descr="5t19"/>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r="69577"/>
          <a:stretch/>
        </p:blipFill>
        <p:spPr bwMode="auto">
          <a:xfrm>
            <a:off x="683567" y="2031582"/>
            <a:ext cx="3039905" cy="3720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3" descr="5t19"/>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72630"/>
          <a:stretch/>
        </p:blipFill>
        <p:spPr bwMode="auto">
          <a:xfrm>
            <a:off x="4604646" y="2058912"/>
            <a:ext cx="2734875" cy="3720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xmlns="" val="25007094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静态结构分析</a:t>
            </a:r>
            <a:r>
              <a:rPr lang="en-US" altLang="zh-CN" dirty="0" smtClean="0"/>
              <a:t>——</a:t>
            </a:r>
            <a:r>
              <a:rPr lang="zh-CN" altLang="en-US" dirty="0" smtClean="0"/>
              <a:t>函数控制流图</a:t>
            </a:r>
            <a:endParaRPr lang="zh-CN" altLang="en-US" dirty="0"/>
          </a:p>
        </p:txBody>
      </p:sp>
      <p:sp>
        <p:nvSpPr>
          <p:cNvPr id="3" name="内容占位符 2"/>
          <p:cNvSpPr>
            <a:spLocks noGrp="1"/>
          </p:cNvSpPr>
          <p:nvPr>
            <p:ph idx="1"/>
          </p:nvPr>
        </p:nvSpPr>
        <p:spPr>
          <a:xfrm>
            <a:off x="695400" y="1196752"/>
            <a:ext cx="10801200" cy="4267200"/>
          </a:xfrm>
        </p:spPr>
        <p:txBody>
          <a:bodyPr/>
          <a:lstStyle/>
          <a:p>
            <a:r>
              <a:rPr lang="zh-CN" altLang="en-US" dirty="0" smtClean="0"/>
              <a:t>控</a:t>
            </a:r>
            <a:r>
              <a:rPr lang="zh-CN" altLang="en-US" dirty="0" smtClean="0"/>
              <a:t>制流图压缩原则：</a:t>
            </a:r>
            <a:endParaRPr lang="en-US" altLang="zh-CN" dirty="0" smtClean="0"/>
          </a:p>
          <a:p>
            <a:pPr lvl="1"/>
            <a:r>
              <a:rPr lang="zh-CN" altLang="en-US" dirty="0" smtClean="0"/>
              <a:t>剔除注释语句</a:t>
            </a:r>
            <a:endParaRPr lang="en-US" altLang="zh-CN" dirty="0" smtClean="0"/>
          </a:p>
          <a:p>
            <a:pPr lvl="1"/>
            <a:r>
              <a:rPr lang="zh-CN" altLang="en-US" dirty="0" smtClean="0"/>
              <a:t>剔除所有数据变量声明语句</a:t>
            </a:r>
            <a:endParaRPr lang="en-US" altLang="zh-CN" dirty="0" smtClean="0"/>
          </a:p>
          <a:p>
            <a:pPr lvl="1"/>
            <a:r>
              <a:rPr lang="zh-CN" altLang="en-US" dirty="0" smtClean="0"/>
              <a:t>所有连续的</a:t>
            </a:r>
            <a:r>
              <a:rPr lang="zh-CN" altLang="en-US" dirty="0" smtClean="0">
                <a:solidFill>
                  <a:srgbClr val="FF0000"/>
                </a:solidFill>
              </a:rPr>
              <a:t>串行语句</a:t>
            </a:r>
            <a:r>
              <a:rPr lang="zh-CN" altLang="en-US" dirty="0" smtClean="0"/>
              <a:t>压缩为一个节点</a:t>
            </a:r>
            <a:endParaRPr lang="en-US" altLang="zh-CN" dirty="0" smtClean="0"/>
          </a:p>
          <a:p>
            <a:pPr lvl="1"/>
            <a:r>
              <a:rPr lang="zh-CN" altLang="en-US" dirty="0" smtClean="0"/>
              <a:t>所有循环次数压缩为一次循环：无论某个循环结构将循环多少次，仅考虑执行循环体和不执行循环体这两种情况</a:t>
            </a:r>
            <a:endParaRPr lang="zh-CN" altLang="en-US" dirty="0"/>
          </a:p>
        </p:txBody>
      </p:sp>
      <p:pic>
        <p:nvPicPr>
          <p:cNvPr id="4" name="图片 3"/>
          <p:cNvPicPr>
            <a:picLocks noChangeAspect="1"/>
          </p:cNvPicPr>
          <p:nvPr/>
        </p:nvPicPr>
        <p:blipFill>
          <a:blip r:embed="rId3" cstate="print">
            <a:clrChange>
              <a:clrFrom>
                <a:srgbClr val="EFEFEF"/>
              </a:clrFrom>
              <a:clrTo>
                <a:srgbClr val="EFEFEF">
                  <a:alpha val="0"/>
                </a:srgbClr>
              </a:clrTo>
            </a:clrChange>
          </a:blip>
          <a:stretch>
            <a:fillRect/>
          </a:stretch>
        </p:blipFill>
        <p:spPr>
          <a:xfrm>
            <a:off x="7968208" y="1844824"/>
            <a:ext cx="2838095" cy="2771429"/>
          </a:xfrm>
          <a:prstGeom prst="rect">
            <a:avLst/>
          </a:prstGeom>
        </p:spPr>
      </p:pic>
    </p:spTree>
    <p:extLst>
      <p:ext uri="{BB962C8B-B14F-4D97-AF65-F5344CB8AC3E}">
        <p14:creationId xmlns:p14="http://schemas.microsoft.com/office/powerpoint/2010/main" xmlns="" val="15676302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a:t>
            </a:r>
            <a:endParaRPr lang="zh-CN" altLang="en-US" dirty="0"/>
          </a:p>
        </p:txBody>
      </p:sp>
      <p:sp>
        <p:nvSpPr>
          <p:cNvPr id="2" name="内容占位符 1"/>
          <p:cNvSpPr>
            <a:spLocks noGrp="1"/>
          </p:cNvSpPr>
          <p:nvPr>
            <p:ph idx="1"/>
          </p:nvPr>
        </p:nvSpPr>
        <p:spPr>
          <a:xfrm>
            <a:off x="767408" y="1268760"/>
            <a:ext cx="9649072" cy="4267200"/>
          </a:xfrm>
        </p:spPr>
        <p:txBody>
          <a:bodyPr/>
          <a:lstStyle/>
          <a:p>
            <a:r>
              <a:rPr lang="zh-CN" altLang="en-US" dirty="0" smtClean="0"/>
              <a:t>对函数控制流图进行分析</a:t>
            </a:r>
            <a:endParaRPr lang="en-US" altLang="zh-CN" dirty="0" smtClean="0"/>
          </a:p>
          <a:p>
            <a:pPr lvl="1"/>
            <a:r>
              <a:rPr lang="zh-CN" altLang="en-US" dirty="0" smtClean="0"/>
              <a:t>是否存在</a:t>
            </a:r>
            <a:r>
              <a:rPr lang="zh-CN" altLang="en-US" dirty="0" smtClean="0">
                <a:solidFill>
                  <a:srgbClr val="FF0000"/>
                </a:solidFill>
              </a:rPr>
              <a:t>多出口</a:t>
            </a:r>
            <a:r>
              <a:rPr lang="zh-CN" altLang="en-US" dirty="0" smtClean="0"/>
              <a:t>情况，多出口容易导致空指针，内存未释放这类缺陷</a:t>
            </a:r>
            <a:endParaRPr lang="en-US" altLang="zh-CN" dirty="0" smtClean="0"/>
          </a:p>
          <a:p>
            <a:pPr lvl="1"/>
            <a:r>
              <a:rPr lang="zh-CN" altLang="en-US" dirty="0" smtClean="0"/>
              <a:t>是否存在</a:t>
            </a:r>
            <a:r>
              <a:rPr lang="zh-CN" altLang="en-US" dirty="0" smtClean="0">
                <a:solidFill>
                  <a:srgbClr val="FF0000"/>
                </a:solidFill>
              </a:rPr>
              <a:t>孤立语句</a:t>
            </a:r>
            <a:endParaRPr lang="en-US" altLang="zh-CN" dirty="0" smtClean="0">
              <a:solidFill>
                <a:srgbClr val="FF0000"/>
              </a:solidFill>
            </a:endParaRPr>
          </a:p>
          <a:p>
            <a:pPr lvl="1"/>
            <a:r>
              <a:rPr lang="zh-CN" altLang="en-US" dirty="0" smtClean="0">
                <a:solidFill>
                  <a:srgbClr val="FF0000"/>
                </a:solidFill>
              </a:rPr>
              <a:t>环复杂度</a:t>
            </a:r>
            <a:r>
              <a:rPr lang="zh-CN" altLang="en-US" dirty="0" smtClean="0"/>
              <a:t>是否太大</a:t>
            </a:r>
            <a:endParaRPr lang="en-US" altLang="zh-CN" dirty="0" smtClean="0"/>
          </a:p>
          <a:p>
            <a:pPr lvl="1"/>
            <a:r>
              <a:rPr lang="zh-CN" altLang="en-US" dirty="0" smtClean="0"/>
              <a:t>是否存在</a:t>
            </a:r>
            <a:r>
              <a:rPr lang="zh-CN" altLang="en-US" dirty="0" smtClean="0">
                <a:solidFill>
                  <a:srgbClr val="FF0000"/>
                </a:solidFill>
              </a:rPr>
              <a:t>非结构化设计</a:t>
            </a:r>
            <a:endParaRPr lang="en-US" altLang="zh-CN" dirty="0" smtClean="0">
              <a:solidFill>
                <a:srgbClr val="FF0000"/>
              </a:solidFill>
            </a:endParaRPr>
          </a:p>
        </p:txBody>
      </p:sp>
      <p:pic>
        <p:nvPicPr>
          <p:cNvPr id="7" name="Picture 3"/>
          <p:cNvPicPr>
            <a:picLocks noChangeAspect="1" noChangeArrowheads="1"/>
          </p:cNvPicPr>
          <p:nvPr/>
        </p:nvPicPr>
        <p:blipFill>
          <a:blip r:embed="rId2" cstate="print"/>
          <a:srcRect/>
          <a:stretch>
            <a:fillRect/>
          </a:stretch>
        </p:blipFill>
        <p:spPr bwMode="auto">
          <a:xfrm>
            <a:off x="7248128" y="2636912"/>
            <a:ext cx="2664296" cy="321635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0070946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p:txBody>
          <a:bodyPr/>
          <a:lstStyle/>
          <a:p>
            <a:r>
              <a:rPr lang="zh-CN" altLang="en-US" dirty="0" smtClean="0"/>
              <a:t>直观观察法</a:t>
            </a:r>
            <a:endParaRPr lang="en-US" altLang="zh-CN" dirty="0" smtClean="0"/>
          </a:p>
          <a:p>
            <a:r>
              <a:rPr lang="zh-CN" altLang="en-US" dirty="0" smtClean="0"/>
              <a:t>公式计算法</a:t>
            </a:r>
            <a:endParaRPr lang="en-US" altLang="zh-CN" dirty="0" smtClean="0"/>
          </a:p>
          <a:p>
            <a:r>
              <a:rPr lang="zh-CN" altLang="en-US" dirty="0" smtClean="0"/>
              <a:t>判定节点法</a:t>
            </a:r>
            <a:endParaRPr lang="en-US" altLang="zh-CN" dirty="0" smtClean="0"/>
          </a:p>
          <a:p>
            <a:pPr lvl="1"/>
            <a:endParaRPr lang="zh-CN" altLang="en-US" dirty="0"/>
          </a:p>
        </p:txBody>
      </p:sp>
    </p:spTree>
    <p:extLst>
      <p:ext uri="{BB962C8B-B14F-4D97-AF65-F5344CB8AC3E}">
        <p14:creationId xmlns:p14="http://schemas.microsoft.com/office/powerpoint/2010/main" xmlns="" val="1578205867"/>
      </p:ext>
    </p:extLst>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计算环复杂度（</a:t>
            </a:r>
            <a:r>
              <a:rPr lang="en-US" altLang="zh-CN" dirty="0" smtClean="0"/>
              <a:t>1</a:t>
            </a:r>
            <a:r>
              <a:rPr lang="zh-CN" altLang="en-US" dirty="0" smtClean="0"/>
              <a:t>）直观观察法：</a:t>
            </a:r>
            <a:endParaRPr lang="en-US" altLang="zh-CN" dirty="0" smtClean="0"/>
          </a:p>
          <a:p>
            <a:pPr lvl="1">
              <a:lnSpc>
                <a:spcPct val="120000"/>
              </a:lnSpc>
            </a:pPr>
            <a:r>
              <a:rPr lang="zh-CN" altLang="en-US" dirty="0" smtClean="0"/>
              <a:t>如右图，观察程序图中将二维平面分割为封闭区域</a:t>
            </a:r>
            <a:endParaRPr lang="en-US" altLang="zh-CN" dirty="0" smtClean="0"/>
          </a:p>
          <a:p>
            <a:pPr marL="471487" lvl="1" indent="0">
              <a:lnSpc>
                <a:spcPct val="120000"/>
              </a:lnSpc>
              <a:buNone/>
            </a:pPr>
            <a:r>
              <a:rPr lang="zh-CN" altLang="en-US" dirty="0" smtClean="0"/>
              <a:t>和开放区域的个数</a:t>
            </a:r>
            <a:endParaRPr lang="en-US" altLang="zh-CN" dirty="0" smtClean="0"/>
          </a:p>
          <a:p>
            <a:pPr lvl="1">
              <a:lnSpc>
                <a:spcPct val="120000"/>
              </a:lnSpc>
            </a:pPr>
            <a:r>
              <a:rPr lang="zh-CN" altLang="en-US" dirty="0" smtClean="0"/>
              <a:t>区域</a:t>
            </a:r>
            <a:r>
              <a:rPr lang="en-US" altLang="zh-CN" dirty="0" smtClean="0"/>
              <a:t>1</a:t>
            </a:r>
            <a:r>
              <a:rPr lang="zh-CN" altLang="en-US" dirty="0" smtClean="0"/>
              <a:t>：节点</a:t>
            </a:r>
            <a:r>
              <a:rPr lang="en-US" altLang="zh-CN" dirty="0" smtClean="0"/>
              <a:t>A</a:t>
            </a:r>
            <a:r>
              <a:rPr lang="zh-CN" altLang="en-US" dirty="0" smtClean="0"/>
              <a:t>、</a:t>
            </a:r>
            <a:r>
              <a:rPr lang="en-US" altLang="zh-CN" dirty="0" smtClean="0"/>
              <a:t>B</a:t>
            </a:r>
            <a:r>
              <a:rPr lang="zh-CN" altLang="en-US" dirty="0" smtClean="0"/>
              <a:t>、</a:t>
            </a:r>
            <a:r>
              <a:rPr lang="en-US" altLang="zh-CN" dirty="0" smtClean="0"/>
              <a:t>E</a:t>
            </a:r>
            <a:r>
              <a:rPr lang="zh-CN" altLang="en-US" dirty="0" smtClean="0"/>
              <a:t>、</a:t>
            </a:r>
            <a:r>
              <a:rPr lang="en-US" altLang="zh-CN" dirty="0" smtClean="0"/>
              <a:t>D</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2</a:t>
            </a:r>
            <a:r>
              <a:rPr lang="zh-CN" altLang="en-US" dirty="0" smtClean="0"/>
              <a:t>：节点</a:t>
            </a:r>
            <a:r>
              <a:rPr lang="en-US" altLang="zh-CN" dirty="0" smtClean="0"/>
              <a:t>B</a:t>
            </a:r>
            <a:r>
              <a:rPr lang="zh-CN" altLang="en-US" dirty="0" smtClean="0"/>
              <a:t>、</a:t>
            </a:r>
            <a:r>
              <a:rPr lang="en-US" altLang="zh-CN" dirty="0" smtClean="0"/>
              <a:t>C</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3</a:t>
            </a:r>
            <a:r>
              <a:rPr lang="zh-CN" altLang="en-US" dirty="0" smtClean="0"/>
              <a:t>：节点</a:t>
            </a:r>
            <a:r>
              <a:rPr lang="en-US" altLang="zh-CN" dirty="0" smtClean="0"/>
              <a:t>B</a:t>
            </a:r>
            <a:r>
              <a:rPr lang="zh-CN" altLang="en-US" dirty="0" smtClean="0"/>
              <a:t>、</a:t>
            </a:r>
            <a:r>
              <a:rPr lang="en-US" altLang="zh-CN" dirty="0" smtClean="0"/>
              <a:t>C</a:t>
            </a:r>
            <a:r>
              <a:rPr lang="zh-CN" altLang="en-US" dirty="0" smtClean="0"/>
              <a:t>、</a:t>
            </a:r>
            <a:r>
              <a:rPr lang="en-US" altLang="zh-CN" dirty="0" smtClean="0"/>
              <a:t> G </a:t>
            </a:r>
            <a:r>
              <a:rPr lang="zh-CN" altLang="en-US" dirty="0" smtClean="0"/>
              <a:t>、</a:t>
            </a:r>
            <a:r>
              <a:rPr lang="en-US" altLang="zh-CN" dirty="0" smtClean="0"/>
              <a:t>F </a:t>
            </a:r>
            <a:r>
              <a:rPr lang="zh-CN" altLang="en-US" dirty="0" smtClean="0"/>
              <a:t>、</a:t>
            </a:r>
            <a:r>
              <a:rPr lang="en-US" altLang="zh-CN" dirty="0" smtClean="0"/>
              <a:t>E</a:t>
            </a:r>
            <a:r>
              <a:rPr lang="zh-CN" altLang="en-US" dirty="0" smtClean="0"/>
              <a:t>所围成</a:t>
            </a:r>
            <a:endParaRPr lang="en-US" altLang="zh-CN" dirty="0" smtClean="0"/>
          </a:p>
          <a:p>
            <a:pPr lvl="1">
              <a:lnSpc>
                <a:spcPct val="120000"/>
              </a:lnSpc>
            </a:pPr>
            <a:r>
              <a:rPr lang="zh-CN" altLang="en-US" dirty="0" smtClean="0"/>
              <a:t>区域</a:t>
            </a:r>
            <a:r>
              <a:rPr lang="en-US" altLang="zh-CN" dirty="0" smtClean="0"/>
              <a:t>4</a:t>
            </a:r>
            <a:r>
              <a:rPr lang="zh-CN" altLang="en-US" dirty="0" smtClean="0"/>
              <a:t>：节点</a:t>
            </a:r>
            <a:r>
              <a:rPr lang="en-US" altLang="zh-CN" dirty="0" smtClean="0"/>
              <a:t>D</a:t>
            </a:r>
            <a:r>
              <a:rPr lang="zh-CN" altLang="en-US" dirty="0" smtClean="0"/>
              <a:t>、</a:t>
            </a:r>
            <a:r>
              <a:rPr lang="en-US" altLang="zh-CN" dirty="0" smtClean="0"/>
              <a:t>E</a:t>
            </a:r>
            <a:r>
              <a:rPr lang="zh-CN" altLang="en-US" dirty="0" smtClean="0"/>
              <a:t>、</a:t>
            </a:r>
            <a:r>
              <a:rPr lang="en-US" altLang="zh-CN" dirty="0" smtClean="0"/>
              <a:t>F</a:t>
            </a:r>
            <a:r>
              <a:rPr lang="zh-CN" altLang="en-US" dirty="0" smtClean="0"/>
              <a:t>所围成</a:t>
            </a:r>
            <a:endParaRPr lang="en-US" altLang="zh-CN" dirty="0" smtClean="0"/>
          </a:p>
          <a:p>
            <a:pPr lvl="1">
              <a:lnSpc>
                <a:spcPct val="120000"/>
              </a:lnSpc>
            </a:pPr>
            <a:r>
              <a:rPr lang="zh-CN" altLang="en-US" dirty="0" smtClean="0"/>
              <a:t>另有一个外部的开放区域，得到程序图的环复杂度为</a:t>
            </a:r>
            <a:r>
              <a:rPr lang="en-US" altLang="zh-CN" dirty="0" smtClean="0"/>
              <a:t>5</a:t>
            </a:r>
          </a:p>
          <a:p>
            <a:pPr>
              <a:lnSpc>
                <a:spcPct val="120000"/>
              </a:lnSpc>
            </a:pPr>
            <a:endParaRPr lang="zh-CN" altLang="en-US" dirty="0"/>
          </a:p>
        </p:txBody>
      </p:sp>
      <p:pic>
        <p:nvPicPr>
          <p:cNvPr id="4" name="图片 3"/>
          <p:cNvPicPr>
            <a:picLocks noChangeAspect="1"/>
          </p:cNvPicPr>
          <p:nvPr/>
        </p:nvPicPr>
        <p:blipFill>
          <a:blip r:embed="rId2" cstate="print">
            <a:clrChange>
              <a:clrFrom>
                <a:srgbClr val="EFEFEF"/>
              </a:clrFrom>
              <a:clrTo>
                <a:srgbClr val="EFEFEF">
                  <a:alpha val="0"/>
                </a:srgbClr>
              </a:clrTo>
            </a:clrChange>
          </a:blip>
          <a:stretch>
            <a:fillRect/>
          </a:stretch>
        </p:blipFill>
        <p:spPr>
          <a:xfrm>
            <a:off x="7536160" y="1412776"/>
            <a:ext cx="4130066" cy="4033051"/>
          </a:xfrm>
          <a:prstGeom prst="rect">
            <a:avLst/>
          </a:prstGeom>
        </p:spPr>
      </p:pic>
    </p:spTree>
    <p:extLst>
      <p:ext uri="{BB962C8B-B14F-4D97-AF65-F5344CB8AC3E}">
        <p14:creationId xmlns:p14="http://schemas.microsoft.com/office/powerpoint/2010/main" xmlns="" val="23781724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a:xfrm>
            <a:off x="623392" y="836712"/>
            <a:ext cx="10873208" cy="4843264"/>
          </a:xfrm>
        </p:spPr>
        <p:txBody>
          <a:bodyPr/>
          <a:lstStyle/>
          <a:p>
            <a:r>
              <a:rPr lang="zh-CN" altLang="en-US" dirty="0" smtClean="0"/>
              <a:t>计算环复杂度（</a:t>
            </a:r>
            <a:r>
              <a:rPr lang="en-US" altLang="zh-CN" dirty="0" smtClean="0"/>
              <a:t>2</a:t>
            </a:r>
            <a:r>
              <a:rPr lang="zh-CN" altLang="en-US" dirty="0" smtClean="0"/>
              <a:t>）公式法：</a:t>
            </a:r>
            <a:endParaRPr lang="en-US" altLang="zh-CN" dirty="0" smtClean="0"/>
          </a:p>
          <a:p>
            <a:pPr lvl="1"/>
            <a:r>
              <a:rPr lang="en-US" altLang="zh-CN" dirty="0" smtClean="0"/>
              <a:t>V(G) = </a:t>
            </a:r>
            <a:r>
              <a:rPr lang="en-US" altLang="zh-CN" dirty="0" smtClean="0"/>
              <a:t>e–n+2</a:t>
            </a:r>
            <a:endParaRPr lang="en-US" altLang="zh-CN" dirty="0" smtClean="0"/>
          </a:p>
        </p:txBody>
      </p:sp>
      <p:sp>
        <p:nvSpPr>
          <p:cNvPr id="4" name="TextBox 3"/>
          <p:cNvSpPr txBox="1"/>
          <p:nvPr/>
        </p:nvSpPr>
        <p:spPr>
          <a:xfrm>
            <a:off x="1271464" y="2564904"/>
            <a:ext cx="8121134" cy="523220"/>
          </a:xfrm>
          <a:prstGeom prst="rect">
            <a:avLst/>
          </a:prstGeom>
          <a:noFill/>
        </p:spPr>
        <p:txBody>
          <a:bodyPr wrap="none" rtlCol="0">
            <a:spAutoFit/>
          </a:bodyPr>
          <a:lstStyle/>
          <a:p>
            <a:r>
              <a:rPr lang="zh-CN" altLang="en-US" sz="2800" b="1" dirty="0" smtClean="0">
                <a:latin typeface="华文楷体" panose="02010600040101010101" pitchFamily="2" charset="-122"/>
                <a:ea typeface="楷体" panose="02010609060101010101" pitchFamily="49" charset="-122"/>
              </a:rPr>
              <a:t>其中，</a:t>
            </a:r>
            <a:r>
              <a:rPr lang="en-US" altLang="zh-CN" sz="2800" b="1" dirty="0" smtClean="0">
                <a:latin typeface="华文楷体" panose="02010600040101010101" pitchFamily="2" charset="-122"/>
                <a:ea typeface="楷体" panose="02010609060101010101" pitchFamily="49" charset="-122"/>
              </a:rPr>
              <a:t>e</a:t>
            </a:r>
            <a:r>
              <a:rPr lang="zh-CN" altLang="en-US" sz="2800" b="1" dirty="0" smtClean="0">
                <a:latin typeface="华文楷体" panose="02010600040101010101" pitchFamily="2" charset="-122"/>
                <a:ea typeface="楷体" panose="02010609060101010101" pitchFamily="49" charset="-122"/>
              </a:rPr>
              <a:t>表示图中边的数目，</a:t>
            </a:r>
            <a:r>
              <a:rPr lang="en-US" altLang="zh-CN" sz="2800" b="1" dirty="0" smtClean="0">
                <a:latin typeface="华文楷体" panose="02010600040101010101" pitchFamily="2" charset="-122"/>
                <a:ea typeface="楷体" panose="02010609060101010101" pitchFamily="49" charset="-122"/>
              </a:rPr>
              <a:t>n</a:t>
            </a:r>
            <a:r>
              <a:rPr lang="zh-CN" altLang="en-US" sz="2800" b="1" dirty="0" smtClean="0">
                <a:latin typeface="华文楷体" panose="02010600040101010101" pitchFamily="2" charset="-122"/>
                <a:ea typeface="楷体" panose="02010609060101010101" pitchFamily="49" charset="-122"/>
              </a:rPr>
              <a:t>表示图中节点的总数</a:t>
            </a:r>
          </a:p>
        </p:txBody>
      </p:sp>
      <p:pic>
        <p:nvPicPr>
          <p:cNvPr id="5" name="图片 4"/>
          <p:cNvPicPr>
            <a:picLocks noChangeAspect="1"/>
          </p:cNvPicPr>
          <p:nvPr/>
        </p:nvPicPr>
        <p:blipFill>
          <a:blip r:embed="rId3" cstate="print">
            <a:clrChange>
              <a:clrFrom>
                <a:srgbClr val="EFEFEF"/>
              </a:clrFrom>
              <a:clrTo>
                <a:srgbClr val="EFEFEF">
                  <a:alpha val="0"/>
                </a:srgbClr>
              </a:clrTo>
            </a:clrChange>
          </a:blip>
          <a:stretch>
            <a:fillRect/>
          </a:stretch>
        </p:blipFill>
        <p:spPr>
          <a:xfrm>
            <a:off x="7824192" y="2276872"/>
            <a:ext cx="4130066" cy="4033051"/>
          </a:xfrm>
          <a:prstGeom prst="rect">
            <a:avLst/>
          </a:prstGeom>
        </p:spPr>
      </p:pic>
    </p:spTree>
    <p:extLst>
      <p:ext uri="{BB962C8B-B14F-4D97-AF65-F5344CB8AC3E}">
        <p14:creationId xmlns:p14="http://schemas.microsoft.com/office/powerpoint/2010/main" xmlns="" val="22396617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3" name="内容占位符 2"/>
          <p:cNvSpPr>
            <a:spLocks noGrp="1"/>
          </p:cNvSpPr>
          <p:nvPr>
            <p:ph idx="1"/>
          </p:nvPr>
        </p:nvSpPr>
        <p:spPr>
          <a:xfrm>
            <a:off x="335360" y="980728"/>
            <a:ext cx="10873208" cy="4843264"/>
          </a:xfrm>
        </p:spPr>
        <p:txBody>
          <a:bodyPr/>
          <a:lstStyle/>
          <a:p>
            <a:r>
              <a:rPr lang="en-US" altLang="zh-CN" dirty="0" smtClean="0"/>
              <a:t> </a:t>
            </a:r>
            <a:r>
              <a:rPr lang="zh-CN" altLang="en-US" dirty="0" smtClean="0"/>
              <a:t>计算环复杂度（</a:t>
            </a:r>
            <a:r>
              <a:rPr lang="en-US" altLang="zh-CN" dirty="0" smtClean="0"/>
              <a:t>3</a:t>
            </a:r>
            <a:r>
              <a:rPr lang="zh-CN" altLang="en-US" dirty="0" smtClean="0"/>
              <a:t>）判定节点法：</a:t>
            </a:r>
            <a:endParaRPr lang="en-US" altLang="zh-CN" dirty="0" smtClean="0"/>
          </a:p>
          <a:p>
            <a:pPr lvl="1"/>
            <a:r>
              <a:rPr lang="zh-CN" altLang="en-US" dirty="0" smtClean="0"/>
              <a:t>利用代码中判定节点的数目来计算环复杂度 </a:t>
            </a:r>
            <a:endParaRPr lang="en-US" altLang="zh-CN" dirty="0" smtClean="0"/>
          </a:p>
          <a:p>
            <a:pPr lvl="1"/>
            <a:r>
              <a:rPr lang="en-US" altLang="zh-CN" dirty="0" smtClean="0"/>
              <a:t>V(G)=P+ 1</a:t>
            </a:r>
            <a:r>
              <a:rPr lang="zh-CN" altLang="en-US" dirty="0" smtClean="0"/>
              <a:t>（</a:t>
            </a:r>
            <a:r>
              <a:rPr lang="en-US" altLang="zh-CN" dirty="0" smtClean="0"/>
              <a:t>p</a:t>
            </a:r>
            <a:r>
              <a:rPr lang="zh-CN" altLang="en-US" dirty="0" smtClean="0"/>
              <a:t>代表判定节点的数目）</a:t>
            </a:r>
            <a:endParaRPr lang="en-US" altLang="zh-CN" dirty="0" smtClean="0"/>
          </a:p>
          <a:p>
            <a:pPr lvl="1"/>
            <a:r>
              <a:rPr lang="zh-CN" altLang="en-US" dirty="0" smtClean="0"/>
              <a:t>通常情况判定节点非常容易识别</a:t>
            </a:r>
            <a:endParaRPr lang="en-US" altLang="zh-CN" dirty="0" smtClean="0"/>
          </a:p>
          <a:p>
            <a:pPr lvl="1"/>
            <a:r>
              <a:rPr lang="zh-CN" altLang="en-US" dirty="0" smtClean="0"/>
              <a:t>遇到</a:t>
            </a:r>
            <a:r>
              <a:rPr lang="en-US" altLang="zh-CN" dirty="0" smtClean="0"/>
              <a:t>switch</a:t>
            </a:r>
            <a:r>
              <a:rPr lang="zh-CN" altLang="en-US" dirty="0" smtClean="0"/>
              <a:t>语句怎么做？</a:t>
            </a:r>
            <a:endParaRPr lang="en-US" altLang="zh-CN" dirty="0" smtClean="0"/>
          </a:p>
          <a:p>
            <a:pPr lvl="1"/>
            <a:endParaRPr lang="en-US" altLang="zh-CN" dirty="0" smtClean="0"/>
          </a:p>
          <a:p>
            <a:pPr marL="471487" lvl="1" indent="0">
              <a:buNone/>
            </a:pPr>
            <a:r>
              <a:rPr lang="en-US" altLang="zh-CN" dirty="0" smtClean="0"/>
              <a:t>                                                                                                                                                                                                                                                                                                                                                                                             </a:t>
            </a:r>
            <a:endParaRPr lang="zh-CN" altLang="en-US" dirty="0"/>
          </a:p>
        </p:txBody>
      </p:sp>
      <p:pic>
        <p:nvPicPr>
          <p:cNvPr id="4" name="图片 3"/>
          <p:cNvPicPr>
            <a:picLocks noChangeAspect="1"/>
          </p:cNvPicPr>
          <p:nvPr/>
        </p:nvPicPr>
        <p:blipFill>
          <a:blip r:embed="rId3" cstate="print">
            <a:clrChange>
              <a:clrFrom>
                <a:srgbClr val="F0F0F0"/>
              </a:clrFrom>
              <a:clrTo>
                <a:srgbClr val="F0F0F0">
                  <a:alpha val="0"/>
                </a:srgbClr>
              </a:clrTo>
            </a:clrChange>
          </a:blip>
          <a:stretch>
            <a:fillRect/>
          </a:stretch>
        </p:blipFill>
        <p:spPr>
          <a:xfrm>
            <a:off x="5231904" y="2708920"/>
            <a:ext cx="3447619" cy="3238095"/>
          </a:xfrm>
          <a:prstGeom prst="rect">
            <a:avLst/>
          </a:prstGeom>
        </p:spPr>
      </p:pic>
      <p:pic>
        <p:nvPicPr>
          <p:cNvPr id="5" name="图片 4"/>
          <p:cNvPicPr>
            <a:picLocks noChangeAspect="1"/>
          </p:cNvPicPr>
          <p:nvPr/>
        </p:nvPicPr>
        <p:blipFill>
          <a:blip r:embed="rId4" cstate="print">
            <a:clrChange>
              <a:clrFrom>
                <a:srgbClr val="EFEFEF"/>
              </a:clrFrom>
              <a:clrTo>
                <a:srgbClr val="EFEFEF">
                  <a:alpha val="0"/>
                </a:srgbClr>
              </a:clrTo>
            </a:clrChange>
          </a:blip>
          <a:stretch>
            <a:fillRect/>
          </a:stretch>
        </p:blipFill>
        <p:spPr>
          <a:xfrm>
            <a:off x="7968208" y="908720"/>
            <a:ext cx="4130066" cy="4033051"/>
          </a:xfrm>
          <a:prstGeom prst="rect">
            <a:avLst/>
          </a:prstGeom>
        </p:spPr>
      </p:pic>
    </p:spTree>
    <p:extLst>
      <p:ext uri="{BB962C8B-B14F-4D97-AF65-F5344CB8AC3E}">
        <p14:creationId xmlns:p14="http://schemas.microsoft.com/office/powerpoint/2010/main" xmlns="" val="16959165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计算环复杂度</a:t>
            </a:r>
            <a:endParaRPr lang="zh-CN" altLang="en-US" dirty="0"/>
          </a:p>
        </p:txBody>
      </p:sp>
      <p:sp>
        <p:nvSpPr>
          <p:cNvPr id="8" name="内容占位符 7"/>
          <p:cNvSpPr>
            <a:spLocks noGrp="1"/>
          </p:cNvSpPr>
          <p:nvPr>
            <p:ph idx="1"/>
          </p:nvPr>
        </p:nvSpPr>
        <p:spPr/>
        <p:txBody>
          <a:bodyPr/>
          <a:lstStyle/>
          <a:p>
            <a:endParaRPr lang="zh-CN" altLang="en-US"/>
          </a:p>
        </p:txBody>
      </p:sp>
      <p:pic>
        <p:nvPicPr>
          <p:cNvPr id="4" name="图片 3"/>
          <p:cNvPicPr>
            <a:picLocks noChangeAspect="1"/>
          </p:cNvPicPr>
          <p:nvPr/>
        </p:nvPicPr>
        <p:blipFill>
          <a:blip r:embed="rId2" cstate="print"/>
          <a:stretch>
            <a:fillRect/>
          </a:stretch>
        </p:blipFill>
        <p:spPr>
          <a:xfrm>
            <a:off x="1487488" y="1556792"/>
            <a:ext cx="3009524" cy="2876190"/>
          </a:xfrm>
          <a:prstGeom prst="rect">
            <a:avLst/>
          </a:prstGeom>
        </p:spPr>
      </p:pic>
      <p:pic>
        <p:nvPicPr>
          <p:cNvPr id="5" name="图片 4"/>
          <p:cNvPicPr>
            <a:picLocks noChangeAspect="1"/>
          </p:cNvPicPr>
          <p:nvPr/>
        </p:nvPicPr>
        <p:blipFill>
          <a:blip r:embed="rId3" cstate="print"/>
          <a:stretch>
            <a:fillRect/>
          </a:stretch>
        </p:blipFill>
        <p:spPr>
          <a:xfrm>
            <a:off x="5375920" y="1052736"/>
            <a:ext cx="3676190" cy="4961905"/>
          </a:xfrm>
          <a:prstGeom prst="rect">
            <a:avLst/>
          </a:prstGeom>
        </p:spPr>
      </p:pic>
    </p:spTree>
    <p:extLst>
      <p:ext uri="{BB962C8B-B14F-4D97-AF65-F5344CB8AC3E}">
        <p14:creationId xmlns:p14="http://schemas.microsoft.com/office/powerpoint/2010/main" xmlns="" val="758564451"/>
      </p:ext>
    </p:extLst>
  </p:cSld>
  <p:clrMapOvr>
    <a:masterClrMapping/>
  </p:clrMapOvr>
  <p:transition>
    <p:blinds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针对不合理的函数改进策略</a:t>
            </a:r>
            <a:endParaRPr lang="zh-CN" altLang="en-US" dirty="0"/>
          </a:p>
        </p:txBody>
      </p:sp>
      <p:sp>
        <p:nvSpPr>
          <p:cNvPr id="2" name="内容占位符 1"/>
          <p:cNvSpPr>
            <a:spLocks noGrp="1"/>
          </p:cNvSpPr>
          <p:nvPr>
            <p:ph idx="1"/>
          </p:nvPr>
        </p:nvSpPr>
        <p:spPr/>
        <p:txBody>
          <a:bodyPr/>
          <a:lstStyle/>
          <a:p>
            <a:r>
              <a:rPr lang="zh-CN" altLang="en-US" dirty="0" smtClean="0"/>
              <a:t>多出口往往是因多条</a:t>
            </a:r>
            <a:r>
              <a:rPr lang="en-US" altLang="zh-CN" dirty="0" smtClean="0"/>
              <a:t>return</a:t>
            </a:r>
            <a:r>
              <a:rPr lang="zh-CN" altLang="en-US" dirty="0" smtClean="0"/>
              <a:t>语句造成，尽量避免</a:t>
            </a:r>
            <a:r>
              <a:rPr lang="zh-CN" altLang="en-US" dirty="0" smtClean="0">
                <a:solidFill>
                  <a:srgbClr val="FF0000"/>
                </a:solidFill>
              </a:rPr>
              <a:t>同一函数</a:t>
            </a:r>
            <a:r>
              <a:rPr lang="zh-CN" altLang="en-US" dirty="0" smtClean="0"/>
              <a:t>使用多个</a:t>
            </a:r>
            <a:r>
              <a:rPr lang="en-US" altLang="zh-CN" dirty="0" smtClean="0"/>
              <a:t>return</a:t>
            </a:r>
            <a:r>
              <a:rPr lang="zh-CN" altLang="en-US" dirty="0" smtClean="0"/>
              <a:t>语句</a:t>
            </a:r>
            <a:endParaRPr lang="en-US" altLang="zh-CN" dirty="0" smtClean="0"/>
          </a:p>
          <a:p>
            <a:r>
              <a:rPr lang="zh-CN" altLang="en-US" dirty="0" smtClean="0"/>
              <a:t>尽量不使用强制跳转或强制结束语句，如</a:t>
            </a:r>
            <a:r>
              <a:rPr lang="en-US" altLang="zh-CN" dirty="0" smtClean="0"/>
              <a:t>:</a:t>
            </a:r>
            <a:r>
              <a:rPr lang="en-US" altLang="zh-CN" dirty="0" err="1" smtClean="0"/>
              <a:t>goto</a:t>
            </a:r>
            <a:r>
              <a:rPr lang="zh-CN" altLang="en-US" dirty="0" smtClean="0"/>
              <a:t>，</a:t>
            </a:r>
            <a:r>
              <a:rPr lang="en-US" altLang="zh-CN" dirty="0" smtClean="0"/>
              <a:t>break</a:t>
            </a:r>
            <a:r>
              <a:rPr lang="zh-CN" altLang="en-US" dirty="0" smtClean="0"/>
              <a:t>等语句</a:t>
            </a:r>
            <a:endParaRPr lang="en-US" altLang="zh-CN" dirty="0" smtClean="0"/>
          </a:p>
          <a:p>
            <a:r>
              <a:rPr lang="zh-CN" altLang="en-US" dirty="0" smtClean="0"/>
              <a:t>将完成单一功能的语句块改为函数调用的方式，降低单个函数的环复杂度</a:t>
            </a:r>
            <a:endParaRPr lang="zh-CN" altLang="en-US" dirty="0"/>
          </a:p>
        </p:txBody>
      </p:sp>
    </p:spTree>
    <p:extLst>
      <p:ext uri="{BB962C8B-B14F-4D97-AF65-F5344CB8AC3E}">
        <p14:creationId xmlns:p14="http://schemas.microsoft.com/office/powerpoint/2010/main" xmlns="" val="6111385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白盒测试关注的对象：</a:t>
            </a:r>
            <a:endParaRPr lang="en-US" altLang="zh-CN" dirty="0" smtClean="0"/>
          </a:p>
          <a:p>
            <a:pPr lvl="1"/>
            <a:r>
              <a:rPr lang="zh-CN" altLang="en-US" dirty="0" smtClean="0">
                <a:solidFill>
                  <a:srgbClr val="FF0000"/>
                </a:solidFill>
              </a:rPr>
              <a:t>源代码</a:t>
            </a:r>
            <a:r>
              <a:rPr lang="zh-CN" altLang="en-US" dirty="0" smtClean="0"/>
              <a:t>：</a:t>
            </a:r>
            <a:endParaRPr lang="en-US" altLang="zh-CN" dirty="0" smtClean="0"/>
          </a:p>
          <a:p>
            <a:pPr lvl="2"/>
            <a:r>
              <a:rPr lang="zh-CN" altLang="en-US" dirty="0" smtClean="0"/>
              <a:t>阅读源代码，检查代码规范性，并对照函数功能查找代码的逻辑缺陷、内存管理缺陷、数据定义和使用缺陷等</a:t>
            </a:r>
            <a:endParaRPr lang="en-US" altLang="zh-CN" dirty="0" smtClean="0"/>
          </a:p>
          <a:p>
            <a:pPr lvl="1"/>
            <a:r>
              <a:rPr lang="zh-CN" altLang="en-US" dirty="0" smtClean="0">
                <a:solidFill>
                  <a:srgbClr val="FF0000"/>
                </a:solidFill>
              </a:rPr>
              <a:t>程序结构：</a:t>
            </a:r>
            <a:endParaRPr lang="en-US" altLang="zh-CN" dirty="0" smtClean="0">
              <a:solidFill>
                <a:srgbClr val="FF0000"/>
              </a:solidFill>
            </a:endParaRPr>
          </a:p>
          <a:p>
            <a:pPr lvl="2"/>
            <a:r>
              <a:rPr lang="zh-CN" altLang="en-US" dirty="0" smtClean="0"/>
              <a:t>使用与程序设计相关的图表，找到程序设计的缺陷，或评价程序的执行效率</a:t>
            </a:r>
            <a:endParaRPr lang="zh-CN" altLang="en-US" dirty="0"/>
          </a:p>
        </p:txBody>
      </p:sp>
    </p:spTree>
    <p:extLst>
      <p:ext uri="{BB962C8B-B14F-4D97-AF65-F5344CB8AC3E}">
        <p14:creationId xmlns:p14="http://schemas.microsoft.com/office/powerpoint/2010/main" xmlns="" val="330808548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静态结构分析局限性</a:t>
            </a:r>
            <a:endParaRPr lang="zh-CN" altLang="en-US" dirty="0"/>
          </a:p>
        </p:txBody>
      </p:sp>
      <p:sp>
        <p:nvSpPr>
          <p:cNvPr id="2" name="内容占位符 1"/>
          <p:cNvSpPr>
            <a:spLocks noGrp="1"/>
          </p:cNvSpPr>
          <p:nvPr>
            <p:ph idx="1"/>
          </p:nvPr>
        </p:nvSpPr>
        <p:spPr>
          <a:xfrm>
            <a:off x="623392" y="980728"/>
            <a:ext cx="11161240" cy="4843264"/>
          </a:xfrm>
        </p:spPr>
        <p:txBody>
          <a:bodyPr/>
          <a:lstStyle/>
          <a:p>
            <a:r>
              <a:rPr lang="zh-CN" altLang="en-US" dirty="0" smtClean="0"/>
              <a:t>无论是函数调用图还是控制流图，都是从图的角度，脱离代码分析</a:t>
            </a:r>
            <a:endParaRPr lang="en-US" altLang="zh-CN" dirty="0" smtClean="0"/>
          </a:p>
          <a:p>
            <a:pPr lvl="1"/>
            <a:r>
              <a:rPr lang="zh-CN" altLang="en-US" dirty="0" smtClean="0"/>
              <a:t>无法看出函数调用接口的复杂性，如</a:t>
            </a:r>
            <a:r>
              <a:rPr lang="zh-CN" altLang="en-US" dirty="0" smtClean="0">
                <a:solidFill>
                  <a:srgbClr val="FF0000"/>
                </a:solidFill>
              </a:rPr>
              <a:t>包含多少个参数</a:t>
            </a:r>
            <a:r>
              <a:rPr lang="zh-CN" altLang="en-US" dirty="0" smtClean="0"/>
              <a:t>，</a:t>
            </a:r>
            <a:r>
              <a:rPr lang="zh-CN" altLang="en-US" dirty="0" smtClean="0">
                <a:solidFill>
                  <a:srgbClr val="FF0000"/>
                </a:solidFill>
              </a:rPr>
              <a:t>参数类型</a:t>
            </a:r>
            <a:r>
              <a:rPr lang="zh-CN" altLang="en-US" dirty="0" smtClean="0"/>
              <a:t>是否复杂等</a:t>
            </a:r>
            <a:endParaRPr lang="en-US" altLang="zh-CN" dirty="0" smtClean="0"/>
          </a:p>
          <a:p>
            <a:pPr lvl="1"/>
            <a:r>
              <a:rPr lang="zh-CN" altLang="en-US" dirty="0" smtClean="0">
                <a:solidFill>
                  <a:srgbClr val="FF0000"/>
                </a:solidFill>
              </a:rPr>
              <a:t>判定节点</a:t>
            </a:r>
            <a:r>
              <a:rPr lang="zh-CN" altLang="en-US" dirty="0" smtClean="0"/>
              <a:t>的复杂度和循环结构的复杂度</a:t>
            </a:r>
            <a:endParaRPr lang="en-US" altLang="zh-CN" dirty="0" smtClean="0"/>
          </a:p>
          <a:p>
            <a:pPr lvl="2"/>
            <a:r>
              <a:rPr lang="zh-CN" altLang="en-US" dirty="0" smtClean="0"/>
              <a:t>如判定表达式包含多少个简单的判定条件，循环次数如何控制</a:t>
            </a:r>
            <a:endParaRPr lang="en-US" altLang="zh-CN" dirty="0" smtClean="0"/>
          </a:p>
          <a:p>
            <a:pPr lvl="2"/>
            <a:r>
              <a:rPr lang="zh-CN" altLang="en-US" dirty="0" smtClean="0"/>
              <a:t>判定节点间是否存在相互关联等</a:t>
            </a:r>
            <a:endParaRPr lang="en-US" altLang="zh-CN" dirty="0" smtClean="0"/>
          </a:p>
          <a:p>
            <a:r>
              <a:rPr lang="zh-CN" altLang="en-US" dirty="0" smtClean="0"/>
              <a:t>局限性解决办法：通过</a:t>
            </a:r>
            <a:r>
              <a:rPr lang="zh-CN" altLang="en-US" dirty="0" smtClean="0">
                <a:solidFill>
                  <a:srgbClr val="FF0000"/>
                </a:solidFill>
              </a:rPr>
              <a:t>代码评审</a:t>
            </a:r>
            <a:r>
              <a:rPr lang="zh-CN" altLang="en-US" dirty="0" smtClean="0"/>
              <a:t>和</a:t>
            </a:r>
            <a:r>
              <a:rPr lang="zh-CN" altLang="en-US" dirty="0" smtClean="0">
                <a:solidFill>
                  <a:srgbClr val="FF0000"/>
                </a:solidFill>
              </a:rPr>
              <a:t>动态白盒测试</a:t>
            </a:r>
            <a:r>
              <a:rPr lang="zh-CN" altLang="en-US" dirty="0" smtClean="0"/>
              <a:t>来对代码进一步测试</a:t>
            </a:r>
            <a:endParaRPr lang="en-US" altLang="zh-CN" dirty="0" smtClean="0"/>
          </a:p>
          <a:p>
            <a:pPr marL="909637" lvl="2" indent="0">
              <a:buNone/>
            </a:pPr>
            <a:r>
              <a:rPr lang="en-US" altLang="zh-CN" dirty="0" smtClean="0"/>
              <a:t>	</a:t>
            </a:r>
          </a:p>
          <a:p>
            <a:pPr lvl="1"/>
            <a:endParaRPr lang="zh-CN" altLang="en-US" dirty="0"/>
          </a:p>
        </p:txBody>
      </p:sp>
    </p:spTree>
    <p:extLst>
      <p:ext uri="{BB962C8B-B14F-4D97-AF65-F5344CB8AC3E}">
        <p14:creationId xmlns:p14="http://schemas.microsoft.com/office/powerpoint/2010/main" xmlns="" val="18185648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静态白盒测试怎样做</a:t>
            </a:r>
            <a:endParaRPr lang="zh-CN" altLang="en-US" dirty="0"/>
          </a:p>
        </p:txBody>
      </p:sp>
      <p:sp>
        <p:nvSpPr>
          <p:cNvPr id="2" name="内容占位符 1"/>
          <p:cNvSpPr>
            <a:spLocks noGrp="1"/>
          </p:cNvSpPr>
          <p:nvPr>
            <p:ph idx="1"/>
          </p:nvPr>
        </p:nvSpPr>
        <p:spPr/>
        <p:txBody>
          <a:bodyPr/>
          <a:lstStyle/>
          <a:p>
            <a:r>
              <a:rPr lang="zh-CN" altLang="en-US" dirty="0" smtClean="0"/>
              <a:t>代码检查</a:t>
            </a:r>
            <a:endParaRPr lang="en-US" altLang="zh-CN" dirty="0" smtClean="0"/>
          </a:p>
          <a:p>
            <a:r>
              <a:rPr lang="zh-CN" altLang="en-US" dirty="0" smtClean="0"/>
              <a:t>静态结构分析</a:t>
            </a:r>
            <a:endParaRPr lang="en-US" altLang="zh-CN" dirty="0" smtClean="0"/>
          </a:p>
          <a:p>
            <a:r>
              <a:rPr lang="zh-CN" altLang="en-US" dirty="0" smtClean="0">
                <a:solidFill>
                  <a:srgbClr val="FF0000"/>
                </a:solidFill>
              </a:rPr>
              <a:t>代码质量度量</a:t>
            </a:r>
            <a:r>
              <a:rPr lang="zh-CN" altLang="en-US" dirty="0" smtClean="0"/>
              <a:t>                                                                                                                                                                                                                              </a:t>
            </a:r>
            <a:r>
              <a:rPr lang="en-US" altLang="zh-CN" dirty="0" smtClean="0"/>
              <a:t>                                                                                                                                                                                                                                                                                                                                                                                                                                                                                                                                                                                                                                                                                                                                                                                                                                                                                                                                                                                                                                                                                                                                                                                                                                                                                                                                                                                                                                                                           </a:t>
            </a:r>
            <a:endParaRPr lang="zh-CN" altLang="en-US" dirty="0"/>
          </a:p>
        </p:txBody>
      </p:sp>
    </p:spTree>
    <p:extLst>
      <p:ext uri="{BB962C8B-B14F-4D97-AF65-F5344CB8AC3E}">
        <p14:creationId xmlns:p14="http://schemas.microsoft.com/office/powerpoint/2010/main" xmlns="" val="2259866234"/>
      </p:ext>
    </p:extLst>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a:xfrm>
            <a:off x="119336" y="1196752"/>
            <a:ext cx="1944216" cy="4968552"/>
          </a:xfrm>
        </p:spPr>
        <p:txBody>
          <a:bodyPr/>
          <a:lstStyle/>
          <a:p>
            <a:pPr marL="0" indent="0">
              <a:buNone/>
            </a:pPr>
            <a:r>
              <a:rPr lang="en-US" altLang="zh-CN" dirty="0" smtClean="0">
                <a:solidFill>
                  <a:srgbClr val="FF0000"/>
                </a:solidFill>
              </a:rPr>
              <a:t>ISO9126</a:t>
            </a:r>
            <a:r>
              <a:rPr lang="zh-CN" altLang="en-US" dirty="0" smtClean="0">
                <a:solidFill>
                  <a:srgbClr val="FF0000"/>
                </a:solidFill>
              </a:rPr>
              <a:t>软件质量模型</a:t>
            </a:r>
            <a:endParaRPr lang="en-US" altLang="zh-CN" dirty="0" smtClean="0">
              <a:solidFill>
                <a:srgbClr val="FF0000"/>
              </a:solidFill>
            </a:endParaRPr>
          </a:p>
          <a:p>
            <a:endParaRPr lang="zh-CN" altLang="en-US" dirty="0">
              <a:solidFill>
                <a:srgbClr val="FF0000"/>
              </a:solidFill>
            </a:endParaRPr>
          </a:p>
        </p:txBody>
      </p:sp>
      <p:sp>
        <p:nvSpPr>
          <p:cNvPr id="4" name="AutoShape 2"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wkbos.bdimg.com/v1/docconvert2928/wk/3c5a3a87dd22c487de8e2c06e4db678c/0.png?responseCacheControl=max-age%3D3888000&amp;responseExpires=Sat%2C%2015%20Jul%202017%2011%3A33%3A10%20%2B0800&amp;authorization=bce-auth-v1%2Ffa1126e91489401fa7cc85045ce7179e%2F2017-05-31T03%3A33%3A10Z%2F3600%2Fhost%2Fa3c82891ab144cfc35641136f2ceeed3b811d0871c0dadf732d7166d8aa060e7&amp;x-bce-range=0-57935&amp;token=3f879e2e5627310b150e037cf2b33d73245e0e842da6ea1e9374c4e42173ca9b&amp;expire=2017-05-31T04:33:10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cstate="print">
            <a:clrChange>
              <a:clrFrom>
                <a:srgbClr val="FFFFFF"/>
              </a:clrFrom>
              <a:clrTo>
                <a:srgbClr val="FFFFFF">
                  <a:alpha val="0"/>
                </a:srgbClr>
              </a:clrTo>
            </a:clrChange>
          </a:blip>
          <a:stretch>
            <a:fillRect/>
          </a:stretch>
        </p:blipFill>
        <p:spPr>
          <a:xfrm>
            <a:off x="1991544" y="692696"/>
            <a:ext cx="10071746" cy="5670114"/>
          </a:xfrm>
          <a:prstGeom prst="rect">
            <a:avLst/>
          </a:prstGeom>
        </p:spPr>
      </p:pic>
    </p:spTree>
    <p:extLst>
      <p:ext uri="{BB962C8B-B14F-4D97-AF65-F5344CB8AC3E}">
        <p14:creationId xmlns:p14="http://schemas.microsoft.com/office/powerpoint/2010/main" xmlns="" val="419649379"/>
      </p:ext>
    </p:extLst>
  </p:cSld>
  <p:clrMapOvr>
    <a:masterClrMapping/>
  </p:clrMapOvr>
  <p:transition>
    <p:blinds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p:txBody>
          <a:bodyPr/>
          <a:lstStyle/>
          <a:p>
            <a:r>
              <a:rPr lang="zh-CN" altLang="en-US" dirty="0" smtClean="0">
                <a:solidFill>
                  <a:srgbClr val="FF0000"/>
                </a:solidFill>
              </a:rPr>
              <a:t>质量因素</a:t>
            </a:r>
            <a:r>
              <a:rPr lang="zh-CN" altLang="en-US" dirty="0" smtClean="0"/>
              <a:t>（</a:t>
            </a:r>
            <a:r>
              <a:rPr lang="en-US" altLang="zh-CN" dirty="0" smtClean="0"/>
              <a:t>Factors</a:t>
            </a:r>
            <a:r>
              <a:rPr lang="zh-CN" altLang="en-US" dirty="0" smtClean="0"/>
              <a:t>）</a:t>
            </a:r>
            <a:r>
              <a:rPr lang="en-US" altLang="zh-CN" dirty="0" smtClean="0"/>
              <a:t>:</a:t>
            </a:r>
            <a:r>
              <a:rPr lang="zh-CN" altLang="en-US" dirty="0" smtClean="0"/>
              <a:t>对应</a:t>
            </a:r>
            <a:r>
              <a:rPr lang="en-US" altLang="zh-CN" dirty="0" smtClean="0"/>
              <a:t>ISO9126</a:t>
            </a:r>
            <a:r>
              <a:rPr lang="zh-CN" altLang="en-US" dirty="0" smtClean="0"/>
              <a:t>质量模型的质量特性</a:t>
            </a:r>
            <a:endParaRPr lang="en-US" altLang="zh-CN" dirty="0" smtClean="0"/>
          </a:p>
          <a:p>
            <a:r>
              <a:rPr lang="zh-CN" altLang="en-US" dirty="0" smtClean="0">
                <a:solidFill>
                  <a:srgbClr val="FF0000"/>
                </a:solidFill>
              </a:rPr>
              <a:t>质量标准</a:t>
            </a:r>
            <a:r>
              <a:rPr lang="zh-CN" altLang="en-US" dirty="0" smtClean="0"/>
              <a:t>（</a:t>
            </a:r>
            <a:r>
              <a:rPr lang="en-US" altLang="zh-CN" dirty="0" smtClean="0"/>
              <a:t>Criteria</a:t>
            </a:r>
            <a:r>
              <a:rPr lang="zh-CN" altLang="en-US" dirty="0" smtClean="0"/>
              <a:t>）</a:t>
            </a:r>
            <a:r>
              <a:rPr lang="en-US" altLang="zh-CN" dirty="0" smtClean="0"/>
              <a:t>:</a:t>
            </a:r>
            <a:r>
              <a:rPr lang="zh-CN" altLang="en-US" dirty="0" smtClean="0"/>
              <a:t>对应</a:t>
            </a:r>
            <a:r>
              <a:rPr lang="en-US" altLang="zh-CN" dirty="0" smtClean="0"/>
              <a:t>ISO9126</a:t>
            </a:r>
            <a:r>
              <a:rPr lang="zh-CN" altLang="en-US" dirty="0" smtClean="0"/>
              <a:t>质量模型的子特性</a:t>
            </a:r>
            <a:endParaRPr lang="en-US" altLang="zh-CN" dirty="0" smtClean="0"/>
          </a:p>
          <a:p>
            <a:r>
              <a:rPr lang="zh-CN" altLang="en-US" dirty="0" smtClean="0"/>
              <a:t>质量度量元（</a:t>
            </a:r>
            <a:r>
              <a:rPr lang="en-US" altLang="zh-CN" dirty="0" smtClean="0"/>
              <a:t>Metrics</a:t>
            </a:r>
            <a:r>
              <a:rPr lang="zh-CN" altLang="en-US" dirty="0" smtClean="0"/>
              <a:t>）：规范软件的行为属性。每个质量标准由多个质量度量元组成</a:t>
            </a:r>
            <a:endParaRPr lang="en-US" altLang="zh-CN" dirty="0" smtClean="0"/>
          </a:p>
          <a:p>
            <a:endParaRPr lang="zh-CN" altLang="en-US" dirty="0"/>
          </a:p>
        </p:txBody>
      </p:sp>
    </p:spTree>
    <p:extLst>
      <p:ext uri="{BB962C8B-B14F-4D97-AF65-F5344CB8AC3E}">
        <p14:creationId xmlns:p14="http://schemas.microsoft.com/office/powerpoint/2010/main" xmlns="" val="3943367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代码质量度量</a:t>
            </a:r>
            <a:endParaRPr lang="zh-CN" altLang="en-US" dirty="0"/>
          </a:p>
        </p:txBody>
      </p:sp>
      <p:sp>
        <p:nvSpPr>
          <p:cNvPr id="2" name="内容占位符 1"/>
          <p:cNvSpPr>
            <a:spLocks noGrp="1"/>
          </p:cNvSpPr>
          <p:nvPr>
            <p:ph idx="1"/>
          </p:nvPr>
        </p:nvSpPr>
        <p:spPr>
          <a:xfrm>
            <a:off x="715780" y="980728"/>
            <a:ext cx="10668000" cy="4267200"/>
          </a:xfrm>
        </p:spPr>
        <p:txBody>
          <a:bodyPr/>
          <a:lstStyle/>
          <a:p>
            <a:r>
              <a:rPr lang="zh-CN" altLang="en-US" dirty="0" smtClean="0"/>
              <a:t>质量度量元定义和计算</a:t>
            </a:r>
            <a:endParaRPr lang="en-US" altLang="zh-CN" dirty="0" smtClean="0"/>
          </a:p>
          <a:p>
            <a:pPr lvl="1"/>
            <a:r>
              <a:rPr lang="zh-CN" altLang="en-US" dirty="0" smtClean="0"/>
              <a:t>质量度量元是量化的行为规范，通过对每个度量元规定上、下限，并将其转化为数字，当被测代码关于该度量元的实际取值落在规定的上下限范围内时，就认为被测代码关于该项度量元是合格的，并赋值为“</a:t>
            </a:r>
            <a:r>
              <a:rPr lang="en-US" altLang="zh-CN" dirty="0" smtClean="0"/>
              <a:t>1</a:t>
            </a:r>
            <a:r>
              <a:rPr lang="zh-CN" altLang="en-US" dirty="0" smtClean="0"/>
              <a:t>”，否则赋值为“</a:t>
            </a:r>
            <a:r>
              <a:rPr lang="en-US" altLang="zh-CN" dirty="0" smtClean="0"/>
              <a:t>0</a:t>
            </a:r>
            <a:r>
              <a:rPr lang="zh-CN" altLang="en-US" dirty="0" smtClean="0"/>
              <a:t>”</a:t>
            </a:r>
            <a:endParaRPr lang="en-US" altLang="zh-CN" dirty="0" smtClean="0"/>
          </a:p>
          <a:p>
            <a:pPr lvl="1"/>
            <a:r>
              <a:rPr lang="zh-CN" altLang="en-US" dirty="0" smtClean="0"/>
              <a:t>例如</a:t>
            </a:r>
            <a:r>
              <a:rPr lang="en-US" altLang="zh-CN" dirty="0" smtClean="0"/>
              <a:t>V(G),</a:t>
            </a:r>
            <a:r>
              <a:rPr lang="zh-CN" altLang="en-US" dirty="0" smtClean="0"/>
              <a:t>上下限分别为</a:t>
            </a:r>
            <a:r>
              <a:rPr lang="en-US" altLang="zh-CN" dirty="0" smtClean="0"/>
              <a:t>10</a:t>
            </a:r>
            <a:r>
              <a:rPr lang="zh-CN" altLang="en-US" dirty="0" smtClean="0"/>
              <a:t>和</a:t>
            </a:r>
            <a:r>
              <a:rPr lang="en-US" altLang="zh-CN" dirty="0" smtClean="0"/>
              <a:t>1</a:t>
            </a:r>
            <a:r>
              <a:rPr lang="zh-CN" altLang="en-US" dirty="0" smtClean="0"/>
              <a:t>，若某段代码</a:t>
            </a:r>
            <a:r>
              <a:rPr lang="en-US" altLang="zh-CN" dirty="0" smtClean="0"/>
              <a:t>V(G)=11,</a:t>
            </a:r>
            <a:r>
              <a:rPr lang="zh-CN" altLang="en-US" dirty="0" smtClean="0"/>
              <a:t>则被测代码关于环复杂度不合格</a:t>
            </a:r>
            <a:endParaRPr lang="en-US" altLang="zh-CN" dirty="0" smtClean="0"/>
          </a:p>
          <a:p>
            <a:pPr lvl="1"/>
            <a:r>
              <a:rPr lang="zh-CN" altLang="en-US" dirty="0" smtClean="0"/>
              <a:t>通常质量度量元由各单位自行规定</a:t>
            </a:r>
            <a:endParaRPr lang="en-US" altLang="zh-CN" dirty="0" smtClean="0"/>
          </a:p>
          <a:p>
            <a:pPr lvl="1"/>
            <a:endParaRPr lang="zh-CN" altLang="en-US" dirty="0"/>
          </a:p>
        </p:txBody>
      </p:sp>
    </p:spTree>
    <p:extLst>
      <p:ext uri="{BB962C8B-B14F-4D97-AF65-F5344CB8AC3E}">
        <p14:creationId xmlns:p14="http://schemas.microsoft.com/office/powerpoint/2010/main" xmlns="" val="17467126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代码质量度量</a:t>
            </a:r>
            <a:endParaRPr lang="zh-CN" altLang="en-US" dirty="0"/>
          </a:p>
        </p:txBody>
      </p:sp>
      <p:sp>
        <p:nvSpPr>
          <p:cNvPr id="2" name="内容占位符 1"/>
          <p:cNvSpPr>
            <a:spLocks noGrp="1"/>
          </p:cNvSpPr>
          <p:nvPr>
            <p:ph idx="1"/>
          </p:nvPr>
        </p:nvSpPr>
        <p:spPr/>
        <p:txBody>
          <a:bodyPr/>
          <a:lstStyle/>
          <a:p>
            <a:r>
              <a:rPr lang="zh-CN" altLang="en-US" dirty="0" smtClean="0"/>
              <a:t>质量标准的计算</a:t>
            </a:r>
            <a:endParaRPr lang="en-US" altLang="zh-CN" dirty="0" smtClean="0"/>
          </a:p>
          <a:p>
            <a:pPr lvl="1"/>
            <a:r>
              <a:rPr lang="zh-CN" altLang="en-US" dirty="0" smtClean="0"/>
              <a:t>质量标准由若干质量度量元综合进行评价，必须建立度量元与质量标准的计算公式</a:t>
            </a:r>
            <a:endParaRPr lang="en-US" altLang="zh-CN" dirty="0" smtClean="0"/>
          </a:p>
          <a:p>
            <a:pPr lvl="1"/>
            <a:r>
              <a:rPr lang="zh-CN" altLang="en-US" dirty="0" smtClean="0"/>
              <a:t>常见的方式是将质量标准定义为度量元的加权和。</a:t>
            </a:r>
            <a:endParaRPr lang="en-US" altLang="zh-CN" dirty="0" smtClean="0"/>
          </a:p>
          <a:p>
            <a:pPr lvl="1"/>
            <a:r>
              <a:rPr lang="zh-CN" altLang="en-US" dirty="0" smtClean="0"/>
              <a:t>例如：软件可分析性质量化标准的度量元为</a:t>
            </a:r>
            <a:r>
              <a:rPr lang="en-US" altLang="zh-CN" dirty="0" smtClean="0"/>
              <a:t>AVGS(Average size of statements)</a:t>
            </a:r>
            <a:r>
              <a:rPr lang="zh-CN" altLang="en-US" dirty="0" smtClean="0"/>
              <a:t>、</a:t>
            </a:r>
            <a:r>
              <a:rPr lang="en-US" altLang="zh-CN" dirty="0" smtClean="0"/>
              <a:t>COMF(Comments </a:t>
            </a:r>
            <a:r>
              <a:rPr lang="en-US" altLang="zh-CN" dirty="0" err="1" smtClean="0"/>
              <a:t>frenquency</a:t>
            </a:r>
            <a:r>
              <a:rPr lang="en-US" altLang="zh-CN" dirty="0" smtClean="0"/>
              <a:t>)</a:t>
            </a:r>
            <a:r>
              <a:rPr lang="zh-CN" altLang="en-US" dirty="0" smtClean="0"/>
              <a:t>、</a:t>
            </a:r>
            <a:r>
              <a:rPr lang="en-US" altLang="zh-CN" dirty="0" smtClean="0"/>
              <a:t>STMT(Number of statements)</a:t>
            </a:r>
            <a:r>
              <a:rPr lang="zh-CN" altLang="en-US" dirty="0" smtClean="0"/>
              <a:t>、</a:t>
            </a:r>
            <a:r>
              <a:rPr lang="en-US" altLang="zh-CN" dirty="0" smtClean="0"/>
              <a:t>VG(</a:t>
            </a:r>
            <a:r>
              <a:rPr lang="en-US" altLang="zh-CN" dirty="0" err="1" smtClean="0"/>
              <a:t>Cyclomatic</a:t>
            </a:r>
            <a:r>
              <a:rPr lang="en-US" altLang="zh-CN" dirty="0" smtClean="0"/>
              <a:t> </a:t>
            </a:r>
            <a:r>
              <a:rPr lang="en-US" altLang="zh-CN" dirty="0" err="1" smtClean="0"/>
              <a:t>numbe</a:t>
            </a:r>
            <a:r>
              <a:rPr lang="en-US" altLang="zh-CN" dirty="0" smtClean="0"/>
              <a:t>)</a:t>
            </a:r>
            <a:r>
              <a:rPr lang="zh-CN" altLang="en-US" dirty="0" smtClean="0"/>
              <a:t>，权重都为</a:t>
            </a:r>
            <a:r>
              <a:rPr lang="en-US" altLang="zh-CN" dirty="0" smtClean="0"/>
              <a:t>1</a:t>
            </a:r>
          </a:p>
        </p:txBody>
      </p:sp>
    </p:spTree>
    <p:extLst>
      <p:ext uri="{BB962C8B-B14F-4D97-AF65-F5344CB8AC3E}">
        <p14:creationId xmlns:p14="http://schemas.microsoft.com/office/powerpoint/2010/main" xmlns="" val="32411829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r>
              <a:rPr lang="zh-CN" altLang="en-US" dirty="0" smtClean="0"/>
              <a:t>质量度量（续）</a:t>
            </a:r>
            <a:endParaRPr lang="zh-CN" altLang="en-US" dirty="0"/>
          </a:p>
        </p:txBody>
      </p:sp>
      <p:sp>
        <p:nvSpPr>
          <p:cNvPr id="3" name="内容占位符 2"/>
          <p:cNvSpPr>
            <a:spLocks noGrp="1"/>
          </p:cNvSpPr>
          <p:nvPr>
            <p:ph idx="1"/>
          </p:nvPr>
        </p:nvSpPr>
        <p:spPr/>
        <p:txBody>
          <a:bodyPr/>
          <a:lstStyle/>
          <a:p>
            <a:pPr lvl="1"/>
            <a:r>
              <a:rPr lang="en-US" altLang="zh-CN" dirty="0"/>
              <a:t>Analyzability = 1*AVGS+1*COMF+1*STMT+1*VG</a:t>
            </a:r>
          </a:p>
          <a:p>
            <a:pPr lvl="1"/>
            <a:r>
              <a:rPr lang="zh-CN" altLang="en-US" dirty="0"/>
              <a:t>计算的等级前三个等表示可以接受</a:t>
            </a:r>
            <a:r>
              <a:rPr lang="zh-CN" altLang="en-US" dirty="0" smtClean="0"/>
              <a:t>，最后</a:t>
            </a:r>
            <a:r>
              <a:rPr lang="zh-CN" altLang="en-US" dirty="0"/>
              <a:t>一个等级表示不可以接受</a:t>
            </a:r>
            <a:endParaRPr lang="en-US" altLang="zh-CN" dirty="0"/>
          </a:p>
          <a:p>
            <a:pPr lvl="1"/>
            <a:r>
              <a:rPr lang="zh-CN" altLang="en-US" dirty="0"/>
              <a:t>质量因素的计算也同理</a:t>
            </a:r>
            <a:endParaRPr lang="en-US" altLang="zh-CN" dirty="0"/>
          </a:p>
          <a:p>
            <a:endParaRPr lang="zh-CN" altLang="en-US" dirty="0"/>
          </a:p>
        </p:txBody>
      </p:sp>
    </p:spTree>
    <p:extLst>
      <p:ext uri="{BB962C8B-B14F-4D97-AF65-F5344CB8AC3E}">
        <p14:creationId xmlns:p14="http://schemas.microsoft.com/office/powerpoint/2010/main" xmlns="" val="2969252984"/>
      </p:ext>
    </p:extLst>
  </p:cSld>
  <p:clrMapOvr>
    <a:masterClrMapping/>
  </p:clrMapOvr>
  <p:transition>
    <p:blinds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latin typeface="楷体" pitchFamily="49" charset="-122"/>
                <a:ea typeface="楷体" pitchFamily="49" charset="-122"/>
              </a:rPr>
              <a:t>静态白盒测试背景知识</a:t>
            </a:r>
            <a:endParaRPr lang="en-US" altLang="zh-CN" dirty="0" smtClean="0">
              <a:latin typeface="楷体" pitchFamily="49" charset="-122"/>
              <a:ea typeface="楷体" pitchFamily="49" charset="-122"/>
            </a:endParaRPr>
          </a:p>
          <a:p>
            <a:pPr>
              <a:lnSpc>
                <a:spcPct val="150000"/>
              </a:lnSpc>
            </a:pPr>
            <a:r>
              <a:rPr lang="zh-CN" altLang="en-US" dirty="0" smtClean="0">
                <a:latin typeface="楷体" pitchFamily="49" charset="-122"/>
                <a:ea typeface="楷体" pitchFamily="49" charset="-122"/>
              </a:rPr>
              <a:t>静态白盒测试怎样做</a:t>
            </a:r>
            <a:endParaRPr lang="en-US" altLang="zh-CN" dirty="0" smtClean="0">
              <a:latin typeface="楷体" pitchFamily="49" charset="-122"/>
              <a:ea typeface="楷体" pitchFamily="49" charset="-122"/>
            </a:endParaRPr>
          </a:p>
          <a:p>
            <a:pPr>
              <a:lnSpc>
                <a:spcPct val="150000"/>
              </a:lnSpc>
            </a:pPr>
            <a:r>
              <a:rPr lang="zh-CN" altLang="en-US" dirty="0">
                <a:solidFill>
                  <a:srgbClr val="FF0000"/>
                </a:solidFill>
                <a:latin typeface="楷体" pitchFamily="49" charset="-122"/>
                <a:ea typeface="楷体" pitchFamily="49" charset="-122"/>
              </a:rPr>
              <a:t>对静态白盒测试的总结</a:t>
            </a:r>
            <a:endParaRPr lang="en-US" altLang="zh-CN" dirty="0" smtClean="0">
              <a:solidFill>
                <a:srgbClr val="FF0000"/>
              </a:solidFill>
              <a:latin typeface="楷体" pitchFamily="49" charset="-122"/>
              <a:ea typeface="楷体" pitchFamily="49" charset="-122"/>
            </a:endParaRPr>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a:xfrm>
            <a:off x="858583" y="145142"/>
            <a:ext cx="8301567" cy="407988"/>
          </a:xfrm>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xmlns="" val="17244980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静态白盒测试总结</a:t>
            </a:r>
            <a:endParaRPr lang="zh-CN" altLang="en-US" dirty="0"/>
          </a:p>
        </p:txBody>
      </p:sp>
      <p:sp>
        <p:nvSpPr>
          <p:cNvPr id="2" name="内容占位符 1"/>
          <p:cNvSpPr>
            <a:spLocks noGrp="1"/>
          </p:cNvSpPr>
          <p:nvPr>
            <p:ph idx="1"/>
          </p:nvPr>
        </p:nvSpPr>
        <p:spPr/>
        <p:txBody>
          <a:bodyPr/>
          <a:lstStyle/>
          <a:p>
            <a:r>
              <a:rPr lang="zh-CN" altLang="en-US" dirty="0" smtClean="0"/>
              <a:t>静态白盒测试</a:t>
            </a:r>
            <a:r>
              <a:rPr lang="zh-CN" altLang="en-US" dirty="0" smtClean="0">
                <a:solidFill>
                  <a:srgbClr val="FF0000"/>
                </a:solidFill>
              </a:rPr>
              <a:t>通过对比标准和规范</a:t>
            </a:r>
            <a:r>
              <a:rPr lang="zh-CN" altLang="en-US" dirty="0" smtClean="0"/>
              <a:t>，检查程序逻辑，直接定位缺陷，从而加快测试进度，降低测试工作量</a:t>
            </a:r>
            <a:endParaRPr lang="en-US" altLang="zh-CN" dirty="0" smtClean="0"/>
          </a:p>
          <a:p>
            <a:r>
              <a:rPr lang="zh-CN" altLang="en-US" dirty="0" smtClean="0"/>
              <a:t>静态白盒测试</a:t>
            </a:r>
            <a:r>
              <a:rPr lang="zh-CN" altLang="en-US" dirty="0" smtClean="0">
                <a:solidFill>
                  <a:srgbClr val="FF0000"/>
                </a:solidFill>
              </a:rPr>
              <a:t>还基于缺陷预防的思想</a:t>
            </a:r>
            <a:r>
              <a:rPr lang="zh-CN" altLang="en-US" dirty="0" smtClean="0"/>
              <a:t>，通过检查程序的各种图表定位哪些具有高风险的程序代码，并承担部分代码质量度量的工作</a:t>
            </a:r>
            <a:endParaRPr lang="en-US" altLang="zh-CN" dirty="0" smtClean="0"/>
          </a:p>
          <a:p>
            <a:r>
              <a:rPr lang="zh-CN" altLang="en-US" dirty="0" smtClean="0"/>
              <a:t>注意：</a:t>
            </a:r>
            <a:r>
              <a:rPr lang="zh-CN" altLang="en-US" dirty="0" smtClean="0">
                <a:solidFill>
                  <a:srgbClr val="FF0000"/>
                </a:solidFill>
              </a:rPr>
              <a:t>评审并非仅针对源代码</a:t>
            </a:r>
            <a:r>
              <a:rPr lang="zh-CN" altLang="en-US" dirty="0" smtClean="0"/>
              <a:t>，这种静态检查适用于从需求阶段到验收测试阶段的所有阶段工作产品</a:t>
            </a:r>
            <a:endParaRPr lang="zh-CN" altLang="en-US" dirty="0"/>
          </a:p>
        </p:txBody>
      </p:sp>
    </p:spTree>
    <p:extLst>
      <p:ext uri="{BB962C8B-B14F-4D97-AF65-F5344CB8AC3E}">
        <p14:creationId xmlns:p14="http://schemas.microsoft.com/office/powerpoint/2010/main" xmlns="" val="241609083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r>
              <a:rPr lang="zh-CN" altLang="en-US" dirty="0" smtClean="0"/>
              <a:t>静态白盒测试</a:t>
            </a:r>
            <a:endParaRPr lang="en-US" altLang="zh-CN" dirty="0" smtClean="0"/>
          </a:p>
          <a:p>
            <a:r>
              <a:rPr lang="zh-CN" altLang="en-US" dirty="0" smtClean="0"/>
              <a:t>评审流程及各个环节中人员的职责</a:t>
            </a:r>
            <a:endParaRPr lang="en-US" altLang="zh-CN" dirty="0" smtClean="0"/>
          </a:p>
          <a:p>
            <a:r>
              <a:rPr lang="zh-CN" altLang="en-US" dirty="0" smtClean="0"/>
              <a:t>代码结构分析</a:t>
            </a:r>
            <a:endParaRPr lang="en-US" altLang="zh-CN" dirty="0" smtClean="0"/>
          </a:p>
          <a:p>
            <a:r>
              <a:rPr lang="zh-CN" altLang="en-US" dirty="0" smtClean="0"/>
              <a:t>代码质量度量</a:t>
            </a:r>
            <a:endParaRPr lang="zh-CN" altLang="en-US" dirty="0"/>
          </a:p>
        </p:txBody>
      </p:sp>
    </p:spTree>
    <p:extLst>
      <p:ext uri="{BB962C8B-B14F-4D97-AF65-F5344CB8AC3E}">
        <p14:creationId xmlns:p14="http://schemas.microsoft.com/office/powerpoint/2010/main" xmlns="" val="154858553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白盒测试与黑盒测试比较</a:t>
            </a:r>
            <a:endParaRPr lang="en-US" altLang="zh-CN" dirty="0" smtClean="0"/>
          </a:p>
          <a:p>
            <a:pPr lvl="1"/>
            <a:r>
              <a:rPr lang="zh-CN" altLang="en-US" dirty="0" smtClean="0"/>
              <a:t>黑盒测试：</a:t>
            </a:r>
            <a:r>
              <a:rPr lang="zh-CN" altLang="en-US" dirty="0" smtClean="0">
                <a:solidFill>
                  <a:srgbClr val="FF0000"/>
                </a:solidFill>
              </a:rPr>
              <a:t>功能</a:t>
            </a:r>
            <a:r>
              <a:rPr lang="zh-CN" altLang="en-US" dirty="0" smtClean="0"/>
              <a:t>级别</a:t>
            </a:r>
            <a:endParaRPr lang="en-US" altLang="zh-CN" dirty="0" smtClean="0"/>
          </a:p>
          <a:p>
            <a:pPr lvl="1"/>
            <a:r>
              <a:rPr lang="zh-CN" altLang="en-US" dirty="0"/>
              <a:t>白</a:t>
            </a:r>
            <a:r>
              <a:rPr lang="zh-CN" altLang="en-US" dirty="0" smtClean="0"/>
              <a:t>盒测试：</a:t>
            </a:r>
            <a:r>
              <a:rPr lang="zh-CN" altLang="en-US" dirty="0" smtClean="0">
                <a:solidFill>
                  <a:srgbClr val="FF0000"/>
                </a:solidFill>
              </a:rPr>
              <a:t>函数</a:t>
            </a:r>
            <a:r>
              <a:rPr lang="zh-CN" altLang="en-US" dirty="0" smtClean="0"/>
              <a:t>级别</a:t>
            </a:r>
            <a:endParaRPr lang="en-US" altLang="zh-CN" dirty="0" smtClean="0"/>
          </a:p>
          <a:p>
            <a:endParaRPr lang="zh-CN" altLang="en-US" dirty="0"/>
          </a:p>
        </p:txBody>
      </p:sp>
    </p:spTree>
    <p:extLst>
      <p:ext uri="{BB962C8B-B14F-4D97-AF65-F5344CB8AC3E}">
        <p14:creationId xmlns:p14="http://schemas.microsoft.com/office/powerpoint/2010/main" xmlns="" val="34305158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7210462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endParaRPr lang="zh-CN" altLang="en-US" dirty="0"/>
          </a:p>
        </p:txBody>
      </p:sp>
      <p:sp>
        <p:nvSpPr>
          <p:cNvPr id="2" name="内容占位符 1"/>
          <p:cNvSpPr>
            <a:spLocks noGrp="1"/>
          </p:cNvSpPr>
          <p:nvPr>
            <p:ph idx="1"/>
          </p:nvPr>
        </p:nvSpPr>
        <p:spPr/>
        <p:txBody>
          <a:bodyPr/>
          <a:lstStyle/>
          <a:p>
            <a:r>
              <a:rPr lang="zh-CN" altLang="en-US" dirty="0" smtClean="0"/>
              <a:t>优势：</a:t>
            </a:r>
            <a:endParaRPr lang="en-US" altLang="zh-CN" dirty="0" smtClean="0"/>
          </a:p>
          <a:p>
            <a:pPr lvl="1"/>
            <a:r>
              <a:rPr lang="zh-CN" altLang="en-US" dirty="0" smtClean="0"/>
              <a:t>针对性强，便于快速定位缺陷</a:t>
            </a:r>
            <a:endParaRPr lang="en-US" altLang="zh-CN" dirty="0" smtClean="0"/>
          </a:p>
          <a:p>
            <a:pPr lvl="1"/>
            <a:r>
              <a:rPr lang="zh-CN" altLang="en-US" dirty="0" smtClean="0"/>
              <a:t>在函数级别开始测试工作，缺陷修复成本低</a:t>
            </a:r>
            <a:endParaRPr lang="en-US" altLang="zh-CN" dirty="0" smtClean="0"/>
          </a:p>
          <a:p>
            <a:pPr lvl="1"/>
            <a:r>
              <a:rPr lang="zh-CN" altLang="en-US" dirty="0" smtClean="0"/>
              <a:t>有助于了解测试覆盖程度</a:t>
            </a:r>
            <a:endParaRPr lang="en-US" altLang="zh-CN" dirty="0" smtClean="0"/>
          </a:p>
          <a:p>
            <a:pPr lvl="1"/>
            <a:r>
              <a:rPr lang="zh-CN" altLang="en-US" dirty="0" smtClean="0"/>
              <a:t>有助于代码优化和缺陷预防</a:t>
            </a:r>
            <a:r>
              <a:rPr lang="en-US" altLang="zh-CN" dirty="0" smtClean="0"/>
              <a:t>	</a:t>
            </a:r>
            <a:endParaRPr lang="zh-CN" altLang="en-US" dirty="0"/>
          </a:p>
        </p:txBody>
      </p:sp>
    </p:spTree>
    <p:extLst>
      <p:ext uri="{BB962C8B-B14F-4D97-AF65-F5344CB8AC3E}">
        <p14:creationId xmlns:p14="http://schemas.microsoft.com/office/powerpoint/2010/main" xmlns="" val="361970026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白盒测试概述</a:t>
            </a:r>
            <a:r>
              <a:rPr lang="en-US" altLang="zh-CN" dirty="0" smtClean="0"/>
              <a:t>		</a:t>
            </a:r>
            <a:endParaRPr lang="zh-CN" altLang="en-US" dirty="0"/>
          </a:p>
        </p:txBody>
      </p:sp>
      <p:sp>
        <p:nvSpPr>
          <p:cNvPr id="2" name="内容占位符 1"/>
          <p:cNvSpPr>
            <a:spLocks noGrp="1"/>
          </p:cNvSpPr>
          <p:nvPr>
            <p:ph idx="1"/>
          </p:nvPr>
        </p:nvSpPr>
        <p:spPr/>
        <p:txBody>
          <a:bodyPr/>
          <a:lstStyle/>
          <a:p>
            <a:r>
              <a:rPr lang="zh-CN" altLang="en-US" dirty="0" smtClean="0"/>
              <a:t>不足和弊端：</a:t>
            </a:r>
            <a:endParaRPr lang="en-US" altLang="zh-CN" dirty="0" smtClean="0"/>
          </a:p>
          <a:p>
            <a:pPr lvl="1"/>
            <a:r>
              <a:rPr lang="zh-CN" altLang="en-US" dirty="0" smtClean="0"/>
              <a:t>对测试人员要求高：</a:t>
            </a:r>
            <a:endParaRPr lang="en-US" altLang="zh-CN" dirty="0" smtClean="0"/>
          </a:p>
          <a:p>
            <a:pPr lvl="2"/>
            <a:r>
              <a:rPr lang="zh-CN" altLang="en-US" dirty="0" smtClean="0"/>
              <a:t>测试人员需要具备一定的编程经验</a:t>
            </a:r>
            <a:endParaRPr lang="en-US" altLang="zh-CN" dirty="0" smtClean="0"/>
          </a:p>
          <a:p>
            <a:pPr lvl="2"/>
            <a:r>
              <a:rPr lang="zh-CN" altLang="en-US" dirty="0"/>
              <a:t>白</a:t>
            </a:r>
            <a:r>
              <a:rPr lang="zh-CN" altLang="en-US" dirty="0" smtClean="0"/>
              <a:t>盒测试工程师需要具备广博的知识</a:t>
            </a:r>
            <a:endParaRPr lang="en-US" altLang="zh-CN" dirty="0" smtClean="0"/>
          </a:p>
          <a:p>
            <a:pPr lvl="1"/>
            <a:r>
              <a:rPr lang="zh-CN" altLang="en-US" dirty="0" smtClean="0"/>
              <a:t>成本高：</a:t>
            </a:r>
            <a:endParaRPr lang="en-US" altLang="zh-CN" dirty="0" smtClean="0"/>
          </a:p>
          <a:p>
            <a:pPr lvl="2"/>
            <a:r>
              <a:rPr lang="zh-CN" altLang="en-US" dirty="0"/>
              <a:t>白</a:t>
            </a:r>
            <a:r>
              <a:rPr lang="zh-CN" altLang="en-US" dirty="0" smtClean="0"/>
              <a:t>盒测试需要的时间长</a:t>
            </a:r>
            <a:endParaRPr lang="en-US" altLang="zh-CN" dirty="0" smtClean="0"/>
          </a:p>
          <a:p>
            <a:pPr lvl="1"/>
            <a:endParaRPr lang="zh-CN" altLang="en-US" dirty="0"/>
          </a:p>
        </p:txBody>
      </p:sp>
    </p:spTree>
    <p:extLst>
      <p:ext uri="{BB962C8B-B14F-4D97-AF65-F5344CB8AC3E}">
        <p14:creationId xmlns:p14="http://schemas.microsoft.com/office/powerpoint/2010/main" xmlns="" val="5650590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26569</TotalTime>
  <Words>7400</Words>
  <Application>Microsoft Office PowerPoint</Application>
  <PresentationFormat>自定义</PresentationFormat>
  <Paragraphs>946</Paragraphs>
  <Slides>70</Slides>
  <Notes>28</Notes>
  <HiddenSlides>2</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Profile</vt:lpstr>
      <vt:lpstr>软件测试实用教程 ——方法与实践</vt:lpstr>
      <vt:lpstr>本节教学目标</vt:lpstr>
      <vt:lpstr>目   录</vt:lpstr>
      <vt:lpstr>白盒测试概述</vt:lpstr>
      <vt:lpstr>白盒测试概述</vt:lpstr>
      <vt:lpstr>白盒测试概述</vt:lpstr>
      <vt:lpstr>白盒测试概述</vt:lpstr>
      <vt:lpstr>白盒测试概述</vt:lpstr>
      <vt:lpstr>白盒测试概述  </vt:lpstr>
      <vt:lpstr>静态白盒测试背景知识</vt:lpstr>
      <vt:lpstr>静态白盒测试背景知识（续）</vt:lpstr>
      <vt:lpstr>目   录</vt:lpstr>
      <vt:lpstr>静态白盒测试怎样做</vt:lpstr>
      <vt:lpstr>代码检查</vt:lpstr>
      <vt:lpstr>为什么需要评审？</vt:lpstr>
      <vt:lpstr>为什么需要评审</vt:lpstr>
      <vt:lpstr>为什么需要评审</vt:lpstr>
      <vt:lpstr>为什么需要评审（续）</vt:lpstr>
      <vt:lpstr>同行评审的方法</vt:lpstr>
      <vt:lpstr>同行评审方法的比较</vt:lpstr>
      <vt:lpstr>同行评审方法的比较</vt:lpstr>
      <vt:lpstr>同行评审方法的比较</vt:lpstr>
      <vt:lpstr>同行评审方法的比较</vt:lpstr>
      <vt:lpstr>同行评审方法的比较</vt:lpstr>
      <vt:lpstr>同行评审方法的比较</vt:lpstr>
      <vt:lpstr>同行评审的5种角色</vt:lpstr>
      <vt:lpstr>评审流程</vt:lpstr>
      <vt:lpstr>计划评审会议</vt:lpstr>
      <vt:lpstr>计划评审会议</vt:lpstr>
      <vt:lpstr>主持人工作</vt:lpstr>
      <vt:lpstr>召开评审预备会</vt:lpstr>
      <vt:lpstr>召开预备评审会议</vt:lpstr>
      <vt:lpstr>召开预备评审会议</vt:lpstr>
      <vt:lpstr>准备评审会议</vt:lpstr>
      <vt:lpstr>召开评审会议</vt:lpstr>
      <vt:lpstr>召开评审会议</vt:lpstr>
      <vt:lpstr>召开第3小时会议</vt:lpstr>
      <vt:lpstr>召开第3小时会议</vt:lpstr>
      <vt:lpstr>修复缺陷</vt:lpstr>
      <vt:lpstr>修复缺陷</vt:lpstr>
      <vt:lpstr>确认修复</vt:lpstr>
      <vt:lpstr>确认修复</vt:lpstr>
      <vt:lpstr>评审结果</vt:lpstr>
      <vt:lpstr>静态白盒测试怎样做</vt:lpstr>
      <vt:lpstr>静态结构分析</vt:lpstr>
      <vt:lpstr>静态结构分析</vt:lpstr>
      <vt:lpstr>静态结构分析</vt:lpstr>
      <vt:lpstr>静态结构分析</vt:lpstr>
      <vt:lpstr>静态结构分析</vt:lpstr>
      <vt:lpstr>静态结构分析——函数控制流图</vt:lpstr>
      <vt:lpstr>静态结构分析——函数控制流图</vt:lpstr>
      <vt:lpstr>静态结构分析——函数控制流图</vt:lpstr>
      <vt:lpstr>静态结构分析</vt:lpstr>
      <vt:lpstr>计算环复杂度</vt:lpstr>
      <vt:lpstr>计算环复杂度</vt:lpstr>
      <vt:lpstr>计算环复杂度</vt:lpstr>
      <vt:lpstr>计算环复杂度</vt:lpstr>
      <vt:lpstr>计算环复杂度</vt:lpstr>
      <vt:lpstr>针对不合理的函数改进策略</vt:lpstr>
      <vt:lpstr>静态结构分析局限性</vt:lpstr>
      <vt:lpstr>静态白盒测试怎样做</vt:lpstr>
      <vt:lpstr>代码质量度量</vt:lpstr>
      <vt:lpstr>代码质量度量</vt:lpstr>
      <vt:lpstr>代码质量度量</vt:lpstr>
      <vt:lpstr>代码质量度量</vt:lpstr>
      <vt:lpstr>代码质量度量（续）</vt:lpstr>
      <vt:lpstr>目   录</vt:lpstr>
      <vt:lpstr>静态白盒测试总结</vt:lpstr>
      <vt:lpstr>内容总结</vt:lpstr>
      <vt:lpstr>幻灯片 70</vt:lpstr>
    </vt:vector>
  </TitlesOfParts>
  <Company>福建163软件园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Administrator</cp:lastModifiedBy>
  <cp:revision>428</cp:revision>
  <dcterms:created xsi:type="dcterms:W3CDTF">2008-07-27T05:17:11Z</dcterms:created>
  <dcterms:modified xsi:type="dcterms:W3CDTF">2019-11-01T05:12:54Z</dcterms:modified>
</cp:coreProperties>
</file>