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552" r:id="rId2"/>
    <p:sldId id="553" r:id="rId3"/>
    <p:sldId id="554" r:id="rId4"/>
    <p:sldId id="555" r:id="rId5"/>
    <p:sldId id="556" r:id="rId6"/>
    <p:sldId id="557" r:id="rId7"/>
    <p:sldId id="599" r:id="rId8"/>
    <p:sldId id="558" r:id="rId9"/>
    <p:sldId id="600" r:id="rId10"/>
    <p:sldId id="559" r:id="rId11"/>
    <p:sldId id="601" r:id="rId12"/>
    <p:sldId id="560" r:id="rId13"/>
    <p:sldId id="602" r:id="rId14"/>
    <p:sldId id="561" r:id="rId15"/>
    <p:sldId id="603" r:id="rId16"/>
    <p:sldId id="562" r:id="rId17"/>
    <p:sldId id="563" r:id="rId18"/>
    <p:sldId id="564" r:id="rId19"/>
    <p:sldId id="565" r:id="rId20"/>
    <p:sldId id="566" r:id="rId21"/>
    <p:sldId id="567" r:id="rId22"/>
    <p:sldId id="569" r:id="rId23"/>
    <p:sldId id="568" r:id="rId24"/>
    <p:sldId id="570" r:id="rId25"/>
    <p:sldId id="571" r:id="rId26"/>
    <p:sldId id="572" r:id="rId27"/>
    <p:sldId id="574" r:id="rId28"/>
    <p:sldId id="575" r:id="rId29"/>
    <p:sldId id="576" r:id="rId30"/>
    <p:sldId id="577" r:id="rId31"/>
    <p:sldId id="578" r:id="rId32"/>
    <p:sldId id="579" r:id="rId33"/>
    <p:sldId id="595" r:id="rId34"/>
    <p:sldId id="580" r:id="rId35"/>
    <p:sldId id="581" r:id="rId36"/>
    <p:sldId id="582" r:id="rId37"/>
    <p:sldId id="583" r:id="rId38"/>
    <p:sldId id="584" r:id="rId39"/>
    <p:sldId id="585" r:id="rId40"/>
    <p:sldId id="586" r:id="rId41"/>
    <p:sldId id="587" r:id="rId42"/>
    <p:sldId id="588" r:id="rId43"/>
    <p:sldId id="589" r:id="rId44"/>
    <p:sldId id="590" r:id="rId45"/>
    <p:sldId id="596" r:id="rId46"/>
    <p:sldId id="597" r:id="rId47"/>
    <p:sldId id="598" r:id="rId48"/>
    <p:sldId id="591" r:id="rId49"/>
    <p:sldId id="592" r:id="rId50"/>
    <p:sldId id="604" r:id="rId51"/>
    <p:sldId id="593" r:id="rId52"/>
    <p:sldId id="594" r:id="rId5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37">
          <p15:clr>
            <a:srgbClr val="A4A3A4"/>
          </p15:clr>
        </p15:guide>
        <p15:guide id="2" pos="3840">
          <p15:clr>
            <a:srgbClr val="A4A3A4"/>
          </p15:clr>
        </p15:guide>
      </p15:sldGuideLst>
    </p:ext>
    <p:ext uri="{2D200454-40CA-4A62-9FC3-DE9A4176ACB9}">
      <p15:notesGuideLst xmlns:p15="http://schemas.microsoft.com/office/powerpoint/2012/main" xmlns="">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0000FF"/>
    <a:srgbClr val="FFFF99"/>
    <a:srgbClr val="FFFF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94270" autoAdjust="0"/>
  </p:normalViewPr>
  <p:slideViewPr>
    <p:cSldViewPr>
      <p:cViewPr varScale="1">
        <p:scale>
          <a:sx n="87" d="100"/>
          <a:sy n="87" d="100"/>
        </p:scale>
        <p:origin x="-192" y="-86"/>
      </p:cViewPr>
      <p:guideLst>
        <p:guide orient="horz" pos="2137"/>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49"/>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什么是条件覆盖呢？设计若干用例，使得每个判定中的每个条件的可能取值至少满足一次。</a:t>
            </a:r>
            <a:endParaRPr lang="en-US" altLang="zh-CN" dirty="0"/>
          </a:p>
          <a:p>
            <a:r>
              <a:rPr lang="zh-CN" altLang="en-US" dirty="0"/>
              <a:t>什么叫每个条件的取值？</a:t>
            </a:r>
            <a:endParaRPr lang="en-US" altLang="zh-CN" dirty="0"/>
          </a:p>
          <a:p>
            <a:r>
              <a:rPr lang="zh-CN" altLang="en-US" dirty="0"/>
              <a:t>举例来说，</a:t>
            </a:r>
            <a:r>
              <a:rPr lang="en-US" altLang="zh-CN" dirty="0"/>
              <a:t>A</a:t>
            </a:r>
            <a:r>
              <a:rPr lang="zh-CN" altLang="en-US" dirty="0"/>
              <a:t>大于</a:t>
            </a:r>
            <a:r>
              <a:rPr lang="en-US" altLang="zh-CN" dirty="0"/>
              <a:t>0</a:t>
            </a:r>
            <a:r>
              <a:rPr lang="zh-CN" altLang="en-US" dirty="0"/>
              <a:t>，是一个条件，也可以是</a:t>
            </a:r>
            <a:r>
              <a:rPr lang="en-US" altLang="zh-CN" dirty="0"/>
              <a:t>A&lt;=1;</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12.11</a:t>
            </a:r>
            <a:r>
              <a:rPr lang="zh-CN" altLang="en-US" dirty="0"/>
              <a:t>到此   </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31</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32</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34</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36</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什么是条件组合覆盖呢？也就是使判定中条件的各种组合都至少执行一次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38</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40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17</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41</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42</a:t>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43</a:t>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44</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判定节点的查询，导致程序执行出现分支，行程复杂多变的路径，造成数据变量可能被错误的赋值，被分配的内存空间可能忘记及时释放，产生各种缺陷。因此，考察源代码时必须重点对判定展开测试。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那什么是语句呢？怎样才算语句覆盖呢？</a:t>
            </a:r>
            <a:endParaRPr lang="en-US" altLang="zh-CN" dirty="0"/>
          </a:p>
          <a:p>
            <a:r>
              <a:rPr lang="zh-CN" altLang="en-US" dirty="0"/>
              <a:t>我们如何实现语句覆盖，先分析代码，怎样分析？画流程图。</a:t>
            </a:r>
            <a:endParaRPr lang="en-US" altLang="zh-CN" dirty="0"/>
          </a:p>
          <a:p>
            <a:endParaRPr lang="en-US" altLang="zh-CN" dirty="0"/>
          </a:p>
          <a:p>
            <a:endParaRPr lang="en-US" altLang="zh-CN" dirty="0"/>
          </a:p>
          <a:p>
            <a:endParaRPr lang="en-US" altLang="zh-CN" dirty="0"/>
          </a:p>
          <a:p>
            <a:r>
              <a:rPr lang="zh-CN" altLang="en-US" dirty="0"/>
              <a:t>什么叫语句覆盖？不知道，那什么叫语句？每个可执行的语句就是语句。</a:t>
            </a:r>
            <a:endParaRPr lang="en-US" altLang="zh-CN" dirty="0"/>
          </a:p>
          <a:p>
            <a:r>
              <a:rPr lang="zh-CN" altLang="en-US" dirty="0"/>
              <a:t>设计若干测试用例，使得每个可执行语句至少被执行一次，什么意思，还是不明白，我们来看这个例子。</a:t>
            </a:r>
            <a:endParaRPr lang="en-US" altLang="zh-CN" dirty="0"/>
          </a:p>
          <a:p>
            <a:r>
              <a:rPr lang="zh-CN" altLang="en-US" dirty="0"/>
              <a:t>首先先看这段程序，我们要分析这段程序的逻辑关系，怎样好分析呢？画流程图。给大家</a:t>
            </a:r>
            <a:r>
              <a:rPr lang="en-US" altLang="zh-CN" dirty="0"/>
              <a:t>2</a:t>
            </a:r>
            <a:r>
              <a:rPr lang="zh-CN" altLang="en-US" dirty="0"/>
              <a:t>分钟的时间，将这段代码的流程图画出来。好了，我们一起来看一下这段代码的流程图。</a:t>
            </a:r>
            <a:r>
              <a:rPr lang="en-US" altLang="zh-CN" dirty="0"/>
              <a:t>A</a:t>
            </a:r>
            <a:r>
              <a:rPr lang="zh-CN" altLang="en-US" dirty="0"/>
              <a:t>是一个判断条件，当为真执行这条语句，为假</a:t>
            </a:r>
            <a:r>
              <a:rPr lang="en-US" altLang="zh-CN" dirty="0"/>
              <a:t>……</a:t>
            </a:r>
            <a:r>
              <a:rPr lang="zh-CN" altLang="en-US" dirty="0"/>
              <a:t>；</a:t>
            </a:r>
            <a:endParaRPr lang="en-US" altLang="zh-CN" dirty="0"/>
          </a:p>
          <a:p>
            <a:r>
              <a:rPr lang="zh-CN" altLang="en-US" dirty="0"/>
              <a:t>那我们返回来看语句覆盖，让</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22</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每个可执行语句至少能被执行一次</a:t>
            </a:r>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23</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r>
              <a:rPr lang="zh-CN" altLang="en-US" dirty="0"/>
              <a:t>判定覆盖是一个比“语句覆盖”稍强的测试标准，设计若干测试用例，</a:t>
            </a:r>
            <a:r>
              <a:rPr lang="zh-CN" altLang="en-US" dirty="0">
                <a:sym typeface="+mn-ea"/>
              </a:rPr>
              <a:t>每一个真假分支至少被执行一次，那怎么使真假分支都执行到呢，那就是每个判定节点的都至少取一次真值和假值。</a:t>
            </a:r>
          </a:p>
          <a:p>
            <a:r>
              <a:rPr lang="zh-CN" altLang="en-US" dirty="0"/>
              <a:t>若判定节点为多分支干咳，则设计测试用例时应保证程序中每个判定节点可能的取值至少执行一次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给大家两分钟，先自己画下流程图</a:t>
            </a:r>
          </a:p>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那现在大家来分析一下，如果</a:t>
            </a:r>
            <a:r>
              <a:rPr lang="en-US" altLang="zh-CN" dirty="0"/>
              <a:t>B=0</a:t>
            </a:r>
            <a:r>
              <a:rPr lang="zh-CN" altLang="en-US" dirty="0"/>
              <a:t>写成</a:t>
            </a:r>
            <a:r>
              <a:rPr lang="en-US" altLang="zh-CN" dirty="0"/>
              <a:t>B&gt;0,</a:t>
            </a:r>
            <a:r>
              <a:rPr lang="zh-CN" altLang="en-US" dirty="0"/>
              <a:t>或者</a:t>
            </a:r>
            <a:r>
              <a:rPr lang="en-US" altLang="zh-CN" dirty="0"/>
              <a:t>X……</a:t>
            </a:r>
            <a:r>
              <a:rPr lang="zh-CN" altLang="en-US" dirty="0"/>
              <a:t>，能不能检查出来，不能，那说明什么？判定覆盖也不充分。</a:t>
            </a:r>
          </a:p>
          <a:p>
            <a:r>
              <a:rPr lang="zh-CN" altLang="en-US" dirty="0">
                <a:sym typeface="+mn-ea"/>
              </a:rPr>
              <a:t>用例设计：</a:t>
            </a:r>
            <a:endParaRPr lang="en-US" altLang="zh-CN" dirty="0"/>
          </a:p>
          <a:p>
            <a:pPr lvl="1"/>
            <a:r>
              <a:rPr lang="zh-CN" altLang="en-US" dirty="0">
                <a:sym typeface="+mn-ea"/>
              </a:rPr>
              <a:t>路径</a:t>
            </a:r>
            <a:r>
              <a:rPr lang="en-US" altLang="zh-CN" dirty="0" err="1">
                <a:sym typeface="+mn-ea"/>
              </a:rPr>
              <a:t>acd</a:t>
            </a:r>
            <a:endParaRPr lang="en-US" altLang="zh-CN" dirty="0"/>
          </a:p>
          <a:p>
            <a:pPr lvl="2"/>
            <a:r>
              <a:rPr lang="zh-CN" altLang="en-US" dirty="0">
                <a:sym typeface="+mn-ea"/>
              </a:rPr>
              <a:t>输入用例数据：</a:t>
            </a:r>
            <a:endParaRPr lang="en-US" altLang="zh-CN" dirty="0"/>
          </a:p>
          <a:p>
            <a:pPr lvl="2"/>
            <a:r>
              <a:rPr lang="en-US" altLang="zh-CN" dirty="0">
                <a:sym typeface="+mn-ea"/>
              </a:rPr>
              <a:t>A= 3  B=0   X=1</a:t>
            </a:r>
            <a:endParaRPr lang="en-US" altLang="zh-CN" dirty="0"/>
          </a:p>
          <a:p>
            <a:pPr lvl="1"/>
            <a:r>
              <a:rPr lang="zh-CN" altLang="en-US" dirty="0">
                <a:sym typeface="+mn-ea"/>
              </a:rPr>
              <a:t>路径</a:t>
            </a:r>
            <a:r>
              <a:rPr lang="en-US" altLang="zh-CN" dirty="0" err="1">
                <a:sym typeface="+mn-ea"/>
              </a:rPr>
              <a:t>abe</a:t>
            </a:r>
            <a:r>
              <a:rPr lang="zh-CN" altLang="en-US" dirty="0">
                <a:sym typeface="+mn-ea"/>
              </a:rPr>
              <a:t> </a:t>
            </a:r>
            <a:endParaRPr lang="en-US" altLang="zh-CN" dirty="0"/>
          </a:p>
          <a:p>
            <a:pPr lvl="2"/>
            <a:r>
              <a:rPr lang="zh-CN" altLang="en-US" dirty="0">
                <a:sym typeface="+mn-ea"/>
              </a:rPr>
              <a:t>输入用例数据：</a:t>
            </a:r>
            <a:endParaRPr lang="en-US" altLang="zh-CN" dirty="0"/>
          </a:p>
          <a:p>
            <a:pPr lvl="2"/>
            <a:r>
              <a:rPr lang="en-US" altLang="zh-CN" dirty="0">
                <a:sym typeface="+mn-ea"/>
              </a:rPr>
              <a:t>A= 2  B=1   X=3</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pPr>
                <a:defRPr/>
              </a:pPr>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pPr>
                <a:defRPr/>
              </a:pPr>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pPr>
                <a:defRPr/>
              </a:pPr>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9720" y="1948969"/>
            <a:ext cx="10363200" cy="1128192"/>
          </a:xfrm>
        </p:spPr>
        <p:txBody>
          <a:bodyPr/>
          <a:lstStyle/>
          <a:p>
            <a:pPr algn="ctr" eaLnBrk="1" hangingPunct="1"/>
            <a:r>
              <a:rPr lang="zh-CN" altLang="en-US" sz="6000" b="1">
                <a:latin typeface="楷体" pitchFamily="49" charset="-122"/>
                <a:ea typeface="楷体" pitchFamily="49" charset="-122"/>
              </a:rPr>
              <a:t>软件测试实用教程</a:t>
            </a:r>
            <a:r>
              <a:rPr lang="en-US" altLang="zh-CN" sz="6000" b="1">
                <a:latin typeface="楷体" pitchFamily="49" charset="-122"/>
                <a:ea typeface="楷体" pitchFamily="49" charset="-122"/>
              </a:rPr>
              <a:t/>
            </a:r>
            <a:br>
              <a:rPr lang="en-US" altLang="zh-CN" sz="6000" b="1">
                <a:latin typeface="楷体" pitchFamily="49" charset="-122"/>
                <a:ea typeface="楷体" pitchFamily="49" charset="-122"/>
              </a:rPr>
            </a:br>
            <a:r>
              <a:rPr lang="en-US" altLang="zh-CN" sz="6000" b="1">
                <a:latin typeface="楷体" pitchFamily="49" charset="-122"/>
                <a:ea typeface="楷体" pitchFamily="49" charset="-122"/>
              </a:rPr>
              <a:t>——</a:t>
            </a:r>
            <a:r>
              <a:rPr lang="zh-CN" altLang="en-US" sz="6000" b="1">
                <a:latin typeface="楷体" pitchFamily="49" charset="-122"/>
                <a:ea typeface="楷体" pitchFamily="49"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楷体" pitchFamily="49" charset="-122"/>
                <a:ea typeface="楷体" pitchFamily="49" charset="-122"/>
              </a:rPr>
              <a:t>PartII</a:t>
            </a:r>
            <a:r>
              <a:rPr lang="en-US" altLang="zh-CN" sz="4400" b="1" dirty="0">
                <a:latin typeface="楷体" pitchFamily="49" charset="-122"/>
                <a:ea typeface="楷体" pitchFamily="49" charset="-122"/>
              </a:rPr>
              <a:t>  </a:t>
            </a:r>
            <a:r>
              <a:rPr lang="zh-CN" altLang="en-US" sz="4400" b="1" dirty="0">
                <a:latin typeface="楷体" pitchFamily="49" charset="-122"/>
                <a:ea typeface="楷体" pitchFamily="49" charset="-122"/>
              </a:rPr>
              <a:t>软件测试技术</a:t>
            </a:r>
            <a:r>
              <a:rPr lang="en-US" altLang="zh-CN" sz="4400" b="1" dirty="0">
                <a:latin typeface="楷体" pitchFamily="49" charset="-122"/>
                <a:ea typeface="楷体" pitchFamily="49" charset="-122"/>
              </a:rPr>
              <a:t>---</a:t>
            </a:r>
            <a:r>
              <a:rPr lang="zh-CN" altLang="en-US" sz="4400" dirty="0">
                <a:latin typeface="楷体" pitchFamily="49" charset="-122"/>
                <a:ea typeface="楷体" pitchFamily="49" charset="-122"/>
              </a:rPr>
              <a:t>白盒测试对于</a:t>
            </a:r>
            <a:r>
              <a:rPr lang="zh-CN" altLang="en-US" sz="4400" b="1" dirty="0">
                <a:latin typeface="楷体" pitchFamily="49" charset="-122"/>
                <a:ea typeface="楷体" pitchFamily="49" charset="-122"/>
              </a:rPr>
              <a:t>判定的测试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4" name="图片 3"/>
          <p:cNvPicPr>
            <a:picLocks noChangeAspect="1"/>
          </p:cNvPicPr>
          <p:nvPr/>
        </p:nvPicPr>
        <p:blipFill>
          <a:blip r:embed="rId2" cstate="print">
            <a:clrChange>
              <a:clrFrom>
                <a:srgbClr val="FEFEFE"/>
              </a:clrFrom>
              <a:clrTo>
                <a:srgbClr val="FEFEFE">
                  <a:alpha val="0"/>
                </a:srgbClr>
              </a:clrTo>
            </a:clrChange>
          </a:blip>
          <a:stretch>
            <a:fillRect/>
          </a:stretch>
        </p:blipFill>
        <p:spPr>
          <a:xfrm>
            <a:off x="1199456" y="1012923"/>
            <a:ext cx="6057143" cy="5152381"/>
          </a:xfrm>
          <a:prstGeom prst="rect">
            <a:avLst/>
          </a:prstGeom>
        </p:spPr>
      </p:pic>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a:off x="7722980" y="904735"/>
            <a:ext cx="2549484" cy="51423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7" name="图片 6"/>
          <p:cNvPicPr>
            <a:picLocks noChangeAspect="1"/>
          </p:cNvPicPr>
          <p:nvPr/>
        </p:nvPicPr>
        <p:blipFill>
          <a:blip r:embed="rId2" cstate="print">
            <a:clrChange>
              <a:clrFrom>
                <a:srgbClr val="FFFFFF"/>
              </a:clrFrom>
              <a:clrTo>
                <a:srgbClr val="FFFFFF">
                  <a:alpha val="0"/>
                </a:srgbClr>
              </a:clrTo>
            </a:clrChange>
          </a:blip>
          <a:stretch>
            <a:fillRect/>
          </a:stretch>
        </p:blipFill>
        <p:spPr>
          <a:xfrm>
            <a:off x="7722980" y="904735"/>
            <a:ext cx="2549484" cy="5142327"/>
          </a:xfrm>
          <a:prstGeom prst="rect">
            <a:avLst/>
          </a:prstGeom>
        </p:spPr>
      </p:pic>
      <p:sp>
        <p:nvSpPr>
          <p:cNvPr id="2" name="矩形 1">
            <a:extLst>
              <a:ext uri="{FF2B5EF4-FFF2-40B4-BE49-F238E27FC236}">
                <a16:creationId xmlns:a16="http://schemas.microsoft.com/office/drawing/2014/main" xmlns="" id="{14107F7A-4E59-4B02-B65D-1E3DBCD72C02}"/>
              </a:ext>
            </a:extLst>
          </p:cNvPr>
          <p:cNvSpPr/>
          <p:nvPr/>
        </p:nvSpPr>
        <p:spPr>
          <a:xfrm>
            <a:off x="684584" y="889303"/>
            <a:ext cx="6567198" cy="5632311"/>
          </a:xfrm>
          <a:prstGeom prst="rect">
            <a:avLst/>
          </a:prstGeom>
        </p:spPr>
        <p:txBody>
          <a:bodyPr wrap="square">
            <a:spAutoFit/>
          </a:bodyPr>
          <a:lstStyle/>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1;</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switch</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1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你好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2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我好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3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大家好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11903881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4" name="图片 3"/>
          <p:cNvPicPr>
            <a:picLocks noChangeAspect="1"/>
          </p:cNvPicPr>
          <p:nvPr/>
        </p:nvPicPr>
        <p:blipFill>
          <a:blip r:embed="rId2" cstate="print">
            <a:clrChange>
              <a:clrFrom>
                <a:srgbClr val="FEFEFE"/>
              </a:clrFrom>
              <a:clrTo>
                <a:srgbClr val="FEFEFE">
                  <a:alpha val="0"/>
                </a:srgbClr>
              </a:clrTo>
            </a:clrChange>
          </a:blip>
          <a:stretch>
            <a:fillRect/>
          </a:stretch>
        </p:blipFill>
        <p:spPr>
          <a:xfrm>
            <a:off x="939276" y="1556792"/>
            <a:ext cx="6133333" cy="4619048"/>
          </a:xfrm>
          <a:prstGeom prst="rect">
            <a:avLst/>
          </a:prstGeom>
        </p:spPr>
      </p:pic>
      <p:pic>
        <p:nvPicPr>
          <p:cNvPr id="5" name="图片 4"/>
          <p:cNvPicPr>
            <a:picLocks noChangeAspect="1"/>
          </p:cNvPicPr>
          <p:nvPr/>
        </p:nvPicPr>
        <p:blipFill>
          <a:blip r:embed="rId3" cstate="print">
            <a:clrChange>
              <a:clrFrom>
                <a:srgbClr val="FEFEFE"/>
              </a:clrFrom>
              <a:clrTo>
                <a:srgbClr val="FEFEFE">
                  <a:alpha val="0"/>
                </a:srgbClr>
              </a:clrTo>
            </a:clrChange>
          </a:blip>
          <a:stretch>
            <a:fillRect/>
          </a:stretch>
        </p:blipFill>
        <p:spPr>
          <a:xfrm>
            <a:off x="7968208" y="980728"/>
            <a:ext cx="2857143" cy="497142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5" name="图片 4"/>
          <p:cNvPicPr>
            <a:picLocks noChangeAspect="1"/>
          </p:cNvPicPr>
          <p:nvPr/>
        </p:nvPicPr>
        <p:blipFill>
          <a:blip r:embed="rId2" cstate="print">
            <a:clrChange>
              <a:clrFrom>
                <a:srgbClr val="FEFEFE"/>
              </a:clrFrom>
              <a:clrTo>
                <a:srgbClr val="FEFEFE">
                  <a:alpha val="0"/>
                </a:srgbClr>
              </a:clrTo>
            </a:clrChange>
          </a:blip>
          <a:stretch>
            <a:fillRect/>
          </a:stretch>
        </p:blipFill>
        <p:spPr>
          <a:xfrm>
            <a:off x="7968208" y="980728"/>
            <a:ext cx="2857143" cy="4971429"/>
          </a:xfrm>
          <a:prstGeom prst="rect">
            <a:avLst/>
          </a:prstGeom>
        </p:spPr>
      </p:pic>
      <p:sp>
        <p:nvSpPr>
          <p:cNvPr id="6" name="矩形 5">
            <a:extLst>
              <a:ext uri="{FF2B5EF4-FFF2-40B4-BE49-F238E27FC236}">
                <a16:creationId xmlns:a16="http://schemas.microsoft.com/office/drawing/2014/main" xmlns="" id="{4209C9F5-DA39-4B82-8A1D-A71737A5D7D7}"/>
              </a:ext>
            </a:extLst>
          </p:cNvPr>
          <p:cNvSpPr/>
          <p:nvPr/>
        </p:nvSpPr>
        <p:spPr>
          <a:xfrm>
            <a:off x="983431" y="1997839"/>
            <a:ext cx="6457543" cy="3170099"/>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 0;</a:t>
            </a:r>
          </a:p>
          <a:p>
            <a:r>
              <a:rPr lang="en-US" altLang="zh-CN" sz="2000" b="1" dirty="0">
                <a:solidFill>
                  <a:srgbClr val="7F0055"/>
                </a:solidFill>
                <a:latin typeface="Consolas" panose="020B0609020204030204" pitchFamily="49" charset="0"/>
              </a:rPr>
              <a:t>	while</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&lt; 10)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抗日成功啦</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6A3E3E"/>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xmlns="" val="1874381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4" name="图片 3"/>
          <p:cNvPicPr>
            <a:picLocks noChangeAspect="1"/>
          </p:cNvPicPr>
          <p:nvPr/>
        </p:nvPicPr>
        <p:blipFill>
          <a:blip r:embed="rId2" cstate="print">
            <a:clrChange>
              <a:clrFrom>
                <a:srgbClr val="FEFEFE"/>
              </a:clrFrom>
              <a:clrTo>
                <a:srgbClr val="FEFEFE">
                  <a:alpha val="0"/>
                </a:srgbClr>
              </a:clrTo>
            </a:clrChange>
          </a:blip>
          <a:stretch>
            <a:fillRect/>
          </a:stretch>
        </p:blipFill>
        <p:spPr>
          <a:xfrm>
            <a:off x="839416" y="1266239"/>
            <a:ext cx="6200000" cy="4761905"/>
          </a:xfrm>
          <a:prstGeom prst="rect">
            <a:avLst/>
          </a:prstGeom>
        </p:spPr>
      </p:pic>
      <p:pic>
        <p:nvPicPr>
          <p:cNvPr id="5" name="图片 4"/>
          <p:cNvPicPr>
            <a:picLocks noChangeAspect="1"/>
          </p:cNvPicPr>
          <p:nvPr/>
        </p:nvPicPr>
        <p:blipFill>
          <a:blip r:embed="rId3" cstate="print">
            <a:clrChange>
              <a:clrFrom>
                <a:srgbClr val="FEFEFE"/>
              </a:clrFrom>
              <a:clrTo>
                <a:srgbClr val="FEFEFE">
                  <a:alpha val="0"/>
                </a:srgbClr>
              </a:clrTo>
            </a:clrChange>
          </a:blip>
          <a:stretch>
            <a:fillRect/>
          </a:stretch>
        </p:blipFill>
        <p:spPr>
          <a:xfrm>
            <a:off x="7536160" y="980728"/>
            <a:ext cx="2866667" cy="504761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5" name="图片 4"/>
          <p:cNvPicPr>
            <a:picLocks noChangeAspect="1"/>
          </p:cNvPicPr>
          <p:nvPr/>
        </p:nvPicPr>
        <p:blipFill>
          <a:blip r:embed="rId2" cstate="print">
            <a:clrChange>
              <a:clrFrom>
                <a:srgbClr val="FEFEFE"/>
              </a:clrFrom>
              <a:clrTo>
                <a:srgbClr val="FEFEFE">
                  <a:alpha val="0"/>
                </a:srgbClr>
              </a:clrTo>
            </a:clrChange>
          </a:blip>
          <a:stretch>
            <a:fillRect/>
          </a:stretch>
        </p:blipFill>
        <p:spPr>
          <a:xfrm>
            <a:off x="7536160" y="980728"/>
            <a:ext cx="2866667" cy="5047619"/>
          </a:xfrm>
          <a:prstGeom prst="rect">
            <a:avLst/>
          </a:prstGeom>
        </p:spPr>
      </p:pic>
      <p:sp>
        <p:nvSpPr>
          <p:cNvPr id="6" name="矩形 5">
            <a:extLst>
              <a:ext uri="{FF2B5EF4-FFF2-40B4-BE49-F238E27FC236}">
                <a16:creationId xmlns:a16="http://schemas.microsoft.com/office/drawing/2014/main" xmlns="" id="{A35199A9-11B3-47D9-8898-DEB1D40CA01A}"/>
              </a:ext>
            </a:extLst>
          </p:cNvPr>
          <p:cNvSpPr/>
          <p:nvPr/>
        </p:nvSpPr>
        <p:spPr>
          <a:xfrm>
            <a:off x="479376" y="1720840"/>
            <a:ext cx="6768752" cy="378565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endParaRPr lang="en-US" altLang="zh-CN" sz="2000" b="1" dirty="0">
              <a:solidFill>
                <a:srgbClr val="000000"/>
              </a:solidFill>
              <a:latin typeface="Consolas" panose="020B0609020204030204" pitchFamily="49" charset="0"/>
            </a:endParaRP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 10;</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do</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x</a:t>
            </a:r>
            <a:r>
              <a:rPr lang="en-US" altLang="zh-CN" sz="2000" b="1" i="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"\n"</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while</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&lt; 20 );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36374634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常见程序结构：</a:t>
            </a:r>
          </a:p>
        </p:txBody>
      </p:sp>
      <p:pic>
        <p:nvPicPr>
          <p:cNvPr id="4" name="图片 3"/>
          <p:cNvPicPr>
            <a:picLocks noChangeAspect="1"/>
          </p:cNvPicPr>
          <p:nvPr/>
        </p:nvPicPr>
        <p:blipFill>
          <a:blip r:embed="rId2" cstate="print">
            <a:clrChange>
              <a:clrFrom>
                <a:srgbClr val="F7F7F7"/>
              </a:clrFrom>
              <a:clrTo>
                <a:srgbClr val="F7F7F7">
                  <a:alpha val="0"/>
                </a:srgbClr>
              </a:clrTo>
            </a:clrChange>
          </a:blip>
          <a:stretch>
            <a:fillRect/>
          </a:stretch>
        </p:blipFill>
        <p:spPr>
          <a:xfrm>
            <a:off x="573632" y="908720"/>
            <a:ext cx="11597907" cy="4609638"/>
          </a:xfrm>
          <a:prstGeom prst="rect">
            <a:avLst/>
          </a:prstGeom>
        </p:spPr>
      </p:pic>
      <p:sp>
        <p:nvSpPr>
          <p:cNvPr id="5" name="内容占位符 1"/>
          <p:cNvSpPr txBox="1"/>
          <p:nvPr/>
        </p:nvSpPr>
        <p:spPr bwMode="auto">
          <a:xfrm>
            <a:off x="775244" y="5373216"/>
            <a:ext cx="10863761" cy="709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2400" dirty="0"/>
              <a:t>串行      两分支的        多分支的        循环结构</a:t>
            </a:r>
            <a:endParaRPr lang="en-US" altLang="zh-CN" sz="2400" dirty="0"/>
          </a:p>
          <a:p>
            <a:pPr marL="0" indent="0">
              <a:lnSpc>
                <a:spcPct val="100000"/>
              </a:lnSpc>
              <a:buFont typeface="Arial" panose="020B0604020202020204" pitchFamily="34" charset="0"/>
              <a:buNone/>
            </a:pPr>
            <a:r>
              <a:rPr lang="zh-CN" altLang="en-US" sz="2400" dirty="0"/>
              <a:t>结构      条件判断        条件判定</a:t>
            </a:r>
          </a:p>
        </p:txBody>
      </p:sp>
      <p:sp>
        <p:nvSpPr>
          <p:cNvPr id="6" name="文本框 5"/>
          <p:cNvSpPr txBox="1"/>
          <p:nvPr/>
        </p:nvSpPr>
        <p:spPr>
          <a:xfrm>
            <a:off x="1698172" y="5475381"/>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7" name="文本框 6"/>
          <p:cNvSpPr txBox="1"/>
          <p:nvPr/>
        </p:nvSpPr>
        <p:spPr>
          <a:xfrm>
            <a:off x="4110447" y="5457964"/>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8" name="文本框 7"/>
          <p:cNvSpPr txBox="1"/>
          <p:nvPr/>
        </p:nvSpPr>
        <p:spPr>
          <a:xfrm>
            <a:off x="7019109" y="5445224"/>
            <a:ext cx="666205" cy="584775"/>
          </a:xfrm>
          <a:prstGeom prst="rect">
            <a:avLst/>
          </a:prstGeom>
          <a:noFill/>
        </p:spPr>
        <p:txBody>
          <a:bodyPr wrap="square" rtlCol="0">
            <a:spAutoFit/>
          </a:bodyPr>
          <a:lstStyle/>
          <a:p>
            <a:r>
              <a:rPr lang="en-US" altLang="zh-CN" sz="3200" b="1" dirty="0"/>
              <a:t>&lt;</a:t>
            </a:r>
            <a:endParaRPr lang="zh-CN" altLang="en-US" sz="3200"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常见的程序结构：</a:t>
            </a:r>
          </a:p>
        </p:txBody>
      </p:sp>
      <p:pic>
        <p:nvPicPr>
          <p:cNvPr id="5" name="图片 4"/>
          <p:cNvPicPr>
            <a:picLocks noChangeAspect="1"/>
          </p:cNvPicPr>
          <p:nvPr/>
        </p:nvPicPr>
        <p:blipFill>
          <a:blip r:embed="rId3" cstate="print">
            <a:clrChange>
              <a:clrFrom>
                <a:srgbClr val="F8F8F8"/>
              </a:clrFrom>
              <a:clrTo>
                <a:srgbClr val="F8F8F8">
                  <a:alpha val="0"/>
                </a:srgbClr>
              </a:clrTo>
            </a:clrChange>
          </a:blip>
          <a:stretch>
            <a:fillRect/>
          </a:stretch>
        </p:blipFill>
        <p:spPr>
          <a:xfrm>
            <a:off x="3287688" y="1036153"/>
            <a:ext cx="3466667" cy="5057143"/>
          </a:xfrm>
          <a:prstGeom prst="rect">
            <a:avLst/>
          </a:prstGeom>
        </p:spPr>
      </p:pic>
      <p:pic>
        <p:nvPicPr>
          <p:cNvPr id="6" name="图片 5"/>
          <p:cNvPicPr>
            <a:picLocks noChangeAspect="1"/>
          </p:cNvPicPr>
          <p:nvPr/>
        </p:nvPicPr>
        <p:blipFill>
          <a:blip r:embed="rId4" cstate="print">
            <a:clrChange>
              <a:clrFrom>
                <a:srgbClr val="F8F8F8"/>
              </a:clrFrom>
              <a:clrTo>
                <a:srgbClr val="F8F8F8">
                  <a:alpha val="0"/>
                </a:srgbClr>
              </a:clrTo>
            </a:clrChange>
          </a:blip>
          <a:stretch>
            <a:fillRect/>
          </a:stretch>
        </p:blipFill>
        <p:spPr>
          <a:xfrm>
            <a:off x="7752184" y="908720"/>
            <a:ext cx="2691669" cy="5328592"/>
          </a:xfrm>
          <a:prstGeom prst="rect">
            <a:avLst/>
          </a:prstGeom>
        </p:spPr>
      </p:pic>
      <p:sp>
        <p:nvSpPr>
          <p:cNvPr id="7" name="内容占位符 1"/>
          <p:cNvSpPr txBox="1"/>
          <p:nvPr/>
        </p:nvSpPr>
        <p:spPr bwMode="auto">
          <a:xfrm>
            <a:off x="5147272" y="5733256"/>
            <a:ext cx="1092744"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嵌套</a:t>
            </a:r>
          </a:p>
        </p:txBody>
      </p:sp>
      <p:sp>
        <p:nvSpPr>
          <p:cNvPr id="8" name="内容占位符 1"/>
          <p:cNvSpPr txBox="1"/>
          <p:nvPr/>
        </p:nvSpPr>
        <p:spPr bwMode="auto">
          <a:xfrm>
            <a:off x="9696400" y="5589240"/>
            <a:ext cx="1092744"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串联</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95325" y="980440"/>
            <a:ext cx="10668000" cy="4483735"/>
          </a:xfrm>
        </p:spPr>
        <p:txBody>
          <a:bodyPr/>
          <a:lstStyle/>
          <a:p>
            <a:pPr marL="0" indent="0">
              <a:buNone/>
            </a:pPr>
            <a:endParaRPr lang="en-US" altLang="zh-CN" dirty="0"/>
          </a:p>
          <a:p>
            <a:pPr lvl="1"/>
            <a:r>
              <a:rPr lang="zh-CN" altLang="en-US" dirty="0">
                <a:sym typeface="+mn-ea"/>
              </a:rPr>
              <a:t>导致程序结构变得复杂</a:t>
            </a:r>
            <a:r>
              <a:rPr lang="zh-CN" altLang="en-US" dirty="0"/>
              <a:t>主要因素是什么？</a:t>
            </a:r>
            <a:endParaRPr lang="en-US" altLang="zh-CN" dirty="0"/>
          </a:p>
          <a:p>
            <a:pPr marL="909320" lvl="2" indent="0">
              <a:buNone/>
            </a:pPr>
            <a:r>
              <a:rPr lang="en-US" altLang="zh-CN" dirty="0"/>
              <a:t>——</a:t>
            </a:r>
            <a:r>
              <a:rPr lang="zh-CN" altLang="en-US" dirty="0"/>
              <a:t>判定节点</a:t>
            </a:r>
            <a:endParaRPr lang="en-US" altLang="zh-CN" dirty="0"/>
          </a:p>
          <a:p>
            <a:pPr lvl="1"/>
            <a:r>
              <a:rPr lang="zh-CN" altLang="en-US" dirty="0"/>
              <a:t>使用什么方式对判定进行测试？</a:t>
            </a:r>
            <a:endParaRPr lang="en-US" altLang="zh-CN" dirty="0"/>
          </a:p>
          <a:p>
            <a:pPr marL="909320" lvl="2" indent="0">
              <a:buNone/>
            </a:pPr>
            <a:r>
              <a:rPr lang="en-US" altLang="zh-CN" dirty="0"/>
              <a:t>——</a:t>
            </a:r>
            <a:r>
              <a:rPr lang="zh-CN" altLang="en-US" dirty="0"/>
              <a:t>逻辑覆盖</a:t>
            </a:r>
            <a:r>
              <a:rPr dirty="0"/>
              <a:t>（语句覆盖、判定覆盖、条件覆盖、判定</a:t>
            </a:r>
            <a:r>
              <a:rPr lang="en-US" altLang="zh-CN" dirty="0"/>
              <a:t>/</a:t>
            </a:r>
            <a:r>
              <a:rPr dirty="0"/>
              <a:t>条件覆盖、条件组合覆盖、修正条件判定覆盖）</a:t>
            </a:r>
            <a:endParaRPr lang="en-US" altLang="zh-CN" dirty="0"/>
          </a:p>
          <a:p>
            <a:pPr lvl="2"/>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latin typeface="楷体" pitchFamily="49" charset="-122"/>
                <a:ea typeface="楷体" pitchFamily="49" charset="-122"/>
              </a:rPr>
              <a:t>动态白盒测试概述</a:t>
            </a:r>
            <a:endParaRPr lang="en-US" altLang="zh-CN" dirty="0">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程序结构分析</a:t>
            </a:r>
            <a:endParaRPr lang="en-US" altLang="zh-CN" dirty="0">
              <a:latin typeface="楷体" pitchFamily="49" charset="-122"/>
              <a:ea typeface="楷体" pitchFamily="49" charset="-122"/>
            </a:endParaRPr>
          </a:p>
          <a:p>
            <a:pPr>
              <a:lnSpc>
                <a:spcPct val="150000"/>
              </a:lnSpc>
            </a:pPr>
            <a:r>
              <a:rPr lang="zh-CN" altLang="en-US" dirty="0">
                <a:solidFill>
                  <a:srgbClr val="FF0000"/>
                </a:solidFill>
                <a:latin typeface="楷体" pitchFamily="49" charset="-122"/>
                <a:ea typeface="楷体" pitchFamily="49" charset="-122"/>
              </a:rPr>
              <a:t>对判定的测试</a:t>
            </a:r>
            <a:endParaRPr lang="en-US" altLang="zh-CN" dirty="0">
              <a:solidFill>
                <a:srgbClr val="FF0000"/>
              </a:solidFill>
              <a:latin typeface="楷体" pitchFamily="49" charset="-122"/>
              <a:ea typeface="楷体" pitchFamily="49" charset="-122"/>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latin typeface="楷体" pitchFamily="49" charset="-122"/>
                <a:ea typeface="楷体" pitchFamily="49" charset="-122"/>
              </a:rPr>
              <a:t>目   录</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latin typeface="楷体" pitchFamily="49" charset="-122"/>
                <a:ea typeface="楷体" pitchFamily="49" charset="-122"/>
              </a:rPr>
              <a:t>动态白盒测试概述</a:t>
            </a:r>
            <a:endParaRPr lang="en-US" altLang="zh-CN" dirty="0">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程序结构分析</a:t>
            </a:r>
            <a:endParaRPr lang="en-US" altLang="zh-CN" dirty="0">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对判定的测试</a:t>
            </a:r>
            <a:endParaRPr lang="en-US" altLang="zh-CN" dirty="0">
              <a:latin typeface="楷体" pitchFamily="49" charset="-122"/>
              <a:ea typeface="楷体" pitchFamily="49" charset="-122"/>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latin typeface="楷体" pitchFamily="49" charset="-122"/>
                <a:ea typeface="楷体" pitchFamily="49" charset="-122"/>
              </a:rPr>
              <a:t>目   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语句覆盖</a:t>
            </a:r>
          </a:p>
        </p:txBody>
      </p:sp>
      <p:sp>
        <p:nvSpPr>
          <p:cNvPr id="11" name="内容占位符 2"/>
          <p:cNvSpPr txBox="1"/>
          <p:nvPr/>
        </p:nvSpPr>
        <p:spPr>
          <a:xfrm>
            <a:off x="2823210" y="1682750"/>
            <a:ext cx="7211695" cy="4051935"/>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smtClean="0">
                <a:solidFill>
                  <a:schemeClr val="tx1"/>
                </a:solidFill>
                <a:latin typeface="Consolas" panose="020B0609020204030204" pitchFamily="49" charset="0"/>
                <a:cs typeface="Consolas" panose="020B0609020204030204" pitchFamily="49" charset="0"/>
              </a:rPr>
              <a:t>if</a:t>
            </a:r>
            <a:r>
              <a:rPr lang="en-US" altLang="zh-CN" sz="2800" b="1" kern="0" dirty="0">
                <a:solidFill>
                  <a:schemeClr val="tx1"/>
                </a:solidFill>
                <a:latin typeface="Consolas" panose="020B0609020204030204" pitchFamily="49" charset="0"/>
                <a:cs typeface="Consolas" panose="020B0609020204030204" pitchFamily="49" charset="0"/>
              </a:rPr>
              <a:t>((A==2)||(X&gt;1))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r>
              <a:rPr lang="en-US" altLang="zh-CN" sz="2800" b="1" kern="0" dirty="0" smtClean="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
        <p:nvSpPr>
          <p:cNvPr id="2" name="文本框 1"/>
          <p:cNvSpPr txBox="1"/>
          <p:nvPr/>
        </p:nvSpPr>
        <p:spPr>
          <a:xfrm>
            <a:off x="866775" y="1189355"/>
            <a:ext cx="10644261" cy="954107"/>
          </a:xfrm>
          <a:prstGeom prst="rect">
            <a:avLst/>
          </a:prstGeom>
          <a:noFill/>
        </p:spPr>
        <p:txBody>
          <a:bodyPr wrap="none" rtlCol="0">
            <a:spAutoFit/>
          </a:bodyPr>
          <a:lstStyle/>
          <a:p>
            <a:r>
              <a:rPr lang="zh-CN" altLang="en-US" sz="2800" b="1" kern="0" dirty="0">
                <a:latin typeface="楷体" pitchFamily="49" charset="-122"/>
                <a:ea typeface="楷体" pitchFamily="49" charset="-122"/>
              </a:rPr>
              <a:t>语句覆盖的基本思想：保证程序的每一条可执行语句至少执行一次</a:t>
            </a:r>
          </a:p>
          <a:p>
            <a:endParaRPr lang="zh-CN" altLang="en-US" sz="2800" b="1" kern="0" dirty="0">
              <a:latin typeface="Lucida Console" panose="020B0609040504020204" pitchFamily="49"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a:t>
            </a:r>
            <a:endParaRPr lang="zh-CN" altLang="en-US" dirty="0"/>
          </a:p>
        </p:txBody>
      </p:sp>
      <p:pic>
        <p:nvPicPr>
          <p:cNvPr id="4" name="图片 3"/>
          <p:cNvPicPr>
            <a:picLocks noChangeAspect="1"/>
          </p:cNvPicPr>
          <p:nvPr/>
        </p:nvPicPr>
        <p:blipFill>
          <a:blip r:embed="rId2" cstate="print"/>
          <a:stretch>
            <a:fillRect/>
          </a:stretch>
        </p:blipFill>
        <p:spPr>
          <a:xfrm>
            <a:off x="2681658" y="908720"/>
            <a:ext cx="5790831" cy="5683060"/>
          </a:xfrm>
          <a:prstGeom prst="rect">
            <a:avLst/>
          </a:prstGeom>
        </p:spPr>
      </p:pic>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1384" y="7383"/>
            <a:ext cx="10812016" cy="864097"/>
          </a:xfrm>
        </p:spPr>
        <p:txBody>
          <a:bodyPr/>
          <a:lstStyle/>
          <a:p>
            <a:r>
              <a:rPr lang="zh-CN" altLang="en-US"/>
              <a:t>语句覆盖</a:t>
            </a:r>
            <a:endParaRPr lang="zh-CN" altLang="en-US" dirty="0"/>
          </a:p>
        </p:txBody>
      </p:sp>
      <p:sp>
        <p:nvSpPr>
          <p:cNvPr id="2" name="内容占位符 1"/>
          <p:cNvSpPr>
            <a:spLocks noGrp="1"/>
          </p:cNvSpPr>
          <p:nvPr>
            <p:ph idx="1"/>
          </p:nvPr>
        </p:nvSpPr>
        <p:spPr>
          <a:xfrm>
            <a:off x="767408" y="908720"/>
            <a:ext cx="4032448" cy="4843264"/>
          </a:xfrm>
        </p:spPr>
        <p:txBody>
          <a:bodyPr/>
          <a:lstStyle/>
          <a:p>
            <a:r>
              <a:rPr lang="zh-CN" altLang="en-US" dirty="0"/>
              <a:t>使程序中每个语句至少执行一次</a:t>
            </a:r>
            <a:endParaRPr lang="en-US" altLang="zh-CN" dirty="0"/>
          </a:p>
          <a:p>
            <a:r>
              <a:rPr lang="zh-CN" altLang="en-US" dirty="0"/>
              <a:t>设计一个能通过路径</a:t>
            </a:r>
            <a:r>
              <a:rPr lang="en-US" altLang="zh-CN" dirty="0"/>
              <a:t>ace</a:t>
            </a:r>
            <a:r>
              <a:rPr lang="zh-CN" altLang="en-US" dirty="0"/>
              <a:t>的例子就可以了</a:t>
            </a:r>
          </a:p>
          <a:p>
            <a:r>
              <a:rPr lang="zh-CN" altLang="en-US" dirty="0"/>
              <a:t>测试用例输入数据： </a:t>
            </a:r>
          </a:p>
          <a:p>
            <a:r>
              <a:rPr lang="en-US" altLang="zh-CN" dirty="0"/>
              <a:t>A=2</a:t>
            </a:r>
            <a:r>
              <a:rPr lang="zh-CN" altLang="en-US" dirty="0"/>
              <a:t>，</a:t>
            </a:r>
            <a:r>
              <a:rPr lang="en-US" altLang="zh-CN" dirty="0"/>
              <a:t>B=0</a:t>
            </a:r>
            <a:r>
              <a:rPr lang="zh-CN" altLang="en-US" dirty="0"/>
              <a:t>，</a:t>
            </a:r>
            <a:r>
              <a:rPr lang="en-US" altLang="zh-CN" dirty="0"/>
              <a:t>X=3 </a:t>
            </a:r>
            <a:endParaRPr lang="zh-CN" altLang="en-US" dirty="0"/>
          </a:p>
        </p:txBody>
      </p:sp>
      <p:pic>
        <p:nvPicPr>
          <p:cNvPr id="4" name="图片 3"/>
          <p:cNvPicPr>
            <a:picLocks noChangeAspect="1"/>
          </p:cNvPicPr>
          <p:nvPr/>
        </p:nvPicPr>
        <p:blipFill>
          <a:blip r:embed="rId3" cstate="print"/>
          <a:stretch>
            <a:fillRect/>
          </a:stretch>
        </p:blipFill>
        <p:spPr>
          <a:xfrm>
            <a:off x="5306695" y="1076325"/>
            <a:ext cx="5431155" cy="5069205"/>
          </a:xfrm>
          <a:prstGeom prst="rect">
            <a:avLst/>
          </a:prstGeom>
        </p:spPr>
      </p:pic>
      <p:sp>
        <p:nvSpPr>
          <p:cNvPr id="7" name="圆角矩形标注 6"/>
          <p:cNvSpPr/>
          <p:nvPr/>
        </p:nvSpPr>
        <p:spPr bwMode="auto">
          <a:xfrm rot="19838374">
            <a:off x="4909499" y="700112"/>
            <a:ext cx="1295144" cy="786042"/>
          </a:xfrm>
          <a:prstGeom prst="wedgeRoundRectCallout">
            <a:avLst>
              <a:gd name="adj1" fmla="val -6406"/>
              <a:gd name="adj2" fmla="val 10152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AND</a:t>
            </a:r>
            <a:r>
              <a:rPr lang="zh-CN" altLang="en-US" sz="24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400" b="1" dirty="0">
                <a:solidFill>
                  <a:schemeClr val="tx1">
                    <a:lumMod val="10000"/>
                  </a:schemeClr>
                </a:solidFill>
                <a:latin typeface="楷体" panose="02010609060101010101" pitchFamily="49" charset="-122"/>
                <a:ea typeface="楷体" panose="02010609060101010101" pitchFamily="49" charset="-122"/>
              </a:rPr>
              <a:t>OR</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
        <p:nvSpPr>
          <p:cNvPr id="9" name="圆角矩形 8"/>
          <p:cNvSpPr/>
          <p:nvPr/>
        </p:nvSpPr>
        <p:spPr bwMode="auto">
          <a:xfrm>
            <a:off x="4511823" y="5021431"/>
            <a:ext cx="1467243" cy="936103"/>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X&gt;1</a:t>
            </a:r>
            <a:r>
              <a:rPr lang="zh-CN" altLang="en-US" sz="24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400" b="1" dirty="0">
                <a:solidFill>
                  <a:schemeClr val="tx1">
                    <a:lumMod val="10000"/>
                  </a:schemeClr>
                </a:solidFill>
                <a:latin typeface="楷体" panose="02010609060101010101" pitchFamily="49" charset="-122"/>
                <a:ea typeface="楷体" panose="02010609060101010101" pitchFamily="49" charset="-122"/>
              </a:rPr>
              <a:t>X&gt;0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语句覆盖定义</a:t>
            </a:r>
            <a:endParaRPr lang="zh-CN" altLang="en-US" dirty="0"/>
          </a:p>
        </p:txBody>
      </p:sp>
      <p:sp>
        <p:nvSpPr>
          <p:cNvPr id="4" name="Rectangle 3"/>
          <p:cNvSpPr>
            <a:spLocks noGrp="1" noChangeArrowheads="1"/>
          </p:cNvSpPr>
          <p:nvPr>
            <p:ph idx="1"/>
          </p:nvPr>
        </p:nvSpPr>
        <p:spPr/>
        <p:txBody>
          <a:bodyPr/>
          <a:lstStyle/>
          <a:p>
            <a:r>
              <a:rPr lang="zh-CN" altLang="en-US" dirty="0"/>
              <a:t>语句覆盖：是一个比较弱的测试标准，设计若干测试用例，使得程序中</a:t>
            </a:r>
            <a:r>
              <a:rPr lang="zh-CN" altLang="en-US" dirty="0">
                <a:solidFill>
                  <a:srgbClr val="FF0000"/>
                </a:solidFill>
              </a:rPr>
              <a:t>每个可执行语句</a:t>
            </a:r>
            <a:r>
              <a:rPr lang="zh-CN" altLang="en-US" dirty="0"/>
              <a:t>至少都能被执行一次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r>
              <a:rPr lang="en-US" altLang="zh-CN"/>
              <a:t>—</a:t>
            </a:r>
            <a:r>
              <a:rPr lang="zh-CN" altLang="en-US"/>
              <a:t>概念</a:t>
            </a:r>
            <a:endParaRPr lang="zh-CN" altLang="en-US" dirty="0"/>
          </a:p>
        </p:txBody>
      </p:sp>
      <p:sp>
        <p:nvSpPr>
          <p:cNvPr id="45059" name="Rectangle 3"/>
          <p:cNvSpPr>
            <a:spLocks noGrp="1" noChangeArrowheads="1"/>
          </p:cNvSpPr>
          <p:nvPr>
            <p:ph idx="1"/>
          </p:nvPr>
        </p:nvSpPr>
        <p:spPr/>
        <p:txBody>
          <a:bodyPr/>
          <a:lstStyle/>
          <a:p>
            <a:r>
              <a:rPr lang="zh-CN" altLang="en-US" dirty="0"/>
              <a:t>判定覆盖：使得程序中</a:t>
            </a:r>
            <a:r>
              <a:rPr lang="zh-CN" altLang="en-US" dirty="0">
                <a:solidFill>
                  <a:srgbClr val="FF0000"/>
                </a:solidFill>
              </a:rPr>
              <a:t>每个判定节点</a:t>
            </a:r>
            <a:r>
              <a:rPr lang="zh-CN" altLang="en-US" dirty="0"/>
              <a:t>至少都获得一次“真值”和“假值”，每一个真假分支至少被执行一次，又称分支覆盖。是一个比“语句覆盖</a:t>
            </a:r>
            <a:r>
              <a:rPr lang="en-US" altLang="zh-CN" dirty="0"/>
              <a:t>”</a:t>
            </a:r>
            <a:r>
              <a:rPr lang="zh-CN" altLang="en-US" dirty="0"/>
              <a:t>稍强的测试标准。</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endParaRPr lang="zh-CN" altLang="en-US" dirty="0"/>
          </a:p>
        </p:txBody>
      </p:sp>
      <p:sp>
        <p:nvSpPr>
          <p:cNvPr id="11" name="内容占位符 2"/>
          <p:cNvSpPr txBox="1"/>
          <p:nvPr/>
        </p:nvSpPr>
        <p:spPr>
          <a:xfrm>
            <a:off x="2751493" y="944988"/>
            <a:ext cx="5000691"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判定覆盖使用</a:t>
            </a:r>
            <a:endParaRPr lang="zh-CN" altLang="en-US" dirty="0"/>
          </a:p>
        </p:txBody>
      </p:sp>
      <p:sp>
        <p:nvSpPr>
          <p:cNvPr id="2" name="内容占位符 1"/>
          <p:cNvSpPr>
            <a:spLocks noGrp="1"/>
          </p:cNvSpPr>
          <p:nvPr>
            <p:ph idx="1"/>
          </p:nvPr>
        </p:nvSpPr>
        <p:spPr>
          <a:xfrm>
            <a:off x="684605" y="1295177"/>
            <a:ext cx="10668000" cy="4267200"/>
          </a:xfrm>
        </p:spPr>
        <p:txBody>
          <a:bodyPr/>
          <a:lstStyle/>
          <a:p>
            <a:r>
              <a:rPr lang="zh-CN" altLang="en-US" dirty="0"/>
              <a:t>用例设计：</a:t>
            </a:r>
            <a:endParaRPr lang="en-US" altLang="zh-CN" dirty="0"/>
          </a:p>
          <a:p>
            <a:pPr lvl="1"/>
            <a:r>
              <a:rPr lang="zh-CN" altLang="en-US" dirty="0"/>
              <a:t>路径</a:t>
            </a:r>
            <a:r>
              <a:rPr lang="en-US" altLang="zh-CN" dirty="0" err="1"/>
              <a:t>acd</a:t>
            </a:r>
            <a:endParaRPr lang="en-US" altLang="zh-CN" dirty="0"/>
          </a:p>
          <a:p>
            <a:pPr lvl="2"/>
            <a:r>
              <a:rPr lang="zh-CN" altLang="en-US" dirty="0"/>
              <a:t>输入用例数据：</a:t>
            </a:r>
            <a:endParaRPr lang="en-US" altLang="zh-CN" dirty="0"/>
          </a:p>
          <a:p>
            <a:pPr lvl="2"/>
            <a:r>
              <a:rPr lang="en-US" altLang="zh-CN" dirty="0"/>
              <a:t>A= 3  B=0   X=1</a:t>
            </a:r>
          </a:p>
          <a:p>
            <a:pPr lvl="1"/>
            <a:r>
              <a:rPr lang="zh-CN" altLang="en-US" dirty="0"/>
              <a:t>路径</a:t>
            </a:r>
            <a:r>
              <a:rPr lang="en-US" altLang="zh-CN" dirty="0" err="1"/>
              <a:t>abe</a:t>
            </a:r>
            <a:r>
              <a:rPr lang="zh-CN" altLang="en-US" dirty="0"/>
              <a:t> </a:t>
            </a:r>
            <a:endParaRPr lang="en-US" altLang="zh-CN" dirty="0"/>
          </a:p>
          <a:p>
            <a:pPr lvl="2"/>
            <a:r>
              <a:rPr lang="zh-CN" altLang="en-US" dirty="0"/>
              <a:t>输入用例数据：</a:t>
            </a:r>
            <a:endParaRPr lang="en-US" altLang="zh-CN" dirty="0"/>
          </a:p>
          <a:p>
            <a:pPr lvl="2"/>
            <a:r>
              <a:rPr lang="en-US" altLang="zh-CN" dirty="0"/>
              <a:t>A= 2  B=1   X=3</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cstate="print"/>
          <a:stretch>
            <a:fillRect/>
          </a:stretch>
        </p:blipFill>
        <p:spPr>
          <a:xfrm>
            <a:off x="5394242" y="1001049"/>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标注 5"/>
          <p:cNvSpPr/>
          <p:nvPr/>
        </p:nvSpPr>
        <p:spPr bwMode="auto">
          <a:xfrm rot="21006688">
            <a:off x="8338752" y="695960"/>
            <a:ext cx="1856936" cy="95453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 A&gt;1</a:t>
            </a:r>
            <a:r>
              <a:rPr lang="zh-CN" altLang="en-US" sz="22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200" b="1" dirty="0">
                <a:solidFill>
                  <a:schemeClr val="tx1">
                    <a:lumMod val="10000"/>
                  </a:schemeClr>
                </a:solidFill>
                <a:latin typeface="楷体" panose="02010609060101010101" pitchFamily="49" charset="-122"/>
                <a:ea typeface="楷体" panose="02010609060101010101" pitchFamily="49" charset="-122"/>
              </a:rPr>
              <a:t>A&gt;0</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7" name="云形标注 6"/>
          <p:cNvSpPr/>
          <p:nvPr/>
        </p:nvSpPr>
        <p:spPr bwMode="auto">
          <a:xfrm rot="21228162">
            <a:off x="8866716" y="3259023"/>
            <a:ext cx="1856936" cy="1076322"/>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X&gt;1</a:t>
            </a:r>
            <a:r>
              <a:rPr lang="zh-CN" altLang="en-US" sz="22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200" b="1" dirty="0">
                <a:solidFill>
                  <a:schemeClr val="tx1">
                    <a:lumMod val="10000"/>
                  </a:schemeClr>
                </a:solidFill>
                <a:latin typeface="楷体" panose="02010609060101010101" pitchFamily="49" charset="-122"/>
                <a:ea typeface="楷体" panose="02010609060101010101" pitchFamily="49" charset="-122"/>
              </a:rPr>
              <a:t>X&gt;2</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标题 2"/>
          <p:cNvSpPr>
            <a:spLocks noGrp="1"/>
          </p:cNvSpPr>
          <p:nvPr>
            <p:ph type="title"/>
          </p:nvPr>
        </p:nvSpPr>
        <p:spPr>
          <a:xfrm>
            <a:off x="695379" y="166668"/>
            <a:ext cx="10668000" cy="720080"/>
          </a:xfrm>
        </p:spPr>
        <p:txBody>
          <a:bodyPr/>
          <a:lstStyle/>
          <a:p>
            <a:r>
              <a:rPr lang="zh-CN" altLang="en-US"/>
              <a:t>判定覆盖使用</a:t>
            </a:r>
            <a:endParaRPr lang="zh-CN" altLang="en-US" dirty="0"/>
          </a:p>
        </p:txBody>
      </p:sp>
      <p:sp>
        <p:nvSpPr>
          <p:cNvPr id="4" name="内容占位符 3"/>
          <p:cNvSpPr>
            <a:spLocks noGrp="1"/>
          </p:cNvSpPr>
          <p:nvPr>
            <p:ph idx="1"/>
          </p:nvPr>
        </p:nvSpPr>
        <p:spPr/>
        <p:txBody>
          <a:bodyPr/>
          <a:lstStyle/>
          <a:p>
            <a:r>
              <a:rPr lang="zh-CN" altLang="en-US" dirty="0"/>
              <a:t>用例设计（还可以是）</a:t>
            </a:r>
            <a:endParaRPr lang="en-US" altLang="zh-CN" dirty="0"/>
          </a:p>
          <a:p>
            <a:pPr lvl="1"/>
            <a:r>
              <a:rPr lang="zh-CN" altLang="en-US" dirty="0"/>
              <a:t>路径</a:t>
            </a:r>
            <a:r>
              <a:rPr lang="en-US" altLang="zh-CN" dirty="0" err="1"/>
              <a:t>abd</a:t>
            </a:r>
            <a:endParaRPr lang="en-US" altLang="zh-CN" dirty="0"/>
          </a:p>
          <a:p>
            <a:pPr lvl="1"/>
            <a:r>
              <a:rPr lang="zh-CN" altLang="en-US" dirty="0"/>
              <a:t>路径</a:t>
            </a:r>
            <a:r>
              <a:rPr lang="en-US" altLang="zh-CN" dirty="0"/>
              <a:t>ace</a:t>
            </a:r>
            <a:r>
              <a:rPr lang="zh-CN" altLang="en-US" dirty="0"/>
              <a:t> </a:t>
            </a:r>
            <a:endParaRPr lang="en-US" altLang="zh-CN" dirty="0"/>
          </a:p>
          <a:p>
            <a:r>
              <a:rPr lang="zh-CN" altLang="en-US" dirty="0"/>
              <a:t>判定覆盖也不充分</a:t>
            </a:r>
            <a:endParaRPr lang="en-US" altLang="zh-CN" dirty="0"/>
          </a:p>
          <a:p>
            <a:endParaRPr lang="zh-CN" altLang="en-US" dirty="0"/>
          </a:p>
          <a:p>
            <a:endParaRPr lang="zh-CN" altLang="en-US" dirty="0"/>
          </a:p>
        </p:txBody>
      </p:sp>
      <p:pic>
        <p:nvPicPr>
          <p:cNvPr id="2" name="图片 1"/>
          <p:cNvPicPr>
            <a:picLocks noChangeAspect="1"/>
          </p:cNvPicPr>
          <p:nvPr/>
        </p:nvPicPr>
        <p:blipFill>
          <a:blip r:embed="rId3" cstate="print"/>
          <a:stretch>
            <a:fillRect/>
          </a:stretch>
        </p:blipFill>
        <p:spPr>
          <a:xfrm>
            <a:off x="5159896" y="1213653"/>
            <a:ext cx="5411471" cy="531076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45059" name="Rectangle 3"/>
          <p:cNvSpPr>
            <a:spLocks noGrp="1" noChangeArrowheads="1"/>
          </p:cNvSpPr>
          <p:nvPr>
            <p:ph idx="1"/>
          </p:nvPr>
        </p:nvSpPr>
        <p:spPr/>
        <p:txBody>
          <a:bodyPr/>
          <a:lstStyle/>
          <a:p>
            <a:r>
              <a:rPr lang="zh-CN" altLang="en-US" dirty="0"/>
              <a:t>条件覆盖：设计若干测试用例，使得</a:t>
            </a:r>
            <a:r>
              <a:rPr lang="zh-CN" altLang="en-US" dirty="0">
                <a:solidFill>
                  <a:srgbClr val="FF0000"/>
                </a:solidFill>
              </a:rPr>
              <a:t>每个判定中每个条件</a:t>
            </a:r>
            <a:r>
              <a:rPr lang="zh-CN" altLang="en-US" dirty="0"/>
              <a:t>的可能取值至少满足一次</a:t>
            </a:r>
            <a:endParaRPr lang="en-US" altLang="zh-CN" dirty="0"/>
          </a:p>
          <a:p>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11" name="内容占位符 2"/>
          <p:cNvSpPr txBox="1"/>
          <p:nvPr/>
        </p:nvSpPr>
        <p:spPr>
          <a:xfrm>
            <a:off x="2751493" y="1028930"/>
            <a:ext cx="5072699"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静态白盒测试</a:t>
            </a:r>
            <a:endParaRPr lang="en-US" altLang="zh-CN" dirty="0"/>
          </a:p>
          <a:p>
            <a:pPr lvl="1"/>
            <a:r>
              <a:rPr lang="zh-CN" altLang="en-US" dirty="0" smtClean="0"/>
              <a:t>指在</a:t>
            </a:r>
            <a:r>
              <a:rPr lang="zh-CN" altLang="en-US" dirty="0" smtClean="0">
                <a:solidFill>
                  <a:srgbClr val="FF0000"/>
                </a:solidFill>
              </a:rPr>
              <a:t>不执行</a:t>
            </a:r>
            <a:r>
              <a:rPr lang="zh-CN" altLang="en-US" dirty="0" smtClean="0"/>
              <a:t>软件的条件下有条理地仔细</a:t>
            </a:r>
            <a:r>
              <a:rPr lang="zh-CN" altLang="en-US" dirty="0" smtClean="0">
                <a:solidFill>
                  <a:srgbClr val="FF0000"/>
                </a:solidFill>
              </a:rPr>
              <a:t>审查软件设计、体系结构和代码</a:t>
            </a:r>
            <a:r>
              <a:rPr lang="zh-CN" altLang="en-US" dirty="0" smtClean="0"/>
              <a:t>，从而找出软件缺陷的过程</a:t>
            </a:r>
            <a:endParaRPr lang="en-US" altLang="zh-CN" dirty="0" smtClean="0"/>
          </a:p>
          <a:p>
            <a:r>
              <a:rPr lang="zh-CN" altLang="en-US" dirty="0" smtClean="0"/>
              <a:t>动</a:t>
            </a:r>
            <a:r>
              <a:rPr lang="zh-CN" altLang="en-US" dirty="0"/>
              <a:t>态白盒测试</a:t>
            </a:r>
            <a:endParaRPr lang="en-US" altLang="zh-CN" dirty="0"/>
          </a:p>
          <a:p>
            <a:pPr lvl="1"/>
            <a:r>
              <a:rPr lang="zh-CN" altLang="en-US" dirty="0"/>
              <a:t>主要是按一定步骤和方法</a:t>
            </a:r>
            <a:r>
              <a:rPr lang="zh-CN" altLang="en-US" dirty="0">
                <a:solidFill>
                  <a:srgbClr val="FF0000"/>
                </a:solidFill>
              </a:rPr>
              <a:t>生成测试用例</a:t>
            </a:r>
            <a:r>
              <a:rPr lang="zh-CN" altLang="en-US" dirty="0"/>
              <a:t>，并驱动相关模块去</a:t>
            </a:r>
            <a:r>
              <a:rPr lang="zh-CN" altLang="en-US" dirty="0">
                <a:solidFill>
                  <a:srgbClr val="FF0000"/>
                </a:solidFill>
              </a:rPr>
              <a:t>执行程序</a:t>
            </a:r>
            <a:r>
              <a:rPr lang="zh-CN" altLang="en-US" dirty="0"/>
              <a:t>并发现软件中的错误和缺陷。</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a:t>条件覆盖</a:t>
            </a:r>
            <a:endParaRPr lang="zh-CN" altLang="en-US" dirty="0"/>
          </a:p>
        </p:txBody>
      </p:sp>
      <p:cxnSp>
        <p:nvCxnSpPr>
          <p:cNvPr id="7" name="直接连接符 6"/>
          <p:cNvCxnSpPr/>
          <p:nvPr/>
        </p:nvCxnSpPr>
        <p:spPr bwMode="auto">
          <a:xfrm>
            <a:off x="7294429" y="3582845"/>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6469514" y="3389983"/>
            <a:ext cx="1056235" cy="2052870"/>
          </a:xfrm>
          <a:prstGeom prst="rect">
            <a:avLst/>
          </a:prstGeom>
          <a:noFill/>
        </p:spPr>
        <p:txBody>
          <a:bodyPr wrap="square" rtlCol="0">
            <a:spAutoFit/>
          </a:bodyPr>
          <a:lstStyle/>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A&gt;1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B=0</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A=2</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X&gt;1</a:t>
            </a:r>
            <a:endParaRPr lang="zh-CN" altLang="en-US" sz="2600" b="1" dirty="0">
              <a:solidFill>
                <a:schemeClr val="tx1">
                  <a:lumMod val="10000"/>
                </a:schemeClr>
              </a:solidFill>
              <a:ea typeface="黑体" panose="02010609060101010101" pitchFamily="49" charset="-122"/>
              <a:cs typeface="Times New Roman" panose="02020603050405020304" pitchFamily="18" charset="0"/>
            </a:endParaRPr>
          </a:p>
        </p:txBody>
      </p:sp>
      <p:sp>
        <p:nvSpPr>
          <p:cNvPr id="6" name="右箭头 5"/>
          <p:cNvSpPr/>
          <p:nvPr/>
        </p:nvSpPr>
        <p:spPr bwMode="auto">
          <a:xfrm rot="2729830">
            <a:off x="5341118" y="3484447"/>
            <a:ext cx="1221732" cy="616613"/>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7350606" y="3875245"/>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7317179" y="4630551"/>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7453741" y="5013176"/>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7944917" y="3571514"/>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2" name="TextBox 35"/>
          <p:cNvSpPr txBox="1"/>
          <p:nvPr/>
        </p:nvSpPr>
        <p:spPr>
          <a:xfrm>
            <a:off x="8034620" y="4694778"/>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B</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3" name="TextBox 45"/>
          <p:cNvSpPr txBox="1"/>
          <p:nvPr/>
        </p:nvSpPr>
        <p:spPr>
          <a:xfrm>
            <a:off x="9038141" y="2343543"/>
            <a:ext cx="2304032"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A&gt;1  T1 </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A&lt;=1 F1</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T2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F2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sp>
        <p:nvSpPr>
          <p:cNvPr id="14" name="TextBox 48"/>
          <p:cNvSpPr txBox="1"/>
          <p:nvPr/>
        </p:nvSpPr>
        <p:spPr>
          <a:xfrm>
            <a:off x="9037917" y="4149080"/>
            <a:ext cx="3322779"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A=2  T3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A!=2  F3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X&gt;1  T4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X&lt;=1 F4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pic>
        <p:nvPicPr>
          <p:cNvPr id="4" name="图片 3"/>
          <p:cNvPicPr>
            <a:picLocks noChangeAspect="1"/>
          </p:cNvPicPr>
          <p:nvPr/>
        </p:nvPicPr>
        <p:blipFill>
          <a:blip r:embed="rId3" cstate="print"/>
          <a:stretch>
            <a:fillRect/>
          </a:stretch>
        </p:blipFill>
        <p:spPr>
          <a:xfrm>
            <a:off x="335360" y="620688"/>
            <a:ext cx="5544616" cy="54414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18" name="文本框 17"/>
          <p:cNvSpPr txBox="1"/>
          <p:nvPr/>
        </p:nvSpPr>
        <p:spPr>
          <a:xfrm>
            <a:off x="8832304" y="1700808"/>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832065" y="3919867"/>
            <a:ext cx="1041281"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372005" y="3996984"/>
            <a:ext cx="1547813"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X=-1</a:t>
            </a:r>
          </a:p>
          <a:p>
            <a:pPr marL="0" indent="0">
              <a:buNone/>
            </a:pPr>
            <a:r>
              <a:rPr lang="en-US" altLang="zh-CN" kern="0" dirty="0" err="1">
                <a:solidFill>
                  <a:srgbClr val="FF0000"/>
                </a:solidFill>
                <a:latin typeface="黑体" panose="02010609060101010101" pitchFamily="49" charset="-122"/>
                <a:ea typeface="黑体" panose="02010609060101010101" pitchFamily="49" charset="-122"/>
              </a:rPr>
              <a:t>abd</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grpSp>
        <p:nvGrpSpPr>
          <p:cNvPr id="23" name="组合 22"/>
          <p:cNvGrpSpPr/>
          <p:nvPr/>
        </p:nvGrpSpPr>
        <p:grpSpPr>
          <a:xfrm>
            <a:off x="8576962" y="4084066"/>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cstate="print"/>
          <a:stretch>
            <a:fillRect/>
          </a:stretch>
        </p:blipFill>
        <p:spPr>
          <a:xfrm>
            <a:off x="497214" y="1197215"/>
            <a:ext cx="6756390" cy="4548798"/>
          </a:xfrm>
          <a:prstGeom prst="rect">
            <a:avLst/>
          </a:prstGeom>
        </p:spPr>
      </p:pic>
      <p:sp>
        <p:nvSpPr>
          <p:cNvPr id="26" name="内容占位符 1"/>
          <p:cNvSpPr>
            <a:spLocks noGrp="1"/>
          </p:cNvSpPr>
          <p:nvPr>
            <p:ph idx="1"/>
          </p:nvPr>
        </p:nvSpPr>
        <p:spPr>
          <a:xfrm>
            <a:off x="7824192" y="1106016"/>
            <a:ext cx="889175" cy="2074781"/>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X&gt;1  </a:t>
            </a:r>
          </a:p>
          <a:p>
            <a:pPr marL="0" indent="0">
              <a:buNone/>
            </a:pPr>
            <a:endParaRPr lang="zh-CN" altLang="en-US" dirty="0"/>
          </a:p>
        </p:txBody>
      </p:sp>
      <p:sp>
        <p:nvSpPr>
          <p:cNvPr id="27" name="右大括号 26"/>
          <p:cNvSpPr/>
          <p:nvPr/>
        </p:nvSpPr>
        <p:spPr bwMode="auto">
          <a:xfrm>
            <a:off x="8626534" y="1315195"/>
            <a:ext cx="46410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dirty="0">
              <a:latin typeface="Arial" panose="020B0604020202020204" pitchFamily="34" charset="0"/>
            </a:endParaRPr>
          </a:p>
        </p:txBody>
      </p:sp>
      <p:sp>
        <p:nvSpPr>
          <p:cNvPr id="28" name="内容占位符 1"/>
          <p:cNvSpPr txBox="1"/>
          <p:nvPr/>
        </p:nvSpPr>
        <p:spPr bwMode="auto">
          <a:xfrm>
            <a:off x="9253786" y="1197490"/>
            <a:ext cx="1117295" cy="2482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X=4</a:t>
            </a:r>
          </a:p>
          <a:p>
            <a:pPr marL="0" indent="0">
              <a:buNone/>
            </a:pPr>
            <a:r>
              <a:rPr lang="en-US" altLang="zh-CN" kern="0" dirty="0">
                <a:solidFill>
                  <a:srgbClr val="FF0000"/>
                </a:solidFill>
                <a:latin typeface="黑体" panose="02010609060101010101" pitchFamily="49" charset="-122"/>
                <a:ea typeface="黑体" panose="02010609060101010101" pitchFamily="49" charset="-122"/>
              </a:rPr>
              <a:t>ace</a:t>
            </a:r>
          </a:p>
          <a:p>
            <a:endParaRPr lang="en-US" altLang="zh-CN" kern="0" dirty="0">
              <a:solidFill>
                <a:schemeClr val="tx1">
                  <a:lumMod val="10000"/>
                </a:schemeClr>
              </a:solidFill>
              <a:latin typeface="黑体" panose="02010609060101010101" pitchFamily="49" charset="-122"/>
              <a:ea typeface="黑体" panose="02010609060101010101" pitchFamily="49" charset="-122"/>
            </a:endParaRPr>
          </a:p>
          <a:p>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20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up)">
                                      <p:cBhvr>
                                        <p:cTn id="22" dur="20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up)">
                                      <p:cBhvr>
                                        <p:cTn id="27" dur="20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up)">
                                      <p:cBhvr>
                                        <p:cTn id="32" dur="20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up)">
                                      <p:cBhvr>
                                        <p:cTn id="42" dur="20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up)">
                                      <p:cBhvr>
                                        <p:cTn id="47" dur="2000"/>
                                        <p:tgtEl>
                                          <p:spTgt spid="1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wipe(up)">
                                      <p:cBhvr>
                                        <p:cTn id="52" dur="2000"/>
                                        <p:tgtEl>
                                          <p:spTgt spid="1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xEl>
                                              <p:pRg st="3" end="3"/>
                                            </p:txEl>
                                          </p:spTgt>
                                        </p:tgtEl>
                                        <p:attrNameLst>
                                          <p:attrName>style.visibility</p:attrName>
                                        </p:attrNameLst>
                                      </p:cBhvr>
                                      <p:to>
                                        <p:strVal val="visible"/>
                                      </p:to>
                                    </p:set>
                                    <p:animEffect transition="in" filter="wipe(up)">
                                      <p:cBhvr>
                                        <p:cTn id="57" dur="2000"/>
                                        <p:tgtEl>
                                          <p:spTgt spid="1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up)">
                                      <p:cBhvr>
                                        <p:cTn id="62" dur="2000"/>
                                        <p:tgtEl>
                                          <p:spTgt spid="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xEl>
                                              <p:pRg st="1" end="1"/>
                                            </p:txEl>
                                          </p:spTgt>
                                        </p:tgtEl>
                                        <p:attrNameLst>
                                          <p:attrName>style.visibility</p:attrName>
                                        </p:attrNameLst>
                                      </p:cBhvr>
                                      <p:to>
                                        <p:strVal val="visible"/>
                                      </p:to>
                                    </p:set>
                                    <p:animEffect transition="in" filter="wipe(up)">
                                      <p:cBhvr>
                                        <p:cTn id="67" dur="2000"/>
                                        <p:tgtEl>
                                          <p:spTgt spid="2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up)">
                                      <p:cBhvr>
                                        <p:cTn id="72" dur="2000"/>
                                        <p:tgtEl>
                                          <p:spTgt spid="2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animEffect transition="in" filter="wipe(up)">
                                      <p:cBhvr>
                                        <p:cTn id="77" dur="2000"/>
                                        <p:tgtEl>
                                          <p:spTgt spid="2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up)">
                                      <p:cBhvr>
                                        <p:cTn id="82" dur="20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wipe(up)">
                                      <p:cBhvr>
                                        <p:cTn id="87" dur="20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wipe(up)">
                                      <p:cBhvr>
                                        <p:cTn id="92" dur="20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xEl>
                                              <p:pRg st="3" end="3"/>
                                            </p:txEl>
                                          </p:spTgt>
                                        </p:tgtEl>
                                        <p:attrNameLst>
                                          <p:attrName>style.visibility</p:attrName>
                                        </p:attrNameLst>
                                      </p:cBhvr>
                                      <p:to>
                                        <p:strVal val="visible"/>
                                      </p:to>
                                    </p:set>
                                    <p:animEffect transition="in" filter="wipe(up)">
                                      <p:cBhvr>
                                        <p:cTn id="97" dur="20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1" grpId="0" uiExpand="1" build="p"/>
      <p:bldP spid="26" grpId="0" build="p"/>
      <p:bldP spid="27" grpId="0" animBg="1"/>
      <p:bldP spid="2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2" name="内容占位符 1"/>
          <p:cNvSpPr>
            <a:spLocks noGrp="1"/>
          </p:cNvSpPr>
          <p:nvPr>
            <p:ph idx="1"/>
          </p:nvPr>
        </p:nvSpPr>
        <p:spPr>
          <a:xfrm>
            <a:off x="7896200" y="1124744"/>
            <a:ext cx="10873208" cy="4843264"/>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X&lt;=1</a:t>
            </a:r>
            <a:r>
              <a:rPr lang="en-US" altLang="zh-CN" dirty="0"/>
              <a:t>  </a:t>
            </a:r>
          </a:p>
          <a:p>
            <a:endParaRPr lang="zh-CN" altLang="en-US" dirty="0"/>
          </a:p>
        </p:txBody>
      </p:sp>
      <p:sp>
        <p:nvSpPr>
          <p:cNvPr id="16" name="右大括号 15"/>
          <p:cNvSpPr/>
          <p:nvPr/>
        </p:nvSpPr>
        <p:spPr bwMode="auto">
          <a:xfrm>
            <a:off x="8904312" y="135033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543339" y="1231473"/>
            <a:ext cx="1547813"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B=6  </a:t>
            </a:r>
          </a:p>
          <a:p>
            <a:r>
              <a:rPr lang="en-US" altLang="zh-CN" kern="0" dirty="0">
                <a:solidFill>
                  <a:schemeClr val="tx1">
                    <a:lumMod val="10000"/>
                  </a:schemeClr>
                </a:solidFill>
                <a:latin typeface="黑体" panose="02010609060101010101" pitchFamily="49" charset="-122"/>
                <a:ea typeface="黑体" panose="02010609060101010101" pitchFamily="49" charset="-122"/>
              </a:rPr>
              <a:t>X=0</a:t>
            </a:r>
          </a:p>
          <a:p>
            <a:r>
              <a:rPr lang="en-US" altLang="zh-CN" kern="0" dirty="0">
                <a:solidFill>
                  <a:srgbClr val="FF0000"/>
                </a:solidFill>
              </a:rPr>
              <a:t>abe</a:t>
            </a:r>
            <a:endParaRPr lang="zh-CN" altLang="en-US" kern="0" dirty="0">
              <a:solidFill>
                <a:srgbClr val="FF0000"/>
              </a:solidFill>
            </a:endParaRPr>
          </a:p>
        </p:txBody>
      </p:sp>
      <p:pic>
        <p:nvPicPr>
          <p:cNvPr id="10" name="图片 9"/>
          <p:cNvPicPr>
            <a:picLocks noChangeAspect="1"/>
          </p:cNvPicPr>
          <p:nvPr/>
        </p:nvPicPr>
        <p:blipFill>
          <a:blip r:embed="rId3" cstate="print"/>
          <a:stretch>
            <a:fillRect/>
          </a:stretch>
        </p:blipFill>
        <p:spPr>
          <a:xfrm>
            <a:off x="551384" y="1052736"/>
            <a:ext cx="6756390" cy="4548798"/>
          </a:xfrm>
          <a:prstGeom prst="rect">
            <a:avLst/>
          </a:prstGeom>
        </p:spPr>
      </p:pic>
      <p:sp>
        <p:nvSpPr>
          <p:cNvPr id="12" name="内容占位符 1"/>
          <p:cNvSpPr txBox="1"/>
          <p:nvPr/>
        </p:nvSpPr>
        <p:spPr bwMode="auto">
          <a:xfrm>
            <a:off x="7896200" y="3717032"/>
            <a:ext cx="1762126"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endParaRPr lang="zh-CN" altLang="en-US" kern="0" dirty="0"/>
          </a:p>
        </p:txBody>
      </p:sp>
      <p:sp>
        <p:nvSpPr>
          <p:cNvPr id="13" name="内容占位符 1"/>
          <p:cNvSpPr txBox="1"/>
          <p:nvPr/>
        </p:nvSpPr>
        <p:spPr bwMode="auto">
          <a:xfrm>
            <a:off x="9527564" y="3781893"/>
            <a:ext cx="1547813"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A=-6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X=2</a:t>
            </a:r>
          </a:p>
          <a:p>
            <a:r>
              <a:rPr lang="en-US" altLang="zh-CN" kern="0" dirty="0" err="1">
                <a:solidFill>
                  <a:srgbClr val="FF0000"/>
                </a:solidFill>
                <a:latin typeface="黑体" panose="02010609060101010101" pitchFamily="49" charset="-122"/>
                <a:ea typeface="黑体" panose="02010609060101010101" pitchFamily="49" charset="-122"/>
              </a:rPr>
              <a:t>abe</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sp>
        <p:nvSpPr>
          <p:cNvPr id="14" name="右大括号 13"/>
          <p:cNvSpPr/>
          <p:nvPr/>
        </p:nvSpPr>
        <p:spPr bwMode="auto">
          <a:xfrm>
            <a:off x="8890404" y="3861048"/>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up)">
                                      <p:cBhvr>
                                        <p:cTn id="32" dur="20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up)">
                                      <p:cBhvr>
                                        <p:cTn id="37" dur="2000"/>
                                        <p:tgtEl>
                                          <p:spTgt spid="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2000"/>
                                        <p:tgtEl>
                                          <p:spTgt spid="1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
                                            <p:txEl>
                                              <p:pRg st="3" end="3"/>
                                            </p:txEl>
                                          </p:spTgt>
                                        </p:tgtEl>
                                        <p:attrNameLst>
                                          <p:attrName>style.visibility</p:attrName>
                                        </p:attrNameLst>
                                      </p:cBhvr>
                                      <p:to>
                                        <p:strVal val="visible"/>
                                      </p:to>
                                    </p:set>
                                    <p:animEffect transition="in" filter="wipe(up)">
                                      <p:cBhvr>
                                        <p:cTn id="47" dur="2000"/>
                                        <p:tgtEl>
                                          <p:spTgt spid="1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up)">
                                      <p:cBhvr>
                                        <p:cTn id="52" dur="20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Effect transition="in" filter="wipe(up)">
                                      <p:cBhvr>
                                        <p:cTn id="57" dur="2000"/>
                                        <p:tgtEl>
                                          <p:spTgt spid="1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
                                            <p:txEl>
                                              <p:pRg st="2" end="2"/>
                                            </p:txEl>
                                          </p:spTgt>
                                        </p:tgtEl>
                                        <p:attrNameLst>
                                          <p:attrName>style.visibility</p:attrName>
                                        </p:attrNameLst>
                                      </p:cBhvr>
                                      <p:to>
                                        <p:strVal val="visible"/>
                                      </p:to>
                                    </p:set>
                                    <p:animEffect transition="in" filter="wipe(up)">
                                      <p:cBhvr>
                                        <p:cTn id="62" dur="2000"/>
                                        <p:tgtEl>
                                          <p:spTgt spid="1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wipe(up)">
                                      <p:cBhvr>
                                        <p:cTn id="67" dur="2000"/>
                                        <p:tgtEl>
                                          <p:spTgt spid="12">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up)">
                                      <p:cBhvr>
                                        <p:cTn id="77" dur="20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up)">
                                      <p:cBhvr>
                                        <p:cTn id="82" dur="20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up)">
                                      <p:cBhvr>
                                        <p:cTn id="87" dur="20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up)">
                                      <p:cBhvr>
                                        <p:cTn id="92" dur="2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uiExpand="1" build="p"/>
      <p:bldP spid="12" grpId="0" build="p"/>
      <p:bldP spid="13" grpId="0" build="p"/>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条件覆盖</a:t>
            </a:r>
          </a:p>
        </p:txBody>
      </p:sp>
      <p:sp>
        <p:nvSpPr>
          <p:cNvPr id="3" name="内容占位符 2"/>
          <p:cNvSpPr>
            <a:spLocks noGrp="1"/>
          </p:cNvSpPr>
          <p:nvPr>
            <p:ph idx="1"/>
          </p:nvPr>
        </p:nvSpPr>
        <p:spPr/>
        <p:txBody>
          <a:bodyPr/>
          <a:lstStyle/>
          <a:p>
            <a:pPr algn="just" eaLnBrk="1" hangingPunct="1"/>
            <a:r>
              <a:rPr lang="zh-CN" altLang="en-US" sz="3400" dirty="0"/>
              <a:t>局限性</a:t>
            </a:r>
            <a:endParaRPr lang="en-US" altLang="zh-CN" sz="3400" dirty="0"/>
          </a:p>
          <a:p>
            <a:pPr lvl="1" algn="just" eaLnBrk="1" hangingPunct="1"/>
            <a:r>
              <a:rPr lang="zh-CN" altLang="en-US" dirty="0"/>
              <a:t>条件覆盖不能保证</a:t>
            </a:r>
            <a:r>
              <a:rPr lang="en-US" altLang="zh-CN" dirty="0"/>
              <a:t>100%</a:t>
            </a:r>
            <a:r>
              <a:rPr lang="zh-CN" altLang="en-US" dirty="0"/>
              <a:t>的判定覆盖</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条件判定覆盖定义</a:t>
            </a:r>
            <a:endParaRPr lang="zh-CN" altLang="en-US" dirty="0"/>
          </a:p>
        </p:txBody>
      </p:sp>
      <p:sp>
        <p:nvSpPr>
          <p:cNvPr id="2" name="内容占位符 1"/>
          <p:cNvSpPr>
            <a:spLocks noGrp="1"/>
          </p:cNvSpPr>
          <p:nvPr>
            <p:ph idx="1"/>
          </p:nvPr>
        </p:nvSpPr>
        <p:spPr/>
        <p:txBody>
          <a:bodyPr/>
          <a:lstStyle/>
          <a:p>
            <a:r>
              <a:rPr lang="zh-CN" altLang="en-US" dirty="0"/>
              <a:t>条件判定覆盖：设计若干测试用例，使得判定中</a:t>
            </a:r>
            <a:r>
              <a:rPr lang="zh-CN" altLang="en-US" dirty="0">
                <a:solidFill>
                  <a:srgbClr val="FF0000"/>
                </a:solidFill>
              </a:rPr>
              <a:t>所有条件可能取值</a:t>
            </a:r>
            <a:r>
              <a:rPr lang="zh-CN" altLang="en-US" dirty="0"/>
              <a:t>至少执行一次，同时，使得</a:t>
            </a:r>
            <a:r>
              <a:rPr lang="zh-CN" altLang="en-US" dirty="0">
                <a:solidFill>
                  <a:srgbClr val="FF0000"/>
                </a:solidFill>
              </a:rPr>
              <a:t>所有判定的可能</a:t>
            </a:r>
            <a:r>
              <a:rPr lang="zh-CN" altLang="en-US" dirty="0"/>
              <a:t>至少执行一次。</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条件判定覆盖分析</a:t>
            </a:r>
            <a:endParaRPr lang="zh-CN" altLang="en-US" dirty="0"/>
          </a:p>
        </p:txBody>
      </p:sp>
      <p:cxnSp>
        <p:nvCxnSpPr>
          <p:cNvPr id="7" name="直接连接符 6"/>
          <p:cNvCxnSpPr/>
          <p:nvPr/>
        </p:nvCxnSpPr>
        <p:spPr bwMode="auto">
          <a:xfrm>
            <a:off x="7974499" y="2451837"/>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7123047" y="2207156"/>
            <a:ext cx="855209" cy="2893100"/>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6" name="右箭头 5"/>
          <p:cNvSpPr/>
          <p:nvPr/>
        </p:nvSpPr>
        <p:spPr bwMode="auto">
          <a:xfrm rot="2729830">
            <a:off x="5812342" y="3195448"/>
            <a:ext cx="1171599" cy="503522"/>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8030676" y="2744237"/>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8012650" y="4130468"/>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8042429" y="4428860"/>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8699330" y="249296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2" name="TextBox 35"/>
          <p:cNvSpPr txBox="1"/>
          <p:nvPr/>
        </p:nvSpPr>
        <p:spPr>
          <a:xfrm>
            <a:off x="8727328" y="411474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P2</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3" name="TextBox 45"/>
          <p:cNvSpPr txBox="1"/>
          <p:nvPr/>
        </p:nvSpPr>
        <p:spPr>
          <a:xfrm>
            <a:off x="9389338" y="1450003"/>
            <a:ext cx="1659174"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A&lt;=1 F1</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T2</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F2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sp>
        <p:nvSpPr>
          <p:cNvPr id="14" name="TextBox 48"/>
          <p:cNvSpPr txBox="1"/>
          <p:nvPr/>
        </p:nvSpPr>
        <p:spPr>
          <a:xfrm>
            <a:off x="9424087" y="3280335"/>
            <a:ext cx="1712473"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A=2  T3</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  F3</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  T4</a:t>
            </a:r>
          </a:p>
          <a:p>
            <a:r>
              <a:rPr lang="en-US" altLang="zh-CN" sz="2600" b="1" dirty="0">
                <a:solidFill>
                  <a:schemeClr val="tx1">
                    <a:lumMod val="10000"/>
                  </a:schemeClr>
                </a:solidFill>
                <a:latin typeface="黑体" panose="02010609060101010101" pitchFamily="49" charset="-122"/>
                <a:ea typeface="黑体" panose="02010609060101010101" pitchFamily="49" charset="-122"/>
              </a:rPr>
              <a:t>X&lt;=1 F4</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pic>
        <p:nvPicPr>
          <p:cNvPr id="15" name="图片 14"/>
          <p:cNvPicPr>
            <a:picLocks noChangeAspect="1"/>
          </p:cNvPicPr>
          <p:nvPr/>
        </p:nvPicPr>
        <p:blipFill>
          <a:blip r:embed="rId2" cstate="print"/>
          <a:stretch>
            <a:fillRect/>
          </a:stretch>
        </p:blipFill>
        <p:spPr>
          <a:xfrm>
            <a:off x="263352" y="1124744"/>
            <a:ext cx="5686974" cy="4600163"/>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392" y="33833"/>
            <a:ext cx="10812016" cy="864097"/>
          </a:xfrm>
        </p:spPr>
        <p:txBody>
          <a:bodyPr/>
          <a:lstStyle/>
          <a:p>
            <a:r>
              <a:rPr lang="zh-CN" altLang="en-US"/>
              <a:t>条件判定覆盖分析使用</a:t>
            </a:r>
            <a:endParaRPr lang="zh-CN" altLang="en-US" dirty="0"/>
          </a:p>
        </p:txBody>
      </p:sp>
      <p:sp>
        <p:nvSpPr>
          <p:cNvPr id="2" name="内容占位符 1"/>
          <p:cNvSpPr>
            <a:spLocks noGrp="1"/>
          </p:cNvSpPr>
          <p:nvPr>
            <p:ph idx="1"/>
          </p:nvPr>
        </p:nvSpPr>
        <p:spPr>
          <a:xfrm>
            <a:off x="7536160" y="1196752"/>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X&gt;1  </a:t>
            </a:r>
          </a:p>
          <a:p>
            <a:pPr>
              <a:lnSpc>
                <a:spcPct val="100000"/>
              </a:lnSpc>
            </a:pPr>
            <a:endParaRPr lang="zh-CN" altLang="en-US" dirty="0"/>
          </a:p>
        </p:txBody>
      </p:sp>
      <p:sp>
        <p:nvSpPr>
          <p:cNvPr id="16" name="右大括号 15"/>
          <p:cNvSpPr/>
          <p:nvPr/>
        </p:nvSpPr>
        <p:spPr bwMode="auto">
          <a:xfrm>
            <a:off x="8438247" y="1402040"/>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194002" y="1569074"/>
            <a:ext cx="1547813"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8" name="文本框 17"/>
          <p:cNvSpPr txBox="1"/>
          <p:nvPr/>
        </p:nvSpPr>
        <p:spPr>
          <a:xfrm>
            <a:off x="8757051" y="1791807"/>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351364" y="3705034"/>
            <a:ext cx="1762126"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048328" y="3933056"/>
            <a:ext cx="1547813" cy="207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grpSp>
        <p:nvGrpSpPr>
          <p:cNvPr id="23" name="组合 22"/>
          <p:cNvGrpSpPr/>
          <p:nvPr/>
        </p:nvGrpSpPr>
        <p:grpSpPr>
          <a:xfrm>
            <a:off x="8256240" y="3861048"/>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cstate="print"/>
          <a:stretch>
            <a:fillRect/>
          </a:stretch>
        </p:blipFill>
        <p:spPr>
          <a:xfrm>
            <a:off x="1055440" y="1268760"/>
            <a:ext cx="5723222" cy="43204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wipe(up)">
                                      <p:cBhvr>
                                        <p:cTn id="40" dur="20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wipe(up)">
                                      <p:cBhvr>
                                        <p:cTn id="45" dur="2000"/>
                                        <p:tgtEl>
                                          <p:spTgt spid="1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wipe(up)">
                                      <p:cBhvr>
                                        <p:cTn id="50" dur="20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xEl>
                                              <p:pRg st="1" end="1"/>
                                            </p:txEl>
                                          </p:spTgt>
                                        </p:tgtEl>
                                        <p:attrNameLst>
                                          <p:attrName>style.visibility</p:attrName>
                                        </p:attrNameLst>
                                      </p:cBhvr>
                                      <p:to>
                                        <p:strVal val="visible"/>
                                      </p:to>
                                    </p:set>
                                    <p:animEffect transition="in" filter="wipe(up)">
                                      <p:cBhvr>
                                        <p:cTn id="55" dur="2000"/>
                                        <p:tgtEl>
                                          <p:spTgt spid="1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
                                            <p:txEl>
                                              <p:pRg st="2" end="2"/>
                                            </p:txEl>
                                          </p:spTgt>
                                        </p:tgtEl>
                                        <p:attrNameLst>
                                          <p:attrName>style.visibility</p:attrName>
                                        </p:attrNameLst>
                                      </p:cBhvr>
                                      <p:to>
                                        <p:strVal val="visible"/>
                                      </p:to>
                                    </p:set>
                                    <p:animEffect transition="in" filter="wipe(up)">
                                      <p:cBhvr>
                                        <p:cTn id="60" dur="2000"/>
                                        <p:tgtEl>
                                          <p:spTgt spid="1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xEl>
                                              <p:pRg st="3" end="3"/>
                                            </p:txEl>
                                          </p:spTgt>
                                        </p:tgtEl>
                                        <p:attrNameLst>
                                          <p:attrName>style.visibility</p:attrName>
                                        </p:attrNameLst>
                                      </p:cBhvr>
                                      <p:to>
                                        <p:strVal val="visible"/>
                                      </p:to>
                                    </p:set>
                                    <p:animEffect transition="in" filter="wipe(up)">
                                      <p:cBhvr>
                                        <p:cTn id="65" dur="2000"/>
                                        <p:tgtEl>
                                          <p:spTgt spid="1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up)">
                                      <p:cBhvr>
                                        <p:cTn id="75" dur="2000"/>
                                        <p:tgtEl>
                                          <p:spTgt spid="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
                                            <p:txEl>
                                              <p:pRg st="1" end="1"/>
                                            </p:txEl>
                                          </p:spTgt>
                                        </p:tgtEl>
                                        <p:attrNameLst>
                                          <p:attrName>style.visibility</p:attrName>
                                        </p:attrNameLst>
                                      </p:cBhvr>
                                      <p:to>
                                        <p:strVal val="visible"/>
                                      </p:to>
                                    </p:set>
                                    <p:animEffect transition="in" filter="wipe(up)">
                                      <p:cBhvr>
                                        <p:cTn id="80" dur="2000"/>
                                        <p:tgtEl>
                                          <p:spTgt spid="21">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1">
                                            <p:txEl>
                                              <p:pRg st="2" end="2"/>
                                            </p:txEl>
                                          </p:spTgt>
                                        </p:tgtEl>
                                        <p:attrNameLst>
                                          <p:attrName>style.visibility</p:attrName>
                                        </p:attrNameLst>
                                      </p:cBhvr>
                                      <p:to>
                                        <p:strVal val="visible"/>
                                      </p:to>
                                    </p:set>
                                    <p:animEffect transition="in" filter="wipe(up)">
                                      <p:cBhvr>
                                        <p:cTn id="85"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build="p"/>
      <p:bldP spid="18" grpId="0"/>
      <p:bldP spid="19" grpId="0" build="p"/>
      <p:bldP spid="2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条件判定覆盖使用分析</a:t>
            </a:r>
            <a:endParaRPr lang="zh-CN" altLang="en-US" dirty="0"/>
          </a:p>
        </p:txBody>
      </p:sp>
      <p:sp>
        <p:nvSpPr>
          <p:cNvPr id="16" name="内容占位符 15"/>
          <p:cNvSpPr>
            <a:spLocks noGrp="1"/>
          </p:cNvSpPr>
          <p:nvPr>
            <p:ph idx="1"/>
          </p:nvPr>
        </p:nvSpPr>
        <p:spPr/>
        <p:txBody>
          <a:bodyPr/>
          <a:lstStyle/>
          <a:p>
            <a:endParaRPr lang="zh-CN" altLang="en-US" dirty="0"/>
          </a:p>
        </p:txBody>
      </p:sp>
      <p:sp>
        <p:nvSpPr>
          <p:cNvPr id="5" name="云形标注 4"/>
          <p:cNvSpPr/>
          <p:nvPr/>
        </p:nvSpPr>
        <p:spPr bwMode="auto">
          <a:xfrm>
            <a:off x="3863752" y="980728"/>
            <a:ext cx="2537842" cy="93442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200" b="1" dirty="0">
                <a:solidFill>
                  <a:schemeClr val="tx1">
                    <a:lumMod val="10000"/>
                  </a:schemeClr>
                </a:solidFill>
                <a:latin typeface="Times New Roman" panose="02020603050405020304" pitchFamily="18" charset="0"/>
                <a:ea typeface="楷体" panose="02010609060101010101" pitchFamily="49" charset="-122"/>
              </a:rPr>
              <a:t> </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6" name="云形标注 5"/>
          <p:cNvSpPr/>
          <p:nvPr/>
        </p:nvSpPr>
        <p:spPr bwMode="auto">
          <a:xfrm rot="21228162">
            <a:off x="4705296" y="3130856"/>
            <a:ext cx="2537842" cy="1053646"/>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7" name="矩形 6"/>
          <p:cNvSpPr/>
          <p:nvPr/>
        </p:nvSpPr>
        <p:spPr>
          <a:xfrm>
            <a:off x="8112224" y="1196752"/>
            <a:ext cx="967532" cy="2246769"/>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条件判定覆盖并不完美</a:t>
            </a:r>
          </a:p>
        </p:txBody>
      </p:sp>
      <p:pic>
        <p:nvPicPr>
          <p:cNvPr id="8" name="图片 7"/>
          <p:cNvPicPr>
            <a:picLocks noChangeAspect="1"/>
          </p:cNvPicPr>
          <p:nvPr/>
        </p:nvPicPr>
        <p:blipFill>
          <a:blip r:embed="rId3" cstate="print"/>
          <a:stretch>
            <a:fillRect/>
          </a:stretch>
        </p:blipFill>
        <p:spPr>
          <a:xfrm>
            <a:off x="407368" y="980728"/>
            <a:ext cx="5560763" cy="5457274"/>
          </a:xfrm>
          <a:prstGeom prst="rect">
            <a:avLst/>
          </a:prstGeom>
        </p:spPr>
      </p:pic>
      <p:sp>
        <p:nvSpPr>
          <p:cNvPr id="9" name="内容占位符 1"/>
          <p:cNvSpPr txBox="1"/>
          <p:nvPr/>
        </p:nvSpPr>
        <p:spPr bwMode="auto">
          <a:xfrm>
            <a:off x="6407278" y="4221088"/>
            <a:ext cx="984866" cy="184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A&gt;1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pPr>
              <a:lnSpc>
                <a:spcPct val="100000"/>
              </a:lnSpc>
            </a:pPr>
            <a:endParaRPr lang="zh-CN" altLang="en-US" kern="0" dirty="0"/>
          </a:p>
        </p:txBody>
      </p:sp>
      <p:sp>
        <p:nvSpPr>
          <p:cNvPr id="10" name="右大括号 9"/>
          <p:cNvSpPr/>
          <p:nvPr/>
        </p:nvSpPr>
        <p:spPr bwMode="auto">
          <a:xfrm>
            <a:off x="7271374" y="4509120"/>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1" name="内容占位符 1"/>
          <p:cNvSpPr txBox="1"/>
          <p:nvPr/>
        </p:nvSpPr>
        <p:spPr bwMode="auto">
          <a:xfrm>
            <a:off x="7703422" y="4581128"/>
            <a:ext cx="984866" cy="1818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2" name="内容占位符 1"/>
          <p:cNvSpPr txBox="1"/>
          <p:nvPr/>
        </p:nvSpPr>
        <p:spPr bwMode="auto">
          <a:xfrm>
            <a:off x="9071574" y="4221088"/>
            <a:ext cx="1121232" cy="184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13" name="内容占位符 1"/>
          <p:cNvSpPr txBox="1"/>
          <p:nvPr/>
        </p:nvSpPr>
        <p:spPr bwMode="auto">
          <a:xfrm>
            <a:off x="10655750" y="4365104"/>
            <a:ext cx="984866" cy="184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sp>
        <p:nvSpPr>
          <p:cNvPr id="15" name="右大括号 14"/>
          <p:cNvSpPr/>
          <p:nvPr/>
        </p:nvSpPr>
        <p:spPr bwMode="auto">
          <a:xfrm>
            <a:off x="10151694" y="4437112"/>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条件组合覆盖定义</a:t>
            </a:r>
            <a:endParaRPr lang="zh-CN" altLang="en-US" dirty="0"/>
          </a:p>
        </p:txBody>
      </p:sp>
      <p:sp>
        <p:nvSpPr>
          <p:cNvPr id="45059" name="Rectangle 3"/>
          <p:cNvSpPr>
            <a:spLocks noGrp="1" noChangeArrowheads="1"/>
          </p:cNvSpPr>
          <p:nvPr>
            <p:ph idx="1"/>
          </p:nvPr>
        </p:nvSpPr>
        <p:spPr/>
        <p:txBody>
          <a:bodyPr/>
          <a:lstStyle/>
          <a:p>
            <a:r>
              <a:rPr lang="zh-CN" altLang="en-US" dirty="0"/>
              <a:t>条件组合覆盖：设计若干测试用例，使得判定中条件的</a:t>
            </a:r>
            <a:r>
              <a:rPr lang="zh-CN" altLang="en-US" dirty="0">
                <a:solidFill>
                  <a:srgbClr val="FF0000"/>
                </a:solidFill>
              </a:rPr>
              <a:t>各种组合都至少执行一次</a:t>
            </a:r>
            <a:r>
              <a:rPr lang="zh-CN" altLang="en-US" dirty="0"/>
              <a:t>。</a:t>
            </a:r>
            <a:endParaRPr lang="en-US" altLang="zh-CN" dirty="0"/>
          </a:p>
          <a:p>
            <a:endParaRPr lang="zh-CN"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9" name="TextBox 24"/>
          <p:cNvSpPr txBox="1"/>
          <p:nvPr/>
        </p:nvSpPr>
        <p:spPr>
          <a:xfrm>
            <a:off x="7572970" y="1931644"/>
            <a:ext cx="3559410"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10" name="TextBox 26"/>
          <p:cNvSpPr txBox="1"/>
          <p:nvPr/>
        </p:nvSpPr>
        <p:spPr>
          <a:xfrm>
            <a:off x="7752184" y="4077072"/>
            <a:ext cx="3744416"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sp>
        <p:nvSpPr>
          <p:cNvPr id="11" name="TextBox 30"/>
          <p:cNvSpPr txBox="1"/>
          <p:nvPr/>
        </p:nvSpPr>
        <p:spPr>
          <a:xfrm>
            <a:off x="6870700" y="2849947"/>
            <a:ext cx="763351"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a</a:t>
            </a:r>
            <a:r>
              <a:rPr lang="zh-CN" altLang="en-US" sz="3000" b="1" dirty="0">
                <a:solidFill>
                  <a:schemeClr val="tx1">
                    <a:lumMod val="10000"/>
                  </a:schemeClr>
                </a:solidFill>
                <a:ea typeface="楷体" panose="02010609060101010101" pitchFamily="49" charset="-122"/>
              </a:rPr>
              <a:t>点</a:t>
            </a:r>
          </a:p>
        </p:txBody>
      </p:sp>
      <p:sp>
        <p:nvSpPr>
          <p:cNvPr id="12" name="TextBox 31"/>
          <p:cNvSpPr txBox="1"/>
          <p:nvPr/>
        </p:nvSpPr>
        <p:spPr>
          <a:xfrm>
            <a:off x="6974602" y="4779555"/>
            <a:ext cx="784189"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b</a:t>
            </a:r>
            <a:r>
              <a:rPr lang="zh-CN" altLang="en-US" sz="3000" b="1" dirty="0">
                <a:solidFill>
                  <a:schemeClr val="tx1">
                    <a:lumMod val="10000"/>
                  </a:schemeClr>
                </a:solidFill>
                <a:ea typeface="楷体" panose="02010609060101010101" pitchFamily="49" charset="-122"/>
              </a:rPr>
              <a:t>点</a:t>
            </a:r>
          </a:p>
        </p:txBody>
      </p:sp>
      <p:pic>
        <p:nvPicPr>
          <p:cNvPr id="13" name="图片 12"/>
          <p:cNvPicPr>
            <a:picLocks noChangeAspect="1"/>
          </p:cNvPicPr>
          <p:nvPr/>
        </p:nvPicPr>
        <p:blipFill>
          <a:blip r:embed="rId2" cstate="print"/>
          <a:stretch>
            <a:fillRect/>
          </a:stretch>
        </p:blipFill>
        <p:spPr>
          <a:xfrm>
            <a:off x="1658265" y="1118615"/>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动态白盒测试包含</a:t>
            </a:r>
          </a:p>
        </p:txBody>
      </p:sp>
      <p:sp>
        <p:nvSpPr>
          <p:cNvPr id="3" name="内容占位符 2"/>
          <p:cNvSpPr>
            <a:spLocks noGrp="1"/>
          </p:cNvSpPr>
          <p:nvPr>
            <p:ph idx="1"/>
          </p:nvPr>
        </p:nvSpPr>
        <p:spPr/>
        <p:txBody>
          <a:bodyPr/>
          <a:lstStyle/>
          <a:p>
            <a:r>
              <a:rPr lang="zh-CN" altLang="en-US" dirty="0"/>
              <a:t>对判定的测试</a:t>
            </a:r>
            <a:endParaRPr lang="en-US" altLang="zh-CN" dirty="0"/>
          </a:p>
          <a:p>
            <a:r>
              <a:rPr lang="zh-CN" altLang="en-US" dirty="0"/>
              <a:t>对路径的测试</a:t>
            </a:r>
            <a:endParaRPr lang="en-US" altLang="zh-CN" dirty="0"/>
          </a:p>
          <a:p>
            <a:r>
              <a:rPr lang="zh-CN" altLang="en-US" dirty="0"/>
              <a:t>对循环的测试</a:t>
            </a:r>
            <a:endParaRPr lang="en-US" altLang="zh-CN" dirty="0"/>
          </a:p>
          <a:p>
            <a:r>
              <a:rPr lang="zh-CN" altLang="en-US" dirty="0"/>
              <a:t>对变量的测试</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7" name="内容占位符 6"/>
          <p:cNvSpPr>
            <a:spLocks noGrp="1"/>
          </p:cNvSpPr>
          <p:nvPr>
            <p:ph idx="1"/>
          </p:nvPr>
        </p:nvSpPr>
        <p:spPr/>
        <p:txBody>
          <a:bodyPr/>
          <a:lstStyle/>
          <a:p>
            <a:endParaRPr lang="zh-CN" altLang="en-US" dirty="0"/>
          </a:p>
        </p:txBody>
      </p:sp>
      <p:sp>
        <p:nvSpPr>
          <p:cNvPr id="8" name="TextBox 7"/>
          <p:cNvSpPr txBox="1"/>
          <p:nvPr/>
        </p:nvSpPr>
        <p:spPr>
          <a:xfrm>
            <a:off x="6023992" y="5445224"/>
            <a:ext cx="5787135" cy="523220"/>
          </a:xfrm>
          <a:prstGeom prst="rect">
            <a:avLst/>
          </a:prstGeom>
          <a:noFill/>
        </p:spPr>
        <p:txBody>
          <a:bodyPr wrap="square" rtlCol="0">
            <a:spAutoFit/>
          </a:bodyPr>
          <a:lstStyle/>
          <a:p>
            <a:r>
              <a:rPr lang="zh-CN" altLang="en-US" sz="2800" b="1" dirty="0">
                <a:solidFill>
                  <a:srgbClr val="FF0000"/>
                </a:solidFill>
                <a:ea typeface="楷体" panose="02010609060101010101" pitchFamily="49" charset="-122"/>
              </a:rPr>
              <a:t>输入数据：</a:t>
            </a:r>
            <a:r>
              <a:rPr lang="en-US" altLang="zh-CN" sz="2800" b="1" dirty="0">
                <a:solidFill>
                  <a:srgbClr val="FF0000"/>
                </a:solidFill>
                <a:ea typeface="楷体" panose="02010609060101010101" pitchFamily="49" charset="-122"/>
              </a:rPr>
              <a:t>A=2    B=0   X=4</a:t>
            </a:r>
            <a:endParaRPr lang="zh-CN" altLang="en-US" sz="2800" b="1" dirty="0">
              <a:solidFill>
                <a:srgbClr val="FF0000"/>
              </a:solidFill>
              <a:ea typeface="楷体" panose="02010609060101010101" pitchFamily="49" charset="-122"/>
            </a:endParaRPr>
          </a:p>
        </p:txBody>
      </p:sp>
      <p:sp>
        <p:nvSpPr>
          <p:cNvPr id="19" name="TextBox 18"/>
          <p:cNvSpPr txBox="1"/>
          <p:nvPr/>
        </p:nvSpPr>
        <p:spPr>
          <a:xfrm>
            <a:off x="7175491" y="4797152"/>
            <a:ext cx="5016509" cy="523220"/>
          </a:xfrm>
          <a:prstGeom prst="rect">
            <a:avLst/>
          </a:prstGeom>
          <a:noFill/>
        </p:spPr>
        <p:txBody>
          <a:bodyPr wrap="square" rtlCol="0">
            <a:spAutoFit/>
          </a:bodyPr>
          <a:lstStyle/>
          <a:p>
            <a:r>
              <a:rPr lang="en-US" altLang="zh-CN" sz="2800" b="1" dirty="0">
                <a:solidFill>
                  <a:srgbClr val="FF0000"/>
                </a:solidFill>
                <a:ea typeface="楷体" panose="02010609060101010101" pitchFamily="49" charset="-122"/>
              </a:rPr>
              <a:t>(1</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5)    (a</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c</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e)</a:t>
            </a:r>
            <a:endParaRPr lang="zh-CN" altLang="en-US" sz="2800" b="1" dirty="0">
              <a:solidFill>
                <a:srgbClr val="FF0000"/>
              </a:solidFill>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9" name="图片 8">
            <a:extLst>
              <a:ext uri="{FF2B5EF4-FFF2-40B4-BE49-F238E27FC236}">
                <a16:creationId xmlns:a16="http://schemas.microsoft.com/office/drawing/2014/main" xmlns="" id="{355DD5C1-FF05-4129-8ED7-D74936A0F233}"/>
              </a:ext>
            </a:extLst>
          </p:cNvPr>
          <p:cNvPicPr>
            <a:picLocks noChangeAspect="1"/>
          </p:cNvPicPr>
          <p:nvPr/>
        </p:nvPicPr>
        <p:blipFill>
          <a:blip r:embed="rId3" cstate="print"/>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7"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输入数据：</a:t>
            </a:r>
            <a:r>
              <a:rPr lang="en-US" altLang="zh-CN" sz="2800" b="1" dirty="0">
                <a:solidFill>
                  <a:srgbClr val="FF0000"/>
                </a:solidFill>
                <a:latin typeface="楷体" panose="02010609060101010101" pitchFamily="49" charset="-122"/>
                <a:ea typeface="楷体" panose="02010609060101010101" pitchFamily="49" charset="-122"/>
              </a:rPr>
              <a:t>A=2    B=1  X=1</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6)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3F258159-5D3C-4328-8180-4CBAFAD3E757}"/>
              </a:ext>
            </a:extLst>
          </p:cNvPr>
          <p:cNvPicPr>
            <a:picLocks noChangeAspect="1"/>
          </p:cNvPicPr>
          <p:nvPr/>
        </p:nvPicPr>
        <p:blipFill>
          <a:blip r:embed="rId3" cstate="print"/>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B=0  X=2</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7)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577596E2-3BED-4D14-BA92-F58FA96A8D9A}"/>
              </a:ext>
            </a:extLst>
          </p:cNvPr>
          <p:cNvPicPr>
            <a:picLocks noChangeAspect="1"/>
          </p:cNvPicPr>
          <p:nvPr/>
        </p:nvPicPr>
        <p:blipFill>
          <a:blip r:embed="rId3" cstate="print"/>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8" name="TextBox 7"/>
          <p:cNvSpPr txBox="1"/>
          <p:nvPr/>
        </p:nvSpPr>
        <p:spPr>
          <a:xfrm>
            <a:off x="6312024" y="5517232"/>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B=1  X=1</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8)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d)</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9ECFD0E6-86E6-4285-8B79-3950969A2CAA}"/>
              </a:ext>
            </a:extLst>
          </p:cNvPr>
          <p:cNvPicPr>
            <a:picLocks noChangeAspect="1"/>
          </p:cNvPicPr>
          <p:nvPr/>
        </p:nvPicPr>
        <p:blipFill>
          <a:blip r:embed="rId3" cstate="print"/>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19" name="TextBox 18"/>
          <p:cNvSpPr txBox="1"/>
          <p:nvPr/>
        </p:nvSpPr>
        <p:spPr>
          <a:xfrm>
            <a:off x="7078622" y="4962005"/>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其他：</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8" name="图片 7">
            <a:extLst>
              <a:ext uri="{FF2B5EF4-FFF2-40B4-BE49-F238E27FC236}">
                <a16:creationId xmlns:a16="http://schemas.microsoft.com/office/drawing/2014/main" xmlns="" id="{37740615-9D6B-434A-8984-8AC6ADB86350}"/>
              </a:ext>
            </a:extLst>
          </p:cNvPr>
          <p:cNvPicPr>
            <a:picLocks noChangeAspect="1"/>
          </p:cNvPicPr>
          <p:nvPr/>
        </p:nvPicPr>
        <p:blipFill>
          <a:blip r:embed="rId3" cstate="print"/>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just" eaLnBrk="1" hangingPunct="1"/>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en-US" altLang="zh-CN" sz="3200" dirty="0">
              <a:latin typeface="楷体" panose="02010609060101010101" pitchFamily="49" charset="-122"/>
            </a:endParaRPr>
          </a:p>
        </p:txBody>
      </p:sp>
      <p:sp>
        <p:nvSpPr>
          <p:cNvPr id="24580" name="Rectangle 3"/>
          <p:cNvSpPr>
            <a:spLocks noGrp="1" noChangeArrowheads="1"/>
          </p:cNvSpPr>
          <p:nvPr>
            <p:ph idx="1"/>
          </p:nvPr>
        </p:nvSpPr>
        <p:spPr/>
        <p:txBody>
          <a:bodyPr/>
          <a:lstStyle/>
          <a:p>
            <a:pPr algn="just" eaLnBrk="1" hangingPunct="1"/>
            <a:r>
              <a:rPr lang="zh-CN" altLang="en-US" b="1" dirty="0">
                <a:latin typeface="楷体" panose="02010609060101010101" pitchFamily="49" charset="-122"/>
              </a:rPr>
              <a:t>修正的判定</a:t>
            </a:r>
            <a:r>
              <a:rPr lang="en-US" altLang="zh-CN" b="1" dirty="0">
                <a:latin typeface="楷体" panose="02010609060101010101" pitchFamily="49" charset="-122"/>
              </a:rPr>
              <a:t>/</a:t>
            </a:r>
            <a:r>
              <a:rPr lang="zh-CN" altLang="en-US" b="1" dirty="0">
                <a:latin typeface="楷体" panose="02010609060101010101" pitchFamily="49" charset="-122"/>
              </a:rPr>
              <a:t>条件覆盖</a:t>
            </a:r>
            <a:r>
              <a:rPr lang="en-US" altLang="zh-CN" sz="2000" dirty="0">
                <a:latin typeface="楷体" panose="02010609060101010101" pitchFamily="49" charset="-122"/>
              </a:rPr>
              <a:t>(Modified Decision/Condition Coverage)</a:t>
            </a:r>
            <a:endParaRPr lang="en-US" altLang="zh-CN" sz="1800" dirty="0">
              <a:latin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rPr>
              <a:t>在满足判定</a:t>
            </a:r>
            <a:r>
              <a:rPr lang="en-US" altLang="en-US" sz="2400" dirty="0">
                <a:latin typeface="楷体" panose="02010609060101010101" pitchFamily="49" charset="-122"/>
              </a:rPr>
              <a:t>/</a:t>
            </a:r>
            <a:r>
              <a:rPr lang="zh-CN" altLang="en-US" sz="2400" dirty="0">
                <a:latin typeface="楷体" panose="02010609060101010101" pitchFamily="49" charset="-122"/>
              </a:rPr>
              <a:t>条件覆盖的基础上，每个简单判定条件都应独立地影响到整个判定表达式的取值，实质是利用简单判定条件的独立影响性来消除测试用例的冗余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25604" name="Rectangle 3"/>
          <p:cNvSpPr>
            <a:spLocks noGrp="1" noChangeArrowheads="1"/>
          </p:cNvSpPr>
          <p:nvPr>
            <p:ph idx="1"/>
          </p:nvPr>
        </p:nvSpPr>
        <p:spPr>
          <a:xfrm>
            <a:off x="2045550" y="908720"/>
            <a:ext cx="8001000" cy="4267200"/>
          </a:xfrm>
        </p:spPr>
        <p:txBody>
          <a:bodyPr/>
          <a:lstStyle/>
          <a:p>
            <a:pPr algn="just" eaLnBrk="1" hangingPunct="1">
              <a:spcBef>
                <a:spcPts val="0"/>
              </a:spcBef>
            </a:pPr>
            <a:r>
              <a:rPr lang="en-US" altLang="zh-CN" sz="3200" dirty="0">
                <a:latin typeface="楷体" panose="02010609060101010101" pitchFamily="49" charset="-122"/>
              </a:rPr>
              <a:t>A</a:t>
            </a:r>
            <a:r>
              <a:rPr lang="zh-CN" altLang="en-US" sz="3200" dirty="0">
                <a:latin typeface="楷体" panose="02010609060101010101" pitchFamily="49" charset="-122"/>
              </a:rPr>
              <a:t> </a:t>
            </a:r>
            <a:r>
              <a:rPr lang="en-US" altLang="zh-CN" sz="3200" dirty="0">
                <a:latin typeface="楷体" panose="02010609060101010101" pitchFamily="49" charset="-122"/>
              </a:rPr>
              <a:t>AND B</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A</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T3</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B</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T2</a:t>
            </a:r>
          </a:p>
          <a:p>
            <a:pPr lvl="1" algn="just" eaLnBrk="1" hangingPunct="1">
              <a:spcBef>
                <a:spcPts val="0"/>
              </a:spcBef>
            </a:pPr>
            <a:r>
              <a:rPr lang="zh-CN" altLang="en-US" sz="2400" dirty="0">
                <a:latin typeface="楷体" panose="02010609060101010101" pitchFamily="49" charset="-122"/>
              </a:rPr>
              <a:t>最终用例集合：</a:t>
            </a:r>
            <a:r>
              <a:rPr lang="en-US" altLang="zh-CN" sz="2400" dirty="0">
                <a:latin typeface="楷体" panose="02010609060101010101" pitchFamily="49" charset="-122"/>
              </a:rPr>
              <a:t>T1~T3</a:t>
            </a:r>
          </a:p>
          <a:p>
            <a:pPr lvl="1" algn="just" eaLnBrk="1" hangingPunct="1">
              <a:spcBef>
                <a:spcPts val="0"/>
              </a:spcBef>
            </a:pPr>
            <a:endParaRPr lang="zh-CN" altLang="en-US" sz="2400" dirty="0">
              <a:latin typeface="楷体" panose="02010609060101010101" pitchFamily="49" charset="-122"/>
            </a:endParaRPr>
          </a:p>
        </p:txBody>
      </p:sp>
      <p:graphicFrame>
        <p:nvGraphicFramePr>
          <p:cNvPr id="6" name="Group 4"/>
          <p:cNvGraphicFramePr>
            <a:graphicFrameLocks noGrp="1"/>
          </p:cNvGraphicFramePr>
          <p:nvPr/>
        </p:nvGraphicFramePr>
        <p:xfrm>
          <a:off x="2667000" y="3573016"/>
          <a:ext cx="6705600" cy="2286000"/>
        </p:xfrm>
        <a:graphic>
          <a:graphicData uri="http://schemas.openxmlformats.org/drawingml/2006/table">
            <a:tbl>
              <a:tblPr/>
              <a:tblGrid>
                <a:gridCol w="1341438">
                  <a:extLst>
                    <a:ext uri="{9D8B030D-6E8A-4147-A177-3AD203B41FA5}">
                      <a16:colId xmlns:a16="http://schemas.microsoft.com/office/drawing/2014/main" xmlns="" val="20000"/>
                    </a:ext>
                  </a:extLst>
                </a:gridCol>
                <a:gridCol w="1341437">
                  <a:extLst>
                    <a:ext uri="{9D8B030D-6E8A-4147-A177-3AD203B41FA5}">
                      <a16:colId xmlns:a16="http://schemas.microsoft.com/office/drawing/2014/main" xmlns="" val="20001"/>
                    </a:ext>
                  </a:extLst>
                </a:gridCol>
                <a:gridCol w="1339850">
                  <a:extLst>
                    <a:ext uri="{9D8B030D-6E8A-4147-A177-3AD203B41FA5}">
                      <a16:colId xmlns:a16="http://schemas.microsoft.com/office/drawing/2014/main" xmlns="" val="20002"/>
                    </a:ext>
                  </a:extLst>
                </a:gridCol>
                <a:gridCol w="1341438">
                  <a:extLst>
                    <a:ext uri="{9D8B030D-6E8A-4147-A177-3AD203B41FA5}">
                      <a16:colId xmlns:a16="http://schemas.microsoft.com/office/drawing/2014/main" xmlns="" val="20003"/>
                    </a:ext>
                  </a:extLst>
                </a:gridCol>
                <a:gridCol w="1341437">
                  <a:extLst>
                    <a:ext uri="{9D8B030D-6E8A-4147-A177-3AD203B41FA5}">
                      <a16:colId xmlns:a16="http://schemas.microsoft.com/office/drawing/2014/main" xmlns=""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dirty="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dirty="0"/>
              <a:t>列出所有简单判定条件；</a:t>
            </a:r>
          </a:p>
          <a:p>
            <a:pPr marL="514350" indent="-514350">
              <a:spcBef>
                <a:spcPts val="0"/>
              </a:spcBef>
              <a:buFont typeface="+mj-lt"/>
              <a:buAutoNum type="arabicPeriod"/>
            </a:pPr>
            <a:r>
              <a:rPr lang="zh-CN" altLang="en-US" dirty="0"/>
              <a:t>构建真值表；</a:t>
            </a:r>
          </a:p>
          <a:p>
            <a:pPr marL="514350" indent="-514350">
              <a:spcBef>
                <a:spcPts val="0"/>
              </a:spcBef>
              <a:buFont typeface="+mj-lt"/>
              <a:buAutoNum type="arabicPeriod"/>
            </a:pPr>
            <a:r>
              <a:rPr lang="zh-CN" altLang="en-US"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dirty="0"/>
              <a:t>抽取能体现所有简单判定条件独立影响性的最少独立影响对。 </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测试用例优化</a:t>
            </a:r>
            <a:endParaRPr lang="zh-CN" altLang="en-US" dirty="0"/>
          </a:p>
        </p:txBody>
      </p:sp>
      <p:sp>
        <p:nvSpPr>
          <p:cNvPr id="3" name="内容占位符 2"/>
          <p:cNvSpPr>
            <a:spLocks noGrp="1"/>
          </p:cNvSpPr>
          <p:nvPr>
            <p:ph idx="1"/>
          </p:nvPr>
        </p:nvSpPr>
        <p:spPr/>
        <p:txBody>
          <a:bodyPr/>
          <a:lstStyle/>
          <a:p>
            <a:r>
              <a:rPr lang="zh-CN" altLang="en-US" dirty="0"/>
              <a:t>尽量选取边界测试数据</a:t>
            </a:r>
            <a:endParaRPr lang="en-US" altLang="zh-CN" dirty="0"/>
          </a:p>
          <a:p>
            <a:pPr lvl="1"/>
            <a:r>
              <a:rPr lang="zh-CN" altLang="en-US" dirty="0"/>
              <a:t>如</a:t>
            </a:r>
            <a:r>
              <a:rPr lang="en-US" altLang="zh-CN" dirty="0"/>
              <a:t>a </a:t>
            </a:r>
            <a:r>
              <a:rPr lang="en-US" altLang="zh-CN" dirty="0" smtClean="0"/>
              <a:t>&gt;=1</a:t>
            </a:r>
            <a:r>
              <a:rPr lang="en-US" altLang="zh-CN" dirty="0"/>
              <a:t>,</a:t>
            </a:r>
            <a:r>
              <a:rPr lang="zh-CN" altLang="en-US" dirty="0"/>
              <a:t>可以选择</a:t>
            </a:r>
            <a:r>
              <a:rPr lang="en-US" altLang="zh-CN" dirty="0"/>
              <a:t>a = 1 ,</a:t>
            </a:r>
            <a:r>
              <a:rPr lang="zh-CN" altLang="en-US" dirty="0"/>
              <a:t>这样测试用例覆盖到边界</a:t>
            </a:r>
            <a:endParaRPr lang="en-US" altLang="zh-CN" dirty="0"/>
          </a:p>
          <a:p>
            <a:r>
              <a:rPr lang="zh-CN" altLang="en-US" dirty="0"/>
              <a:t>尽量避免“与”“或”关系的屏蔽现象</a:t>
            </a:r>
            <a:endParaRPr lang="en-US" altLang="zh-CN" dirty="0"/>
          </a:p>
          <a:p>
            <a:pPr lvl="1"/>
            <a:r>
              <a:rPr lang="zh-CN" altLang="en-US" dirty="0"/>
              <a:t>如与关系表达式，若要满足判定结果为假，只要任一条件为假即可</a:t>
            </a:r>
            <a:endParaRPr lang="en-US" altLang="zh-CN" dirty="0"/>
          </a:p>
          <a:p>
            <a:pPr lvl="1"/>
            <a:r>
              <a:rPr lang="zh-CN" altLang="en-US" dirty="0"/>
              <a:t>如（</a:t>
            </a:r>
            <a:r>
              <a:rPr lang="en-US" altLang="zh-CN" dirty="0"/>
              <a:t>a&gt;1</a:t>
            </a:r>
            <a:r>
              <a:rPr lang="zh-CN" altLang="en-US" dirty="0"/>
              <a:t>）</a:t>
            </a:r>
            <a:r>
              <a:rPr lang="en-US" altLang="zh-CN" dirty="0"/>
              <a:t>AND </a:t>
            </a:r>
            <a:r>
              <a:rPr lang="zh-CN" altLang="en-US" dirty="0"/>
              <a:t>（</a:t>
            </a:r>
            <a:r>
              <a:rPr lang="en-US" altLang="zh-CN" dirty="0"/>
              <a:t>b&lt;2</a:t>
            </a:r>
            <a:r>
              <a:rPr lang="zh-CN" altLang="en-US" dirty="0"/>
              <a:t>）</a:t>
            </a:r>
            <a:endParaRPr lang="en-US" altLang="zh-CN" dirty="0"/>
          </a:p>
          <a:p>
            <a:pPr lvl="1"/>
            <a:r>
              <a:rPr lang="zh-CN" altLang="en-US" dirty="0"/>
              <a:t>选择</a:t>
            </a:r>
            <a:r>
              <a:rPr lang="en-US" altLang="zh-CN" dirty="0"/>
              <a:t>a = 1,b </a:t>
            </a:r>
            <a:r>
              <a:rPr lang="en-US" altLang="zh-CN" dirty="0" smtClean="0"/>
              <a:t>=1 </a:t>
            </a:r>
            <a:r>
              <a:rPr lang="zh-CN" altLang="en-US" dirty="0"/>
              <a:t>优于选择</a:t>
            </a:r>
            <a:r>
              <a:rPr lang="en-US" altLang="zh-CN" dirty="0"/>
              <a:t>a = 1,b = </a:t>
            </a:r>
            <a:r>
              <a:rPr lang="en-US" altLang="zh-CN" dirty="0" smtClean="0"/>
              <a:t>2,</a:t>
            </a:r>
            <a:r>
              <a:rPr lang="zh-CN" altLang="en-US" dirty="0" smtClean="0"/>
              <a:t>因为如果代码错误的把</a:t>
            </a:r>
            <a:r>
              <a:rPr lang="en-US" altLang="zh-CN" dirty="0" smtClean="0"/>
              <a:t>AND</a:t>
            </a:r>
            <a:r>
              <a:rPr lang="zh-CN" altLang="en-US" dirty="0" smtClean="0"/>
              <a:t>写成</a:t>
            </a:r>
            <a:r>
              <a:rPr lang="en-US" altLang="zh-CN" dirty="0" smtClean="0"/>
              <a:t>OR</a:t>
            </a:r>
            <a:r>
              <a:rPr lang="zh-CN" altLang="en-US" dirty="0" smtClean="0"/>
              <a:t>，</a:t>
            </a:r>
            <a:r>
              <a:rPr lang="en-US" altLang="zh-CN" dirty="0" smtClean="0"/>
              <a:t>a=1</a:t>
            </a:r>
            <a:r>
              <a:rPr lang="zh-CN" altLang="en-US" dirty="0" smtClean="0"/>
              <a:t>，</a:t>
            </a:r>
            <a:r>
              <a:rPr lang="en-US" altLang="zh-CN" dirty="0" smtClean="0"/>
              <a:t>b=1</a:t>
            </a:r>
            <a:r>
              <a:rPr lang="zh-CN" altLang="en-US" smtClean="0"/>
              <a:t>可以测试出来</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smtClean="0"/>
              <a:t>对下面的函</a:t>
            </a:r>
            <a:r>
              <a:rPr lang="zh-CN" altLang="en-US" dirty="0"/>
              <a:t>数，进</a:t>
            </a:r>
            <a:r>
              <a:rPr lang="zh-CN" altLang="en-US" dirty="0" smtClean="0"/>
              <a:t>行判定、条件、判定</a:t>
            </a:r>
            <a:r>
              <a:rPr lang="en-US" altLang="zh-CN" dirty="0" smtClean="0"/>
              <a:t>/</a:t>
            </a:r>
            <a:r>
              <a:rPr lang="zh-CN" altLang="en-US" dirty="0" smtClean="0"/>
              <a:t>条件覆</a:t>
            </a:r>
            <a:r>
              <a:rPr lang="zh-CN" altLang="en-US" dirty="0"/>
              <a:t>盖测</a:t>
            </a:r>
            <a:r>
              <a:rPr lang="zh-CN" altLang="en-US" dirty="0" smtClean="0"/>
              <a:t>试</a:t>
            </a:r>
            <a:endParaRPr lang="en-US" altLang="zh-CN" dirty="0"/>
          </a:p>
          <a:p>
            <a:endParaRPr lang="zh-CN" altLang="en-US" dirty="0"/>
          </a:p>
        </p:txBody>
      </p:sp>
      <p:pic>
        <p:nvPicPr>
          <p:cNvPr id="8" name="Picture 4"/>
          <p:cNvPicPr>
            <a:picLocks noChangeAspect="1" noChangeArrowheads="1"/>
          </p:cNvPicPr>
          <p:nvPr/>
        </p:nvPicPr>
        <p:blipFill>
          <a:blip r:embed="rId2" cstate="print"/>
          <a:srcRect/>
          <a:stretch>
            <a:fillRect/>
          </a:stretch>
        </p:blipFill>
        <p:spPr bwMode="auto">
          <a:xfrm>
            <a:off x="3071664" y="1916832"/>
            <a:ext cx="5616624" cy="443193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latin typeface="楷体" pitchFamily="49" charset="-122"/>
                <a:ea typeface="楷体" pitchFamily="49" charset="-122"/>
              </a:rPr>
              <a:t>动态白盒测试概述</a:t>
            </a:r>
            <a:endParaRPr lang="en-US" altLang="zh-CN" dirty="0">
              <a:latin typeface="楷体" pitchFamily="49" charset="-122"/>
              <a:ea typeface="楷体" pitchFamily="49" charset="-122"/>
            </a:endParaRPr>
          </a:p>
          <a:p>
            <a:pPr>
              <a:lnSpc>
                <a:spcPct val="150000"/>
              </a:lnSpc>
            </a:pPr>
            <a:r>
              <a:rPr lang="zh-CN" altLang="en-US" dirty="0">
                <a:solidFill>
                  <a:srgbClr val="FF0000"/>
                </a:solidFill>
                <a:latin typeface="楷体" pitchFamily="49" charset="-122"/>
                <a:ea typeface="楷体" pitchFamily="49" charset="-122"/>
              </a:rPr>
              <a:t>程序结构分析</a:t>
            </a:r>
            <a:endParaRPr lang="en-US" altLang="zh-CN" dirty="0">
              <a:solidFill>
                <a:srgbClr val="FF0000"/>
              </a:solidFill>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对判定的测试</a:t>
            </a:r>
            <a:endParaRPr lang="en-US" altLang="zh-CN" dirty="0">
              <a:latin typeface="楷体" pitchFamily="49" charset="-122"/>
              <a:ea typeface="楷体" pitchFamily="49" charset="-122"/>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latin typeface="楷体" pitchFamily="49" charset="-122"/>
                <a:ea typeface="楷体" pitchFamily="49" charset="-122"/>
              </a:rPr>
              <a:t>目   录</a:t>
            </a:r>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a:t>计算</a:t>
            </a:r>
            <a:r>
              <a:rPr lang="en-US" altLang="zh-CN" dirty="0" err="1">
                <a:latin typeface="Times New Roman" panose="02020603050405020304" pitchFamily="18" charset="0"/>
                <a:cs typeface="Times New Roman" panose="02020603050405020304" pitchFamily="18" charset="0"/>
              </a:rPr>
              <a:t>nextdate</a:t>
            </a:r>
            <a:r>
              <a:rPr lang="zh-CN" altLang="en-US" dirty="0"/>
              <a:t>的函数，进行判定、条件覆盖测试，并分析其中的利弊</a:t>
            </a:r>
            <a:endParaRPr lang="en-US" altLang="zh-CN" dirty="0"/>
          </a:p>
          <a:p>
            <a:endParaRPr lang="zh-CN" altLang="en-US" dirty="0"/>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动态白盒测试概述</a:t>
            </a:r>
            <a:endParaRPr lang="en-US" altLang="zh-CN" dirty="0"/>
          </a:p>
          <a:p>
            <a:r>
              <a:rPr lang="zh-CN" altLang="en-US" dirty="0"/>
              <a:t>程序结构分析</a:t>
            </a:r>
            <a:endParaRPr lang="en-US" altLang="zh-CN" dirty="0"/>
          </a:p>
          <a:p>
            <a:pPr lvl="1"/>
            <a:r>
              <a:rPr lang="zh-CN" altLang="en-US" dirty="0"/>
              <a:t>顺序、判定、循环、嵌套判定、嵌套循环</a:t>
            </a:r>
            <a:endParaRPr lang="en-US" altLang="zh-CN" dirty="0"/>
          </a:p>
          <a:p>
            <a:r>
              <a:rPr lang="zh-CN" altLang="en-US" dirty="0"/>
              <a:t>对于判定的测试</a:t>
            </a:r>
            <a:endParaRPr lang="en-US" altLang="zh-CN" dirty="0"/>
          </a:p>
          <a:p>
            <a:pPr lvl="1"/>
            <a:r>
              <a:rPr lang="zh-CN" altLang="en-US" dirty="0"/>
              <a:t>语句覆盖、判定覆盖、条件覆盖、判定</a:t>
            </a:r>
            <a:r>
              <a:rPr lang="en-US" altLang="zh-CN" dirty="0"/>
              <a:t>/</a:t>
            </a:r>
            <a:r>
              <a:rPr lang="zh-CN" altLang="en-US" dirty="0"/>
              <a:t>条件覆盖、条件组合覆盖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a:t>顺序结构：</a:t>
            </a:r>
            <a:endParaRPr lang="zh-CN" altLang="en-US" dirty="0"/>
          </a:p>
        </p:txBody>
      </p:sp>
      <p:pic>
        <p:nvPicPr>
          <p:cNvPr id="7" name="图片 6"/>
          <p:cNvPicPr>
            <a:picLocks noChangeAspect="1"/>
          </p:cNvPicPr>
          <p:nvPr/>
        </p:nvPicPr>
        <p:blipFill>
          <a:blip r:embed="rId2" cstate="print"/>
          <a:stretch>
            <a:fillRect/>
          </a:stretch>
        </p:blipFill>
        <p:spPr>
          <a:xfrm>
            <a:off x="8976320" y="1340768"/>
            <a:ext cx="1440160" cy="4104457"/>
          </a:xfrm>
          <a:prstGeom prst="rect">
            <a:avLst/>
          </a:prstGeom>
        </p:spPr>
      </p:pic>
      <p:pic>
        <p:nvPicPr>
          <p:cNvPr id="8" name="图片 7"/>
          <p:cNvPicPr>
            <a:picLocks noChangeAspect="1"/>
          </p:cNvPicPr>
          <p:nvPr/>
        </p:nvPicPr>
        <p:blipFill>
          <a:blip r:embed="rId3" cstate="print"/>
          <a:stretch>
            <a:fillRect/>
          </a:stretch>
        </p:blipFill>
        <p:spPr>
          <a:xfrm>
            <a:off x="684729" y="1777767"/>
            <a:ext cx="7922368" cy="3816424"/>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顺序结构：</a:t>
            </a:r>
          </a:p>
        </p:txBody>
      </p:sp>
      <p:pic>
        <p:nvPicPr>
          <p:cNvPr id="7" name="图片 6"/>
          <p:cNvPicPr>
            <a:picLocks noChangeAspect="1"/>
          </p:cNvPicPr>
          <p:nvPr/>
        </p:nvPicPr>
        <p:blipFill>
          <a:blip r:embed="rId2" cstate="print"/>
          <a:stretch>
            <a:fillRect/>
          </a:stretch>
        </p:blipFill>
        <p:spPr>
          <a:xfrm>
            <a:off x="8976320" y="1340768"/>
            <a:ext cx="1440160" cy="4104457"/>
          </a:xfrm>
          <a:prstGeom prst="rect">
            <a:avLst/>
          </a:prstGeom>
        </p:spPr>
      </p:pic>
      <p:sp>
        <p:nvSpPr>
          <p:cNvPr id="5" name="矩形 4">
            <a:extLst>
              <a:ext uri="{FF2B5EF4-FFF2-40B4-BE49-F238E27FC236}">
                <a16:creationId xmlns:a16="http://schemas.microsoft.com/office/drawing/2014/main" xmlns="" id="{2B6B71B9-0F27-434B-8A88-732D7B5587BD}"/>
              </a:ext>
            </a:extLst>
          </p:cNvPr>
          <p:cNvSpPr/>
          <p:nvPr/>
        </p:nvSpPr>
        <p:spPr>
          <a:xfrm>
            <a:off x="1271464" y="2176190"/>
            <a:ext cx="6408712" cy="255454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中国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爱好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和平</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xmlns="" val="33686348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4" name="图片 3"/>
          <p:cNvPicPr>
            <a:picLocks noChangeAspect="1"/>
          </p:cNvPicPr>
          <p:nvPr/>
        </p:nvPicPr>
        <p:blipFill>
          <a:blip r:embed="rId2" cstate="print">
            <a:clrChange>
              <a:clrFrom>
                <a:srgbClr val="FEFEFE"/>
              </a:clrFrom>
              <a:clrTo>
                <a:srgbClr val="FEFEFE">
                  <a:alpha val="0"/>
                </a:srgbClr>
              </a:clrTo>
            </a:clrChange>
          </a:blip>
          <a:stretch>
            <a:fillRect/>
          </a:stretch>
        </p:blipFill>
        <p:spPr>
          <a:xfrm>
            <a:off x="718487" y="1412776"/>
            <a:ext cx="7019048" cy="4695238"/>
          </a:xfrm>
          <a:prstGeom prst="rect">
            <a:avLst/>
          </a:prstGeom>
        </p:spPr>
      </p:pic>
      <p:pic>
        <p:nvPicPr>
          <p:cNvPr id="5" name="图片 4"/>
          <p:cNvPicPr>
            <a:picLocks noChangeAspect="1"/>
          </p:cNvPicPr>
          <p:nvPr/>
        </p:nvPicPr>
        <p:blipFill rotWithShape="1">
          <a:blip r:embed="rId3" cstate="print">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5" name="图片 4"/>
          <p:cNvPicPr>
            <a:picLocks noChangeAspect="1"/>
          </p:cNvPicPr>
          <p:nvPr/>
        </p:nvPicPr>
        <p:blipFill rotWithShape="1">
          <a:blip r:embed="rId2" cstate="print">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
        <p:nvSpPr>
          <p:cNvPr id="6" name="矩形 5">
            <a:extLst>
              <a:ext uri="{FF2B5EF4-FFF2-40B4-BE49-F238E27FC236}">
                <a16:creationId xmlns:a16="http://schemas.microsoft.com/office/drawing/2014/main" xmlns="" id="{2170219C-5318-46F5-A826-8073D28BCAAB}"/>
              </a:ext>
            </a:extLst>
          </p:cNvPr>
          <p:cNvSpPr/>
          <p:nvPr/>
        </p:nvSpPr>
        <p:spPr>
          <a:xfrm>
            <a:off x="983432" y="1916832"/>
            <a:ext cx="6476562"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33;</a:t>
            </a:r>
          </a:p>
          <a:p>
            <a:r>
              <a:rPr lang="en-US" altLang="zh-CN" sz="2000" b="1" dirty="0">
                <a:solidFill>
                  <a:srgbClr val="7F0055"/>
                </a:solidFill>
                <a:latin typeface="Consolas" panose="020B0609020204030204" pitchFamily="49" charset="0"/>
              </a:rPr>
              <a:t>       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2 == 0)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是偶数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else</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是奇数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xmlns="" val="24688831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1537</TotalTime>
  <Words>3328</Words>
  <Application>Microsoft Office PowerPoint</Application>
  <PresentationFormat>自定义</PresentationFormat>
  <Paragraphs>486</Paragraphs>
  <Slides>52</Slides>
  <Notes>24</Notes>
  <HiddenSlides>9</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Profile</vt:lpstr>
      <vt:lpstr>软件测试实用教程 ——方法与实践</vt:lpstr>
      <vt:lpstr>目   录</vt:lpstr>
      <vt:lpstr>相关概念</vt:lpstr>
      <vt:lpstr>动态白盒测试包含</vt:lpstr>
      <vt:lpstr>目   录</vt:lpstr>
      <vt:lpstr>程序结构分析</vt:lpstr>
      <vt:lpstr>程序结构分析</vt:lpstr>
      <vt:lpstr>程序结构分析</vt:lpstr>
      <vt:lpstr>程序结构分析</vt:lpstr>
      <vt:lpstr>程序结构分析—条件判定结构</vt:lpstr>
      <vt:lpstr>程序结构分析—条件判定结构</vt:lpstr>
      <vt:lpstr>程序结构分析</vt:lpstr>
      <vt:lpstr>程序结构分析</vt:lpstr>
      <vt:lpstr>程序结构分析</vt:lpstr>
      <vt:lpstr>程序结构分析</vt:lpstr>
      <vt:lpstr>程序结构分析—常见程序结构：</vt:lpstr>
      <vt:lpstr>程序结构分析</vt:lpstr>
      <vt:lpstr>程序结构分析</vt:lpstr>
      <vt:lpstr>目   录</vt:lpstr>
      <vt:lpstr>语句覆盖</vt:lpstr>
      <vt:lpstr>语句覆盖</vt:lpstr>
      <vt:lpstr>语句覆盖</vt:lpstr>
      <vt:lpstr>语句覆盖定义</vt:lpstr>
      <vt:lpstr>判定覆盖—概念</vt:lpstr>
      <vt:lpstr>判定覆盖</vt:lpstr>
      <vt:lpstr>判定覆盖使用</vt:lpstr>
      <vt:lpstr>判定覆盖使用</vt:lpstr>
      <vt:lpstr>条件覆盖</vt:lpstr>
      <vt:lpstr>条件覆盖</vt:lpstr>
      <vt:lpstr>条件覆盖</vt:lpstr>
      <vt:lpstr>条件覆盖</vt:lpstr>
      <vt:lpstr>条件覆盖</vt:lpstr>
      <vt:lpstr>条件覆盖</vt:lpstr>
      <vt:lpstr>条件判定覆盖定义</vt:lpstr>
      <vt:lpstr>条件判定覆盖分析</vt:lpstr>
      <vt:lpstr>条件判定覆盖分析使用</vt:lpstr>
      <vt:lpstr>条件判定覆盖使用分析</vt:lpstr>
      <vt:lpstr>条件组合覆盖定义</vt:lpstr>
      <vt:lpstr>条件组合覆盖使用分析</vt:lpstr>
      <vt:lpstr>条件组合覆盖使用分析</vt:lpstr>
      <vt:lpstr>条件组合覆盖使用分析</vt:lpstr>
      <vt:lpstr>条件组合覆盖使用分析</vt:lpstr>
      <vt:lpstr>条件组合覆盖使用分析</vt:lpstr>
      <vt:lpstr>条件组合覆盖使用分析</vt:lpstr>
      <vt:lpstr>修正的判定/条件覆盖</vt:lpstr>
      <vt:lpstr>修正的判定/条件覆盖</vt:lpstr>
      <vt:lpstr>修正的判定/条件覆盖</vt:lpstr>
      <vt:lpstr>测试用例优化</vt:lpstr>
      <vt:lpstr>实践练习</vt:lpstr>
      <vt:lpstr>实践练习</vt:lpstr>
      <vt:lpstr>内容总结</vt:lpstr>
      <vt:lpstr>幻灯片 52</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397</cp:revision>
  <dcterms:created xsi:type="dcterms:W3CDTF">2008-07-27T05:17:00Z</dcterms:created>
  <dcterms:modified xsi:type="dcterms:W3CDTF">2019-11-08T09:15:46Z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