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883" r:id="rId2"/>
    <p:sldId id="1141" r:id="rId3"/>
    <p:sldId id="1195" r:id="rId4"/>
    <p:sldId id="1224" r:id="rId5"/>
    <p:sldId id="1143" r:id="rId6"/>
    <p:sldId id="1155" r:id="rId7"/>
    <p:sldId id="1139" r:id="rId8"/>
    <p:sldId id="1140" r:id="rId9"/>
    <p:sldId id="1144" r:id="rId10"/>
    <p:sldId id="1157" r:id="rId11"/>
    <p:sldId id="1145" r:id="rId12"/>
    <p:sldId id="1156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72" r:id="rId22"/>
    <p:sldId id="1183" r:id="rId23"/>
    <p:sldId id="1184" r:id="rId24"/>
    <p:sldId id="1185" r:id="rId25"/>
    <p:sldId id="1177" r:id="rId26"/>
    <p:sldId id="1190" r:id="rId27"/>
    <p:sldId id="1187" r:id="rId28"/>
    <p:sldId id="1186" r:id="rId29"/>
    <p:sldId id="1254" r:id="rId30"/>
    <p:sldId id="1251" r:id="rId31"/>
    <p:sldId id="1181" r:id="rId32"/>
    <p:sldId id="890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0">
          <p15:clr>
            <a:srgbClr val="A4A3A4"/>
          </p15:clr>
        </p15:guide>
        <p15:guide id="2" pos="1886">
          <p15:clr>
            <a:srgbClr val="A4A3A4"/>
          </p15:clr>
        </p15:guide>
        <p15:guide id="3" pos="74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44917" autoAdjust="0"/>
  </p:normalViewPr>
  <p:slideViewPr>
    <p:cSldViewPr snapToObjects="1">
      <p:cViewPr varScale="1">
        <p:scale>
          <a:sx n="32" d="100"/>
          <a:sy n="32" d="100"/>
        </p:scale>
        <p:origin x="2250" y="54"/>
      </p:cViewPr>
      <p:guideLst>
        <p:guide orient="horz" pos="1720"/>
        <p:guide pos="1886"/>
        <p:guide pos="74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5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853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DOM 是一种技术规范，文档对象模型，相当于架构这种</a:t>
            </a:r>
          </a:p>
          <a:p>
            <a:r>
              <a:rPr lang="zh-CN" altLang="en-US" dirty="0"/>
              <a:t>document 是具体的对象，是DOM中的一种对象实现。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W3C DOM </a:t>
            </a:r>
            <a:r>
              <a:rPr lang="zh-CN" altLang="en-US" dirty="0"/>
              <a:t>标准被分为 </a:t>
            </a:r>
            <a:r>
              <a:rPr lang="en-US" altLang="zh-CN" dirty="0"/>
              <a:t>3 </a:t>
            </a:r>
            <a:r>
              <a:rPr lang="zh-CN" altLang="en-US" dirty="0"/>
              <a:t>个不同的部分：</a:t>
            </a:r>
            <a:r>
              <a:rPr lang="en-US" altLang="zh-CN" dirty="0"/>
              <a:t>Core Dom </a:t>
            </a:r>
            <a:r>
              <a:rPr lang="zh-CN" altLang="en-US" dirty="0"/>
              <a:t>：核心</a:t>
            </a:r>
            <a:r>
              <a:rPr lang="en-US" altLang="zh-CN" dirty="0"/>
              <a:t>Dom</a:t>
            </a:r>
            <a:r>
              <a:rPr lang="zh-CN" altLang="en-US" dirty="0"/>
              <a:t>，针对任何结构化文档的标准模型</a:t>
            </a:r>
            <a:r>
              <a:rPr lang="en-US" altLang="zh-CN" dirty="0"/>
              <a:t>XML DOM</a:t>
            </a:r>
            <a:r>
              <a:rPr lang="zh-CN" altLang="en-US" dirty="0"/>
              <a:t>：用于</a:t>
            </a:r>
            <a:r>
              <a:rPr lang="en-US" altLang="zh-CN" dirty="0"/>
              <a:t>XML</a:t>
            </a:r>
            <a:r>
              <a:rPr lang="zh-CN" altLang="en-US" dirty="0"/>
              <a:t>文档的标准模型，对</a:t>
            </a:r>
            <a:r>
              <a:rPr lang="en-US" altLang="zh-CN" dirty="0"/>
              <a:t>XML</a:t>
            </a:r>
            <a:r>
              <a:rPr lang="zh-CN" altLang="en-US" dirty="0"/>
              <a:t>元素进行操作</a:t>
            </a:r>
            <a:r>
              <a:rPr lang="en-US" altLang="zh-CN" dirty="0"/>
              <a:t>HTML DOM</a:t>
            </a:r>
            <a:r>
              <a:rPr lang="zh-CN" altLang="en-US" dirty="0"/>
              <a:t>： 用于</a:t>
            </a:r>
            <a:r>
              <a:rPr lang="en-US" altLang="zh-CN" dirty="0"/>
              <a:t>HTML</a:t>
            </a:r>
            <a:r>
              <a:rPr lang="zh-CN" altLang="en-US" dirty="0"/>
              <a:t>文档的标准模型，对</a:t>
            </a:r>
            <a:r>
              <a:rPr lang="en-US" altLang="zh-CN" dirty="0"/>
              <a:t>HTML</a:t>
            </a:r>
            <a:r>
              <a:rPr lang="zh-CN" altLang="en-US" dirty="0"/>
              <a:t>元素进行操作。</a:t>
            </a:r>
            <a:r>
              <a:rPr lang="en-US" altLang="zh-CN" dirty="0"/>
              <a:t>Core Dom</a:t>
            </a:r>
            <a:r>
              <a:rPr lang="zh-CN" altLang="en-US" dirty="0"/>
              <a:t>是结构化文档比较底层对象的集合，这一部分所定义的对象已经完全可以表达出任何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文档中的数据了。</a:t>
            </a:r>
            <a:r>
              <a:rPr lang="en-US" altLang="zh-CN" dirty="0"/>
              <a:t>HTML DOM</a:t>
            </a:r>
            <a:r>
              <a:rPr lang="zh-CN" altLang="en-US" dirty="0"/>
              <a:t>和</a:t>
            </a:r>
            <a:r>
              <a:rPr lang="en-US" altLang="zh-CN" dirty="0"/>
              <a:t>XML DOM</a:t>
            </a:r>
            <a:r>
              <a:rPr lang="zh-CN" altLang="en-US" dirty="0"/>
              <a:t>两部分则是专为操作具体</a:t>
            </a:r>
            <a:r>
              <a:rPr lang="en-US" altLang="zh-CN" dirty="0"/>
              <a:t>HTML</a:t>
            </a:r>
            <a:r>
              <a:rPr lang="zh-CN" altLang="en-US" dirty="0"/>
              <a:t>文档和</a:t>
            </a:r>
            <a:r>
              <a:rPr lang="en-US" altLang="zh-CN" dirty="0"/>
              <a:t>XML</a:t>
            </a:r>
            <a:r>
              <a:rPr lang="zh-CN" altLang="en-US" dirty="0"/>
              <a:t>文档所提供</a:t>
            </a:r>
            <a:r>
              <a:rPr lang="zh-CN" altLang="en-US"/>
              <a:t>的方法。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DOM 是一种技术规范，文档对象模型，相当于架构这种</a:t>
            </a:r>
          </a:p>
          <a:p>
            <a:r>
              <a:rPr lang="zh-CN" altLang="en-US" dirty="0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Node/innerText" TargetMode="External"/><Relationship Id="rId2" Type="http://schemas.openxmlformats.org/officeDocument/2006/relationships/hyperlink" Target="https://developer.mozilla.org/zh-CN/docs/Web/API/Node/textContent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5180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>
                <a:latin typeface="微软雅黑" panose="020B0503020204020204" pitchFamily="34" charset="-122"/>
              </a:rPr>
              <a:t>第七章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模型（一）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在节点树中，顶端节点被称为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根（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每个节点都有父节点、除非该元素是文档的根节点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子节点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每个元素节点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可以有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个或多个子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节点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同胞节点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指拥有相同父节点的节点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45" y="957931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树和 DOM 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访问 DOM 节点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840" y="1123950"/>
            <a:ext cx="3528060" cy="10090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zh-CN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对象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763510" y="929005"/>
            <a:ext cx="37674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 JavaScript 解释器会为载入的每个 HTML文档创建一个对应的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document 对象</a:t>
            </a:r>
          </a:p>
          <a:p>
            <a:r>
              <a:rPr lang="en-US" altLang="zh-CN" dirty="0">
                <a:sym typeface="+mn-ea"/>
              </a:rPr>
              <a:t> 通过使用 document对象，可以从脚本中对 HTML 页面中的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进行访问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访问元素节点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</a:rPr>
              <a:t>类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左大括号 11"/>
          <p:cNvSpPr/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/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</a:rPr>
              <a:t>元素节点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通过 id 属性获得节点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document.getElementById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通过标签名获得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同名标签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ByTagName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sym typeface="+mn-ea"/>
              </a:rPr>
              <a:t> 通过类名获得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类名相同的标签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ByClassName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268845" y="5655310"/>
            <a:ext cx="2743200" cy="500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小驼峰命名法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86475" y="1690370"/>
            <a:ext cx="3451225" cy="582930"/>
            <a:chOff x="9585" y="2662"/>
            <a:chExt cx="5435" cy="91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1994" y="2662"/>
              <a:ext cx="3026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ID </a:t>
              </a:r>
              <a:r>
                <a:rPr lang="zh-CN" altLang="en-US"/>
                <a:t>选择器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71385" y="2959735"/>
            <a:ext cx="3744595" cy="583565"/>
            <a:chOff x="9585" y="2662"/>
            <a:chExt cx="5897" cy="919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1994" y="2662"/>
              <a:ext cx="348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标签选择器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06640" y="4196080"/>
            <a:ext cx="3338195" cy="583565"/>
            <a:chOff x="9585" y="2662"/>
            <a:chExt cx="5257" cy="91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1994" y="2662"/>
              <a:ext cx="284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类选择器</a:t>
              </a:r>
            </a:p>
          </p:txBody>
        </p: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448165" y="3644900"/>
            <a:ext cx="117221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数组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58225" y="3644900"/>
            <a:ext cx="1955165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数组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648461" y="1230614"/>
            <a:ext cx="9842499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var p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document.getElementsByTagName("p");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for (i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.length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i++) {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document.write(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document.write("&lt;br/&gt;");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28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322570" y="2311400"/>
            <a:ext cx="3121025" cy="2565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89937" y="2147647"/>
            <a:ext cx="18084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长度属性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024245" y="3848100"/>
            <a:ext cx="2608580" cy="131191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2457" y="5255337"/>
            <a:ext cx="34340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访问某一个具体值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658860" y="3644900"/>
            <a:ext cx="19545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类似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7-3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7" grpId="0" bldLvl="0" animBg="1"/>
      <p:bldP spid="5" grpId="0" bldLvl="0" animBg="1"/>
      <p:bldP spid="8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70745" cy="4999990"/>
          </a:xfrm>
        </p:spPr>
        <p:txBody>
          <a:bodyPr/>
          <a:lstStyle/>
          <a:p>
            <a:endParaRPr lang="en-US" altLang="zh-CN" dirty="0" err="1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documentElement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特殊元素节点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1518920"/>
            <a:ext cx="5250815" cy="38639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0" name="直接连接符 9"/>
          <p:cNvCxnSpPr/>
          <p:nvPr/>
        </p:nvCxnSpPr>
        <p:spPr>
          <a:xfrm>
            <a:off x="3575685" y="193865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685" y="4008120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575685" y="235394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7-4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latin typeface="Franklin Gothic Book"/>
                <a:sym typeface="+mn-ea"/>
              </a:rPr>
              <a:t>父、子、兄弟关系</a:t>
            </a:r>
          </a:p>
          <a:p>
            <a:pPr>
              <a:buClr>
                <a:srgbClr val="008469"/>
              </a:buClr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buClr>
                <a:srgbClr val="008469"/>
              </a:buClr>
              <a:defRPr/>
            </a:pPr>
            <a:endParaRPr lang="zh-CN" altLang="en-US" dirty="0">
              <a:sym typeface="+mn-ea"/>
            </a:endParaRP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ava</a:t>
            </a:r>
            <a:r>
              <a:rPr lang="zh-CN" altLang="en-US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cript </a:t>
            </a:r>
            <a:r>
              <a:rPr lang="zh-CN" altLang="en-US" dirty="0">
                <a:sym typeface="+mn-ea"/>
              </a:rPr>
              <a:t>引入了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元素树</a:t>
            </a:r>
            <a:r>
              <a:rPr lang="zh-CN" altLang="en-US" dirty="0">
                <a:sym typeface="+mn-ea"/>
              </a:rPr>
              <a:t>的概念</a:t>
            </a: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元素树：仅仅包含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dirty="0">
                <a:sym typeface="+mn-ea"/>
              </a:rPr>
              <a:t>的树结构，不是一颗新树，只是节点树的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4005" y="1731645"/>
            <a:ext cx="4946015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"</a:t>
            </a:r>
            <a:r>
              <a:rPr lang="en-US" altLang="zh-CN" sz="2800"/>
              <a:t>#</a:t>
            </a:r>
            <a:r>
              <a:rPr lang="zh-CN" altLang="en-US" sz="2800"/>
              <a:t>"&gt;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一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365" y="196723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3240" y="1946910"/>
            <a:ext cx="105156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dirty="0" err="1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20925" y="1637665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  <p:sp>
        <p:nvSpPr>
          <p:cNvPr id="227" name=" 227"/>
          <p:cNvSpPr/>
          <p:nvPr/>
        </p:nvSpPr>
        <p:spPr>
          <a:xfrm>
            <a:off x="7066915" y="606425"/>
            <a:ext cx="3589020" cy="1551305"/>
          </a:xfrm>
          <a:prstGeom prst="wedgeEllipseCallout">
            <a:avLst>
              <a:gd name="adj1" fmla="val -80820"/>
              <a:gd name="adj2" fmla="val 430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节点的子节点有哪些？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3450" y="2314575"/>
            <a:ext cx="2273935" cy="1522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文本节点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元素节点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文本节点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05095" y="4678045"/>
            <a:ext cx="4364990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href=""&gt;一&lt;/a&gt;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71615" y="498602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  <p:bldP spid="6" grpId="0"/>
      <p:bldP spid="227" grpId="0" bldLvl="0" animBg="1"/>
      <p:bldP spid="8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节点树</a:t>
            </a:r>
            <a:r>
              <a:rPr lang="en-US" altLang="zh-CN"/>
              <a:t>&amp;</a:t>
            </a:r>
            <a:r>
              <a:rPr lang="zh-CN" altLang="en-US"/>
              <a:t>元素树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981710" y="1038225"/>
          <a:ext cx="1081214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节点树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元素树（没有文本、注释）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获取前一个兄弟节点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获取后一个兄弟节点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4105" y="2564765"/>
            <a:ext cx="1541145" cy="864235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 </a:t>
            </a:r>
            <a:r>
              <a:rPr lang="zh-CN" altLang="en-US" b="1" dirty="0"/>
              <a:t>树和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childNodes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返回节点的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集合。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之后可以通过循环或者索引找到需要的元素节点。</a:t>
            </a:r>
            <a:endParaRPr lang="zh-CN" altLang="en-US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children 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属性</a:t>
            </a:r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——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返回节点的所有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元素子节点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集合。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").children[0];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①</a:t>
            </a:r>
            <a:r>
              <a:rPr lang="zh-CN" altLang="en-US" dirty="0">
                <a:sym typeface="+mn-ea"/>
              </a:rPr>
              <a:t>通过父节点获得子节点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7-5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.firstChild.firstChild</a:t>
            </a:r>
            <a:r>
              <a:rPr lang="zh-CN" altLang="en-US" dirty="0">
                <a:sym typeface="+mn-ea"/>
              </a:rPr>
              <a:t>... 的形式，如此可获得更深层次的节点。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firstChild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</a:t>
            </a:r>
            <a:r>
              <a:rPr lang="zh-CN" altLang="en-US" dirty="0"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例：document.getElementById("myList").firstElementChild;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②</a:t>
            </a:r>
            <a:r>
              <a:rPr lang="zh-CN" altLang="en-US" dirty="0">
                <a:sym typeface="+mn-ea"/>
              </a:rPr>
              <a:t> 通过父节点获得首个子节点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7-6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.lastChild.lastChild</a:t>
            </a:r>
            <a:r>
              <a:rPr lang="zh-CN" altLang="en-US" dirty="0">
                <a:sym typeface="+mn-ea"/>
              </a:rPr>
              <a:t>... 的形式，如此可获得更深层次的节点。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lastElementChild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③</a:t>
            </a:r>
            <a:r>
              <a:rPr lang="zh-CN" altLang="en-US" dirty="0">
                <a:sym typeface="+mn-ea"/>
              </a:rPr>
              <a:t> 通过父节点获得最后一个子节点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7-7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parentNode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parentElement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  <a:endParaRPr lang="zh-CN" altLang="en-US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④ </a:t>
            </a:r>
            <a:r>
              <a:rPr lang="zh-CN" altLang="en-US" dirty="0">
                <a:sym typeface="+mn-ea"/>
              </a:rPr>
              <a:t>通过子节点获得父节点</a:t>
            </a:r>
            <a:endParaRPr lang="zh-CN" altLang="en-US"/>
          </a:p>
        </p:txBody>
      </p:sp>
      <p:sp>
        <p:nvSpPr>
          <p:cNvPr id="27651" name="内容占位符 3"/>
          <p:cNvSpPr>
            <a:spLocks noGrp="1"/>
          </p:cNvSpPr>
          <p:nvPr/>
        </p:nvSpPr>
        <p:spPr bwMode="auto">
          <a:xfrm>
            <a:off x="1483995" y="2345055"/>
            <a:ext cx="9455785" cy="3884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id="time"&gt;2018-10-7&lt;/span&gt;&lt;/h1&gt;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rgbClr val="C00000"/>
                </a:solidFill>
              </a:rPr>
              <a:t>var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</a:t>
            </a:r>
            <a:r>
              <a:rPr lang="en-US" altLang="zh-CN" sz="2400" b="1" dirty="0">
                <a:solidFill>
                  <a:srgbClr val="C00000"/>
                </a:solidFill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time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parentNode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console.log(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parent.innerHTML</a:t>
            </a:r>
            <a:r>
              <a:rPr lang="en-US" altLang="zh-CN" sz="2400" b="1" dirty="0">
                <a:solidFill>
                  <a:srgbClr val="C0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7-8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previous(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返回指定节点紧跟的前一个(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document.getElementById("item1").previousSibling;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next(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返回指定节点之后紧跟的一个(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</a:t>
            </a:r>
            <a:endParaRPr lang="zh-CN" altLang="en-US" dirty="0">
              <a:latin typeface="Franklin Gothic Book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document.getElementById("item2").nextSibling;</a:t>
            </a:r>
            <a:endParaRPr lang="en-US" altLang="zh-CN" dirty="0" err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⑤ </a:t>
            </a:r>
            <a:r>
              <a:rPr lang="zh-CN" altLang="en-US" dirty="0">
                <a:sym typeface="+mn-ea"/>
              </a:rPr>
              <a:t>获得前后兄弟节点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7-9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innerHTML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innerHTML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是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中</a:t>
            </a:r>
            <a:r>
              <a:rPr lang="zh-CN" altLang="en-US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元素节点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的属性，相当于一个容器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用于获取或改变任意元素节点的内容，该属性可读可写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操作简单，几乎所有浏览器均支持</a:t>
            </a:r>
          </a:p>
          <a:p>
            <a:pPr lvl="0"/>
            <a:r>
              <a:rPr lang="en-US" altLang="zh-CN" dirty="0" err="1">
                <a:sym typeface="+mn-ea"/>
              </a:rPr>
              <a:t> innerText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>
              <a:spcBef>
                <a:spcPts val="1800"/>
              </a:spcBef>
            </a:pPr>
            <a:r>
              <a:rPr lang="zh-CN" altLang="en-US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textContent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/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6405" y="4874895"/>
            <a:ext cx="96475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hlinkClick r:id="rId2"/>
              </a:rPr>
              <a:t>https://developer.mozilla.org/zh-CN/docs/Web/API/Node/textContent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16405" y="3916045"/>
            <a:ext cx="80321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3" action="ppaction://hlinkfile"/>
              </a:rPr>
              <a:t>https://developer.mozilla.org/zh-CN/docs/Web/API/Node/innerText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54995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读取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var txt =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;       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document.write(txt);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修改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= "hello";</a:t>
            </a:r>
            <a:br>
              <a:rPr lang="en-US" altLang="zh-CN" dirty="0" err="1">
                <a:solidFill>
                  <a:srgbClr val="C00000"/>
                </a:solidFill>
                <a:sym typeface="+mn-ea"/>
              </a:rPr>
            </a:b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7-10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.getAttribute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 )</a:t>
            </a: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zh-CN" altLang="en-US" sz="2055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.setAttribute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value 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当属性存在时，为修改</a:t>
            </a:r>
            <a:r>
              <a:rPr lang="zh-CN" altLang="en-US" dirty="0" err="1">
                <a:solidFill>
                  <a:schemeClr val="tx1"/>
                </a:solidFill>
                <a:cs typeface="+mn-ea"/>
                <a:sym typeface="+mn-ea"/>
              </a:rPr>
              <a:t>相应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属性值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 当属性不存在时，为添加相应属性</a:t>
            </a:r>
            <a:endParaRPr lang="en-US" altLang="zh-CN" dirty="0" err="1">
              <a:solidFill>
                <a:schemeClr val="tx1"/>
              </a:solidFill>
              <a:cs typeface="+mn-ea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removeAttribute(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)</a:t>
            </a:r>
            <a:endParaRPr lang="en-US" altLang="zh-CN" dirty="0" err="1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判断</a:t>
            </a:r>
            <a:r>
              <a:rPr lang="zh-CN" altLang="en-US" dirty="0">
                <a:sym typeface="+mn-ea"/>
              </a:rPr>
              <a:t>某一元素节点是否含有某属性</a:t>
            </a: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.hasAttribute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返回值为布尔值 true/false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85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</a:rPr>
              <a:t>demo 7-13</a:t>
            </a:r>
            <a:r>
              <a:rPr lang="en-US" sz="280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3855"/>
            <a:ext cx="10058400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>
                <a:sym typeface="+mn-ea"/>
              </a:rPr>
              <a:t>ocument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bject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>
                <a:sym typeface="+mn-ea"/>
              </a:rPr>
              <a:t>odel</a:t>
            </a:r>
            <a:r>
              <a:rPr lang="zh-CN" altLang="en-US" dirty="0">
                <a:sym typeface="+mn-ea"/>
              </a:rPr>
              <a:t>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文档对象模型</a:t>
            </a:r>
          </a:p>
          <a:p>
            <a:pPr lvl="1"/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对文档的结构化的表述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定义了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程序中对该结构进行访问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的方式</a:t>
            </a:r>
            <a:endParaRPr lang="zh-CN" altLang="en-US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sym typeface="+mn-ea"/>
              </a:rPr>
              <a:t> DOM 分类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trike="noStrike" noProof="1">
                <a:cs typeface="微软雅黑" panose="020B0503020204020204" pitchFamily="34" charset="-122"/>
              </a:rPr>
              <a:t> 核心 </a:t>
            </a:r>
            <a:r>
              <a:rPr lang="en-US" altLang="zh-CN" strike="noStrike" noProof="1">
                <a:cs typeface="微软雅黑" panose="020B0503020204020204" pitchFamily="34" charset="-122"/>
              </a:rPr>
              <a:t>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用于任何结构化文档的标准模型</a:t>
            </a:r>
          </a:p>
          <a:p>
            <a:pPr lvl="2"/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定义了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  <a:sym typeface="+mn-ea"/>
              </a:rPr>
              <a:t>与系统平台和编程语言无关的接口，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是一种 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API</a:t>
            </a:r>
            <a:endParaRPr lang="en-US" altLang="zh-CN" strike="noStrike" noProof="1">
              <a:solidFill>
                <a:srgbClr val="FF0000"/>
              </a:solidFill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HTML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 HTML 文档的标准模型</a:t>
            </a:r>
            <a:endParaRPr lang="en-US" altLang="zh-CN" strike="noStrike" noProof="1"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XML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 XML 文档的标准模型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DOM </a:t>
            </a:r>
            <a:r>
              <a:rPr lang="zh-CN" altLang="en-US" sz="2800" dirty="0">
                <a:sym typeface="+mn-ea"/>
              </a:rPr>
              <a:t>操作注意事项：</a:t>
            </a:r>
            <a:endParaRPr lang="en-US" altLang="zh-CN" sz="2800" dirty="0"/>
          </a:p>
          <a:p>
            <a:pPr lvl="1"/>
            <a:r>
              <a:rPr lang="zh-CN" altLang="en-US" dirty="0">
                <a:sym typeface="+mn-ea"/>
              </a:rPr>
              <a:t> 获取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节点的操作要在被浏览器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加载之后</a:t>
            </a:r>
            <a:r>
              <a:rPr lang="zh-CN" altLang="en-US" dirty="0">
                <a:sym typeface="+mn-ea"/>
              </a:rPr>
              <a:t>进行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 &lt;script&gt;</a:t>
            </a:r>
            <a:r>
              <a:rPr lang="zh-CN" altLang="en-US" dirty="0">
                <a:sym typeface="+mn-ea"/>
              </a:rPr>
              <a:t>标签放在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内容后面，即</a:t>
            </a:r>
            <a:r>
              <a:rPr lang="en-US" altLang="zh-CN" dirty="0">
                <a:sym typeface="+mn-ea"/>
              </a:rPr>
              <a:t>&lt;body&gt;</a:t>
            </a:r>
            <a:r>
              <a:rPr lang="zh-CN" altLang="en-US" dirty="0">
                <a:sym typeface="+mn-ea"/>
              </a:rPr>
              <a:t>结束标签前面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通用性强</a:t>
            </a:r>
            <a:r>
              <a:rPr lang="zh-CN" altLang="en-US" dirty="0">
                <a:sym typeface="+mn-ea"/>
              </a:rPr>
              <a:t>，几乎所有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浏览器均支持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 操作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比较复杂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，书写代码量过大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操作小结</a:t>
            </a:r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 节点、</a:t>
            </a:r>
            <a:r>
              <a:rPr lang="en-US" altLang="zh-CN" dirty="0"/>
              <a:t>DOM </a:t>
            </a:r>
            <a:r>
              <a:rPr lang="zh-CN" altLang="en-US" dirty="0"/>
              <a:t>树与元素树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访问 </a:t>
            </a:r>
            <a:r>
              <a:rPr lang="en-US" altLang="zh-CN" dirty="0"/>
              <a:t>DOM </a:t>
            </a:r>
            <a:r>
              <a:rPr lang="zh-CN" altLang="en-US" dirty="0"/>
              <a:t>元素节点的方式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直接访问</a:t>
            </a:r>
          </a:p>
          <a:p>
            <a:pPr lvl="1"/>
            <a:r>
              <a:rPr lang="zh-CN" altLang="en-US" dirty="0">
                <a:sym typeface="+mn-ea"/>
              </a:rPr>
              <a:t> 间接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/>
              <a:t>特殊节点访问</a:t>
            </a:r>
          </a:p>
          <a:p>
            <a:pPr lvl="0"/>
            <a:r>
              <a:rPr lang="zh-CN" altLang="en-US" dirty="0">
                <a:sym typeface="+mn-ea"/>
              </a:rPr>
              <a:t> 元素节点的属性操作</a:t>
            </a:r>
          </a:p>
          <a:p>
            <a:pPr lvl="1"/>
            <a:r>
              <a:rPr lang="zh-CN" altLang="en-US" dirty="0">
                <a:sym typeface="+mn-ea"/>
              </a:rPr>
              <a:t> 增、删、改、查、判断方法</a:t>
            </a:r>
          </a:p>
          <a:p>
            <a:pPr lvl="0"/>
            <a:r>
              <a:rPr lang="zh-CN" altLang="en-US" dirty="0">
                <a:sym typeface="+mn-ea"/>
              </a:rPr>
              <a:t> 元素节点的文本内容操作 </a:t>
            </a:r>
            <a:r>
              <a:rPr lang="en-US" altLang="zh-CN" dirty="0">
                <a:sym typeface="+mn-ea"/>
              </a:rPr>
              <a:t>—— innerHTML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操作小结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0" y="2058670"/>
            <a:ext cx="4277995" cy="311404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27" name=" 227"/>
          <p:cNvSpPr/>
          <p:nvPr/>
        </p:nvSpPr>
        <p:spPr>
          <a:xfrm>
            <a:off x="1372870" y="2268220"/>
            <a:ext cx="1871980" cy="1152525"/>
          </a:xfrm>
          <a:prstGeom prst="wedgeEllipseCallout">
            <a:avLst>
              <a:gd name="adj1" fmla="val 90535"/>
              <a:gd name="adj2" fmla="val 63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</a:p>
        </p:txBody>
      </p:sp>
      <p:sp>
        <p:nvSpPr>
          <p:cNvPr id="6" name=" 227"/>
          <p:cNvSpPr/>
          <p:nvPr/>
        </p:nvSpPr>
        <p:spPr>
          <a:xfrm>
            <a:off x="8941435" y="2411730"/>
            <a:ext cx="2289175" cy="1152525"/>
          </a:xfrm>
          <a:prstGeom prst="wedgeEllipseCallout">
            <a:avLst>
              <a:gd name="adj1" fmla="val -88141"/>
              <a:gd name="adj2" fmla="val 39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作用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+mn-ea"/>
                <a:sym typeface="+mn-ea"/>
              </a:rPr>
              <a:t>访问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增加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删除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修改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的应用十分广泛，各种网页特效均有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的踪影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树和 DOM 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996805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将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文档抽象为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树形结构</a:t>
            </a:r>
            <a:r>
              <a:rPr lang="zh-CN" altLang="en-US" dirty="0">
                <a:sym typeface="+mn-ea"/>
              </a:rPr>
              <a:t>，称这棵树为 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DOM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HTML 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每一项内容</a:t>
            </a:r>
            <a:r>
              <a:rPr lang="zh-CN" altLang="en-US" dirty="0">
                <a:sym typeface="+mn-ea"/>
              </a:rPr>
              <a:t>都可以在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树中找到</a:t>
            </a:r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对文档内容的操作即对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树的操作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65" y="3145790"/>
            <a:ext cx="5735955" cy="342900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31564"/>
            <a:ext cx="6873706" cy="459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/>
              <a:t>HTML </a:t>
            </a:r>
            <a:r>
              <a:rPr lang="zh-CN" altLang="en-US" sz="2600" dirty="0"/>
              <a:t>文档中的所有内容都是</a:t>
            </a:r>
            <a:r>
              <a:rPr lang="zh-CN" altLang="en-US" sz="2600" dirty="0">
                <a:solidFill>
                  <a:srgbClr val="FF0000"/>
                </a:solidFill>
              </a:rPr>
              <a:t>节点</a:t>
            </a:r>
            <a:r>
              <a:rPr lang="zh-CN" altLang="en-US" sz="2600" dirty="0"/>
              <a:t>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整个文档是一个</a:t>
            </a:r>
            <a:r>
              <a:rPr lang="zh-CN" altLang="en-US" sz="2600" dirty="0">
                <a:solidFill>
                  <a:srgbClr val="FF0000"/>
                </a:solidFill>
              </a:rPr>
              <a:t>文档节点</a:t>
            </a:r>
            <a:r>
              <a:rPr lang="zh-CN" altLang="en-US" sz="2600" dirty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⑤ 注释是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/>
              <a:t>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>
                <a:latin typeface="Franklin Gothic Book"/>
                <a:sym typeface="+mn-ea"/>
              </a:rPr>
              <a:t>节点是一个对象，拥有属性和方法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sym typeface="+mn-ea"/>
              </a:rPr>
              <a:t>元素节点</a:t>
            </a: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sz="2400" dirty="0">
                <a:latin typeface="Franklin Gothic Book"/>
                <a:sym typeface="+mn-ea"/>
              </a:rPr>
              <a:t>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latin typeface="Franklin Gothic Book"/>
                <a:sym typeface="+mn-ea"/>
              </a:rPr>
              <a:t>元素节点对象中的方法函数中的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this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指向当前触发事件的元素</a:t>
            </a:r>
            <a:endParaRPr lang="en-US" altLang="zh-CN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属性节点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文本节点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sym typeface="+mn-ea"/>
              </a:rPr>
              <a:t>空格、换行空格属于文本节点</a:t>
            </a:r>
            <a:endParaRPr lang="en-US" altLang="zh-CN" sz="2400" b="0" kern="0" dirty="0">
              <a:solidFill>
                <a:srgbClr val="006F53"/>
              </a:solidFill>
            </a:endParaRPr>
          </a:p>
          <a:p>
            <a:pPr marL="168275" lvl="1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4156075"/>
            <a:ext cx="6616065" cy="8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1721</Words>
  <Application>Microsoft Office PowerPoint</Application>
  <PresentationFormat>宽屏</PresentationFormat>
  <Paragraphs>256</Paragraphs>
  <Slides>32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Consolas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2975</cp:revision>
  <cp:lastPrinted>2411-12-30T00:00:00Z</cp:lastPrinted>
  <dcterms:created xsi:type="dcterms:W3CDTF">2003-05-12T10:17:00Z</dcterms:created>
  <dcterms:modified xsi:type="dcterms:W3CDTF">2019-10-28T00:14:31Z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