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34"/>
  </p:notesMasterIdLst>
  <p:sldIdLst>
    <p:sldId id="773" r:id="rId2"/>
    <p:sldId id="888" r:id="rId3"/>
    <p:sldId id="860" r:id="rId4"/>
    <p:sldId id="903" r:id="rId5"/>
    <p:sldId id="926" r:id="rId6"/>
    <p:sldId id="928" r:id="rId7"/>
    <p:sldId id="858" r:id="rId8"/>
    <p:sldId id="850" r:id="rId9"/>
    <p:sldId id="831" r:id="rId10"/>
    <p:sldId id="856" r:id="rId11"/>
    <p:sldId id="906" r:id="rId12"/>
    <p:sldId id="907" r:id="rId13"/>
    <p:sldId id="908" r:id="rId14"/>
    <p:sldId id="851" r:id="rId15"/>
    <p:sldId id="909" r:id="rId16"/>
    <p:sldId id="910" r:id="rId17"/>
    <p:sldId id="911" r:id="rId18"/>
    <p:sldId id="852" r:id="rId19"/>
    <p:sldId id="912" r:id="rId20"/>
    <p:sldId id="913" r:id="rId21"/>
    <p:sldId id="914" r:id="rId22"/>
    <p:sldId id="915" r:id="rId23"/>
    <p:sldId id="916" r:id="rId24"/>
    <p:sldId id="917" r:id="rId25"/>
    <p:sldId id="919" r:id="rId26"/>
    <p:sldId id="927" r:id="rId27"/>
    <p:sldId id="920" r:id="rId28"/>
    <p:sldId id="921" r:id="rId29"/>
    <p:sldId id="922" r:id="rId30"/>
    <p:sldId id="924" r:id="rId31"/>
    <p:sldId id="925" r:id="rId32"/>
    <p:sldId id="794" r:id="rId33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1856" userDrawn="1">
          <p15:clr>
            <a:srgbClr val="A4A3A4"/>
          </p15:clr>
        </p15:guide>
        <p15:guide id="3" pos="74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66FF33"/>
    <a:srgbClr val="B20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00" autoAdjust="0"/>
  </p:normalViewPr>
  <p:slideViewPr>
    <p:cSldViewPr snapToObjects="1">
      <p:cViewPr varScale="1">
        <p:scale>
          <a:sx n="59" d="100"/>
          <a:sy n="59" d="100"/>
        </p:scale>
        <p:origin x="1152" y="72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213957D2-47E7-42AA-84AB-2E7BBFAF7754}" type="slidenum">
              <a:rPr lang="en-US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94460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99BC028-6EC2-4C82-A850-93E1960A2BFE}" type="slidenum">
              <a:rPr lang="en-US" altLang="zh-CN">
                <a:ea typeface="宋体" panose="02010600030101010101" pitchFamily="2" charset="-122"/>
              </a:rPr>
              <a:pPr/>
              <a:t>3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JS</a:t>
            </a:r>
            <a:r>
              <a:rPr lang="zh-CN" altLang="en-US" dirty="0"/>
              <a:t>能把下拉效果做的更简洁更炫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pPr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51941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脚本语言是由传统编程语言简化而来的语言，因此有很多相似之处。</a:t>
            </a:r>
            <a:endParaRPr kumimoji="0" lang="en-US" altLang="zh-CN" dirty="0"/>
          </a:p>
          <a:p>
            <a:r>
              <a:rPr kumimoji="0" lang="en-US" altLang="zh-CN" dirty="0" err="1"/>
              <a:t>Js</a:t>
            </a:r>
            <a:r>
              <a:rPr kumimoji="0" lang="zh-CN" altLang="en-US" dirty="0"/>
              <a:t>是网景公司开发的一种脚本语言。早在拨号上网时代，网页的制作就越来越复杂，令用户痛苦的是仅仅一个表单信息验证的页面，都需要跟服务器往来多次交互，这就意味着用户填完一个表单，点击提交按钮，等待了 </a:t>
            </a:r>
            <a:r>
              <a:rPr kumimoji="0" lang="en-US" altLang="zh-CN" dirty="0"/>
              <a:t>30 </a:t>
            </a:r>
            <a:r>
              <a:rPr kumimoji="0" lang="zh-CN" altLang="en-US" dirty="0"/>
              <a:t>秒的处理后，看到的却是一条告诉你忘记填写一个必要的字段。 因此浏览器提供商就想，能否将表单必选项的判断放在客户端，只有所有的必选项都填完之后才能提交表单呢？正是这种想法，网景公司在浏览器中加入</a:t>
            </a:r>
            <a:r>
              <a:rPr kumimoji="0" lang="en-US" altLang="zh-CN" dirty="0"/>
              <a:t>JS</a:t>
            </a:r>
            <a:r>
              <a:rPr kumimoji="0" lang="zh-CN" altLang="en-US" dirty="0"/>
              <a:t>，</a:t>
            </a:r>
            <a:r>
              <a:rPr kumimoji="0" lang="en-US" altLang="zh-CN" dirty="0"/>
              <a:t>	</a:t>
            </a:r>
            <a:r>
              <a:rPr kumimoji="0" lang="zh-CN" altLang="en-US" dirty="0"/>
              <a:t>其目的就是为了分担服务器的负担，减少与服务器互动所占用的时间，从此以后，</a:t>
            </a:r>
            <a:r>
              <a:rPr kumimoji="0" lang="en-US" altLang="zh-CN" dirty="0"/>
              <a:t>JS</a:t>
            </a:r>
            <a:r>
              <a:rPr kumimoji="0" lang="zh-CN" altLang="en-US" dirty="0"/>
              <a:t>成了浏览器的必备组件之一。</a:t>
            </a:r>
            <a:endParaRPr kumimoji="0" lang="en-US" altLang="zh-CN" dirty="0"/>
          </a:p>
          <a:p>
            <a:r>
              <a:rPr kumimoji="0" lang="en-US" altLang="zh-CN" dirty="0"/>
              <a:t>Java</a:t>
            </a:r>
            <a:r>
              <a:rPr kumimoji="0" lang="zh-CN" altLang="en-US" dirty="0"/>
              <a:t>是</a:t>
            </a:r>
            <a:r>
              <a:rPr kumimoji="0" lang="en-US" altLang="zh-CN" dirty="0"/>
              <a:t>sun</a:t>
            </a:r>
            <a:r>
              <a:rPr kumimoji="0" lang="zh-CN" altLang="en-US" dirty="0"/>
              <a:t>公司开发的一种面向对象的程序开发语言，主要用来开发软件，是传统的编程语言，需要“编写</a:t>
            </a:r>
            <a:r>
              <a:rPr kumimoji="0" lang="en-US" altLang="zh-CN" dirty="0"/>
              <a:t>-</a:t>
            </a:r>
            <a:r>
              <a:rPr kumimoji="0" lang="zh-CN" altLang="en-US" dirty="0"/>
              <a:t>编译</a:t>
            </a:r>
            <a:r>
              <a:rPr kumimoji="0" lang="en-US" altLang="zh-CN" dirty="0"/>
              <a:t>-</a:t>
            </a:r>
            <a:r>
              <a:rPr kumimoji="0" lang="zh-CN" altLang="en-US" dirty="0"/>
              <a:t>链接</a:t>
            </a:r>
            <a:r>
              <a:rPr kumimoji="0" lang="en-US" altLang="zh-CN" dirty="0"/>
              <a:t>-</a:t>
            </a:r>
            <a:r>
              <a:rPr kumimoji="0" lang="zh-CN" altLang="en-US" dirty="0"/>
              <a:t>运行“。编译就是把高级语言变成计算机可以识别的</a:t>
            </a:r>
            <a:r>
              <a:rPr kumimoji="0" lang="en-US" altLang="zh-CN" dirty="0"/>
              <a:t>2</a:t>
            </a:r>
            <a:r>
              <a:rPr kumimoji="0" lang="zh-CN" altLang="en-US" dirty="0"/>
              <a:t>进制语言。而</a:t>
            </a:r>
            <a:r>
              <a:rPr kumimoji="0" lang="en-US" altLang="zh-CN" dirty="0"/>
              <a:t>JS</a:t>
            </a:r>
            <a:r>
              <a:rPr kumimoji="0" lang="zh-CN" altLang="en-US" dirty="0"/>
              <a:t>脚本语言，只需经过”编写</a:t>
            </a:r>
            <a:r>
              <a:rPr kumimoji="0" lang="en-US" altLang="zh-CN" dirty="0"/>
              <a:t>-</a:t>
            </a:r>
            <a:r>
              <a:rPr kumimoji="0" lang="zh-CN" altLang="en-US" dirty="0"/>
              <a:t>运行”两个步骤。</a:t>
            </a:r>
          </a:p>
          <a:p>
            <a:endParaRPr kumimoji="0" lang="zh-CN" altLang="en-US" dirty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909C1872-CB62-4746-80FA-B3E2C18476EB}" type="slidenum">
              <a:rPr lang="en-US" altLang="zh-CN">
                <a:ea typeface="宋体" panose="02010600030101010101" pitchFamily="2" charset="-122"/>
              </a:rPr>
              <a:pPr/>
              <a:t>10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pPr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6641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&lt;script&gt;</a:t>
            </a:r>
            <a:r>
              <a:rPr lang="zh-CN" altLang="en-US" dirty="0"/>
              <a:t>标签表示这是一段脚本语言，具体类型</a:t>
            </a:r>
            <a:r>
              <a:rPr lang="en-US" altLang="zh-CN" dirty="0"/>
              <a:t>type=“text/</a:t>
            </a:r>
            <a:r>
              <a:rPr lang="en-US" altLang="zh-CN" dirty="0" err="1"/>
              <a:t>javascript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pPr/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850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pPr/>
              <a:t>31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849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07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310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7FE9FD-FE3D-4406-A73E-D8B78E9DA5DB}" type="slidenum">
              <a:rPr lang="en-US" altLang="zh-CN"/>
              <a:pPr/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116322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DF739-6C9F-4370-88D1-537F9935D7A1}" type="slidenum">
              <a:rPr lang="en-US" altLang="zh-CN"/>
              <a:pPr/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345867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52FA1326-1EDF-4B1E-B902-E14CC7B4589A}" type="slidenum">
              <a:rPr lang="en-US" altLang="zh-CN"/>
              <a:pPr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968600" y="260350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C00000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itchFamily="34" charset="-122"/>
          <a:cs typeface="微软雅黑" charset="0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artisan.com/t1/" TargetMode="External"/><Relationship Id="rId2" Type="http://schemas.openxmlformats.org/officeDocument/2006/relationships/hyperlink" Target="http://im.qq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eareeli.d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w3school.com.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84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4424" y="2495548"/>
            <a:ext cx="4897438" cy="93345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</a:rPr>
              <a:t>Web</a:t>
            </a:r>
            <a:r>
              <a:rPr kumimoji="0" lang="zh-CN" altLang="en-US" sz="4800" b="1" dirty="0">
                <a:solidFill>
                  <a:schemeClr val="tx2"/>
                </a:solidFill>
              </a:rPr>
              <a:t>开发二</a:t>
            </a:r>
            <a:endParaRPr kumimoji="0" lang="zh-CN" altLang="zh-CN" sz="4800" b="1" dirty="0">
              <a:solidFill>
                <a:schemeClr val="tx2"/>
              </a:solidFill>
            </a:endParaRPr>
          </a:p>
        </p:txBody>
      </p:sp>
      <p:pic>
        <p:nvPicPr>
          <p:cNvPr id="6148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矩形 4"/>
          <p:cNvSpPr>
            <a:spLocks noChangeArrowheads="1"/>
          </p:cNvSpPr>
          <p:nvPr/>
        </p:nvSpPr>
        <p:spPr bwMode="auto">
          <a:xfrm>
            <a:off x="1125722" y="2299230"/>
            <a:ext cx="9724456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</a:rPr>
              <a:t>一种计算机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客户端</a:t>
            </a:r>
            <a:r>
              <a:rPr lang="zh-CN" altLang="en-US" sz="2800" b="1" dirty="0">
                <a:latin typeface="微软雅黑" panose="020B0503020204020204" pitchFamily="34" charset="-122"/>
              </a:rPr>
              <a:t>脚本语言</a:t>
            </a:r>
            <a:r>
              <a:rPr lang="zh-CN" altLang="en-US" sz="2800" dirty="0">
                <a:latin typeface="微软雅黑" panose="020B0503020204020204" pitchFamily="34" charset="-122"/>
              </a:rPr>
              <a:t>，主要在 </a:t>
            </a:r>
            <a:r>
              <a:rPr lang="en-US" altLang="zh-CN" sz="2800" dirty="0">
                <a:latin typeface="微软雅黑" panose="020B0503020204020204" pitchFamily="34" charset="-122"/>
              </a:rPr>
              <a:t>Web </a:t>
            </a:r>
            <a:r>
              <a:rPr lang="zh-CN" altLang="en-US" sz="2800" dirty="0">
                <a:latin typeface="微软雅黑" panose="020B0503020204020204" pitchFamily="34" charset="-122"/>
              </a:rPr>
              <a:t>浏览器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解释执行</a:t>
            </a:r>
            <a:r>
              <a:rPr lang="zh-CN" altLang="en-US" sz="2800" dirty="0">
                <a:latin typeface="微软雅黑" panose="020B0503020204020204" pitchFamily="34" charset="-122"/>
              </a:rPr>
              <a:t>。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97756" y="3064612"/>
            <a:ext cx="5114925" cy="1101725"/>
            <a:chOff x="646452" y="2490605"/>
            <a:chExt cx="3574072" cy="1101556"/>
          </a:xfrm>
        </p:grpSpPr>
        <p:sp>
          <p:nvSpPr>
            <p:cNvPr id="6" name="下箭头 5"/>
            <p:cNvSpPr>
              <a:spLocks noChangeArrowheads="1"/>
            </p:cNvSpPr>
            <p:nvPr/>
          </p:nvSpPr>
          <p:spPr bwMode="auto">
            <a:xfrm>
              <a:off x="2106253" y="2490605"/>
              <a:ext cx="360513" cy="434908"/>
            </a:xfrm>
            <a:prstGeom prst="downArrow">
              <a:avLst>
                <a:gd name="adj1" fmla="val 50000"/>
                <a:gd name="adj2" fmla="val 50002"/>
              </a:avLst>
            </a:prstGeom>
            <a:gradFill rotWithShape="1">
              <a:gsLst>
                <a:gs pos="0">
                  <a:srgbClr val="ACBA00"/>
                </a:gs>
                <a:gs pos="20000">
                  <a:srgbClr val="A8B500"/>
                </a:gs>
                <a:gs pos="100000">
                  <a:srgbClr val="7F8A00"/>
                </a:gs>
              </a:gsLst>
              <a:lin ang="5400000"/>
            </a:gradFill>
            <a:ln w="9525">
              <a:solidFill>
                <a:srgbClr val="98A3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646452" y="3069953"/>
              <a:ext cx="3574072" cy="522208"/>
            </a:xfrm>
            <a:prstGeom prst="rect">
              <a:avLst/>
            </a:prstGeom>
            <a:gradFill rotWithShape="1">
              <a:gsLst>
                <a:gs pos="0">
                  <a:srgbClr val="FCFFE3"/>
                </a:gs>
                <a:gs pos="64999">
                  <a:srgbClr val="F5FEB9"/>
                </a:gs>
                <a:gs pos="100000">
                  <a:srgbClr val="F3FF99"/>
                </a:gs>
              </a:gsLst>
              <a:lin ang="5400000" scaled="1"/>
            </a:gradFill>
            <a:ln w="9525">
              <a:solidFill>
                <a:srgbClr val="A8B4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微软雅黑" pitchFamily="34" charset="-122"/>
                </a:rPr>
                <a:t>程序在客户端（浏览器）执行</a:t>
              </a:r>
            </a:p>
          </p:txBody>
        </p:sp>
      </p:grpSp>
      <p:grpSp>
        <p:nvGrpSpPr>
          <p:cNvPr id="3" name="组合 11"/>
          <p:cNvGrpSpPr>
            <a:grpSpLocks/>
          </p:cNvGrpSpPr>
          <p:nvPr/>
        </p:nvGrpSpPr>
        <p:grpSpPr bwMode="auto">
          <a:xfrm>
            <a:off x="8544531" y="3037384"/>
            <a:ext cx="1657350" cy="1517397"/>
            <a:chOff x="6366478" y="2763030"/>
            <a:chExt cx="1656759" cy="1516478"/>
          </a:xfrm>
        </p:grpSpPr>
        <p:sp>
          <p:nvSpPr>
            <p:cNvPr id="7" name="下箭头 6"/>
            <p:cNvSpPr>
              <a:spLocks noChangeArrowheads="1"/>
            </p:cNvSpPr>
            <p:nvPr/>
          </p:nvSpPr>
          <p:spPr bwMode="auto">
            <a:xfrm>
              <a:off x="7021880" y="2763030"/>
              <a:ext cx="358647" cy="434712"/>
            </a:xfrm>
            <a:prstGeom prst="down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ACBA00"/>
                </a:gs>
                <a:gs pos="20000">
                  <a:srgbClr val="A8B500"/>
                </a:gs>
                <a:gs pos="100000">
                  <a:srgbClr val="7F8A00"/>
                </a:gs>
              </a:gsLst>
              <a:lin ang="5400000"/>
            </a:gradFill>
            <a:ln w="9525">
              <a:solidFill>
                <a:srgbClr val="98A3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366478" y="3325999"/>
              <a:ext cx="1656759" cy="953509"/>
            </a:xfrm>
            <a:prstGeom prst="rect">
              <a:avLst/>
            </a:prstGeom>
            <a:gradFill rotWithShape="1">
              <a:gsLst>
                <a:gs pos="0">
                  <a:srgbClr val="FCFFE3"/>
                </a:gs>
                <a:gs pos="64999">
                  <a:srgbClr val="F5FEB9"/>
                </a:gs>
                <a:gs pos="100000">
                  <a:srgbClr val="F3FF99"/>
                </a:gs>
              </a:gsLst>
              <a:lin ang="5400000" scaled="1"/>
            </a:gradFill>
            <a:ln w="9525">
              <a:solidFill>
                <a:srgbClr val="A8B4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微软雅黑" pitchFamily="34" charset="-122"/>
                </a:rPr>
                <a:t>不需要进行编译</a:t>
              </a: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775619" y="4708121"/>
            <a:ext cx="6770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chemeClr val="accent6"/>
                </a:solidFill>
                <a:latin typeface="微软雅黑" panose="020B0503020204020204" pitchFamily="34" charset="-122"/>
              </a:rPr>
              <a:t>Java </a:t>
            </a:r>
            <a:r>
              <a:rPr lang="zh-CN" altLang="en-US" sz="2800" dirty="0">
                <a:solidFill>
                  <a:schemeClr val="accent6"/>
                </a:solidFill>
                <a:latin typeface="微软雅黑" panose="020B0503020204020204" pitchFamily="34" charset="-122"/>
              </a:rPr>
              <a:t>与 </a:t>
            </a:r>
            <a:r>
              <a:rPr lang="en-US" altLang="zh-CN" sz="2800" dirty="0">
                <a:solidFill>
                  <a:schemeClr val="accent6"/>
                </a:solidFill>
                <a:latin typeface="微软雅黑" panose="020B0503020204020204" pitchFamily="34" charset="-122"/>
              </a:rPr>
              <a:t>JavaScript </a:t>
            </a:r>
            <a:r>
              <a:rPr lang="zh-CN" altLang="en-US" sz="2800" dirty="0">
                <a:solidFill>
                  <a:schemeClr val="accent6"/>
                </a:solidFill>
                <a:latin typeface="微软雅黑" panose="020B0503020204020204" pitchFamily="34" charset="-122"/>
              </a:rPr>
              <a:t>的区别！</a:t>
            </a:r>
          </a:p>
        </p:txBody>
      </p:sp>
      <p:sp>
        <p:nvSpPr>
          <p:cNvPr id="12" name="内容占位符 3"/>
          <p:cNvSpPr txBox="1">
            <a:spLocks/>
          </p:cNvSpPr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JavaScript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简介</a:t>
            </a:r>
          </a:p>
          <a:p>
            <a:endParaRPr lang="zh-CN" altLang="en-US" kern="0" dirty="0"/>
          </a:p>
          <a:p>
            <a:endParaRPr lang="en-US" altLang="zh-CN" sz="2800" kern="0" dirty="0"/>
          </a:p>
        </p:txBody>
      </p:sp>
      <p:sp>
        <p:nvSpPr>
          <p:cNvPr id="4" name="文本框 3"/>
          <p:cNvSpPr txBox="1"/>
          <p:nvPr/>
        </p:nvSpPr>
        <p:spPr>
          <a:xfrm>
            <a:off x="1125723" y="1222457"/>
            <a:ext cx="9148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JavaScript </a:t>
            </a:r>
            <a:r>
              <a:rPr lang="zh-CN" altLang="en-US" sz="3000" dirty="0"/>
              <a:t>是一种基于</a:t>
            </a:r>
            <a:r>
              <a:rPr lang="zh-CN" altLang="en-US" sz="3000" dirty="0">
                <a:solidFill>
                  <a:srgbClr val="FF0000"/>
                </a:solidFill>
              </a:rPr>
              <a:t>对象</a:t>
            </a:r>
            <a:r>
              <a:rPr lang="zh-CN" altLang="en-US" sz="3000" dirty="0"/>
              <a:t>和</a:t>
            </a:r>
            <a:r>
              <a:rPr lang="zh-CN" altLang="en-US" sz="3000" dirty="0">
                <a:solidFill>
                  <a:srgbClr val="FF0000"/>
                </a:solidFill>
              </a:rPr>
              <a:t>事件驱动</a:t>
            </a:r>
            <a:r>
              <a:rPr lang="zh-CN" altLang="en-US" sz="3000" dirty="0"/>
              <a:t>并具有安全性能的</a:t>
            </a:r>
            <a:r>
              <a:rPr lang="zh-CN" altLang="en-US" sz="3000" dirty="0">
                <a:solidFill>
                  <a:srgbClr val="FF0000"/>
                </a:solidFill>
              </a:rPr>
              <a:t>脚本语言</a:t>
            </a:r>
            <a:r>
              <a:rPr lang="zh-CN" altLang="en-US" sz="3000" dirty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 百度首页”更多产品”伸缩效果</a:t>
            </a:r>
          </a:p>
          <a:p>
            <a:r>
              <a:rPr lang="zh-CN" altLang="en-US" dirty="0"/>
              <a:t> 新浪微博</a:t>
            </a:r>
          </a:p>
          <a:p>
            <a:r>
              <a:rPr lang="zh-CN" altLang="en-US" dirty="0"/>
              <a:t> 地图类产品</a:t>
            </a:r>
          </a:p>
          <a:p>
            <a:r>
              <a:rPr lang="zh-CN" altLang="en-US" dirty="0"/>
              <a:t> 新浪首页栏目切换效果</a:t>
            </a:r>
          </a:p>
          <a:p>
            <a:r>
              <a:rPr lang="en-US" altLang="zh-CN" dirty="0"/>
              <a:t> …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 </a:t>
            </a:r>
            <a:r>
              <a:rPr lang="zh-CN" altLang="en-US" dirty="0"/>
              <a:t>实例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491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en-US" altLang="zh-CN" dirty="0">
                <a:solidFill>
                  <a:schemeClr val="tx1"/>
                </a:solidFill>
                <a:hlinkClick r:id="rId2"/>
              </a:rPr>
              <a:t> http://im.qq.com</a:t>
            </a:r>
            <a:endParaRPr kumimoji="0" lang="en-US" altLang="zh-CN" dirty="0">
              <a:solidFill>
                <a:schemeClr val="tx1"/>
              </a:solidFill>
            </a:endParaRPr>
          </a:p>
          <a:p>
            <a:r>
              <a:rPr kumimoji="0" lang="en-US" altLang="zh-CN" dirty="0">
                <a:solidFill>
                  <a:schemeClr val="tx1"/>
                </a:solidFill>
                <a:hlinkClick r:id="rId3"/>
              </a:rPr>
              <a:t> http://www.smartisan.com/t1/#/overview</a:t>
            </a:r>
            <a:endParaRPr kumimoji="0" lang="en-US" altLang="zh-CN" dirty="0">
              <a:solidFill>
                <a:schemeClr val="tx1"/>
              </a:solidFill>
            </a:endParaRPr>
          </a:p>
          <a:p>
            <a:r>
              <a:rPr kumimoji="0" lang="en-US" altLang="zh-CN" dirty="0">
                <a:solidFill>
                  <a:schemeClr val="tx1"/>
                </a:solidFill>
                <a:hlinkClick r:id="rId4"/>
              </a:rPr>
              <a:t> http://weareeli.dk</a:t>
            </a:r>
            <a:endParaRPr kumimoji="0" lang="en-US" altLang="zh-CN" dirty="0">
              <a:solidFill>
                <a:schemeClr val="tx1"/>
              </a:solidFill>
            </a:endParaRPr>
          </a:p>
          <a:p>
            <a:r>
              <a:rPr kumimoji="0" lang="en-US" altLang="zh-CN" dirty="0">
                <a:solidFill>
                  <a:schemeClr val="tx1"/>
                </a:solidFill>
              </a:rPr>
              <a:t> …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一些效果出色的网站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515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zh-CN" altLang="en-US" dirty="0">
                <a:solidFill>
                  <a:schemeClr val="tx1"/>
                </a:solidFill>
              </a:rPr>
              <a:t> </a:t>
            </a:r>
            <a:r>
              <a:rPr kumimoji="0" lang="zh-CN" altLang="en-US" dirty="0"/>
              <a:t>浏览器中 </a:t>
            </a:r>
            <a:r>
              <a:rPr kumimoji="0" lang="en-US" altLang="zh-CN" dirty="0"/>
              <a:t>JavaScript</a:t>
            </a:r>
            <a:r>
              <a:rPr kumimoji="0" lang="zh-CN" altLang="en-US" dirty="0"/>
              <a:t>，用于与</a:t>
            </a:r>
            <a:r>
              <a:rPr kumimoji="0" lang="zh-CN" altLang="en-US" dirty="0">
                <a:solidFill>
                  <a:srgbClr val="FF0000"/>
                </a:solidFill>
              </a:rPr>
              <a:t>用户交互</a:t>
            </a:r>
            <a:r>
              <a:rPr kumimoji="0" lang="zh-CN" altLang="en-US" dirty="0"/>
              <a:t>，以及实现页面中各种</a:t>
            </a:r>
            <a:r>
              <a:rPr kumimoji="0" lang="zh-CN" altLang="en-US" dirty="0">
                <a:solidFill>
                  <a:srgbClr val="FF0000"/>
                </a:solidFill>
              </a:rPr>
              <a:t>动态特效</a:t>
            </a:r>
            <a:r>
              <a:rPr kumimoji="0" lang="zh-CN" altLang="en-US" dirty="0"/>
              <a:t>。</a:t>
            </a:r>
            <a:endParaRPr kumimoji="0" lang="en-US" altLang="zh-CN" dirty="0"/>
          </a:p>
          <a:p>
            <a:r>
              <a:rPr kumimoji="0" lang="zh-CN" altLang="en-US" dirty="0">
                <a:solidFill>
                  <a:schemeClr val="tx1"/>
                </a:solidFill>
              </a:rPr>
              <a:t> </a:t>
            </a:r>
            <a:r>
              <a:rPr kumimoji="0" lang="zh-CN" altLang="en-US" dirty="0"/>
              <a:t>现代 </a:t>
            </a:r>
            <a:r>
              <a:rPr kumimoji="0" lang="en-US" altLang="zh-CN" dirty="0"/>
              <a:t>Web </a:t>
            </a:r>
            <a:r>
              <a:rPr kumimoji="0" lang="zh-CN" altLang="en-US" dirty="0"/>
              <a:t>应用中，</a:t>
            </a:r>
            <a:r>
              <a:rPr kumimoji="0" lang="en-US" altLang="zh-CN" dirty="0"/>
              <a:t>JavaScript </a:t>
            </a:r>
            <a:r>
              <a:rPr kumimoji="0" lang="zh-CN" altLang="en-US" dirty="0">
                <a:solidFill>
                  <a:srgbClr val="FF0000"/>
                </a:solidFill>
              </a:rPr>
              <a:t>无处不在</a:t>
            </a:r>
            <a:r>
              <a:rPr kumimoji="0" lang="zh-CN" altLang="en-US" dirty="0"/>
              <a:t>。</a:t>
            </a:r>
            <a:endParaRPr kumimoji="0" lang="en-US" altLang="zh-CN" dirty="0"/>
          </a:p>
          <a:p>
            <a:r>
              <a:rPr kumimoji="0" lang="en-US" altLang="zh-CN" dirty="0"/>
              <a:t> JavaScript </a:t>
            </a:r>
            <a:r>
              <a:rPr kumimoji="0" lang="zh-CN" altLang="en-US" dirty="0"/>
              <a:t>是前端开发工程师的</a:t>
            </a:r>
            <a:r>
              <a:rPr kumimoji="0" lang="zh-CN" altLang="en-US" dirty="0">
                <a:solidFill>
                  <a:srgbClr val="FF0000"/>
                </a:solidFill>
              </a:rPr>
              <a:t>必备</a:t>
            </a:r>
            <a:r>
              <a:rPr kumimoji="0" lang="zh-CN" altLang="en-US" dirty="0"/>
              <a:t>基础技能。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 </a:t>
            </a:r>
            <a:r>
              <a:rPr lang="zh-CN" altLang="en-US" dirty="0"/>
              <a:t>的作用</a:t>
            </a:r>
          </a:p>
        </p:txBody>
      </p:sp>
    </p:spTree>
    <p:extLst>
      <p:ext uri="{BB962C8B-B14F-4D97-AF65-F5344CB8AC3E}">
        <p14:creationId xmlns:p14="http://schemas.microsoft.com/office/powerpoint/2010/main" val="500701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JavaScript </a:t>
            </a:r>
            <a:r>
              <a:rPr lang="zh-CN" altLang="en-US" sz="2800" b="1" dirty="0">
                <a:latin typeface="+mj-ea"/>
                <a:ea typeface="+mj-ea"/>
              </a:rPr>
              <a:t>简介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+mj-ea"/>
                <a:ea typeface="+mj-ea"/>
              </a:rPr>
              <a:t>JavaScript 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特点</a:t>
            </a:r>
            <a:endParaRPr lang="en-US" altLang="zh-CN" sz="28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JavaScript </a:t>
            </a:r>
            <a:r>
              <a:rPr lang="zh-CN" altLang="en-US" sz="2800" b="1" dirty="0">
                <a:latin typeface="+mj-ea"/>
                <a:ea typeface="+mj-ea"/>
              </a:rPr>
              <a:t>基本用法</a:t>
            </a:r>
            <a:r>
              <a:rPr lang="zh-CN" altLang="en-US" sz="2800" b="1" dirty="0"/>
              <a:t> </a:t>
            </a:r>
            <a:endParaRPr lang="en-US" altLang="zh-CN" sz="2800" b="1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 err="1">
                <a:solidFill>
                  <a:srgbClr val="C00000"/>
                </a:solidFill>
              </a:rPr>
              <a:t>Javascript</a:t>
            </a:r>
            <a:r>
              <a:rPr lang="en-US" altLang="zh-CN" sz="3200" dirty="0">
                <a:solidFill>
                  <a:srgbClr val="C00000"/>
                </a:solidFill>
              </a:rPr>
              <a:t> 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zh-CN" altLang="en-US" b="1" dirty="0"/>
              <a:t> 动态类型</a:t>
            </a:r>
            <a:r>
              <a:rPr kumimoji="0" lang="zh-CN" altLang="en-US" dirty="0"/>
              <a:t>　</a:t>
            </a:r>
            <a:endParaRPr kumimoji="0" lang="en-US" altLang="zh-CN" dirty="0"/>
          </a:p>
          <a:p>
            <a:pPr lvl="1">
              <a:buClr>
                <a:srgbClr val="008469"/>
              </a:buClr>
            </a:pPr>
            <a:r>
              <a:rPr kumimoji="0" lang="zh-CN" altLang="en-US" dirty="0"/>
              <a:t> 不用给变量指定数据类型</a:t>
            </a:r>
            <a:endParaRPr kumimoji="0" lang="en-US" altLang="zh-CN" dirty="0"/>
          </a:p>
          <a:p>
            <a:r>
              <a:rPr kumimoji="0" lang="zh-CN" altLang="en-US" b="1" dirty="0"/>
              <a:t> 弱类型</a:t>
            </a:r>
            <a:endParaRPr kumimoji="0" lang="en-US" altLang="zh-CN" b="1" dirty="0"/>
          </a:p>
          <a:p>
            <a:pPr lvl="1"/>
            <a:r>
              <a:rPr kumimoji="0" lang="zh-CN" altLang="en-US" dirty="0"/>
              <a:t> 一个变量可以赋不同类型的值</a:t>
            </a:r>
            <a:endParaRPr kumimoji="0"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 </a:t>
            </a:r>
            <a:r>
              <a:rPr lang="zh-CN" altLang="en-US" dirty="0"/>
              <a:t>特点</a:t>
            </a:r>
          </a:p>
          <a:p>
            <a:endParaRPr lang="zh-CN" altLang="en-US" dirty="0"/>
          </a:p>
        </p:txBody>
      </p:sp>
      <p:pic>
        <p:nvPicPr>
          <p:cNvPr id="4" name="图片 7" descr="prize_wi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50" y="41497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138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zh-CN" altLang="en-US" b="1" dirty="0"/>
              <a:t> 简单性</a:t>
            </a:r>
            <a:endParaRPr kumimoji="0" lang="en-US" altLang="zh-CN" b="1" dirty="0"/>
          </a:p>
          <a:p>
            <a:pPr lvl="1"/>
            <a:r>
              <a:rPr kumimoji="0" lang="zh-CN" altLang="en-US" dirty="0"/>
              <a:t> 解释性语言，不需要编译，方便调试</a:t>
            </a:r>
            <a:endParaRPr kumimoji="0" lang="en-US" altLang="zh-CN" dirty="0"/>
          </a:p>
          <a:p>
            <a:r>
              <a:rPr kumimoji="0" lang="zh-CN" altLang="en-US" b="1" dirty="0"/>
              <a:t> 跨平台性</a:t>
            </a:r>
            <a:endParaRPr kumimoji="0" lang="en-US" altLang="zh-CN" b="1" dirty="0"/>
          </a:p>
          <a:p>
            <a:pPr lvl="1"/>
            <a:r>
              <a:rPr kumimoji="0" lang="zh-CN" altLang="en-US" dirty="0"/>
              <a:t> 依赖浏览器本身，与操作环境无关</a:t>
            </a:r>
            <a:endParaRPr kumimoji="0" lang="en-US" altLang="zh-CN" dirty="0"/>
          </a:p>
          <a:p>
            <a:r>
              <a:rPr kumimoji="0" lang="zh-CN" altLang="en-US" b="1" dirty="0"/>
              <a:t> 必要性</a:t>
            </a:r>
            <a:endParaRPr kumimoji="0" lang="en-US" altLang="zh-CN" b="1" dirty="0"/>
          </a:p>
          <a:p>
            <a:pPr lvl="1"/>
            <a:r>
              <a:rPr kumimoji="0" lang="zh-CN" altLang="en-US" dirty="0"/>
              <a:t> 主流浏览器统一支持的语言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 </a:t>
            </a:r>
            <a:r>
              <a:rPr lang="zh-CN" altLang="en-US" dirty="0"/>
              <a:t>特点</a:t>
            </a:r>
          </a:p>
          <a:p>
            <a:endParaRPr lang="zh-CN" altLang="en-US" dirty="0"/>
          </a:p>
        </p:txBody>
      </p:sp>
      <p:pic>
        <p:nvPicPr>
          <p:cNvPr id="5" name="图片 7" descr="prize_win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50" y="41497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273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zh-CN" altLang="en-US" b="1" dirty="0"/>
              <a:t> 兼容性差　</a:t>
            </a:r>
            <a:endParaRPr kumimoji="0" lang="en-US" altLang="zh-CN" b="1" dirty="0"/>
          </a:p>
          <a:p>
            <a:pPr lvl="1"/>
            <a:r>
              <a:rPr kumimoji="0" lang="zh-CN" altLang="en-US" dirty="0"/>
              <a:t> 因为依赖于浏览器执行，所以受各浏览器影响，兼容性较差。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 </a:t>
            </a:r>
            <a:r>
              <a:rPr lang="zh-CN" altLang="en-US" dirty="0"/>
              <a:t>特点</a:t>
            </a:r>
          </a:p>
          <a:p>
            <a:endParaRPr lang="zh-CN" altLang="en-US" dirty="0"/>
          </a:p>
        </p:txBody>
      </p:sp>
      <p:pic>
        <p:nvPicPr>
          <p:cNvPr id="5" name="图片 8" descr="trash_c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13" y="4221163"/>
            <a:ext cx="1001712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401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JavaScript </a:t>
            </a:r>
            <a:r>
              <a:rPr lang="zh-CN" altLang="en-US" sz="2800" b="1" dirty="0">
                <a:latin typeface="+mj-ea"/>
                <a:ea typeface="+mj-ea"/>
              </a:rPr>
              <a:t>简介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JavaScript </a:t>
            </a:r>
            <a:r>
              <a:rPr lang="zh-CN" altLang="en-US" sz="2800" b="1" dirty="0">
                <a:latin typeface="+mj-ea"/>
                <a:ea typeface="+mj-ea"/>
              </a:rPr>
              <a:t>特点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+mj-ea"/>
                <a:ea typeface="+mj-ea"/>
              </a:rPr>
              <a:t>JavaScript 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基本用法 </a:t>
            </a:r>
            <a:endParaRPr lang="en-US" altLang="zh-CN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JavaScript 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</a:p>
          <a:p>
            <a:endParaRPr lang="zh-CN" altLang="en-US" kern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en-US" altLang="en-US" dirty="0"/>
              <a:t> </a:t>
            </a:r>
            <a:r>
              <a:rPr kumimoji="0" lang="en-US" altLang="en-US" dirty="0" err="1"/>
              <a:t>在浏览器中弹出一个提醒框</a:t>
            </a:r>
            <a:r>
              <a:rPr kumimoji="0" lang="en-US" altLang="en-US" dirty="0"/>
              <a:t>。</a:t>
            </a:r>
            <a:endParaRPr kumimoji="0" lang="en-US" altLang="zh-CN" dirty="0"/>
          </a:p>
          <a:p>
            <a:pPr marL="0" indent="0">
              <a:buNone/>
            </a:pPr>
            <a:endParaRPr kumimoji="0" lang="en-US" altLang="zh-CN" dirty="0"/>
          </a:p>
          <a:p>
            <a:pPr marL="0" indent="0">
              <a:buNone/>
            </a:pPr>
            <a:r>
              <a:rPr kumimoji="0" lang="en-US" altLang="zh-CN" dirty="0">
                <a:solidFill>
                  <a:schemeClr val="tx1"/>
                </a:solidFill>
              </a:rPr>
              <a:t>&lt;script type=“text/</a:t>
            </a:r>
            <a:r>
              <a:rPr kumimoji="0" lang="en-US" altLang="zh-CN" dirty="0" err="1">
                <a:solidFill>
                  <a:schemeClr val="tx1"/>
                </a:solidFill>
              </a:rPr>
              <a:t>javascript</a:t>
            </a:r>
            <a:r>
              <a:rPr kumimoji="0" lang="en-US" altLang="zh-CN" dirty="0">
                <a:solidFill>
                  <a:schemeClr val="tx1"/>
                </a:solidFill>
              </a:rPr>
              <a:t>”&gt;</a:t>
            </a:r>
          </a:p>
          <a:p>
            <a:pPr marL="0" indent="0">
              <a:buNone/>
            </a:pPr>
            <a:r>
              <a:rPr kumimoji="0" lang="en-US" altLang="zh-CN" dirty="0">
                <a:solidFill>
                  <a:schemeClr val="tx1"/>
                </a:solidFill>
              </a:rPr>
              <a:t>		     alert( ‘Hello JavaScript’ );</a:t>
            </a:r>
          </a:p>
          <a:p>
            <a:pPr marL="0" indent="0">
              <a:buNone/>
            </a:pPr>
            <a:r>
              <a:rPr kumimoji="0" lang="en-US" altLang="zh-CN" dirty="0">
                <a:solidFill>
                  <a:schemeClr val="tx1"/>
                </a:solidFill>
              </a:rPr>
              <a:t>&lt;/script&gt;</a:t>
            </a:r>
            <a:endParaRPr kumimoji="0" lang="en-US" altLang="en-US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第一个 </a:t>
            </a:r>
            <a:r>
              <a:rPr lang="en-US" altLang="zh-CN" dirty="0"/>
              <a:t>JavaScript </a:t>
            </a:r>
            <a:r>
              <a:rPr lang="zh-CN" altLang="en-US" dirty="0"/>
              <a:t>程序</a:t>
            </a:r>
          </a:p>
          <a:p>
            <a:endParaRPr lang="zh-CN" altLang="en-US" dirty="0"/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7464627" y="5373891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1" lang="en-US" altLang="zh-CN" sz="2800" dirty="0"/>
              <a:t>demo1-1.html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499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55356" y="2475307"/>
            <a:ext cx="2681287" cy="936428"/>
          </a:xfrm>
        </p:spPr>
        <p:txBody>
          <a:bodyPr anchor="b"/>
          <a:lstStyle/>
          <a:p>
            <a:pPr eaLnBrk="1" hangingPunct="1"/>
            <a:r>
              <a:rPr kumimoji="0" lang="zh-CN" altLang="en-US" sz="4800" b="1" dirty="0">
                <a:solidFill>
                  <a:schemeClr val="tx2"/>
                </a:solidFill>
              </a:rPr>
              <a:t>关于课程</a:t>
            </a: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en-US" altLang="zh-CN" dirty="0"/>
              <a:t> JavaScript </a:t>
            </a:r>
            <a:r>
              <a:rPr kumimoji="0" lang="zh-CN" altLang="en-US" dirty="0"/>
              <a:t>基本用法</a:t>
            </a:r>
            <a:endParaRPr kumimoji="0" lang="en-US" altLang="zh-CN" dirty="0"/>
          </a:p>
          <a:p>
            <a:pPr lvl="1"/>
            <a:r>
              <a:rPr kumimoji="0" lang="en-US" altLang="zh-CN" dirty="0"/>
              <a:t> HTML</a:t>
            </a:r>
            <a:r>
              <a:rPr kumimoji="0" lang="zh-CN" altLang="en-US" dirty="0"/>
              <a:t>文件内部 </a:t>
            </a:r>
            <a:r>
              <a:rPr kumimoji="0" lang="en-US" altLang="zh-CN" dirty="0"/>
              <a:t>JavaScript </a:t>
            </a:r>
            <a:r>
              <a:rPr kumimoji="0" lang="zh-CN" altLang="en-US" dirty="0"/>
              <a:t>代码</a:t>
            </a:r>
            <a:endParaRPr kumimoji="0" lang="en-US" altLang="zh-CN" dirty="0"/>
          </a:p>
          <a:p>
            <a:pPr lvl="1"/>
            <a:r>
              <a:rPr kumimoji="0" lang="zh-CN" altLang="en-US" dirty="0"/>
              <a:t> 外部 </a:t>
            </a:r>
            <a:r>
              <a:rPr kumimoji="0" lang="en-US" altLang="zh-CN" dirty="0"/>
              <a:t>JavaScript </a:t>
            </a:r>
            <a:r>
              <a:rPr kumimoji="0" lang="zh-CN" altLang="en-US" dirty="0"/>
              <a:t>文件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 </a:t>
            </a:r>
            <a:r>
              <a:rPr lang="zh-CN" altLang="en-US" dirty="0"/>
              <a:t>基本用法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845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文件内部 </a:t>
            </a:r>
            <a:r>
              <a:rPr lang="en-US" altLang="zh-CN" dirty="0"/>
              <a:t>JavaScript </a:t>
            </a:r>
            <a:r>
              <a:rPr lang="zh-CN" altLang="en-US" dirty="0"/>
              <a:t>代码</a:t>
            </a:r>
          </a:p>
          <a:p>
            <a:endParaRPr lang="zh-CN" altLang="en-US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701987" y="1412076"/>
            <a:ext cx="8499884" cy="1308884"/>
          </a:xfrm>
          <a:prstGeom prst="rect">
            <a:avLst/>
          </a:prstGeom>
          <a:gradFill rotWithShape="1">
            <a:gsLst>
              <a:gs pos="0">
                <a:srgbClr val="F9FCE5"/>
              </a:gs>
              <a:gs pos="64999">
                <a:srgbClr val="EEF5BD"/>
              </a:gs>
              <a:gs pos="100000">
                <a:srgbClr val="E8F3A0"/>
              </a:gs>
            </a:gsLst>
            <a:lin ang="5400000" scaled="1"/>
          </a:gradFill>
          <a:ln w="9525">
            <a:solidFill>
              <a:srgbClr val="98A3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       在 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</a:rPr>
              <a:t>HTML 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</a:rPr>
              <a:t>文件中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，任何 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JavaScript 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代码必须放到 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</a:rPr>
              <a:t>&lt;script&gt; 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</a:rPr>
              <a:t>标签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中</a:t>
            </a:r>
            <a:endParaRPr lang="en-US" altLang="zh-CN" sz="2800" dirty="0">
              <a:solidFill>
                <a:srgbClr val="000000"/>
              </a:solidFill>
              <a:latin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8000" y="2924769"/>
            <a:ext cx="80903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&lt;script type=“text/</a:t>
            </a:r>
            <a:r>
              <a:rPr lang="en-US" altLang="zh-CN" sz="2800" dirty="0" err="1">
                <a:latin typeface="微软雅黑" pitchFamily="34" charset="-122"/>
              </a:rPr>
              <a:t>javascript</a:t>
            </a:r>
            <a:r>
              <a:rPr lang="en-US" altLang="zh-CN" sz="2800" dirty="0">
                <a:latin typeface="微软雅黑" pitchFamily="34" charset="-122"/>
              </a:rPr>
              <a:t>”&gt;</a:t>
            </a:r>
          </a:p>
          <a:p>
            <a:pPr marL="0" indent="0">
              <a:buNone/>
            </a:pPr>
            <a:endParaRPr lang="en-US" altLang="zh-CN" sz="2800" dirty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console.log(‘Hello World’);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alert( ‘Hello JavaScript’ );</a:t>
            </a:r>
          </a:p>
          <a:p>
            <a:pPr marL="0" indent="0">
              <a:buNone/>
            </a:pPr>
            <a:endParaRPr lang="en-US" altLang="zh-CN" sz="2800" dirty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&lt;/script&gt;</a:t>
            </a:r>
            <a:endParaRPr lang="en-US" altLang="en-US" sz="28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69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文件内部 </a:t>
            </a:r>
            <a:r>
              <a:rPr lang="en-US" altLang="zh-CN" dirty="0"/>
              <a:t>JavaScript </a:t>
            </a:r>
            <a:r>
              <a:rPr lang="zh-CN" altLang="en-US" dirty="0"/>
              <a:t>代码</a:t>
            </a:r>
          </a:p>
          <a:p>
            <a:endParaRPr lang="zh-CN" altLang="en-US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990119" y="2060373"/>
            <a:ext cx="7602537" cy="2678112"/>
          </a:xfrm>
          <a:prstGeom prst="rect">
            <a:avLst/>
          </a:prstGeom>
          <a:gradFill rotWithShape="1">
            <a:gsLst>
              <a:gs pos="0">
                <a:srgbClr val="F9FCE5"/>
              </a:gs>
              <a:gs pos="64999">
                <a:srgbClr val="EEF5BD"/>
              </a:gs>
              <a:gs pos="100000">
                <a:srgbClr val="E8F3A0"/>
              </a:gs>
            </a:gsLst>
            <a:lin ang="5400000" scaled="1"/>
          </a:gradFill>
          <a:ln w="9525">
            <a:solidFill>
              <a:srgbClr val="98A3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理论上可以写在 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HTML 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文件的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</a:rPr>
              <a:t>任何位置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，但是为了代码的清晰，通常：</a:t>
            </a:r>
            <a:endParaRPr lang="en-US" altLang="zh-CN" sz="2800" dirty="0">
              <a:solidFill>
                <a:srgbClr val="000000"/>
              </a:solidFill>
              <a:latin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&lt;script&gt; 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放在 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</a:rPr>
              <a:t>&lt;head&gt; 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标签中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&lt;script&gt; 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放在 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</a:rPr>
              <a:t>&lt;body&gt; 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结束标签之前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990119" y="1538085"/>
            <a:ext cx="3201517" cy="523220"/>
          </a:xfrm>
          <a:prstGeom prst="rect">
            <a:avLst/>
          </a:prstGeom>
          <a:gradFill rotWithShape="1">
            <a:gsLst>
              <a:gs pos="0">
                <a:srgbClr val="005134"/>
              </a:gs>
              <a:gs pos="20000">
                <a:srgbClr val="004E33"/>
              </a:gs>
              <a:gs pos="100000">
                <a:srgbClr val="003A24"/>
              </a:gs>
            </a:gsLst>
            <a:lin ang="5400000"/>
          </a:gradFill>
          <a:ln w="9525">
            <a:solidFill>
              <a:srgbClr val="00473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lt1"/>
                </a:solidFill>
                <a:latin typeface="微软雅黑" pitchFamily="34" charset="-122"/>
                <a:ea typeface="+mn-ea"/>
              </a:rPr>
              <a:t>&lt;script&gt; </a:t>
            </a:r>
            <a:r>
              <a:rPr lang="zh-CN" altLang="en-US" sz="2800" dirty="0">
                <a:solidFill>
                  <a:schemeClr val="lt1"/>
                </a:solidFill>
                <a:latin typeface="微软雅黑" pitchFamily="34" charset="-122"/>
                <a:ea typeface="+mn-ea"/>
              </a:rPr>
              <a:t>添加位置</a:t>
            </a:r>
          </a:p>
        </p:txBody>
      </p:sp>
    </p:spTree>
    <p:extLst>
      <p:ext uri="{BB962C8B-B14F-4D97-AF65-F5344CB8AC3E}">
        <p14:creationId xmlns:p14="http://schemas.microsoft.com/office/powerpoint/2010/main" val="2201259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外部 </a:t>
            </a:r>
            <a:r>
              <a:rPr lang="en-US" altLang="zh-CN" dirty="0"/>
              <a:t>JavaScript </a:t>
            </a:r>
            <a:r>
              <a:rPr lang="zh-CN" altLang="en-US" dirty="0"/>
              <a:t>文件</a:t>
            </a:r>
          </a:p>
          <a:p>
            <a:endParaRPr lang="zh-CN" altLang="en-US" dirty="0"/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521811" y="1861023"/>
            <a:ext cx="9148378" cy="1308884"/>
          </a:xfrm>
          <a:prstGeom prst="rect">
            <a:avLst/>
          </a:prstGeom>
          <a:gradFill rotWithShape="1">
            <a:gsLst>
              <a:gs pos="0">
                <a:srgbClr val="F9FCE5"/>
              </a:gs>
              <a:gs pos="64999">
                <a:srgbClr val="EEF5BD"/>
              </a:gs>
              <a:gs pos="100000">
                <a:srgbClr val="E8F3A0"/>
              </a:gs>
            </a:gsLst>
            <a:lin ang="5400000" scaled="1"/>
          </a:gradFill>
          <a:ln w="9525">
            <a:solidFill>
              <a:srgbClr val="98A3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  <a:defRPr/>
            </a:pP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       把 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JavaScript 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代码放到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</a:rPr>
              <a:t>外部文件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中，在 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HTML 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代码中直接引入该文件</a:t>
            </a:r>
            <a:endParaRPr lang="en-US" altLang="zh-CN" sz="2800" dirty="0">
              <a:solidFill>
                <a:srgbClr val="000000"/>
              </a:solidFill>
              <a:latin typeface="微软雅黑" pitchFamily="34" charset="-122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2422526" y="3457575"/>
            <a:ext cx="749141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</a:rPr>
              <a:t>、外部文件定义为：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*.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js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</a:rPr>
              <a:t>、外部文件可以在</a:t>
            </a:r>
            <a:r>
              <a:rPr lang="en-US" altLang="zh-CN" sz="2400" dirty="0">
                <a:latin typeface="微软雅黑" panose="020B0503020204020204" pitchFamily="34" charset="-122"/>
              </a:rPr>
              <a:t>HTML</a:t>
            </a:r>
            <a:r>
              <a:rPr lang="zh-CN" altLang="en-US" sz="2400" dirty="0">
                <a:latin typeface="微软雅黑" panose="020B0503020204020204" pitchFamily="34" charset="-122"/>
              </a:rPr>
              <a:t>中的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head </a:t>
            </a:r>
            <a:r>
              <a:rPr lang="zh-CN" altLang="en-US" sz="2400" dirty="0">
                <a:latin typeface="微软雅黑" panose="020B0503020204020204" pitchFamily="34" charset="-122"/>
              </a:rPr>
              <a:t>或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body </a:t>
            </a:r>
            <a:r>
              <a:rPr lang="zh-CN" altLang="en-US" sz="2400" dirty="0">
                <a:latin typeface="微软雅黑" panose="020B0503020204020204" pitchFamily="34" charset="-122"/>
              </a:rPr>
              <a:t>中引入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</a:rPr>
              <a:t>、一次定义可以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重复</a:t>
            </a:r>
            <a:r>
              <a:rPr lang="zh-CN" altLang="en-US" sz="2400" dirty="0">
                <a:latin typeface="微软雅黑" panose="020B0503020204020204" pitchFamily="34" charset="-122"/>
              </a:rPr>
              <a:t>使用</a:t>
            </a: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7791052" y="5787100"/>
            <a:ext cx="26308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1" lang="en-US" altLang="zh-CN" sz="2800">
                <a:latin typeface="微软雅黑" pitchFamily="34" charset="-122"/>
              </a:rPr>
              <a:t>demo1-2.html</a:t>
            </a:r>
            <a:endParaRPr kumimoji="1" lang="zh-CN" altLang="en-US" sz="28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307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外部 </a:t>
            </a:r>
            <a:r>
              <a:rPr kumimoji="0" lang="en-US" altLang="zh-CN" dirty="0"/>
              <a:t>JavaScript </a:t>
            </a:r>
            <a:r>
              <a:rPr kumimoji="0" lang="zh-CN" altLang="en-US" dirty="0"/>
              <a:t>文件</a:t>
            </a:r>
          </a:p>
          <a:p>
            <a:endParaRPr lang="zh-CN" altLang="en-US" dirty="0"/>
          </a:p>
        </p:txBody>
      </p:sp>
      <p:sp>
        <p:nvSpPr>
          <p:cNvPr id="6" name="矩形 10"/>
          <p:cNvSpPr>
            <a:spLocks noChangeArrowheads="1"/>
          </p:cNvSpPr>
          <p:nvPr/>
        </p:nvSpPr>
        <p:spPr bwMode="auto">
          <a:xfrm>
            <a:off x="1846053" y="3457577"/>
            <a:ext cx="6555003" cy="547687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10871" y="1718760"/>
            <a:ext cx="1099183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&lt;head&gt;</a:t>
            </a:r>
          </a:p>
          <a:p>
            <a:pPr marL="0" indent="0">
              <a:buNone/>
            </a:pPr>
            <a:endParaRPr lang="en-US" altLang="zh-CN" sz="2800" dirty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&lt;meta charset=“utf-8”&gt;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&lt;title&gt;&lt;/title&gt;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&lt;script </a:t>
            </a:r>
            <a:r>
              <a:rPr lang="en-US" altLang="zh-CN" sz="2800" dirty="0" err="1">
                <a:latin typeface="微软雅黑" pitchFamily="34" charset="-122"/>
              </a:rPr>
              <a:t>src</a:t>
            </a:r>
            <a:r>
              <a:rPr lang="en-US" altLang="zh-CN" sz="2800" dirty="0">
                <a:latin typeface="微软雅黑" pitchFamily="34" charset="-122"/>
              </a:rPr>
              <a:t>=“demo.js”&gt;&lt;/script&gt;</a:t>
            </a:r>
          </a:p>
          <a:p>
            <a:pPr marL="0" indent="0">
              <a:buNone/>
            </a:pPr>
            <a:endParaRPr lang="en-US" altLang="zh-CN" sz="2800" dirty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en-US" altLang="en-US" sz="2800" dirty="0">
                <a:latin typeface="微软雅黑" pitchFamily="34" charset="-122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858421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外部 </a:t>
            </a:r>
            <a:r>
              <a:rPr lang="en-US" altLang="zh-CN" dirty="0"/>
              <a:t>JavaScript </a:t>
            </a:r>
            <a:r>
              <a:rPr lang="zh-CN" altLang="en-US" dirty="0"/>
              <a:t>文件</a:t>
            </a:r>
          </a:p>
          <a:p>
            <a:endParaRPr lang="zh-CN" altLang="en-US" dirty="0"/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846053" y="1916307"/>
            <a:ext cx="7635875" cy="130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800" dirty="0">
                <a:latin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</a:rPr>
              <a:t>、外部脚本文件中，不能含有 </a:t>
            </a:r>
            <a:r>
              <a:rPr lang="en-US" altLang="zh-CN" sz="2800" dirty="0">
                <a:latin typeface="微软雅黑" panose="020B0503020204020204" pitchFamily="34" charset="-122"/>
              </a:rPr>
              <a:t>&lt;script&gt; </a:t>
            </a:r>
            <a:r>
              <a:rPr lang="zh-CN" altLang="en-US" sz="2800" dirty="0">
                <a:latin typeface="微软雅黑" panose="020B0503020204020204" pitchFamily="34" charset="-122"/>
              </a:rPr>
              <a:t>标签，只能含有 </a:t>
            </a:r>
            <a:r>
              <a:rPr lang="en-US" altLang="zh-CN" sz="2800" dirty="0">
                <a:latin typeface="微软雅黑" panose="020B0503020204020204" pitchFamily="34" charset="-122"/>
              </a:rPr>
              <a:t>JavaScript </a:t>
            </a:r>
            <a:r>
              <a:rPr lang="zh-CN" altLang="en-US" sz="2800" dirty="0">
                <a:latin typeface="微软雅黑" panose="020B0503020204020204" pitchFamily="34" charset="-122"/>
              </a:rPr>
              <a:t>代码。</a:t>
            </a:r>
            <a:endParaRPr lang="en-US" altLang="zh-CN" sz="2800" dirty="0">
              <a:latin typeface="微软雅黑" panose="020B0503020204020204" pitchFamily="34" charset="-122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846053" y="1125209"/>
            <a:ext cx="1825625" cy="584200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473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kumimoji="0" lang="zh-CN" altLang="en-US" dirty="0">
                <a:solidFill>
                  <a:srgbClr val="FFFFFF"/>
                </a:solidFill>
                <a:latin typeface="微软雅黑" pitchFamily="34" charset="-122"/>
              </a:rPr>
              <a:t>注意事项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218" y="3356967"/>
            <a:ext cx="7587752" cy="250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2290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外部 </a:t>
            </a:r>
            <a:r>
              <a:rPr lang="en-US" altLang="zh-CN" dirty="0"/>
              <a:t>JavaScript </a:t>
            </a:r>
            <a:r>
              <a:rPr lang="zh-CN" altLang="en-US" dirty="0"/>
              <a:t>文件</a:t>
            </a:r>
          </a:p>
          <a:p>
            <a:endParaRPr lang="zh-CN" altLang="en-US" dirty="0"/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846053" y="1916307"/>
            <a:ext cx="76358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800" dirty="0">
                <a:latin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</a:rPr>
              <a:t>、引入外部文件时，</a:t>
            </a:r>
            <a:r>
              <a:rPr lang="en-US" altLang="zh-CN" sz="2800" dirty="0">
                <a:latin typeface="微软雅黑" panose="020B0503020204020204" pitchFamily="34" charset="-122"/>
              </a:rPr>
              <a:t>HTML </a:t>
            </a:r>
            <a:r>
              <a:rPr lang="zh-CN" altLang="en-US" sz="2800" dirty="0">
                <a:latin typeface="微软雅黑" panose="020B0503020204020204" pitchFamily="34" charset="-122"/>
              </a:rPr>
              <a:t>文件的</a:t>
            </a:r>
            <a:r>
              <a:rPr lang="en-US" altLang="zh-CN" sz="2800" dirty="0">
                <a:latin typeface="微软雅黑" panose="020B0503020204020204" pitchFamily="34" charset="-122"/>
              </a:rPr>
              <a:t> &lt;script&gt;</a:t>
            </a:r>
            <a:r>
              <a:rPr lang="zh-CN" altLang="en-US" sz="2800" dirty="0">
                <a:latin typeface="微软雅黑" panose="020B0503020204020204" pitchFamily="34" charset="-122"/>
              </a:rPr>
              <a:t>标签中间不能写</a:t>
            </a:r>
            <a:r>
              <a:rPr lang="en-US" altLang="zh-CN" sz="2800" dirty="0">
                <a:latin typeface="微软雅黑" panose="020B0503020204020204" pitchFamily="34" charset="-122"/>
              </a:rPr>
              <a:t> JavaScript </a:t>
            </a:r>
            <a:r>
              <a:rPr lang="zh-CN" altLang="en-US" sz="2800" dirty="0">
                <a:latin typeface="微软雅黑" panose="020B0503020204020204" pitchFamily="34" charset="-122"/>
              </a:rPr>
              <a:t>代码。</a:t>
            </a:r>
            <a:endParaRPr lang="en-US" altLang="zh-CN" sz="2800" dirty="0">
              <a:latin typeface="微软雅黑" panose="020B0503020204020204" pitchFamily="34" charset="-122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846053" y="1125209"/>
            <a:ext cx="1825625" cy="584200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473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kumimoji="0" lang="zh-CN" altLang="en-US" dirty="0">
                <a:solidFill>
                  <a:srgbClr val="FFFFFF"/>
                </a:solidFill>
                <a:latin typeface="微软雅黑" pitchFamily="34" charset="-122"/>
              </a:rPr>
              <a:t>注意事项</a:t>
            </a:r>
          </a:p>
        </p:txBody>
      </p:sp>
      <p:sp>
        <p:nvSpPr>
          <p:cNvPr id="2" name="矩形 1"/>
          <p:cNvSpPr/>
          <p:nvPr/>
        </p:nvSpPr>
        <p:spPr>
          <a:xfrm>
            <a:off x="1846053" y="3472728"/>
            <a:ext cx="8090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&lt;script </a:t>
            </a:r>
            <a:r>
              <a:rPr lang="en-US" altLang="zh-CN" sz="2800" dirty="0" err="1">
                <a:latin typeface="微软雅黑" pitchFamily="34" charset="-122"/>
              </a:rPr>
              <a:t>src</a:t>
            </a:r>
            <a:r>
              <a:rPr lang="en-US" altLang="zh-CN" sz="2800" dirty="0">
                <a:latin typeface="微软雅黑" pitchFamily="34" charset="-122"/>
              </a:rPr>
              <a:t>=“demo.js”&gt;&lt;/script&gt;</a:t>
            </a:r>
          </a:p>
        </p:txBody>
      </p:sp>
      <p:sp>
        <p:nvSpPr>
          <p:cNvPr id="8" name="文本框 9"/>
          <p:cNvSpPr txBox="1">
            <a:spLocks noChangeArrowheads="1"/>
          </p:cNvSpPr>
          <p:nvPr/>
        </p:nvSpPr>
        <p:spPr bwMode="auto">
          <a:xfrm>
            <a:off x="1629955" y="4509495"/>
            <a:ext cx="9796488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lvl="1"/>
            <a:r>
              <a:rPr lang="zh-CN" altLang="en-US" sz="2800" dirty="0">
                <a:latin typeface="微软雅黑" panose="020B0503020204020204" pitchFamily="34" charset="-122"/>
              </a:rPr>
              <a:t>若同时有外部</a:t>
            </a:r>
            <a:r>
              <a:rPr lang="en-US" altLang="zh-CN" sz="2800" dirty="0">
                <a:latin typeface="微软雅黑" panose="020B0503020204020204" pitchFamily="34" charset="-122"/>
              </a:rPr>
              <a:t> JavaScript </a:t>
            </a:r>
            <a:r>
              <a:rPr lang="zh-CN" altLang="en-US" sz="2800" dirty="0">
                <a:latin typeface="微软雅黑" panose="020B0503020204020204" pitchFamily="34" charset="-122"/>
              </a:rPr>
              <a:t>文件引入与内部</a:t>
            </a:r>
            <a:r>
              <a:rPr lang="en-US" altLang="zh-CN" sz="2800" dirty="0">
                <a:latin typeface="微软雅黑" panose="020B0503020204020204" pitchFamily="34" charset="-122"/>
              </a:rPr>
              <a:t> JavaScript </a:t>
            </a:r>
            <a:r>
              <a:rPr lang="zh-CN" altLang="en-US" sz="2800" dirty="0">
                <a:latin typeface="微软雅黑" panose="020B0503020204020204" pitchFamily="34" charset="-122"/>
              </a:rPr>
              <a:t>代码，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需要各自使用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&lt;script&gt;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标签！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467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427860" cy="490476"/>
          </a:xfrm>
        </p:spPr>
        <p:txBody>
          <a:bodyPr/>
          <a:lstStyle/>
          <a:p>
            <a:r>
              <a:rPr kumimoji="0" lang="zh-CN" altLang="en-US" dirty="0"/>
              <a:t>外部 </a:t>
            </a:r>
            <a:r>
              <a:rPr kumimoji="0" lang="en-US" altLang="zh-CN" dirty="0"/>
              <a:t>JavaScript </a:t>
            </a:r>
            <a:r>
              <a:rPr kumimoji="0" lang="zh-CN" altLang="en-US" dirty="0"/>
              <a:t>文件与内部 </a:t>
            </a:r>
            <a:r>
              <a:rPr kumimoji="0" lang="en-US" altLang="zh-CN" dirty="0"/>
              <a:t>JavaScript </a:t>
            </a:r>
            <a:r>
              <a:rPr kumimoji="0" lang="zh-CN" altLang="en-US" dirty="0"/>
              <a:t>代码</a:t>
            </a:r>
          </a:p>
          <a:p>
            <a:endParaRPr lang="zh-CN" altLang="en-US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242064" y="2512579"/>
            <a:ext cx="5931874" cy="422878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242064" y="2996802"/>
            <a:ext cx="5931874" cy="1728792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47174" y="1166843"/>
            <a:ext cx="81623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&lt;head&gt;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&lt;meta charset=“utf-8”&gt;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&lt;title&gt;&lt;/title&gt;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&lt;script </a:t>
            </a:r>
            <a:r>
              <a:rPr lang="en-US" altLang="zh-CN" sz="2800" dirty="0" err="1">
                <a:latin typeface="微软雅黑" pitchFamily="34" charset="-122"/>
              </a:rPr>
              <a:t>src</a:t>
            </a:r>
            <a:r>
              <a:rPr lang="en-US" altLang="zh-CN" sz="2800" dirty="0">
                <a:latin typeface="微软雅黑" pitchFamily="34" charset="-122"/>
              </a:rPr>
              <a:t>=“demo.js”&gt;&lt;/script&gt;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&lt;script type=“text/</a:t>
            </a:r>
            <a:r>
              <a:rPr lang="en-US" altLang="zh-CN" sz="2800" dirty="0" err="1">
                <a:latin typeface="微软雅黑" pitchFamily="34" charset="-122"/>
              </a:rPr>
              <a:t>javascript</a:t>
            </a:r>
            <a:r>
              <a:rPr lang="en-US" altLang="zh-CN" sz="2800" dirty="0">
                <a:latin typeface="微软雅黑" pitchFamily="34" charset="-122"/>
              </a:rPr>
              <a:t>”&gt;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	console.log(‘Hello World’);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	alert( ‘Hello JavaScript’ );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&lt;/script&gt;</a:t>
            </a:r>
          </a:p>
          <a:p>
            <a:pPr marL="0" indent="0">
              <a:buNone/>
            </a:pPr>
            <a:r>
              <a:rPr lang="en-US" altLang="en-US" sz="2800" dirty="0">
                <a:latin typeface="微软雅黑" pitchFamily="34" charset="-122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44023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 dirty="0"/>
              <a:t> JavaScript </a:t>
            </a:r>
            <a:r>
              <a:rPr kumimoji="0" lang="zh-CN" altLang="en-US" dirty="0"/>
              <a:t>程序运行器</a:t>
            </a:r>
            <a:endParaRPr kumimoji="0" lang="en-US" altLang="zh-CN" dirty="0"/>
          </a:p>
          <a:p>
            <a:pPr lvl="1">
              <a:lnSpc>
                <a:spcPct val="140000"/>
              </a:lnSpc>
            </a:pPr>
            <a:r>
              <a:rPr kumimoji="0" lang="zh-CN" altLang="en-US" dirty="0">
                <a:solidFill>
                  <a:srgbClr val="FF0000"/>
                </a:solidFill>
              </a:rPr>
              <a:t> 谷歌浏览器</a:t>
            </a:r>
            <a:endParaRPr kumimoji="0"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40000"/>
              </a:lnSpc>
            </a:pPr>
            <a:r>
              <a:rPr kumimoji="0" lang="zh-CN" altLang="en-US" dirty="0"/>
              <a:t> 火狐浏览器</a:t>
            </a:r>
            <a:endParaRPr kumimoji="0" lang="en-US" altLang="zh-CN" dirty="0"/>
          </a:p>
          <a:p>
            <a:pPr lvl="1">
              <a:lnSpc>
                <a:spcPct val="140000"/>
              </a:lnSpc>
            </a:pPr>
            <a:r>
              <a:rPr kumimoji="0" lang="en-US" altLang="zh-CN" dirty="0"/>
              <a:t> IE</a:t>
            </a:r>
            <a:r>
              <a:rPr kumimoji="0" lang="zh-CN" altLang="en-US" dirty="0"/>
              <a:t>浏览器</a:t>
            </a:r>
            <a:endParaRPr kumimoji="0" lang="en-US" altLang="zh-CN" dirty="0"/>
          </a:p>
          <a:p>
            <a:pPr>
              <a:lnSpc>
                <a:spcPct val="140000"/>
              </a:lnSpc>
            </a:pPr>
            <a:r>
              <a:rPr kumimoji="0" lang="zh-CN" altLang="en-US" dirty="0"/>
              <a:t> 开发工具</a:t>
            </a:r>
            <a:endParaRPr kumimoji="0" lang="en-US" altLang="zh-CN" dirty="0"/>
          </a:p>
          <a:p>
            <a:pPr lvl="1">
              <a:lnSpc>
                <a:spcPct val="140000"/>
              </a:lnSpc>
            </a:pPr>
            <a:r>
              <a:rPr kumimoji="0" lang="en-US" altLang="zh-CN" dirty="0">
                <a:solidFill>
                  <a:srgbClr val="FF0000"/>
                </a:solidFill>
              </a:rPr>
              <a:t> Sublime</a:t>
            </a:r>
            <a:r>
              <a:rPr kumimoji="0" lang="zh-CN" altLang="en-US" dirty="0">
                <a:solidFill>
                  <a:srgbClr val="FF0000"/>
                </a:solidFill>
              </a:rPr>
              <a:t> </a:t>
            </a:r>
            <a:r>
              <a:rPr kumimoji="0" lang="en-US" altLang="zh-CN" dirty="0">
                <a:solidFill>
                  <a:srgbClr val="FF0000"/>
                </a:solidFill>
              </a:rPr>
              <a:t>Text</a:t>
            </a:r>
            <a:r>
              <a:rPr kumimoji="0" lang="zh-CN" altLang="en-US" dirty="0"/>
              <a:t>、</a:t>
            </a:r>
            <a:r>
              <a:rPr kumimoji="0" lang="en-US" altLang="zh-CN" dirty="0"/>
              <a:t> </a:t>
            </a:r>
            <a:r>
              <a:rPr kumimoji="0" lang="en-US" altLang="zh-CN" dirty="0" err="1"/>
              <a:t>VScode</a:t>
            </a:r>
            <a:r>
              <a:rPr kumimoji="0" lang="zh-CN" altLang="en-US" dirty="0"/>
              <a:t>、</a:t>
            </a:r>
            <a:r>
              <a:rPr kumimoji="0" lang="en-US" altLang="zh-CN" dirty="0"/>
              <a:t>Dreamweaver</a:t>
            </a:r>
            <a:r>
              <a:rPr kumimoji="0" lang="zh-CN" altLang="en-US" dirty="0"/>
              <a:t>、</a:t>
            </a:r>
            <a:r>
              <a:rPr kumimoji="0" lang="en-US" altLang="zh-CN" dirty="0" err="1"/>
              <a:t>webstrom</a:t>
            </a:r>
            <a:endParaRPr kumimoji="0" lang="en-US" altLang="zh-CN" dirty="0"/>
          </a:p>
          <a:p>
            <a:pPr lvl="1">
              <a:lnSpc>
                <a:spcPct val="140000"/>
              </a:lnSpc>
            </a:pPr>
            <a:r>
              <a:rPr kumimoji="0" lang="zh-CN" altLang="en-US" dirty="0">
                <a:solidFill>
                  <a:srgbClr val="FF0000"/>
                </a:solidFill>
              </a:rPr>
              <a:t> 浏览器开发者工具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/>
              <a:t>JavaScript </a:t>
            </a:r>
            <a:r>
              <a:rPr kumimoji="0" lang="zh-CN" altLang="en-US" dirty="0"/>
              <a:t>开发工具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186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CN" dirty="0"/>
              <a:t> JavaScript </a:t>
            </a:r>
            <a:r>
              <a:rPr lang="zh-CN" altLang="en-US" dirty="0"/>
              <a:t>参考手册：</a:t>
            </a:r>
            <a:r>
              <a:rPr lang="en-US" altLang="zh-CN" dirty="0">
                <a:hlinkClick r:id="rId2"/>
              </a:rPr>
              <a:t>http://www.w3school.com.cn/</a:t>
            </a:r>
            <a:endParaRPr lang="en-US" altLang="zh-CN" dirty="0"/>
          </a:p>
          <a:p>
            <a:pPr eaLnBrk="1" hangingPunct="1">
              <a:lnSpc>
                <a:spcPct val="200000"/>
              </a:lnSpc>
            </a:pPr>
            <a:r>
              <a:rPr lang="zh-CN" altLang="zh-CN" dirty="0"/>
              <a:t>《</a:t>
            </a:r>
            <a:r>
              <a:rPr lang="en-US" altLang="zh-CN" dirty="0"/>
              <a:t>JavaScript </a:t>
            </a:r>
            <a:r>
              <a:rPr lang="zh-CN" altLang="en-US" dirty="0"/>
              <a:t>权威指南</a:t>
            </a:r>
            <a:r>
              <a:rPr lang="en-US" altLang="zh-CN" dirty="0"/>
              <a:t>》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zh-CN" dirty="0"/>
              <a:t>《</a:t>
            </a:r>
            <a:r>
              <a:rPr lang="en-US" altLang="zh-CN" dirty="0"/>
              <a:t>JavaScript </a:t>
            </a:r>
            <a:r>
              <a:rPr lang="zh-CN" altLang="en-US" dirty="0"/>
              <a:t>高级程序设计</a:t>
            </a:r>
            <a:r>
              <a:rPr lang="en-US" altLang="zh-CN"/>
              <a:t>》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学习工具</a:t>
            </a:r>
          </a:p>
          <a:p>
            <a:endParaRPr lang="zh-CN" altLang="en-US" dirty="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485" y="2308227"/>
            <a:ext cx="2227263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049" y="2315370"/>
            <a:ext cx="2416175" cy="306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21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2381251" y="1285875"/>
            <a:ext cx="7286625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dirty="0"/>
              <a:t> Web </a:t>
            </a:r>
            <a:r>
              <a:rPr kumimoji="0" lang="zh-CN" altLang="en-US" dirty="0"/>
              <a:t>开发一：</a:t>
            </a:r>
            <a:r>
              <a:rPr kumimoji="0" lang="en-US" altLang="zh-CN" dirty="0"/>
              <a:t>HTML</a:t>
            </a:r>
            <a:r>
              <a:rPr kumimoji="0" lang="zh-CN" altLang="en-US" dirty="0"/>
              <a:t>、</a:t>
            </a:r>
            <a:r>
              <a:rPr kumimoji="0" lang="en-US" altLang="zh-CN" dirty="0"/>
              <a:t>CSS</a:t>
            </a:r>
          </a:p>
          <a:p>
            <a:r>
              <a:rPr kumimoji="0" lang="en-US" altLang="zh-CN" dirty="0">
                <a:solidFill>
                  <a:srgbClr val="FF0000"/>
                </a:solidFill>
              </a:rPr>
              <a:t> Web </a:t>
            </a:r>
            <a:r>
              <a:rPr kumimoji="0" lang="zh-CN" altLang="en-US">
                <a:solidFill>
                  <a:srgbClr val="FF0000"/>
                </a:solidFill>
              </a:rPr>
              <a:t>开发二：</a:t>
            </a:r>
            <a:r>
              <a:rPr kumimoji="0" lang="en-US" altLang="zh-CN" dirty="0">
                <a:solidFill>
                  <a:srgbClr val="FF0000"/>
                </a:solidFill>
              </a:rPr>
              <a:t>JavaScript</a:t>
            </a:r>
          </a:p>
          <a:p>
            <a:r>
              <a:rPr kumimoji="0" lang="en-US" altLang="zh-CN" dirty="0"/>
              <a:t> </a:t>
            </a:r>
            <a:r>
              <a:rPr kumimoji="0" lang="en-US" altLang="zh-CN" dirty="0" err="1"/>
              <a:t>jQuery</a:t>
            </a:r>
            <a:r>
              <a:rPr kumimoji="0" lang="zh-CN" altLang="en-US" dirty="0"/>
              <a:t>、</a:t>
            </a:r>
            <a:r>
              <a:rPr kumimoji="0" lang="en-US" altLang="zh-CN" dirty="0"/>
              <a:t>HTML5</a:t>
            </a:r>
            <a:r>
              <a:rPr kumimoji="0" lang="zh-CN" altLang="en-US" dirty="0"/>
              <a:t>、</a:t>
            </a:r>
            <a:r>
              <a:rPr kumimoji="0" lang="en-US" altLang="zh-CN" dirty="0"/>
              <a:t>CSS3</a:t>
            </a:r>
            <a:r>
              <a:rPr kumimoji="0" lang="zh-CN" altLang="en-US" dirty="0"/>
              <a:t>、前端框架</a:t>
            </a:r>
            <a:r>
              <a:rPr kumimoji="0" lang="en-US" altLang="zh-CN" dirty="0"/>
              <a:t>…</a:t>
            </a:r>
            <a:endParaRPr kumimoji="0" lang="zh-CN" altLang="en-US" dirty="0"/>
          </a:p>
        </p:txBody>
      </p:sp>
      <p:sp>
        <p:nvSpPr>
          <p:cNvPr id="4" name="右大括号 3"/>
          <p:cNvSpPr/>
          <p:nvPr/>
        </p:nvSpPr>
        <p:spPr bwMode="auto">
          <a:xfrm rot="5400000">
            <a:off x="5381626" y="720726"/>
            <a:ext cx="714375" cy="6286500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18013" y="4286250"/>
            <a:ext cx="2660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Web</a:t>
            </a:r>
            <a:r>
              <a:rPr lang="zh-CN" altLang="en-US" b="1" dirty="0">
                <a:solidFill>
                  <a:srgbClr val="FF0000"/>
                </a:solidFill>
              </a:rPr>
              <a:t>前端技术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课程体系介绍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8914850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 dirty="0"/>
              <a:t> JavaScript </a:t>
            </a:r>
            <a:r>
              <a:rPr kumimoji="0" lang="zh-CN" altLang="en-US" dirty="0"/>
              <a:t>简介</a:t>
            </a:r>
            <a:endParaRPr kumimoji="0" lang="en-US" altLang="zh-CN" dirty="0"/>
          </a:p>
          <a:p>
            <a:pPr lvl="1">
              <a:lnSpc>
                <a:spcPct val="140000"/>
              </a:lnSpc>
            </a:pPr>
            <a:r>
              <a:rPr kumimoji="0" lang="en-US" altLang="zh-CN" dirty="0"/>
              <a:t> </a:t>
            </a:r>
            <a:r>
              <a:rPr lang="en-US" altLang="zh-CN" dirty="0"/>
              <a:t>JavaScript </a:t>
            </a:r>
            <a:r>
              <a:rPr lang="zh-CN" altLang="en-US" dirty="0"/>
              <a:t>是一种基于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事件驱动</a:t>
            </a:r>
            <a:r>
              <a:rPr lang="zh-CN" altLang="en-US" dirty="0"/>
              <a:t>并具有</a:t>
            </a:r>
            <a:r>
              <a:rPr lang="zh-CN" altLang="en-US" dirty="0">
                <a:solidFill>
                  <a:srgbClr val="FF0000"/>
                </a:solidFill>
              </a:rPr>
              <a:t>安全性能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脚本语言</a:t>
            </a:r>
            <a:r>
              <a:rPr lang="zh-CN" altLang="en-US" dirty="0"/>
              <a:t>。</a:t>
            </a:r>
            <a:endParaRPr kumimoji="0" lang="en-US" altLang="zh-CN" dirty="0"/>
          </a:p>
          <a:p>
            <a:pPr marL="168275" lvl="1" indent="0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Clr>
                <a:schemeClr val="folHlink"/>
              </a:buClr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370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5" y="1123944"/>
            <a:ext cx="10067377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 dirty="0"/>
              <a:t> JavaScript </a:t>
            </a:r>
            <a:r>
              <a:rPr kumimoji="0" lang="zh-CN" altLang="en-US" dirty="0"/>
              <a:t>优缺点和用法</a:t>
            </a:r>
            <a:endParaRPr kumimoji="0" lang="en-US" altLang="zh-CN" dirty="0"/>
          </a:p>
          <a:p>
            <a:pPr marL="168275" lvl="1" indent="0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Clr>
                <a:schemeClr val="folHlink"/>
              </a:buClr>
              <a:buNone/>
            </a:pPr>
            <a:r>
              <a:rPr lang="en-US" altLang="zh-CN" dirty="0"/>
              <a:t>1. </a:t>
            </a:r>
            <a:r>
              <a:rPr lang="zh-CN" altLang="en-US" dirty="0"/>
              <a:t>是一种解释性脚本语言（代码不进行预编译）。</a:t>
            </a:r>
            <a:endParaRPr lang="en-US" altLang="zh-CN" dirty="0"/>
          </a:p>
          <a:p>
            <a:pPr marL="168275" lvl="1" indent="0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Clr>
                <a:schemeClr val="folHlink"/>
              </a:buClr>
              <a:buNone/>
            </a:pPr>
            <a:r>
              <a:rPr lang="en-US" altLang="zh-CN" dirty="0"/>
              <a:t>2. </a:t>
            </a:r>
            <a:r>
              <a:rPr lang="zh-CN" altLang="en-US" dirty="0"/>
              <a:t>主要用来向 </a:t>
            </a:r>
            <a:r>
              <a:rPr lang="en-US" altLang="zh-CN" dirty="0"/>
              <a:t>HTML </a:t>
            </a:r>
            <a:r>
              <a:rPr lang="zh-CN" altLang="en-US" dirty="0"/>
              <a:t>页面添加交互行为。</a:t>
            </a:r>
            <a:endParaRPr lang="en-US" altLang="zh-CN" dirty="0"/>
          </a:p>
          <a:p>
            <a:pPr marL="168275" lvl="1" indent="0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Clr>
                <a:schemeClr val="folHlink"/>
              </a:buClr>
              <a:buNone/>
            </a:pPr>
            <a:r>
              <a:rPr lang="en-US" altLang="zh-CN" dirty="0"/>
              <a:t>3. </a:t>
            </a:r>
            <a:r>
              <a:rPr lang="zh-CN" altLang="en-US" dirty="0"/>
              <a:t>可以直接嵌入 </a:t>
            </a:r>
            <a:r>
              <a:rPr lang="en-US" altLang="zh-CN" dirty="0"/>
              <a:t>HTML </a:t>
            </a:r>
            <a:r>
              <a:rPr lang="zh-CN" altLang="en-US" dirty="0"/>
              <a:t>页面，但写成单独的 </a:t>
            </a:r>
            <a:r>
              <a:rPr lang="en-US" altLang="zh-CN" dirty="0" err="1"/>
              <a:t>js</a:t>
            </a:r>
            <a:r>
              <a:rPr lang="en-US" altLang="zh-CN" dirty="0"/>
              <a:t> </a:t>
            </a:r>
            <a:r>
              <a:rPr lang="zh-CN" altLang="en-US" dirty="0"/>
              <a:t>文件有利于</a:t>
            </a:r>
            <a:r>
              <a:rPr lang="zh-CN" altLang="en-US" dirty="0">
                <a:solidFill>
                  <a:srgbClr val="FF0000"/>
                </a:solidFill>
              </a:rPr>
              <a:t>结构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行为</a:t>
            </a:r>
            <a:r>
              <a:rPr lang="zh-CN" altLang="en-US" dirty="0"/>
              <a:t>的分离。</a:t>
            </a:r>
            <a:endParaRPr lang="en-US" altLang="zh-CN" dirty="0"/>
          </a:p>
          <a:p>
            <a:pPr marL="168275" lvl="1" indent="0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Clr>
                <a:schemeClr val="folHlink"/>
              </a:buClr>
              <a:buNone/>
            </a:pPr>
            <a:r>
              <a:rPr lang="en-US" altLang="zh-CN" dirty="0"/>
              <a:t>4. </a:t>
            </a:r>
            <a:r>
              <a:rPr lang="zh-CN" altLang="en-US" dirty="0"/>
              <a:t>跨平台特性，在绝大多数浏览器的支持下，可以在多种平台下运行（如</a:t>
            </a:r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Mac</a:t>
            </a:r>
            <a:r>
              <a:rPr lang="zh-CN" altLang="en-US" dirty="0"/>
              <a:t>、</a:t>
            </a:r>
            <a:r>
              <a:rPr lang="en-US" altLang="zh-CN" dirty="0"/>
              <a:t>Android</a:t>
            </a:r>
            <a:r>
              <a:rPr lang="zh-CN" altLang="en-US" dirty="0"/>
              <a:t>、</a:t>
            </a:r>
            <a:r>
              <a:rPr lang="en-US" altLang="zh-CN" dirty="0"/>
              <a:t>iOS</a:t>
            </a:r>
            <a:r>
              <a:rPr lang="zh-CN" altLang="en-US" dirty="0"/>
              <a:t>等）。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531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557339" y="3494088"/>
            <a:ext cx="7362825" cy="582612"/>
          </a:xfrm>
        </p:spPr>
        <p:txBody>
          <a:bodyPr anchor="b"/>
          <a:lstStyle/>
          <a:p>
            <a:pPr algn="ctr" eaLnBrk="1" hangingPunct="1"/>
            <a:r>
              <a:rPr kumimoji="0" lang="en-US" altLang="zh-CN" sz="5400"/>
              <a:t>Thank You</a:t>
            </a:r>
            <a:endParaRPr kumimoji="0" lang="zh-CN" altLang="zh-CN" sz="5400"/>
          </a:p>
        </p:txBody>
      </p:sp>
      <p:pic>
        <p:nvPicPr>
          <p:cNvPr id="4915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kumimoji="0" lang="zh-CN" altLang="en-US" dirty="0"/>
              <a:t> 学习本门课的目的和作用</a:t>
            </a:r>
            <a:endParaRPr kumimoji="0" lang="en-US" altLang="zh-CN" dirty="0"/>
          </a:p>
          <a:p>
            <a:pPr lvl="1"/>
            <a:r>
              <a:rPr kumimoji="0" lang="zh-CN" altLang="en-US" dirty="0">
                <a:solidFill>
                  <a:srgbClr val="000000"/>
                </a:solidFill>
              </a:rPr>
              <a:t> 能够使用 </a:t>
            </a:r>
            <a:r>
              <a:rPr kumimoji="0" lang="en-US" altLang="zh-CN" dirty="0">
                <a:solidFill>
                  <a:srgbClr val="000000"/>
                </a:solidFill>
              </a:rPr>
              <a:t>JavaScript </a:t>
            </a:r>
            <a:r>
              <a:rPr kumimoji="0" lang="zh-CN" altLang="en-US" dirty="0">
                <a:solidFill>
                  <a:srgbClr val="000000"/>
                </a:solidFill>
              </a:rPr>
              <a:t>实现网页交互或动态效果</a:t>
            </a:r>
            <a:endParaRPr kumimoji="0" lang="en-US" altLang="zh-CN" dirty="0">
              <a:solidFill>
                <a:srgbClr val="000000"/>
              </a:solidFill>
            </a:endParaRPr>
          </a:p>
          <a:p>
            <a:pPr marL="231775" lvl="1" indent="0">
              <a:buClr>
                <a:srgbClr val="008469"/>
              </a:buClr>
              <a:buNone/>
            </a:pPr>
            <a:r>
              <a:rPr kumimoji="0" lang="en-US" altLang="zh-CN" dirty="0">
                <a:solidFill>
                  <a:srgbClr val="000000"/>
                </a:solidFill>
              </a:rPr>
              <a:t>	</a:t>
            </a:r>
            <a:r>
              <a:rPr kumimoji="0" lang="zh-CN" altLang="en-US" dirty="0">
                <a:solidFill>
                  <a:srgbClr val="000000"/>
                </a:solidFill>
              </a:rPr>
              <a:t>   </a:t>
            </a:r>
            <a:endParaRPr kumimoji="0" lang="en-US" altLang="zh-CN" dirty="0">
              <a:solidFill>
                <a:srgbClr val="000000"/>
              </a:solidFill>
            </a:endParaRPr>
          </a:p>
          <a:p>
            <a:pPr marL="231775" lvl="1" indent="0">
              <a:buClr>
                <a:srgbClr val="008469"/>
              </a:buClr>
              <a:buNone/>
            </a:pPr>
            <a:r>
              <a:rPr kumimoji="0" lang="en-US" altLang="zh-CN" sz="3200" dirty="0">
                <a:solidFill>
                  <a:srgbClr val="000000"/>
                </a:solidFill>
              </a:rPr>
              <a:t>          </a:t>
            </a:r>
            <a:r>
              <a:rPr kumimoji="0" lang="zh-CN" altLang="en-US" sz="3200" dirty="0">
                <a:solidFill>
                  <a:srgbClr val="FF0000"/>
                </a:solidFill>
              </a:rPr>
              <a:t>所有基于 </a:t>
            </a:r>
            <a:r>
              <a:rPr kumimoji="0" lang="en-US" altLang="zh-CN" sz="3200" dirty="0">
                <a:solidFill>
                  <a:srgbClr val="FF0000"/>
                </a:solidFill>
              </a:rPr>
              <a:t>Web </a:t>
            </a:r>
            <a:r>
              <a:rPr kumimoji="0" lang="zh-CN" altLang="en-US" sz="3200" dirty="0">
                <a:solidFill>
                  <a:srgbClr val="FF0000"/>
                </a:solidFill>
              </a:rPr>
              <a:t>的程序开发基础</a:t>
            </a:r>
            <a:endParaRPr kumimoji="0" lang="en-US" altLang="zh-CN" sz="32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本门课的作用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75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本课程内容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0" y="1031097"/>
            <a:ext cx="5186376" cy="49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742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成绩分布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55" y="1177012"/>
            <a:ext cx="7851597" cy="46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559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47281" y="2204439"/>
            <a:ext cx="4897438" cy="96421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</a:rPr>
              <a:t>Web</a:t>
            </a:r>
            <a:r>
              <a:rPr kumimoji="0" lang="zh-CN" altLang="en-US" sz="4800" b="1" dirty="0">
                <a:solidFill>
                  <a:schemeClr val="tx2"/>
                </a:solidFill>
              </a:rPr>
              <a:t>开发（二）</a:t>
            </a:r>
            <a:endParaRPr kumimoji="0" lang="zh-CN" altLang="zh-CN" sz="4800" b="1" dirty="0">
              <a:solidFill>
                <a:schemeClr val="tx2"/>
              </a:solidFill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75275" y="3781425"/>
            <a:ext cx="5149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--- </a:t>
            </a:r>
            <a:r>
              <a:rPr lang="zh-CN" altLang="en-US" dirty="0">
                <a:latin typeface="+mj-ea"/>
                <a:ea typeface="+mj-ea"/>
              </a:rPr>
              <a:t>第一章 </a:t>
            </a:r>
            <a:r>
              <a:rPr lang="en-US" altLang="zh-CN" dirty="0">
                <a:latin typeface="微软雅黑" pitchFamily="34" charset="-122"/>
              </a:rPr>
              <a:t>JavaScript </a:t>
            </a:r>
            <a:r>
              <a:rPr lang="zh-CN" altLang="en-US" dirty="0">
                <a:latin typeface="微软雅黑" pitchFamily="34" charset="-122"/>
              </a:rPr>
              <a:t>概述</a:t>
            </a:r>
          </a:p>
        </p:txBody>
      </p:sp>
      <p:pic>
        <p:nvPicPr>
          <p:cNvPr id="2458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 </a:t>
            </a:r>
            <a:r>
              <a:rPr lang="zh-CN" altLang="en-US" sz="2800" b="1" dirty="0">
                <a:solidFill>
                  <a:srgbClr val="FF0000"/>
                </a:solidFill>
              </a:rPr>
              <a:t>简介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 </a:t>
            </a:r>
            <a:r>
              <a:rPr lang="zh-CN" altLang="en-US" sz="2800" b="1" dirty="0"/>
              <a:t>特点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 </a:t>
            </a:r>
            <a:r>
              <a:rPr lang="zh-CN" altLang="en-US" sz="2800" b="1" dirty="0"/>
              <a:t>基本用法 </a:t>
            </a:r>
            <a:endParaRPr lang="en-US" altLang="zh-CN" sz="2800" b="1" dirty="0"/>
          </a:p>
        </p:txBody>
      </p:sp>
      <p:sp>
        <p:nvSpPr>
          <p:cNvPr id="4" name="内容占位符 3"/>
          <p:cNvSpPr txBox="1">
            <a:spLocks/>
          </p:cNvSpPr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JavaScript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概述</a:t>
            </a:r>
          </a:p>
          <a:p>
            <a:endParaRPr lang="zh-CN" altLang="en-US" kern="0" dirty="0"/>
          </a:p>
          <a:p>
            <a:endParaRPr lang="zh-CN" altLang="en-US" kern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638426" y="3990863"/>
            <a:ext cx="705961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</a:rPr>
              <a:t>HTML </a:t>
            </a:r>
            <a:r>
              <a:rPr lang="zh-CN" altLang="en-US" sz="2800" dirty="0">
                <a:latin typeface="微软雅黑" panose="020B0503020204020204" pitchFamily="34" charset="-122"/>
              </a:rPr>
              <a:t>代码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</a:rPr>
              <a:t>CSS </a:t>
            </a:r>
            <a:r>
              <a:rPr lang="zh-CN" altLang="en-US" sz="2800" dirty="0">
                <a:latin typeface="微软雅黑" panose="020B0503020204020204" pitchFamily="34" charset="-122"/>
              </a:rPr>
              <a:t>代码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</a:rPr>
              <a:t>JavaScript </a:t>
            </a:r>
            <a:r>
              <a:rPr lang="zh-CN" altLang="en-US" sz="2800" dirty="0">
                <a:latin typeface="微软雅黑" panose="020B0503020204020204" pitchFamily="34" charset="-122"/>
              </a:rPr>
              <a:t>代码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40375" y="4129686"/>
            <a:ext cx="2503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——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页面结构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540376" y="4705950"/>
            <a:ext cx="250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——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页面样式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40376" y="5426280"/>
            <a:ext cx="4657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——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页面行为（动态特效）</a:t>
            </a:r>
          </a:p>
        </p:txBody>
      </p:sp>
      <p:sp>
        <p:nvSpPr>
          <p:cNvPr id="9" name="内容占位符 3"/>
          <p:cNvSpPr txBox="1">
            <a:spLocks/>
          </p:cNvSpPr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JavaScript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简介</a:t>
            </a:r>
          </a:p>
          <a:p>
            <a:endParaRPr lang="zh-CN" altLang="en-US" kern="0" dirty="0"/>
          </a:p>
          <a:p>
            <a:endParaRPr lang="zh-CN" altLang="en-US" kern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68" y="979878"/>
            <a:ext cx="9105313" cy="3040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157259270</TotalTime>
  <Pages>0</Pages>
  <Words>1210</Words>
  <Characters>0</Characters>
  <Application>Microsoft Office PowerPoint</Application>
  <DocSecurity>0</DocSecurity>
  <PresentationFormat>宽屏</PresentationFormat>
  <Lines>0</Lines>
  <Paragraphs>161</Paragraphs>
  <Slides>32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微软雅黑</vt:lpstr>
      <vt:lpstr>Arial</vt:lpstr>
      <vt:lpstr>Franklin Gothic Book</vt:lpstr>
      <vt:lpstr>Wingdings</vt:lpstr>
      <vt:lpstr>Office 主题</vt:lpstr>
      <vt:lpstr>Web开发二</vt:lpstr>
      <vt:lpstr>关于课程</vt:lpstr>
      <vt:lpstr>PowerPoint 演示文稿</vt:lpstr>
      <vt:lpstr>PowerPoint 演示文稿</vt:lpstr>
      <vt:lpstr>PowerPoint 演示文稿</vt:lpstr>
      <vt:lpstr>成绩分布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李 建民</cp:lastModifiedBy>
  <cp:revision>2758</cp:revision>
  <cp:lastPrinted>1899-12-30T00:00:00Z</cp:lastPrinted>
  <dcterms:created xsi:type="dcterms:W3CDTF">2003-05-12T10:17:00Z</dcterms:created>
  <dcterms:modified xsi:type="dcterms:W3CDTF">2019-11-16T01:16:37Z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