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05" r:id="rId2"/>
    <p:sldId id="284" r:id="rId3"/>
    <p:sldId id="283" r:id="rId4"/>
    <p:sldId id="306" r:id="rId5"/>
    <p:sldId id="285" r:id="rId6"/>
    <p:sldId id="311" r:id="rId7"/>
    <p:sldId id="331" r:id="rId8"/>
    <p:sldId id="390" r:id="rId9"/>
    <p:sldId id="286" r:id="rId10"/>
    <p:sldId id="296" r:id="rId11"/>
    <p:sldId id="332" r:id="rId12"/>
    <p:sldId id="351" r:id="rId13"/>
    <p:sldId id="399" r:id="rId14"/>
    <p:sldId id="307" r:id="rId15"/>
    <p:sldId id="392" r:id="rId16"/>
    <p:sldId id="290" r:id="rId17"/>
    <p:sldId id="302" r:id="rId18"/>
    <p:sldId id="303" r:id="rId19"/>
    <p:sldId id="301" r:id="rId20"/>
    <p:sldId id="298" r:id="rId21"/>
    <p:sldId id="393" r:id="rId22"/>
    <p:sldId id="375" r:id="rId23"/>
    <p:sldId id="356" r:id="rId24"/>
    <p:sldId id="396" r:id="rId25"/>
    <p:sldId id="395" r:id="rId26"/>
    <p:sldId id="397" r:id="rId27"/>
    <p:sldId id="394" r:id="rId28"/>
    <p:sldId id="389" r:id="rId29"/>
    <p:sldId id="308" r:id="rId30"/>
    <p:sldId id="294" r:id="rId31"/>
    <p:sldId id="312" r:id="rId32"/>
    <p:sldId id="400" r:id="rId33"/>
    <p:sldId id="271" r:id="rId34"/>
    <p:sldId id="377" r:id="rId35"/>
    <p:sldId id="387" r:id="rId36"/>
    <p:sldId id="30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4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 autoAdjust="0"/>
    <p:restoredTop sz="91738" autoAdjust="0"/>
  </p:normalViewPr>
  <p:slideViewPr>
    <p:cSldViewPr>
      <p:cViewPr varScale="1">
        <p:scale>
          <a:sx n="66" d="100"/>
          <a:sy n="66" d="100"/>
        </p:scale>
        <p:origin x="738" y="72"/>
      </p:cViewPr>
      <p:guideLst>
        <p:guide orient="horz" pos="2125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34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8CB6-18B8-413C-B318-A699700D3BD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ED35-8523-4EEF-81E9-D8096A455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2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1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substring()  </a:t>
            </a:r>
            <a:r>
              <a:rPr lang="en-US" altLang="zh-CN" dirty="0" err="1"/>
              <a:t>indexOf</a:t>
            </a:r>
            <a:r>
              <a:rPr lang="en-US" altLang="zh-CN" dirty="0"/>
              <a:t>() O</a:t>
            </a:r>
            <a:r>
              <a:rPr lang="zh-CN" altLang="en-US" dirty="0"/>
              <a:t>记得大写     </a:t>
            </a:r>
            <a:r>
              <a:rPr lang="en-US" altLang="zh-CN" i="1" dirty="0"/>
              <a:t>length</a:t>
            </a:r>
            <a:r>
              <a:rPr lang="zh-CN" altLang="en-US" dirty="0"/>
              <a:t> 可选。子串中的字符数。必须是数值。如果省略了该参数，那么返回从 </a:t>
            </a:r>
            <a:r>
              <a:rPr lang="en-US" altLang="zh-CN" i="1" dirty="0" err="1"/>
              <a:t>stringObject</a:t>
            </a:r>
            <a:r>
              <a:rPr lang="zh-CN" altLang="en-US"/>
              <a:t> 的开始位置到结尾的字串。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直接赋值。</a:t>
            </a:r>
            <a:r>
              <a:rPr lang="en-US" altLang="zh-CN" dirty="0"/>
              <a:t>JS</a:t>
            </a:r>
            <a:r>
              <a:rPr lang="zh-CN" altLang="en-US" dirty="0"/>
              <a:t>里面没有二维数组的概念？只是间接的实现。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直接赋值。</a:t>
            </a:r>
            <a:r>
              <a:rPr lang="en-US" altLang="zh-CN" dirty="0"/>
              <a:t>JS</a:t>
            </a:r>
            <a:r>
              <a:rPr lang="zh-CN" altLang="en-US" dirty="0"/>
              <a:t>里面没有二维数组的概念   只是间接的实现。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80927-B3A3-4EAB-8C66-CA304D1796C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2act.net/article/webkai-fa-er-zi-fu-chuan-lei-x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2400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 dirty="0"/>
              <a:t>Web</a:t>
            </a:r>
            <a:r>
              <a:rPr lang="zh-CN" altLang="en-US" sz="4800" b="1" dirty="0"/>
              <a:t>开发（二）</a:t>
            </a:r>
            <a:endParaRPr lang="zh-CN" altLang="zh-CN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字符串和数组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974118" y="1844824"/>
            <a:ext cx="6308153" cy="3436434"/>
          </a:xfrm>
        </p:spPr>
        <p:txBody>
          <a:bodyPr/>
          <a:lstStyle/>
          <a:p>
            <a:r>
              <a:rPr lang="zh-CN" altLang="en-US" sz="3200" dirty="0"/>
              <a:t> </a:t>
            </a:r>
            <a:r>
              <a:rPr lang="zh-CN" altLang="en-US" dirty="0"/>
              <a:t>动手做：</a:t>
            </a:r>
            <a:r>
              <a:rPr lang="en-US" altLang="zh-CN" dirty="0"/>
              <a:t>demo4-4.html</a:t>
            </a:r>
          </a:p>
          <a:p>
            <a:pPr lvl="1"/>
            <a:endParaRPr lang="en-US" altLang="zh-CN" sz="1800" dirty="0"/>
          </a:p>
          <a:p>
            <a:pPr lvl="1"/>
            <a:r>
              <a:rPr lang="zh-CN" altLang="en-US" sz="2400" dirty="0"/>
              <a:t>创建一个字符串，用来存储帖子的内容</a:t>
            </a:r>
            <a:endParaRPr lang="en-US" altLang="zh-CN" sz="2400" dirty="0"/>
          </a:p>
          <a:p>
            <a:pPr lvl="1"/>
            <a:r>
              <a:rPr lang="zh-CN" altLang="en-US" sz="2400" dirty="0"/>
              <a:t>只输出帖子内容的前 </a:t>
            </a:r>
            <a:r>
              <a:rPr lang="en-US" altLang="zh-CN" sz="2400" dirty="0"/>
              <a:t>5 </a:t>
            </a:r>
            <a:r>
              <a:rPr lang="zh-CN" altLang="en-US" sz="2400" dirty="0"/>
              <a:t>个字符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144" y="1412776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/>
              <a:t> 把字符串分割成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zh-CN" altLang="en-US" dirty="0"/>
          </a:p>
          <a:p>
            <a:pPr lvl="1"/>
            <a:r>
              <a:rPr lang="zh-CN" altLang="en-US" sz="2400" dirty="0">
                <a:cs typeface="+mn-ea"/>
              </a:rPr>
              <a:t> 通过字符串变量的 </a:t>
            </a:r>
            <a:r>
              <a:rPr lang="en-US" altLang="zh-CN" sz="2400" dirty="0">
                <a:solidFill>
                  <a:srgbClr val="C00000"/>
                </a:solidFill>
                <a:cs typeface="+mn-ea"/>
              </a:rPr>
              <a:t>split</a:t>
            </a: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(separator,howmany) </a:t>
            </a:r>
            <a:r>
              <a:rPr lang="zh-CN" altLang="en-US" sz="2400" dirty="0">
                <a:cs typeface="+mn-ea"/>
              </a:rPr>
              <a:t>方法</a:t>
            </a:r>
          </a:p>
          <a:p>
            <a:pPr lvl="1">
              <a:buNone/>
            </a:pPr>
            <a:r>
              <a:rPr lang="en-US" altLang="zh-CN" sz="2400" dirty="0"/>
              <a:t>	</a:t>
            </a:r>
          </a:p>
          <a:p>
            <a:pPr lvl="1">
              <a:buNone/>
            </a:pPr>
            <a:endParaRPr lang="en-US" altLang="zh-CN" sz="2400" dirty="0"/>
          </a:p>
          <a:p>
            <a:pPr lvl="1">
              <a:buNone/>
            </a:pPr>
            <a:endParaRPr lang="en-US" altLang="zh-CN" dirty="0"/>
          </a:p>
          <a:p>
            <a:pPr marL="168275" lvl="1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696176" y="601113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demo4-5.html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" y="2433320"/>
            <a:ext cx="7955915" cy="17602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691005" y="4335780"/>
            <a:ext cx="4784725" cy="129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50000"/>
              </a:lnSpc>
            </a:pPr>
            <a:r>
              <a:rPr lang="en-US" sz="2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str = "1-2-3-4-5-6-7";</a:t>
            </a:r>
          </a:p>
          <a:p>
            <a:pPr marL="0" lvl="1" fontAlgn="auto">
              <a:lnSpc>
                <a:spcPct val="150000"/>
              </a:lnSpc>
            </a:pPr>
            <a:r>
              <a:rPr lang="en-US" sz="2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str.split("-");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881755" y="5132070"/>
            <a:ext cx="7692390" cy="420370"/>
            <a:chOff x="6080" y="5069"/>
            <a:chExt cx="12114" cy="662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6080" y="5400"/>
              <a:ext cx="2304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2" y="5069"/>
              <a:ext cx="9522" cy="662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/>
              <a:t> 把字符串转换成大写</a:t>
            </a: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通过字符串变量的 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toUpperCase() </a:t>
            </a:r>
            <a:r>
              <a:rPr lang="zh-CN" altLang="en-US" sz="2400" dirty="0">
                <a:cs typeface="+mn-ea"/>
                <a:sym typeface="+mn-ea"/>
              </a:rPr>
              <a:t>方法</a:t>
            </a:r>
            <a:endParaRPr lang="zh-CN" altLang="en-US" sz="2400" dirty="0"/>
          </a:p>
          <a:p>
            <a:r>
              <a:rPr lang="zh-CN" altLang="en-US" dirty="0"/>
              <a:t> </a:t>
            </a:r>
            <a:r>
              <a:rPr lang="zh-CN" altLang="en-US" sz="2800" dirty="0">
                <a:solidFill>
                  <a:srgbClr val="006F53"/>
                </a:solidFill>
                <a:cs typeface="+mn-cs"/>
                <a:sym typeface="+mn-ea"/>
              </a:rPr>
              <a:t>把字符串转换成小写</a:t>
            </a:r>
            <a:endParaRPr lang="zh-CN" altLang="en-US" sz="2400" dirty="0"/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通过字符串变量的 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to</a:t>
            </a:r>
            <a:r>
              <a:rPr lang="en-US" sz="2400" dirty="0">
                <a:solidFill>
                  <a:srgbClr val="C00000"/>
                </a:solidFill>
                <a:cs typeface="+mn-ea"/>
                <a:sym typeface="+mn-ea"/>
              </a:rPr>
              <a:t>Lower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Case() </a:t>
            </a:r>
            <a:r>
              <a:rPr lang="zh-CN" altLang="en-US" sz="2400" dirty="0">
                <a:cs typeface="+mn-ea"/>
                <a:sym typeface="+mn-ea"/>
              </a:rPr>
              <a:t>方法</a:t>
            </a: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2451" y="45912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demo4-6.html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字符串方法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8933180" y="5113020"/>
            <a:ext cx="3240405" cy="17278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字符串小结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76997757"/>
              </p:ext>
            </p:extLst>
          </p:nvPr>
        </p:nvGraphicFramePr>
        <p:xfrm>
          <a:off x="1229360" y="1066165"/>
          <a:ext cx="5986145" cy="460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获取指定内容的位置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indexOf(value)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获取指定位置的内容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charAt(i)  str[i]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子串获取（提取）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slice(start,end)</a:t>
                      </a:r>
                      <a:endParaRPr lang="en-US" altLang="zh-CN" sz="22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split(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拼接符号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toUpperCase()</a:t>
                      </a: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toLowerCase()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14171" y="1039568"/>
            <a:ext cx="3385551" cy="54902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中的字符串：</a:t>
            </a: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</a:t>
            </a:r>
            <a:r>
              <a:rPr lang="zh-CN" altLang="en-US" sz="2600" dirty="0">
                <a:sym typeface="+mn-ea"/>
              </a:rPr>
              <a:t>字符串变量是由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双</a:t>
            </a:r>
            <a:r>
              <a:rPr lang="zh-CN" altLang="en-US" sz="2600" dirty="0">
                <a:sym typeface="+mn-ea"/>
              </a:rPr>
              <a:t>引号或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单</a:t>
            </a:r>
            <a:r>
              <a:rPr lang="zh-CN" altLang="en-US" sz="2600" dirty="0">
                <a:sym typeface="+mn-ea"/>
              </a:rPr>
              <a:t>引号来声明。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字符串是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不可更改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的，故字符串的方法返回的都是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全新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的字符串，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没有</a:t>
            </a:r>
            <a:r>
              <a:rPr lang="zh-CN" altLang="en-US" sz="2600" dirty="0">
                <a:sym typeface="+mn-ea"/>
              </a:rPr>
              <a:t>改变原始字符串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fontAlgn="auto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字符串的方法书写符合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小驼峰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命名法。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32248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数组</a:t>
            </a:r>
            <a:r>
              <a:rPr lang="zh-CN" altLang="en-US" dirty="0">
                <a:sym typeface="+mn-ea"/>
              </a:rPr>
              <a:t>用来在单独的变量中存储一系列的值</a:t>
            </a:r>
          </a:p>
          <a:p>
            <a:pPr lvl="1"/>
            <a:r>
              <a:rPr lang="zh-CN" altLang="en-US" sz="2400" dirty="0">
                <a:sym typeface="+mn-ea"/>
              </a:rPr>
              <a:t> 本节开始的实例中：一条记录的表示</a:t>
            </a:r>
            <a:r>
              <a:rPr lang="en-US" altLang="zh-CN" sz="2400" dirty="0">
                <a:sym typeface="+mn-ea"/>
              </a:rPr>
              <a:t>----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数组（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Array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）</a:t>
            </a:r>
          </a:p>
          <a:p>
            <a:pPr lvl="0"/>
            <a:r>
              <a:rPr lang="zh-CN" altLang="en-US" dirty="0">
                <a:sym typeface="+mn-ea"/>
              </a:rPr>
              <a:t> 定义数组</a:t>
            </a:r>
          </a:p>
          <a:p>
            <a:pPr lvl="1"/>
            <a:r>
              <a:rPr lang="zh-CN" altLang="en-US" sz="2400" dirty="0">
                <a:sym typeface="+mn-ea"/>
              </a:rPr>
              <a:t> 方式一：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通过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[ ] 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zh-CN" altLang="en-US" sz="2400" dirty="0">
                <a:cs typeface="+mn-ea"/>
                <a:sym typeface="+mn-ea"/>
              </a:rPr>
              <a:t>var </a:t>
            </a:r>
            <a:r>
              <a:rPr lang="en-US" altLang="zh-CN" sz="2400" dirty="0">
                <a:sym typeface="+mn-ea"/>
              </a:rPr>
              <a:t>arr1 =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[</a:t>
            </a:r>
            <a:r>
              <a:rPr lang="en-US" altLang="zh-CN" sz="2400" dirty="0">
                <a:sym typeface="+mn-ea"/>
              </a:rPr>
              <a:t>‘a’,‘b’,‘c’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]</a:t>
            </a:r>
            <a:r>
              <a:rPr lang="en-US" altLang="zh-CN" sz="2400" dirty="0">
                <a:sym typeface="+mn-ea"/>
              </a:rPr>
              <a:t>;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方式二：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通过 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new Array 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方式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400" dirty="0">
                <a:sym typeface="+mn-ea"/>
              </a:rPr>
              <a:t>   </a:t>
            </a:r>
            <a:r>
              <a:rPr lang="zh-CN" altLang="en-US" sz="2400" dirty="0"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例：</a:t>
            </a:r>
            <a:r>
              <a:rPr lang="en-US" altLang="zh-CN" sz="2400" dirty="0">
                <a:sym typeface="+mn-ea"/>
              </a:rPr>
              <a:t>var arr2 =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 new Array</a:t>
            </a:r>
            <a:r>
              <a:rPr lang="en-US" altLang="zh-CN" sz="2400" dirty="0">
                <a:sym typeface="+mn-ea"/>
              </a:rPr>
              <a:t>(‘</a:t>
            </a:r>
            <a:r>
              <a:rPr lang="en-US" altLang="zh-CN" sz="2400" dirty="0" err="1">
                <a:sym typeface="+mn-ea"/>
              </a:rPr>
              <a:t>a’,‘b’,‘c</a:t>
            </a:r>
            <a:r>
              <a:rPr lang="en-US" altLang="zh-CN" sz="2400" dirty="0">
                <a:sym typeface="+mn-ea"/>
              </a:rPr>
              <a:t>’);</a:t>
            </a:r>
            <a:endParaRPr lang="en-US" altLang="zh-CN" sz="2400" dirty="0"/>
          </a:p>
          <a:p>
            <a:pPr lvl="1">
              <a:buNone/>
            </a:pP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多条记录的表示</a:t>
            </a:r>
            <a:r>
              <a:rPr lang="en-US" altLang="zh-CN" dirty="0"/>
              <a:t>----</a:t>
            </a:r>
            <a:r>
              <a:rPr lang="zh-CN" altLang="en-US" dirty="0">
                <a:solidFill>
                  <a:srgbClr val="FF0000"/>
                </a:solidFill>
              </a:rPr>
              <a:t>二维数组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ym typeface="+mn-ea"/>
              </a:rPr>
              <a:t> 数组中的元素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可以是不同的数据类型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2400" b="1" dirty="0"/>
              <a:t>   </a:t>
            </a:r>
            <a:endParaRPr lang="zh-CN" altLang="en-US" sz="2400" b="1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多条记录的表示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8445" y="2063750"/>
            <a:ext cx="5994400" cy="287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lvl="1" fontAlgn="auto">
              <a:lnSpc>
                <a:spcPct val="13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var msg=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 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 18 ],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       [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李四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 '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',  16 ],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……  </a:t>
            </a:r>
          </a:p>
          <a:p>
            <a:pPr lvl="1" fontAlgn="auto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]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一维数组</a:t>
            </a:r>
            <a:endParaRPr lang="en-US" altLang="zh-CN" dirty="0"/>
          </a:p>
          <a:p>
            <a:pPr lvl="1"/>
            <a:r>
              <a:rPr lang="en-US" altLang="zh-CN" sz="2400" dirty="0"/>
              <a:t> arr1[0]</a:t>
            </a:r>
          </a:p>
          <a:p>
            <a:pPr lvl="1"/>
            <a:r>
              <a:rPr lang="en-US" altLang="zh-CN" sz="2400" dirty="0"/>
              <a:t> arr1[1]</a:t>
            </a:r>
            <a:endParaRPr lang="en-US" altLang="zh-CN" sz="900" dirty="0"/>
          </a:p>
          <a:p>
            <a:r>
              <a:rPr lang="zh-CN" altLang="en-US" dirty="0"/>
              <a:t> 二维数组</a:t>
            </a:r>
            <a:endParaRPr lang="en-US" altLang="zh-CN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[0][0]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[0][1]</a:t>
            </a:r>
          </a:p>
          <a:p>
            <a:pPr lvl="1"/>
            <a:r>
              <a:rPr lang="en-US" altLang="zh-CN" sz="2400" dirty="0"/>
              <a:t> ….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访问数组中的元素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5276215" y="2618105"/>
          <a:ext cx="3209925" cy="21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张三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男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李四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女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16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...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...</a:t>
                      </a:r>
                    </a:p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...</a:t>
                      </a:r>
                    </a:p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276215" y="2106930"/>
          <a:ext cx="3211830" cy="4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628515" y="2618105"/>
          <a:ext cx="468630" cy="214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24751" y="5929218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demo4-7.html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数组的 </a:t>
            </a:r>
            <a:r>
              <a:rPr lang="en-US" altLang="zh-CN" dirty="0"/>
              <a:t>length 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sz="2400" dirty="0"/>
              <a:t> 返回数组长度的整数值</a:t>
            </a:r>
            <a:endParaRPr lang="en-US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 = arr1.length;</a:t>
            </a:r>
          </a:p>
          <a:p>
            <a:pPr marL="168275" lvl="1" indent="0">
              <a:buNone/>
            </a:pP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获取数组长度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demo4-7.html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 数组</a:t>
            </a:r>
            <a:r>
              <a:rPr lang="zh-CN" altLang="en-US" dirty="0">
                <a:solidFill>
                  <a:srgbClr val="FF0000"/>
                </a:solidFill>
              </a:rPr>
              <a:t>长度可变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中数组的特性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1143199" y="2117100"/>
            <a:ext cx="9433048" cy="350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&lt;script&gt;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var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</a:rPr>
              <a:t>aColors</a:t>
            </a:r>
            <a:r>
              <a:rPr lang="en-US" altLang="zh-CN" sz="2400" dirty="0">
                <a:latin typeface="Arial" panose="020B0604020202020204" pitchFamily="34" charset="0"/>
              </a:rPr>
              <a:t> = [ "</a:t>
            </a:r>
            <a:r>
              <a:rPr lang="en-US" altLang="zh-CN" sz="2400" dirty="0" err="1">
                <a:latin typeface="Arial" panose="020B0604020202020204" pitchFamily="34" charset="0"/>
              </a:rPr>
              <a:t>red", "green", "blue</a:t>
            </a:r>
            <a:r>
              <a:rPr lang="en-US" altLang="zh-CN" sz="2400" dirty="0">
                <a:latin typeface="Arial" panose="020B0604020202020204" pitchFamily="34" charset="0"/>
              </a:rPr>
              <a:t>" 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	alert( </a:t>
            </a:r>
            <a:r>
              <a:rPr lang="en-US" altLang="zh-CN" sz="2400" dirty="0" err="1">
                <a:latin typeface="Arial" panose="020B0604020202020204" pitchFamily="34" charset="0"/>
              </a:rPr>
              <a:t>aColors.length</a:t>
            </a:r>
            <a:r>
              <a:rPr lang="en-US" altLang="zh-CN" sz="2400" dirty="0">
                <a:latin typeface="Arial" panose="020B0604020202020204" pitchFamily="34" charset="0"/>
              </a:rPr>
              <a:t> ); //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</a:rPr>
              <a:t>output 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3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</a:rPr>
              <a:t>aColors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[3] = "purple"</a:t>
            </a:r>
            <a:r>
              <a:rPr lang="en-US" altLang="zh-CN" sz="2400" dirty="0">
                <a:latin typeface="Arial" panose="020B0604020202020204" pitchFamily="34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	alert( </a:t>
            </a:r>
            <a:r>
              <a:rPr lang="en-US" altLang="zh-CN" sz="2400" dirty="0" err="1">
                <a:latin typeface="Arial" panose="020B0604020202020204" pitchFamily="34" charset="0"/>
              </a:rPr>
              <a:t>aColors.length</a:t>
            </a:r>
            <a:r>
              <a:rPr lang="en-US" altLang="zh-CN" sz="2400" dirty="0">
                <a:latin typeface="Arial" panose="020B0604020202020204" pitchFamily="34" charset="0"/>
              </a:rPr>
              <a:t> ); //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</a:rPr>
              <a:t>output  </a:t>
            </a:r>
            <a:r>
              <a:rPr lang="en-US" altLang="zh-CN" sz="2400" dirty="0">
                <a:solidFill>
                  <a:srgbClr val="0066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4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sym typeface="Wingdings" panose="05000000000000000000" pitchFamily="2" charset="2"/>
              </a:rPr>
              <a:t>&lt;/script</a:t>
            </a:r>
            <a:r>
              <a:rPr lang="en-US" altLang="zh-CN" sz="2800" dirty="0">
                <a:latin typeface="Arial" panose="020B0604020202020204" pitchFamily="34" charset="0"/>
                <a:sym typeface="Wingdings" panose="05000000000000000000" pitchFamily="2" charset="2"/>
              </a:rPr>
              <a:t>&gt;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demo4-7.html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CN" altLang="en-US" kern="0" dirty="0"/>
              <a:t> 有</a:t>
            </a:r>
            <a:r>
              <a:rPr lang="en-US" altLang="zh-CN" kern="0" dirty="0"/>
              <a:t>100 </a:t>
            </a:r>
            <a:r>
              <a:rPr lang="zh-CN" altLang="en-US" kern="0" dirty="0"/>
              <a:t>条帖子，欲放到一个表格中，每一条帖子包含（标题、发帖人、帖子概览、发贴时间）信息</a:t>
            </a:r>
            <a:endParaRPr lang="en-US" altLang="zh-CN" kern="0" dirty="0"/>
          </a:p>
          <a:p>
            <a:pPr lvl="0"/>
            <a:endParaRPr lang="en-US" altLang="zh-CN" kern="0" dirty="0"/>
          </a:p>
          <a:p>
            <a:pPr lvl="0"/>
            <a:r>
              <a:rPr lang="zh-CN" altLang="en-US" kern="0" dirty="0"/>
              <a:t> 要求在表格的“帖子概览”列中，只显示前 </a:t>
            </a:r>
            <a:r>
              <a:rPr lang="en-US" altLang="zh-CN" kern="0" dirty="0"/>
              <a:t>5 </a:t>
            </a:r>
            <a:r>
              <a:rPr lang="zh-CN" altLang="en-US" kern="0" dirty="0"/>
              <a:t>个字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先看问题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912" y="1214165"/>
            <a:ext cx="82089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873560" y="2492896"/>
            <a:ext cx="7182880" cy="3436434"/>
          </a:xfrm>
        </p:spPr>
        <p:txBody>
          <a:bodyPr/>
          <a:lstStyle/>
          <a:p>
            <a:r>
              <a:rPr lang="zh-CN" altLang="en-US" dirty="0"/>
              <a:t> 动手做：</a:t>
            </a:r>
            <a:r>
              <a:rPr lang="en-US" altLang="zh-CN" dirty="0"/>
              <a:t>demo4-8.html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 创建一个二维数组，存储 </a:t>
            </a:r>
            <a:r>
              <a:rPr lang="en-US" altLang="zh-CN" sz="2400" dirty="0"/>
              <a:t>5 </a:t>
            </a:r>
            <a:r>
              <a:rPr lang="zh-CN" altLang="en-US" sz="2400" dirty="0"/>
              <a:t>条帖子的内容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pic>
        <p:nvPicPr>
          <p:cNvPr id="4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0714" y="1124744"/>
            <a:ext cx="1736725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获取指定值出现的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位置</a:t>
            </a:r>
            <a:r>
              <a:rPr lang="zh-CN" altLang="en-US" dirty="0">
                <a:sym typeface="+mn-ea"/>
              </a:rPr>
              <a:t> </a:t>
            </a:r>
          </a:p>
          <a:p>
            <a:pPr lvl="1" latinLnBrk="0"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indexOf()</a:t>
            </a:r>
            <a:r>
              <a:rPr lang="zh-CN" altLang="en-US" sz="2400" dirty="0">
                <a:cs typeface="+mn-ea"/>
                <a:sym typeface="+mn-ea"/>
              </a:rPr>
              <a:t> 方法</a:t>
            </a:r>
            <a:endParaRPr lang="zh-CN" altLang="en-US" sz="2400" dirty="0">
              <a:cs typeface="+mn-ea"/>
            </a:endParaRPr>
          </a:p>
          <a:p>
            <a:r>
              <a:rPr lang="zh-CN" altLang="en-US" dirty="0"/>
              <a:t> </a:t>
            </a:r>
            <a:r>
              <a:rPr lang="zh-CN" altLang="en-US" dirty="0">
                <a:sym typeface="+mn-ea"/>
              </a:rPr>
              <a:t>数组元素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排序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通过数组变量的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sort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sz="2400" dirty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方法 </a:t>
            </a: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默认从小到大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颠倒数组中元素的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顺序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通过数组变量的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reverse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() </a:t>
            </a:r>
            <a:r>
              <a:rPr lang="zh-CN" altLang="en-US" sz="2400" dirty="0">
                <a:cs typeface="+mn-ea"/>
                <a:sym typeface="+mn-ea"/>
              </a:rPr>
              <a:t>方法 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33031" y="444649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demo4-9.html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8933180" y="5113020"/>
            <a:ext cx="3240405" cy="17278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-5080" y="-40005"/>
            <a:ext cx="12188825" cy="7061200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sym typeface="+mn-ea"/>
              </a:rPr>
              <a:t> sort() </a:t>
            </a:r>
            <a:r>
              <a:rPr lang="zh-CN" altLang="en-US" dirty="0">
                <a:sym typeface="+mn-ea"/>
              </a:rPr>
              <a:t>方法</a:t>
            </a: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只能排序 10 以内的数组。如果需要排序的数组中存在大于 10 的数字，我们需要向 sort</a:t>
            </a:r>
            <a:r>
              <a:rPr lang="en-US" altLang="zh-CN" sz="2400" dirty="0">
                <a:cs typeface="+mn-ea"/>
                <a:sym typeface="+mn-ea"/>
              </a:rPr>
              <a:t>()</a:t>
            </a:r>
            <a:r>
              <a:rPr lang="zh-CN" altLang="en-US" sz="2400" dirty="0">
                <a:cs typeface="+mn-ea"/>
                <a:sym typeface="+mn-ea"/>
              </a:rPr>
              <a:t> 方法中传入回调函数：</a:t>
            </a:r>
          </a:p>
          <a:p>
            <a:pPr lvl="1"/>
            <a:endParaRPr lang="zh-CN" altLang="en-US" sz="2400" dirty="0">
              <a:sym typeface="+mn-ea"/>
            </a:endParaRPr>
          </a:p>
          <a:p>
            <a:pPr lvl="1"/>
            <a:endParaRPr lang="zh-CN" altLang="en-US" sz="2400" dirty="0">
              <a:sym typeface="+mn-ea"/>
            </a:endParaRPr>
          </a:p>
          <a:p>
            <a:pPr lvl="1"/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 对于传入的两个参数：a 代表的是找到的数组中的当前项，b 代表的是当前项的后一项</a:t>
            </a:r>
          </a:p>
          <a:p>
            <a:pPr lvl="2"/>
            <a:r>
              <a:rPr lang="zh-CN" altLang="en-US" sz="2000" dirty="0">
                <a:sym typeface="+mn-ea"/>
              </a:rPr>
              <a:t>return a -b ： 如果 a 大于 b，返回结果，a 与 b 交换位置。如果 a 小于 b，那么 a 和 b 位置不变。 这是升序排序。</a:t>
            </a:r>
          </a:p>
          <a:p>
            <a:pPr lvl="2"/>
            <a:r>
              <a:rPr lang="zh-CN" altLang="en-US" sz="2000" dirty="0">
                <a:sym typeface="+mn-ea"/>
              </a:rPr>
              <a:t>return b -a ： 如果 b 大于 a，返回结果，a 与 b交换位置。如果  </a:t>
            </a:r>
            <a:r>
              <a:rPr lang="en-US" altLang="zh-CN" sz="2000" dirty="0">
                <a:sym typeface="+mn-ea"/>
              </a:rPr>
              <a:t>a </a:t>
            </a:r>
            <a:r>
              <a:rPr lang="zh-CN" altLang="en-US" sz="2000" dirty="0">
                <a:sym typeface="+mn-ea"/>
              </a:rPr>
              <a:t>小于 b，那么 a 和b位置不变。 这是降序排序。</a:t>
            </a:r>
          </a:p>
          <a:p>
            <a:pPr marL="168275" lvl="1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6505" y="1949450"/>
            <a:ext cx="3985895" cy="15297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y.sort(function (a , b) {</a:t>
            </a: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a - b;</a:t>
            </a:r>
          </a:p>
          <a:p>
            <a:pPr fontAlgn="auto"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}); 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10324465" y="6374130"/>
            <a:ext cx="1849120" cy="6102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/>
              <a:t> 数组转换成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通过数组变量的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join(separator)</a:t>
            </a:r>
            <a:r>
              <a:rPr sz="2400" dirty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方法  </a:t>
            </a:r>
          </a:p>
          <a:p>
            <a:pPr marL="168275" lvl="1" indent="0">
              <a:buNone/>
            </a:pPr>
            <a:r>
              <a:rPr lang="zh-CN" altLang="en-US" sz="2400" dirty="0">
                <a:sym typeface="+mn-ea"/>
              </a:rPr>
              <a:t>    参数：指定使用的分隔符。如果省略，则使用逗号作为分隔符。</a:t>
            </a:r>
          </a:p>
          <a:p>
            <a:pPr lvl="1"/>
            <a:r>
              <a:rPr lang="zh-CN" altLang="en-US" sz="2400" dirty="0">
                <a:sym typeface="+mn-ea"/>
              </a:rPr>
              <a:t> 返回一个字符串。</a:t>
            </a:r>
          </a:p>
          <a:p>
            <a:pPr lvl="1"/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demo4-10.html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0045" y="3840480"/>
            <a:ext cx="4906645" cy="12915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50000"/>
              </a:lnSpc>
            </a:pPr>
            <a:r>
              <a:rPr lang="en-US" sz="2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 = [1，2，3，4，5，6，7];</a:t>
            </a:r>
          </a:p>
          <a:p>
            <a:pPr marL="0" lvl="1" fontAlgn="auto">
              <a:lnSpc>
                <a:spcPct val="150000"/>
              </a:lnSpc>
            </a:pP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arr.join("-");</a:t>
            </a:r>
            <a:endParaRPr lang="en-US" altLang="zh-CN" sz="2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41115" y="4633595"/>
            <a:ext cx="4691380" cy="436880"/>
            <a:chOff x="5450" y="5056"/>
            <a:chExt cx="7388" cy="688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5450" y="5400"/>
              <a:ext cx="2304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2" y="5056"/>
              <a:ext cx="4957" cy="689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数组方法</a:t>
            </a:r>
            <a:r>
              <a:rPr lang="en-US" altLang="zh-CN" dirty="0"/>
              <a:t>——</a:t>
            </a:r>
            <a:r>
              <a:rPr lang="zh-CN" altLang="en-US" dirty="0"/>
              <a:t>删除元素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demo4-11.html</a:t>
            </a:r>
          </a:p>
        </p:txBody>
      </p:sp>
      <p:graphicFrame>
        <p:nvGraphicFramePr>
          <p:cNvPr id="4" name="内容占位符 3"/>
          <p:cNvGraphicFramePr/>
          <p:nvPr/>
        </p:nvGraphicFramePr>
        <p:xfrm>
          <a:off x="2033453" y="1266836"/>
          <a:ext cx="8124721" cy="287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>
                          <a:latin typeface="+mn-ea"/>
                          <a:ea typeface="+mn-ea"/>
                        </a:rPr>
                        <a:t>  shift</a:t>
                      </a:r>
                      <a:r>
                        <a:rPr lang="en-US" sz="2400" dirty="0">
                          <a:latin typeface="+mn-ea"/>
                          <a:ea typeface="+mn-ea"/>
                        </a:rPr>
                        <a:t>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ea"/>
                          <a:sym typeface="+mn-ea"/>
                        </a:rPr>
                        <a:t>删除并返回数组的第一个元素。</a:t>
                      </a:r>
                      <a:endParaRPr lang="en-US" altLang="zh-CN" sz="24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ea"/>
                          <a:ea typeface="+mn-ea"/>
                        </a:rPr>
                        <a:t>  pop(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ea"/>
                          <a:sym typeface="+mn-ea"/>
                        </a:rPr>
                        <a:t>删除并返回数组的最后一个元素 。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>
                          <a:latin typeface="+mn-ea"/>
                          <a:ea typeface="+mn-ea"/>
                        </a:rPr>
                        <a:t>  slice(start,end)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ym typeface="+mn-ea"/>
                        </a:rPr>
                        <a:t>返回值为提取的子数组。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>
                          <a:latin typeface="+mn-ea"/>
                          <a:ea typeface="+mn-ea"/>
                        </a:rPr>
                        <a:t>  splice()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删除数组的第一个元素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 通过数组变量的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shift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() </a:t>
            </a:r>
            <a:r>
              <a:rPr lang="zh-CN" altLang="en-US" sz="2400" dirty="0">
                <a:cs typeface="+mn-ea"/>
                <a:sym typeface="+mn-ea"/>
              </a:rPr>
              <a:t>方法 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返回值为删除的数组的第一个元素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en-US" altLang="zh-CN" sz="2400" dirty="0">
                <a:sym typeface="+mn-ea"/>
              </a:rPr>
              <a:t> length </a:t>
            </a:r>
            <a:r>
              <a:rPr lang="zh-CN" altLang="en-US" sz="2400" dirty="0">
                <a:sym typeface="+mn-ea"/>
              </a:rPr>
              <a:t>自动减 </a:t>
            </a:r>
            <a:r>
              <a:rPr lang="en-US" altLang="zh-CN" sz="2400" dirty="0">
                <a:sym typeface="+mn-ea"/>
              </a:rPr>
              <a:t>1</a:t>
            </a:r>
          </a:p>
          <a:p>
            <a:r>
              <a:rPr lang="zh-CN" altLang="en-US" dirty="0">
                <a:sym typeface="+mn-ea"/>
              </a:rPr>
              <a:t> 删除数组的最后一个元素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 通过数组变量的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pop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sz="2400" dirty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方法 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>
                <a:sym typeface="+mn-ea"/>
              </a:rPr>
              <a:t> 返回值为删除的数组的最后一个元素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en-US" altLang="zh-CN" sz="2400" dirty="0">
                <a:sym typeface="+mn-ea"/>
              </a:rPr>
              <a:t> length </a:t>
            </a:r>
            <a:r>
              <a:rPr lang="zh-CN" altLang="en-US" sz="2400" dirty="0">
                <a:sym typeface="+mn-ea"/>
              </a:rPr>
              <a:t>自动减 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数组方法</a:t>
            </a:r>
            <a:r>
              <a:rPr lang="en-US" altLang="zh-CN" dirty="0"/>
              <a:t>——</a:t>
            </a:r>
            <a:r>
              <a:rPr lang="zh-CN" altLang="en-US" dirty="0"/>
              <a:t>删除元素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8933180" y="5113020"/>
            <a:ext cx="3240405" cy="17278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数组方法</a:t>
            </a:r>
            <a:r>
              <a:rPr lang="en-US" altLang="zh-CN" dirty="0"/>
              <a:t>——</a:t>
            </a:r>
            <a:r>
              <a:rPr lang="zh-CN" altLang="en-US" dirty="0"/>
              <a:t>添加元素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80176" y="56961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demo4-11.html</a:t>
            </a:r>
          </a:p>
        </p:txBody>
      </p:sp>
      <p:graphicFrame>
        <p:nvGraphicFramePr>
          <p:cNvPr id="4" name="内容占位符 3"/>
          <p:cNvGraphicFramePr/>
          <p:nvPr/>
        </p:nvGraphicFramePr>
        <p:xfrm>
          <a:off x="2033453" y="1266836"/>
          <a:ext cx="8124721" cy="404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>
                          <a:latin typeface="+mn-ea"/>
                          <a:ea typeface="+mn-ea"/>
                        </a:rPr>
                        <a:t> unshift</a:t>
                      </a:r>
                      <a:r>
                        <a:rPr lang="en-US" sz="2400" dirty="0">
                          <a:latin typeface="+mn-ea"/>
                          <a:ea typeface="+mn-ea"/>
                        </a:rPr>
                        <a:t>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向数组的开头添加一个或更多元素，并返回新的长度。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ea"/>
                          <a:ea typeface="+mn-ea"/>
                        </a:rPr>
                        <a:t> push(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向数组的末尾添加一个或更多元素，并</a:t>
                      </a:r>
                      <a:br>
                        <a:rPr lang="zh-CN" altLang="en-US" sz="2400" dirty="0">
                          <a:latin typeface="+mn-ea"/>
                          <a:ea typeface="+mn-ea"/>
                        </a:rPr>
                      </a:b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返回新的长度 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>
                          <a:latin typeface="+mn-ea"/>
                          <a:ea typeface="+mn-ea"/>
                        </a:rPr>
                        <a:t> concat()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连接两个或多个数组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并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返回被连接数组的一个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新数组。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dirty="0">
                          <a:latin typeface="+mn-ea"/>
                          <a:ea typeface="+mn-ea"/>
                        </a:rPr>
                        <a:t> splice()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向数组的开头添加元素</a:t>
            </a:r>
            <a:endParaRPr lang="zh-CN" altLang="en-US" sz="2400" dirty="0">
              <a:sym typeface="+mn-ea"/>
            </a:endParaRP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 通过数组变量的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unshift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sz="2400" dirty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方法，返回值为新的长度</a:t>
            </a:r>
            <a:endParaRPr lang="en-US" altLang="zh-CN" sz="2400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向数组的末尾添加元素</a:t>
            </a:r>
          </a:p>
          <a:p>
            <a:pPr lvl="1" latinLnBrk="0">
              <a:lnSpc>
                <a:spcPts val="4300"/>
              </a:lnSpc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 通过数组变量的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push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()</a:t>
            </a:r>
            <a:r>
              <a:rPr sz="2400" dirty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方法，返回值为新的长度</a:t>
            </a:r>
          </a:p>
          <a:p>
            <a:pPr lvl="0" latinLnBrk="0">
              <a:lnSpc>
                <a:spcPct val="150000"/>
              </a:lnSpc>
              <a:spcAft>
                <a:spcPts val="0"/>
              </a:spcAft>
            </a:pPr>
            <a:r>
              <a:rPr lang="zh-CN" altLang="en-US" sz="3360" dirty="0">
                <a:cs typeface="+mn-ea"/>
                <a:sym typeface="+mn-ea"/>
              </a:rPr>
              <a:t> </a:t>
            </a:r>
            <a:r>
              <a:rPr lang="zh-CN" altLang="en-US" dirty="0">
                <a:sym typeface="+mn-ea"/>
              </a:rPr>
              <a:t>数组拼接</a:t>
            </a:r>
            <a:endParaRPr lang="zh-CN" altLang="en-US" dirty="0"/>
          </a:p>
          <a:p>
            <a:pPr lvl="1"/>
            <a:r>
              <a:rPr lang="zh-CN" altLang="en-US" sz="2400" dirty="0">
                <a:cs typeface="+mn-ea"/>
                <a:sym typeface="+mn-ea"/>
              </a:rPr>
              <a:t> 通过数组变量的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concat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(</a:t>
            </a:r>
            <a:r>
              <a:rPr lang="en-US" sz="2400" dirty="0">
                <a:solidFill>
                  <a:srgbClr val="C00000"/>
                </a:solidFill>
                <a:cs typeface="+mn-ea"/>
                <a:sym typeface="+mn-ea"/>
              </a:rPr>
              <a:t>arr1,arr2,...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) </a:t>
            </a:r>
            <a:r>
              <a:rPr lang="zh-CN" altLang="en-US" sz="2400" dirty="0">
                <a:cs typeface="+mn-ea"/>
                <a:sym typeface="+mn-ea"/>
              </a:rPr>
              <a:t>方法，返回值为新的数组</a:t>
            </a:r>
            <a:endParaRPr lang="zh-CN" altLang="en-US" sz="2400" dirty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数组方法</a:t>
            </a:r>
            <a:r>
              <a:rPr lang="en-US" altLang="zh-CN" dirty="0"/>
              <a:t>——</a:t>
            </a:r>
            <a:r>
              <a:rPr lang="zh-CN" altLang="en-US" dirty="0"/>
              <a:t>添加元素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8933180" y="5113020"/>
            <a:ext cx="3240405" cy="1727835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3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zh-CN" altLang="en-US" sz="3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       学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向/从数组中添加/删除项目</a:t>
            </a: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通过数组变量的</a:t>
            </a:r>
            <a:r>
              <a:rPr lang="zh-CN" altLang="en-US" sz="24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cs typeface="+mn-ea"/>
                <a:sym typeface="+mn-ea"/>
              </a:rPr>
              <a:t>splice</a:t>
            </a:r>
            <a:r>
              <a:rPr sz="2400" dirty="0">
                <a:solidFill>
                  <a:srgbClr val="C00000"/>
                </a:solidFill>
                <a:cs typeface="+mn-ea"/>
                <a:sym typeface="+mn-ea"/>
              </a:rPr>
              <a:t>(index,howmany,item1,.....,itemX)</a:t>
            </a:r>
            <a:r>
              <a:rPr sz="2400" dirty="0">
                <a:solidFill>
                  <a:srgbClr val="FF0000"/>
                </a:solidFill>
                <a:cs typeface="+mn-ea"/>
                <a:sym typeface="+mn-ea"/>
              </a:rPr>
              <a:t> </a:t>
            </a:r>
            <a:r>
              <a:rPr lang="zh-CN" altLang="en-US" sz="2400" dirty="0">
                <a:cs typeface="+mn-ea"/>
                <a:sym typeface="+mn-ea"/>
              </a:rPr>
              <a:t>方法</a:t>
            </a: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>
              <a:cs typeface="+mn-ea"/>
              <a:sym typeface="+mn-ea"/>
            </a:endParaRP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>
              <a:cs typeface="+mn-ea"/>
              <a:sym typeface="+mn-ea"/>
            </a:endParaRP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>
              <a:cs typeface="+mn-ea"/>
              <a:sym typeface="+mn-ea"/>
            </a:endParaRP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>
              <a:cs typeface="+mn-ea"/>
              <a:sym typeface="+mn-ea"/>
            </a:endParaRP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r>
              <a:rPr lang="zh-CN" altLang="en-US" sz="2400" dirty="0">
                <a:cs typeface="+mn-ea"/>
                <a:sym typeface="+mn-ea"/>
              </a:rPr>
              <a:t>返回值为包含被删除项目的新数组 </a:t>
            </a:r>
          </a:p>
          <a:p>
            <a:pPr lvl="1" latinLnBrk="0">
              <a:lnSpc>
                <a:spcPts val="4000"/>
              </a:lnSpc>
              <a:spcAft>
                <a:spcPts val="0"/>
              </a:spcAft>
            </a:pPr>
            <a:endParaRPr lang="zh-CN" altLang="en-US" sz="2400" dirty="0">
              <a:cs typeface="+mn-ea"/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  <a:p>
            <a:pPr marL="168275" lvl="1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数组方法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80" y="2597150"/>
            <a:ext cx="9068435" cy="1554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8590766" y="5944458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demo4-12.html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2281238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遍历数组把数据写入表格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10593070" cy="4643120"/>
          </a:xfrm>
        </p:spPr>
        <p:txBody>
          <a:bodyPr/>
          <a:lstStyle/>
          <a:p>
            <a:pPr lvl="0"/>
            <a:r>
              <a:rPr lang="zh-CN" altLang="en-US" kern="0" dirty="0"/>
              <a:t> 如何表示各个单元格的信息？</a:t>
            </a:r>
            <a:endParaRPr lang="en-US" altLang="zh-CN" kern="0" dirty="0"/>
          </a:p>
          <a:p>
            <a:pPr lvl="0"/>
            <a:r>
              <a:rPr lang="zh-CN" altLang="en-US" kern="0" dirty="0"/>
              <a:t> 如何表示一条记录的信息？如何表示 </a:t>
            </a:r>
            <a:r>
              <a:rPr lang="en-US" altLang="zh-CN" kern="0" dirty="0"/>
              <a:t>100 </a:t>
            </a:r>
            <a:r>
              <a:rPr lang="zh-CN" altLang="en-US" kern="0" dirty="0"/>
              <a:t>条</a:t>
            </a:r>
            <a:r>
              <a:rPr lang="zh-CN" altLang="en-US" dirty="0">
                <a:sym typeface="+mn-ea"/>
              </a:rPr>
              <a:t>全部</a:t>
            </a:r>
            <a:r>
              <a:rPr lang="zh-CN" altLang="en-US" kern="0" dirty="0"/>
              <a:t>记录的信息？</a:t>
            </a:r>
            <a:endParaRPr lang="en-US" altLang="zh-CN" dirty="0"/>
          </a:p>
          <a:p>
            <a:pPr lvl="0"/>
            <a:r>
              <a:rPr lang="zh-CN" altLang="en-US" kern="0" dirty="0"/>
              <a:t> 如何把这些记录依次放到表格的每一行中？</a:t>
            </a:r>
            <a:endParaRPr lang="en-US" altLang="zh-CN" dirty="0"/>
          </a:p>
          <a:p>
            <a:pPr lvl="0"/>
            <a:r>
              <a:rPr lang="zh-CN" altLang="en-US" kern="0" dirty="0"/>
              <a:t> 如何实现“帖子概览”中的文本缩略功能？</a:t>
            </a:r>
            <a:endParaRPr lang="en-US" altLang="zh-CN" kern="0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使用 </a:t>
            </a:r>
            <a:r>
              <a:rPr lang="en-US" altLang="zh-CN" dirty="0"/>
              <a:t>for </a:t>
            </a:r>
            <a:r>
              <a:rPr lang="zh-CN" altLang="en-US" dirty="0"/>
              <a:t>循环遍历数组</a:t>
            </a:r>
            <a:endParaRPr lang="en-US" altLang="zh-CN" dirty="0"/>
          </a:p>
          <a:p>
            <a:pPr marL="168275" lvl="1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把数据写入表格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7535" y="2389505"/>
            <a:ext cx="8835390" cy="19069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index = 0;  index &lt;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arr.length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index++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//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依次处理每个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index 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10650220" cy="5287645"/>
          </a:xfrm>
        </p:spPr>
        <p:txBody>
          <a:bodyPr/>
          <a:lstStyle/>
          <a:p>
            <a:r>
              <a:rPr lang="zh-CN" altLang="en-US" dirty="0"/>
              <a:t>  </a:t>
            </a:r>
            <a:r>
              <a:rPr lang="en-US" altLang="zh-CN" dirty="0" err="1"/>
              <a:t>forEach </a:t>
            </a:r>
            <a:r>
              <a:rPr lang="zh-CN" altLang="en-US" dirty="0"/>
              <a:t>函数</a:t>
            </a:r>
            <a:endParaRPr lang="zh-CN" altLang="zh-CN" sz="2400" dirty="0">
              <a:ln>
                <a:noFill/>
              </a:ln>
              <a:solidFill>
                <a:srgbClr val="0000CC"/>
              </a:solidFill>
              <a:effectLst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n>
                  <a:noFill/>
                </a:ln>
                <a:solidFill>
                  <a:schemeClr val="tx1"/>
                </a:solidFill>
                <a:effectLst/>
                <a:cs typeface="微软雅黑" panose="020B0503020204020204" pitchFamily="34" charset="-122"/>
                <a:sym typeface="+mn-ea"/>
              </a:rPr>
              <a:t>功能：</a:t>
            </a:r>
            <a:r>
              <a:rPr sz="240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对数组的每个元素执行一次提供的函数。</a:t>
            </a:r>
          </a:p>
          <a:p>
            <a:pPr lvl="1"/>
            <a:r>
              <a:rPr lang="zh-CN" altLang="en-US" sz="240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n>
                  <a:noFill/>
                </a:ln>
                <a:solidFill>
                  <a:schemeClr val="tx1"/>
                </a:solidFill>
                <a:effectLst/>
                <a:cs typeface="微软雅黑" panose="020B0503020204020204" pitchFamily="34" charset="-122"/>
                <a:sym typeface="+mn-ea"/>
              </a:rPr>
              <a:t>语法：</a:t>
            </a:r>
            <a:r>
              <a:rPr lang="en-US" altLang="zh-CN" sz="240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cs typeface="微软雅黑" panose="020B0503020204020204" pitchFamily="34" charset="-122"/>
                <a:sym typeface="+mn-ea"/>
              </a:rPr>
              <a:t>arr.</a:t>
            </a:r>
            <a:r>
              <a:rPr lang="zh-CN" altLang="zh-CN" sz="2400" dirty="0">
                <a:ln>
                  <a:noFill/>
                </a:ln>
                <a:solidFill>
                  <a:srgbClr val="0000DD"/>
                </a:solidFill>
                <a:effectLst/>
                <a:cs typeface="微软雅黑" panose="020B0503020204020204" pitchFamily="34" charset="-122"/>
                <a:sym typeface="+mn-ea"/>
              </a:rPr>
              <a:t>for</a:t>
            </a:r>
            <a:r>
              <a:rPr lang="en-US" altLang="zh-CN" sz="2400" dirty="0">
                <a:ln>
                  <a:noFill/>
                </a:ln>
                <a:solidFill>
                  <a:srgbClr val="0000DD"/>
                </a:solidFill>
                <a:effectLst/>
                <a:cs typeface="微软雅黑" panose="020B0503020204020204" pitchFamily="34" charset="-122"/>
                <a:sym typeface="+mn-ea"/>
              </a:rPr>
              <a:t>Each</a:t>
            </a:r>
            <a:r>
              <a:rPr lang="zh-CN" altLang="zh-CN" sz="2400" dirty="0">
                <a:ln>
                  <a:noFill/>
                </a:ln>
                <a:solidFill>
                  <a:srgbClr val="000000"/>
                </a:solidFill>
                <a:effectLst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zh-CN" sz="2400" dirty="0">
                <a:ln>
                  <a:noFill/>
                </a:ln>
                <a:solidFill>
                  <a:srgbClr val="0000CC"/>
                </a:solidFill>
                <a:effectLst/>
                <a:cs typeface="微软雅黑" panose="020B0503020204020204" pitchFamily="34" charset="-122"/>
                <a:sym typeface="+mn-ea"/>
              </a:rPr>
              <a:t>( </a:t>
            </a:r>
            <a:r>
              <a:rPr lang="en-US" altLang="zh-CN" sz="24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function(</a:t>
            </a:r>
            <a:r>
              <a:rPr lang="zh-CN" altLang="en-US" sz="2400" dirty="0">
                <a:cs typeface="微软雅黑" panose="020B0503020204020204" pitchFamily="34" charset="-122"/>
                <a:sym typeface="+mn-ea"/>
              </a:rPr>
              <a:t>currentValue, index, ar</a:t>
            </a:r>
            <a:r>
              <a:rPr lang="zh-CN" altLang="en-US" sz="2400" dirty="0">
                <a:solidFill>
                  <a:schemeClr val="tx1"/>
                </a:solidFill>
                <a:cs typeface="微软雅黑" panose="020B0503020204020204" pitchFamily="34" charset="-122"/>
                <a:sym typeface="+mn-ea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){}</a:t>
            </a:r>
            <a:r>
              <a:rPr lang="zh-CN" altLang="en-US" sz="2400" dirty="0">
                <a:solidFill>
                  <a:srgbClr val="0000CC"/>
                </a:solidFill>
                <a:cs typeface="微软雅黑" panose="020B0503020204020204" pitchFamily="34" charset="-122"/>
                <a:sym typeface="+mn-ea"/>
              </a:rPr>
              <a:t>）</a:t>
            </a:r>
            <a:endParaRPr sz="2400">
              <a:solidFill>
                <a:srgbClr val="C00000"/>
              </a:solidFill>
              <a:cs typeface="微软雅黑" panose="020B0503020204020204" pitchFamily="34" charset="-122"/>
              <a:sym typeface="+mn-ea"/>
            </a:endParaRPr>
          </a:p>
          <a:p>
            <a:pPr marL="168275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遍历数组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344139" y="1412776"/>
            <a:ext cx="3144349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IE8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及以下不兼容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96176" y="605177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demo4-13.html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15" y="3415665"/>
            <a:ext cx="4703445" cy="17176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77" y="3415665"/>
            <a:ext cx="5506085" cy="1904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数组小结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4252022636"/>
              </p:ext>
            </p:extLst>
          </p:nvPr>
        </p:nvGraphicFramePr>
        <p:xfrm>
          <a:off x="870585" y="1066165"/>
          <a:ext cx="7088505" cy="5463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获取指定内容的位置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indexOf(value)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获取指定位置的内容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array[i]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子数组获取（提取）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转换为字符串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join(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push() unshift()  </a:t>
                      </a:r>
                      <a:r>
                        <a:rPr lang="en-US" altLang="zh-CN" sz="2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concat</a:t>
                      </a: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()  </a:t>
                      </a: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pop()  shift()  splice()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 </a:t>
                      </a:r>
                      <a:r>
                        <a:rPr lang="en-US" altLang="zh-CN" sz="2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forEach</a:t>
                      </a: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sort()</a:t>
                      </a: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reverse()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146301" y="919553"/>
            <a:ext cx="3385551" cy="56235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中的数组：</a:t>
            </a: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数组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方式以及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多维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r>
              <a:rPr lang="zh-CN" altLang="en-US" sz="2600" dirty="0">
                <a:sym typeface="+mn-ea"/>
              </a:rPr>
              <a:t>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</a:t>
            </a:r>
            <a:r>
              <a:rPr lang="zh-CN" altLang="en-US" sz="2600" dirty="0">
                <a:sym typeface="+mn-ea"/>
              </a:rPr>
              <a:t>数组中的元素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可以是不同的数据类型。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</a:t>
            </a:r>
            <a:r>
              <a:rPr lang="zh-CN" altLang="en-US" sz="2600" dirty="0">
                <a:sym typeface="+mn-ea"/>
              </a:rPr>
              <a:t>数组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长度可变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特性。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>
                <a:sym typeface="+mn-ea"/>
              </a:rPr>
              <a:t>④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数组的方法书写符合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小驼峰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命名法。</a:t>
            </a:r>
          </a:p>
          <a:p>
            <a:pPr fontAlgn="auto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>
                <a:sym typeface="+mn-ea"/>
              </a:rPr>
              <a:t>⑤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清楚</a:t>
            </a:r>
            <a:r>
              <a:rPr lang="zh-CN" altLang="en-US" sz="2600" dirty="0">
                <a:sym typeface="+mn-ea"/>
              </a:rPr>
              <a:t>数组方法</a:t>
            </a:r>
            <a:r>
              <a:rPr lang="zh-CN" altLang="en-US" sz="2600" dirty="0">
                <a:solidFill>
                  <a:srgbClr val="FF0000"/>
                </a:solidFill>
                <a:sym typeface="+mn-ea"/>
              </a:rPr>
              <a:t>有没有</a:t>
            </a:r>
            <a:r>
              <a:rPr lang="zh-CN" altLang="en-US" sz="2600" dirty="0">
                <a:sym typeface="+mn-ea"/>
              </a:rPr>
              <a:t>改变原始数组。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 字符串的定义和作用</a:t>
            </a:r>
            <a:endParaRPr lang="en-US" altLang="zh-CN" dirty="0"/>
          </a:p>
          <a:p>
            <a:r>
              <a:rPr lang="zh-CN" altLang="en-US" dirty="0"/>
              <a:t> 字符串的常用操作</a:t>
            </a:r>
            <a:endParaRPr lang="en-US" altLang="zh-CN" dirty="0"/>
          </a:p>
          <a:p>
            <a:r>
              <a:rPr lang="zh-CN" altLang="en-US" dirty="0"/>
              <a:t> 数组的创建</a:t>
            </a:r>
            <a:endParaRPr lang="en-US" altLang="zh-CN" dirty="0"/>
          </a:p>
          <a:p>
            <a:r>
              <a:rPr lang="zh-CN" altLang="en-US" dirty="0"/>
              <a:t> 数组元素的访问</a:t>
            </a:r>
            <a:endParaRPr lang="en-US" altLang="zh-CN" dirty="0"/>
          </a:p>
          <a:p>
            <a:r>
              <a:rPr lang="zh-CN" altLang="en-US" dirty="0"/>
              <a:t> 数组元素的遍历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本节小结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044301204"/>
              </p:ext>
            </p:extLst>
          </p:nvPr>
        </p:nvGraphicFramePr>
        <p:xfrm>
          <a:off x="1229360" y="1066165"/>
          <a:ext cx="10241280" cy="506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7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获取指定内容的位置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indexOf(value)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indexOf(value)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获取指定位置的内容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charAt(i)  str[i]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array[i]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子串获取（提取）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slice()  </a:t>
                      </a:r>
                      <a:endParaRPr lang="en-US" altLang="zh-CN" sz="2200" b="1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相互转换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split(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join(</a:t>
                      </a:r>
                      <a:r>
                        <a:rPr lang="zh-CN" altLang="en-US" sz="2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ea"/>
                        </a:rPr>
                        <a:t>separator</a:t>
                      </a:r>
                      <a:r>
                        <a:rPr lang="en-US" altLang="zh-CN" sz="2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拼接符号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push() unshift()  </a:t>
                      </a:r>
                      <a:r>
                        <a:rPr lang="en-US" altLang="zh-CN" sz="2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concat</a:t>
                      </a: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()  </a:t>
                      </a: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endParaRPr lang="zh-CN" altLang="en-US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pop()  shift()  splice()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 forEach()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toUpperCase()</a:t>
                      </a: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toLowerCase()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sort()</a:t>
                      </a:r>
                    </a:p>
                    <a:p>
                      <a:pPr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reverse()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8150" y="2075815"/>
            <a:ext cx="652780" cy="34150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buNone/>
            </a:pPr>
            <a:r>
              <a:rPr lang="zh-CN" altLang="en-US" sz="3600"/>
              <a:t>增删改查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1285875"/>
            <a:ext cx="9992360" cy="464312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dirty="0"/>
              <a:t>var str = "</a:t>
            </a:r>
            <a:r>
              <a:rPr lang="en-US" dirty="0"/>
              <a:t>no </a:t>
            </a:r>
            <a:r>
              <a:rPr lang="en-US"/>
              <a:t>zuo</a:t>
            </a:r>
            <a:r>
              <a:t>  </a:t>
            </a:r>
            <a:r>
              <a:rPr dirty="0"/>
              <a:t>no die";</a:t>
            </a:r>
          </a:p>
          <a:p>
            <a:r>
              <a:rPr dirty="0"/>
              <a:t> var arr = [];</a:t>
            </a:r>
          </a:p>
          <a:p>
            <a:r>
              <a:rPr dirty="0"/>
              <a:t> 请将 str 中的每个</a:t>
            </a:r>
            <a:r>
              <a:rPr lang="zh-CN" dirty="0"/>
              <a:t>单</a:t>
            </a:r>
            <a:r>
              <a:rPr dirty="0" err="1"/>
              <a:t>词首字母改成大写</a:t>
            </a:r>
            <a:r>
              <a:rPr dirty="0">
                <a:sym typeface="+mn-ea"/>
              </a:rPr>
              <a:t> "</a:t>
            </a:r>
            <a:r>
              <a:rPr lang="en-US" dirty="0">
                <a:sym typeface="+mn-ea"/>
              </a:rPr>
              <a:t>N</a:t>
            </a:r>
            <a:r>
              <a:rPr dirty="0">
                <a:sym typeface="+mn-ea"/>
              </a:rPr>
              <a:t>o </a:t>
            </a:r>
            <a:r>
              <a:rPr lang="en-US" dirty="0" err="1">
                <a:sym typeface="+mn-ea"/>
              </a:rPr>
              <a:t>Z</a:t>
            </a:r>
            <a:r>
              <a:rPr dirty="0" err="1">
                <a:sym typeface="+mn-ea"/>
              </a:rPr>
              <a:t>uo</a:t>
            </a:r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N</a:t>
            </a:r>
            <a:r>
              <a:rPr dirty="0">
                <a:sym typeface="+mn-ea"/>
              </a:rPr>
              <a:t>o </a:t>
            </a:r>
            <a:r>
              <a:rPr lang="en-US" dirty="0">
                <a:sym typeface="+mn-ea"/>
              </a:rPr>
              <a:t>D</a:t>
            </a:r>
            <a:r>
              <a:rPr dirty="0">
                <a:sym typeface="+mn-ea"/>
              </a:rPr>
              <a:t>ie"</a:t>
            </a:r>
            <a:r>
              <a:rPr dirty="0"/>
              <a:t>。</a:t>
            </a:r>
          </a:p>
          <a:p>
            <a:r>
              <a:rPr lang="zh-CN" dirty="0"/>
              <a:t> 注：使用 </a:t>
            </a:r>
            <a:r>
              <a:rPr lang="en-US" altLang="zh-CN" dirty="0"/>
              <a:t>forEach() </a:t>
            </a:r>
            <a:r>
              <a:rPr lang="zh-CN" altLang="en-US" dirty="0"/>
              <a:t>遍历。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综合练习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1006476" y="260648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使用字符串表示单个数据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使用数组表示多个数据</a:t>
            </a:r>
          </a:p>
          <a:p>
            <a:pPr marL="457200" indent="-457200" eaLnBrk="0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遍历数组把数据写入表格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3200" dirty="0"/>
              <a:t> </a:t>
            </a:r>
            <a:r>
              <a:rPr lang="zh-CN" altLang="en-US" dirty="0"/>
              <a:t>单元格信息的表示</a:t>
            </a:r>
            <a:r>
              <a:rPr lang="en-US" altLang="zh-CN" dirty="0"/>
              <a:t>----</a:t>
            </a:r>
            <a:r>
              <a:rPr lang="zh-CN" altLang="en-US" dirty="0">
                <a:solidFill>
                  <a:srgbClr val="FF0000"/>
                </a:solidFill>
              </a:rPr>
              <a:t>字符串（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/>
          </a:p>
          <a:p>
            <a:pPr lvl="1"/>
            <a:r>
              <a:rPr lang="zh-CN" altLang="en-US" sz="2800" dirty="0"/>
              <a:t> </a:t>
            </a:r>
            <a:r>
              <a:rPr lang="zh-CN" altLang="en-US" sz="2400" dirty="0"/>
              <a:t>在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中，可以使用 </a:t>
            </a:r>
            <a:r>
              <a:rPr lang="en-US" altLang="zh-CN" sz="2400" dirty="0"/>
              <a:t>String </a:t>
            </a:r>
            <a:r>
              <a:rPr lang="zh-CN" altLang="en-US" sz="2400" dirty="0"/>
              <a:t>类型存储字符</a:t>
            </a:r>
            <a:endParaRPr lang="en-US" altLang="zh-CN" sz="2400" dirty="0"/>
          </a:p>
          <a:p>
            <a:pPr lvl="1"/>
            <a:r>
              <a:rPr lang="zh-CN" altLang="en-US" sz="2400" dirty="0"/>
              <a:t> 字符串中每个字符都有特定的位置，首字符从位置 </a:t>
            </a:r>
            <a:r>
              <a:rPr lang="en-US" altLang="zh-CN" sz="2400" dirty="0"/>
              <a:t>0 </a:t>
            </a:r>
            <a:r>
              <a:rPr lang="zh-CN" altLang="en-US" sz="2400" dirty="0"/>
              <a:t>开始</a:t>
            </a:r>
            <a:endParaRPr lang="en-US" altLang="zh-CN" sz="2400" dirty="0"/>
          </a:p>
          <a:p>
            <a:pPr lvl="1"/>
            <a:r>
              <a:rPr lang="zh-CN" altLang="en-US" sz="2400" dirty="0"/>
              <a:t> 字符串变量是由双引号或单引号来声明</a:t>
            </a:r>
            <a:endParaRPr lang="en-US" altLang="zh-CN" sz="2400" dirty="0"/>
          </a:p>
          <a:p>
            <a:pPr marL="584200" lvl="3" indent="0" algn="ctr">
              <a:buNone/>
            </a:pPr>
            <a:r>
              <a:rPr lang="en-US" altLang="zh-CN" sz="2400" dirty="0"/>
              <a:t>		</a:t>
            </a:r>
            <a:endParaRPr lang="en-US" altLang="zh-CN" sz="2800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88385" y="4509135"/>
            <a:ext cx="4298315" cy="578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var</a:t>
            </a:r>
            <a:r>
              <a:rPr lang="en-US" altLang="zh-CN" sz="2800" dirty="0">
                <a:latin typeface="+mn-ea"/>
              </a:rPr>
              <a:t> text =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2800" dirty="0" err="1">
                <a:latin typeface="+mn-ea"/>
              </a:rPr>
              <a:t>abcdefg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”</a:t>
            </a:r>
            <a:r>
              <a:rPr lang="en-US" altLang="zh-CN" sz="2800" dirty="0">
                <a:latin typeface="+mn-ea"/>
              </a:rPr>
              <a:t>;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/>
              <a:t> 获得字符串的长度</a:t>
            </a:r>
            <a:endParaRPr lang="en-US" altLang="zh-CN" dirty="0"/>
          </a:p>
          <a:p>
            <a:pPr lvl="1"/>
            <a:r>
              <a:rPr lang="zh-CN" altLang="en-US" sz="2400" dirty="0"/>
              <a:t> 通过字符串变量的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length </a:t>
            </a:r>
            <a:r>
              <a:rPr lang="zh-CN" altLang="en-US" sz="2400" dirty="0"/>
              <a:t>属性获得</a:t>
            </a:r>
          </a:p>
          <a:p>
            <a:pPr lvl="1"/>
            <a:r>
              <a:rPr lang="zh-CN" altLang="en-US" sz="2400" dirty="0"/>
              <a:t> </a:t>
            </a:r>
            <a:r>
              <a:rPr lang="en-US" altLang="zh-CN" sz="2400" dirty="0"/>
              <a:t>str</a:t>
            </a:r>
            <a:r>
              <a:rPr lang="en-US" altLang="zh-CN" sz="2400" b="1" dirty="0"/>
              <a:t>.</a:t>
            </a:r>
            <a:r>
              <a:rPr lang="en-US" altLang="zh-CN" sz="2400" dirty="0"/>
              <a:t>length</a:t>
            </a:r>
          </a:p>
          <a:p>
            <a:pPr lvl="0"/>
            <a:r>
              <a:rPr lang="zh-CN" altLang="en-US" dirty="0">
                <a:sym typeface="+mn-ea"/>
              </a:rPr>
              <a:t> 获得指定位置的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字符</a:t>
            </a:r>
            <a:endParaRPr lang="en-US" altLang="zh-CN" sz="3355" dirty="0"/>
          </a:p>
          <a:p>
            <a:pPr lvl="1"/>
            <a:r>
              <a:rPr lang="zh-CN" altLang="en-US" sz="2400" dirty="0">
                <a:sym typeface="+mn-ea"/>
              </a:rPr>
              <a:t> 通过字符串变量的</a:t>
            </a:r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charAt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(n)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方法获得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str.charAt(n)</a:t>
            </a:r>
            <a:endParaRPr lang="en-US" altLang="zh-CN" sz="2400" dirty="0"/>
          </a:p>
          <a:p>
            <a:pPr marL="168275" lvl="1" indent="0">
              <a:buNone/>
            </a:pPr>
            <a:endParaRPr lang="en-US" altLang="zh-CN" sz="336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79691" y="5944458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demo4-1.html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22750" y="4453890"/>
            <a:ext cx="192849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lvl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str[n]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69695" y="5297170"/>
            <a:ext cx="93084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hlinkClick r:id="rId3"/>
              </a:rPr>
              <a:t>http://www.edu2act.net/article/webkai-fa-er-zi-fu-chuan-lei-xing/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2800" dirty="0">
                <a:sym typeface="+mn-ea"/>
              </a:rPr>
              <a:t>获取指定子串首次出现的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位置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indexOf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() </a:t>
            </a:r>
            <a:r>
              <a:rPr lang="zh-CN" altLang="en-US" sz="2400" dirty="0">
                <a:sym typeface="+mn-ea"/>
              </a:rPr>
              <a:t>方法</a:t>
            </a:r>
          </a:p>
          <a:p>
            <a:pPr lvl="1"/>
            <a:r>
              <a:rPr lang="zh-CN" altLang="en-US" sz="2400" dirty="0">
                <a:sym typeface="+mn-ea"/>
              </a:rPr>
              <a:t> 返回值为首次出现的位置下标，下标从 </a:t>
            </a:r>
            <a:r>
              <a:rPr lang="en-US" altLang="zh-CN" sz="2400" dirty="0">
                <a:sym typeface="+mn-ea"/>
              </a:rPr>
              <a:t>0 </a:t>
            </a:r>
            <a:r>
              <a:rPr lang="zh-CN" altLang="en-US" sz="2400" dirty="0">
                <a:sym typeface="+mn-ea"/>
              </a:rPr>
              <a:t>开始</a:t>
            </a:r>
          </a:p>
          <a:p>
            <a:pPr lvl="1"/>
            <a:r>
              <a:rPr lang="zh-CN" altLang="en-US" sz="2400" dirty="0">
                <a:sym typeface="+mn-ea"/>
              </a:rPr>
              <a:t> 若检索的字符串值没有出现，则返回 -1</a:t>
            </a:r>
            <a:endParaRPr lang="zh-CN" altLang="en-US" sz="2400" dirty="0"/>
          </a:p>
          <a:p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28256" y="604796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demo4-2.html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714" y="1052736"/>
            <a:ext cx="10045846" cy="4643437"/>
          </a:xfrm>
        </p:spPr>
        <p:txBody>
          <a:bodyPr/>
          <a:lstStyle/>
          <a:p>
            <a:r>
              <a:rPr lang="zh-CN" altLang="en-US" dirty="0"/>
              <a:t> 根据位置</a:t>
            </a:r>
            <a:r>
              <a:rPr lang="zh-CN" altLang="en-US" dirty="0">
                <a:solidFill>
                  <a:srgbClr val="FF0000"/>
                </a:solidFill>
              </a:rPr>
              <a:t>提取</a:t>
            </a:r>
            <a:r>
              <a:rPr lang="zh-CN" altLang="en-US" dirty="0"/>
              <a:t>一段子串</a:t>
            </a:r>
            <a:endParaRPr lang="en-US" altLang="zh-CN" dirty="0"/>
          </a:p>
          <a:p>
            <a:pPr lvl="1"/>
            <a:r>
              <a:rPr lang="zh-CN" altLang="en-US" sz="2400" dirty="0"/>
              <a:t> 通过字符串变量的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slice(start,end)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方法</a:t>
            </a:r>
          </a:p>
          <a:p>
            <a:pPr lvl="1"/>
            <a:endParaRPr lang="zh-CN" altLang="en-US" sz="2400" dirty="0"/>
          </a:p>
          <a:p>
            <a:pPr lvl="1"/>
            <a:endParaRPr lang="zh-CN" altLang="en-US" sz="2400" dirty="0"/>
          </a:p>
          <a:p>
            <a:pPr lvl="1"/>
            <a:endParaRPr lang="zh-CN" altLang="en-US" sz="24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 返回值为包含</a:t>
            </a:r>
            <a:r>
              <a:rPr lang="zh-CN" altLang="en-US" sz="2400" dirty="0">
                <a:sym typeface="+mn-ea"/>
              </a:rPr>
              <a:t>提取部分的</a:t>
            </a:r>
            <a:r>
              <a:rPr lang="zh-CN" altLang="en-US" sz="2400" dirty="0"/>
              <a:t>新的字符串。</a:t>
            </a:r>
          </a:p>
          <a:p>
            <a:pPr marL="168275" lvl="1" indent="0">
              <a:buNone/>
            </a:pP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字符串方法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88176" y="5940013"/>
            <a:ext cx="3096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demo4-3.html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655" y="2487295"/>
            <a:ext cx="8354695" cy="24530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7292975" y="1124585"/>
            <a:ext cx="4360545" cy="11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从 start 开始（包括 start）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到 end 结束（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包括 end）</a:t>
            </a: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为止的所有字符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03712" y="1124744"/>
            <a:ext cx="9715500" cy="4643437"/>
          </a:xfrm>
        </p:spPr>
        <p:txBody>
          <a:bodyPr/>
          <a:lstStyle/>
          <a:p>
            <a:r>
              <a:rPr lang="zh-CN" altLang="en-US" sz="3200" dirty="0"/>
              <a:t> </a:t>
            </a:r>
            <a:r>
              <a:rPr lang="zh-CN" altLang="en-US" dirty="0"/>
              <a:t>实现文本缩略</a:t>
            </a:r>
            <a:endParaRPr lang="en-US" altLang="zh-CN" dirty="0"/>
          </a:p>
          <a:p>
            <a:pPr lvl="1"/>
            <a:r>
              <a:rPr lang="zh-CN" altLang="en-US" sz="2400" dirty="0"/>
              <a:t> 求出字符串长度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text</a:t>
            </a:r>
            <a:r>
              <a:rPr lang="en-US" altLang="zh-CN" sz="2400" dirty="0" err="1">
                <a:solidFill>
                  <a:srgbClr val="C00000"/>
                </a:solidFill>
              </a:rPr>
              <a:t>.length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400" dirty="0"/>
              <a:t> 比较帖子长度与 </a:t>
            </a:r>
            <a:r>
              <a:rPr lang="en-US" altLang="zh-CN" sz="2400" dirty="0"/>
              <a:t>5 </a:t>
            </a:r>
            <a:r>
              <a:rPr lang="zh-CN" altLang="en-US" sz="2400" dirty="0"/>
              <a:t>的关系</a:t>
            </a:r>
            <a:endParaRPr lang="en-US" altLang="zh-CN" sz="2400" dirty="0"/>
          </a:p>
          <a:p>
            <a:pPr lvl="1"/>
            <a:r>
              <a:rPr lang="zh-CN" altLang="en-US" sz="2400" dirty="0"/>
              <a:t> 截取前 </a:t>
            </a:r>
            <a:r>
              <a:rPr lang="en-US" altLang="zh-CN" sz="2400" dirty="0"/>
              <a:t>5 </a:t>
            </a:r>
            <a:r>
              <a:rPr lang="zh-CN" altLang="en-US" sz="2400" dirty="0"/>
              <a:t>个字符 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newText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text.</a:t>
            </a:r>
            <a:r>
              <a:rPr lang="en-US" altLang="zh-CN" sz="2400" dirty="0" err="1">
                <a:solidFill>
                  <a:srgbClr val="C00000"/>
                </a:solidFill>
              </a:rPr>
              <a:t>slice</a:t>
            </a:r>
            <a:r>
              <a:rPr lang="en-US" altLang="zh-CN" sz="2400" dirty="0">
                <a:solidFill>
                  <a:srgbClr val="C00000"/>
                </a:solidFill>
              </a:rPr>
              <a:t>(0, 5)</a:t>
            </a:r>
            <a:r>
              <a:rPr lang="en-US" altLang="zh-CN" sz="2400" dirty="0"/>
              <a:t>;</a:t>
            </a:r>
          </a:p>
          <a:p>
            <a:pPr lvl="1"/>
            <a:r>
              <a:rPr lang="zh-CN" altLang="en-US" sz="2400" dirty="0"/>
              <a:t> 加上“</a:t>
            </a:r>
            <a:r>
              <a:rPr lang="en-US" altLang="zh-CN" sz="2400" dirty="0"/>
              <a:t>……</a:t>
            </a:r>
            <a:r>
              <a:rPr lang="zh-CN" altLang="en-US" sz="2400" dirty="0"/>
              <a:t>”符号  </a:t>
            </a:r>
            <a:r>
              <a:rPr lang="en-US" altLang="zh-CN" sz="2400" dirty="0" err="1"/>
              <a:t>newText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+=</a:t>
            </a:r>
            <a:r>
              <a:rPr lang="en-US" altLang="zh-CN" sz="2400" dirty="0"/>
              <a:t>“……”;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2316</Words>
  <Application>Microsoft Office PowerPoint</Application>
  <PresentationFormat>宽屏</PresentationFormat>
  <Paragraphs>368</Paragraphs>
  <Slides>36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Arial</vt:lpstr>
      <vt:lpstr>Calibri</vt:lpstr>
      <vt:lpstr>Franklin Gothic Book</vt:lpstr>
      <vt:lpstr>Wingdings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李 建民</cp:lastModifiedBy>
  <cp:revision>471</cp:revision>
  <dcterms:created xsi:type="dcterms:W3CDTF">2013-01-31T00:22:00Z</dcterms:created>
  <dcterms:modified xsi:type="dcterms:W3CDTF">2019-11-16T01:38:48Z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