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584" r:id="rId3"/>
    <p:sldId id="585" r:id="rId4"/>
    <p:sldId id="586" r:id="rId5"/>
    <p:sldId id="553" r:id="rId6"/>
    <p:sldId id="554" r:id="rId7"/>
    <p:sldId id="578" r:id="rId8"/>
    <p:sldId id="556" r:id="rId9"/>
    <p:sldId id="555" r:id="rId10"/>
    <p:sldId id="557" r:id="rId11"/>
    <p:sldId id="558" r:id="rId12"/>
    <p:sldId id="559" r:id="rId13"/>
    <p:sldId id="579" r:id="rId14"/>
    <p:sldId id="561" r:id="rId15"/>
    <p:sldId id="562" r:id="rId16"/>
    <p:sldId id="563" r:id="rId17"/>
    <p:sldId id="564" r:id="rId18"/>
    <p:sldId id="580" r:id="rId19"/>
    <p:sldId id="565" r:id="rId20"/>
    <p:sldId id="566" r:id="rId21"/>
    <p:sldId id="567" r:id="rId22"/>
    <p:sldId id="575" r:id="rId23"/>
    <p:sldId id="582" r:id="rId24"/>
    <p:sldId id="576" r:id="rId25"/>
    <p:sldId id="583" r:id="rId26"/>
    <p:sldId id="549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F0F2F4"/>
    <a:srgbClr val="E0E4E9"/>
    <a:srgbClr val="FFC000"/>
    <a:srgbClr val="99CCFF"/>
    <a:srgbClr val="0000FF"/>
    <a:srgbClr val="FFFF99"/>
    <a:srgbClr val="FF3300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1757" autoAdjust="0"/>
  </p:normalViewPr>
  <p:slideViewPr>
    <p:cSldViewPr>
      <p:cViewPr varScale="1">
        <p:scale>
          <a:sx n="80" d="100"/>
          <a:sy n="80" d="100"/>
        </p:scale>
        <p:origin x="-446" y="-67"/>
      </p:cViewPr>
      <p:guideLst>
        <p:guide orient="horz" pos="2160"/>
        <p:guide pos="384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步骤：分析输入域，分析输出域，建立完整的决策表，对决策表中相似用例进行简化，得到最终的决策表设计用例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步骤：分析输入域，分析输出域，建立完整的决策表，对决策表中相似用例进行简化，得到最终的决策表设计用例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强边界点，是覆盖所有输入条件的所有边界组合  </a:t>
            </a:r>
          </a:p>
          <a:p>
            <a:r>
              <a:rPr lang="zh-CN" altLang="en-US"/>
              <a:t>弱边界法，仅覆盖输入条件的某个边界点</a:t>
            </a:r>
            <a:r>
              <a:rPr lang="en-US" altLang="zh-CN"/>
              <a:t>qing</a:t>
            </a:r>
          </a:p>
        </p:txBody>
      </p:sp>
    </p:spTree>
    <p:extLst>
      <p:ext uri="{BB962C8B-B14F-4D97-AF65-F5344CB8AC3E}">
        <p14:creationId xmlns:p14="http://schemas.microsoft.com/office/powerpoint/2010/main" xmlns="" val="11034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输入条件存在相互关联，等价类是独立性假设，忽略关联性会造成严重的冗余</a:t>
            </a:r>
          </a:p>
          <a:p>
            <a:r>
              <a:rPr lang="zh-CN" altLang="en-US"/>
              <a:t>边界值法，金额有边界点，但是是否过期就只有两个值，不太适合用边界法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决策表法又叫做判定表，是同一个方法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这句话的意思也不太理解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）：列出了问题的所有条件。通常认为列出的条件的次序无关紧要。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）：列出了问题规定可能采取的操作。这些操作的排列顺序没有约束。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）：列出针对它左列条件的取值。在所有可能情况下的真假值。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）：列出在条件项的各种取值情况下应该采取的动作。</a:t>
            </a:r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规则</a:t>
            </a:r>
            <a:r>
              <a:rPr lang="zh-CN" altLang="en-US" dirty="0" smtClean="0"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</a:rPr>
              <a:t>rule</a:t>
            </a: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：决策表中</a:t>
            </a:r>
            <a:r>
              <a:rPr lang="zh-CN" altLang="en-US" b="0" dirty="0" smtClean="0"/>
              <a:t>右部的每一列（条件项和对应的动作项）都是一条规则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/>
              <a:t>这里假定，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维修记录不全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优先维修处理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均已在别处有更严格的定义。</a:t>
            </a:r>
            <a:endParaRPr lang="en-US" altLang="zh-CN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前两个条件</a:t>
            </a:r>
            <a:r>
              <a:rPr lang="zh-CN" altLang="en-US" baseline="0" dirty="0" smtClean="0"/>
              <a:t>  同时成立  或者  第三个条件成立  都可以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首先阅读需求，发现条件之间存在一些 组合关系  并不是孤立存在的  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这时候就可以考虑采用 “决策表法”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）列出所有的条件桩和动作桩 （条件桩：</a:t>
            </a:r>
            <a:r>
              <a:rPr lang="en-US" altLang="zh-CN" dirty="0" smtClean="0"/>
              <a:t>1 2 3  </a:t>
            </a:r>
            <a:r>
              <a:rPr lang="zh-CN" altLang="en-US" dirty="0" smtClean="0"/>
              <a:t>动作桩：隐含了“作其他处理”）  如图所示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）然后考虑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>
                <a:ea typeface="华文隶书" panose="02010800040101010101" pitchFamily="2" charset="-122"/>
              </a:rPr>
              <a:t/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573016"/>
            <a:ext cx="10798224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决策表法设计用例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）：决策表中右部的每一列（条件项和对应的动作项）都是一条规则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怎样画出决策表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分析条件和动作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分析条件和动作：金额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，又</a:t>
            </a:r>
            <a:r>
              <a:rPr lang="zh-CN" altLang="en-US" dirty="0" smtClean="0">
                <a:solidFill>
                  <a:srgbClr val="FF0000"/>
                </a:solidFill>
              </a:rPr>
              <a:t>未过期</a:t>
            </a:r>
            <a:r>
              <a:rPr lang="zh-CN" altLang="en-US" dirty="0" smtClean="0"/>
              <a:t>，则发出</a:t>
            </a:r>
            <a:r>
              <a:rPr lang="zh-CN" altLang="en-US" dirty="0" smtClean="0">
                <a:solidFill>
                  <a:srgbClr val="FF0000"/>
                </a:solidFill>
              </a:rPr>
              <a:t>批准</a:t>
            </a:r>
            <a:r>
              <a:rPr lang="zh-CN" altLang="en-US" dirty="0" smtClean="0"/>
              <a:t>单和</a:t>
            </a:r>
            <a:r>
              <a:rPr lang="zh-CN" altLang="en-US" dirty="0" smtClean="0">
                <a:solidFill>
                  <a:srgbClr val="FF0000"/>
                </a:solidFill>
              </a:rPr>
              <a:t>提货单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，但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了，则</a:t>
            </a:r>
            <a:r>
              <a:rPr lang="zh-CN" altLang="en-US" dirty="0" smtClean="0">
                <a:solidFill>
                  <a:srgbClr val="FF0000"/>
                </a:solidFill>
              </a:rPr>
              <a:t>不发批准单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低于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，则</a:t>
            </a:r>
            <a:r>
              <a:rPr lang="zh-CN" altLang="en-US" dirty="0" smtClean="0">
                <a:solidFill>
                  <a:srgbClr val="FF0000"/>
                </a:solidFill>
              </a:rPr>
              <a:t>不论是否过期都发出批准单和提货单</a:t>
            </a:r>
            <a:r>
              <a:rPr lang="zh-CN" altLang="en-US" dirty="0" smtClean="0"/>
              <a:t>，在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的情况下还需要</a:t>
            </a:r>
            <a:r>
              <a:rPr lang="zh-CN" altLang="en-US" dirty="0" smtClean="0">
                <a:solidFill>
                  <a:srgbClr val="FF0000"/>
                </a:solidFill>
              </a:rPr>
              <a:t>发出通知单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2" descr="http://pic002.cnblogs.com/images/2010/164992/201011301217049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分析条件和动作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23392" y="1340768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60"/>
                <a:gridCol w="1353711"/>
                <a:gridCol w="2117035"/>
                <a:gridCol w="2117035"/>
                <a:gridCol w="2117035"/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动作桩（输出）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动作项（输出取值区）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画出决策表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3392" y="1340768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1353751"/>
                <a:gridCol w="2117035"/>
                <a:gridCol w="2117035"/>
                <a:gridCol w="2117035"/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 gridSpan="5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怎样画出决策表</a:t>
            </a:r>
            <a:r>
              <a:rPr lang="en-US" altLang="zh-CN" smtClean="0"/>
              <a:t>—</a:t>
            </a:r>
            <a:r>
              <a:rPr lang="zh-CN" altLang="en-US" smtClean="0"/>
              <a:t>简化决策表</a:t>
            </a:r>
            <a:endParaRPr lang="zh-CN" altLang="en-US" dirty="0"/>
          </a:p>
        </p:txBody>
      </p:sp>
      <p:sp>
        <p:nvSpPr>
          <p:cNvPr id="105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104456" cy="4267200"/>
          </a:xfrm>
        </p:spPr>
        <p:txBody>
          <a:bodyPr/>
          <a:lstStyle/>
          <a:p>
            <a:r>
              <a:rPr lang="zh-CN" altLang="en-US" dirty="0" smtClean="0"/>
              <a:t>化简规则：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输出相同：欲化简的多个测试用例的输出结果应相同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输入相似：仅有一个输入条件的值可以不相同</a:t>
            </a:r>
          </a:p>
          <a:p>
            <a:endParaRPr lang="zh-CN" altLang="en-US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5015880" y="1412776"/>
          <a:ext cx="6408711" cy="43455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60703"/>
                <a:gridCol w="990782"/>
                <a:gridCol w="1178613"/>
                <a:gridCol w="1178613"/>
              </a:tblGrid>
              <a:tr h="4933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订购单金额是否大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于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元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—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 gridSpan="4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913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将决策表转化成测试用例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7448" y="1124744"/>
          <a:ext cx="10369152" cy="5107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60240"/>
                <a:gridCol w="2304256"/>
                <a:gridCol w="3312368"/>
                <a:gridCol w="2592288"/>
              </a:tblGrid>
              <a:tr h="565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标题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输入订购金额小于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发出批准单、出货单和通知单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输入订单金额大于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不发批准单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任意金额，未过期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输入订单金额任意，订购单未过期的订单</a:t>
                      </a: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发出批准单和出货单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总结使用决策表法设计用例的步骤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分析条件和动作</a:t>
            </a:r>
            <a:endParaRPr lang="en-US" altLang="zh-CN" dirty="0" smtClean="0"/>
          </a:p>
          <a:p>
            <a:r>
              <a:rPr lang="zh-CN" altLang="en-US" dirty="0" smtClean="0"/>
              <a:t>画出初始决策表</a:t>
            </a:r>
            <a:endParaRPr lang="en-US" altLang="zh-CN" dirty="0" smtClean="0"/>
          </a:p>
          <a:p>
            <a:r>
              <a:rPr lang="zh-CN" altLang="en-US" dirty="0" smtClean="0"/>
              <a:t>简化决策表</a:t>
            </a:r>
            <a:endParaRPr lang="en-US" altLang="zh-CN" dirty="0" smtClean="0"/>
          </a:p>
          <a:p>
            <a:r>
              <a:rPr lang="zh-CN" altLang="en-US" dirty="0" smtClean="0"/>
              <a:t>转成测试用例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什么情况适合使用决策表法设计测试用例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在程序中，若输入输出较多，且相互制约的条件较多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</a:rPr>
              <a:t>3.4 基于决策表的测试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决策表适用的范围</a:t>
            </a:r>
            <a:endParaRPr lang="en-US" altLang="zh-CN" sz="2800" b="1" dirty="0" smtClean="0"/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规格说明书以决策表的形式给出，或很容易转化成决策表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条件的排列顺序</a:t>
            </a:r>
            <a:r>
              <a:rPr lang="zh-CN" altLang="en-US" sz="2225" b="1" dirty="0" smtClean="0">
                <a:latin typeface="+mn-ea"/>
              </a:rPr>
              <a:t>不会影响</a:t>
            </a:r>
            <a:r>
              <a:rPr lang="zh-CN" altLang="en-US" sz="2225" b="1" dirty="0">
                <a:latin typeface="+mn-ea"/>
              </a:rPr>
              <a:t>执行哪些操作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规则的排列顺序</a:t>
            </a:r>
            <a:r>
              <a:rPr lang="zh-CN" altLang="en-US" sz="2225" b="1" dirty="0" smtClean="0">
                <a:latin typeface="+mn-ea"/>
              </a:rPr>
              <a:t>不会影响</a:t>
            </a:r>
            <a:r>
              <a:rPr lang="zh-CN" altLang="en-US" sz="2225" b="1" dirty="0">
                <a:latin typeface="+mn-ea"/>
              </a:rPr>
              <a:t>执行哪些操作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当某规则的条件已经满足，并确定要执行的操作后，不必检验</a:t>
            </a:r>
            <a:r>
              <a:rPr lang="zh-CN" altLang="en-US" sz="2225" b="1" dirty="0" smtClean="0">
                <a:latin typeface="+mn-ea"/>
              </a:rPr>
              <a:t>别的</a:t>
            </a:r>
            <a:r>
              <a:rPr lang="zh-CN" altLang="en-US" sz="2225" b="1" dirty="0">
                <a:latin typeface="+mn-ea"/>
              </a:rPr>
              <a:t>规则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如果某一规则要执行多个操作，这些操作的执行顺序无关紧要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10800" y="6245225"/>
            <a:ext cx="1981200" cy="476250"/>
          </a:xfrm>
        </p:spPr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40016" y="1412776"/>
          <a:ext cx="5419678" cy="3267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66"/>
                <a:gridCol w="4423112"/>
              </a:tblGrid>
              <a:tr h="653475">
                <a:tc rowSpan="3">
                  <a:txBody>
                    <a:bodyPr/>
                    <a:lstStyle/>
                    <a:p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</a:tr>
              <a:tr h="653475">
                <a:tc rowSpan="2"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27894" y="232441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</a:rPr>
              <a:t>实例一：需求与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</a:rPr>
              <a:t>思路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9336" y="1340768"/>
            <a:ext cx="5832648" cy="3384376"/>
          </a:xfrm>
        </p:spPr>
        <p:txBody>
          <a:bodyPr/>
          <a:lstStyle/>
          <a:p>
            <a:pPr lvl="1"/>
            <a:r>
              <a:rPr lang="zh-CN" altLang="en-US" sz="2800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“</a:t>
            </a:r>
            <a:r>
              <a:rPr lang="en-US" altLang="zh-CN" sz="2800" dirty="0">
                <a:latin typeface="楷体" panose="02010609060101010101" pitchFamily="49" charset="-122"/>
              </a:rPr>
              <a:t>……</a:t>
            </a:r>
            <a:r>
              <a:rPr lang="zh-CN" altLang="en-US" sz="2800" dirty="0">
                <a:latin typeface="楷体" panose="02010609060101010101" pitchFamily="49" charset="-122"/>
              </a:rPr>
              <a:t>对‘功率大于</a:t>
            </a:r>
            <a:r>
              <a:rPr lang="en-US" altLang="zh-CN" sz="2800" dirty="0">
                <a:latin typeface="楷体" panose="02010609060101010101" pitchFamily="49" charset="-122"/>
              </a:rPr>
              <a:t>50</a:t>
            </a:r>
            <a:r>
              <a:rPr lang="zh-CN" altLang="en-US" sz="2800" dirty="0">
                <a:latin typeface="楷体" panose="02010609060101010101" pitchFamily="49" charset="-122"/>
              </a:rPr>
              <a:t>马力的机器且维修记录不全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或‘已运行</a:t>
            </a:r>
            <a:r>
              <a:rPr lang="en-US" altLang="zh-CN" sz="2800" dirty="0">
                <a:latin typeface="楷体" panose="02010609060101010101" pitchFamily="49" charset="-122"/>
              </a:rPr>
              <a:t>10</a:t>
            </a:r>
            <a:r>
              <a:rPr lang="zh-CN" altLang="en-US" sz="2800" dirty="0">
                <a:latin typeface="楷体" panose="02010609060101010101" pitchFamily="49" charset="-122"/>
              </a:rPr>
              <a:t>年以上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的机器，应给予优先的维修处理</a:t>
            </a:r>
            <a:r>
              <a:rPr lang="en-US" altLang="zh-CN" sz="2800" dirty="0">
                <a:latin typeface="楷体" panose="02010609060101010101" pitchFamily="49" charset="-122"/>
              </a:rPr>
              <a:t>……” </a:t>
            </a:r>
            <a:r>
              <a:rPr lang="zh-CN" altLang="en-US" sz="2800" dirty="0">
                <a:latin typeface="楷体" panose="02010609060101010101" pitchFamily="49" charset="-122"/>
              </a:rPr>
              <a:t>。请建立</a:t>
            </a:r>
            <a:r>
              <a:rPr lang="zh-CN" altLang="en-US" sz="2800" dirty="0" smtClean="0">
                <a:latin typeface="楷体" panose="02010609060101010101" pitchFamily="49" charset="-122"/>
              </a:rPr>
              <a:t>决策表</a:t>
            </a:r>
            <a:endParaRPr lang="en-US" altLang="zh-CN" sz="2800" dirty="0">
              <a:latin typeface="楷体" panose="02010609060101010101" pitchFamily="49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23392" y="4581128"/>
            <a:ext cx="8928992" cy="138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）列出所有的条件桩和动作桩</a:t>
            </a:r>
            <a:endParaRPr lang="zh-CN" altLang="en-US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边界值分析法设计测试用例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什么是边界值测试？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对被测对象的边界及边界附近进行测试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为什么进行边界值测试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大量研究表明，边界附近容易出现问题</a:t>
            </a:r>
            <a:endParaRPr lang="en-US" altLang="zh-CN" dirty="0" smtClean="0"/>
          </a:p>
          <a:p>
            <a:pPr lvl="1"/>
            <a:r>
              <a:rPr lang="zh-CN" altLang="en-US" dirty="0"/>
              <a:t>边界</a:t>
            </a:r>
            <a:r>
              <a:rPr lang="zh-CN" altLang="en-US" dirty="0" smtClean="0"/>
              <a:t>值测试怎样做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4949" y="1753739"/>
          <a:ext cx="10659605" cy="376349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11234"/>
                <a:gridCol w="4431763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</a:tblGrid>
              <a:tr h="627249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27249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600" b="1" kern="10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95400" y="0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解析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9376" y="1124744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）列出决策表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308" y="843984"/>
            <a:ext cx="10723606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4137" y="1978926"/>
          <a:ext cx="11325497" cy="395161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34683"/>
                <a:gridCol w="4608934"/>
                <a:gridCol w="1006712"/>
                <a:gridCol w="1006712"/>
                <a:gridCol w="1006712"/>
                <a:gridCol w="1006712"/>
                <a:gridCol w="755032"/>
              </a:tblGrid>
              <a:tr h="75027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40267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3352" y="6093296"/>
            <a:ext cx="1072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）得到相应测试用例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95400" y="260648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9376" y="1340768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5F5E5C"/>
                </a:solidFill>
                <a:latin typeface="楷体" panose="02010609060101010101" pitchFamily="49" charset="-122"/>
              </a:rPr>
              <a:t>）</a:t>
            </a:r>
            <a:r>
              <a:rPr lang="zh-CN" altLang="en-US" sz="2800" dirty="0">
                <a:latin typeface="楷体" panose="02010609060101010101" pitchFamily="49" charset="-122"/>
              </a:rPr>
              <a:t>合并相似规则后得到图</a:t>
            </a:r>
            <a:endParaRPr lang="en-US" altLang="zh-CN" sz="2800" dirty="0">
              <a:latin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r>
              <a:rPr lang="zh-CN" altLang="en-US" dirty="0"/>
              <a:t>总结</a:t>
            </a:r>
            <a:endParaRPr lang="zh-CN" altLang="en-US" dirty="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什么是决策表</a:t>
            </a:r>
          </a:p>
          <a:p>
            <a:r>
              <a:rPr lang="zh-CN" altLang="en-US" sz="2800" dirty="0" smtClean="0">
                <a:sym typeface="+mn-ea"/>
              </a:rPr>
              <a:t>什么情况适合使用决策表法设计测试用例</a:t>
            </a:r>
            <a:endParaRPr lang="en-US" altLang="zh-CN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在程序中，若输入输出较多，且相互制约的条件较多</a:t>
            </a:r>
            <a:endParaRPr lang="en-US" altLang="zh-CN" dirty="0"/>
          </a:p>
          <a:p>
            <a:r>
              <a:rPr lang="zh-CN" altLang="en-US" dirty="0"/>
              <a:t> 决策表中的概念：条件桩、条件项、动作桩、动作项、规则</a:t>
            </a:r>
            <a:endParaRPr lang="en-US" altLang="zh-CN" dirty="0"/>
          </a:p>
          <a:p>
            <a:r>
              <a:rPr lang="zh-CN" altLang="en-US" dirty="0" smtClean="0"/>
              <a:t>怎样</a:t>
            </a:r>
            <a:r>
              <a:rPr lang="zh-CN" altLang="en-US" dirty="0"/>
              <a:t>使用</a:t>
            </a:r>
            <a:r>
              <a:rPr lang="zh-CN" altLang="en-US" dirty="0" smtClean="0"/>
              <a:t>决策表设计测试用例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715" y="260350"/>
            <a:ext cx="10711815" cy="720090"/>
          </a:xfrm>
        </p:spPr>
        <p:txBody>
          <a:bodyPr/>
          <a:lstStyle/>
          <a:p>
            <a:r>
              <a:rPr lang="zh-CN" altLang="en-US" dirty="0" smtClean="0"/>
              <a:t>实例二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0370" y="1306830"/>
            <a:ext cx="7623810" cy="4959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企业工资计算软件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工资分为年薪制，月薪制；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错误程度分为普通，严重；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工资为年薪的员工犯普通错误的扣工资2％，犯严重错误，扣工资4％；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工资为月薪的员工犯普通错误的扣工资4％，犯严重错误扣工资8％；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9370" y="1170305"/>
            <a:ext cx="4257675" cy="5095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补充练习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551384" y="1196752"/>
            <a:ext cx="11089232" cy="426720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计算出差补助为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当员工办理长期出差时，不论是否出差，出差到哪里，每月固定补助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元。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当员工未办理长期出差时时，如果出差省会城市，则每月补助</a:t>
            </a:r>
            <a:r>
              <a:rPr lang="en-US" altLang="zh-CN" dirty="0" smtClean="0"/>
              <a:t>1500</a:t>
            </a:r>
            <a:r>
              <a:rPr lang="zh-CN" altLang="zh-CN" dirty="0" smtClean="0"/>
              <a:t>元，否则补助</a:t>
            </a:r>
            <a:r>
              <a:rPr lang="en-US" altLang="zh-CN" dirty="0" smtClean="0"/>
              <a:t>800</a:t>
            </a:r>
            <a:r>
              <a:rPr lang="zh-CN" altLang="zh-CN" dirty="0" smtClean="0"/>
              <a:t>元</a:t>
            </a:r>
            <a:r>
              <a:rPr lang="en-US" altLang="zh-CN" dirty="0" smtClean="0"/>
              <a:t>;</a:t>
            </a:r>
            <a:r>
              <a:rPr lang="zh-CN" altLang="en-US" dirty="0" smtClean="0"/>
              <a:t>不出差，补助为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</a:p>
          <a:p>
            <a:pPr lvl="0">
              <a:lnSpc>
                <a:spcPct val="130000"/>
              </a:lnSpc>
            </a:pPr>
            <a:endParaRPr lang="zh-CN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补充练习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551384" y="1196752"/>
            <a:ext cx="11089232" cy="426720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3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、某航空公司规定，乘客可以免费托运重量不超过</a:t>
            </a:r>
            <a:r>
              <a:rPr lang="en-US" altLang="zh-CN" dirty="0" smtClean="0"/>
              <a:t>30</a:t>
            </a:r>
            <a:r>
              <a:rPr lang="zh-CN" altLang="en-US" dirty="0" smtClean="0"/>
              <a:t>公斤的行李。当行李重量超过</a:t>
            </a:r>
            <a:r>
              <a:rPr lang="en-US" altLang="zh-CN" dirty="0" smtClean="0"/>
              <a:t>30</a:t>
            </a:r>
            <a:r>
              <a:rPr lang="zh-CN" altLang="en-US" dirty="0" smtClean="0"/>
              <a:t>公斤时，对头等舱的国内乘客超重部分每公斤收费</a:t>
            </a:r>
            <a:r>
              <a:rPr lang="en-US" altLang="zh-CN" dirty="0" smtClean="0"/>
              <a:t>4</a:t>
            </a:r>
            <a:r>
              <a:rPr lang="zh-CN" altLang="en-US" dirty="0" smtClean="0"/>
              <a:t>元，对其他舱的国内乘客超重部分每公斤收费</a:t>
            </a:r>
            <a:r>
              <a:rPr lang="en-US" altLang="zh-CN" dirty="0" smtClean="0"/>
              <a:t>6</a:t>
            </a:r>
            <a:r>
              <a:rPr lang="zh-CN" altLang="en-US" dirty="0" smtClean="0"/>
              <a:t>元，对外国乘客超重部分每公斤收费比国内乘客多一倍。</a:t>
            </a:r>
            <a:endParaRPr lang="en-US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377264" cy="4267200"/>
          </a:xfrm>
        </p:spPr>
        <p:txBody>
          <a:bodyPr/>
          <a:lstStyle/>
          <a:p>
            <a:pPr lvl="1"/>
            <a:r>
              <a:rPr lang="zh-CN" altLang="en-US" dirty="0" smtClean="0"/>
              <a:t>被测数据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确定边界点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确定邻域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确定测试用例</a:t>
            </a:r>
            <a:endParaRPr lang="en-US" altLang="zh-CN" dirty="0" smtClean="0"/>
          </a:p>
          <a:p>
            <a:r>
              <a:rPr lang="zh-CN" altLang="en-US" dirty="0" smtClean="0"/>
              <a:t>选择被测数据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整体输入域</a:t>
            </a:r>
            <a:r>
              <a:rPr lang="zh-CN" altLang="en-US" dirty="0"/>
              <a:t>：多个输入条件共同构成的具有一定实际意义的输入域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个体输入域</a:t>
            </a:r>
            <a:r>
              <a:rPr lang="zh-CN" altLang="en-US" dirty="0"/>
              <a:t>：输入条件分别构成的单个输入域的集合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确定边界点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</a:t>
            </a:r>
            <a:r>
              <a:rPr lang="zh-CN" altLang="en-US" dirty="0" smtClean="0"/>
              <a:t>的点</a:t>
            </a:r>
            <a:endParaRPr lang="en-US" altLang="zh-CN" dirty="0" smtClean="0"/>
          </a:p>
          <a:p>
            <a:r>
              <a:rPr lang="zh-CN" altLang="en-US" dirty="0" smtClean="0"/>
              <a:t>邻域的确定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边界点左右一个单位长度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lvl="1"/>
            <a:r>
              <a:rPr lang="zh-CN" altLang="en-US" dirty="0"/>
              <a:t>基于单缺陷假设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根据需求写出测试用例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某公司订购单的检查：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元，又未过期，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发出批准单和提货单；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元，但过期了，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不发批准单；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金额低于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不论是否过期都发出批准单和提货单，在过期的情况下还需要发出通知单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使用等价类</a:t>
            </a: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</a:rPr>
              <a:t>？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决策表</a:t>
            </a: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</a:rPr>
              <a:t>法</a:t>
            </a:r>
            <a:endParaRPr lang="zh-CN" altLang="en-US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704" y="1340768"/>
            <a:ext cx="7128792" cy="4267200"/>
          </a:xfrm>
        </p:spPr>
        <p:txBody>
          <a:bodyPr/>
          <a:lstStyle/>
          <a:p>
            <a:r>
              <a:rPr lang="zh-CN" altLang="en-US" dirty="0" smtClean="0"/>
              <a:t>决策表法概述</a:t>
            </a:r>
            <a:endParaRPr lang="en-US" altLang="zh-CN" dirty="0" smtClean="0"/>
          </a:p>
          <a:p>
            <a:r>
              <a:rPr lang="zh-CN" altLang="en-US" dirty="0" smtClean="0"/>
              <a:t>使用决策表法设计测试用例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基于决策表的测试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基本原理</a:t>
            </a:r>
            <a:endParaRPr lang="en-US" altLang="zh-CN" sz="34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也</a:t>
            </a:r>
            <a:r>
              <a:rPr lang="zh-CN" altLang="en-US" sz="2800" b="1" dirty="0"/>
              <a:t>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判定表法，</a:t>
            </a:r>
            <a:r>
              <a:rPr lang="zh-CN" altLang="en-US" sz="2800" b="1" dirty="0" smtClean="0"/>
              <a:t>是分析和表达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多种逻辑条件</a:t>
            </a:r>
            <a:r>
              <a:rPr lang="zh-CN" altLang="en-US" sz="2800" b="1" dirty="0" smtClean="0"/>
              <a:t>下执行不同操作情况的工具。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/>
              <a:t>在一些数据处理当中，某些操作的实施依赖与多个</a:t>
            </a:r>
            <a:r>
              <a:rPr lang="zh-CN" altLang="en-US" sz="2800" b="1" dirty="0">
                <a:solidFill>
                  <a:srgbClr val="FF0000"/>
                </a:solidFill>
              </a:rPr>
              <a:t>逻辑条件的组合</a:t>
            </a:r>
            <a:r>
              <a:rPr lang="zh-CN" altLang="en-US" sz="2800" b="1" dirty="0"/>
              <a:t>，即对不同逻辑条件的组合值，分别执行不同的操作，决策表适合于处理这种问题。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决策表法概述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决策表通常由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个部分组成</a:t>
            </a:r>
            <a:endParaRPr lang="zh-CN" altLang="en-US" dirty="0" smtClean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条件桩（</a:t>
            </a:r>
            <a:r>
              <a:rPr lang="en-US" altLang="zh-CN" sz="2400" dirty="0" smtClean="0"/>
              <a:t>Condition Stub</a:t>
            </a:r>
            <a:r>
              <a:rPr lang="zh-CN" altLang="en-US" sz="2400" dirty="0" smtClean="0"/>
              <a:t>）：列出了问题的所有条件（输入区）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动作桩（</a:t>
            </a:r>
            <a:r>
              <a:rPr lang="en-US" altLang="zh-CN" sz="2400" dirty="0" smtClean="0"/>
              <a:t>Action Stub</a:t>
            </a:r>
            <a:r>
              <a:rPr lang="zh-CN" altLang="en-US" sz="2400" dirty="0" smtClean="0"/>
              <a:t>）：列出了问题规定可能采取的操作。这些操作的排列顺序没有约束（输出区）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条件项（</a:t>
            </a:r>
            <a:r>
              <a:rPr lang="en-US" altLang="zh-CN" sz="2400" dirty="0" smtClean="0"/>
              <a:t>Condition Entry</a:t>
            </a:r>
            <a:r>
              <a:rPr lang="zh-CN" altLang="en-US" sz="2400" dirty="0" smtClean="0"/>
              <a:t>）：列出针对它左列条件的取值。在所有可能情况</a:t>
            </a:r>
            <a:r>
              <a:rPr lang="zh-CN" altLang="en-US" sz="2400" smtClean="0"/>
              <a:t>下</a:t>
            </a:r>
            <a:r>
              <a:rPr lang="zh-CN" altLang="en-US" sz="2400" smtClean="0"/>
              <a:t>的取值</a:t>
            </a:r>
            <a:r>
              <a:rPr lang="zh-CN" altLang="en-US" sz="2400" dirty="0" smtClean="0"/>
              <a:t>。（输入取值区）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动作项（</a:t>
            </a:r>
            <a:r>
              <a:rPr lang="en-US" altLang="zh-CN" sz="2400" dirty="0" smtClean="0"/>
              <a:t>Action Entry</a:t>
            </a:r>
            <a:r>
              <a:rPr lang="zh-CN" altLang="en-US" sz="2400" dirty="0" smtClean="0"/>
              <a:t>）：列出在条件项的各种取值情况下应该采取的动作（输出取值区）</a:t>
            </a:r>
            <a:endParaRPr lang="en-US" altLang="zh-CN" sz="2400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002.cnblogs.com/images/2010/164992/20101130121722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412776"/>
            <a:ext cx="11164950" cy="40128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1199456" y="1844824"/>
            <a:ext cx="3856465" cy="15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663952" y="2132856"/>
            <a:ext cx="5355771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343472" y="3717032"/>
            <a:ext cx="3759200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735960" y="4005064"/>
            <a:ext cx="5210628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9530614" y="3522778"/>
            <a:ext cx="3003961" cy="5121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668000" cy="828130"/>
          </a:xfrm>
        </p:spPr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</a:rPr>
              <a:t/>
            </a:r>
            <a:br>
              <a:rPr lang="en-US" altLang="zh-CN" dirty="0" smtClean="0">
                <a:latin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</a:rPr>
              <a:t/>
            </a:r>
            <a:br>
              <a:rPr lang="en-US" altLang="zh-CN" dirty="0">
                <a:latin typeface="楷体" panose="02010609060101010101" pitchFamily="49" charset="-122"/>
              </a:rPr>
            </a:br>
            <a:r>
              <a:rPr lang="zh-CN" altLang="en-US" dirty="0" smtClean="0">
                <a:latin typeface="楷体" panose="02010609060101010101" pitchFamily="49" charset="-122"/>
              </a:rPr>
              <a:t>决策表</a:t>
            </a:r>
            <a:r>
              <a:rPr lang="zh-CN" altLang="en-US" dirty="0">
                <a:latin typeface="楷体" panose="02010609060101010101" pitchFamily="49" charset="-122"/>
              </a:rPr>
              <a:t>法概述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11424" y="908720"/>
            <a:ext cx="11017224" cy="28990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  <a:buNone/>
            </a:pPr>
            <a:endParaRPr lang="en-US" altLang="zh-CN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662</TotalTime>
  <Words>2582</Words>
  <Application>Microsoft Office PowerPoint</Application>
  <PresentationFormat>自定义</PresentationFormat>
  <Paragraphs>316</Paragraphs>
  <Slides>26</Slides>
  <Notes>12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Profile</vt:lpstr>
      <vt:lpstr>软件测试实用教程 ——方法与实践</vt:lpstr>
      <vt:lpstr>内容回顾</vt:lpstr>
      <vt:lpstr>内容回顾</vt:lpstr>
      <vt:lpstr>内容回顾</vt:lpstr>
      <vt:lpstr>根据需求写出测试用例</vt:lpstr>
      <vt:lpstr>目  录</vt:lpstr>
      <vt:lpstr>3.4 基于决策表的测试</vt:lpstr>
      <vt:lpstr>决策表法概述</vt:lpstr>
      <vt:lpstr>  决策表法概述</vt:lpstr>
      <vt:lpstr>决策表法概述</vt:lpstr>
      <vt:lpstr>怎样画出决策表—分析条件和动作</vt:lpstr>
      <vt:lpstr>怎样画出决策表—分析条件和动作</vt:lpstr>
      <vt:lpstr>怎样画出决策表—画出决策表</vt:lpstr>
      <vt:lpstr>怎样画出决策表—简化决策表</vt:lpstr>
      <vt:lpstr>将决策表转化成测试用例</vt:lpstr>
      <vt:lpstr>总结使用决策表法设计用例的步骤</vt:lpstr>
      <vt:lpstr>问题</vt:lpstr>
      <vt:lpstr>3.4 基于决策表的测试</vt:lpstr>
      <vt:lpstr>实例一：需求与思路</vt:lpstr>
      <vt:lpstr>实例一：解析</vt:lpstr>
      <vt:lpstr>实例一：解析</vt:lpstr>
      <vt:lpstr>基于决策表的测试总结</vt:lpstr>
      <vt:lpstr>实例二</vt:lpstr>
      <vt:lpstr>补充练习</vt:lpstr>
      <vt:lpstr>补充练习</vt:lpstr>
      <vt:lpstr>幻灯片 26</vt:lpstr>
    </vt:vector>
  </TitlesOfParts>
  <Company>福建163软件园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Administrator</cp:lastModifiedBy>
  <cp:revision>361</cp:revision>
  <dcterms:created xsi:type="dcterms:W3CDTF">2008-07-27T05:17:00Z</dcterms:created>
  <dcterms:modified xsi:type="dcterms:W3CDTF">2019-10-11T05:42:38Z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