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588" r:id="rId2"/>
    <p:sldId id="594" r:id="rId3"/>
    <p:sldId id="595" r:id="rId4"/>
    <p:sldId id="596" r:id="rId5"/>
    <p:sldId id="597" r:id="rId6"/>
    <p:sldId id="598" r:id="rId7"/>
    <p:sldId id="599" r:id="rId8"/>
    <p:sldId id="600"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615" r:id="rId24"/>
    <p:sldId id="616" r:id="rId25"/>
    <p:sldId id="617" r:id="rId26"/>
    <p:sldId id="618" r:id="rId27"/>
    <p:sldId id="619" r:id="rId28"/>
    <p:sldId id="620" r:id="rId2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17">
          <p15:clr>
            <a:srgbClr val="A4A3A4"/>
          </p15:clr>
        </p15:guide>
      </p15:sldGuideLst>
    </p:ext>
    <p:ext uri="{2D200454-40CA-4A62-9FC3-DE9A4176ACB9}">
      <p15:notesGuideLst xmlns:p15="http://schemas.microsoft.com/office/powerpoint/2012/main" xmlns="">
        <p15:guide id="1" orient="horz" pos="2880">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FF99"/>
    <a:srgbClr val="FFFFFF"/>
    <a:srgbClr val="FF33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73" autoAdjust="0"/>
    <p:restoredTop sz="90047" autoAdjust="0"/>
  </p:normalViewPr>
  <p:slideViewPr>
    <p:cSldViewPr>
      <p:cViewPr varScale="1">
        <p:scale>
          <a:sx n="78" d="100"/>
          <a:sy n="78" d="100"/>
        </p:scale>
        <p:origin x="-418" y="-72"/>
      </p:cViewPr>
      <p:guideLst>
        <p:guide orient="horz" pos="2160"/>
        <p:guide pos="3817"/>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4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xmlns="" val="4317552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xmlns="" val="34005397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28442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406059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u="none" strike="noStrike" kern="1200" smtClean="0">
                <a:solidFill>
                  <a:schemeClr val="tx1"/>
                </a:solidFill>
                <a:latin typeface="Arial" panose="020B0604020202020204" pitchFamily="34" charset="0"/>
                <a:ea typeface="宋体" panose="02010600030101010101" pitchFamily="2" charset="-122"/>
                <a:cs typeface="+mn-cs"/>
              </a:rPr>
              <a:t>L</a:t>
            </a:r>
            <a:r>
              <a:rPr lang="en-US" altLang="zh-CN" sz="1200" b="0" i="0" u="none" strike="noStrike" kern="1200" baseline="-25000" smtClean="0">
                <a:solidFill>
                  <a:schemeClr val="tx1"/>
                </a:solidFill>
                <a:latin typeface="Arial" panose="020B0604020202020204" pitchFamily="34" charset="0"/>
                <a:ea typeface="宋体" panose="02010600030101010101" pitchFamily="2" charset="-122"/>
                <a:cs typeface="+mn-cs"/>
              </a:rPr>
              <a:t>16</a:t>
            </a:r>
            <a:r>
              <a:rPr lang="en-US" altLang="zh-CN" sz="1200" b="0" i="0" u="none" strike="noStrike" kern="1200" smtClean="0">
                <a:solidFill>
                  <a:schemeClr val="tx1"/>
                </a:solidFill>
                <a:latin typeface="Arial" panose="020B0604020202020204" pitchFamily="34" charset="0"/>
                <a:ea typeface="宋体" panose="02010600030101010101" pitchFamily="2" charset="-122"/>
                <a:cs typeface="+mn-cs"/>
              </a:rPr>
              <a:t>(</a:t>
            </a:r>
            <a:r>
              <a:rPr lang="en-US" altLang="zh-CN" sz="1200" b="1" i="0" u="none" strike="noStrike" kern="1200" smtClean="0">
                <a:solidFill>
                  <a:schemeClr val="tx1"/>
                </a:solidFill>
                <a:latin typeface="Arial" panose="020B0604020202020204" pitchFamily="34" charset="0"/>
                <a:ea typeface="宋体" panose="02010600030101010101" pitchFamily="2" charset="-122"/>
                <a:cs typeface="+mn-cs"/>
              </a:rPr>
              <a:t>4</a:t>
            </a:r>
            <a:r>
              <a:rPr lang="en-US" altLang="zh-CN" sz="1200" b="0" i="0" u="none" strike="noStrike" kern="1200" baseline="30000" smtClean="0">
                <a:solidFill>
                  <a:schemeClr val="tx1"/>
                </a:solidFill>
                <a:latin typeface="Arial" panose="020B0604020202020204" pitchFamily="34" charset="0"/>
                <a:ea typeface="宋体" panose="02010600030101010101" pitchFamily="2" charset="-122"/>
                <a:cs typeface="+mn-cs"/>
              </a:rPr>
              <a:t>5</a:t>
            </a:r>
            <a:r>
              <a:rPr lang="en-US" altLang="zh-CN" sz="1200" b="0" i="0" u="none" strike="noStrike" kern="1200" smtClean="0">
                <a:solidFill>
                  <a:schemeClr val="tx1"/>
                </a:solidFill>
                <a:latin typeface="Arial" panose="020B0604020202020204" pitchFamily="34" charset="0"/>
                <a:ea typeface="宋体" panose="02010600030101010101" pitchFamily="2" charset="-122"/>
                <a:cs typeface="+mn-cs"/>
              </a:rPr>
              <a:t>)</a:t>
            </a:r>
            <a:r>
              <a:rPr lang="en-US" altLang="zh-CN" smtClean="0"/>
              <a:t>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这种情况是要考虑各种条件的各种值的组合情况，那么用等价类和边界值都不太适用。那怎么设计呢？</a:t>
            </a:r>
          </a:p>
        </p:txBody>
      </p:sp>
    </p:spTree>
    <p:extLst>
      <p:ext uri="{BB962C8B-B14F-4D97-AF65-F5344CB8AC3E}">
        <p14:creationId xmlns:p14="http://schemas.microsoft.com/office/powerpoint/2010/main" xmlns="" val="109244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先看下这个实验，来了解下正交实验设计的思想</a:t>
            </a:r>
          </a:p>
        </p:txBody>
      </p:sp>
    </p:spTree>
    <p:extLst>
      <p:ext uri="{BB962C8B-B14F-4D97-AF65-F5344CB8AC3E}">
        <p14:creationId xmlns:p14="http://schemas.microsoft.com/office/powerpoint/2010/main" xmlns="" val="291551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94434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对应于</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A1</a:t>
            </a:r>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A2</a:t>
            </a:r>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A3</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三个平面，对应于</a:t>
            </a:r>
            <a:r>
              <a:rPr lang="en-US" altLang="zh-CN" sz="1200" b="0" i="0" kern="1200" dirty="0" smtClean="0">
                <a:solidFill>
                  <a:schemeClr val="tx1"/>
                </a:solidFill>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latin typeface="Arial" panose="020B0604020202020204" pitchFamily="34" charset="0"/>
                <a:ea typeface="宋体" panose="02010600030101010101" pitchFamily="2" charset="-122"/>
                <a:cs typeface="+mn-cs"/>
              </a:rPr>
              <a:t>C</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也各有三个平面，共九个平面。则这九个平面上的试验点都应当一样多，即对每个因子的每个水平都要同等看待。具体来说，每个平面上都有三行、三列，要求在每行、每列上的点一样多。这样，作出如图</a:t>
            </a:r>
            <a:r>
              <a:rPr lang="en-US" altLang="zh-CN" sz="1200" b="0" i="0" kern="1200" dirty="0" smtClean="0">
                <a:solidFill>
                  <a:schemeClr val="tx1"/>
                </a:solidFill>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所示的设计，试验点用⊙表示。我们看到，在</a:t>
            </a:r>
            <a:r>
              <a:rPr lang="en-US" altLang="zh-CN" sz="1200" b="0" i="0" kern="1200" dirty="0" smtClean="0">
                <a:solidFill>
                  <a:schemeClr val="tx1"/>
                </a:solidFill>
                <a:latin typeface="Arial" panose="020B0604020202020204" pitchFamily="34" charset="0"/>
                <a:ea typeface="宋体" panose="02010600030101010101" pitchFamily="2" charset="-122"/>
                <a:cs typeface="+mn-cs"/>
              </a:rPr>
              <a:t>9</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个平面中每个平面上都恰好有三个点而每个平面的每行每列都有一个点，而且只有一个点，总共九个点。这样的试验方案，试验点的分布很均匀，试验次数也不多。</a:t>
            </a:r>
            <a:r>
              <a:rPr lang="zh-CN" altLang="en-US" dirty="0" smtClean="0"/>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当因子数和水平数都不太大时，尚可通过作图的办法来选择分布很均匀的试验点。但是因子数和水平数多了，作图的方法就不行了。</a:t>
            </a:r>
            <a:r>
              <a:rPr lang="zh-CN" altLang="en-US" dirty="0" smtClean="0"/>
              <a:t/>
            </a:r>
            <a:br>
              <a:rPr lang="zh-CN" altLang="en-US" dirty="0" smtClean="0"/>
            </a:br>
            <a:r>
              <a:rPr lang="zh-CN" altLang="en-US" sz="1200" b="0" i="0" kern="1200" dirty="0" smtClean="0">
                <a:solidFill>
                  <a:schemeClr val="tx1"/>
                </a:solidFill>
                <a:latin typeface="Arial" panose="020B0604020202020204" pitchFamily="34" charset="0"/>
                <a:ea typeface="宋体" panose="02010600030101010101" pitchFamily="2" charset="-122"/>
                <a:cs typeface="+mn-cs"/>
              </a:rPr>
              <a:t>　　试验工作者在长期的工作中总结出一套办法，创造出所谓的正交表。按照正交表来安排试验，既能使试验点分布得很均匀，又能减少试验次数，</a:t>
            </a:r>
            <a:endParaRPr lang="zh-CN" altLang="en-US" dirty="0"/>
          </a:p>
        </p:txBody>
      </p:sp>
    </p:spTree>
    <p:extLst>
      <p:ext uri="{BB962C8B-B14F-4D97-AF65-F5344CB8AC3E}">
        <p14:creationId xmlns:p14="http://schemas.microsoft.com/office/powerpoint/2010/main" xmlns="" val="371058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常用的正交表有</a:t>
            </a:r>
            <a:r>
              <a:rPr lang="en-US" altLang="zh-CN"/>
              <a:t>L8 27 L9 34  L16 45  </a:t>
            </a:r>
            <a:r>
              <a:rPr lang="zh-CN" altLang="en-US"/>
              <a:t>等</a:t>
            </a:r>
          </a:p>
        </p:txBody>
      </p:sp>
    </p:spTree>
    <p:extLst>
      <p:ext uri="{BB962C8B-B14F-4D97-AF65-F5344CB8AC3E}">
        <p14:creationId xmlns:p14="http://schemas.microsoft.com/office/powerpoint/2010/main" xmlns="" val="198336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正交表是这个日本统计学家已经统计好的表格</a:t>
            </a:r>
          </a:p>
          <a:p>
            <a:endParaRPr lang="zh-CN" altLang="en-US"/>
          </a:p>
        </p:txBody>
      </p:sp>
    </p:spTree>
    <p:extLst>
      <p:ext uri="{BB962C8B-B14F-4D97-AF65-F5344CB8AC3E}">
        <p14:creationId xmlns:p14="http://schemas.microsoft.com/office/powerpoint/2010/main" xmlns="" val="423766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xmlns="" val="53554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1076134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pPr>
                <a:defRPr/>
              </a:pPr>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pPr>
                <a:defRPr/>
              </a:pPr>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pPr>
                <a:defRPr/>
              </a:pPr>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92016" y="17286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a:xfrm>
            <a:off x="335360" y="3429000"/>
            <a:ext cx="11593288" cy="1600200"/>
          </a:xfrm>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a:t>
            </a:r>
            <a:r>
              <a:rPr lang="en-US" altLang="zh-CN" sz="4400" dirty="0" smtClean="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a:t>
            </a:r>
            <a:r>
              <a:rPr lang="zh-CN" altLang="en-US" sz="4400" dirty="0" smtClean="0">
                <a:latin typeface="华文隶书" panose="02010800040101010101" pitchFamily="2" charset="-122"/>
                <a:ea typeface="华文隶书" panose="02010800040101010101" pitchFamily="2" charset="-122"/>
              </a:rPr>
              <a:t>技术</a:t>
            </a:r>
            <a:endParaRPr lang="en-US" altLang="zh-CN" sz="4400" dirty="0" smtClean="0">
              <a:latin typeface="华文隶书" panose="02010800040101010101" pitchFamily="2" charset="-122"/>
              <a:ea typeface="华文隶书" panose="02010800040101010101" pitchFamily="2" charset="-122"/>
            </a:endParaRPr>
          </a:p>
          <a:p>
            <a:pPr algn="ctr" eaLnBrk="1" hangingPunct="1"/>
            <a:r>
              <a:rPr lang="zh-CN" altLang="en-US" sz="4400" dirty="0" smtClean="0">
                <a:latin typeface="华文隶书" panose="02010800040101010101" pitchFamily="2" charset="-122"/>
                <a:ea typeface="华文隶书" panose="02010800040101010101" pitchFamily="2" charset="-122"/>
              </a:rPr>
              <a:t>黑盒测试技术</a:t>
            </a:r>
            <a:r>
              <a:rPr lang="en-US" altLang="zh-CN" sz="4400" dirty="0" smtClean="0">
                <a:latin typeface="华文隶书" panose="02010800040101010101" pitchFamily="2" charset="-122"/>
                <a:ea typeface="华文隶书" panose="02010800040101010101" pitchFamily="2" charset="-122"/>
              </a:rPr>
              <a:t>——</a:t>
            </a:r>
            <a:r>
              <a:rPr lang="zh-CN" altLang="en-US" sz="4400" dirty="0" smtClean="0">
                <a:latin typeface="华文隶书" panose="02010800040101010101" pitchFamily="2" charset="-122"/>
                <a:ea typeface="华文隶书" panose="02010800040101010101" pitchFamily="2" charset="-122"/>
              </a:rPr>
              <a:t>使用正交表法设计测试用例</a:t>
            </a:r>
            <a:endParaRPr lang="zh-CN" altLang="en-US" sz="4400" dirty="0">
              <a:latin typeface="华文隶书" panose="02010800040101010101" pitchFamily="2" charset="-122"/>
              <a:ea typeface="华文隶书" panose="02010800040101010101" pitchFamily="2" charset="-122"/>
            </a:endParaRPr>
          </a:p>
          <a:p>
            <a:pPr algn="ctr" eaLnBrk="1" hangingPunct="1"/>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3" cstate="print"/>
          <a:stretch>
            <a:fillRect/>
          </a:stretch>
        </p:blipFill>
        <p:spPr>
          <a:xfrm>
            <a:off x="0" y="6146709"/>
            <a:ext cx="3514286" cy="666667"/>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95400" y="1320552"/>
            <a:ext cx="11161240" cy="4267200"/>
          </a:xfrm>
        </p:spPr>
        <p:txBody>
          <a:bodyPr/>
          <a:lstStyle/>
          <a:p>
            <a:r>
              <a:rPr lang="zh-CN" altLang="en-US" dirty="0" smtClean="0"/>
              <a:t>正交表：</a:t>
            </a:r>
            <a:r>
              <a:rPr lang="en-US" altLang="zh-CN" dirty="0" smtClean="0"/>
              <a:t>L</a:t>
            </a:r>
            <a:r>
              <a:rPr lang="en-US" altLang="zh-CN" baseline="-25000" dirty="0" smtClean="0"/>
              <a:t>n</a:t>
            </a:r>
            <a:r>
              <a:rPr lang="en-US" altLang="zh-CN" dirty="0" smtClean="0"/>
              <a:t>(</a:t>
            </a:r>
            <a:r>
              <a:rPr lang="en-US" altLang="zh-CN" dirty="0" err="1" smtClean="0"/>
              <a:t>q</a:t>
            </a:r>
            <a:r>
              <a:rPr lang="en-US" altLang="zh-CN" baseline="30000" dirty="0" err="1" smtClean="0"/>
              <a:t>s</a:t>
            </a:r>
            <a:r>
              <a:rPr lang="en-US" altLang="zh-CN" dirty="0" smtClean="0"/>
              <a:t>)  </a:t>
            </a:r>
          </a:p>
          <a:p>
            <a:pPr lvl="1">
              <a:defRPr/>
            </a:pPr>
            <a:r>
              <a:rPr lang="en-US" altLang="zh-CN" sz="2800" i="1" dirty="0"/>
              <a:t>n</a:t>
            </a:r>
            <a:r>
              <a:rPr lang="zh-CN" altLang="zh-CN" sz="2800" dirty="0"/>
              <a:t>：</a:t>
            </a:r>
            <a:r>
              <a:rPr lang="zh-CN" altLang="zh-CN" dirty="0"/>
              <a:t>实际测试用例的个数，对应正交表的行数；</a:t>
            </a:r>
          </a:p>
          <a:p>
            <a:pPr lvl="1">
              <a:defRPr/>
            </a:pPr>
            <a:r>
              <a:rPr lang="en-US" altLang="zh-CN" i="1" dirty="0"/>
              <a:t>q</a:t>
            </a:r>
            <a:r>
              <a:rPr lang="zh-CN" altLang="zh-CN" dirty="0"/>
              <a:t>：每个输入条件所取测试数据的个数，对应正交表中每个输入条件的取值个数；</a:t>
            </a:r>
          </a:p>
          <a:p>
            <a:pPr lvl="1">
              <a:defRPr/>
            </a:pPr>
            <a:r>
              <a:rPr lang="en-US" altLang="zh-CN" i="1" dirty="0"/>
              <a:t>s</a:t>
            </a:r>
            <a:r>
              <a:rPr lang="zh-CN" altLang="zh-CN" dirty="0"/>
              <a:t>：输入条件的总数，对应正交表的列数；</a:t>
            </a:r>
          </a:p>
          <a:p>
            <a:pPr lvl="1">
              <a:defRPr/>
            </a:pPr>
            <a:r>
              <a:rPr lang="en-US" altLang="zh-CN" i="1" dirty="0" err="1"/>
              <a:t>q</a:t>
            </a:r>
            <a:r>
              <a:rPr lang="en-US" altLang="zh-CN" i="1" baseline="30000" dirty="0" err="1"/>
              <a:t>s</a:t>
            </a:r>
            <a:r>
              <a:rPr lang="zh-CN" altLang="zh-CN" dirty="0"/>
              <a:t>：理论上全组合方式的测试用例个数，基于正交表的测试效率为</a:t>
            </a:r>
            <a:r>
              <a:rPr lang="en-US" altLang="zh-CN" i="1" dirty="0"/>
              <a:t>n</a:t>
            </a:r>
            <a:r>
              <a:rPr lang="zh-CN" altLang="zh-CN" dirty="0"/>
              <a:t>与</a:t>
            </a:r>
            <a:r>
              <a:rPr lang="en-US" altLang="zh-CN" i="1" dirty="0" err="1"/>
              <a:t>q</a:t>
            </a:r>
            <a:r>
              <a:rPr lang="en-US" altLang="zh-CN" i="1" baseline="30000" dirty="0" err="1"/>
              <a:t>s</a:t>
            </a:r>
            <a:r>
              <a:rPr lang="zh-CN" altLang="zh-CN" dirty="0"/>
              <a:t>的比值；</a:t>
            </a:r>
            <a:endParaRPr lang="zh-CN" altLang="en-US"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23645" y="1196752"/>
            <a:ext cx="10873208" cy="4267200"/>
          </a:xfrm>
        </p:spPr>
        <p:txBody>
          <a:bodyPr/>
          <a:lstStyle/>
          <a:p>
            <a:r>
              <a:rPr lang="zh-CN" altLang="en-US" dirty="0"/>
              <a:t>正交表的来历</a:t>
            </a:r>
            <a:endParaRPr lang="en-US" altLang="zh-CN" dirty="0"/>
          </a:p>
          <a:p>
            <a:pPr lvl="1"/>
            <a:r>
              <a:rPr lang="zh-CN" altLang="en-US" dirty="0"/>
              <a:t>日本著名统计学家田口玄一将正交试验选择的水平组合列成表格，称为正交表。正交表实验应用在化学、工业、数学等等诸多领域</a:t>
            </a:r>
            <a:endParaRPr lang="en-US" altLang="zh-CN" dirty="0"/>
          </a:p>
          <a:p>
            <a:r>
              <a:rPr lang="zh-CN" altLang="en-US" dirty="0"/>
              <a:t>正交表查</a:t>
            </a:r>
            <a:r>
              <a:rPr lang="en-US" altLang="zh-CN" dirty="0"/>
              <a:t>https://www.york.ac.uk/depts/maths/tables/orthogonal.htm</a:t>
            </a:r>
          </a:p>
          <a:p>
            <a:r>
              <a:rPr lang="zh-CN" altLang="en-US" dirty="0"/>
              <a:t>正交表的性质</a:t>
            </a:r>
          </a:p>
          <a:p>
            <a:pPr lvl="1">
              <a:buFont typeface="Wingdings" panose="05000000000000000000" charset="0"/>
              <a:buChar char="l"/>
            </a:pPr>
            <a:r>
              <a:rPr lang="zh-CN" altLang="en-US" dirty="0"/>
              <a:t>每一列中每个输入条件的各个测试数据出现的次数相同</a:t>
            </a:r>
          </a:p>
          <a:p>
            <a:pPr lvl="1">
              <a:buFont typeface="Wingdings" panose="05000000000000000000" charset="0"/>
              <a:buChar char="l"/>
            </a:pPr>
            <a:r>
              <a:rPr lang="zh-CN" altLang="en-US" dirty="0"/>
              <a:t> 任意两列所构成的各有序数对出现的次数形同</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a:t>
            </a:r>
          </a:p>
        </p:txBody>
      </p:sp>
      <p:sp>
        <p:nvSpPr>
          <p:cNvPr id="4100" name="Rectangle 3"/>
          <p:cNvSpPr>
            <a:spLocks noGrp="1" noChangeArrowheads="1"/>
          </p:cNvSpPr>
          <p:nvPr>
            <p:ph type="body" idx="1"/>
          </p:nvPr>
        </p:nvSpPr>
        <p:spPr>
          <a:xfrm>
            <a:off x="3503712" y="1412776"/>
            <a:ext cx="5517430" cy="4267200"/>
          </a:xfrm>
        </p:spPr>
        <p:txBody>
          <a:bodyPr/>
          <a:lstStyle/>
          <a:p>
            <a:pPr lvl="1" eaLnBrk="1" hangingPunct="1">
              <a:buFont typeface="Wingdings" panose="05000000000000000000" pitchFamily="2" charset="2"/>
              <a:buChar char="Ø"/>
              <a:defRPr/>
            </a:pPr>
            <a:r>
              <a:rPr lang="zh-CN" altLang="en-US" sz="2800" dirty="0" smtClean="0">
                <a:solidFill>
                  <a:schemeClr val="tx1">
                    <a:lumMod val="10000"/>
                  </a:schemeClr>
                </a:solidFill>
                <a:latin typeface="楷体" panose="02010609060101010101" pitchFamily="49" charset="-122"/>
              </a:rPr>
              <a:t>认识正交表</a:t>
            </a:r>
            <a:endParaRPr lang="en-US" altLang="zh-CN" sz="2800" dirty="0" smtClean="0">
              <a:solidFill>
                <a:schemeClr val="tx1">
                  <a:lumMod val="10000"/>
                </a:schemeClr>
              </a:solidFill>
              <a:latin typeface="楷体" panose="02010609060101010101" pitchFamily="49" charset="-122"/>
            </a:endParaRPr>
          </a:p>
          <a:p>
            <a:pPr lvl="1" eaLnBrk="1" hangingPunct="1">
              <a:buFont typeface="Wingdings" panose="05000000000000000000" pitchFamily="2" charset="2"/>
              <a:buChar char="Ø"/>
              <a:defRPr/>
            </a:pPr>
            <a:r>
              <a:rPr lang="zh-CN" altLang="en-US" sz="2800" dirty="0" smtClean="0">
                <a:solidFill>
                  <a:srgbClr val="FF0000"/>
                </a:solidFill>
                <a:latin typeface="楷体" panose="02010609060101010101" pitchFamily="49" charset="-122"/>
              </a:rPr>
              <a:t>正交表法设计测试用例</a:t>
            </a:r>
            <a:endParaRPr lang="en-US" altLang="zh-CN" sz="2800" dirty="0">
              <a:solidFill>
                <a:srgbClr val="FF0000"/>
              </a:solidFill>
              <a:latin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r>
              <a:rPr lang="zh-CN" altLang="en-US" dirty="0"/>
              <a:t>使用正交表设计测试用例</a:t>
            </a:r>
            <a:endParaRPr lang="zh-CN" altLang="en-US" dirty="0" smtClean="0"/>
          </a:p>
        </p:txBody>
      </p:sp>
      <p:sp>
        <p:nvSpPr>
          <p:cNvPr id="103428" name="Rectangle 3"/>
          <p:cNvSpPr>
            <a:spLocks noGrp="1" noChangeArrowheads="1"/>
          </p:cNvSpPr>
          <p:nvPr>
            <p:ph idx="1"/>
          </p:nvPr>
        </p:nvSpPr>
        <p:spPr/>
        <p:txBody>
          <a:bodyPr/>
          <a:lstStyle/>
          <a:p>
            <a:r>
              <a:rPr lang="zh-CN" altLang="en-US" dirty="0" smtClean="0"/>
              <a:t>测试用例的设计</a:t>
            </a:r>
            <a:endParaRPr lang="en-US" altLang="zh-CN" dirty="0" smtClean="0"/>
          </a:p>
          <a:p>
            <a:pPr marL="985520" lvl="1" indent="-514350">
              <a:buFont typeface="+mj-lt"/>
              <a:buAutoNum type="arabicPeriod"/>
            </a:pPr>
            <a:r>
              <a:rPr lang="zh-CN" altLang="en-US" dirty="0" smtClean="0"/>
              <a:t>将整体输入域拆分为个体输入域，确定所有输入条件</a:t>
            </a:r>
            <a:endParaRPr lang="en-US" altLang="zh-CN" dirty="0" smtClean="0"/>
          </a:p>
          <a:p>
            <a:pPr marL="985520" lvl="1" indent="-514350">
              <a:buFont typeface="+mj-lt"/>
              <a:buAutoNum type="arabicPeriod"/>
            </a:pPr>
            <a:r>
              <a:rPr lang="zh-CN" altLang="en-US" dirty="0" smtClean="0"/>
              <a:t>确定每个输入条件的取值个数</a:t>
            </a:r>
            <a:endParaRPr lang="en-US" altLang="zh-CN" dirty="0" smtClean="0"/>
          </a:p>
          <a:p>
            <a:pPr marL="985520" lvl="1" indent="-514350">
              <a:buFont typeface="+mj-lt"/>
              <a:buAutoNum type="arabicPeriod"/>
            </a:pPr>
            <a:r>
              <a:rPr lang="zh-CN" altLang="en-US" dirty="0" smtClean="0"/>
              <a:t>选择合适的正交表</a:t>
            </a:r>
            <a:endParaRPr lang="en-US" altLang="zh-CN" dirty="0" smtClean="0"/>
          </a:p>
          <a:p>
            <a:pPr marL="985520" lvl="1" indent="-514350">
              <a:buFont typeface="+mj-lt"/>
              <a:buAutoNum type="arabicPeriod"/>
            </a:pPr>
            <a:r>
              <a:rPr lang="zh-CN" altLang="en-US" dirty="0" smtClean="0"/>
              <a:t>建立正交表</a:t>
            </a:r>
            <a:endParaRPr lang="en-US" altLang="zh-CN" dirty="0" smtClean="0"/>
          </a:p>
          <a:p>
            <a:pPr marL="985520" lvl="1" indent="-514350">
              <a:buFont typeface="+mj-lt"/>
              <a:buAutoNum type="arabicPeriod"/>
            </a:pPr>
            <a:r>
              <a:rPr lang="zh-CN" altLang="en-US" dirty="0" smtClean="0"/>
              <a:t>测试用例设计</a:t>
            </a:r>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 calcmode="lin" valueType="num">
                                      <p:cBhvr additive="base">
                                        <p:cTn id="7" dur="500" fill="hold"/>
                                        <p:tgtEl>
                                          <p:spTgt spid="103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8">
                                            <p:txEl>
                                              <p:pRg st="1" end="1"/>
                                            </p:txEl>
                                          </p:spTgt>
                                        </p:tgtEl>
                                        <p:attrNameLst>
                                          <p:attrName>style.visibility</p:attrName>
                                        </p:attrNameLst>
                                      </p:cBhvr>
                                      <p:to>
                                        <p:strVal val="visible"/>
                                      </p:to>
                                    </p:set>
                                    <p:anim calcmode="lin" valueType="num">
                                      <p:cBhvr additive="base">
                                        <p:cTn id="13" dur="500" fill="hold"/>
                                        <p:tgtEl>
                                          <p:spTgt spid="1034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28">
                                            <p:txEl>
                                              <p:pRg st="2" end="2"/>
                                            </p:txEl>
                                          </p:spTgt>
                                        </p:tgtEl>
                                        <p:attrNameLst>
                                          <p:attrName>style.visibility</p:attrName>
                                        </p:attrNameLst>
                                      </p:cBhvr>
                                      <p:to>
                                        <p:strVal val="visible"/>
                                      </p:to>
                                    </p:set>
                                    <p:anim calcmode="lin" valueType="num">
                                      <p:cBhvr additive="base">
                                        <p:cTn id="19" dur="500" fill="hold"/>
                                        <p:tgtEl>
                                          <p:spTgt spid="1034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428">
                                            <p:txEl>
                                              <p:pRg st="3" end="3"/>
                                            </p:txEl>
                                          </p:spTgt>
                                        </p:tgtEl>
                                        <p:attrNameLst>
                                          <p:attrName>style.visibility</p:attrName>
                                        </p:attrNameLst>
                                      </p:cBhvr>
                                      <p:to>
                                        <p:strVal val="visible"/>
                                      </p:to>
                                    </p:set>
                                    <p:anim calcmode="lin" valueType="num">
                                      <p:cBhvr additive="base">
                                        <p:cTn id="25" dur="500" fill="hold"/>
                                        <p:tgtEl>
                                          <p:spTgt spid="1034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3428">
                                            <p:txEl>
                                              <p:pRg st="4" end="4"/>
                                            </p:txEl>
                                          </p:spTgt>
                                        </p:tgtEl>
                                        <p:attrNameLst>
                                          <p:attrName>style.visibility</p:attrName>
                                        </p:attrNameLst>
                                      </p:cBhvr>
                                      <p:to>
                                        <p:strVal val="visible"/>
                                      </p:to>
                                    </p:set>
                                    <p:anim calcmode="lin" valueType="num">
                                      <p:cBhvr additive="base">
                                        <p:cTn id="31" dur="500" fill="hold"/>
                                        <p:tgtEl>
                                          <p:spTgt spid="1034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4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428">
                                            <p:txEl>
                                              <p:pRg st="5" end="5"/>
                                            </p:txEl>
                                          </p:spTgt>
                                        </p:tgtEl>
                                        <p:attrNameLst>
                                          <p:attrName>style.visibility</p:attrName>
                                        </p:attrNameLst>
                                      </p:cBhvr>
                                      <p:to>
                                        <p:strVal val="visible"/>
                                      </p:to>
                                    </p:set>
                                    <p:anim calcmode="lin" valueType="num">
                                      <p:cBhvr additive="base">
                                        <p:cTn id="37" dur="500" fill="hold"/>
                                        <p:tgtEl>
                                          <p:spTgt spid="1034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使用正交表设计测试用例</a:t>
            </a:r>
            <a:endParaRPr lang="zh-CN" altLang="en-US" dirty="0"/>
          </a:p>
        </p:txBody>
      </p:sp>
      <p:sp>
        <p:nvSpPr>
          <p:cNvPr id="3" name="内容占位符 2"/>
          <p:cNvSpPr>
            <a:spLocks noGrp="1"/>
          </p:cNvSpPr>
          <p:nvPr>
            <p:ph idx="1"/>
          </p:nvPr>
        </p:nvSpPr>
        <p:spPr>
          <a:xfrm>
            <a:off x="551384" y="1196752"/>
            <a:ext cx="10657184" cy="4267200"/>
          </a:xfrm>
        </p:spPr>
        <p:txBody>
          <a:bodyPr/>
          <a:lstStyle/>
          <a:p>
            <a:r>
              <a:rPr lang="zh-CN" altLang="en-US" dirty="0" smtClean="0"/>
              <a:t>手机照相机的拍摄模式是普通模式，照相参数如下：对比度（正常，极低，极高）、色彩效果（无，黑白，棕褐色）、感光度（自动，</a:t>
            </a:r>
            <a:r>
              <a:rPr lang="en-US" altLang="zh-CN" dirty="0" smtClean="0"/>
              <a:t>100</a:t>
            </a:r>
            <a:r>
              <a:rPr lang="zh-CN" altLang="en-US" dirty="0" smtClean="0"/>
              <a:t>，</a:t>
            </a:r>
            <a:r>
              <a:rPr lang="en-US" altLang="zh-CN" dirty="0" smtClean="0"/>
              <a:t>200</a:t>
            </a:r>
            <a:r>
              <a:rPr lang="zh-CN" altLang="en-US" dirty="0" smtClean="0"/>
              <a:t>）、白平衡（自动，白炽光，日光），根据此需求测试照相机的照相功能，请设计相应测试用例</a:t>
            </a:r>
            <a:endParaRPr lang="en-US" altLang="zh-CN" dirty="0" smtClean="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使用正交表设计测试用例</a:t>
            </a:r>
            <a:endParaRPr lang="zh-CN" altLang="en-US" dirty="0"/>
          </a:p>
        </p:txBody>
      </p:sp>
      <p:sp>
        <p:nvSpPr>
          <p:cNvPr id="3" name="内容占位符 2"/>
          <p:cNvSpPr>
            <a:spLocks noGrp="1"/>
          </p:cNvSpPr>
          <p:nvPr>
            <p:ph idx="1"/>
          </p:nvPr>
        </p:nvSpPr>
        <p:spPr>
          <a:xfrm>
            <a:off x="695400" y="1124744"/>
            <a:ext cx="10668000" cy="4267200"/>
          </a:xfrm>
        </p:spPr>
        <p:txBody>
          <a:bodyPr/>
          <a:lstStyle/>
          <a:p>
            <a:pPr marL="0" indent="0">
              <a:lnSpc>
                <a:spcPct val="130000"/>
              </a:lnSpc>
              <a:buNone/>
            </a:pPr>
            <a:r>
              <a:rPr lang="zh-CN" altLang="en-US" dirty="0" smtClean="0"/>
              <a:t>一：分析需求，列出因子和水平：</a:t>
            </a:r>
            <a:endParaRPr lang="en-US" altLang="zh-CN" dirty="0" smtClean="0"/>
          </a:p>
          <a:p>
            <a:pPr lvl="1">
              <a:lnSpc>
                <a:spcPct val="130000"/>
              </a:lnSpc>
            </a:pPr>
            <a:r>
              <a:rPr lang="zh-CN" altLang="en-US" dirty="0" smtClean="0"/>
              <a:t>对比度</a:t>
            </a:r>
            <a:r>
              <a:rPr lang="en-US" altLang="zh-CN" dirty="0" smtClean="0"/>
              <a:t>A</a:t>
            </a:r>
            <a:r>
              <a:rPr lang="zh-CN" altLang="en-US" dirty="0" smtClean="0"/>
              <a:t>：</a:t>
            </a:r>
            <a:r>
              <a:rPr lang="en-US" altLang="zh-CN" dirty="0" smtClean="0"/>
              <a:t>A1 =  </a:t>
            </a:r>
            <a:r>
              <a:rPr lang="zh-CN" altLang="en-US" dirty="0" smtClean="0"/>
              <a:t>正常，</a:t>
            </a:r>
            <a:r>
              <a:rPr lang="en-US" altLang="zh-CN" dirty="0" smtClean="0"/>
              <a:t> A2 = </a:t>
            </a:r>
            <a:r>
              <a:rPr lang="zh-CN" altLang="en-US" dirty="0" smtClean="0"/>
              <a:t>极低，</a:t>
            </a:r>
            <a:r>
              <a:rPr lang="en-US" altLang="zh-CN" dirty="0" smtClean="0"/>
              <a:t> A3 = </a:t>
            </a:r>
            <a:r>
              <a:rPr lang="zh-CN" altLang="en-US" dirty="0" smtClean="0"/>
              <a:t>极高</a:t>
            </a:r>
            <a:endParaRPr lang="en-US" altLang="zh-CN" dirty="0" smtClean="0"/>
          </a:p>
          <a:p>
            <a:pPr lvl="1">
              <a:lnSpc>
                <a:spcPct val="130000"/>
              </a:lnSpc>
            </a:pPr>
            <a:r>
              <a:rPr lang="zh-CN" altLang="en-US" dirty="0" smtClean="0"/>
              <a:t>色彩效果</a:t>
            </a:r>
            <a:r>
              <a:rPr lang="en-US" altLang="zh-CN" dirty="0" smtClean="0"/>
              <a:t>B:   B1 = </a:t>
            </a:r>
            <a:r>
              <a:rPr lang="zh-CN" altLang="en-US" dirty="0" smtClean="0"/>
              <a:t>无，</a:t>
            </a:r>
            <a:r>
              <a:rPr lang="en-US" altLang="zh-CN" dirty="0" smtClean="0"/>
              <a:t>B2 = </a:t>
            </a:r>
            <a:r>
              <a:rPr lang="zh-CN" altLang="en-US" dirty="0" smtClean="0"/>
              <a:t>黑白，</a:t>
            </a:r>
            <a:r>
              <a:rPr lang="en-US" altLang="zh-CN" dirty="0" smtClean="0"/>
              <a:t>B3 =</a:t>
            </a:r>
            <a:r>
              <a:rPr lang="zh-CN" altLang="en-US" dirty="0" smtClean="0"/>
              <a:t>棕褐色</a:t>
            </a:r>
            <a:endParaRPr lang="en-US" altLang="zh-CN" dirty="0" smtClean="0"/>
          </a:p>
          <a:p>
            <a:pPr lvl="1">
              <a:lnSpc>
                <a:spcPct val="130000"/>
              </a:lnSpc>
            </a:pPr>
            <a:r>
              <a:rPr lang="zh-CN" altLang="en-US" dirty="0" smtClean="0"/>
              <a:t>感光度</a:t>
            </a:r>
            <a:r>
              <a:rPr lang="en-US" altLang="zh-CN" dirty="0" smtClean="0"/>
              <a:t>C</a:t>
            </a:r>
            <a:r>
              <a:rPr lang="zh-CN" altLang="en-US" dirty="0" smtClean="0"/>
              <a:t>：</a:t>
            </a:r>
            <a:r>
              <a:rPr lang="en-US" altLang="zh-CN" dirty="0" smtClean="0"/>
              <a:t>C1 = </a:t>
            </a:r>
            <a:r>
              <a:rPr lang="zh-CN" altLang="en-US" dirty="0" smtClean="0"/>
              <a:t>自动</a:t>
            </a:r>
            <a:r>
              <a:rPr lang="en-US" altLang="zh-CN" dirty="0" smtClean="0"/>
              <a:t>,  C2 = 100</a:t>
            </a:r>
            <a:r>
              <a:rPr lang="zh-CN" altLang="en-US" dirty="0" smtClean="0"/>
              <a:t>，</a:t>
            </a:r>
            <a:r>
              <a:rPr lang="en-US" altLang="zh-CN" dirty="0" smtClean="0"/>
              <a:t>C3 = 200</a:t>
            </a:r>
          </a:p>
          <a:p>
            <a:pPr lvl="1">
              <a:lnSpc>
                <a:spcPct val="130000"/>
              </a:lnSpc>
            </a:pPr>
            <a:r>
              <a:rPr lang="zh-CN" altLang="en-US" dirty="0" smtClean="0"/>
              <a:t>白平衡</a:t>
            </a:r>
            <a:r>
              <a:rPr lang="en-US" altLang="zh-CN" dirty="0" smtClean="0"/>
              <a:t>D: D1 =</a:t>
            </a:r>
            <a:r>
              <a:rPr lang="zh-CN" altLang="en-US" dirty="0" smtClean="0"/>
              <a:t>自动，</a:t>
            </a:r>
            <a:r>
              <a:rPr lang="en-US" altLang="zh-CN" dirty="0" smtClean="0"/>
              <a:t>D2 = </a:t>
            </a:r>
            <a:r>
              <a:rPr lang="zh-CN" altLang="en-US" dirty="0" smtClean="0"/>
              <a:t>白炽光，</a:t>
            </a:r>
            <a:r>
              <a:rPr lang="en-US" altLang="zh-CN" dirty="0" smtClean="0"/>
              <a:t>D3 =</a:t>
            </a:r>
            <a:r>
              <a:rPr lang="zh-CN" altLang="en-US" dirty="0" smtClean="0"/>
              <a:t>日光</a:t>
            </a:r>
            <a:endParaRPr lang="en-US" altLang="zh-CN" dirty="0" smtClean="0"/>
          </a:p>
          <a:p>
            <a:pPr marL="0" indent="0">
              <a:lnSpc>
                <a:spcPct val="130000"/>
              </a:lnSpc>
              <a:buNone/>
            </a:pPr>
            <a:r>
              <a:rPr lang="zh-CN" altLang="en-US" dirty="0" smtClean="0"/>
              <a:t>二：选择合适的正交表：</a:t>
            </a:r>
            <a:endParaRPr lang="en-US" altLang="zh-CN" dirty="0" smtClean="0"/>
          </a:p>
          <a:p>
            <a:pPr lvl="1">
              <a:lnSpc>
                <a:spcPct val="130000"/>
              </a:lnSpc>
            </a:pPr>
            <a:r>
              <a:rPr lang="en-US" altLang="zh-CN" dirty="0" smtClean="0"/>
              <a:t>    </a:t>
            </a:r>
            <a:r>
              <a:rPr lang="zh-CN" altLang="en-US" dirty="0" smtClean="0"/>
              <a:t>因子数：</a:t>
            </a:r>
            <a:r>
              <a:rPr lang="en-US" altLang="zh-CN" dirty="0" smtClean="0"/>
              <a:t>4</a:t>
            </a:r>
            <a:r>
              <a:rPr lang="zh-CN" altLang="en-US" dirty="0" smtClean="0"/>
              <a:t>；水平数（状态数）：</a:t>
            </a:r>
            <a:r>
              <a:rPr lang="en-US" altLang="zh-CN" dirty="0" smtClean="0"/>
              <a:t>3</a:t>
            </a:r>
          </a:p>
          <a:p>
            <a:pPr marL="0" indent="0">
              <a:lnSpc>
                <a:spcPct val="130000"/>
              </a:lnSpc>
              <a:buNone/>
            </a:pPr>
            <a:r>
              <a:rPr lang="zh-CN" altLang="en-US" dirty="0" smtClean="0"/>
              <a:t>三：根据正交表写出相应的测试用例</a:t>
            </a: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en-US" altLang="zh-CN" dirty="0" smtClean="0"/>
          </a:p>
          <a:p>
            <a:pPr>
              <a:lnSpc>
                <a:spcPct val="130000"/>
              </a:lnSpc>
            </a:pPr>
            <a:endParaRPr lang="zh-CN" altLang="en-US" dirty="0"/>
          </a:p>
        </p:txBody>
      </p:sp>
      <p:sp>
        <p:nvSpPr>
          <p:cNvPr id="4" name="燕尾形箭头 3"/>
          <p:cNvSpPr/>
          <p:nvPr/>
        </p:nvSpPr>
        <p:spPr>
          <a:xfrm>
            <a:off x="7320136" y="5013176"/>
            <a:ext cx="1325218" cy="198782"/>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8832304" y="4797152"/>
            <a:ext cx="1962150" cy="523220"/>
          </a:xfrm>
          <a:prstGeom prst="rect">
            <a:avLst/>
          </a:prstGeom>
          <a:noFill/>
        </p:spPr>
        <p:txBody>
          <a:bodyPr wrap="square" rtlCol="0">
            <a:spAutoFit/>
          </a:bodyPr>
          <a:lstStyle/>
          <a:p>
            <a:r>
              <a:rPr lang="en-US" altLang="zh-CN" sz="2800" b="1" dirty="0"/>
              <a:t>L</a:t>
            </a:r>
            <a:r>
              <a:rPr lang="en-US" altLang="zh-CN" sz="2800" b="1" baseline="-25000" dirty="0"/>
              <a:t>9</a:t>
            </a:r>
            <a:r>
              <a:rPr lang="en-US" altLang="zh-CN" sz="2800" b="1" dirty="0"/>
              <a:t>(3</a:t>
            </a:r>
            <a:r>
              <a:rPr lang="en-US" altLang="zh-CN" sz="2800" b="1" baseline="30000" dirty="0"/>
              <a:t>4</a:t>
            </a:r>
            <a:r>
              <a:rPr lang="en-US" altLang="zh-CN" sz="2800" b="1" dirty="0"/>
              <a:t>)</a:t>
            </a:r>
            <a:endParaRPr lang="zh-CN" altLang="en-US" sz="2800"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arn(inVertical)">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23392" y="188640"/>
          <a:ext cx="10657184" cy="6262549"/>
        </p:xfrm>
        <a:graphic>
          <a:graphicData uri="http://schemas.openxmlformats.org/drawingml/2006/table">
            <a:tbl>
              <a:tblPr>
                <a:tableStyleId>{5C22544A-7EE6-4342-B048-85BDC9FD1C3A}</a:tableStyleId>
              </a:tblPr>
              <a:tblGrid>
                <a:gridCol w="893608"/>
                <a:gridCol w="430868"/>
                <a:gridCol w="602701"/>
                <a:gridCol w="723241"/>
                <a:gridCol w="662971"/>
                <a:gridCol w="283925"/>
                <a:gridCol w="692144"/>
                <a:gridCol w="1203700"/>
                <a:gridCol w="662971"/>
                <a:gridCol w="915660"/>
                <a:gridCol w="619848"/>
                <a:gridCol w="1156654"/>
                <a:gridCol w="778836"/>
                <a:gridCol w="1030057"/>
              </a:tblGrid>
              <a:tr h="463044">
                <a:tc>
                  <a:txBody>
                    <a:bodyPr/>
                    <a:lstStyle/>
                    <a:p>
                      <a:pPr algn="ctr" fontAlgn="b"/>
                      <a:endParaRPr lang="zh-CN" altLang="en-US"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13">
                  <a:txBody>
                    <a:bodyPr/>
                    <a:lstStyle/>
                    <a:p>
                      <a:endParaRPr lang="zh-CN" altLang="en-US" b="1" i="0" dirty="0">
                        <a:latin typeface="Times New Roman" panose="02020603050405020304" pitchFamily="18" charset="0"/>
                        <a:ea typeface="楷体" panose="02010609060101010101" pitchFamily="49" charset="-122"/>
                      </a:endParaRPr>
                    </a:p>
                  </a:txBody>
                  <a:tcPr marL="8744" marR="8744" marT="9525" marB="0" anchor="b"/>
                </a:tc>
                <a:tc>
                  <a:txBody>
                    <a:bodyPr/>
                    <a:lstStyle/>
                    <a:p>
                      <a:pPr algn="ctr" fontAlgn="b"/>
                      <a:endPar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gridSpan="5">
                  <a:txBody>
                    <a:bodyPr/>
                    <a:lstStyle/>
                    <a:p>
                      <a:pPr algn="ctr" fontAlgn="b"/>
                      <a:r>
                        <a:rPr lang="zh-CN" altLang="en-US"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测试用例</a:t>
                      </a:r>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hMerge="1">
                  <a:txBody>
                    <a:bodyPr/>
                    <a:lstStyle/>
                    <a:p>
                      <a:endParaRPr lang="zh-CN"/>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915978">
                <a:tc>
                  <a:txBody>
                    <a:bodyPr/>
                    <a:lstStyle/>
                    <a:p>
                      <a:pPr algn="ctr" fontAlgn="b"/>
                      <a:r>
                        <a:rPr lang="zh-CN" altLang="en-US" sz="1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行号</a:t>
                      </a:r>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p>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p>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p>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p>
                    <a:p>
                      <a:pPr algn="ctr" fontAlgn="b"/>
                      <a:r>
                        <a:rPr lang="en-US" altLang="zh-CN" sz="28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vMerge="1">
                  <a:txBody>
                    <a:bodyPr/>
                    <a:lstStyle/>
                    <a:p>
                      <a:endParaRPr lang="zh-CN"/>
                    </a:p>
                  </a:txBody>
                  <a:tcPr/>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用例</a:t>
                      </a: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编号</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水平</a:t>
                      </a: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组合</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对比度</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色彩</a:t>
                      </a: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效果</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感光度</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白平衡</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预期</a:t>
                      </a: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结果</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defRPr/>
                      </a:pPr>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实际</a:t>
                      </a:r>
                      <a:endPar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defRPr/>
                      </a:pPr>
                      <a:r>
                        <a:rPr lang="zh-CN" altLang="en-US" sz="2200" b="1" i="0" u="none" strike="noStrike" smtClean="0">
                          <a:effectLst/>
                          <a:latin typeface="Times New Roman" panose="02020603050405020304" pitchFamily="18" charset="0"/>
                          <a:ea typeface="楷体" panose="02010609060101010101" pitchFamily="49" charset="-122"/>
                          <a:cs typeface="Times New Roman" panose="02020603050405020304" pitchFamily="18" charset="0"/>
                        </a:rPr>
                        <a:t>结果</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161762">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800" b="1" i="0" u="none" strike="noStrike"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800" b="1" i="0" u="none" strike="noStrike"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r>
              <a:tr h="463044">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正常</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无</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endParaRPr lang="zh-CN" altLang="en-US" dirty="0"/>
                    </a:p>
                  </a:txBody>
                  <a:tcPr marL="8744" marR="8744" marT="9525" marB="0" anchor="b"/>
                </a:tc>
                <a:tc>
                  <a:txBody>
                    <a:bodyPr/>
                    <a:lstStyle/>
                    <a:p>
                      <a:endParaRPr lang="zh-CN" altLang="en-US" dirty="0"/>
                    </a:p>
                  </a:txBody>
                  <a:tcPr marL="8744" marR="8744" marT="9525" marB="0" anchor="b"/>
                </a:tc>
              </a:tr>
              <a:tr h="494975">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800" b="1" i="0" u="none" strike="noStrike"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800" b="1" i="0" u="none" strike="noStrike"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正常</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黑白</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100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400" b="1" i="0" dirty="0" smtClean="0">
                          <a:latin typeface="Times New Roman" panose="02020603050405020304" pitchFamily="18" charset="0"/>
                          <a:ea typeface="楷体" panose="02010609060101010101" pitchFamily="49" charset="-122"/>
                        </a:rPr>
                        <a:t>白炽光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677159">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正常</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棕褐色</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200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日光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494975">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4</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4</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2200" b="1" i="0" u="none" strike="noStrike" kern="1200" baseline="-250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极低</a:t>
                      </a:r>
                      <a:endParaRPr lang="en-US" altLang="zh-CN" sz="2200" b="1" i="0" u="none" strike="noStrike"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无</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100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日光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494975">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5</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5</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kern="1200" baseline="-250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200" b="1" i="0" u="none" strike="noStrike" kern="1200" baseline="-250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kern="1200" dirty="0" smtClean="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极低</a:t>
                      </a:r>
                      <a:endParaRPr lang="en-US" altLang="zh-CN" sz="2200" b="1" i="0" u="none" strike="noStrike"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黑白</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200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594038">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6</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vMerge="1">
                  <a:txBody>
                    <a:bodyPr/>
                    <a:lstStyle/>
                    <a:p>
                      <a:endParaRPr lang="zh-CN"/>
                    </a:p>
                  </a:txBody>
                  <a:tcPr marL="9525" marR="9525"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6</a:t>
                      </a:r>
                    </a:p>
                  </a:txBody>
                  <a:tcPr marL="8744" marR="8744" marT="9525" marB="0" anchor="b"/>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极低</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棕褐色</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zh-CN" altLang="en-US" sz="2000" b="1" i="0" dirty="0" smtClean="0">
                          <a:latin typeface="Times New Roman" panose="02020603050405020304" pitchFamily="18" charset="0"/>
                          <a:ea typeface="楷体" panose="02010609060101010101" pitchFamily="49" charset="-122"/>
                        </a:rPr>
                        <a:t>白炽光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rowSpan="2">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0">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7</a:t>
                      </a:r>
                    </a:p>
                  </a:txBody>
                  <a:tcPr marL="8744" marR="8744" marT="9525" marB="0" anchor="b"/>
                </a:tc>
                <a:tc rowSpan="2">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rowSpan="2">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rowSpan="2">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rowSpan="2">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r>
              <a:tr h="494975">
                <a:tc vMerge="1">
                  <a:txBody>
                    <a:bodyPr/>
                    <a:lstStyle/>
                    <a:p>
                      <a:endParaRPr lang="zh-CN"/>
                    </a:p>
                  </a:txBody>
                  <a:tcPr marL="8744" marR="8744" marT="9525" marB="0" anchor="b"/>
                </a:tc>
                <a:tc vMerge="1">
                  <a:txBody>
                    <a:bodyPr/>
                    <a:lstStyle/>
                    <a:p>
                      <a:endParaRPr lang="zh-CN"/>
                    </a:p>
                  </a:txBody>
                  <a:tcPr marL="8744" marR="8744" marT="9525" marB="0" anchor="b"/>
                </a:tc>
                <a:tc vMerge="1">
                  <a:txBody>
                    <a:bodyPr/>
                    <a:lstStyle/>
                    <a:p>
                      <a:endParaRPr lang="zh-CN"/>
                    </a:p>
                  </a:txBody>
                  <a:tcPr marL="8744" marR="8744" marT="9525" marB="0" anchor="b"/>
                </a:tc>
                <a:tc vMerge="1">
                  <a:txBody>
                    <a:bodyPr/>
                    <a:lstStyle/>
                    <a:p>
                      <a:endParaRPr lang="zh-CN"/>
                    </a:p>
                  </a:txBody>
                  <a:tcPr marL="8744" marR="8744" marT="9525" marB="0" anchor="b"/>
                </a:tc>
                <a:tc vMerge="1">
                  <a:txBody>
                    <a:bodyPr/>
                    <a:lstStyle/>
                    <a:p>
                      <a:endParaRPr lang="zh-CN"/>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7</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极高</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无</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200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zh-CN" altLang="en-US" sz="2000" b="1" i="0" dirty="0" smtClean="0">
                          <a:latin typeface="Times New Roman" panose="02020603050405020304" pitchFamily="18" charset="0"/>
                          <a:ea typeface="楷体" panose="02010609060101010101" pitchFamily="49" charset="-122"/>
                        </a:rPr>
                        <a:t>白炽光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494975">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8</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8</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极高</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黑白</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日光</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r h="477724">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9</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3</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2</a:t>
                      </a:r>
                    </a:p>
                  </a:txBody>
                  <a:tcPr marL="8744" marR="8744"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1</a:t>
                      </a:r>
                    </a:p>
                  </a:txBody>
                  <a:tcPr marL="8744" marR="8744" marT="9525" marB="0" anchor="b"/>
                </a:tc>
                <a:tc vMerge="1">
                  <a:txBody>
                    <a:bodyPr/>
                    <a:lstStyle/>
                    <a:p>
                      <a:endParaRPr lang="zh-CN"/>
                    </a:p>
                  </a:txBody>
                  <a:tcPr marL="9525" marR="9525" marT="9525" marB="0" anchor="b"/>
                </a:tc>
                <a:tc>
                  <a:txBody>
                    <a:bodyPr/>
                    <a:lstStyle/>
                    <a:p>
                      <a:pPr algn="ctr" fontAlgn="b"/>
                      <a:r>
                        <a:rPr lang="en-US" altLang="zh-CN" sz="2800" b="1" i="0" u="none" strike="noStrike" dirty="0">
                          <a:effectLst/>
                          <a:latin typeface="Times New Roman" panose="02020603050405020304" pitchFamily="18" charset="0"/>
                          <a:ea typeface="楷体" panose="02010609060101010101" pitchFamily="49" charset="-122"/>
                          <a:cs typeface="Times New Roman" panose="02020603050405020304" pitchFamily="18" charset="0"/>
                        </a:rPr>
                        <a:t>9</a:t>
                      </a:r>
                    </a:p>
                  </a:txBody>
                  <a:tcPr marL="8744" marR="8744"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C</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1" i="0" u="none" strike="noStrike" baseline="-25000" dirty="0" smtClean="0">
                          <a:effectLst/>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200" b="1" i="0" u="none" strike="noStrike" baseline="-250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极高</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棕褐色</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en-US" altLang="zh-CN"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100</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r>
                        <a:rPr lang="zh-CN" altLang="en-US" sz="2200" b="1" i="0" u="none" strike="noStrike" dirty="0" smtClean="0">
                          <a:effectLst/>
                          <a:latin typeface="Times New Roman" panose="02020603050405020304" pitchFamily="18" charset="0"/>
                          <a:ea typeface="楷体" panose="02010609060101010101" pitchFamily="49" charset="-122"/>
                          <a:cs typeface="Times New Roman" panose="02020603050405020304" pitchFamily="18" charset="0"/>
                        </a:rPr>
                        <a:t>自动</a:t>
                      </a:r>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c>
                  <a:txBody>
                    <a:bodyPr/>
                    <a:lstStyle/>
                    <a:p>
                      <a:pPr algn="ctr" fontAlgn="b"/>
                      <a:endParaRPr lang="en-US" altLang="zh-CN" sz="2200" b="1" i="0" u="none" strike="noStrike"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8744" marR="8744" marT="9525" marB="0" anchor="b"/>
                </a:tc>
              </a:tr>
            </a:tbl>
          </a:graphicData>
        </a:graphic>
      </p:graphicFrame>
      <p:cxnSp>
        <p:nvCxnSpPr>
          <p:cNvPr id="6" name="直接连接符 5"/>
          <p:cNvCxnSpPr/>
          <p:nvPr/>
        </p:nvCxnSpPr>
        <p:spPr>
          <a:xfrm>
            <a:off x="839416" y="764704"/>
            <a:ext cx="792088"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55440" y="692696"/>
            <a:ext cx="648713" cy="369332"/>
          </a:xfrm>
          <a:prstGeom prst="rect">
            <a:avLst/>
          </a:prstGeom>
          <a:noFill/>
        </p:spPr>
        <p:txBody>
          <a:bodyPr wrap="square" rtlCol="0">
            <a:spAutoFit/>
          </a:bodyPr>
          <a:lstStyle/>
          <a:p>
            <a:r>
              <a:rPr lang="zh-CN" altLang="en-US" b="1"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列号</a:t>
            </a: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使用正交表设计测试用例</a:t>
            </a:r>
          </a:p>
        </p:txBody>
      </p:sp>
      <p:sp>
        <p:nvSpPr>
          <p:cNvPr id="3" name="内容占位符 2"/>
          <p:cNvSpPr>
            <a:spLocks noGrp="1"/>
          </p:cNvSpPr>
          <p:nvPr>
            <p:ph idx="1"/>
          </p:nvPr>
        </p:nvSpPr>
        <p:spPr/>
        <p:txBody>
          <a:bodyPr/>
          <a:lstStyle/>
          <a:p>
            <a:r>
              <a:rPr lang="zh-CN" altLang="en-US" dirty="0"/>
              <a:t>混合水平正交表</a:t>
            </a:r>
            <a:endParaRPr lang="en-US" altLang="zh-CN" dirty="0"/>
          </a:p>
          <a:p>
            <a:pPr lvl="1"/>
            <a:r>
              <a:rPr lang="en-US" altLang="zh-CN" dirty="0"/>
              <a:t>L</a:t>
            </a:r>
            <a:r>
              <a:rPr lang="en-US" altLang="zh-CN" baseline="-25000" dirty="0"/>
              <a:t>n</a:t>
            </a:r>
            <a:r>
              <a:rPr lang="en-US" altLang="zh-CN" dirty="0"/>
              <a:t>(q</a:t>
            </a:r>
            <a:r>
              <a:rPr lang="en-US" altLang="zh-CN" baseline="-25000" dirty="0"/>
              <a:t>1</a:t>
            </a:r>
            <a:r>
              <a:rPr lang="en-US" altLang="zh-CN" baseline="30000" dirty="0"/>
              <a:t>s1 </a:t>
            </a:r>
            <a:r>
              <a:rPr lang="en-US" altLang="zh-CN" dirty="0"/>
              <a:t>* q</a:t>
            </a:r>
            <a:r>
              <a:rPr lang="en-US" altLang="zh-CN" baseline="-25000" dirty="0"/>
              <a:t>2</a:t>
            </a:r>
            <a:r>
              <a:rPr lang="en-US" altLang="zh-CN" baseline="30000" dirty="0"/>
              <a:t>s2</a:t>
            </a:r>
            <a:r>
              <a:rPr lang="en-US" altLang="zh-CN" dirty="0"/>
              <a:t>)</a:t>
            </a:r>
          </a:p>
          <a:p>
            <a:pPr lvl="1"/>
            <a:r>
              <a:rPr lang="en-US" altLang="zh-CN" dirty="0"/>
              <a:t>q</a:t>
            </a:r>
            <a:r>
              <a:rPr lang="en-US" altLang="zh-CN" baseline="-25000" dirty="0"/>
              <a:t>1</a:t>
            </a:r>
            <a:r>
              <a:rPr lang="en-US" altLang="zh-CN" baseline="30000" dirty="0"/>
              <a:t>s1 </a:t>
            </a:r>
            <a:r>
              <a:rPr lang="en-US" altLang="zh-CN" dirty="0"/>
              <a:t>:</a:t>
            </a:r>
            <a:r>
              <a:rPr lang="zh-CN" altLang="en-US" dirty="0"/>
              <a:t>表示在所有输入条件中，有</a:t>
            </a:r>
            <a:r>
              <a:rPr lang="en-US" altLang="zh-CN" dirty="0"/>
              <a:t>s1</a:t>
            </a:r>
            <a:r>
              <a:rPr lang="zh-CN" altLang="en-US" dirty="0"/>
              <a:t>个输入条件的取值个数均为</a:t>
            </a:r>
            <a:r>
              <a:rPr lang="en-US" altLang="zh-CN" dirty="0"/>
              <a:t>q1</a:t>
            </a:r>
          </a:p>
          <a:p>
            <a:pPr lvl="1"/>
            <a:r>
              <a:rPr lang="en-US" altLang="zh-CN" dirty="0"/>
              <a:t>q</a:t>
            </a:r>
            <a:r>
              <a:rPr lang="en-US" altLang="zh-CN" baseline="-25000" dirty="0"/>
              <a:t>2</a:t>
            </a:r>
            <a:r>
              <a:rPr lang="en-US" altLang="zh-CN" baseline="30000" dirty="0"/>
              <a:t>s2 </a:t>
            </a:r>
            <a:r>
              <a:rPr lang="en-US" altLang="zh-CN" dirty="0"/>
              <a:t>:</a:t>
            </a:r>
            <a:r>
              <a:rPr lang="zh-CN" altLang="en-US" dirty="0"/>
              <a:t>表示在所有输入条件中，有</a:t>
            </a:r>
            <a:r>
              <a:rPr lang="en-US" altLang="zh-CN" dirty="0" smtClean="0"/>
              <a:t>s2</a:t>
            </a:r>
            <a:r>
              <a:rPr lang="zh-CN" altLang="en-US" dirty="0" smtClean="0"/>
              <a:t>个</a:t>
            </a:r>
            <a:r>
              <a:rPr lang="zh-CN" altLang="en-US" dirty="0"/>
              <a:t>输入条件的取值个数均为</a:t>
            </a:r>
            <a:r>
              <a:rPr lang="en-US" altLang="zh-CN" dirty="0" smtClean="0"/>
              <a:t>q</a:t>
            </a:r>
            <a:r>
              <a:rPr lang="en-US" altLang="zh-CN" baseline="-25000" dirty="0" smtClean="0"/>
              <a:t>2</a:t>
            </a:r>
            <a:endParaRPr lang="en-US" altLang="zh-CN" baseline="-25000"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695400" y="1320552"/>
            <a:ext cx="10945216" cy="4267200"/>
          </a:xfrm>
        </p:spPr>
        <p:txBody>
          <a:bodyPr/>
          <a:lstStyle/>
          <a:p>
            <a:r>
              <a:rPr lang="zh-CN" altLang="en-US" dirty="0" smtClean="0"/>
              <a:t>某旅游网站使用</a:t>
            </a:r>
            <a:r>
              <a:rPr lang="en-US" altLang="zh-CN" dirty="0" smtClean="0"/>
              <a:t>B/S</a:t>
            </a:r>
            <a:r>
              <a:rPr lang="zh-CN" altLang="en-US" dirty="0" smtClean="0"/>
              <a:t>架构，客户端访问可以使用的操作系统包含：</a:t>
            </a:r>
            <a:r>
              <a:rPr lang="en-US" altLang="zh-CN" dirty="0" smtClean="0"/>
              <a:t>Windows8</a:t>
            </a:r>
            <a:r>
              <a:rPr lang="zh-CN" altLang="en-US" dirty="0" smtClean="0"/>
              <a:t>，</a:t>
            </a:r>
            <a:r>
              <a:rPr lang="en-US" altLang="zh-CN" dirty="0" smtClean="0"/>
              <a:t>Windows10,Mac;</a:t>
            </a:r>
            <a:r>
              <a:rPr lang="zh-CN" altLang="en-US" dirty="0" smtClean="0"/>
              <a:t>浏览器包含：</a:t>
            </a:r>
            <a:r>
              <a:rPr lang="en-US" altLang="zh-CN" dirty="0" err="1" smtClean="0"/>
              <a:t>Firfox</a:t>
            </a:r>
            <a:r>
              <a:rPr lang="zh-CN" altLang="en-US" dirty="0" smtClean="0"/>
              <a:t>，</a:t>
            </a:r>
            <a:r>
              <a:rPr lang="en-US" altLang="zh-CN" dirty="0" smtClean="0"/>
              <a:t>Chrome</a:t>
            </a:r>
            <a:r>
              <a:rPr lang="zh-CN" altLang="en-US" dirty="0" smtClean="0"/>
              <a:t>，</a:t>
            </a:r>
            <a:r>
              <a:rPr lang="en-US" altLang="zh-CN" dirty="0" smtClean="0"/>
              <a:t>IE;</a:t>
            </a:r>
            <a:r>
              <a:rPr lang="zh-CN" altLang="en-US" dirty="0" smtClean="0"/>
              <a:t>浏览器插件包含</a:t>
            </a:r>
            <a:r>
              <a:rPr lang="en-US" altLang="zh-CN" dirty="0" smtClean="0"/>
              <a:t>RealPlayer</a:t>
            </a:r>
            <a:r>
              <a:rPr lang="zh-CN" altLang="en-US" dirty="0" smtClean="0"/>
              <a:t>，</a:t>
            </a:r>
            <a:r>
              <a:rPr lang="en-US" altLang="zh-CN" dirty="0" err="1" smtClean="0"/>
              <a:t>MediaPlayer</a:t>
            </a:r>
            <a:r>
              <a:rPr lang="zh-CN" altLang="en-US" dirty="0" smtClean="0"/>
              <a:t>，</a:t>
            </a:r>
            <a:r>
              <a:rPr lang="en-US" altLang="zh-CN" dirty="0" smtClean="0"/>
              <a:t>Flash Player;</a:t>
            </a:r>
            <a:r>
              <a:rPr lang="zh-CN" altLang="en-US" dirty="0" smtClean="0"/>
              <a:t>显示器尺寸包含：</a:t>
            </a:r>
            <a:r>
              <a:rPr lang="en-US" altLang="zh-CN" dirty="0" smtClean="0"/>
              <a:t>13</a:t>
            </a:r>
            <a:r>
              <a:rPr lang="zh-CN" altLang="en-US" dirty="0" smtClean="0"/>
              <a:t>寸，</a:t>
            </a:r>
            <a:r>
              <a:rPr lang="en-US" altLang="zh-CN" dirty="0" smtClean="0"/>
              <a:t>14</a:t>
            </a:r>
            <a:r>
              <a:rPr lang="zh-CN" altLang="en-US" dirty="0" smtClean="0"/>
              <a:t>寸，</a:t>
            </a:r>
            <a:r>
              <a:rPr lang="en-US" altLang="zh-CN" dirty="0" smtClean="0"/>
              <a:t>15</a:t>
            </a:r>
            <a:r>
              <a:rPr lang="zh-CN" altLang="en-US" dirty="0" smtClean="0"/>
              <a:t>寸；请根据此需求使用正交实验法设计测试用例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使用正交表设计测试用例</a:t>
            </a:r>
            <a:endParaRPr lang="zh-CN" altLang="en-US" dirty="0"/>
          </a:p>
        </p:txBody>
      </p:sp>
      <p:sp>
        <p:nvSpPr>
          <p:cNvPr id="3" name="内容占位符 2"/>
          <p:cNvSpPr>
            <a:spLocks noGrp="1"/>
          </p:cNvSpPr>
          <p:nvPr>
            <p:ph idx="1"/>
          </p:nvPr>
        </p:nvSpPr>
        <p:spPr>
          <a:xfrm>
            <a:off x="695400" y="1196752"/>
            <a:ext cx="11017224" cy="4267200"/>
          </a:xfrm>
        </p:spPr>
        <p:txBody>
          <a:bodyPr/>
          <a:lstStyle/>
          <a:p>
            <a:r>
              <a:rPr lang="zh-CN" altLang="en-US" dirty="0" smtClean="0"/>
              <a:t>将如上题目改为如下要求：</a:t>
            </a:r>
            <a:endParaRPr lang="en-US" altLang="zh-CN" dirty="0" smtClean="0"/>
          </a:p>
          <a:p>
            <a:pPr lvl="1"/>
            <a:r>
              <a:rPr lang="zh-CN" altLang="en-US" dirty="0" smtClean="0"/>
              <a:t>某旅游网站使用</a:t>
            </a:r>
            <a:r>
              <a:rPr lang="en-US" altLang="zh-CN" dirty="0" smtClean="0"/>
              <a:t>B/S</a:t>
            </a:r>
            <a:r>
              <a:rPr lang="zh-CN" altLang="en-US" dirty="0" smtClean="0"/>
              <a:t>架构，客户端访问可以使用的操作系统包含：</a:t>
            </a:r>
            <a:r>
              <a:rPr lang="en-US" altLang="zh-CN" dirty="0" smtClean="0"/>
              <a:t>Windows8</a:t>
            </a:r>
            <a:r>
              <a:rPr lang="zh-CN" altLang="en-US" dirty="0" smtClean="0"/>
              <a:t>，</a:t>
            </a:r>
            <a:r>
              <a:rPr lang="en-US" altLang="zh-CN" dirty="0" smtClean="0"/>
              <a:t>Windows10</a:t>
            </a:r>
            <a:r>
              <a:rPr lang="zh-CN" altLang="en-US" dirty="0" smtClean="0"/>
              <a:t>，</a:t>
            </a:r>
            <a:r>
              <a:rPr lang="en-US" altLang="zh-CN" dirty="0" smtClean="0"/>
              <a:t>Mac</a:t>
            </a:r>
            <a:r>
              <a:rPr lang="zh-CN" altLang="en-US" dirty="0" smtClean="0"/>
              <a:t>，</a:t>
            </a:r>
            <a:r>
              <a:rPr lang="en-US" altLang="zh-CN" dirty="0" smtClean="0"/>
              <a:t>Linux;</a:t>
            </a:r>
            <a:r>
              <a:rPr lang="zh-CN" altLang="en-US" dirty="0" smtClean="0"/>
              <a:t>浏览器包含：</a:t>
            </a:r>
            <a:r>
              <a:rPr lang="en-US" altLang="zh-CN" dirty="0" err="1" smtClean="0"/>
              <a:t>Firfox</a:t>
            </a:r>
            <a:r>
              <a:rPr lang="zh-CN" altLang="en-US" dirty="0" smtClean="0"/>
              <a:t>，</a:t>
            </a:r>
            <a:r>
              <a:rPr lang="en-US" altLang="zh-CN" dirty="0" smtClean="0"/>
              <a:t>Chrome</a:t>
            </a:r>
            <a:r>
              <a:rPr lang="zh-CN" altLang="en-US" dirty="0" smtClean="0"/>
              <a:t>，</a:t>
            </a:r>
            <a:r>
              <a:rPr lang="en-US" altLang="zh-CN" dirty="0" smtClean="0"/>
              <a:t>IE;</a:t>
            </a:r>
            <a:r>
              <a:rPr lang="zh-CN" altLang="en-US" dirty="0" smtClean="0"/>
              <a:t>浏览器插件包含</a:t>
            </a:r>
            <a:r>
              <a:rPr lang="en-US" altLang="zh-CN" dirty="0" smtClean="0"/>
              <a:t>RealPlayer</a:t>
            </a:r>
            <a:r>
              <a:rPr lang="zh-CN" altLang="en-US" dirty="0" smtClean="0"/>
              <a:t>，</a:t>
            </a:r>
            <a:r>
              <a:rPr lang="en-US" altLang="zh-CN" dirty="0" err="1" smtClean="0"/>
              <a:t>MediaPlayer</a:t>
            </a:r>
            <a:r>
              <a:rPr lang="zh-CN" altLang="en-US" dirty="0" smtClean="0"/>
              <a:t>，</a:t>
            </a:r>
            <a:r>
              <a:rPr lang="en-US" altLang="zh-CN" dirty="0" smtClean="0"/>
              <a:t>Flash Player;</a:t>
            </a:r>
            <a:r>
              <a:rPr lang="zh-CN" altLang="en-US" dirty="0" smtClean="0"/>
              <a:t>显示器尺寸包含：</a:t>
            </a:r>
            <a:r>
              <a:rPr lang="en-US" altLang="zh-CN" dirty="0" smtClean="0"/>
              <a:t>13</a:t>
            </a:r>
            <a:r>
              <a:rPr lang="zh-CN" altLang="en-US" dirty="0" smtClean="0"/>
              <a:t>寸，</a:t>
            </a:r>
            <a:r>
              <a:rPr lang="en-US" altLang="zh-CN" dirty="0" smtClean="0"/>
              <a:t>14</a:t>
            </a:r>
            <a:r>
              <a:rPr lang="zh-CN" altLang="en-US" dirty="0" smtClean="0"/>
              <a:t>寸；请根据此需求使用正交实验法设计测试用例</a:t>
            </a:r>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根据需求设计测试用例</a:t>
            </a:r>
            <a:endParaRPr lang="zh-CN" altLang="en-US" dirty="0"/>
          </a:p>
        </p:txBody>
      </p:sp>
      <p:sp>
        <p:nvSpPr>
          <p:cNvPr id="3" name="内容占位符 2"/>
          <p:cNvSpPr>
            <a:spLocks noGrp="1"/>
          </p:cNvSpPr>
          <p:nvPr>
            <p:ph idx="1"/>
          </p:nvPr>
        </p:nvSpPr>
        <p:spPr>
          <a:xfrm>
            <a:off x="695400" y="1320552"/>
            <a:ext cx="11017224" cy="4267200"/>
          </a:xfrm>
        </p:spPr>
        <p:txBody>
          <a:bodyPr/>
          <a:lstStyle/>
          <a:p>
            <a:r>
              <a:rPr lang="zh-CN" altLang="en-US" dirty="0" smtClean="0"/>
              <a:t>手机照相功能，在照相过程中提供了关于对比度、色彩效果、感光度、白平衡等多种参数设置？如何设计测试用例测试照相功能，并且保证测试效果</a:t>
            </a:r>
            <a:endParaRPr lang="en-US" altLang="zh-CN" dirty="0" smtClean="0"/>
          </a:p>
          <a:p>
            <a:r>
              <a:rPr lang="zh-CN" altLang="en-US" dirty="0" smtClean="0"/>
              <a:t>怎样设计？</a:t>
            </a:r>
            <a:endParaRPr lang="en-US" altLang="zh-CN" dirty="0" smtClean="0"/>
          </a:p>
          <a:p>
            <a:pPr lvl="1"/>
            <a:r>
              <a:rPr lang="zh-CN" altLang="en-US" dirty="0" smtClean="0"/>
              <a:t>等价类？</a:t>
            </a:r>
            <a:endParaRPr lang="en-US" altLang="zh-CN" dirty="0" smtClean="0"/>
          </a:p>
          <a:p>
            <a:pPr lvl="1"/>
            <a:r>
              <a:rPr lang="zh-CN" altLang="en-US" dirty="0" smtClean="0"/>
              <a:t>边界值？</a:t>
            </a:r>
            <a:endParaRPr lang="en-US" altLang="zh-CN" dirty="0" smtClean="0"/>
          </a:p>
          <a:p>
            <a:pPr lvl="1"/>
            <a:r>
              <a:rPr lang="zh-CN" altLang="en-US" dirty="0" smtClean="0"/>
              <a:t>决策表？</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使用正交表设计测试用例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一：分析需求，写出相应的因子和状态：</a:t>
            </a:r>
            <a:endParaRPr lang="en-US" altLang="zh-CN" dirty="0" smtClean="0"/>
          </a:p>
          <a:p>
            <a:pPr marL="0" indent="0">
              <a:buNone/>
            </a:pPr>
            <a:r>
              <a:rPr lang="en-US" altLang="zh-CN" dirty="0" smtClean="0"/>
              <a:t>A = </a:t>
            </a:r>
            <a:r>
              <a:rPr lang="zh-CN" altLang="en-US" dirty="0" smtClean="0"/>
              <a:t>操作系统      </a:t>
            </a:r>
            <a:r>
              <a:rPr lang="en-US" altLang="zh-CN" dirty="0" smtClean="0"/>
              <a:t>B = </a:t>
            </a:r>
            <a:r>
              <a:rPr lang="zh-CN" altLang="en-US" dirty="0" smtClean="0"/>
              <a:t>浏览器      </a:t>
            </a:r>
            <a:r>
              <a:rPr lang="en-US" altLang="zh-CN" dirty="0" smtClean="0"/>
              <a:t>C =  </a:t>
            </a:r>
            <a:r>
              <a:rPr lang="zh-CN" altLang="en-US" dirty="0" smtClean="0"/>
              <a:t>插件       </a:t>
            </a:r>
            <a:r>
              <a:rPr lang="en-US" altLang="zh-CN" dirty="0" smtClean="0"/>
              <a:t>D = </a:t>
            </a:r>
            <a:r>
              <a:rPr lang="zh-CN" altLang="en-US" dirty="0"/>
              <a:t>显示器</a:t>
            </a:r>
            <a:r>
              <a:rPr lang="zh-CN" altLang="en-US" dirty="0" smtClean="0"/>
              <a:t>尺寸</a:t>
            </a:r>
            <a:endParaRPr lang="en-US" altLang="zh-CN" dirty="0" smtClean="0"/>
          </a:p>
          <a:p>
            <a:pPr marL="0" indent="0">
              <a:buNone/>
            </a:pPr>
            <a:r>
              <a:rPr lang="zh-CN" altLang="en-US" dirty="0" smtClean="0"/>
              <a:t>操作系统：</a:t>
            </a:r>
            <a:r>
              <a:rPr lang="en-US" altLang="zh-CN" dirty="0" smtClean="0"/>
              <a:t>A1 = Windows8,A2 = Windows10,A3 = Mac,A4 = Linux</a:t>
            </a:r>
          </a:p>
          <a:p>
            <a:pPr marL="0" indent="0">
              <a:buNone/>
            </a:pPr>
            <a:r>
              <a:rPr lang="zh-CN" altLang="en-US" dirty="0" smtClean="0"/>
              <a:t>浏览器：</a:t>
            </a:r>
            <a:r>
              <a:rPr lang="en-US" altLang="zh-CN" dirty="0" smtClean="0"/>
              <a:t>B1 = </a:t>
            </a:r>
            <a:r>
              <a:rPr lang="en-US" altLang="zh-CN" dirty="0" err="1" smtClean="0"/>
              <a:t>Firfox</a:t>
            </a:r>
            <a:r>
              <a:rPr lang="zh-CN" altLang="en-US" dirty="0" smtClean="0"/>
              <a:t>，</a:t>
            </a:r>
            <a:r>
              <a:rPr lang="en-US" altLang="zh-CN" dirty="0" smtClean="0"/>
              <a:t>B2 = Chrome,B3 = IE</a:t>
            </a:r>
          </a:p>
          <a:p>
            <a:pPr marL="0" indent="0">
              <a:buNone/>
            </a:pPr>
            <a:r>
              <a:rPr lang="zh-CN" altLang="en-US" dirty="0" smtClean="0"/>
              <a:t>插件：</a:t>
            </a:r>
            <a:r>
              <a:rPr lang="en-US" altLang="zh-CN" dirty="0" smtClean="0"/>
              <a:t>C1 = RealPlayer</a:t>
            </a:r>
            <a:r>
              <a:rPr lang="zh-CN" altLang="en-US" dirty="0" smtClean="0"/>
              <a:t>，</a:t>
            </a:r>
            <a:r>
              <a:rPr lang="en-US" altLang="zh-CN" dirty="0" smtClean="0"/>
              <a:t>C2 = </a:t>
            </a:r>
            <a:r>
              <a:rPr lang="en-US" altLang="zh-CN" dirty="0" err="1" smtClean="0"/>
              <a:t>MediaPlayer</a:t>
            </a:r>
            <a:r>
              <a:rPr lang="zh-CN" altLang="en-US" dirty="0" smtClean="0"/>
              <a:t>，</a:t>
            </a:r>
            <a:r>
              <a:rPr lang="en-US" altLang="zh-CN" dirty="0" smtClean="0"/>
              <a:t>C3 = Flash Player</a:t>
            </a:r>
          </a:p>
          <a:p>
            <a:pPr marL="0" indent="0">
              <a:buNone/>
            </a:pPr>
            <a:r>
              <a:rPr lang="zh-CN" altLang="en-US" dirty="0"/>
              <a:t>显示器</a:t>
            </a:r>
            <a:r>
              <a:rPr lang="zh-CN" altLang="en-US" dirty="0" smtClean="0"/>
              <a:t>尺寸：</a:t>
            </a:r>
            <a:r>
              <a:rPr lang="en-US" altLang="zh-CN" dirty="0" smtClean="0"/>
              <a:t>D1 = 13</a:t>
            </a:r>
            <a:r>
              <a:rPr lang="zh-CN" altLang="en-US" dirty="0" smtClean="0"/>
              <a:t>寸，</a:t>
            </a:r>
            <a:r>
              <a:rPr lang="en-US" altLang="zh-CN" dirty="0" smtClean="0"/>
              <a:t>D2 = 14</a:t>
            </a:r>
            <a:r>
              <a:rPr lang="zh-CN" altLang="en-US" dirty="0" smtClean="0"/>
              <a:t>寸</a:t>
            </a:r>
            <a:endParaRPr lang="zh-CN" altLang="en-US" dirty="0"/>
          </a:p>
        </p:txBody>
      </p:sp>
      <p:sp>
        <p:nvSpPr>
          <p:cNvPr id="4" name="内容占位符 2"/>
          <p:cNvSpPr txBox="1"/>
          <p:nvPr/>
        </p:nvSpPr>
        <p:spPr>
          <a:xfrm>
            <a:off x="11280576" y="2780928"/>
            <a:ext cx="1255091" cy="309272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4</a:t>
            </a:r>
          </a:p>
          <a:p>
            <a:pPr marL="0" indent="0">
              <a:buNone/>
            </a:pPr>
            <a:r>
              <a:rPr lang="en-US" altLang="zh-CN" dirty="0" smtClean="0"/>
              <a:t>3</a:t>
            </a:r>
          </a:p>
          <a:p>
            <a:pPr marL="0" indent="0">
              <a:buNone/>
            </a:pPr>
            <a:r>
              <a:rPr lang="en-US" altLang="zh-CN" dirty="0" smtClean="0"/>
              <a:t>3</a:t>
            </a:r>
          </a:p>
          <a:p>
            <a:pPr marL="0" indent="0">
              <a:buNone/>
            </a:pPr>
            <a:r>
              <a:rPr lang="en-US" altLang="zh-CN" dirty="0" smtClean="0"/>
              <a:t>2</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使用正交表设计测试用例</a:t>
            </a:r>
            <a:endParaRPr lang="zh-CN" altLang="en-US" dirty="0"/>
          </a:p>
        </p:txBody>
      </p:sp>
      <p:sp>
        <p:nvSpPr>
          <p:cNvPr id="3" name="内容占位符 2"/>
          <p:cNvSpPr>
            <a:spLocks noGrp="1"/>
          </p:cNvSpPr>
          <p:nvPr>
            <p:ph idx="1"/>
          </p:nvPr>
        </p:nvSpPr>
        <p:spPr>
          <a:xfrm>
            <a:off x="695400" y="1196752"/>
            <a:ext cx="10668000" cy="4267200"/>
          </a:xfrm>
        </p:spPr>
        <p:txBody>
          <a:bodyPr/>
          <a:lstStyle/>
          <a:p>
            <a:pPr marL="0" indent="0">
              <a:buNone/>
            </a:pPr>
            <a:r>
              <a:rPr lang="zh-CN" altLang="en-US" dirty="0" smtClean="0"/>
              <a:t>二 ：选择合适的正交表：</a:t>
            </a:r>
            <a:endParaRPr lang="en-US" altLang="zh-CN" dirty="0" smtClean="0"/>
          </a:p>
          <a:p>
            <a:r>
              <a:rPr lang="zh-CN" altLang="en-US" dirty="0" smtClean="0"/>
              <a:t>使用哪种正交表？</a:t>
            </a:r>
            <a:endParaRPr lang="en-US" altLang="zh-CN" dirty="0" smtClean="0"/>
          </a:p>
          <a:p>
            <a:pPr lvl="1"/>
            <a:r>
              <a:rPr lang="zh-CN" altLang="en-US" smtClean="0"/>
              <a:t>混</a:t>
            </a:r>
            <a:r>
              <a:rPr lang="zh-CN" altLang="en-US" dirty="0" smtClean="0"/>
              <a:t>合正交表：</a:t>
            </a:r>
            <a:r>
              <a:rPr lang="en-US" altLang="zh-CN" dirty="0" smtClean="0"/>
              <a:t>L</a:t>
            </a:r>
            <a:r>
              <a:rPr lang="en-US" altLang="zh-CN" baseline="-25000" dirty="0" smtClean="0"/>
              <a:t>n</a:t>
            </a:r>
            <a:r>
              <a:rPr lang="en-US" altLang="zh-CN" dirty="0" smtClean="0"/>
              <a:t>(4*3</a:t>
            </a:r>
            <a:r>
              <a:rPr lang="en-US" altLang="zh-CN" baseline="30000" dirty="0" smtClean="0"/>
              <a:t>2</a:t>
            </a:r>
            <a:r>
              <a:rPr lang="en-US" altLang="zh-CN" dirty="0" smtClean="0"/>
              <a:t>*2)?</a:t>
            </a:r>
          </a:p>
          <a:p>
            <a:r>
              <a:rPr lang="zh-CN" altLang="en-US" dirty="0" smtClean="0"/>
              <a:t>选择接近的正交表     </a:t>
            </a:r>
            <a:endParaRPr lang="en-US" altLang="zh-CN" dirty="0" smtClean="0"/>
          </a:p>
          <a:p>
            <a:pPr lvl="1"/>
            <a:r>
              <a:rPr lang="zh-CN" altLang="en-US" dirty="0" smtClean="0"/>
              <a:t>    </a:t>
            </a:r>
            <a:r>
              <a:rPr lang="en-US" altLang="zh-CN" dirty="0" smtClean="0"/>
              <a:t>L</a:t>
            </a:r>
            <a:r>
              <a:rPr lang="en-US" altLang="zh-CN" baseline="-25000" dirty="0" smtClean="0"/>
              <a:t>9</a:t>
            </a:r>
            <a:r>
              <a:rPr lang="en-US" altLang="zh-CN" dirty="0" smtClean="0"/>
              <a:t>(3</a:t>
            </a:r>
            <a:r>
              <a:rPr lang="en-US" altLang="zh-CN" baseline="30000" dirty="0" smtClean="0"/>
              <a:t>4</a:t>
            </a:r>
            <a:r>
              <a:rPr lang="en-US" altLang="zh-CN" dirty="0" smtClean="0"/>
              <a:t>)</a:t>
            </a:r>
            <a:r>
              <a:rPr lang="zh-CN" altLang="en-US" dirty="0" smtClean="0"/>
              <a:t>   </a:t>
            </a:r>
            <a:endParaRPr lang="en-US" altLang="zh-CN" dirty="0" smtClean="0"/>
          </a:p>
          <a:p>
            <a:endParaRPr lang="en-US" altLang="zh-CN" dirty="0" smtClean="0"/>
          </a:p>
          <a:p>
            <a:pPr lvl="1"/>
            <a:endParaRPr lang="zh-CN" altLang="en-US"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dirty="0"/>
          </a:p>
        </p:txBody>
      </p:sp>
      <p:graphicFrame>
        <p:nvGraphicFramePr>
          <p:cNvPr id="10" name="表格 9"/>
          <p:cNvGraphicFramePr>
            <a:graphicFrameLocks noGrp="1"/>
          </p:cNvGraphicFramePr>
          <p:nvPr/>
        </p:nvGraphicFramePr>
        <p:xfrm>
          <a:off x="479376" y="188640"/>
          <a:ext cx="10009111" cy="6192684"/>
        </p:xfrm>
        <a:graphic>
          <a:graphicData uri="http://schemas.openxmlformats.org/drawingml/2006/table">
            <a:tbl>
              <a:tblPr>
                <a:tableStyleId>{5C22544A-7EE6-4342-B048-85BDC9FD1C3A}</a:tableStyleId>
              </a:tblPr>
              <a:tblGrid>
                <a:gridCol w="2239235"/>
                <a:gridCol w="1942469"/>
                <a:gridCol w="1942469"/>
                <a:gridCol w="1942469"/>
                <a:gridCol w="1942469"/>
              </a:tblGrid>
              <a:tr h="516057">
                <a:tc rowSpan="3">
                  <a:txBody>
                    <a:bodyPr/>
                    <a:lstStyle/>
                    <a:p>
                      <a:pPr algn="ctr" fontAlgn="b"/>
                      <a:r>
                        <a:rPr lang="zh-CN" altLang="en-US" sz="2400" b="1" i="0" u="none" strike="noStrike" baseline="0" dirty="0" smtClean="0">
                          <a:effectLst/>
                          <a:latin typeface="Times New Roman" panose="02020603050405020304" pitchFamily="18" charset="0"/>
                          <a:ea typeface="楷体" panose="02010609060101010101" pitchFamily="49" charset="-122"/>
                        </a:rPr>
                        <a:t>行号</a:t>
                      </a:r>
                      <a:r>
                        <a:rPr lang="zh-CN" altLang="en-US" sz="2400" b="1" i="0" u="none" strike="noStrike" baseline="0" dirty="0">
                          <a:effectLst/>
                          <a:latin typeface="Times New Roman" panose="02020603050405020304" pitchFamily="18" charset="0"/>
                          <a:ea typeface="楷体" panose="02010609060101010101" pitchFamily="49" charset="-122"/>
                        </a:rPr>
                        <a:t>　</a:t>
                      </a:r>
                    </a:p>
                  </a:txBody>
                  <a:tcPr marL="9525" marR="9525" marT="9525" marB="0" anchor="ctr"/>
                </a:tc>
                <a:tc gridSpan="4">
                  <a:txBody>
                    <a:bodyPr/>
                    <a:lstStyle/>
                    <a:p>
                      <a:pPr algn="ctr" fontAlgn="b"/>
                      <a:r>
                        <a:rPr lang="zh-CN" altLang="en-US" sz="2400" b="1" i="0" u="none" strike="noStrike" baseline="0" dirty="0" smtClean="0">
                          <a:effectLst/>
                          <a:latin typeface="Times New Roman" panose="02020603050405020304" pitchFamily="18" charset="0"/>
                          <a:ea typeface="楷体" panose="02010609060101010101" pitchFamily="49" charset="-122"/>
                        </a:rPr>
                        <a:t>因子</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r>
              <a:tr h="516057">
                <a:tc vMerge="1">
                  <a:txBody>
                    <a:bodyPr/>
                    <a:lstStyle/>
                    <a:p>
                      <a:endParaRPr lang="zh-CN"/>
                    </a:p>
                  </a:txBody>
                  <a:tcPr marL="9525" marR="9525" marT="9525" marB="0" anchor="b"/>
                </a:tc>
                <a:tc>
                  <a:txBody>
                    <a:bodyPr/>
                    <a:lstStyle/>
                    <a:p>
                      <a:pPr algn="ctr" fontAlgn="b"/>
                      <a:r>
                        <a:rPr lang="en-US" altLang="zh-CN" sz="2400" b="1" i="0" u="none" strike="noStrike" baseline="0" dirty="0" smtClean="0">
                          <a:effectLst/>
                          <a:latin typeface="Times New Roman" panose="02020603050405020304" pitchFamily="18" charset="0"/>
                          <a:ea typeface="楷体" panose="02010609060101010101" pitchFamily="49" charset="-122"/>
                        </a:rPr>
                        <a:t>A</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smtClean="0">
                          <a:effectLst/>
                          <a:latin typeface="Times New Roman" panose="02020603050405020304" pitchFamily="18" charset="0"/>
                          <a:ea typeface="楷体" panose="02010609060101010101" pitchFamily="49" charset="-122"/>
                        </a:rPr>
                        <a:t>B</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smtClean="0">
                          <a:effectLst/>
                          <a:latin typeface="Times New Roman" panose="02020603050405020304" pitchFamily="18" charset="0"/>
                          <a:ea typeface="楷体" panose="02010609060101010101" pitchFamily="49" charset="-122"/>
                        </a:rPr>
                        <a:t>C</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smtClean="0">
                          <a:effectLst/>
                          <a:latin typeface="Times New Roman" panose="02020603050405020304" pitchFamily="18" charset="0"/>
                          <a:ea typeface="楷体" panose="02010609060101010101" pitchFamily="49" charset="-122"/>
                        </a:rPr>
                        <a:t>D</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r>
              <a:tr h="516057">
                <a:tc vMerge="1">
                  <a:txBody>
                    <a:bodyPr/>
                    <a:lstStyle/>
                    <a:p>
                      <a:endParaRPr lang="zh-CN"/>
                    </a:p>
                  </a:txBody>
                  <a:tcPr marL="9525" marR="9525" marT="9525" marB="0" anchor="b"/>
                </a:tc>
                <a:tc gridSpan="4">
                  <a:txBody>
                    <a:bodyPr/>
                    <a:lstStyle/>
                    <a:p>
                      <a:pPr algn="ctr" fontAlgn="b"/>
                      <a:r>
                        <a:rPr lang="zh-CN" altLang="en-US" sz="2400" b="1" i="0" u="none" strike="noStrike" baseline="0" dirty="0" smtClean="0">
                          <a:effectLst/>
                          <a:latin typeface="Times New Roman" panose="02020603050405020304" pitchFamily="18" charset="0"/>
                          <a:ea typeface="楷体" panose="02010609060101010101" pitchFamily="49" charset="-122"/>
                        </a:rPr>
                        <a:t>水平值</a:t>
                      </a:r>
                      <a:endParaRPr lang="en-US" altLang="zh-CN" sz="2400" b="1" i="0" u="none" strike="noStrike" baseline="0" dirty="0">
                        <a:effectLst/>
                        <a:latin typeface="Times New Roman" panose="02020603050405020304" pitchFamily="18" charset="0"/>
                        <a:ea typeface="楷体" panose="02010609060101010101" pitchFamily="49" charset="-122"/>
                      </a:endParaRPr>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r>
              <a:tr h="516057">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tc>
              </a:tr>
              <a:tr h="516057">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r>
              <a:tr h="516057">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r>
              <a:tr h="516057">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4</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r>
              <a:tr h="516057">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5</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tc>
              </a:tr>
              <a:tr h="516057">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6</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r>
              <a:tr h="516057">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7</a:t>
                      </a:r>
                    </a:p>
                  </a:txBody>
                  <a:tcPr marL="9525" marR="9525" marT="9525" marB="0" anchor="b"/>
                </a:tc>
                <a:tc>
                  <a:txBody>
                    <a:bodyPr/>
                    <a:lstStyle/>
                    <a:p>
                      <a:pPr marL="228600" indent="-228600" algn="ctr" fontAlgn="b">
                        <a:buAutoNum type="arabicPlain" startAt="3"/>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tc>
              </a:tr>
              <a:tr h="516057">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8</a:t>
                      </a:r>
                    </a:p>
                  </a:txBody>
                  <a:tcPr marL="9525" marR="9525" marT="9525" marB="0" anchor="b"/>
                </a:tc>
                <a:tc>
                  <a:txBody>
                    <a:bodyPr/>
                    <a:lstStyle/>
                    <a:p>
                      <a:pPr marL="228600" indent="-228600" algn="ctr" fontAlgn="b">
                        <a:buAutoNum type="arabicPlain" startAt="3"/>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r>
              <a:tr h="516057">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9</a:t>
                      </a:r>
                    </a:p>
                  </a:txBody>
                  <a:tcPr marL="9525" marR="9525" marT="9525" marB="0" anchor="b"/>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3  4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3</a:t>
                      </a:r>
                    </a:p>
                  </a:txBody>
                  <a:tcPr marL="9525" marR="9525" marT="9525" marB="0" anchor="b"/>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tc>
              </a:tr>
            </a:tbl>
          </a:graphicData>
        </a:graphic>
      </p:graphicFrame>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344" y="116632"/>
            <a:ext cx="10668000" cy="4267200"/>
          </a:xfrm>
        </p:spPr>
        <p:txBody>
          <a:bodyPr/>
          <a:lstStyle/>
          <a:p>
            <a:pPr marL="0" indent="0">
              <a:buNone/>
            </a:pPr>
            <a:r>
              <a:rPr lang="zh-CN" altLang="en-US" dirty="0" smtClean="0"/>
              <a:t>三：拆分正交表，将合并的内容进行拆分</a:t>
            </a:r>
            <a:endParaRPr lang="zh-CN" altLang="en-US" dirty="0"/>
          </a:p>
        </p:txBody>
      </p:sp>
      <p:graphicFrame>
        <p:nvGraphicFramePr>
          <p:cNvPr id="5" name="表格 4"/>
          <p:cNvGraphicFramePr>
            <a:graphicFrameLocks noGrp="1"/>
          </p:cNvGraphicFramePr>
          <p:nvPr/>
        </p:nvGraphicFramePr>
        <p:xfrm>
          <a:off x="767408" y="1124744"/>
          <a:ext cx="9177127" cy="5270474"/>
        </p:xfrm>
        <a:graphic>
          <a:graphicData uri="http://schemas.openxmlformats.org/drawingml/2006/table">
            <a:tbl>
              <a:tblPr firstRow="1" bandRow="1">
                <a:tableStyleId>{912C8C85-51F0-491E-9774-3900AFEF0FD7}</a:tableStyleId>
              </a:tblPr>
              <a:tblGrid>
                <a:gridCol w="1522215"/>
                <a:gridCol w="1913728"/>
                <a:gridCol w="1913728"/>
                <a:gridCol w="1913728"/>
                <a:gridCol w="1913728"/>
              </a:tblGrid>
              <a:tr h="462830">
                <a:tc>
                  <a:txBody>
                    <a:bodyPr/>
                    <a:lstStyle/>
                    <a:p>
                      <a:r>
                        <a:rPr lang="zh-CN" altLang="en-US" sz="2400" b="1" i="0" baseline="0" dirty="0" smtClean="0">
                          <a:latin typeface="Times New Roman" panose="02020603050405020304" pitchFamily="18" charset="0"/>
                          <a:ea typeface="楷体" panose="02010609060101010101" pitchFamily="49" charset="-122"/>
                        </a:rPr>
                        <a:t>行号</a:t>
                      </a:r>
                      <a:endParaRPr lang="zh-CN" altLang="en-US" sz="2400" b="1" i="0" baseline="0" dirty="0">
                        <a:latin typeface="Times New Roman" panose="02020603050405020304" pitchFamily="18" charset="0"/>
                        <a:ea typeface="楷体" panose="02010609060101010101" pitchFamily="49" charset="-122"/>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400" b="1" i="0" baseline="0" dirty="0" smtClean="0">
                          <a:latin typeface="Times New Roman" panose="02020603050405020304" pitchFamily="18" charset="0"/>
                          <a:ea typeface="楷体" panose="02010609060101010101" pitchFamily="49" charset="-122"/>
                        </a:rPr>
                        <a:t>A</a:t>
                      </a:r>
                      <a:endParaRPr lang="zh-CN" altLang="en-US" sz="2400" b="1" i="0" baseline="0" dirty="0">
                        <a:latin typeface="Times New Roman" panose="02020603050405020304" pitchFamily="18" charset="0"/>
                        <a:ea typeface="楷体" panose="02010609060101010101" pitchFamily="49" charset="-122"/>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400" b="1" i="0" baseline="0" dirty="0" smtClean="0">
                          <a:latin typeface="Times New Roman" panose="02020603050405020304" pitchFamily="18" charset="0"/>
                          <a:ea typeface="楷体" panose="02010609060101010101" pitchFamily="49" charset="-122"/>
                        </a:rPr>
                        <a:t>B</a:t>
                      </a:r>
                      <a:endParaRPr lang="zh-CN" altLang="en-US" sz="2400" b="1" i="0" baseline="0" dirty="0">
                        <a:latin typeface="Times New Roman" panose="02020603050405020304" pitchFamily="18" charset="0"/>
                        <a:ea typeface="楷体" panose="02010609060101010101" pitchFamily="49" charset="-122"/>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400" b="1" i="0" baseline="0" dirty="0" smtClean="0">
                          <a:latin typeface="Times New Roman" panose="02020603050405020304" pitchFamily="18" charset="0"/>
                          <a:ea typeface="楷体" panose="02010609060101010101" pitchFamily="49" charset="-122"/>
                        </a:rPr>
                        <a:t>C</a:t>
                      </a:r>
                      <a:endParaRPr lang="zh-CN" altLang="en-US" sz="2400" b="1" i="0" baseline="0" dirty="0">
                        <a:latin typeface="Times New Roman" panose="02020603050405020304" pitchFamily="18" charset="0"/>
                        <a:ea typeface="楷体" panose="02010609060101010101" pitchFamily="49" charset="-122"/>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400" b="1" i="0" baseline="0" dirty="0" smtClean="0">
                          <a:latin typeface="Times New Roman" panose="02020603050405020304" pitchFamily="18" charset="0"/>
                          <a:ea typeface="楷体" panose="02010609060101010101" pitchFamily="49" charset="-122"/>
                        </a:rPr>
                        <a:t>D</a:t>
                      </a:r>
                      <a:endParaRPr lang="zh-CN" altLang="en-US" sz="2400" b="1" i="0" baseline="0" dirty="0">
                        <a:latin typeface="Times New Roman" panose="02020603050405020304" pitchFamily="18" charset="0"/>
                        <a:ea typeface="楷体" panose="02010609060101010101" pitchFamily="49" charset="-122"/>
                      </a:endParaRPr>
                    </a:p>
                  </a:txBody>
                  <a:tcPr>
                    <a:lnB w="12700" cap="flat" cmpd="sng" algn="ctr">
                      <a:solidFill>
                        <a:schemeClr val="tx1"/>
                      </a:solidFill>
                      <a:prstDash val="solid"/>
                      <a:round/>
                      <a:headEnd type="none" w="med" len="med"/>
                      <a:tailEnd type="none" w="med" len="med"/>
                    </a:lnB>
                    <a:solidFill>
                      <a:srgbClr val="92D050"/>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a:effectLst/>
                          <a:latin typeface="Times New Roman" panose="02020603050405020304" pitchFamily="18" charset="0"/>
                          <a:ea typeface="楷体" panose="02010609060101010101" pitchFamily="49" charset="-122"/>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solidFill>
                            <a:schemeClr val="tx1"/>
                          </a:solidFill>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solidFill>
                            <a:schemeClr val="tx1"/>
                          </a:solidFill>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a:solidFill>
                            <a:schemeClr val="tx1">
                              <a:lumMod val="50000"/>
                              <a:lumOff val="50000"/>
                            </a:schemeClr>
                          </a:solidFill>
                          <a:effectLst/>
                          <a:latin typeface="Times New Roman" panose="02020603050405020304" pitchFamily="18" charset="0"/>
                          <a:ea typeface="楷体" panose="02010609060101010101" pitchFamily="49" charset="-122"/>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fontAlgn="b" latinLnBrk="0" hangingPunct="1">
                        <a:buNone/>
                      </a:pPr>
                      <a:r>
                        <a:rPr lang="en-US" altLang="zh-CN" sz="2400" b="1" i="0" u="none" strike="noStrike" kern="1200" baseline="0" dirty="0" smtClean="0">
                          <a:solidFill>
                            <a:srgbClr val="FF0000"/>
                          </a:solidFill>
                          <a:effectLst/>
                          <a:latin typeface="Times New Roman" panose="02020603050405020304" pitchFamily="18" charset="0"/>
                          <a:ea typeface="楷体" panose="02010609060101010101" pitchFamily="49" charset="-122"/>
                          <a:cs typeface="+mn-cs"/>
                        </a:rPr>
                        <a:t>3</a:t>
                      </a:r>
                      <a:endParaRPr lang="en-US" altLang="zh-CN" sz="2400" b="1" i="0" u="none" strike="noStrike" kern="1200" baseline="0" dirty="0">
                        <a:solidFill>
                          <a:srgbClr val="FF0000"/>
                        </a:solidFill>
                        <a:effectLst/>
                        <a:latin typeface="Times New Roman" panose="02020603050405020304" pitchFamily="18" charset="0"/>
                        <a:ea typeface="楷体" panose="02010609060101010101" pitchFamily="49" charset="-122"/>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a:effectLst/>
                          <a:latin typeface="Times New Roman" panose="02020603050405020304" pitchFamily="18" charset="0"/>
                          <a:ea typeface="楷体" panose="02010609060101010101" pitchFamily="49" charset="-122"/>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l" fontAlgn="b"/>
                      <a:r>
                        <a:rPr lang="en-US" altLang="zh-CN" sz="2400" b="1" i="0" u="none" strike="noStrike" baseline="0" dirty="0">
                          <a:effectLst/>
                          <a:latin typeface="Times New Roman" panose="02020603050405020304" pitchFamily="18" charset="0"/>
                          <a:ea typeface="楷体" panose="02010609060101010101" pitchFamily="49" charset="-122"/>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l"/>
                      <a:r>
                        <a:rPr lang="en-US" altLang="zh-CN" sz="2400" b="1" i="0" baseline="0" dirty="0" smtClean="0">
                          <a:latin typeface="Times New Roman" panose="02020603050405020304" pitchFamily="18" charset="0"/>
                          <a:ea typeface="楷体" panose="02010609060101010101" pitchFamily="49" charset="-122"/>
                        </a:rPr>
                        <a:t>10</a:t>
                      </a:r>
                      <a:endParaRPr lang="zh-CN" altLang="en-US" sz="24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l"/>
                      <a:r>
                        <a:rPr lang="en-US" altLang="zh-CN" sz="2400" b="1" i="0" baseline="0" dirty="0" smtClean="0">
                          <a:latin typeface="Times New Roman" panose="02020603050405020304" pitchFamily="18" charset="0"/>
                          <a:ea typeface="楷体" panose="02010609060101010101" pitchFamily="49" charset="-122"/>
                        </a:rPr>
                        <a:t>11</a:t>
                      </a:r>
                      <a:endParaRPr lang="zh-CN" altLang="en-US" sz="24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l"/>
                      <a:r>
                        <a:rPr lang="en-US" altLang="zh-CN" sz="2400" b="1" i="0" baseline="0" dirty="0" smtClean="0">
                          <a:latin typeface="Times New Roman" panose="02020603050405020304" pitchFamily="18" charset="0"/>
                          <a:ea typeface="楷体" panose="02010609060101010101" pitchFamily="49" charset="-122"/>
                        </a:rPr>
                        <a:t>12</a:t>
                      </a:r>
                      <a:endParaRPr lang="zh-CN" altLang="en-US" sz="24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35360" y="404664"/>
          <a:ext cx="11305255" cy="5976666"/>
        </p:xfrm>
        <a:graphic>
          <a:graphicData uri="http://schemas.openxmlformats.org/drawingml/2006/table">
            <a:tbl>
              <a:tblPr firstRow="1" bandRow="1">
                <a:tableStyleId>{0E3FDE45-AF77-4B5C-9715-49D594BDF05E}</a:tableStyleId>
              </a:tblPr>
              <a:tblGrid>
                <a:gridCol w="827443"/>
                <a:gridCol w="1422049"/>
                <a:gridCol w="1089865"/>
                <a:gridCol w="1773679"/>
                <a:gridCol w="791620"/>
                <a:gridCol w="4702986"/>
                <a:gridCol w="697613"/>
              </a:tblGrid>
              <a:tr h="727788">
                <a:tc>
                  <a:txBody>
                    <a:bodyPr/>
                    <a:lstStyle/>
                    <a:p>
                      <a:r>
                        <a:rPr lang="zh-CN" altLang="en-US" sz="1800" b="1" i="0" baseline="0" dirty="0" smtClean="0">
                          <a:latin typeface="Times New Roman" panose="02020603050405020304" pitchFamily="18" charset="0"/>
                          <a:ea typeface="楷体" panose="02010609060101010101" pitchFamily="49" charset="-122"/>
                        </a:rPr>
                        <a:t>用例编号</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1800" b="1" i="0" baseline="0" dirty="0" smtClean="0">
                          <a:latin typeface="Times New Roman" panose="02020603050405020304" pitchFamily="18" charset="0"/>
                          <a:ea typeface="楷体" panose="02010609060101010101" pitchFamily="49" charset="-122"/>
                        </a:rPr>
                        <a:t>操作系统</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1800" b="1" i="0" baseline="0" dirty="0" smtClean="0">
                          <a:latin typeface="Times New Roman" panose="02020603050405020304" pitchFamily="18" charset="0"/>
                          <a:ea typeface="楷体" panose="02010609060101010101" pitchFamily="49" charset="-122"/>
                        </a:rPr>
                        <a:t>浏览器</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1800" b="1" i="0" baseline="0" dirty="0" smtClean="0">
                          <a:latin typeface="Times New Roman" panose="02020603050405020304" pitchFamily="18" charset="0"/>
                          <a:ea typeface="楷体" panose="02010609060101010101" pitchFamily="49" charset="-122"/>
                        </a:rPr>
                        <a:t>插件</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1800" b="1" i="0" baseline="0" dirty="0" smtClean="0">
                          <a:latin typeface="Times New Roman" panose="02020603050405020304" pitchFamily="18" charset="0"/>
                          <a:ea typeface="楷体" panose="02010609060101010101" pitchFamily="49" charset="-122"/>
                        </a:rPr>
                        <a:t>屏幕尺寸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1800" b="1" i="0" baseline="0" dirty="0" smtClean="0">
                          <a:latin typeface="Times New Roman" panose="02020603050405020304" pitchFamily="18" charset="0"/>
                          <a:ea typeface="楷体" panose="02010609060101010101" pitchFamily="49" charset="-122"/>
                        </a:rPr>
                        <a:t>预期结果</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1" i="0" baseline="0" dirty="0" smtClean="0">
                          <a:latin typeface="Times New Roman" panose="02020603050405020304" pitchFamily="18" charset="0"/>
                          <a:ea typeface="楷体" panose="02010609060101010101" pitchFamily="49" charset="-122"/>
                        </a:rPr>
                        <a:t>实际结果</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702974">
                <a:tc>
                  <a:txBody>
                    <a:bodyPr/>
                    <a:lstStyle/>
                    <a:p>
                      <a:r>
                        <a:rPr lang="en-US" altLang="zh-CN" sz="1800" b="1" i="0" baseline="0" dirty="0" smtClean="0">
                          <a:latin typeface="Times New Roman" panose="02020603050405020304" pitchFamily="18" charset="0"/>
                          <a:ea typeface="楷体" panose="02010609060101010101" pitchFamily="49" charset="-122"/>
                        </a:rPr>
                        <a:t>1</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Windows8</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err="1" smtClean="0">
                          <a:latin typeface="Times New Roman" panose="02020603050405020304" pitchFamily="18" charset="0"/>
                          <a:ea typeface="楷体" panose="02010609060101010101" pitchFamily="49" charset="-122"/>
                        </a:rPr>
                        <a:t>Firfox</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RealPlayer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b="1" i="0" baseline="0" dirty="0" smtClean="0">
                          <a:latin typeface="Times New Roman" panose="02020603050405020304" pitchFamily="18" charset="0"/>
                          <a:ea typeface="楷体" panose="02010609060101010101" pitchFamily="49" charset="-122"/>
                        </a:rPr>
                        <a:t>网站在</a:t>
                      </a:r>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寸显示器，</a:t>
                      </a:r>
                      <a:r>
                        <a:rPr lang="en-US" altLang="zh-CN" sz="1800" b="1" i="0" baseline="0" dirty="0" smtClean="0">
                          <a:latin typeface="Times New Roman" panose="02020603050405020304" pitchFamily="18" charset="0"/>
                          <a:ea typeface="楷体" panose="02010609060101010101" pitchFamily="49" charset="-122"/>
                        </a:rPr>
                        <a:t>Windows8</a:t>
                      </a:r>
                      <a:r>
                        <a:rPr lang="zh-CN" altLang="en-US" sz="1800" b="1" i="0" baseline="0" dirty="0" smtClean="0">
                          <a:latin typeface="Times New Roman" panose="02020603050405020304" pitchFamily="18" charset="0"/>
                          <a:ea typeface="楷体" panose="02010609060101010101" pitchFamily="49" charset="-122"/>
                        </a:rPr>
                        <a:t>系统，</a:t>
                      </a:r>
                      <a:r>
                        <a:rPr lang="en-US" altLang="zh-CN" sz="1800" b="1" i="0" baseline="0" dirty="0" err="1" smtClean="0">
                          <a:latin typeface="Times New Roman" panose="02020603050405020304" pitchFamily="18" charset="0"/>
                          <a:ea typeface="楷体" panose="02010609060101010101" pitchFamily="49" charset="-122"/>
                        </a:rPr>
                        <a:t>Firfox</a:t>
                      </a:r>
                      <a:r>
                        <a:rPr lang="zh-CN" altLang="en-US" sz="1800" b="1" i="0" baseline="0" dirty="0" smtClean="0">
                          <a:latin typeface="Times New Roman" panose="02020603050405020304" pitchFamily="18" charset="0"/>
                          <a:ea typeface="楷体" panose="02010609060101010101" pitchFamily="49" charset="-122"/>
                        </a:rPr>
                        <a:t>浏览器，使用</a:t>
                      </a:r>
                      <a:r>
                        <a:rPr lang="en-US" altLang="zh-CN" sz="1800" b="1" i="0" baseline="0" dirty="0" smtClean="0">
                          <a:latin typeface="Times New Roman" panose="02020603050405020304" pitchFamily="18" charset="0"/>
                          <a:ea typeface="楷体" panose="02010609060101010101" pitchFamily="49" charset="-122"/>
                        </a:rPr>
                        <a:t>RealPlayer</a:t>
                      </a:r>
                      <a:r>
                        <a:rPr lang="zh-CN" altLang="en-US" sz="1800" b="1" i="0" baseline="0" dirty="0" smtClean="0">
                          <a:latin typeface="Times New Roman" panose="02020603050405020304" pitchFamily="18" charset="0"/>
                          <a:ea typeface="楷体" panose="02010609060101010101" pitchFamily="49" charset="-122"/>
                        </a:rPr>
                        <a:t>插件上能够正确显示</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2</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Windows8</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Chrome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err="1" smtClean="0">
                          <a:latin typeface="Times New Roman" panose="02020603050405020304" pitchFamily="18" charset="0"/>
                          <a:ea typeface="楷体" panose="02010609060101010101" pitchFamily="49" charset="-122"/>
                        </a:rPr>
                        <a:t>MediaPlayer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3</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Windows8</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IE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Flash 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4</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Windows 10</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err="1" smtClean="0">
                          <a:latin typeface="Times New Roman" panose="02020603050405020304" pitchFamily="18" charset="0"/>
                          <a:ea typeface="楷体" panose="02010609060101010101" pitchFamily="49" charset="-122"/>
                        </a:rPr>
                        <a:t>Firfox</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err="1" smtClean="0">
                          <a:latin typeface="Times New Roman" panose="02020603050405020304" pitchFamily="18" charset="0"/>
                          <a:ea typeface="楷体" panose="02010609060101010101" pitchFamily="49" charset="-122"/>
                        </a:rPr>
                        <a:t>MediaPlayer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5</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Windows 10</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Chrome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Flash 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6</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Windows 10</a:t>
                      </a:r>
                      <a:endParaRPr lang="zh-CN" altLang="en-US" sz="1800" b="1" i="0" baseline="0" dirty="0" smtClean="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IE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RealPlayer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78694">
                <a:tc>
                  <a:txBody>
                    <a:bodyPr/>
                    <a:lstStyle/>
                    <a:p>
                      <a:r>
                        <a:rPr lang="en-US" altLang="zh-CN" sz="1800" b="1" i="0" baseline="0" dirty="0" smtClean="0">
                          <a:latin typeface="Times New Roman" panose="02020603050405020304" pitchFamily="18" charset="0"/>
                          <a:ea typeface="楷体" panose="02010609060101010101" pitchFamily="49" charset="-122"/>
                        </a:rPr>
                        <a:t>7</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Mac</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err="1" smtClean="0">
                          <a:latin typeface="Times New Roman" panose="02020603050405020304" pitchFamily="18" charset="0"/>
                          <a:ea typeface="楷体" panose="02010609060101010101" pitchFamily="49" charset="-122"/>
                        </a:rPr>
                        <a:t>Firfox</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Flash 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1699">
                <a:tc>
                  <a:txBody>
                    <a:bodyPr/>
                    <a:lstStyle/>
                    <a:p>
                      <a:r>
                        <a:rPr lang="en-US" altLang="zh-CN" sz="1800" b="1" i="0" baseline="0" dirty="0" smtClean="0">
                          <a:latin typeface="Times New Roman" panose="02020603050405020304" pitchFamily="18" charset="0"/>
                          <a:ea typeface="楷体" panose="02010609060101010101" pitchFamily="49" charset="-122"/>
                        </a:rPr>
                        <a:t>8</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Linux</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err="1" smtClean="0">
                          <a:latin typeface="Times New Roman" panose="02020603050405020304" pitchFamily="18" charset="0"/>
                          <a:ea typeface="楷体" panose="02010609060101010101" pitchFamily="49" charset="-122"/>
                        </a:rPr>
                        <a:t>Firfox</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Flash 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9</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Mac</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Chrome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RealPlayer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10</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Linux</a:t>
                      </a:r>
                      <a:endParaRPr lang="zh-CN" altLang="en-US" sz="1800" b="1" i="0" baseline="0" dirty="0" smtClean="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Chrome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RealPlayer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14</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11</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i="0" baseline="0" dirty="0" smtClean="0">
                          <a:latin typeface="Times New Roman" panose="02020603050405020304" pitchFamily="18" charset="0"/>
                          <a:ea typeface="楷体" panose="02010609060101010101" pitchFamily="49" charset="-122"/>
                        </a:rPr>
                        <a:t>Mac</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IE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err="1" smtClean="0">
                          <a:latin typeface="Times New Roman" panose="02020603050405020304" pitchFamily="18" charset="0"/>
                          <a:ea typeface="楷体" panose="02010609060101010101" pitchFamily="49" charset="-122"/>
                        </a:rPr>
                        <a:t>MediaPlayer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279">
                <a:tc>
                  <a:txBody>
                    <a:bodyPr/>
                    <a:lstStyle/>
                    <a:p>
                      <a:r>
                        <a:rPr lang="en-US" altLang="zh-CN" sz="1800" b="1" i="0" baseline="0" dirty="0" smtClean="0">
                          <a:latin typeface="Times New Roman" panose="02020603050405020304" pitchFamily="18" charset="0"/>
                          <a:ea typeface="楷体" panose="02010609060101010101" pitchFamily="49" charset="-122"/>
                        </a:rPr>
                        <a:t>12</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Linux</a:t>
                      </a:r>
                      <a:endParaRPr lang="zh-CN" altLang="en-US" sz="1800" b="1" i="0" baseline="0" dirty="0" smtClean="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IE</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err="1" smtClean="0">
                          <a:latin typeface="Times New Roman" panose="02020603050405020304" pitchFamily="18" charset="0"/>
                          <a:ea typeface="楷体" panose="02010609060101010101" pitchFamily="49" charset="-122"/>
                        </a:rPr>
                        <a:t>MediaPlayer</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i="0" baseline="0" dirty="0" smtClean="0">
                          <a:latin typeface="Times New Roman" panose="02020603050405020304" pitchFamily="18" charset="0"/>
                          <a:ea typeface="楷体" panose="02010609060101010101" pitchFamily="49" charset="-122"/>
                        </a:rPr>
                        <a:t>13</a:t>
                      </a:r>
                      <a:r>
                        <a:rPr lang="zh-CN" altLang="en-US" sz="1800" b="1" i="0" baseline="0" dirty="0" smtClean="0">
                          <a:latin typeface="Times New Roman" panose="02020603050405020304" pitchFamily="18" charset="0"/>
                          <a:ea typeface="楷体" panose="02010609060101010101" pitchFamily="49" charset="-122"/>
                        </a:rPr>
                        <a:t>寸</a:t>
                      </a:r>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b="1" i="0" baseline="0" dirty="0">
                        <a:latin typeface="Times New Roman" panose="02020603050405020304" pitchFamily="18" charset="0"/>
                        <a:ea typeface="楷体" panose="02010609060101010101" pitchFamily="49" charset="-122"/>
                      </a:endParaRPr>
                    </a:p>
                  </a:txBody>
                  <a:tcPr marL="83591" marR="835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文本框 2"/>
          <p:cNvSpPr txBox="1"/>
          <p:nvPr/>
        </p:nvSpPr>
        <p:spPr>
          <a:xfrm>
            <a:off x="6888088" y="3068960"/>
            <a:ext cx="4191000" cy="954107"/>
          </a:xfrm>
          <a:prstGeom prst="rect">
            <a:avLst/>
          </a:prstGeom>
          <a:noFill/>
        </p:spPr>
        <p:txBody>
          <a:bodyPr wrap="square" rtlCol="0">
            <a:spAutoFit/>
          </a:bodyPr>
          <a:lstStyle/>
          <a:p>
            <a:r>
              <a:rPr lang="zh-CN" altLang="en-US" sz="2800" b="1" dirty="0" smtClean="0">
                <a:solidFill>
                  <a:srgbClr val="FF0000"/>
                </a:solidFill>
                <a:latin typeface="楷体" panose="02010609060101010101" pitchFamily="49" charset="-122"/>
                <a:ea typeface="楷体" panose="02010609060101010101" pitchFamily="49" charset="-122"/>
              </a:rPr>
              <a:t>步骤四：每一行生成一条测试用例</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r>
              <a:rPr lang="en-US" altLang="zh-CN" dirty="0" smtClean="0"/>
              <a:t> </a:t>
            </a:r>
            <a:r>
              <a:rPr lang="zh-CN" altLang="en-US" dirty="0" smtClean="0"/>
              <a:t>基于正交表的</a:t>
            </a:r>
            <a:r>
              <a:rPr lang="zh-CN" altLang="en-US" dirty="0"/>
              <a:t>测试</a:t>
            </a:r>
            <a:r>
              <a:rPr lang="zh-CN" altLang="en-US" dirty="0" smtClean="0"/>
              <a:t>小结</a:t>
            </a:r>
          </a:p>
        </p:txBody>
      </p:sp>
      <p:sp>
        <p:nvSpPr>
          <p:cNvPr id="124932" name="Rectangle 3"/>
          <p:cNvSpPr>
            <a:spLocks noGrp="1" noChangeArrowheads="1"/>
          </p:cNvSpPr>
          <p:nvPr>
            <p:ph idx="1"/>
          </p:nvPr>
        </p:nvSpPr>
        <p:spPr/>
        <p:txBody>
          <a:bodyPr/>
          <a:lstStyle/>
          <a:p>
            <a:r>
              <a:rPr lang="zh-CN" altLang="en-US" dirty="0" smtClean="0"/>
              <a:t>该主要难点在于如何根据系统的输入条件选择合适的正交表，以及根据测试用例的指标测量结果分析出最优的输入组合</a:t>
            </a:r>
            <a:endParaRPr lang="en-US" altLang="zh-CN" dirty="0" smtClean="0"/>
          </a:p>
          <a:p>
            <a:r>
              <a:rPr lang="zh-CN" altLang="en-US" dirty="0" smtClean="0"/>
              <a:t>适用场景：当输入条件较多，并且条件中参数值较多，若组合设计用例数量较大，则考虑使用正交实验法设计测试用例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95400" y="1320552"/>
            <a:ext cx="7056784" cy="4267200"/>
          </a:xfrm>
        </p:spPr>
        <p:txBody>
          <a:bodyPr/>
          <a:lstStyle/>
          <a:p>
            <a:pPr marL="0" indent="0">
              <a:buNone/>
            </a:pPr>
            <a:r>
              <a:rPr lang="en-US" altLang="zh-CN" dirty="0" smtClean="0"/>
              <a:t>1 Microsoft Word 2013</a:t>
            </a:r>
            <a:r>
              <a:rPr lang="zh-CN" altLang="en-US" dirty="0" smtClean="0"/>
              <a:t>版本中打印设置分打印范围（所有页，当前页，设定页）；打印页面（单面，双面）；方向（纵向、横向）；纸张类型（</a:t>
            </a:r>
            <a:r>
              <a:rPr lang="en-US" altLang="zh-CN" dirty="0" smtClean="0"/>
              <a:t>A4,B3,A5,B5,</a:t>
            </a:r>
            <a:r>
              <a:rPr lang="zh-CN" altLang="en-US" dirty="0" smtClean="0"/>
              <a:t>信纸）；页边距（正常，宽，窄，适中）请使用正交实验法设计测试用例</a:t>
            </a:r>
            <a:endParaRPr lang="en-US" altLang="zh-CN" dirty="0" smtClean="0"/>
          </a:p>
        </p:txBody>
      </p:sp>
      <p:pic>
        <p:nvPicPr>
          <p:cNvPr id="4" name="图片 3"/>
          <p:cNvPicPr>
            <a:picLocks noChangeAspect="1"/>
          </p:cNvPicPr>
          <p:nvPr/>
        </p:nvPicPr>
        <p:blipFill>
          <a:blip r:embed="rId3" cstate="print"/>
          <a:stretch>
            <a:fillRect/>
          </a:stretch>
        </p:blipFill>
        <p:spPr>
          <a:xfrm>
            <a:off x="8040216" y="1124744"/>
            <a:ext cx="3245847" cy="5376651"/>
          </a:xfrm>
          <a:prstGeom prst="rect">
            <a:avLst/>
          </a:prstGeom>
        </p:spPr>
      </p:pic>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95400" y="1320552"/>
            <a:ext cx="5472608" cy="4267200"/>
          </a:xfrm>
        </p:spPr>
        <p:txBody>
          <a:bodyPr/>
          <a:lstStyle/>
          <a:p>
            <a:r>
              <a:rPr lang="zh-CN" altLang="en-US" dirty="0" smtClean="0"/>
              <a:t>根据如下需求，使用正交实验</a:t>
            </a:r>
            <a:endParaRPr lang="en-US" altLang="zh-CN" dirty="0" smtClean="0"/>
          </a:p>
          <a:p>
            <a:pPr marL="0" indent="0">
              <a:buNone/>
            </a:pPr>
            <a:r>
              <a:rPr lang="zh-CN" altLang="en-US" dirty="0" smtClean="0"/>
              <a:t>设计测试用例</a:t>
            </a:r>
            <a:endParaRPr lang="zh-CN" altLang="en-US" dirty="0"/>
          </a:p>
        </p:txBody>
      </p:sp>
      <p:pic>
        <p:nvPicPr>
          <p:cNvPr id="5" name="图片 4"/>
          <p:cNvPicPr>
            <a:picLocks noChangeAspect="1"/>
          </p:cNvPicPr>
          <p:nvPr/>
        </p:nvPicPr>
        <p:blipFill>
          <a:blip r:embed="rId2" cstate="print"/>
          <a:stretch>
            <a:fillRect/>
          </a:stretch>
        </p:blipFill>
        <p:spPr>
          <a:xfrm>
            <a:off x="6038193" y="861896"/>
            <a:ext cx="5754413" cy="5690652"/>
          </a:xfrm>
          <a:prstGeom prst="rect">
            <a:avLst/>
          </a:prstGeom>
        </p:spPr>
      </p:pic>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latin typeface="黑体" panose="02010609060101010101" pitchFamily="49" charset="-122"/>
                <a:ea typeface="黑体" panose="02010609060101010101" pitchFamily="49" charset="-122"/>
              </a:rPr>
              <a:t>Question</a:t>
            </a:r>
            <a:endParaRPr lang="zh-CN" altLang="en-US" sz="4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a:t>
            </a:r>
          </a:p>
        </p:txBody>
      </p:sp>
      <p:sp>
        <p:nvSpPr>
          <p:cNvPr id="4100" name="Rectangle 3"/>
          <p:cNvSpPr>
            <a:spLocks noGrp="1" noChangeArrowheads="1"/>
          </p:cNvSpPr>
          <p:nvPr>
            <p:ph type="body" idx="1"/>
          </p:nvPr>
        </p:nvSpPr>
        <p:spPr>
          <a:xfrm>
            <a:off x="3503712" y="1412776"/>
            <a:ext cx="5517430" cy="4267200"/>
          </a:xfrm>
        </p:spPr>
        <p:txBody>
          <a:bodyPr/>
          <a:lstStyle/>
          <a:p>
            <a:pPr lvl="1" eaLnBrk="1" hangingPunct="1">
              <a:buFont typeface="Wingdings" panose="05000000000000000000" pitchFamily="2" charset="2"/>
              <a:buChar char="Ø"/>
              <a:defRPr/>
            </a:pPr>
            <a:r>
              <a:rPr lang="zh-CN" altLang="en-US" sz="2800" dirty="0" smtClean="0">
                <a:solidFill>
                  <a:schemeClr val="tx1">
                    <a:lumMod val="10000"/>
                  </a:schemeClr>
                </a:solidFill>
                <a:latin typeface="楷体" panose="02010609060101010101" pitchFamily="49" charset="-122"/>
              </a:rPr>
              <a:t>认识正交表</a:t>
            </a:r>
            <a:endParaRPr lang="en-US" altLang="zh-CN" sz="2800" dirty="0" smtClean="0">
              <a:solidFill>
                <a:schemeClr val="tx1">
                  <a:lumMod val="10000"/>
                </a:schemeClr>
              </a:solidFill>
              <a:latin typeface="楷体" panose="02010609060101010101" pitchFamily="49" charset="-122"/>
            </a:endParaRPr>
          </a:p>
          <a:p>
            <a:pPr lvl="1" eaLnBrk="1" hangingPunct="1">
              <a:buFont typeface="Wingdings" panose="05000000000000000000" pitchFamily="2" charset="2"/>
              <a:buChar char="Ø"/>
              <a:defRPr/>
            </a:pPr>
            <a:r>
              <a:rPr lang="zh-CN" altLang="en-US" sz="2800" dirty="0" smtClean="0">
                <a:solidFill>
                  <a:schemeClr val="tx1">
                    <a:lumMod val="10000"/>
                  </a:schemeClr>
                </a:solidFill>
                <a:latin typeface="楷体" panose="02010609060101010101" pitchFamily="49" charset="-122"/>
              </a:rPr>
              <a:t>正交表法设计测试用例</a:t>
            </a:r>
            <a:endParaRPr lang="en-US" altLang="zh-CN" sz="2800" dirty="0">
              <a:solidFill>
                <a:schemeClr val="tx1">
                  <a:lumMod val="10000"/>
                </a:schemeClr>
              </a:solidFill>
              <a:latin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250" fill="hold"/>
                                        <p:tgtEl>
                                          <p:spTgt spid="4100">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95400" y="1268760"/>
            <a:ext cx="11017224" cy="4267200"/>
          </a:xfrm>
        </p:spPr>
        <p:txBody>
          <a:bodyPr/>
          <a:lstStyle/>
          <a:p>
            <a:pPr>
              <a:lnSpc>
                <a:spcPct val="120000"/>
              </a:lnSpc>
            </a:pPr>
            <a:r>
              <a:rPr lang="zh-CN" altLang="en-US" dirty="0" smtClean="0"/>
              <a:t>为提高某化工产品的转化率，选择三个有关因素进行条件试验，反应温度（</a:t>
            </a:r>
            <a:r>
              <a:rPr lang="en-US" altLang="zh-CN" dirty="0" smtClean="0"/>
              <a:t>A</a:t>
            </a:r>
            <a:r>
              <a:rPr lang="zh-CN" altLang="en-US" dirty="0" smtClean="0"/>
              <a:t>），反应时间（</a:t>
            </a:r>
            <a:r>
              <a:rPr lang="en-US" altLang="zh-CN" dirty="0" smtClean="0"/>
              <a:t>B</a:t>
            </a:r>
            <a:r>
              <a:rPr lang="zh-CN" altLang="en-US" dirty="0" smtClean="0"/>
              <a:t>）</a:t>
            </a:r>
            <a:r>
              <a:rPr lang="en-US" altLang="zh-CN" dirty="0" smtClean="0"/>
              <a:t>,</a:t>
            </a:r>
            <a:r>
              <a:rPr lang="zh-CN" altLang="en-US" dirty="0" smtClean="0"/>
              <a:t>用碱量（</a:t>
            </a:r>
            <a:r>
              <a:rPr lang="en-US" altLang="zh-CN" dirty="0" smtClean="0"/>
              <a:t>C</a:t>
            </a:r>
            <a:r>
              <a:rPr lang="zh-CN" altLang="en-US" dirty="0" smtClean="0"/>
              <a:t>），并确定了它们的实验范围如下：</a:t>
            </a:r>
            <a:endParaRPr lang="en-US" altLang="zh-CN" dirty="0" smtClean="0"/>
          </a:p>
          <a:p>
            <a:pPr lvl="2">
              <a:lnSpc>
                <a:spcPct val="120000"/>
              </a:lnSpc>
            </a:pPr>
            <a:r>
              <a:rPr lang="en-US" altLang="zh-CN" dirty="0" smtClean="0"/>
              <a:t>A:   A1 = 80</a:t>
            </a:r>
            <a:r>
              <a:rPr lang="zh-CN" altLang="en-US" dirty="0" smtClean="0"/>
              <a:t>℃，</a:t>
            </a:r>
            <a:r>
              <a:rPr lang="en-US" altLang="zh-CN" dirty="0" smtClean="0"/>
              <a:t> A2 = 85</a:t>
            </a:r>
            <a:r>
              <a:rPr lang="zh-CN" altLang="en-US" dirty="0" smtClean="0"/>
              <a:t>℃，</a:t>
            </a:r>
            <a:r>
              <a:rPr lang="en-US" altLang="zh-CN" dirty="0" smtClean="0"/>
              <a:t> A3 = 90</a:t>
            </a:r>
            <a:r>
              <a:rPr lang="zh-CN" altLang="en-US" dirty="0" smtClean="0"/>
              <a:t>℃</a:t>
            </a:r>
            <a:endParaRPr lang="en-US" altLang="zh-CN" dirty="0" smtClean="0"/>
          </a:p>
          <a:p>
            <a:pPr lvl="2">
              <a:lnSpc>
                <a:spcPct val="120000"/>
              </a:lnSpc>
            </a:pPr>
            <a:r>
              <a:rPr lang="en-US" altLang="zh-CN" dirty="0" smtClean="0"/>
              <a:t>B:   B1 = 90</a:t>
            </a:r>
            <a:r>
              <a:rPr lang="zh-CN" altLang="en-US" dirty="0" smtClean="0"/>
              <a:t>分钟，</a:t>
            </a:r>
            <a:r>
              <a:rPr lang="en-US" altLang="zh-CN" dirty="0" smtClean="0"/>
              <a:t>B2 = 120</a:t>
            </a:r>
            <a:r>
              <a:rPr lang="zh-CN" altLang="en-US" dirty="0" smtClean="0"/>
              <a:t>分钟，</a:t>
            </a:r>
            <a:r>
              <a:rPr lang="en-US" altLang="zh-CN" dirty="0" smtClean="0"/>
              <a:t>B3 = 150</a:t>
            </a:r>
            <a:r>
              <a:rPr lang="zh-CN" altLang="en-US" dirty="0" smtClean="0"/>
              <a:t>分钟</a:t>
            </a:r>
            <a:endParaRPr lang="en-US" altLang="zh-CN" dirty="0" smtClean="0"/>
          </a:p>
          <a:p>
            <a:pPr lvl="2">
              <a:lnSpc>
                <a:spcPct val="120000"/>
              </a:lnSpc>
            </a:pPr>
            <a:r>
              <a:rPr lang="en-US" altLang="zh-CN" dirty="0" smtClean="0"/>
              <a:t>C</a:t>
            </a:r>
            <a:r>
              <a:rPr lang="zh-CN" altLang="en-US" dirty="0" smtClean="0"/>
              <a:t>：</a:t>
            </a:r>
            <a:r>
              <a:rPr lang="en-US" altLang="zh-CN" dirty="0" smtClean="0"/>
              <a:t>C1 = 5%,  C2 = 6% </a:t>
            </a:r>
            <a:r>
              <a:rPr lang="zh-CN" altLang="en-US" dirty="0" smtClean="0"/>
              <a:t>，</a:t>
            </a:r>
            <a:r>
              <a:rPr lang="en-US" altLang="zh-CN" dirty="0" smtClean="0"/>
              <a:t>C3 = 7%</a:t>
            </a:r>
          </a:p>
          <a:p>
            <a:pPr lvl="1">
              <a:lnSpc>
                <a:spcPct val="120000"/>
              </a:lnSpc>
            </a:pPr>
            <a:r>
              <a:rPr lang="zh-CN" altLang="en-US" dirty="0" smtClean="0"/>
              <a:t>实验目的：搞清楚因子</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对转化率有什么影响，哪些是主要的，哪些是次要的，从而确定最适生产条件，即温度、时间、用碱量各多少转化率最高</a:t>
            </a:r>
            <a:endParaRPr lang="en-US" altLang="zh-CN" dirty="0" smtClean="0"/>
          </a:p>
          <a:p>
            <a:pPr>
              <a:lnSpc>
                <a:spcPct val="120000"/>
              </a:lnSpc>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95400" y="1320552"/>
            <a:ext cx="5184576" cy="4412704"/>
          </a:xfrm>
        </p:spPr>
        <p:txBody>
          <a:bodyPr/>
          <a:lstStyle/>
          <a:p>
            <a:r>
              <a:rPr lang="zh-CN" altLang="en-US" dirty="0" smtClean="0"/>
              <a:t>全面实验，即取三因子所有水平之间的组合，即</a:t>
            </a:r>
            <a:r>
              <a:rPr lang="en-US" altLang="zh-CN" dirty="0" smtClean="0"/>
              <a:t>A1B1C1,A1B1C2……A3B3C3</a:t>
            </a:r>
            <a:r>
              <a:rPr lang="zh-CN" altLang="en-US" dirty="0" smtClean="0"/>
              <a:t>，共有</a:t>
            </a:r>
            <a:r>
              <a:rPr lang="en-US" altLang="zh-CN" dirty="0" smtClean="0"/>
              <a:t>3*3*3 = 27</a:t>
            </a:r>
            <a:r>
              <a:rPr lang="zh-CN" altLang="en-US" dirty="0" smtClean="0"/>
              <a:t>次实验，用下图表示立方体的</a:t>
            </a:r>
            <a:r>
              <a:rPr lang="en-US" altLang="zh-CN" dirty="0" smtClean="0"/>
              <a:t>27</a:t>
            </a:r>
            <a:r>
              <a:rPr lang="zh-CN" altLang="en-US" dirty="0" smtClean="0"/>
              <a:t>个节点</a:t>
            </a:r>
            <a:endParaRPr lang="zh-CN" altLang="en-US" dirty="0"/>
          </a:p>
        </p:txBody>
      </p:sp>
      <p:pic>
        <p:nvPicPr>
          <p:cNvPr id="4" name="图片 3"/>
          <p:cNvPicPr>
            <a:picLocks noChangeAspect="1"/>
          </p:cNvPicPr>
          <p:nvPr/>
        </p:nvPicPr>
        <p:blipFill rotWithShape="1">
          <a:blip r:embed="rId2" cstate="print">
            <a:clrChange>
              <a:clrFrom>
                <a:srgbClr val="FEFEFE"/>
              </a:clrFrom>
              <a:clrTo>
                <a:srgbClr val="FEFEFE">
                  <a:alpha val="0"/>
                </a:srgbClr>
              </a:clrTo>
            </a:clrChange>
          </a:blip>
          <a:srcRect l="3048" t="2905" r="1565" b="2350"/>
          <a:stretch>
            <a:fillRect/>
          </a:stretch>
        </p:blipFill>
        <p:spPr>
          <a:xfrm>
            <a:off x="6312024" y="1196752"/>
            <a:ext cx="4592486" cy="46805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p:txBody>
          <a:bodyPr/>
          <a:lstStyle/>
          <a:p>
            <a:r>
              <a:rPr lang="zh-CN" altLang="en-US" dirty="0" smtClean="0"/>
              <a:t>简单对比法：</a:t>
            </a:r>
            <a:endParaRPr lang="en-US" altLang="zh-CN" dirty="0" smtClean="0"/>
          </a:p>
          <a:p>
            <a:pPr lvl="1"/>
            <a:r>
              <a:rPr lang="zh-CN" altLang="en-US" dirty="0" smtClean="0"/>
              <a:t>固定</a:t>
            </a:r>
            <a:r>
              <a:rPr lang="en-US" altLang="zh-CN" dirty="0" smtClean="0"/>
              <a:t>B,C</a:t>
            </a:r>
            <a:r>
              <a:rPr lang="zh-CN" altLang="en-US" dirty="0" smtClean="0"/>
              <a:t>使</a:t>
            </a:r>
            <a:r>
              <a:rPr lang="en-US" altLang="zh-CN" dirty="0" smtClean="0"/>
              <a:t>A</a:t>
            </a:r>
            <a:r>
              <a:rPr lang="zh-CN" altLang="en-US" dirty="0" smtClean="0"/>
              <a:t>发生变化，找出</a:t>
            </a:r>
            <a:r>
              <a:rPr lang="en-US" altLang="zh-CN" dirty="0" smtClean="0"/>
              <a:t>A3</a:t>
            </a:r>
            <a:r>
              <a:rPr lang="zh-CN" altLang="en-US" dirty="0" smtClean="0"/>
              <a:t>为最好的结果</a:t>
            </a:r>
            <a:endParaRPr lang="en-US" altLang="zh-CN" dirty="0" smtClean="0"/>
          </a:p>
          <a:p>
            <a:pPr lvl="1"/>
            <a:endParaRPr lang="en-US" altLang="zh-CN" dirty="0" smtClean="0"/>
          </a:p>
          <a:p>
            <a:pPr lvl="1"/>
            <a:r>
              <a:rPr lang="zh-CN" altLang="en-US" dirty="0" smtClean="0"/>
              <a:t>固定</a:t>
            </a:r>
            <a:r>
              <a:rPr lang="en-US" altLang="zh-CN" dirty="0" smtClean="0"/>
              <a:t>A3</a:t>
            </a:r>
            <a:r>
              <a:rPr lang="zh-CN" altLang="en-US" dirty="0" smtClean="0"/>
              <a:t>，</a:t>
            </a:r>
            <a:r>
              <a:rPr lang="en-US" altLang="zh-CN" dirty="0" smtClean="0"/>
              <a:t>C1</a:t>
            </a:r>
            <a:r>
              <a:rPr lang="zh-CN" altLang="en-US" dirty="0" smtClean="0"/>
              <a:t>使</a:t>
            </a:r>
            <a:r>
              <a:rPr lang="en-US" altLang="zh-CN" dirty="0" smtClean="0"/>
              <a:t>B</a:t>
            </a:r>
            <a:r>
              <a:rPr lang="zh-CN" altLang="en-US" dirty="0" smtClean="0"/>
              <a:t>发生变化，得到</a:t>
            </a:r>
            <a:r>
              <a:rPr lang="en-US" altLang="zh-CN" dirty="0" smtClean="0"/>
              <a:t>B2</a:t>
            </a:r>
            <a:r>
              <a:rPr lang="zh-CN" altLang="en-US" dirty="0" smtClean="0"/>
              <a:t>是好的结果</a:t>
            </a:r>
            <a:endParaRPr lang="en-US" altLang="zh-CN" dirty="0" smtClean="0"/>
          </a:p>
          <a:p>
            <a:pPr lvl="1"/>
            <a:endParaRPr lang="en-US" altLang="zh-CN" dirty="0" smtClean="0"/>
          </a:p>
          <a:p>
            <a:pPr lvl="1"/>
            <a:r>
              <a:rPr lang="zh-CN" altLang="en-US" dirty="0" smtClean="0"/>
              <a:t>固定</a:t>
            </a:r>
            <a:r>
              <a:rPr lang="en-US" altLang="zh-CN" dirty="0" smtClean="0"/>
              <a:t>A3  B2,</a:t>
            </a:r>
            <a:r>
              <a:rPr lang="zh-CN" altLang="en-US" dirty="0" smtClean="0"/>
              <a:t>使</a:t>
            </a:r>
            <a:r>
              <a:rPr lang="en-US" altLang="zh-CN" dirty="0" smtClean="0"/>
              <a:t>C</a:t>
            </a:r>
            <a:r>
              <a:rPr lang="zh-CN" altLang="en-US" dirty="0" smtClean="0"/>
              <a:t>发生变化，得到</a:t>
            </a:r>
            <a:r>
              <a:rPr lang="en-US" altLang="zh-CN" dirty="0" smtClean="0"/>
              <a:t>C2</a:t>
            </a:r>
            <a:r>
              <a:rPr lang="zh-CN" altLang="en-US" dirty="0" smtClean="0"/>
              <a:t>是最好的结果</a:t>
            </a:r>
            <a:endParaRPr lang="en-US" altLang="zh-CN" dirty="0" smtClean="0"/>
          </a:p>
          <a:p>
            <a:pPr lvl="1"/>
            <a:r>
              <a:rPr lang="zh-CN" altLang="en-US" dirty="0" smtClean="0"/>
              <a:t>最终得到</a:t>
            </a:r>
            <a:r>
              <a:rPr lang="en-US" altLang="zh-CN" dirty="0" smtClean="0"/>
              <a:t>A3B2C2</a:t>
            </a:r>
            <a:r>
              <a:rPr lang="zh-CN" altLang="en-US" dirty="0" smtClean="0"/>
              <a:t>是最好的结果</a:t>
            </a:r>
            <a:endParaRPr lang="zh-CN" altLang="en-US" dirty="0"/>
          </a:p>
        </p:txBody>
      </p:sp>
      <p:pic>
        <p:nvPicPr>
          <p:cNvPr id="4" name="图片 3"/>
          <p:cNvPicPr>
            <a:picLocks noChangeAspect="1"/>
          </p:cNvPicPr>
          <p:nvPr/>
        </p:nvPicPr>
        <p:blipFill>
          <a:blip r:embed="rId2" cstate="print">
            <a:clrChange>
              <a:clrFrom>
                <a:srgbClr val="FFFCCD"/>
              </a:clrFrom>
              <a:clrTo>
                <a:srgbClr val="FFFCCD">
                  <a:alpha val="0"/>
                </a:srgbClr>
              </a:clrTo>
            </a:clrChange>
          </a:blip>
          <a:stretch>
            <a:fillRect/>
          </a:stretch>
        </p:blipFill>
        <p:spPr>
          <a:xfrm>
            <a:off x="8328248" y="1340768"/>
            <a:ext cx="3508978" cy="1169660"/>
          </a:xfrm>
          <a:prstGeom prst="rect">
            <a:avLst/>
          </a:prstGeom>
        </p:spPr>
      </p:pic>
      <p:pic>
        <p:nvPicPr>
          <p:cNvPr id="5" name="图片 4"/>
          <p:cNvPicPr>
            <a:picLocks noChangeAspect="1"/>
          </p:cNvPicPr>
          <p:nvPr/>
        </p:nvPicPr>
        <p:blipFill>
          <a:blip r:embed="rId3" cstate="print">
            <a:clrChange>
              <a:clrFrom>
                <a:srgbClr val="FFFCCD"/>
              </a:clrFrom>
              <a:clrTo>
                <a:srgbClr val="FFFCCD">
                  <a:alpha val="0"/>
                </a:srgbClr>
              </a:clrTo>
            </a:clrChange>
          </a:blip>
          <a:stretch>
            <a:fillRect/>
          </a:stretch>
        </p:blipFill>
        <p:spPr>
          <a:xfrm>
            <a:off x="8544272" y="3140968"/>
            <a:ext cx="3489483" cy="1033199"/>
          </a:xfrm>
          <a:prstGeom prst="rect">
            <a:avLst/>
          </a:prstGeom>
        </p:spPr>
      </p:pic>
      <p:pic>
        <p:nvPicPr>
          <p:cNvPr id="6" name="图片 5"/>
          <p:cNvPicPr>
            <a:picLocks noChangeAspect="1"/>
          </p:cNvPicPr>
          <p:nvPr/>
        </p:nvPicPr>
        <p:blipFill rotWithShape="1">
          <a:blip r:embed="rId4" cstate="print">
            <a:clrChange>
              <a:clrFrom>
                <a:srgbClr val="FFFCCD"/>
              </a:clrFrom>
              <a:clrTo>
                <a:srgbClr val="FFFCCD">
                  <a:alpha val="0"/>
                </a:srgbClr>
              </a:clrTo>
            </a:clrChange>
          </a:blip>
          <a:srcRect b="17334"/>
          <a:stretch>
            <a:fillRect/>
          </a:stretch>
        </p:blipFill>
        <p:spPr>
          <a:xfrm>
            <a:off x="8652865" y="4725144"/>
            <a:ext cx="3547965" cy="132144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95400" y="1124744"/>
            <a:ext cx="10668000" cy="4267200"/>
          </a:xfrm>
        </p:spPr>
        <p:txBody>
          <a:bodyPr/>
          <a:lstStyle/>
          <a:p>
            <a:r>
              <a:rPr lang="zh-CN" altLang="en-US" dirty="0" smtClean="0"/>
              <a:t>简单对比法图示：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p:txBody>
      </p:sp>
      <p:pic>
        <p:nvPicPr>
          <p:cNvPr id="4" name="图片 3"/>
          <p:cNvPicPr>
            <a:picLocks noChangeAspect="1"/>
          </p:cNvPicPr>
          <p:nvPr/>
        </p:nvPicPr>
        <p:blipFill rotWithShape="1">
          <a:blip r:embed="rId3" cstate="print"/>
          <a:srcRect l="3890" t="2620" r="1879" b="3114"/>
          <a:stretch>
            <a:fillRect/>
          </a:stretch>
        </p:blipFill>
        <p:spPr>
          <a:xfrm>
            <a:off x="1055440" y="1772816"/>
            <a:ext cx="4307127" cy="4109666"/>
          </a:xfrm>
          <a:prstGeom prst="rect">
            <a:avLst/>
          </a:prstGeom>
        </p:spPr>
      </p:pic>
      <p:sp>
        <p:nvSpPr>
          <p:cNvPr id="8" name="内容占位符 2"/>
          <p:cNvSpPr txBox="1"/>
          <p:nvPr/>
        </p:nvSpPr>
        <p:spPr>
          <a:xfrm>
            <a:off x="5951984" y="1127125"/>
            <a:ext cx="5537200" cy="57308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前两种方法总结：</a:t>
            </a:r>
            <a:endParaRPr lang="en-US" altLang="zh-CN" dirty="0" smtClean="0"/>
          </a:p>
          <a:p>
            <a:pPr lvl="1"/>
            <a:r>
              <a:rPr lang="zh-CN" altLang="en-US" dirty="0" smtClean="0"/>
              <a:t>全面实验法</a:t>
            </a:r>
            <a:endParaRPr lang="en-US" altLang="zh-CN" dirty="0" smtClean="0"/>
          </a:p>
          <a:p>
            <a:pPr lvl="2"/>
            <a:r>
              <a:rPr lang="zh-CN" altLang="en-US" dirty="0" smtClean="0">
                <a:solidFill>
                  <a:srgbClr val="FF0000"/>
                </a:solidFill>
              </a:rPr>
              <a:t>关系剖析的比较清楚</a:t>
            </a:r>
            <a:endParaRPr lang="en-US" altLang="zh-CN" dirty="0" smtClean="0"/>
          </a:p>
          <a:p>
            <a:pPr lvl="2"/>
            <a:r>
              <a:rPr lang="zh-CN" altLang="en-US" dirty="0" smtClean="0"/>
              <a:t>实验量非常大</a:t>
            </a:r>
            <a:endParaRPr lang="en-US" altLang="zh-CN" dirty="0" smtClean="0"/>
          </a:p>
          <a:p>
            <a:pPr lvl="1"/>
            <a:r>
              <a:rPr lang="zh-CN" altLang="en-US" dirty="0" smtClean="0"/>
              <a:t>简单对比法</a:t>
            </a:r>
            <a:endParaRPr lang="en-US" altLang="zh-CN" dirty="0" smtClean="0"/>
          </a:p>
          <a:p>
            <a:pPr lvl="2"/>
            <a:r>
              <a:rPr lang="zh-CN" altLang="en-US" dirty="0" smtClean="0">
                <a:solidFill>
                  <a:srgbClr val="FF0000"/>
                </a:solidFill>
              </a:rPr>
              <a:t>实验量少</a:t>
            </a:r>
            <a:endParaRPr lang="en-US" altLang="zh-CN" dirty="0" smtClean="0">
              <a:solidFill>
                <a:srgbClr val="FF0000"/>
              </a:solidFill>
            </a:endParaRPr>
          </a:p>
          <a:p>
            <a:pPr lvl="2"/>
            <a:r>
              <a:rPr lang="zh-CN" altLang="en-US" dirty="0" smtClean="0"/>
              <a:t>代表性差，分布不均匀</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p:txBody>
          <a:bodyPr/>
          <a:lstStyle/>
          <a:p>
            <a:r>
              <a:rPr lang="zh-CN" altLang="en-US" dirty="0" smtClean="0"/>
              <a:t>正交实验法图示：</a:t>
            </a:r>
            <a:endParaRPr lang="en-US" altLang="zh-CN" dirty="0" smtClean="0"/>
          </a:p>
          <a:p>
            <a:pPr lvl="1"/>
            <a:r>
              <a:rPr lang="en-US" altLang="zh-CN" dirty="0" smtClean="0"/>
              <a:t>A1B1C1   A1B2C2    A1B3C3</a:t>
            </a:r>
          </a:p>
          <a:p>
            <a:pPr lvl="1"/>
            <a:r>
              <a:rPr lang="en-US" altLang="zh-CN" dirty="0" smtClean="0"/>
              <a:t>A2B1C2   A2B2C3    A2B3C1</a:t>
            </a:r>
          </a:p>
          <a:p>
            <a:pPr lvl="1"/>
            <a:r>
              <a:rPr lang="en-US" altLang="zh-CN" dirty="0" smtClean="0"/>
              <a:t>A3B1C3   A3B2C1    A3B3C2</a:t>
            </a:r>
            <a:endParaRPr lang="zh-CN" altLang="en-US" dirty="0"/>
          </a:p>
        </p:txBody>
      </p:sp>
      <p:pic>
        <p:nvPicPr>
          <p:cNvPr id="4" name="图片 3"/>
          <p:cNvPicPr>
            <a:picLocks noChangeAspect="1"/>
          </p:cNvPicPr>
          <p:nvPr/>
        </p:nvPicPr>
        <p:blipFill>
          <a:blip r:embed="rId3" cstate="print"/>
          <a:stretch>
            <a:fillRect/>
          </a:stretch>
        </p:blipFill>
        <p:spPr>
          <a:xfrm>
            <a:off x="6456040" y="1412776"/>
            <a:ext cx="4641149" cy="4464496"/>
          </a:xfrm>
          <a:prstGeom prst="rect">
            <a:avLst/>
          </a:prstGeom>
        </p:spPr>
      </p:pic>
      <p:sp>
        <p:nvSpPr>
          <p:cNvPr id="5" name="文本框 4"/>
          <p:cNvSpPr txBox="1"/>
          <p:nvPr/>
        </p:nvSpPr>
        <p:spPr>
          <a:xfrm>
            <a:off x="1415480" y="4581128"/>
            <a:ext cx="2001078" cy="1661993"/>
          </a:xfrm>
          <a:prstGeom prst="rect">
            <a:avLst/>
          </a:prstGeom>
          <a:noFill/>
        </p:spPr>
        <p:txBody>
          <a:bodyPr wrap="square" rtlCol="0">
            <a:spAutoFit/>
          </a:bodyPr>
          <a:lstStyle/>
          <a:p>
            <a:r>
              <a:rPr lang="zh-CN" altLang="en-US" sz="2800" b="1" dirty="0" smtClean="0">
                <a:latin typeface="Times New Roman" panose="02020603050405020304" pitchFamily="18" charset="0"/>
                <a:ea typeface="楷体" panose="02010609060101010101" pitchFamily="49" charset="-122"/>
              </a:rPr>
              <a:t>特点：</a:t>
            </a:r>
            <a:endParaRPr lang="en-US" altLang="zh-CN" sz="2800" b="1" dirty="0" smtClean="0">
              <a:latin typeface="Times New Roman" panose="02020603050405020304" pitchFamily="18" charset="0"/>
              <a:ea typeface="楷体" panose="02010609060101010101" pitchFamily="49" charset="-122"/>
            </a:endParaRPr>
          </a:p>
          <a:p>
            <a:r>
              <a:rPr lang="zh-CN" altLang="en-US" sz="2800" b="1" dirty="0" smtClean="0">
                <a:latin typeface="Times New Roman" panose="02020603050405020304" pitchFamily="18" charset="0"/>
                <a:ea typeface="楷体" panose="02010609060101010101" pitchFamily="49" charset="-122"/>
              </a:rPr>
              <a:t>均衡</a:t>
            </a:r>
            <a:r>
              <a:rPr lang="zh-CN" altLang="en-US" sz="2800" b="1" dirty="0">
                <a:latin typeface="Times New Roman" panose="02020603050405020304" pitchFamily="18" charset="0"/>
                <a:ea typeface="楷体" panose="02010609060101010101" pitchFamily="49" charset="-122"/>
              </a:rPr>
              <a:t>分散</a:t>
            </a:r>
            <a:endParaRPr lang="en-US" altLang="zh-CN" sz="2800" b="1" dirty="0">
              <a:latin typeface="Times New Roman" panose="02020603050405020304" pitchFamily="18" charset="0"/>
              <a:ea typeface="楷体" panose="02010609060101010101" pitchFamily="49" charset="-122"/>
            </a:endParaRPr>
          </a:p>
          <a:p>
            <a:r>
              <a:rPr lang="zh-CN" altLang="en-US" sz="2800" b="1" dirty="0">
                <a:latin typeface="Times New Roman" panose="02020603050405020304" pitchFamily="18" charset="0"/>
                <a:ea typeface="楷体" panose="02010609060101010101" pitchFamily="49" charset="-122"/>
              </a:rPr>
              <a:t>整齐可比</a:t>
            </a:r>
            <a:endParaRPr lang="en-US" altLang="zh-CN" sz="2800" b="1" dirty="0">
              <a:latin typeface="Times New Roman" panose="02020603050405020304" pitchFamily="18" charset="0"/>
              <a:ea typeface="楷体" panose="02010609060101010101" pitchFamily="49" charset="-122"/>
            </a:endParaRPr>
          </a:p>
          <a:p>
            <a:endParaRPr lang="zh-CN" altLang="en-US" dirty="0"/>
          </a:p>
        </p:txBody>
      </p:sp>
      <p:sp>
        <p:nvSpPr>
          <p:cNvPr id="6" name="右箭头 5"/>
          <p:cNvSpPr/>
          <p:nvPr/>
        </p:nvSpPr>
        <p:spPr>
          <a:xfrm>
            <a:off x="3561181" y="5193037"/>
            <a:ext cx="1656520" cy="331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认识正交表</a:t>
            </a:r>
          </a:p>
        </p:txBody>
      </p:sp>
      <p:sp>
        <p:nvSpPr>
          <p:cNvPr id="3" name="内容占位符 2"/>
          <p:cNvSpPr>
            <a:spLocks noGrp="1"/>
          </p:cNvSpPr>
          <p:nvPr>
            <p:ph idx="1"/>
          </p:nvPr>
        </p:nvSpPr>
        <p:spPr>
          <a:xfrm>
            <a:off x="695400" y="1320552"/>
            <a:ext cx="10729192" cy="4267200"/>
          </a:xfrm>
        </p:spPr>
        <p:txBody>
          <a:bodyPr/>
          <a:lstStyle/>
          <a:p>
            <a:r>
              <a:rPr lang="zh-CN" altLang="en-US" dirty="0" smtClean="0"/>
              <a:t>什么是正交实验法？</a:t>
            </a:r>
            <a:endParaRPr lang="en-US" altLang="zh-CN" dirty="0" smtClean="0"/>
          </a:p>
          <a:p>
            <a:pPr lvl="1"/>
            <a:r>
              <a:rPr lang="zh-CN" altLang="en-US" dirty="0" smtClean="0"/>
              <a:t>根据正交性原理，从全面试验中挑选部分</a:t>
            </a:r>
            <a:r>
              <a:rPr lang="zh-CN" altLang="en-US" dirty="0" smtClean="0">
                <a:solidFill>
                  <a:srgbClr val="FF0000"/>
                </a:solidFill>
              </a:rPr>
              <a:t>有代表性</a:t>
            </a:r>
            <a:r>
              <a:rPr lang="zh-CN" altLang="en-US" dirty="0" smtClean="0"/>
              <a:t>的试验点，并能求出最佳</a:t>
            </a:r>
            <a:r>
              <a:rPr lang="zh-CN" altLang="en-US" dirty="0" smtClean="0">
                <a:solidFill>
                  <a:srgbClr val="FF0000"/>
                </a:solidFill>
              </a:rPr>
              <a:t>工艺参数</a:t>
            </a:r>
            <a:r>
              <a:rPr lang="zh-CN" altLang="en-US" dirty="0" smtClean="0"/>
              <a:t>和</a:t>
            </a:r>
            <a:r>
              <a:rPr lang="zh-CN" altLang="en-US" dirty="0" smtClean="0">
                <a:solidFill>
                  <a:srgbClr val="FF0000"/>
                </a:solidFill>
              </a:rPr>
              <a:t>工艺条件</a:t>
            </a:r>
            <a:endParaRPr lang="en-US" altLang="zh-CN" dirty="0" smtClean="0">
              <a:solidFill>
                <a:srgbClr val="FF0000"/>
              </a:solidFill>
            </a:endParaRPr>
          </a:p>
          <a:p>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1323</TotalTime>
  <Words>2660</Words>
  <Application>Microsoft Office PowerPoint</Application>
  <PresentationFormat>自定义</PresentationFormat>
  <Paragraphs>442</Paragraphs>
  <Slides>28</Slides>
  <Notes>11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Profile</vt:lpstr>
      <vt:lpstr>软件测试实用教程 ——方法与实践</vt:lpstr>
      <vt:lpstr>根据需求设计测试用例</vt:lpstr>
      <vt:lpstr>目 录</vt:lpstr>
      <vt:lpstr>认识正交表</vt:lpstr>
      <vt:lpstr>认识正交表</vt:lpstr>
      <vt:lpstr>认识正交表</vt:lpstr>
      <vt:lpstr>认识正交表</vt:lpstr>
      <vt:lpstr>认识正交表</vt:lpstr>
      <vt:lpstr>认识正交表</vt:lpstr>
      <vt:lpstr>认识正交表</vt:lpstr>
      <vt:lpstr>认识正交表</vt:lpstr>
      <vt:lpstr>目 录</vt:lpstr>
      <vt:lpstr>使用正交表设计测试用例</vt:lpstr>
      <vt:lpstr>使用正交表设计测试用例</vt:lpstr>
      <vt:lpstr>使用正交表设计测试用例</vt:lpstr>
      <vt:lpstr>幻灯片 16</vt:lpstr>
      <vt:lpstr>使用正交表设计测试用例</vt:lpstr>
      <vt:lpstr>实例</vt:lpstr>
      <vt:lpstr>使用正交表设计测试用例</vt:lpstr>
      <vt:lpstr>使用正交表设计测试用例</vt:lpstr>
      <vt:lpstr>使用正交表设计测试用例</vt:lpstr>
      <vt:lpstr>幻灯片 22</vt:lpstr>
      <vt:lpstr>幻灯片 23</vt:lpstr>
      <vt:lpstr>幻灯片 24</vt:lpstr>
      <vt:lpstr> 基于正交表的测试小结</vt:lpstr>
      <vt:lpstr>Practice</vt:lpstr>
      <vt:lpstr>Practice</vt:lpstr>
      <vt:lpstr>幻灯片 28</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349</cp:revision>
  <dcterms:created xsi:type="dcterms:W3CDTF">2008-07-27T05:17:00Z</dcterms:created>
  <dcterms:modified xsi:type="dcterms:W3CDTF">2019-10-10T07:04:35Z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