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5"/>
  </p:notesMasterIdLst>
  <p:handoutMasterIdLst>
    <p:handoutMasterId r:id="rId16"/>
  </p:handoutMasterIdLst>
  <p:sldIdLst>
    <p:sldId id="312" r:id="rId4"/>
    <p:sldId id="266" r:id="rId5"/>
    <p:sldId id="316" r:id="rId6"/>
    <p:sldId id="317" r:id="rId7"/>
    <p:sldId id="318" r:id="rId8"/>
    <p:sldId id="319" r:id="rId9"/>
    <p:sldId id="320" r:id="rId10"/>
    <p:sldId id="322" r:id="rId11"/>
    <p:sldId id="323" r:id="rId12"/>
    <p:sldId id="324" r:id="rId13"/>
    <p:sldId id="315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645"/>
  </p:normalViewPr>
  <p:slideViewPr>
    <p:cSldViewPr showGuides="1">
      <p:cViewPr varScale="1">
        <p:scale>
          <a:sx n="71" d="100"/>
          <a:sy n="71" d="100"/>
        </p:scale>
        <p:origin x="-389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第三章 集合与关系第8讲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第三章 集合与关系第8讲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1028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76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76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76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676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latin typeface="Arial Black" panose="020B0A04020102020204" pitchFamily="34" charset="0"/>
              </a:rPr>
            </a:fld>
            <a:endParaRPr lang="en-US" altLang="zh-C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65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65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Warshall 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791200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=4;( 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4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 )   if A[ j, i ]==1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j=3,  i=4;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A[3,1 ] := A[3,1 ] + A[4,1 ] = 0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A[3,2 ] := A[3,2 ] + A[4,2 ] = 0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A[3,3 ] := A[3,3 ] + A[4,3 ] = 0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A[3,4 ] := A[3,4 ] + A[4,4 ]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5150" y="3647440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5150" y="3647440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2960" y="452120"/>
          <a:ext cx="3040380" cy="21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914400" progId="Equation.KSEE3">
                  <p:embed/>
                </p:oleObj>
              </mc:Choice>
              <mc:Fallback>
                <p:oleObj name="" r:id="rId3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2960" y="452120"/>
                        <a:ext cx="3040380" cy="210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511290" y="4718050"/>
            <a:ext cx="2201545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30420" y="513080"/>
            <a:ext cx="426085" cy="155067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12135"/>
            <a:ext cx="8229600" cy="1445895"/>
          </a:xfrm>
        </p:spPr>
        <p:txBody>
          <a:bodyPr/>
          <a:p>
            <a:pPr marL="0" indent="0" algn="ctr">
              <a:buNone/>
            </a:pPr>
            <a:r>
              <a:rPr lang="en-US" altLang="zh-CN" sz="4800"/>
              <a:t>END</a:t>
            </a:r>
            <a:endParaRPr lang="en-US" altLang="zh-CN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  <a:ln/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Warshall</a:t>
            </a:r>
            <a:r>
              <a:rPr lang="zh-CN" altLang="en-US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算法</a:t>
            </a:r>
            <a:endParaRPr lang="zh-CN" altLang="en-US" sz="2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是ｎ个元素集合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上的二元关系，</a:t>
            </a:r>
            <a:endParaRPr lang="zh-CN" altLang="en-US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(1)A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的相关矩阵；</a:t>
            </a:r>
            <a:endParaRPr lang="en-US" altLang="zh-CN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置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i=1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；</a:t>
            </a:r>
            <a:endParaRPr lang="zh-CN" altLang="en-US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(3)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对所有ｊ，如果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ji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=1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，则对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k=1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…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n</a:t>
            </a:r>
            <a:endParaRPr lang="en-US" altLang="zh-CN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               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jk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=a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jk</a:t>
            </a: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+a</a:t>
            </a:r>
            <a:r>
              <a:rPr lang="en-US" altLang="zh-CN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ik</a:t>
            </a:r>
            <a:r>
              <a:rPr lang="zh-CN" altLang="en-US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（第</a:t>
            </a:r>
            <a:r>
              <a:rPr lang="en-US" altLang="zh-CN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i</a:t>
            </a:r>
            <a:r>
              <a:rPr lang="zh-CN" altLang="en-US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行与第</a:t>
            </a:r>
            <a:r>
              <a:rPr lang="en-US" altLang="zh-CN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j</a:t>
            </a:r>
            <a:r>
              <a:rPr lang="zh-CN" altLang="en-US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行逻辑相加，记于第</a:t>
            </a:r>
            <a:r>
              <a:rPr lang="en-US" altLang="zh-CN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j</a:t>
            </a:r>
            <a:r>
              <a:rPr lang="zh-CN" altLang="en-US" sz="2800" b="1" baseline="-30000" dirty="0">
                <a:solidFill>
                  <a:srgbClr val="000000"/>
                </a:solidFill>
                <a:latin typeface="Century Gothic" panose="020B0502020202020204" pitchFamily="34" charset="0"/>
              </a:rPr>
              <a:t>行）</a:t>
            </a:r>
            <a:endParaRPr lang="zh-CN" altLang="en-US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(4)i=i+1</a:t>
            </a:r>
            <a:r>
              <a:rPr lang="zh-CN" altLang="en-US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；</a:t>
            </a:r>
            <a:endParaRPr lang="zh-CN" altLang="en-US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Century Gothic" panose="020B0502020202020204" pitchFamily="34" charset="0"/>
              </a:rPr>
              <a:t>(5)</a:t>
            </a:r>
            <a:r>
              <a:rPr lang="zh-CN" altLang="en-US" sz="2800" b="1" dirty="0">
                <a:latin typeface="Century Gothic" panose="020B0502020202020204" pitchFamily="34" charset="0"/>
              </a:rPr>
              <a:t>如果</a:t>
            </a:r>
            <a:r>
              <a:rPr lang="en-US" altLang="zh-CN" sz="2800" b="1" dirty="0">
                <a:latin typeface="Century Gothic" panose="020B0502020202020204" pitchFamily="34" charset="0"/>
              </a:rPr>
              <a:t>i≤n</a:t>
            </a:r>
            <a:r>
              <a:rPr lang="zh-CN" altLang="en-US" sz="2800" b="1" dirty="0">
                <a:latin typeface="Century Gothic" panose="020B0502020202020204" pitchFamily="34" charset="0"/>
              </a:rPr>
              <a:t>，则转到步骤</a:t>
            </a:r>
            <a:r>
              <a:rPr lang="en-US" altLang="zh-CN" sz="2800" b="1" dirty="0">
                <a:latin typeface="Century Gothic" panose="020B0502020202020204" pitchFamily="34" charset="0"/>
              </a:rPr>
              <a:t>(3)</a:t>
            </a:r>
            <a:r>
              <a:rPr lang="zh-CN" altLang="en-US" sz="2800" b="1" dirty="0">
                <a:latin typeface="Century Gothic" panose="020B0502020202020204" pitchFamily="34" charset="0"/>
              </a:rPr>
              <a:t>，否则停止。</a:t>
            </a:r>
            <a:endParaRPr lang="zh-CN" altLang="en-US" sz="28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445135"/>
            <a:ext cx="8077200" cy="6108065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Century Gothic" panose="020B0502020202020204" pitchFamily="34" charset="0"/>
              </a:rPr>
              <a:t>例题</a:t>
            </a:r>
            <a:r>
              <a:rPr lang="en-US" altLang="zh-CN" sz="2400" b="1" dirty="0">
                <a:latin typeface="Century Gothic" panose="020B0502020202020204" pitchFamily="34" charset="0"/>
              </a:rPr>
              <a:t>2</a:t>
            </a:r>
            <a:r>
              <a:rPr lang="zh-CN" altLang="en-US" sz="2400" b="1" dirty="0">
                <a:latin typeface="Century Gothic" panose="020B0502020202020204" pitchFamily="34" charset="0"/>
              </a:rPr>
              <a:t>：设</a:t>
            </a:r>
            <a:r>
              <a:rPr lang="en-US" altLang="zh-CN" sz="2400" b="1" dirty="0">
                <a:latin typeface="Century Gothic" panose="020B0502020202020204" pitchFamily="34" charset="0"/>
              </a:rPr>
              <a:t>A={a, b, c, d}</a:t>
            </a:r>
            <a:r>
              <a:rPr lang="zh-CN" altLang="en-US" sz="2400" b="1" dirty="0">
                <a:latin typeface="Century Gothic" panose="020B0502020202020204" pitchFamily="34" charset="0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</a:rPr>
              <a:t>R</a:t>
            </a:r>
            <a:r>
              <a:rPr lang="zh-CN" altLang="en-US" sz="2400" b="1" dirty="0">
                <a:latin typeface="Century Gothic" panose="020B0502020202020204" pitchFamily="34" charset="0"/>
              </a:rPr>
              <a:t>是</a:t>
            </a:r>
            <a:r>
              <a:rPr lang="en-US" altLang="zh-CN" sz="2400" b="1" dirty="0">
                <a:latin typeface="Century Gothic" panose="020B0502020202020204" pitchFamily="34" charset="0"/>
              </a:rPr>
              <a:t>A</a:t>
            </a:r>
            <a:r>
              <a:rPr lang="zh-CN" altLang="en-US" sz="2400" b="1" dirty="0">
                <a:latin typeface="Century Gothic" panose="020B0502020202020204" pitchFamily="34" charset="0"/>
              </a:rPr>
              <a:t>上的二元关系，且给定</a:t>
            </a:r>
            <a:r>
              <a:rPr lang="en-US" altLang="zh-CN" sz="2400" b="1" dirty="0">
                <a:latin typeface="Century Gothic" panose="020B0502020202020204" pitchFamily="34" charset="0"/>
              </a:rPr>
              <a:t>R={&lt;a, b&gt;</a:t>
            </a:r>
            <a:r>
              <a:rPr lang="zh-CN" altLang="en-US" sz="2400" b="1" dirty="0">
                <a:latin typeface="Century Gothic" panose="020B0502020202020204" pitchFamily="34" charset="0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</a:rPr>
              <a:t>&lt;b, a&gt;</a:t>
            </a:r>
            <a:r>
              <a:rPr lang="zh-CN" altLang="en-US" sz="2400" b="1" dirty="0">
                <a:latin typeface="Century Gothic" panose="020B0502020202020204" pitchFamily="34" charset="0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  <a:sym typeface="+mn-ea"/>
              </a:rPr>
              <a:t>&lt;b, c&gt;</a:t>
            </a:r>
            <a:r>
              <a:rPr lang="zh-CN" altLang="en-US" sz="2400" b="1" dirty="0">
                <a:latin typeface="Century Gothic" panose="020B0502020202020204" pitchFamily="34" charset="0"/>
                <a:sym typeface="+mn-ea"/>
              </a:rPr>
              <a:t>，</a:t>
            </a:r>
            <a:r>
              <a:rPr lang="en-US" altLang="zh-CN" sz="2400" b="1" dirty="0">
                <a:latin typeface="Century Gothic" panose="020B0502020202020204" pitchFamily="34" charset="0"/>
              </a:rPr>
              <a:t>&lt;c, d&gt;}</a:t>
            </a:r>
            <a:r>
              <a:rPr lang="zh-CN" altLang="en-US" sz="2400" b="1" dirty="0">
                <a:latin typeface="Century Gothic" panose="020B0502020202020204" pitchFamily="34" charset="0"/>
              </a:rPr>
              <a:t>，求 </a:t>
            </a:r>
            <a:r>
              <a:rPr lang="en-US" altLang="zh-CN" sz="2400" b="1" dirty="0">
                <a:latin typeface="Century Gothic" panose="020B0502020202020204" pitchFamily="34" charset="0"/>
              </a:rPr>
              <a:t>t(R)</a:t>
            </a:r>
            <a:r>
              <a:rPr lang="zh-CN" altLang="en-US" sz="2400" b="1" dirty="0">
                <a:latin typeface="Century Gothic" panose="020B0502020202020204" pitchFamily="34" charset="0"/>
              </a:rPr>
              <a:t>。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解： 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=1; (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1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)</a:t>
            </a:r>
            <a:r>
              <a:rPr lang="en-US" altLang="zh-CN" sz="2000" b="1" dirty="0">
                <a:latin typeface="Century Gothic" panose="020B0502020202020204" pitchFamily="34" charset="0"/>
              </a:rPr>
              <a:t>  if A[j,i]==1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j=2,  i=1;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A[ 2,1 ] :=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A[ 2,1 ] + A[ 1,1 ] = 1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A[ 2,2 ] := A[ 2,2 ] + A[ 1,2 ]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A[ 2,3 ] := A[ 2,3 ] + A[ 1,3 ] = 0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A[ 2,4 ] := A[ 2,4 ] + A[ 1,4 ] = 0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05780" y="4001135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5780" y="4001135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0965" y="1122045"/>
          <a:ext cx="3459480" cy="184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498600" imgH="914400" progId="Equation.KSEE3">
                  <p:embed/>
                </p:oleObj>
              </mc:Choice>
              <mc:Fallback>
                <p:oleObj name="" r:id="rId3" imgW="1498600" imgH="914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0965" y="1122045"/>
                        <a:ext cx="3459480" cy="184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581140" y="4554220"/>
            <a:ext cx="2029460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93060" y="1557020"/>
            <a:ext cx="288290" cy="49974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791200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=2;( 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2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 )   if A[ j, i ] == 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j=1,  i=2;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A[1,1 ] := A[ 1,1 ] + A[ 2,1 ] = 1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A[1,2 ] := A[ 1,2 ] + A[ 2,2 ]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A[1,3 ] := A[ 1,3 ] + A[ 2,3 ]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A[1,4 ] := A[ 1,4 ] + A[ 2,4 ] = 0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5150" y="3637915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5150" y="3637915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2960" y="641350"/>
          <a:ext cx="2832735" cy="19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914400" progId="Equation.KSEE3">
                  <p:embed/>
                </p:oleObj>
              </mc:Choice>
              <mc:Fallback>
                <p:oleObj name="" r:id="rId3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2960" y="641350"/>
                        <a:ext cx="2832735" cy="196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521450" y="3637915"/>
            <a:ext cx="2171065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472815" y="640715"/>
            <a:ext cx="318135" cy="97091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791200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=2;( 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2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 )   if A[j,i]==1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j=2,  i=2;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A[2,1 ] := A[ 2,1 ] + A[ 2,1 ] = 1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A[2,2 ] := A[ 2,2 ] + A[ 2,2 ]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A[2,3 ] := A[ 2,3 ] + A[ 2,3 ]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A[2,4 ] := A[ 2,4 ] + A[ 2,4 ] = 0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5150" y="3637915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5150" y="3637915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63115" y="593725"/>
          <a:ext cx="2832100" cy="195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914400" progId="Equation.KSEE3">
                  <p:embed/>
                </p:oleObj>
              </mc:Choice>
              <mc:Fallback>
                <p:oleObj name="" r:id="rId3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115" y="593725"/>
                        <a:ext cx="2832100" cy="195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521450" y="4211955"/>
            <a:ext cx="2201545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43605" y="600075"/>
            <a:ext cx="288290" cy="93472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791200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=3;( 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3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 )   if A[ j, i ]==1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j=1,  i=3;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A[1,1 ] := A[1,1 ] + A[3,1 ] = 1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A[1,2 ] := A[1,2 ] + A[3,2 ]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A[1,3 ] := A[1,3 ] + A[3,3 ]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A[1,4 ] := A[1,4 ] + A[3,4 ]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5150" y="3627755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45150" y="3627755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2805" y="502285"/>
          <a:ext cx="288988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914400" progId="Equation.KSEE3">
                  <p:embed/>
                </p:oleObj>
              </mc:Choice>
              <mc:Fallback>
                <p:oleObj name="" r:id="rId3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2805" y="502285"/>
                        <a:ext cx="2889885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501130" y="3627755"/>
            <a:ext cx="2201545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15105" y="513080"/>
            <a:ext cx="367030" cy="94551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791200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=3;( 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3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 )   if A[j,i]==1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j=2,  i=3;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A[2,1 ] := A[ 2,1 ] + A[3,1 ] = 1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A[2,2 ] := A[ 2,2 ] + A[3,2 ]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A[2,3 ] := A[ 2,3 ] + A[3,3 ]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A[2,4 ] := A[ 2,4 ] + A[3,4 ]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9885" y="3637915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9885" y="3637915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2960" y="641350"/>
          <a:ext cx="287210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914400" progId="Equation.KSEE3">
                  <p:embed/>
                </p:oleObj>
              </mc:Choice>
              <mc:Fallback>
                <p:oleObj name="" r:id="rId3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2960" y="641350"/>
                        <a:ext cx="2872105" cy="198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306185" y="4140200"/>
            <a:ext cx="2201545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43350" y="656590"/>
            <a:ext cx="367030" cy="94551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791200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=4;( 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4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 )   if A[ j, i ]==1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j=1,  i= 4;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A[1,1 ] := A[1,1 ] + A[4,1 ] = 1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A[1,2 ] := A[1,2 ] + A[4,2 ]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A[1,3 ] := A[1,3 ] + A[4,3 ]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A[1,4 ] := A[1,4 ] + A[4,4 ]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9885" y="3637915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9885" y="3637915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2645" y="513080"/>
          <a:ext cx="308737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914400" progId="Equation.KSEE3">
                  <p:embed/>
                </p:oleObj>
              </mc:Choice>
              <mc:Fallback>
                <p:oleObj name="" r:id="rId3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2645" y="513080"/>
                        <a:ext cx="3087370" cy="213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273800" y="3637915"/>
            <a:ext cx="2201545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30420" y="513080"/>
            <a:ext cx="426085" cy="155067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533400" y="762000"/>
            <a:ext cx="8077200" cy="5791200"/>
          </a:xfrm>
        </p:spPr>
        <p:txBody>
          <a:bodyPr vert="horz" wrap="square" lIns="91440" tIns="45720" rIns="91440" bIns="45720" anchor="t"/>
          <a:p>
            <a:pPr marL="0" indent="0" eaLnBrk="1" fontAlgn="ctr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</a:t>
            </a: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Century Gothic" panose="020B0502020202020204" pitchFamily="34" charset="0"/>
              </a:rPr>
              <a:t>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   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  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i = 4;( </a:t>
            </a:r>
            <a:r>
              <a:rPr lang="zh-CN" altLang="en-US" sz="2000" b="1" dirty="0">
                <a:latin typeface="Century Gothic" panose="020B0502020202020204" pitchFamily="34" charset="0"/>
              </a:rPr>
              <a:t>第</a:t>
            </a:r>
            <a:r>
              <a:rPr lang="en-US" altLang="zh-CN" sz="2000" b="1" dirty="0">
                <a:latin typeface="Century Gothic" panose="020B0502020202020204" pitchFamily="34" charset="0"/>
              </a:rPr>
              <a:t>4</a:t>
            </a:r>
            <a:r>
              <a:rPr lang="zh-CN" altLang="en-US" sz="2000" b="1" dirty="0">
                <a:latin typeface="Century Gothic" panose="020B0502020202020204" pitchFamily="34" charset="0"/>
              </a:rPr>
              <a:t>列</a:t>
            </a:r>
            <a:r>
              <a:rPr lang="en-US" altLang="zh-CN" sz="2000" b="1" dirty="0">
                <a:latin typeface="Century Gothic" panose="020B0502020202020204" pitchFamily="34" charset="0"/>
              </a:rPr>
              <a:t> )   if A[j,i]==1 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         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    j=2,  i=4;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A[ j, k ] := A[ j, k ] + A[ i, k ] ; k=1,2,3,4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</a:rPr>
              <a:t>    k=1; </a:t>
            </a: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A[2,1 ] := A[ 2,1 ] + A[ 4,1 ] = 1 ;</a:t>
            </a: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  <a:sym typeface="+mn-ea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k=2;  A[2,2 ] := A[ 2,2 ] + A[ 4,2 ]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k=3;  A[2,3 ] := A[ 2,3 ] + A[ 4,3 ]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Century Gothic" panose="020B0502020202020204" pitchFamily="34" charset="0"/>
                <a:sym typeface="+mn-ea"/>
              </a:rPr>
              <a:t>    k=4;  A[2,4 ] := A[ 2,4 ] + A[ 4,4 ] = 1 ;</a:t>
            </a:r>
            <a:endParaRPr lang="en-US" altLang="zh-CN" sz="2000" b="1" dirty="0">
              <a:latin typeface="Century Gothic" panose="020B0502020202020204" pitchFamily="34" charset="0"/>
            </a:endParaRPr>
          </a:p>
          <a:p>
            <a:pPr marL="0" indent="0" eaLnBrk="1" fontAlgn="ctr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9885" y="3637915"/>
          <a:ext cx="316992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914400" progId="Equation.KSEE3">
                  <p:embed/>
                </p:oleObj>
              </mc:Choice>
              <mc:Fallback>
                <p:oleObj name="" r:id="rId1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9885" y="3637915"/>
                        <a:ext cx="3169920" cy="219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6470" y="462915"/>
          <a:ext cx="305054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206500" imgH="914400" progId="Equation.KSEE3">
                  <p:embed/>
                </p:oleObj>
              </mc:Choice>
              <mc:Fallback>
                <p:oleObj name="" r:id="rId3" imgW="12065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6470" y="462915"/>
                        <a:ext cx="3050540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6322695" y="4132580"/>
            <a:ext cx="2201545" cy="546735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B0F0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02175" y="441325"/>
            <a:ext cx="426085" cy="155067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3321</Words>
  <Application>WPS 演示</Application>
  <PresentationFormat>全屏显示(4:3)</PresentationFormat>
  <Paragraphs>182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11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Arial Black</vt:lpstr>
      <vt:lpstr>隶书</vt:lpstr>
      <vt:lpstr>Century Gothic</vt:lpstr>
      <vt:lpstr>Symbol</vt:lpstr>
      <vt:lpstr>Bookman Old Style</vt:lpstr>
      <vt:lpstr>Script MT Bold</vt:lpstr>
      <vt:lpstr>微软雅黑</vt:lpstr>
      <vt:lpstr>Arial Unicode MS</vt:lpstr>
      <vt:lpstr>Pixel</vt:lpstr>
      <vt:lpstr>1_Pixel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3-8 关系的闭包 </dc:title>
  <dc:creator>ZHANGSHULI</dc:creator>
  <cp:lastModifiedBy>Wang_Zw</cp:lastModifiedBy>
  <cp:revision>51</cp:revision>
  <dcterms:created xsi:type="dcterms:W3CDTF">2004-02-28T19:34:28Z</dcterms:created>
  <dcterms:modified xsi:type="dcterms:W3CDTF">2018-12-03T12:50:29Z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