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447" r:id="rId2"/>
    <p:sldId id="448" r:id="rId3"/>
    <p:sldId id="584" r:id="rId4"/>
    <p:sldId id="590" r:id="rId5"/>
    <p:sldId id="591" r:id="rId6"/>
    <p:sldId id="592" r:id="rId7"/>
    <p:sldId id="593" r:id="rId8"/>
    <p:sldId id="597" r:id="rId9"/>
    <p:sldId id="594" r:id="rId10"/>
    <p:sldId id="595" r:id="rId11"/>
    <p:sldId id="598" r:id="rId12"/>
    <p:sldId id="599" r:id="rId13"/>
    <p:sldId id="596" r:id="rId14"/>
    <p:sldId id="600" r:id="rId15"/>
    <p:sldId id="601" r:id="rId16"/>
    <p:sldId id="602" r:id="rId17"/>
    <p:sldId id="588" r:id="rId18"/>
    <p:sldId id="604" r:id="rId19"/>
    <p:sldId id="672" r:id="rId20"/>
    <p:sldId id="647" r:id="rId21"/>
    <p:sldId id="607" r:id="rId22"/>
    <p:sldId id="608" r:id="rId23"/>
    <p:sldId id="618" r:id="rId24"/>
    <p:sldId id="617" r:id="rId25"/>
    <p:sldId id="619" r:id="rId26"/>
    <p:sldId id="620" r:id="rId27"/>
    <p:sldId id="621" r:id="rId28"/>
    <p:sldId id="622" r:id="rId29"/>
    <p:sldId id="623" r:id="rId30"/>
    <p:sldId id="609" r:id="rId31"/>
    <p:sldId id="610" r:id="rId32"/>
    <p:sldId id="624" r:id="rId33"/>
    <p:sldId id="648" r:id="rId34"/>
    <p:sldId id="626" r:id="rId35"/>
    <p:sldId id="589" r:id="rId36"/>
    <p:sldId id="627" r:id="rId37"/>
    <p:sldId id="359" r:id="rId38"/>
    <p:sldId id="634" r:id="rId39"/>
    <p:sldId id="640" r:id="rId40"/>
    <p:sldId id="637" r:id="rId41"/>
    <p:sldId id="641" r:id="rId42"/>
    <p:sldId id="639" r:id="rId43"/>
    <p:sldId id="642" r:id="rId44"/>
    <p:sldId id="643" r:id="rId45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DCD5F"/>
    <a:srgbClr val="FF0000"/>
    <a:srgbClr val="00B050"/>
    <a:srgbClr val="00B0F0"/>
    <a:srgbClr val="55C1E7"/>
    <a:srgbClr val="93B784"/>
    <a:srgbClr val="1B90A2"/>
    <a:srgbClr val="A6A6A6"/>
    <a:srgbClr val="595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238" autoAdjust="0"/>
  </p:normalViewPr>
  <p:slideViewPr>
    <p:cSldViewPr snapToGrid="0" showGuides="1">
      <p:cViewPr>
        <p:scale>
          <a:sx n="66" d="100"/>
          <a:sy n="66" d="100"/>
        </p:scale>
        <p:origin x="-990" y="-114"/>
      </p:cViewPr>
      <p:guideLst>
        <p:guide orient="horz" pos="92"/>
        <p:guide pos="-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8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ym typeface="+mn-ea"/>
              </a:rPr>
              <a:t>这个知识点的主要内容是学习什么是表格，以及如何在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网页中添加表格。。。什么情况下使用表格？一般数据多、数据琐碎但又希望其整齐排列的时候需要用到表格。许多网页的页面使用了表格进行布局，它可以使页面在形式上既丰富多彩又有条理。所以说使用表格第一能展示数据，第二能合理布局。如足球比赛赛程安排、小组排名、后台数据管理程序，有很多数据，每条数据是一行，每行数据由固定的几项组成。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171"/>
            <a:ext cx="12159620" cy="6856928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198691" y="-6702112"/>
            <a:ext cx="10288567" cy="12991975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4295729" y="2215943"/>
            <a:ext cx="409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4"/>
          <p:cNvSpPr txBox="1"/>
          <p:nvPr/>
        </p:nvSpPr>
        <p:spPr>
          <a:xfrm>
            <a:off x="4010880" y="3425157"/>
            <a:ext cx="46631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</a:t>
            </a:r>
            <a:r>
              <a:rPr 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515" y="1495209"/>
            <a:ext cx="332591" cy="38602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5390" y="2606169"/>
            <a:ext cx="1291388" cy="1238691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3102" y="4267821"/>
            <a:ext cx="332591" cy="38602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50" y="3244244"/>
            <a:ext cx="1764389" cy="134535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1123" y="5220045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312" y="5563327"/>
            <a:ext cx="332591" cy="38602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865" y="6014316"/>
            <a:ext cx="500937" cy="60887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80196" y="5193554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3480" y="5952731"/>
            <a:ext cx="749818" cy="517444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70070" y="6281271"/>
            <a:ext cx="332591" cy="3860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4099" y="6292009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757" y="2546495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6020" y="2835023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981" y="5451159"/>
            <a:ext cx="702835" cy="7548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表格相关属性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3263265" cy="5708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875" y="1793875"/>
            <a:ext cx="3547745" cy="143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0005" y="3584575"/>
            <a:ext cx="3912870" cy="147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>
            <a:off x="2132965" y="1793875"/>
            <a:ext cx="1700530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表格相关属性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9497060" cy="5708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cellpadding = "20"  cellspacing = "40"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850005" y="1793875"/>
            <a:ext cx="264985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657340" y="1793875"/>
            <a:ext cx="264985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6550" y="2492896"/>
            <a:ext cx="4890338" cy="296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8397987" y="2535535"/>
            <a:ext cx="18264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ea typeface="宋体" panose="02010600030101010101" pitchFamily="2" charset="-122"/>
              </a:rPr>
              <a:t>cellspacing</a:t>
            </a: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8465886" y="4102768"/>
            <a:ext cx="1474788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cellpadding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9185415" y="2250008"/>
            <a:ext cx="0" cy="2428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flipV="1">
            <a:off x="9186444" y="3045936"/>
            <a:ext cx="0" cy="230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9186444" y="3873500"/>
            <a:ext cx="0" cy="2444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flipV="1">
            <a:off x="9185415" y="4466431"/>
            <a:ext cx="0" cy="2301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397840" y="2522741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397987" y="2997200"/>
            <a:ext cx="15139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499771" y="4152463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465886" y="4459944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表格相关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：</a:t>
            </a:r>
            <a:endParaRPr lang="zh-CN" altLang="en-US" smtClean="0">
              <a:sym typeface="+mn-ea"/>
            </a:endParaRPr>
          </a:p>
          <a:p>
            <a:pPr lvl="1"/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width :  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    </a:t>
            </a:r>
            <a:r>
              <a:rPr lang="zh-CN" altLang="en-US" sz="2400" dirty="0" smtClean="0">
                <a:sym typeface="+mn-ea"/>
              </a:rPr>
              <a:t>规定表格元素的宽度（pixels或%）</a:t>
            </a:r>
          </a:p>
          <a:p>
            <a:pPr lvl="1"/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height : 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    </a:t>
            </a:r>
            <a:r>
              <a:rPr lang="zh-CN" altLang="en-US" sz="2400" dirty="0" smtClean="0">
                <a:sym typeface="+mn-ea"/>
              </a:rPr>
              <a:t>规定表格元素的高度（pixels或%）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align：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      </a:t>
            </a:r>
            <a:r>
              <a:rPr lang="zh-CN" altLang="en-US" sz="2400" dirty="0" smtClean="0">
                <a:sym typeface="+mn-ea"/>
              </a:rPr>
              <a:t>表格的对齐方式（left  center  right）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mtClean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单元格合并 </a:t>
            </a:r>
            <a:r>
              <a:rPr lang="en-US" altLang="zh-CN"/>
              <a:t>—— </a:t>
            </a:r>
            <a:r>
              <a:rPr lang="zh-CN" altLang="en-US">
                <a:sym typeface="+mn-ea"/>
              </a:rPr>
              <a:t>跨列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9497060" cy="533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border="1" 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colspan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"2"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2888880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5240" y="1910715"/>
            <a:ext cx="4705350" cy="196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402080" y="1812925"/>
            <a:ext cx="3092450" cy="17938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402080" y="3665855"/>
            <a:ext cx="508762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81885" y="4779010"/>
            <a:ext cx="186626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单元格合并 </a:t>
            </a:r>
            <a:r>
              <a:rPr lang="en-US" altLang="zh-CN"/>
              <a:t>—— </a:t>
            </a:r>
            <a:r>
              <a:rPr lang="zh-CN" altLang="en-US"/>
              <a:t>跨行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5639435" cy="533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&lt;table border="1"&gt;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rowspan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"2"</a:t>
            </a:r>
            <a:r>
              <a:rPr lang="en-US" altLang="zh-CN" sz="2200" b="1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&gt;张三丰&lt;/td&gt;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89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0305" y="1239520"/>
            <a:ext cx="3984625" cy="242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本框 37"/>
          <p:cNvSpPr txBox="1"/>
          <p:nvPr/>
        </p:nvSpPr>
        <p:spPr>
          <a:xfrm>
            <a:off x="6698615" y="3606800"/>
            <a:ext cx="4114800" cy="2314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&lt;td&gt;1</a:t>
            </a:r>
            <a:r>
              <a:rPr lang="en-US" altLang="zh-CN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</a:t>
            </a:r>
            <a:r>
              <a:rPr lang="en-US" altLang="zh-CN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402080" y="1812925"/>
            <a:ext cx="3092450" cy="17938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402080" y="3665855"/>
            <a:ext cx="508762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6883400" y="3665855"/>
            <a:ext cx="271780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3945" y="4401820"/>
            <a:ext cx="186626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试一试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46885" y="1191260"/>
            <a:ext cx="8201025" cy="4476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试一试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62020" y="916305"/>
            <a:ext cx="4773930" cy="5297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内容小结</a:t>
              </a: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认识表单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382" y="1061402"/>
            <a:ext cx="77533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766" y="1061402"/>
            <a:ext cx="6955206" cy="506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0812961" cy="53054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单是一个包含表单元素的区域。</a:t>
            </a:r>
            <a:r>
              <a:rPr lang="zh-CN" altLang="en-US" dirty="0">
                <a:sym typeface="+mn-ea"/>
              </a:rPr>
              <a:t>表单元素是允许用户在表单中输入信息的元素。（比如：文本框、下拉列表、单选框、复选框</a:t>
            </a:r>
            <a:r>
              <a:rPr lang="zh-CN" altLang="en-US" dirty="0" smtClean="0">
                <a:sym typeface="+mn-ea"/>
              </a:rPr>
              <a:t>等）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</a:pPr>
            <a:r>
              <a:rPr lang="zh-CN" altLang="en-US" dirty="0">
                <a:sym typeface="+mn-ea"/>
              </a:rPr>
              <a:t>其作用是从访问网站的用户那里获得信息，是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用户向服务器传输数据的接口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讲目标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99255" y="1841500"/>
            <a:ext cx="5822950" cy="2664460"/>
            <a:chOff x="6613" y="2900"/>
            <a:chExt cx="9170" cy="4196"/>
          </a:xfrm>
        </p:grpSpPr>
        <p:sp>
          <p:nvSpPr>
            <p:cNvPr id="15" name="等腰三角形 14"/>
            <p:cNvSpPr/>
            <p:nvPr/>
          </p:nvSpPr>
          <p:spPr>
            <a:xfrm rot="5400000" flipH="1">
              <a:off x="6471" y="3310"/>
              <a:ext cx="818" cy="534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7553" y="2900"/>
              <a:ext cx="823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元素的基本概念及应用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6471" y="6191"/>
              <a:ext cx="818" cy="534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3"/>
            <p:cNvSpPr txBox="1"/>
            <p:nvPr/>
          </p:nvSpPr>
          <p:spPr>
            <a:xfrm>
              <a:off x="7553" y="5936"/>
              <a:ext cx="823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表单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元素的基本概念及应用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56822"/>
            <a:ext cx="11106785" cy="5305425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FF0000"/>
                </a:solidFill>
              </a:rPr>
              <a:t>&lt;form&gt;&lt;/form&gt;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语法</a:t>
            </a:r>
            <a:r>
              <a:rPr lang="zh-CN" altLang="en-US" dirty="0"/>
              <a:t>：</a:t>
            </a:r>
            <a:r>
              <a:rPr dirty="0"/>
              <a:t>1. </a:t>
            </a:r>
            <a:r>
              <a:rPr lang="zh-CN" altLang="en-US" dirty="0"/>
              <a:t>成对</a:t>
            </a:r>
            <a:r>
              <a:rPr lang="zh-CN" altLang="en-US" dirty="0" smtClean="0"/>
              <a:t>出现        </a:t>
            </a:r>
            <a:r>
              <a:rPr lang="en-US" dirty="0" smtClean="0">
                <a:sym typeface="+mn-ea"/>
              </a:rPr>
              <a:t>2</a:t>
            </a:r>
            <a:r>
              <a:rPr dirty="0"/>
              <a:t>. </a:t>
            </a:r>
            <a:r>
              <a:rPr lang="zh-CN" altLang="en-US" dirty="0"/>
              <a:t>表单的开始和结束位置</a:t>
            </a:r>
          </a:p>
          <a:p>
            <a:pPr lvl="1"/>
            <a:r>
              <a:rPr lang="zh-CN" altLang="en-US" dirty="0"/>
              <a:t>语义：定义一个</a:t>
            </a:r>
            <a:r>
              <a:rPr lang="zh-CN" altLang="en-US" dirty="0">
                <a:sym typeface="+mn-ea"/>
              </a:rPr>
              <a:t>“</a:t>
            </a:r>
            <a:r>
              <a:rPr lang="zh-CN" altLang="en-US" dirty="0"/>
              <a:t>表单</a:t>
            </a:r>
            <a:r>
              <a:rPr lang="en-US" altLang="zh-CN" dirty="0"/>
              <a:t>”</a:t>
            </a:r>
          </a:p>
          <a:p>
            <a:pPr lvl="1"/>
            <a:r>
              <a:rPr lang="zh-CN" altLang="en-US" dirty="0"/>
              <a:t>相关</a:t>
            </a:r>
            <a:r>
              <a:rPr lang="zh-CN" altLang="en-US" dirty="0">
                <a:solidFill>
                  <a:srgbClr val="C00000"/>
                </a:solidFill>
              </a:rPr>
              <a:t>属性</a:t>
            </a:r>
            <a:r>
              <a:rPr lang="zh-CN" altLang="en-US" dirty="0"/>
              <a:t>：</a:t>
            </a:r>
          </a:p>
          <a:p>
            <a:pPr lvl="2"/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action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：  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规定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向何处发送提交的表单数据。值：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URL</a:t>
            </a:r>
          </a:p>
          <a:p>
            <a:pPr lvl="2"/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method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规定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以何种方式将表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单数据传送到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服务器。值：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get/post</a:t>
            </a:r>
          </a:p>
          <a:p>
            <a:pPr lvl="2"/>
            <a:endParaRPr lang="en-US" altLang="zh-CN" sz="1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所有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表单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控件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都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必须放在</a:t>
            </a:r>
            <a:r>
              <a:rPr dirty="0">
                <a:solidFill>
                  <a:schemeClr val="tx1"/>
                </a:solidFill>
                <a:sym typeface="+mn-ea"/>
              </a:rPr>
              <a:t>&lt;form&gt;&lt;/form&gt;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标签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之间，否则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用户输入的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信息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无法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提交到服务器！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860" y="1050290"/>
            <a:ext cx="4653280" cy="1214120"/>
          </a:xfrm>
          <a:prstGeom prst="rect">
            <a:avLst/>
          </a:prstGeom>
          <a:noFill/>
          <a:ln w="28575" cmpd="sng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5850" y="1036320"/>
            <a:ext cx="4575810" cy="122809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545" y="2400300"/>
            <a:ext cx="3926840" cy="1259205"/>
          </a:xfrm>
          <a:prstGeom prst="rect">
            <a:avLst/>
          </a:prstGeom>
          <a:noFill/>
          <a:ln w="25400" cmpd="sng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18075" y="2465070"/>
            <a:ext cx="2328545" cy="1194435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2780" y="3803015"/>
            <a:ext cx="3895725" cy="255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52185" y="2586355"/>
            <a:ext cx="4112156" cy="88011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80" y="3787775"/>
            <a:ext cx="2305050" cy="253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03335" y="5160645"/>
            <a:ext cx="3096895" cy="112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284970" y="4185920"/>
            <a:ext cx="2258695" cy="98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文本框</a:t>
            </a:r>
          </a:p>
          <a:p>
            <a:pPr lvl="1"/>
            <a:r>
              <a:rPr lang="zh-CN" altLang="en-US" sz="2600" dirty="0" smtClean="0">
                <a:sym typeface="+mn-ea"/>
              </a:rPr>
              <a:t>当用户要在表单中键入字母、数字等内容时，就会用到</a:t>
            </a:r>
            <a:r>
              <a:rPr lang="zh-CN" altLang="en-US" sz="2600" dirty="0" smtClean="0">
                <a:solidFill>
                  <a:schemeClr val="tx1"/>
                </a:solidFill>
                <a:sym typeface="+mn-ea"/>
              </a:rPr>
              <a:t>文本框</a:t>
            </a:r>
            <a:r>
              <a:rPr lang="zh-CN" altLang="en-US" sz="2600" dirty="0" smtClean="0">
                <a:sym typeface="+mn-ea"/>
              </a:rPr>
              <a:t>。</a:t>
            </a:r>
            <a:endParaRPr lang="zh-CN" alt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2047239" y="2573655"/>
            <a:ext cx="8069217" cy="144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600" b="1" dirty="0">
                <a:solidFill>
                  <a:srgbClr val="0000FF"/>
                </a:solidFill>
              </a:rPr>
              <a:t>&lt;form&gt;</a:t>
            </a:r>
          </a:p>
          <a:p>
            <a:pPr>
              <a:spcAft>
                <a:spcPts val="600"/>
              </a:spcAft>
            </a:pPr>
            <a:r>
              <a:rPr lang="en-US" altLang="zh-CN" sz="2600" b="1" dirty="0"/>
              <a:t> </a:t>
            </a:r>
            <a:r>
              <a:rPr lang="en-US" altLang="zh-CN" sz="2600" b="1" dirty="0" smtClean="0"/>
              <a:t>    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&lt;input </a:t>
            </a:r>
            <a:r>
              <a:rPr lang="en-US" altLang="zh-CN" sz="2600" b="1" dirty="0" smtClean="0">
                <a:solidFill>
                  <a:srgbClr val="C00000"/>
                </a:solidFill>
              </a:rPr>
              <a:t>type = "text" name = "</a:t>
            </a:r>
            <a:r>
              <a:rPr lang="zh-CN" altLang="en-US" sz="2600" b="1" dirty="0" smtClean="0">
                <a:solidFill>
                  <a:srgbClr val="C00000"/>
                </a:solidFill>
              </a:rPr>
              <a:t>名称</a:t>
            </a:r>
            <a:r>
              <a:rPr lang="en-US" altLang="zh-CN" sz="2600" b="1" dirty="0" smtClean="0">
                <a:solidFill>
                  <a:srgbClr val="C00000"/>
                </a:solidFill>
              </a:rPr>
              <a:t>" value = "</a:t>
            </a:r>
            <a:r>
              <a:rPr lang="zh-CN" altLang="en-US" sz="2600" b="1" dirty="0" smtClean="0">
                <a:solidFill>
                  <a:srgbClr val="C00000"/>
                </a:solidFill>
              </a:rPr>
              <a:t>文本</a:t>
            </a:r>
            <a:r>
              <a:rPr lang="en-US" altLang="zh-CN" sz="2600" b="1" dirty="0" smtClean="0">
                <a:solidFill>
                  <a:srgbClr val="C00000"/>
                </a:solidFill>
              </a:rPr>
              <a:t>" 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/&gt;</a:t>
            </a:r>
            <a:endParaRPr lang="en-US" altLang="zh-CN" sz="26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600" b="1" dirty="0">
                <a:solidFill>
                  <a:srgbClr val="0000FF"/>
                </a:solidFill>
              </a:rPr>
              <a:t>&lt;/form&gt;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7239" y="4266474"/>
            <a:ext cx="798004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type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：当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，输入框为文本输入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name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：为输入框命名，以备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后台程序使用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value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：为输入框设置默认值。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一般起到提示作用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文本框 10"/>
          <p:cNvSpPr txBox="1"/>
          <p:nvPr/>
        </p:nvSpPr>
        <p:spPr>
          <a:xfrm>
            <a:off x="9360848" y="5830252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demo3-2.html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1656" y="3588016"/>
            <a:ext cx="4945925" cy="27174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5989" y="1158136"/>
            <a:ext cx="8378384" cy="2400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&lt;form&gt;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First name: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&lt;input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type</a:t>
            </a:r>
            <a:r>
              <a:rPr lang="zh-CN" altLang="zh-CN" sz="26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"text" </a:t>
            </a:r>
            <a:r>
              <a:rPr kumimoji="0" lang="zh-CN" altLang="zh-CN" sz="2600" b="1" i="0" u="none" strike="noStrike" cap="none" normalizeH="0" baseline="0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"firstname"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/&gt;</a:t>
            </a:r>
            <a:r>
              <a:rPr lang="en-US" altLang="zh-CN" sz="26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&lt;br /&gt;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Last name: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&lt;input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type = "text" </a:t>
            </a:r>
            <a:r>
              <a:rPr kumimoji="0" lang="en-US" altLang="zh-CN" sz="2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600" b="1" i="0" u="none" strike="noStrike" cap="none" normalizeH="0" baseline="0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"lastname"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/&gt;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kumimoji="0" lang="en-US" altLang="zh-CN" sz="2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&lt;/form&gt;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密码框</a:t>
            </a:r>
          </a:p>
          <a:p>
            <a:pPr lvl="1"/>
            <a:r>
              <a:rPr lang="zh-CN" altLang="en-US" sz="2600" dirty="0" smtClean="0">
                <a:sym typeface="+mn-ea"/>
              </a:rPr>
              <a:t>当</a:t>
            </a:r>
            <a:r>
              <a:rPr lang="zh-CN" altLang="en-US" sz="2600" dirty="0">
                <a:sym typeface="+mn-ea"/>
              </a:rPr>
              <a:t>用户要在表单中键入密码时，就会用到</a:t>
            </a:r>
            <a:r>
              <a:rPr lang="zh-CN" altLang="en-US" sz="2600" dirty="0" smtClean="0">
                <a:solidFill>
                  <a:schemeClr val="tx1"/>
                </a:solidFill>
                <a:sym typeface="+mn-ea"/>
              </a:rPr>
              <a:t>密码框</a:t>
            </a:r>
            <a:r>
              <a:rPr lang="zh-CN" altLang="en-US" sz="2600" dirty="0" smtClean="0">
                <a:sym typeface="+mn-ea"/>
              </a:rPr>
              <a:t>。</a:t>
            </a:r>
            <a:endParaRPr lang="en-US" altLang="zh-CN" sz="2600" dirty="0"/>
          </a:p>
          <a:p>
            <a:pPr lvl="1"/>
            <a:endParaRPr lang="zh-CN" altLang="en-US" dirty="0"/>
          </a:p>
        </p:txBody>
      </p:sp>
      <p:sp>
        <p:nvSpPr>
          <p:cNvPr id="4" name="TextBox 8"/>
          <p:cNvSpPr txBox="1"/>
          <p:nvPr/>
        </p:nvSpPr>
        <p:spPr>
          <a:xfrm>
            <a:off x="1692909" y="2573655"/>
            <a:ext cx="8975091" cy="144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600" b="1" dirty="0">
                <a:solidFill>
                  <a:srgbClr val="0000FF"/>
                </a:solidFill>
              </a:rPr>
              <a:t>&lt;form&gt;</a:t>
            </a:r>
          </a:p>
          <a:p>
            <a:pPr>
              <a:spcAft>
                <a:spcPts val="600"/>
              </a:spcAft>
            </a:pPr>
            <a:r>
              <a:rPr lang="en-US" altLang="zh-CN" sz="2600" b="1" dirty="0"/>
              <a:t> </a:t>
            </a:r>
            <a:r>
              <a:rPr lang="en-US" altLang="zh-CN" sz="2600" b="1" dirty="0" smtClean="0"/>
              <a:t>    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&lt;input </a:t>
            </a:r>
            <a:r>
              <a:rPr lang="en-US" altLang="zh-CN" sz="2600" b="1" dirty="0" smtClean="0">
                <a:solidFill>
                  <a:srgbClr val="C00000"/>
                </a:solidFill>
              </a:rPr>
              <a:t>type = "password" name = "</a:t>
            </a:r>
            <a:r>
              <a:rPr lang="zh-CN" altLang="en-US" sz="2600" b="1" dirty="0" smtClean="0">
                <a:solidFill>
                  <a:srgbClr val="C00000"/>
                </a:solidFill>
              </a:rPr>
              <a:t>名称</a:t>
            </a:r>
            <a:r>
              <a:rPr lang="en-US" altLang="zh-CN" sz="2600" b="1" dirty="0" smtClean="0">
                <a:solidFill>
                  <a:srgbClr val="C00000"/>
                </a:solidFill>
              </a:rPr>
              <a:t>" value = "</a:t>
            </a:r>
            <a:r>
              <a:rPr lang="zh-CN" altLang="en-US" sz="2600" b="1" dirty="0" smtClean="0">
                <a:solidFill>
                  <a:srgbClr val="C00000"/>
                </a:solidFill>
              </a:rPr>
              <a:t>文本</a:t>
            </a:r>
            <a:r>
              <a:rPr lang="en-US" altLang="zh-CN" sz="2600" b="1" dirty="0" smtClean="0">
                <a:solidFill>
                  <a:srgbClr val="C00000"/>
                </a:solidFill>
              </a:rPr>
              <a:t>" 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/&gt;</a:t>
            </a:r>
            <a:endParaRPr lang="en-US" altLang="zh-CN" sz="26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600" b="1" dirty="0">
                <a:solidFill>
                  <a:srgbClr val="0000FF"/>
                </a:solidFill>
              </a:rPr>
              <a:t>&lt;/form&gt;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2909" y="4324532"/>
            <a:ext cx="849612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type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：当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，输入框为密码输入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name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：为输入框命名，以备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后台程序使用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value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：为输入框设置默认值。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一般起到提示作用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6" name="TextBox 4"/>
          <p:cNvSpPr txBox="1"/>
          <p:nvPr/>
        </p:nvSpPr>
        <p:spPr>
          <a:xfrm>
            <a:off x="1525989" y="1158136"/>
            <a:ext cx="6935840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rgbClr val="0000FF"/>
                </a:solidFill>
              </a:rPr>
              <a:t>&lt;form&gt; </a:t>
            </a:r>
            <a:endParaRPr lang="en-US" altLang="zh-CN" sz="2600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600" b="1" dirty="0" smtClean="0"/>
              <a:t>姓名</a:t>
            </a:r>
            <a:r>
              <a:rPr lang="zh-CN" altLang="en-US" sz="2600" b="1" dirty="0"/>
              <a:t>： </a:t>
            </a:r>
            <a:endParaRPr lang="en-US" altLang="zh-CN" sz="2600" b="1" dirty="0" smtClean="0"/>
          </a:p>
          <a:p>
            <a:pPr lvl="1"/>
            <a:r>
              <a:rPr lang="en-US" altLang="zh-CN" sz="26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600" b="1" dirty="0">
                <a:solidFill>
                  <a:srgbClr val="0000FF"/>
                </a:solidFill>
              </a:rPr>
              <a:t>input </a:t>
            </a:r>
            <a:r>
              <a:rPr lang="en-US" altLang="zh-CN" sz="2600" b="1" dirty="0">
                <a:solidFill>
                  <a:srgbClr val="C00000"/>
                </a:solidFill>
              </a:rPr>
              <a:t>type = "</a:t>
            </a:r>
            <a:r>
              <a:rPr lang="en-US" altLang="zh-CN" sz="2600" b="1" dirty="0" smtClean="0">
                <a:solidFill>
                  <a:srgbClr val="C00000"/>
                </a:solidFill>
              </a:rPr>
              <a:t>text</a:t>
            </a:r>
            <a:r>
              <a:rPr lang="en-US" altLang="zh-CN" sz="2600" b="1" dirty="0">
                <a:solidFill>
                  <a:srgbClr val="C00000"/>
                </a:solidFill>
              </a:rPr>
              <a:t>" name = "</a:t>
            </a:r>
            <a:r>
              <a:rPr lang="en-US" altLang="zh-CN" sz="2600" b="1" dirty="0" err="1" smtClean="0">
                <a:solidFill>
                  <a:srgbClr val="C00000"/>
                </a:solidFill>
              </a:rPr>
              <a:t>myName</a:t>
            </a:r>
            <a:r>
              <a:rPr lang="en-US" altLang="zh-CN" sz="2600" b="1" dirty="0">
                <a:solidFill>
                  <a:srgbClr val="C00000"/>
                </a:solidFill>
              </a:rPr>
              <a:t>"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/&gt; </a:t>
            </a:r>
            <a:r>
              <a:rPr lang="en-US" altLang="zh-CN" sz="2600" b="1" dirty="0">
                <a:solidFill>
                  <a:srgbClr val="0000FF"/>
                </a:solidFill>
              </a:rPr>
              <a:t>&lt;</a:t>
            </a:r>
            <a:r>
              <a:rPr lang="en-US" altLang="zh-CN" sz="2600" b="1" dirty="0" err="1">
                <a:solidFill>
                  <a:srgbClr val="0000FF"/>
                </a:solidFill>
              </a:rPr>
              <a:t>br</a:t>
            </a:r>
            <a:r>
              <a:rPr lang="en-US" altLang="zh-CN" sz="2600" b="1" dirty="0">
                <a:solidFill>
                  <a:srgbClr val="0000FF"/>
                </a:solidFill>
              </a:rPr>
              <a:t>/&gt;</a:t>
            </a:r>
            <a:r>
              <a:rPr lang="en-US" altLang="zh-CN" sz="2600" b="1" dirty="0"/>
              <a:t> </a:t>
            </a:r>
            <a:endParaRPr lang="en-US" altLang="zh-CN" sz="2600" b="1" dirty="0" smtClean="0"/>
          </a:p>
          <a:p>
            <a:pPr lvl="1"/>
            <a:r>
              <a:rPr lang="zh-CN" altLang="en-US" sz="2600" b="1" dirty="0" smtClean="0"/>
              <a:t>密码：</a:t>
            </a:r>
            <a:endParaRPr lang="en-US" altLang="zh-CN" sz="2600" b="1" dirty="0" smtClean="0"/>
          </a:p>
          <a:p>
            <a:pPr lvl="1"/>
            <a:r>
              <a:rPr lang="zh-CN" altLang="en-US" sz="2600" b="1" dirty="0" smtClean="0"/>
              <a:t> </a:t>
            </a:r>
            <a:r>
              <a:rPr lang="en-US" altLang="zh-CN" sz="2600" b="1" dirty="0">
                <a:solidFill>
                  <a:srgbClr val="0000FF"/>
                </a:solidFill>
              </a:rPr>
              <a:t>&lt;input </a:t>
            </a:r>
            <a:r>
              <a:rPr lang="en-US" altLang="zh-CN" sz="2600" b="1" dirty="0">
                <a:solidFill>
                  <a:srgbClr val="C00000"/>
                </a:solidFill>
              </a:rPr>
              <a:t>type = "password" name = "</a:t>
            </a:r>
            <a:r>
              <a:rPr lang="en-US" altLang="zh-CN" sz="2600" b="1" dirty="0" smtClean="0">
                <a:solidFill>
                  <a:srgbClr val="C00000"/>
                </a:solidFill>
              </a:rPr>
              <a:t>pass</a:t>
            </a:r>
            <a:r>
              <a:rPr lang="en-US" altLang="zh-CN" sz="26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/&gt;</a:t>
            </a:r>
            <a:r>
              <a:rPr lang="en-US" altLang="zh-CN" sz="2600" b="1" dirty="0" smtClean="0"/>
              <a:t> </a:t>
            </a:r>
          </a:p>
          <a:p>
            <a:r>
              <a:rPr lang="en-US" altLang="zh-CN" sz="2600" b="1" dirty="0" smtClean="0">
                <a:solidFill>
                  <a:srgbClr val="0000FF"/>
                </a:solidFill>
              </a:rPr>
              <a:t>&lt;/</a:t>
            </a:r>
            <a:r>
              <a:rPr lang="en-US" altLang="zh-CN" sz="2600" b="1" dirty="0">
                <a:solidFill>
                  <a:srgbClr val="0000FF"/>
                </a:solidFill>
              </a:rPr>
              <a:t>form&gt;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05" y="4418046"/>
            <a:ext cx="5426438" cy="1238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>
                <a:sym typeface="+mn-ea"/>
              </a:rPr>
              <a:t>在</a:t>
            </a:r>
            <a:r>
              <a:rPr lang="zh-CN" altLang="en-US">
                <a:sym typeface="+mn-ea"/>
              </a:rPr>
              <a:t>使用表单设计调查表时，为了减少用户的操作</a:t>
            </a:r>
            <a:r>
              <a:rPr lang="zh-CN" altLang="en-US" smtClean="0">
                <a:sym typeface="+mn-ea"/>
              </a:rPr>
              <a:t>，</a:t>
            </a:r>
            <a:r>
              <a:rPr lang="zh-CN" altLang="en-US">
                <a:sym typeface="+mn-ea"/>
              </a:rPr>
              <a:t>推荐</a:t>
            </a:r>
            <a:r>
              <a:rPr lang="zh-CN" altLang="en-US" smtClean="0">
                <a:sym typeface="+mn-ea"/>
              </a:rPr>
              <a:t>使用选择框。</a:t>
            </a:r>
          </a:p>
          <a:p>
            <a:pPr marL="0" indent="0">
              <a:lnSpc>
                <a:spcPct val="100000"/>
              </a:lnSpc>
              <a:buNone/>
            </a:pPr>
            <a:r>
              <a:rPr smtClean="0">
                <a:sym typeface="+mn-ea"/>
              </a:rPr>
              <a:t>    HTML </a:t>
            </a:r>
            <a:r>
              <a:rPr lang="zh-CN" altLang="en-US">
                <a:sym typeface="+mn-ea"/>
              </a:rPr>
              <a:t>中有两种选择框，即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单选框</a:t>
            </a:r>
            <a:r>
              <a:rPr lang="zh-CN" altLang="en-US">
                <a:sym typeface="+mn-ea"/>
              </a:rPr>
              <a:t>和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复选框</a:t>
            </a:r>
            <a:r>
              <a:rPr lang="zh-CN" altLang="en-US" smtClean="0">
                <a:sym typeface="+mn-ea"/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单选框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271905" y="3029585"/>
            <a:ext cx="9277350" cy="1506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300" b="1" dirty="0">
                <a:solidFill>
                  <a:srgbClr val="0000FF"/>
                </a:solidFill>
              </a:rPr>
              <a:t>&lt;form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altLang="zh-CN" sz="23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b="1" dirty="0">
                <a:solidFill>
                  <a:srgbClr val="0000FF"/>
                </a:solidFill>
              </a:rPr>
              <a:t>input </a:t>
            </a:r>
            <a:r>
              <a:rPr lang="en-US" altLang="zh-CN" sz="2300" b="1" dirty="0">
                <a:solidFill>
                  <a:srgbClr val="C00000"/>
                </a:solidFill>
              </a:rPr>
              <a:t>type = "radio"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value = "Male"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   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sex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 </a:t>
            </a:r>
            <a:r>
              <a:rPr lang="en-US" altLang="zh-CN" sz="2300" b="1" dirty="0">
                <a:solidFill>
                  <a:srgbClr val="C00000"/>
                </a:solidFill>
              </a:rPr>
              <a:t>checked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 smtClean="0"/>
              <a:t>男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type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= </a:t>
            </a:r>
            <a:r>
              <a:rPr lang="en-US" altLang="zh-CN" sz="2300" b="1" dirty="0">
                <a:solidFill>
                  <a:srgbClr val="C00000"/>
                </a:solidFill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radio"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err="1" smtClean="0">
                <a:solidFill>
                  <a:srgbClr val="C00000"/>
                </a:solidFill>
              </a:rPr>
              <a:t>feMale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  name </a:t>
            </a:r>
            <a:r>
              <a:rPr lang="en-US" altLang="zh-CN" sz="2300" b="1" dirty="0">
                <a:solidFill>
                  <a:srgbClr val="C00000"/>
                </a:solidFill>
              </a:rPr>
              <a:t>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sex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 smtClean="0"/>
              <a:t>女</a:t>
            </a:r>
            <a:endParaRPr lang="en-US" altLang="zh-CN" sz="2300" b="1" dirty="0" smtClean="0"/>
          </a:p>
          <a:p>
            <a:r>
              <a:rPr lang="en-US" altLang="zh-CN" sz="2300" b="1" dirty="0" smtClean="0">
                <a:solidFill>
                  <a:srgbClr val="0000FF"/>
                </a:solidFill>
              </a:rPr>
              <a:t>&lt;/form&gt;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693535" y="3310255"/>
            <a:ext cx="1848485" cy="849630"/>
          </a:xfrm>
          <a:prstGeom prst="rect">
            <a:avLst/>
          </a:prstGeom>
          <a:noFill/>
          <a:ln w="38100" algn="ctr">
            <a:solidFill>
              <a:srgbClr val="00B0F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2105" y="4519930"/>
            <a:ext cx="9238615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时，控件为单选框。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：提交数据到服务器的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：为控件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：当添加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选项默认选中。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8694000" y="4695947"/>
            <a:ext cx="2851178" cy="841512"/>
          </a:xfrm>
          <a:prstGeom prst="wedgeRoundRectCallout">
            <a:avLst>
              <a:gd name="adj1" fmla="val -75797"/>
              <a:gd name="adj2" fmla="val -114004"/>
              <a:gd name="adj3" fmla="val 16667"/>
            </a:avLst>
          </a:prstGeom>
          <a:solidFill>
            <a:srgbClr val="FFC000"/>
          </a:solidFill>
          <a:ln>
            <a:solidFill>
              <a:srgbClr val="FDC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</a:rPr>
              <a:t>同组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单选框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name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属性值必须相同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/>
      <p:bldP spid="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复选框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1445260" y="1938020"/>
            <a:ext cx="8341995" cy="2214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300" b="1" dirty="0">
                <a:solidFill>
                  <a:srgbClr val="0000FF"/>
                </a:solidFill>
              </a:rPr>
              <a:t>&lt;form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altLang="zh-CN" sz="23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b="1" dirty="0">
                <a:solidFill>
                  <a:srgbClr val="0000FF"/>
                </a:solidFill>
              </a:rPr>
              <a:t>input </a:t>
            </a:r>
            <a:r>
              <a:rPr lang="en-US" altLang="zh-CN" sz="2300" b="1" dirty="0">
                <a:solidFill>
                  <a:srgbClr val="C00000"/>
                </a:solidFill>
              </a:rPr>
              <a:t>type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= "checkbox</a:t>
            </a:r>
            <a:r>
              <a:rPr lang="en-US" altLang="zh-CN" sz="2300" b="1" dirty="0">
                <a:solidFill>
                  <a:srgbClr val="C00000"/>
                </a:solidFill>
              </a:rPr>
              <a:t>"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value = "good1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 </a:t>
            </a:r>
            <a:r>
              <a:rPr lang="en-US" altLang="zh-CN" sz="2300" b="1" dirty="0">
                <a:solidFill>
                  <a:srgbClr val="C00000"/>
                </a:solidFill>
              </a:rPr>
              <a:t>name = "goods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   </a:t>
            </a:r>
            <a:r>
              <a:rPr lang="en-US" altLang="zh-CN" sz="2300" b="1" dirty="0" smtClean="0"/>
              <a:t> </a:t>
            </a:r>
            <a:r>
              <a:rPr lang="en-US" altLang="zh-CN" sz="2300" b="1" dirty="0"/>
              <a:t>I have a bike </a:t>
            </a:r>
            <a:endParaRPr lang="en-US" altLang="zh-CN" sz="2300" b="1" dirty="0" smtClean="0"/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type = "checkbox" 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value = "good2</a:t>
            </a:r>
            <a:r>
              <a:rPr lang="en-US" altLang="zh-CN" sz="2300" b="1" dirty="0" smtClean="0">
                <a:solidFill>
                  <a:srgbClr val="C00000"/>
                </a:solidFill>
              </a:rPr>
              <a:t>"  </a:t>
            </a:r>
            <a:r>
              <a:rPr lang="en-US" altLang="zh-CN" sz="2300" b="1" dirty="0">
                <a:solidFill>
                  <a:srgbClr val="C00000"/>
                </a:solidFill>
              </a:rPr>
              <a:t>name = "goods"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en-US" altLang="zh-CN" sz="2300" b="1" dirty="0" smtClean="0"/>
              <a:t>     I </a:t>
            </a:r>
            <a:r>
              <a:rPr lang="en-US" altLang="zh-CN" sz="2300" b="1" dirty="0"/>
              <a:t>have a </a:t>
            </a:r>
            <a:r>
              <a:rPr lang="en-US" altLang="zh-CN" sz="2300" b="1" dirty="0" smtClean="0"/>
              <a:t>car 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r>
              <a:rPr lang="en-US" altLang="zh-CN" sz="2300" b="1" dirty="0" smtClean="0">
                <a:solidFill>
                  <a:srgbClr val="0000FF"/>
                </a:solidFill>
              </a:rPr>
              <a:t>&lt;/form&gt;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81545" y="2238375"/>
            <a:ext cx="2050415" cy="1296035"/>
          </a:xfrm>
          <a:prstGeom prst="rect">
            <a:avLst/>
          </a:prstGeom>
          <a:noFill/>
          <a:ln w="38100" algn="ctr">
            <a:solidFill>
              <a:srgbClr val="00B0F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1476375" y="4249420"/>
            <a:ext cx="893445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 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checkbox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时，控件为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复选框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：提交数据到服务器的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：为控件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：当添加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选项默认选中。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8619058" y="4630415"/>
            <a:ext cx="3236168" cy="788503"/>
          </a:xfrm>
          <a:prstGeom prst="wedgeRoundRectCallout">
            <a:avLst>
              <a:gd name="adj1" fmla="val -58404"/>
              <a:gd name="adj2" fmla="val -200433"/>
              <a:gd name="adj3" fmla="val 166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</a:rPr>
              <a:t>同组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复选框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name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属性值需要一致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bldLvl="0" animBg="1"/>
      <p:bldP spid="16" grpId="2"/>
      <p:bldP spid="11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2820" y="1099820"/>
            <a:ext cx="9260840" cy="363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300" b="1" dirty="0">
                <a:solidFill>
                  <a:srgbClr val="0000FF"/>
                </a:solidFill>
              </a:rPr>
              <a:t>&lt;form&gt; 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300" b="1" dirty="0" smtClean="0"/>
              <a:t>你是否喜欢旅游？请选择 </a:t>
            </a:r>
            <a:r>
              <a:rPr lang="en-US" altLang="zh-CN" sz="2300" b="1" dirty="0" smtClean="0"/>
              <a:t>&lt;</a:t>
            </a:r>
            <a:r>
              <a:rPr lang="en-US" altLang="zh-CN" sz="2300" b="1" dirty="0" err="1" smtClean="0"/>
              <a:t>br</a:t>
            </a:r>
            <a:r>
              <a:rPr lang="en-US" altLang="zh-CN" sz="2300" b="1" dirty="0" smtClean="0"/>
              <a:t>/&gt;</a:t>
            </a:r>
            <a:r>
              <a:rPr lang="zh-CN" altLang="en-US" sz="2300" b="1" dirty="0" smtClean="0"/>
              <a:t> </a:t>
            </a:r>
            <a:endParaRPr lang="en-US" altLang="zh-CN" sz="2300" b="1" dirty="0" smtClean="0"/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radio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 </a:t>
            </a:r>
            <a:r>
              <a:rPr lang="en-US" altLang="zh-CN" sz="2300" b="1" dirty="0">
                <a:solidFill>
                  <a:srgbClr val="C00000"/>
                </a:solidFill>
              </a:rPr>
              <a:t>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choose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喜欢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喜欢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 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radio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choose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不喜欢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en-US" altLang="zh-CN" sz="2300" b="1" dirty="0" smtClean="0"/>
              <a:t> </a:t>
            </a:r>
            <a:r>
              <a:rPr lang="zh-CN" altLang="en-US" sz="2300" b="1" dirty="0" smtClean="0">
                <a:sym typeface="+mn-ea"/>
              </a:rPr>
              <a:t>不喜欢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300" b="1" dirty="0" err="1">
                <a:solidFill>
                  <a:srgbClr val="0000FF"/>
                </a:solidFill>
              </a:rPr>
              <a:t>br</a:t>
            </a:r>
            <a:r>
              <a:rPr lang="en-US" altLang="zh-CN" sz="2300" b="1" dirty="0">
                <a:solidFill>
                  <a:srgbClr val="0000FF"/>
                </a:solidFill>
              </a:rPr>
              <a:t>/&gt; 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300" b="1" dirty="0"/>
              <a:t>你</a:t>
            </a:r>
            <a:r>
              <a:rPr lang="zh-CN" altLang="en-US" sz="2300" b="1" dirty="0" smtClean="0"/>
              <a:t>对哪些活动感兴趣？请选择</a:t>
            </a:r>
            <a:r>
              <a:rPr lang="en-US" altLang="zh-CN" sz="2300" b="1" dirty="0" smtClean="0"/>
              <a:t> </a:t>
            </a:r>
            <a:r>
              <a:rPr lang="en-US" altLang="zh-CN" sz="2300" b="1" dirty="0"/>
              <a:t>&lt;</a:t>
            </a:r>
            <a:r>
              <a:rPr lang="en-US" altLang="zh-CN" sz="2300" b="1" dirty="0" err="1"/>
              <a:t>br</a:t>
            </a:r>
            <a:r>
              <a:rPr lang="en-US" altLang="zh-CN" sz="2300" b="1" dirty="0"/>
              <a:t>/&gt;</a:t>
            </a:r>
            <a:r>
              <a:rPr lang="zh-CN" altLang="en-US" sz="2300" b="1" dirty="0"/>
              <a:t> </a:t>
            </a:r>
            <a:endParaRPr lang="en-US" altLang="zh-CN" sz="2300" b="1" dirty="0" smtClean="0"/>
          </a:p>
          <a:p>
            <a:pPr lvl="1"/>
            <a:r>
              <a:rPr lang="zh-CN" altLang="en-US" sz="23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 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跑步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 smtClean="0">
                <a:sym typeface="+mn-ea"/>
              </a:rPr>
              <a:t>跑步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 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打球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打球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 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爬山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爬山</a:t>
            </a:r>
            <a:endParaRPr lang="en-US" altLang="zh-CN" sz="2300" b="1" dirty="0" smtClean="0">
              <a:solidFill>
                <a:srgbClr val="0000FF"/>
              </a:solidFill>
            </a:endParaRPr>
          </a:p>
          <a:p>
            <a:r>
              <a:rPr lang="en-US" altLang="zh-CN" sz="2300" b="1" dirty="0" smtClean="0">
                <a:solidFill>
                  <a:srgbClr val="0000FF"/>
                </a:solidFill>
              </a:rPr>
              <a:t>&lt;/</a:t>
            </a:r>
            <a:r>
              <a:rPr lang="en-US" altLang="zh-CN" sz="2300" b="1" dirty="0">
                <a:solidFill>
                  <a:srgbClr val="0000FF"/>
                </a:solidFill>
              </a:rPr>
              <a:t>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301490" y="1821815"/>
            <a:ext cx="2159000" cy="74993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233160" y="725170"/>
            <a:ext cx="3309620" cy="901065"/>
          </a:xfrm>
          <a:prstGeom prst="wedgeRoundRectCallout">
            <a:avLst>
              <a:gd name="adj1" fmla="val -56369"/>
              <a:gd name="adj2" fmla="val 7297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组选择框，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属性值需要相同！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836795" y="3261360"/>
            <a:ext cx="2097405" cy="10934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576060" y="1809750"/>
            <a:ext cx="2127250" cy="748665"/>
          </a:xfrm>
          <a:prstGeom prst="rect">
            <a:avLst/>
          </a:prstGeom>
          <a:noFill/>
          <a:ln w="28575" algn="ctr">
            <a:solidFill>
              <a:srgbClr val="00B0F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052310" y="3260725"/>
            <a:ext cx="1885315" cy="1094105"/>
          </a:xfrm>
          <a:prstGeom prst="rect">
            <a:avLst/>
          </a:prstGeom>
          <a:noFill/>
          <a:ln w="28575" algn="ctr">
            <a:solidFill>
              <a:srgbClr val="00B0F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135867" y="4790358"/>
            <a:ext cx="3308906" cy="900750"/>
          </a:xfrm>
          <a:prstGeom prst="wedgeRoundRectCallout">
            <a:avLst>
              <a:gd name="adj1" fmla="val -5115"/>
              <a:gd name="adj2" fmla="val -10350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组选择框，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属性值需要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45" y="4777740"/>
            <a:ext cx="3829685" cy="150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8" grpId="0" bldLvl="0" animBg="1"/>
      <p:bldP spid="9" grpId="0" bldLvl="0" animBg="1"/>
      <p:bldP spid="12" grpId="0" bldLvl="0" animBg="1"/>
      <p:bldP spid="1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文件控件</a:t>
            </a:r>
          </a:p>
          <a:p>
            <a:pPr lvl="1"/>
            <a:r>
              <a:rPr lang="zh-CN" altLang="en-US" sz="2600" dirty="0">
                <a:sym typeface="+mn-ea"/>
              </a:rPr>
              <a:t>当 </a:t>
            </a:r>
            <a:r>
              <a:rPr lang="en-US" altLang="zh-CN" sz="2600" dirty="0">
                <a:sym typeface="+mn-ea"/>
              </a:rPr>
              <a:t>type </a:t>
            </a:r>
            <a:r>
              <a:rPr lang="zh-CN" altLang="en-US" sz="2600" dirty="0">
                <a:sym typeface="+mn-ea"/>
              </a:rPr>
              <a:t>属性值为 </a:t>
            </a:r>
            <a:r>
              <a:rPr lang="en-US" altLang="zh-CN" sz="2600" dirty="0">
                <a:solidFill>
                  <a:srgbClr val="C00000"/>
                </a:solidFill>
                <a:sym typeface="+mn-ea"/>
              </a:rPr>
              <a:t>file </a:t>
            </a:r>
            <a:r>
              <a:rPr lang="zh-CN" altLang="en-US" sz="2600" dirty="0">
                <a:sym typeface="+mn-ea"/>
              </a:rPr>
              <a:t>时，用于文件上传</a:t>
            </a:r>
            <a:r>
              <a:rPr lang="zh-CN" altLang="en-US" sz="2600" dirty="0" smtClean="0">
                <a:sym typeface="+mn-ea"/>
              </a:rPr>
              <a:t>。</a:t>
            </a:r>
            <a:endParaRPr lang="en-US" altLang="zh-CN" sz="2600" dirty="0"/>
          </a:p>
          <a:p>
            <a:pPr lvl="1"/>
            <a:endParaRPr lang="zh-CN" altLang="en-US" dirty="0"/>
          </a:p>
        </p:txBody>
      </p:sp>
      <p:sp>
        <p:nvSpPr>
          <p:cNvPr id="4" name="TextBox 8"/>
          <p:cNvSpPr txBox="1"/>
          <p:nvPr/>
        </p:nvSpPr>
        <p:spPr>
          <a:xfrm>
            <a:off x="2079625" y="2878455"/>
            <a:ext cx="7611745" cy="144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600" b="1" dirty="0">
                <a:solidFill>
                  <a:srgbClr val="0000FF"/>
                </a:solidFill>
              </a:rPr>
              <a:t>&lt;form&gt;</a:t>
            </a:r>
          </a:p>
          <a:p>
            <a:pPr>
              <a:spcAft>
                <a:spcPts val="600"/>
              </a:spcAft>
            </a:pPr>
            <a:r>
              <a:rPr lang="en-US" altLang="zh-CN" sz="2600" b="1" dirty="0"/>
              <a:t> </a:t>
            </a:r>
            <a:r>
              <a:rPr lang="en-US" altLang="zh-CN" sz="2600" b="1" dirty="0" smtClean="0"/>
              <a:t>    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&lt;input</a:t>
            </a:r>
            <a:r>
              <a:rPr lang="en-US" altLang="zh-CN" sz="2600" b="1" dirty="0">
                <a:solidFill>
                  <a:srgbClr val="C00000"/>
                </a:solidFill>
              </a:rPr>
              <a:t> </a:t>
            </a:r>
            <a:r>
              <a:rPr lang="en-US" altLang="zh-CN" sz="2600" b="1" dirty="0">
                <a:solidFill>
                  <a:srgbClr val="C00000"/>
                </a:solidFill>
                <a:sym typeface="+mn-ea"/>
              </a:rPr>
              <a:t>type = "file" name = "files"</a:t>
            </a:r>
            <a:r>
              <a:rPr lang="en-US" altLang="zh-CN" sz="26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/&gt;</a:t>
            </a:r>
            <a:endParaRPr lang="en-US" altLang="zh-CN" sz="2600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600" b="1" dirty="0">
                <a:solidFill>
                  <a:srgbClr val="0000FF"/>
                </a:solidFill>
              </a:rPr>
              <a:t>&lt;/form&gt;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9626" y="4899160"/>
            <a:ext cx="6179004" cy="80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pPr algn="l"/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内容小结</a:t>
              </a: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241" y="1086137"/>
            <a:ext cx="11106646" cy="487509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按钮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提交</a:t>
            </a:r>
            <a:r>
              <a:rPr lang="zh-CN" altLang="en-US" dirty="0">
                <a:solidFill>
                  <a:schemeClr val="tx1"/>
                </a:solidFill>
              </a:rPr>
              <a:t>按钮：</a:t>
            </a:r>
            <a:r>
              <a:rPr lang="en-US" altLang="zh-CN" dirty="0">
                <a:solidFill>
                  <a:schemeClr val="tx1"/>
                </a:solidFill>
              </a:rPr>
              <a:t>type</a:t>
            </a:r>
            <a:r>
              <a:rPr lang="en-US" altLang="zh-CN" b="1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 smtClean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submit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endParaRPr lang="en-US" altLang="zh-CN" dirty="0" smtClean="0">
              <a:solidFill>
                <a:schemeClr val="tx1"/>
              </a:solidFill>
              <a:cs typeface="Courier New" panose="02070309020205020404" pitchFamily="49" charset="0"/>
              <a:sym typeface="+mn-ea"/>
            </a:endParaRPr>
          </a:p>
          <a:p>
            <a:pPr lvl="2"/>
            <a:r>
              <a:rPr lang="zh-CN" altLang="en-US" sz="2400" dirty="0">
                <a:sym typeface="+mn-ea"/>
              </a:rPr>
              <a:t>提交表单信息到服务器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重置</a:t>
            </a:r>
            <a:r>
              <a:rPr lang="zh-CN" altLang="en-US" dirty="0">
                <a:solidFill>
                  <a:schemeClr val="tx1"/>
                </a:solidFill>
              </a:rPr>
              <a:t>按钮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type</a:t>
            </a:r>
            <a:r>
              <a:rPr lang="en-US" altLang="zh-CN" b="1" dirty="0">
                <a:sym typeface="+mn-ea"/>
              </a:rPr>
              <a:t>=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 smtClean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reset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</a:p>
          <a:p>
            <a:pPr lvl="2"/>
            <a:r>
              <a:rPr lang="zh-CN" altLang="en-US" sz="2400" dirty="0">
                <a:sym typeface="+mn-ea"/>
              </a:rPr>
              <a:t>重置表单信息至初始状态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普通</a:t>
            </a:r>
            <a:r>
              <a:rPr lang="zh-CN" altLang="en-US" dirty="0">
                <a:solidFill>
                  <a:schemeClr val="tx1"/>
                </a:solidFill>
              </a:rPr>
              <a:t>按钮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type</a:t>
            </a:r>
            <a:r>
              <a:rPr lang="en-US" altLang="zh-CN" b="1" dirty="0">
                <a:sym typeface="+mn-ea"/>
              </a:rPr>
              <a:t>=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 smtClean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button</a:t>
            </a:r>
            <a:r>
              <a:rPr lang="en-US" altLang="zh-CN" dirty="0" smtClean="0">
                <a:cs typeface="Courier New" panose="02070309020205020404" pitchFamily="49" charset="0"/>
                <a:sym typeface="+mn-ea"/>
              </a:rPr>
              <a:t>"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67086" y="1765322"/>
            <a:ext cx="6984000" cy="3016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2600" b="1" dirty="0">
                <a:solidFill>
                  <a:srgbClr val="0000FF"/>
                </a:solidFill>
              </a:rPr>
              <a:t>&lt;form&gt;</a:t>
            </a:r>
            <a:endParaRPr lang="en-US" altLang="zh-CN" sz="2600" b="1" dirty="0" smtClean="0">
              <a:solidFill>
                <a:srgbClr val="0000FF"/>
              </a:solidFill>
              <a:latin typeface="+mj-lt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latin typeface="+mj-lt"/>
                <a:ea typeface="微软雅黑" panose="020B0503020204020204" pitchFamily="34" charset="-122"/>
              </a:rPr>
              <a:t>  </a:t>
            </a:r>
            <a:r>
              <a:rPr lang="en-US" altLang="zh-CN" sz="2600" b="1" dirty="0" smtClean="0">
                <a:latin typeface="+mj-lt"/>
                <a:ea typeface="微软雅黑" panose="020B0503020204020204" pitchFamily="34" charset="-122"/>
              </a:rPr>
              <a:t>   </a:t>
            </a:r>
            <a:r>
              <a:rPr lang="en-US" altLang="zh-CN" sz="2600" b="1" dirty="0">
                <a:solidFill>
                  <a:srgbClr val="0000FF"/>
                </a:solidFill>
              </a:rPr>
              <a:t>&lt;input</a:t>
            </a:r>
            <a:r>
              <a:rPr lang="en-US" altLang="zh-CN" sz="2600" b="1" dirty="0" smtClean="0">
                <a:solidFill>
                  <a:srgbClr val="0000DD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type="submit" value="</a:t>
            </a:r>
            <a:r>
              <a:rPr lang="zh-CN" altLang="en-US" sz="2400" b="1" dirty="0">
                <a:solidFill>
                  <a:srgbClr val="C00000"/>
                </a:solidFill>
              </a:rPr>
              <a:t>提交</a:t>
            </a:r>
            <a:r>
              <a:rPr lang="en-US" altLang="zh-CN" sz="2400" b="1" dirty="0">
                <a:solidFill>
                  <a:srgbClr val="C00000"/>
                </a:solidFill>
              </a:rPr>
              <a:t>" name="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su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600" b="1" dirty="0">
                <a:solidFill>
                  <a:srgbClr val="0000FF"/>
                </a:solidFill>
              </a:rPr>
              <a:t>/&gt;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2600" b="1" dirty="0">
                <a:solidFill>
                  <a:srgbClr val="0000FF"/>
                </a:solidFill>
              </a:rPr>
              <a:t>&lt;input</a:t>
            </a:r>
            <a:r>
              <a:rPr lang="en-US" altLang="zh-CN" sz="2600" b="1" dirty="0" smtClean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type="reset"    value="重置"  name="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re" </a:t>
            </a:r>
            <a:r>
              <a:rPr lang="en-US" altLang="zh-CN" sz="2600" b="1" dirty="0">
                <a:solidFill>
                  <a:srgbClr val="0000FF"/>
                </a:solidFill>
              </a:rPr>
              <a:t>/&gt;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2600" b="1" dirty="0">
                <a:solidFill>
                  <a:srgbClr val="0000FF"/>
                </a:solidFill>
                <a:sym typeface="+mn-ea"/>
              </a:rPr>
              <a:t>     &lt;input </a:t>
            </a:r>
            <a:r>
              <a:rPr lang="en-US" altLang="zh-CN" sz="2400" b="1" dirty="0">
                <a:solidFill>
                  <a:srgbClr val="C00000"/>
                </a:solidFill>
                <a:sym typeface="+mn-ea"/>
              </a:rPr>
              <a:t>type="button" value="</a:t>
            </a:r>
            <a:r>
              <a:rPr lang="zh-CN" altLang="en-US" sz="2400" b="1" dirty="0">
                <a:solidFill>
                  <a:srgbClr val="C00000"/>
                </a:solidFill>
                <a:sym typeface="+mn-ea"/>
              </a:rPr>
              <a:t>按钮</a:t>
            </a:r>
            <a:r>
              <a:rPr lang="en-US" altLang="zh-CN" sz="2400" b="1" dirty="0">
                <a:solidFill>
                  <a:srgbClr val="C00000"/>
                </a:solidFill>
                <a:sym typeface="+mn-ea"/>
              </a:rPr>
              <a:t>"  name="</a:t>
            </a:r>
            <a:r>
              <a:rPr lang="en-US" altLang="zh-CN" sz="2400" b="1" dirty="0" err="1" smtClean="0">
                <a:solidFill>
                  <a:srgbClr val="C00000"/>
                </a:solidFill>
                <a:sym typeface="+mn-ea"/>
              </a:rPr>
              <a:t>bu</a:t>
            </a:r>
            <a:r>
              <a:rPr lang="en-US" altLang="zh-CN" sz="2400" b="1" dirty="0" smtClean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600" b="1" dirty="0">
                <a:solidFill>
                  <a:srgbClr val="0000FF"/>
                </a:solidFill>
                <a:sym typeface="+mn-ea"/>
              </a:rPr>
              <a:t>/&gt;</a:t>
            </a:r>
            <a:endParaRPr lang="en-US" altLang="zh-CN" sz="2600" b="1" dirty="0" smtClean="0">
              <a:solidFill>
                <a:srgbClr val="0000FF"/>
              </a:solidFill>
              <a:latin typeface="+mj-lt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2600" b="1" dirty="0">
                <a:solidFill>
                  <a:srgbClr val="0000FF"/>
                </a:solidFill>
              </a:rPr>
              <a:t>&lt;/form&gt; </a:t>
            </a:r>
            <a:endParaRPr kumimoji="0" lang="en-US" altLang="zh-CN" sz="2600" b="1" i="0" u="none" strike="noStrike" cap="none" normalizeH="0" baseline="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010" y="5081288"/>
            <a:ext cx="3599361" cy="8856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表单标签</a:t>
            </a:r>
            <a:r>
              <a:rPr lang="zh-CN" altLang="en-US" dirty="0"/>
              <a:t>总结（</a:t>
            </a:r>
            <a:r>
              <a:rPr lang="zh-CN" altLang="en-US" dirty="0" smtClean="0"/>
              <a:t>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 smtClean="0">
                <a:solidFill>
                  <a:srgbClr val="FF0000"/>
                </a:solidFill>
                <a:sym typeface="+mn-ea"/>
              </a:rPr>
              <a:t>&lt;input&gt; </a:t>
            </a:r>
            <a:r>
              <a:rPr lang="zh-CN" altLang="en-US" dirty="0" smtClean="0">
                <a:sym typeface="+mn-ea"/>
              </a:rPr>
              <a:t>用于搜集用户信息，输入</a:t>
            </a:r>
            <a:r>
              <a:rPr lang="zh-CN" altLang="en-US" dirty="0" smtClean="0">
                <a:sym typeface="+mn-ea"/>
              </a:rPr>
              <a:t>类型由</a:t>
            </a:r>
            <a:r>
              <a:rPr lang="zh-CN" altLang="en-US" dirty="0">
                <a:sym typeface="+mn-ea"/>
              </a:rPr>
              <a:t>类型</a:t>
            </a:r>
            <a:r>
              <a:rPr lang="zh-CN" altLang="en-US" dirty="0" smtClean="0">
                <a:sym typeface="+mn-ea"/>
              </a:rPr>
              <a:t>属性（</a:t>
            </a:r>
            <a:r>
              <a:rPr dirty="0" smtClean="0">
                <a:sym typeface="+mn-ea"/>
              </a:rPr>
              <a:t>type</a:t>
            </a:r>
            <a:r>
              <a:rPr lang="zh-CN" altLang="en-US" dirty="0" smtClean="0">
                <a:sym typeface="+mn-ea"/>
              </a:rPr>
              <a:t>）</a:t>
            </a:r>
            <a:r>
              <a:rPr lang="zh-CN" altLang="en-US" dirty="0" smtClean="0">
                <a:sym typeface="+mn-ea"/>
              </a:rPr>
              <a:t>定义。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87614"/>
              </p:ext>
            </p:extLst>
          </p:nvPr>
        </p:nvGraphicFramePr>
        <p:xfrm>
          <a:off x="2047875" y="1960880"/>
          <a:ext cx="8634730" cy="422084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20800"/>
                <a:gridCol w="2160905"/>
                <a:gridCol w="5153025"/>
              </a:tblGrid>
              <a:tr h="5632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/>
                </a:tc>
              </a:tr>
              <a:tr h="426085">
                <a:tc rowSpan="8">
                  <a:txBody>
                    <a:bodyPr/>
                    <a:lstStyle/>
                    <a:p>
                      <a:pPr algn="ctr" defTabSz="914400" fontAlgn="auto">
                        <a:lnSpc>
                          <a:spcPct val="100000"/>
                        </a:lnSpc>
                      </a:pPr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type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text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在 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HTML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中，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&lt;input&gt;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是单标签。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type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规定了 </a:t>
                      </a: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元素的类型。</a:t>
                      </a:r>
                    </a:p>
                    <a:p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  <a:tr h="3619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password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359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radio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165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checkbox</a:t>
                      </a:r>
                      <a:endParaRPr lang="zh-CN" altLang="en-US" sz="2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740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file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924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button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978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submit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216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reset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&lt;textarea&gt;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多行文本域</a:t>
            </a:r>
          </a:p>
          <a:p>
            <a:pPr lvl="1"/>
            <a:r>
              <a:rPr lang="zh-CN" altLang="en-US" dirty="0"/>
              <a:t>标签：</a:t>
            </a:r>
            <a:r>
              <a:rPr lang="en-US" altLang="zh-CN" dirty="0"/>
              <a:t>&lt;textarea&gt;</a:t>
            </a:r>
            <a:r>
              <a:rPr lang="en-US" altLang="zh-CN" dirty="0">
                <a:sym typeface="+mn-ea"/>
              </a:rPr>
              <a:t>&lt;/textarea&gt;</a:t>
            </a:r>
          </a:p>
          <a:p>
            <a:pPr lvl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相关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属性：</a:t>
            </a:r>
          </a:p>
          <a:p>
            <a:pPr lvl="2"/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rows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：规定文本区内可见行数。</a:t>
            </a:r>
          </a:p>
          <a:p>
            <a:pPr lvl="2"/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cols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sz="2400" dirty="0" smtClean="0">
                <a:sym typeface="+mn-ea"/>
              </a:rPr>
              <a:t>规定文本区内可见列数。</a:t>
            </a:r>
            <a:endParaRPr lang="zh-CN" altLang="en-US" sz="2400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82750" y="4060830"/>
            <a:ext cx="6837136" cy="2231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500" b="1" dirty="0" smtClean="0">
                <a:solidFill>
                  <a:srgbClr val="0000FF"/>
                </a:solidFill>
              </a:rPr>
              <a:t>&lt;form&gt;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500" b="1" dirty="0"/>
              <a:t> </a:t>
            </a:r>
            <a:r>
              <a:rPr lang="en-US" altLang="zh-CN" sz="2500" b="1" dirty="0" smtClean="0"/>
              <a:t>   </a:t>
            </a:r>
            <a:r>
              <a:rPr lang="en-US" altLang="zh-CN" sz="2500" b="1" dirty="0" smtClean="0"/>
              <a:t>  </a:t>
            </a:r>
            <a:r>
              <a:rPr lang="en-US" altLang="zh-CN" sz="25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2500" b="1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textarea</a:t>
            </a:r>
            <a:r>
              <a:rPr lang="en-US" altLang="zh-CN" sz="25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5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"cat "</a:t>
            </a:r>
            <a:r>
              <a:rPr lang="en-US" altLang="zh-CN" sz="25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5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rows = "3" cols </a:t>
            </a:r>
            <a:r>
              <a:rPr lang="en-US" altLang="zh-CN" sz="25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 "30</a:t>
            </a:r>
            <a:r>
              <a:rPr lang="en-US" altLang="zh-CN" sz="25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2500" b="1" dirty="0" smtClean="0">
                <a:solidFill>
                  <a:srgbClr val="0000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25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5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sz="25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2500" b="1" dirty="0" smtClean="0">
                <a:ea typeface="宋体" panose="02010600030101010101" pitchFamily="2" charset="-122"/>
                <a:cs typeface="Courier New" panose="02070309020205020404" pitchFamily="49" charset="0"/>
              </a:rPr>
              <a:t>The </a:t>
            </a:r>
            <a:r>
              <a:rPr lang="en-US" altLang="zh-CN" sz="2500" b="1" dirty="0" smtClean="0">
                <a:ea typeface="宋体" panose="02010600030101010101" pitchFamily="2" charset="-122"/>
                <a:cs typeface="Courier New" panose="02070309020205020404" pitchFamily="49" charset="0"/>
              </a:rPr>
              <a:t>cat was playing in the garden.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5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25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&lt;/</a:t>
            </a:r>
            <a:r>
              <a:rPr lang="en-US" altLang="zh-CN" sz="2500" b="1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textarea</a:t>
            </a:r>
            <a:r>
              <a:rPr lang="en-US" altLang="zh-CN" sz="2500" b="1" dirty="0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500" b="1" dirty="0" smtClean="0">
                <a:solidFill>
                  <a:srgbClr val="0000FF"/>
                </a:solidFill>
              </a:rPr>
              <a:t> &lt;/form&gt; </a:t>
            </a:r>
            <a:endParaRPr kumimoji="0" lang="zh-CN" altLang="zh-CN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4857" y="1406525"/>
            <a:ext cx="3923393" cy="254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20000"/>
                <a:lumOff val="80000"/>
                <a:alpha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&lt;select&gt;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911969"/>
            <a:ext cx="11106646" cy="487509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下拉列表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&lt;</a:t>
            </a:r>
            <a:r>
              <a:rPr lang="en-US" altLang="zh-CN" dirty="0"/>
              <a:t>select&gt;</a:t>
            </a:r>
            <a:r>
              <a:rPr lang="en-US" altLang="zh-CN" dirty="0">
                <a:sym typeface="+mn-ea"/>
              </a:rPr>
              <a:t>&lt;/select</a:t>
            </a:r>
            <a:r>
              <a:rPr lang="en-US" altLang="zh-CN" dirty="0" smtClean="0">
                <a:sym typeface="+mn-ea"/>
              </a:rPr>
              <a:t>&gt; </a:t>
            </a:r>
            <a:r>
              <a:rPr lang="zh-CN" altLang="en-US" dirty="0" smtClean="0">
                <a:sym typeface="+mn-ea"/>
              </a:rPr>
              <a:t>元素</a:t>
            </a:r>
            <a:r>
              <a:rPr lang="zh-CN" altLang="en-US" dirty="0">
                <a:sym typeface="+mn-ea"/>
              </a:rPr>
              <a:t>定义下拉列表</a:t>
            </a:r>
            <a:endParaRPr lang="en-US" altLang="zh-CN" dirty="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&lt;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option&gt;&lt;/option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&gt;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定义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待选择的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选项</a:t>
            </a:r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默认把</a:t>
            </a:r>
            <a:r>
              <a:rPr lang="zh-CN" altLang="en-US" dirty="0"/>
              <a:t>首个选项显示为被选</a:t>
            </a:r>
            <a:r>
              <a:rPr lang="zh-CN" altLang="en-US" dirty="0" smtClean="0"/>
              <a:t>选项，可通过</a:t>
            </a:r>
            <a:r>
              <a:rPr lang="zh-CN" altLang="en-US" dirty="0"/>
              <a:t>添加 </a:t>
            </a:r>
            <a:r>
              <a:rPr lang="en-US" altLang="zh-CN" dirty="0"/>
              <a:t>selected </a:t>
            </a:r>
            <a:r>
              <a:rPr lang="zh-CN" altLang="en-US" dirty="0"/>
              <a:t>属性设置默认</a:t>
            </a:r>
            <a:r>
              <a:rPr lang="zh-CN" altLang="en-US" dirty="0" smtClean="0"/>
              <a:t>选项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3491" y="1649788"/>
            <a:ext cx="2501724" cy="86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63981" y="3211153"/>
            <a:ext cx="7996866" cy="3046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</a:rPr>
              <a:t>&lt;form&gt;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ea typeface="微软雅黑" panose="020B0503020204020204" pitchFamily="34" charset="-122"/>
              </a:rPr>
              <a:t>     </a:t>
            </a:r>
            <a:r>
              <a:rPr lang="en-US" altLang="zh-CN" sz="2400" b="1" dirty="0" smtClean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&lt;select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name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= "class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sz="2400" b="1" dirty="0" smtClean="0">
              <a:solidFill>
                <a:srgbClr val="0000DD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=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one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selected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软件一班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= "two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软件二班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= "three</a:t>
            </a: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 smtClean="0">
                <a:ea typeface="微软雅黑" panose="020B0503020204020204" pitchFamily="34" charset="-122"/>
                <a:cs typeface="Courier New" panose="02070309020205020404" pitchFamily="49" charset="0"/>
              </a:rPr>
              <a:t>软件三班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&lt;/select&gt;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ea typeface="微软雅黑" panose="020B0503020204020204" pitchFamily="34" charset="-122"/>
              </a:rPr>
              <a:t>&lt;/form&gt;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882969" y="4055564"/>
            <a:ext cx="1311275" cy="414836"/>
          </a:xfrm>
          <a:prstGeom prst="rect">
            <a:avLst/>
          </a:prstGeom>
          <a:noFill/>
          <a:ln w="38100" cmpd="sng" algn="ctr">
            <a:solidFill>
              <a:srgbClr val="FFC000"/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626366" y="3281259"/>
            <a:ext cx="3734247" cy="576000"/>
          </a:xfrm>
          <a:prstGeom prst="wedgeRoundRectCallout">
            <a:avLst>
              <a:gd name="adj1" fmla="val -60611"/>
              <a:gd name="adj2" fmla="val 7925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设置默认的下拉选项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0"/>
          <p:cNvSpPr txBox="1"/>
          <p:nvPr/>
        </p:nvSpPr>
        <p:spPr>
          <a:xfrm>
            <a:off x="9360844" y="5749883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demo3-3.html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表单标签</a:t>
            </a:r>
            <a:r>
              <a:rPr lang="zh-CN" altLang="en-US" dirty="0" smtClean="0"/>
              <a:t>总结（二）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849733"/>
              </p:ext>
            </p:extLst>
          </p:nvPr>
        </p:nvGraphicFramePr>
        <p:xfrm>
          <a:off x="671915" y="1152812"/>
          <a:ext cx="11106150" cy="47809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72235"/>
                <a:gridCol w="5132705"/>
                <a:gridCol w="4601210"/>
              </a:tblGrid>
              <a:tr h="6324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2141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textarea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用于插入多行文本域。         </a:t>
                      </a: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双标签。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rows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规定文本区内的可见行数。</a:t>
                      </a:r>
                      <a:endParaRPr lang="en-US" altLang="zh-CN" sz="2400" b="0" i="0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cols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规定文本区内的可见宽度。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222375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用于创建下拉菜单控件。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必须有开始标签和结束标签。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：指定控件名称。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73736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用于定义列表中的可用选项。</a:t>
                      </a:r>
                      <a:endParaRPr lang="en-US" altLang="zh-CN" sz="2400" kern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option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元素位于 </a:t>
                      </a: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元素内部。</a:t>
                      </a: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24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双标签。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：指定选项值。</a:t>
                      </a: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selected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：默认选中选项。</a:t>
                      </a:r>
                      <a:endParaRPr lang="en-US" altLang="zh-CN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内容小结</a:t>
              </a: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表格的相关 </a:t>
            </a:r>
            <a:r>
              <a:rPr smtClean="0">
                <a:sym typeface="+mn-ea"/>
              </a:rPr>
              <a:t>HTML </a:t>
            </a:r>
            <a:r>
              <a:rPr lang="zh-CN" altLang="en-US" smtClean="0">
                <a:sym typeface="+mn-ea"/>
              </a:rPr>
              <a:t>标签及属性</a:t>
            </a:r>
            <a:endParaRPr lang="en-US" altLang="zh-CN" dirty="0" smtClean="0"/>
          </a:p>
          <a:p>
            <a:r>
              <a:rPr lang="zh-CN" altLang="en-US" smtClean="0">
                <a:sym typeface="+mn-ea"/>
              </a:rPr>
              <a:t>表单的相关 </a:t>
            </a:r>
            <a:r>
              <a:rPr smtClean="0">
                <a:sym typeface="+mn-ea"/>
              </a:rPr>
              <a:t>HTML </a:t>
            </a:r>
            <a:r>
              <a:rPr lang="zh-CN" altLang="en-US" smtClean="0">
                <a:sym typeface="+mn-ea"/>
              </a:rPr>
              <a:t>标签及属性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label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dirty="0">
                <a:sym typeface="+mn-ea"/>
              </a:rPr>
              <a:t>&lt;label </a:t>
            </a:r>
            <a:r>
              <a:rPr dirty="0">
                <a:solidFill>
                  <a:srgbClr val="FF0000"/>
                </a:solidFill>
                <a:sym typeface="+mn-ea"/>
              </a:rPr>
              <a:t>for = </a:t>
            </a:r>
            <a:r>
              <a:rPr dirty="0"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控件</a:t>
            </a:r>
            <a:r>
              <a:rPr dirty="0">
                <a:solidFill>
                  <a:srgbClr val="FF0000"/>
                </a:solidFill>
                <a:sym typeface="+mn-ea"/>
              </a:rPr>
              <a:t>id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名称</a:t>
            </a:r>
            <a:r>
              <a:rPr dirty="0"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dirty="0">
                <a:sym typeface="+mn-ea"/>
              </a:rPr>
              <a:t>&gt; </a:t>
            </a:r>
            <a:r>
              <a:rPr lang="zh-CN" altLang="en-US" dirty="0">
                <a:sym typeface="+mn-ea"/>
              </a:rPr>
              <a:t>用户名：</a:t>
            </a:r>
            <a:r>
              <a:rPr dirty="0">
                <a:sym typeface="+mn-ea"/>
              </a:rPr>
              <a:t>&lt;/label&gt;</a:t>
            </a:r>
            <a:endParaRPr lang="en-US" altLang="zh-CN" dirty="0"/>
          </a:p>
          <a:p>
            <a:r>
              <a:rPr dirty="0">
                <a:sym typeface="+mn-ea"/>
              </a:rPr>
              <a:t>&lt;input type = </a:t>
            </a:r>
            <a:r>
              <a:rPr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dirty="0">
                <a:solidFill>
                  <a:schemeClr val="tx1"/>
                </a:solidFill>
                <a:sym typeface="+mn-ea"/>
              </a:rPr>
              <a:t>text</a:t>
            </a:r>
            <a:r>
              <a:rPr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dirty="0">
                <a:solidFill>
                  <a:schemeClr val="tx1"/>
                </a:solidFill>
                <a:sym typeface="+mn-ea"/>
              </a:rPr>
              <a:t> </a:t>
            </a:r>
            <a:r>
              <a:rPr dirty="0">
                <a:solidFill>
                  <a:srgbClr val="FF0000"/>
                </a:solidFill>
                <a:sym typeface="+mn-ea"/>
              </a:rPr>
              <a:t>id = </a:t>
            </a:r>
            <a:r>
              <a:rPr dirty="0"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dirty="0">
                <a:solidFill>
                  <a:srgbClr val="FF0000"/>
                </a:solidFill>
                <a:sym typeface="+mn-ea"/>
              </a:rPr>
              <a:t>id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名称</a:t>
            </a:r>
            <a:r>
              <a:rPr dirty="0"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 dirty="0">
                <a:sym typeface="+mn-ea"/>
              </a:rPr>
              <a:t> </a:t>
            </a:r>
            <a:r>
              <a:rPr dirty="0">
                <a:sym typeface="+mn-ea"/>
              </a:rPr>
              <a:t>/&gt;</a:t>
            </a:r>
          </a:p>
          <a:p>
            <a:r>
              <a:rPr lang="zh-CN" altLang="en-US" dirty="0">
                <a:sym typeface="+mn-ea"/>
              </a:rPr>
              <a:t>当鼠标点击“用户名：”时，所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关联</a:t>
            </a:r>
            <a:r>
              <a:rPr lang="zh-CN" altLang="en-US" dirty="0">
                <a:sym typeface="+mn-ea"/>
              </a:rPr>
              <a:t>的控件会获得焦点。</a:t>
            </a:r>
          </a:p>
          <a:p>
            <a:pPr lvl="1"/>
            <a:r>
              <a:rPr sz="2600" dirty="0">
                <a:sym typeface="+mn-ea"/>
              </a:rPr>
              <a:t>label </a:t>
            </a:r>
            <a:r>
              <a:rPr sz="2600" dirty="0" err="1" smtClean="0">
                <a:sym typeface="+mn-ea"/>
              </a:rPr>
              <a:t>元素</a:t>
            </a:r>
            <a:r>
              <a:rPr lang="zh-CN" altLang="en-US" sz="2600" dirty="0" smtClean="0">
                <a:sym typeface="+mn-ea"/>
              </a:rPr>
              <a:t>不</a:t>
            </a:r>
            <a:r>
              <a:rPr sz="2600" dirty="0" err="1" smtClean="0">
                <a:sym typeface="+mn-ea"/>
              </a:rPr>
              <a:t>会向用户呈现任何特殊效果</a:t>
            </a:r>
            <a:r>
              <a:rPr lang="zh-CN" sz="2600" dirty="0">
                <a:sym typeface="+mn-ea"/>
              </a:rPr>
              <a:t>，</a:t>
            </a:r>
            <a:r>
              <a:rPr sz="2600" dirty="0">
                <a:sym typeface="+mn-ea"/>
              </a:rPr>
              <a:t>它</a:t>
            </a:r>
            <a:r>
              <a:rPr lang="zh-CN" sz="2600" dirty="0">
                <a:sym typeface="+mn-ea"/>
              </a:rPr>
              <a:t>只是</a:t>
            </a:r>
            <a:r>
              <a:rPr lang="zh-CN" altLang="en-US" sz="2600" dirty="0">
                <a:sym typeface="+mn-ea"/>
              </a:rPr>
              <a:t>增加了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用户体验</a:t>
            </a:r>
            <a:r>
              <a:rPr sz="2600" dirty="0">
                <a:sym typeface="+mn-ea"/>
              </a:rPr>
              <a:t>。</a:t>
            </a:r>
          </a:p>
          <a:p>
            <a:pPr lvl="1"/>
            <a:r>
              <a:rPr sz="2600" dirty="0" err="1">
                <a:sym typeface="+mn-ea"/>
              </a:rPr>
              <a:t>点击</a:t>
            </a:r>
            <a:r>
              <a:rPr sz="2600" dirty="0">
                <a:sym typeface="+mn-ea"/>
              </a:rPr>
              <a:t> label </a:t>
            </a:r>
            <a:r>
              <a:rPr sz="2600" dirty="0" err="1">
                <a:sym typeface="+mn-ea"/>
              </a:rPr>
              <a:t>元素内文本，就会触发此控件</a:t>
            </a:r>
            <a:r>
              <a:rPr sz="2600" dirty="0">
                <a:sym typeface="+mn-ea"/>
              </a:rPr>
              <a:t>。</a:t>
            </a:r>
            <a:r>
              <a:rPr lang="zh-CN" sz="2600" dirty="0">
                <a:sym typeface="+mn-ea"/>
              </a:rPr>
              <a:t>即</a:t>
            </a:r>
            <a:r>
              <a:rPr sz="2600" dirty="0" err="1">
                <a:sym typeface="+mn-ea"/>
              </a:rPr>
              <a:t>当用户选择该标签时，浏览器会自动将焦点转到和标签相关的表单控件上</a:t>
            </a:r>
            <a:r>
              <a:rPr sz="2600" dirty="0">
                <a:sym typeface="+mn-ea"/>
              </a:rPr>
              <a:t>。</a:t>
            </a:r>
            <a:endParaRPr lang="en-US" altLang="zh-CN" sz="26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热点地图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743575"/>
          </a:xfrm>
        </p:spPr>
        <p:txBody>
          <a:bodyPr/>
          <a:lstStyle/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热</a:t>
            </a:r>
            <a:r>
              <a:rPr lang="zh-CN" altLang="en-US" smtClean="0">
                <a:sym typeface="+mn-ea"/>
              </a:rPr>
              <a:t>区</a:t>
            </a:r>
            <a:r>
              <a:rPr lang="zh-CN" altLang="en-US">
                <a:sym typeface="+mn-ea"/>
              </a:rPr>
              <a:t>：</a:t>
            </a:r>
            <a:r>
              <a:rPr lang="zh-CN" altLang="en-US" smtClean="0">
                <a:sym typeface="+mn-ea"/>
              </a:rPr>
              <a:t>把一张图片划分成多个热点区域，每一个热点域链接到不同网页的资源。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973" y="772641"/>
            <a:ext cx="3964459" cy="3964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12838" t="11092" r="26812" b="11275"/>
          <a:stretch>
            <a:fillRect/>
          </a:stretch>
        </p:blipFill>
        <p:spPr bwMode="auto">
          <a:xfrm>
            <a:off x="1217295" y="902970"/>
            <a:ext cx="9190990" cy="547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400" y="750570"/>
            <a:ext cx="3852545" cy="568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热区相关代码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16980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dirty="0" smtClean="0">
              <a:sym typeface="+mn-ea"/>
            </a:endParaRPr>
          </a:p>
          <a:p>
            <a:pPr>
              <a:lnSpc>
                <a:spcPct val="150000"/>
              </a:lnSpc>
            </a:pPr>
            <a:endParaRPr dirty="0" smtClean="0">
              <a:sym typeface="+mn-ea"/>
            </a:endParaRPr>
          </a:p>
          <a:p>
            <a:pPr>
              <a:lnSpc>
                <a:spcPct val="150000"/>
              </a:lnSpc>
            </a:pPr>
            <a:endParaRPr dirty="0" smtClean="0">
              <a:sym typeface="+mn-ea"/>
            </a:endParaRPr>
          </a:p>
          <a:p>
            <a:pPr>
              <a:lnSpc>
                <a:spcPct val="130000"/>
              </a:lnSpc>
            </a:pPr>
            <a:endParaRPr sz="2600" dirty="0" smtClean="0">
              <a:sym typeface="+mn-ea"/>
            </a:endParaRPr>
          </a:p>
          <a:p>
            <a:pPr>
              <a:lnSpc>
                <a:spcPct val="130000"/>
              </a:lnSpc>
            </a:pPr>
            <a:r>
              <a:rPr sz="2600" dirty="0" smtClean="0">
                <a:sym typeface="+mn-ea"/>
              </a:rPr>
              <a:t>&lt;</a:t>
            </a:r>
            <a:r>
              <a:rPr sz="2600" dirty="0" err="1" smtClean="0">
                <a:sym typeface="+mn-ea"/>
              </a:rPr>
              <a:t>img</a:t>
            </a:r>
            <a:r>
              <a:rPr sz="2600" dirty="0" smtClean="0">
                <a:sym typeface="+mn-ea"/>
              </a:rPr>
              <a:t>   </a:t>
            </a:r>
            <a:r>
              <a:rPr sz="2600" dirty="0" err="1" smtClean="0">
                <a:sym typeface="+mn-ea"/>
              </a:rPr>
              <a:t>src</a:t>
            </a:r>
            <a:r>
              <a:rPr sz="2600" dirty="0" smtClean="0">
                <a:sym typeface="+mn-ea"/>
              </a:rPr>
              <a:t>=</a:t>
            </a:r>
            <a:r>
              <a:rPr sz="2600" dirty="0"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""</a:t>
            </a:r>
            <a:r>
              <a:rPr sz="2600" dirty="0" smtClean="0">
                <a:sym typeface="+mn-ea"/>
              </a:rPr>
              <a:t>  </a:t>
            </a:r>
            <a:r>
              <a:rPr sz="2600" dirty="0" err="1" smtClean="0">
                <a:solidFill>
                  <a:srgbClr val="FF0000"/>
                </a:solidFill>
                <a:sym typeface="+mn-ea"/>
              </a:rPr>
              <a:t>usemap</a:t>
            </a:r>
            <a:r>
              <a:rPr sz="2600" dirty="0" smtClean="0">
                <a:sym typeface="+mn-ea"/>
              </a:rPr>
              <a:t>=</a:t>
            </a:r>
            <a:r>
              <a:rPr sz="2600" dirty="0"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sz="2600" b="1" dirty="0" smtClean="0">
                <a:solidFill>
                  <a:srgbClr val="FF0000"/>
                </a:solidFill>
                <a:sym typeface="+mn-ea"/>
              </a:rPr>
              <a:t>#</a:t>
            </a:r>
            <a:r>
              <a:rPr lang="zh-CN" altLang="en-US" sz="2600" dirty="0" smtClean="0">
                <a:sym typeface="+mn-ea"/>
              </a:rPr>
              <a:t>名称</a:t>
            </a:r>
            <a:r>
              <a:rPr sz="2600" dirty="0"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sz="2600" dirty="0" smtClean="0">
                <a:sym typeface="+mn-ea"/>
              </a:rPr>
              <a:t>/&gt;</a:t>
            </a:r>
            <a:endParaRPr sz="2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sz="2600" dirty="0" smtClean="0">
                <a:sym typeface="+mn-ea"/>
              </a:rPr>
              <a:t>&lt;</a:t>
            </a:r>
            <a:r>
              <a:rPr sz="2600" b="1" dirty="0" smtClean="0">
                <a:solidFill>
                  <a:srgbClr val="FF0000"/>
                </a:solidFill>
                <a:sym typeface="+mn-ea"/>
              </a:rPr>
              <a:t>map</a:t>
            </a:r>
            <a:r>
              <a:rPr sz="2600" dirty="0" smtClean="0">
                <a:sym typeface="+mn-ea"/>
              </a:rPr>
              <a:t>  </a:t>
            </a:r>
            <a:r>
              <a:rPr sz="2600" dirty="0" smtClean="0">
                <a:solidFill>
                  <a:srgbClr val="FF0000"/>
                </a:solidFill>
                <a:sym typeface="+mn-ea"/>
              </a:rPr>
              <a:t>name</a:t>
            </a:r>
            <a:r>
              <a:rPr sz="2600" dirty="0" smtClean="0">
                <a:sym typeface="+mn-ea"/>
              </a:rPr>
              <a:t>=</a:t>
            </a:r>
            <a:r>
              <a:rPr sz="2600" dirty="0"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 sz="2600" dirty="0" smtClean="0">
                <a:sym typeface="+mn-ea"/>
              </a:rPr>
              <a:t>名称</a:t>
            </a:r>
            <a:r>
              <a:rPr sz="2600" dirty="0" smtClean="0">
                <a:sym typeface="+mn-ea"/>
              </a:rPr>
              <a:t>” </a:t>
            </a:r>
            <a:r>
              <a:rPr sz="2600" dirty="0" smtClean="0">
                <a:solidFill>
                  <a:srgbClr val="FF0000"/>
                </a:solidFill>
                <a:sym typeface="+mn-ea"/>
              </a:rPr>
              <a:t>id</a:t>
            </a:r>
            <a:r>
              <a:rPr sz="2600" dirty="0" smtClean="0">
                <a:sym typeface="+mn-ea"/>
              </a:rPr>
              <a:t>=</a:t>
            </a:r>
            <a:r>
              <a:rPr sz="2600" dirty="0"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 sz="2600" dirty="0" smtClean="0">
                <a:sym typeface="+mn-ea"/>
              </a:rPr>
              <a:t>名称</a:t>
            </a:r>
            <a:r>
              <a:rPr sz="2600" dirty="0"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"</a:t>
            </a:r>
            <a:r>
              <a:rPr sz="2600" dirty="0" smtClean="0">
                <a:sym typeface="+mn-ea"/>
              </a:rPr>
              <a:t>&gt;&lt;/map&gt;</a:t>
            </a:r>
            <a:endParaRPr lang="en-US" altLang="zh-CN" sz="2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sz="2600" dirty="0" smtClean="0">
                <a:sym typeface="+mn-ea"/>
              </a:rPr>
              <a:t>&lt;map&gt;</a:t>
            </a:r>
            <a:r>
              <a:rPr lang="zh-CN" altLang="en-US" sz="2600" dirty="0" smtClean="0">
                <a:sym typeface="+mn-ea"/>
              </a:rPr>
              <a:t>中的 </a:t>
            </a:r>
            <a:r>
              <a:rPr sz="2600" dirty="0" smtClean="0">
                <a:sym typeface="+mn-ea"/>
              </a:rPr>
              <a:t>id </a:t>
            </a:r>
            <a:r>
              <a:rPr lang="zh-CN" altLang="en-US" sz="2600" dirty="0" smtClean="0">
                <a:sym typeface="+mn-ea"/>
              </a:rPr>
              <a:t>属性和 </a:t>
            </a:r>
            <a:r>
              <a:rPr sz="2600" dirty="0" smtClean="0">
                <a:sym typeface="+mn-ea"/>
              </a:rPr>
              <a:t>name </a:t>
            </a:r>
            <a:r>
              <a:rPr lang="zh-CN" altLang="en-US" sz="2600" dirty="0" smtClean="0">
                <a:sym typeface="+mn-ea"/>
              </a:rPr>
              <a:t>属性设置为相同，与</a:t>
            </a:r>
            <a:r>
              <a:rPr sz="2600" dirty="0" smtClean="0">
                <a:sym typeface="+mn-ea"/>
              </a:rPr>
              <a:t>&lt;</a:t>
            </a:r>
            <a:r>
              <a:rPr sz="2600" dirty="0" err="1" smtClean="0">
                <a:sym typeface="+mn-ea"/>
              </a:rPr>
              <a:t>img</a:t>
            </a:r>
            <a:r>
              <a:rPr sz="2600" dirty="0" smtClean="0">
                <a:sym typeface="+mn-ea"/>
              </a:rPr>
              <a:t> /&gt;</a:t>
            </a:r>
            <a:r>
              <a:rPr lang="zh-CN" altLang="en-US" sz="2600" dirty="0" smtClean="0">
                <a:sym typeface="+mn-ea"/>
              </a:rPr>
              <a:t>标签的</a:t>
            </a:r>
            <a:r>
              <a:rPr sz="2600" dirty="0" err="1" smtClean="0">
                <a:sym typeface="+mn-ea"/>
              </a:rPr>
              <a:t>usemap </a:t>
            </a:r>
            <a:r>
              <a:rPr lang="zh-CN" altLang="en-US" sz="2600" dirty="0" smtClean="0">
                <a:sym typeface="+mn-ea"/>
              </a:rPr>
              <a:t>属性匹配，</a:t>
            </a:r>
            <a:r>
              <a:rPr lang="zh-CN" altLang="en-US" sz="2600" dirty="0">
                <a:sym typeface="+mn-ea"/>
              </a:rPr>
              <a:t>创建图像与映射之间的联系。</a:t>
            </a:r>
            <a:endParaRPr lang="zh-CN" altLang="en-US" sz="26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5410" y="904354"/>
            <a:ext cx="11018247" cy="2808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5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&lt;img </a:t>
            </a:r>
            <a:r>
              <a:rPr kumimoji="0" lang="en-US" altLang="zh-CN" sz="25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src = "planets.jpg" </a:t>
            </a:r>
            <a:r>
              <a:rPr kumimoji="0" lang="en-US" altLang="zh-CN" sz="25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usemap</a:t>
            </a:r>
            <a:r>
              <a:rPr kumimoji="0" lang="en-US" altLang="zh-CN" sz="25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</a:t>
            </a:r>
            <a:r>
              <a:rPr kumimoji="0" lang="en-US" altLang="zh-CN" sz="25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kumimoji="0" lang="en-US" altLang="zh-CN" sz="25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planetmap"</a:t>
            </a:r>
            <a:r>
              <a:rPr kumimoji="0" lang="en-US" altLang="zh-CN" sz="25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5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&lt;map </a:t>
            </a:r>
            <a:r>
              <a:rPr kumimoji="0" lang="en-US" altLang="zh-CN" sz="25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</a:t>
            </a:r>
            <a:r>
              <a:rPr kumimoji="0" lang="en-US" altLang="zh-CN" sz="25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 "planetmap" </a:t>
            </a:r>
            <a:r>
              <a:rPr kumimoji="0" lang="en-US" altLang="zh-CN" sz="25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id</a:t>
            </a:r>
            <a:r>
              <a:rPr kumimoji="0" lang="en-US" altLang="zh-CN" sz="25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"planetmap"</a:t>
            </a:r>
            <a:r>
              <a:rPr kumimoji="0" lang="en-US" altLang="zh-CN" sz="25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5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 </a:t>
            </a:r>
            <a:r>
              <a:rPr kumimoji="0" lang="en-US" altLang="zh-CN" sz="25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shape = "circle" coords = "180,139,14" href = "venus.html" alt = "Venus"</a:t>
            </a:r>
            <a:r>
              <a:rPr kumimoji="0" lang="en-US" altLang="zh-CN" sz="25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5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 </a:t>
            </a:r>
            <a:r>
              <a:rPr kumimoji="0" lang="en-US" altLang="zh-CN" sz="25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shape = "rect"  coords = "0,0,110,260" href = "sun.html" alt = "Sun"</a:t>
            </a:r>
            <a:r>
              <a:rPr kumimoji="0" lang="en-US" altLang="zh-CN" sz="25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5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&lt;/map&gt;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热区相关代码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64287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dirty="0" smtClean="0">
              <a:sym typeface="+mn-ea"/>
            </a:endParaRPr>
          </a:p>
          <a:p>
            <a:pPr>
              <a:lnSpc>
                <a:spcPct val="150000"/>
              </a:lnSpc>
            </a:pPr>
            <a:endParaRPr dirty="0" smtClean="0">
              <a:sym typeface="+mn-ea"/>
            </a:endParaRPr>
          </a:p>
          <a:p>
            <a:pPr>
              <a:lnSpc>
                <a:spcPct val="150000"/>
              </a:lnSpc>
            </a:pPr>
            <a:endParaRPr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b="1" dirty="0" smtClean="0">
                <a:solidFill>
                  <a:srgbClr val="FF0000"/>
                </a:solidFill>
                <a:sym typeface="+mn-ea"/>
              </a:rPr>
              <a:t>&lt;area&gt; </a:t>
            </a:r>
            <a:r>
              <a:rPr dirty="0" smtClean="0">
                <a:solidFill>
                  <a:schemeClr val="tx1"/>
                </a:solidFill>
                <a:sym typeface="+mn-ea"/>
              </a:rPr>
              <a:t>——</a:t>
            </a:r>
            <a:r>
              <a:rPr b="1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定义图像映射中的区域</a:t>
            </a:r>
          </a:p>
          <a:p>
            <a:pPr lvl="1">
              <a:lnSpc>
                <a:spcPct val="130000"/>
              </a:lnSpc>
            </a:pPr>
            <a:r>
              <a:rPr dirty="0" smtClean="0">
                <a:sym typeface="+mn-ea"/>
              </a:rPr>
              <a:t>alt</a:t>
            </a:r>
            <a:r>
              <a:rPr lang="zh-CN" altLang="en-US" dirty="0" smtClean="0">
                <a:sym typeface="+mn-ea"/>
              </a:rPr>
              <a:t>：替代文本</a:t>
            </a:r>
          </a:p>
          <a:p>
            <a:pPr lvl="1">
              <a:lnSpc>
                <a:spcPct val="130000"/>
              </a:lnSpc>
            </a:pPr>
            <a:r>
              <a:rPr dirty="0" err="1" smtClean="0">
                <a:sym typeface="+mn-ea"/>
              </a:rPr>
              <a:t>href</a:t>
            </a:r>
            <a:r>
              <a:rPr lang="zh-CN" altLang="en-US" dirty="0" smtClean="0">
                <a:sym typeface="+mn-ea"/>
              </a:rPr>
              <a:t>：该区域的链接地址</a:t>
            </a:r>
          </a:p>
          <a:p>
            <a:pPr lvl="1">
              <a:lnSpc>
                <a:spcPct val="130000"/>
              </a:lnSpc>
            </a:pPr>
            <a:r>
              <a:rPr dirty="0" smtClean="0">
                <a:sym typeface="+mn-ea"/>
              </a:rPr>
              <a:t>shape</a:t>
            </a:r>
            <a:r>
              <a:rPr lang="zh-CN" altLang="en-US" dirty="0" smtClean="0">
                <a:sym typeface="+mn-ea"/>
              </a:rPr>
              <a:t>：该区域的形状（</a:t>
            </a:r>
            <a:r>
              <a:rPr dirty="0" err="1">
                <a:sym typeface="+mn-ea"/>
              </a:rPr>
              <a:t>rect</a:t>
            </a:r>
            <a:r>
              <a:rPr lang="zh-CN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矩形  </a:t>
            </a:r>
            <a:r>
              <a:rPr dirty="0">
                <a:sym typeface="+mn-ea"/>
              </a:rPr>
              <a:t>circle</a:t>
            </a:r>
            <a:r>
              <a:rPr lang="zh-CN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圆形  </a:t>
            </a:r>
            <a:r>
              <a:rPr dirty="0">
                <a:sym typeface="+mn-ea"/>
              </a:rPr>
              <a:t>poly</a:t>
            </a:r>
            <a:r>
              <a:rPr lang="zh-CN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多边形）</a:t>
            </a:r>
          </a:p>
          <a:p>
            <a:pPr lvl="1">
              <a:lnSpc>
                <a:spcPct val="130000"/>
              </a:lnSpc>
            </a:pPr>
            <a:r>
              <a:rPr dirty="0" err="1" smtClean="0">
                <a:sym typeface="+mn-ea"/>
              </a:rPr>
              <a:t>coords</a:t>
            </a:r>
            <a:r>
              <a:rPr lang="zh-CN" altLang="en-US" dirty="0" smtClean="0">
                <a:sym typeface="+mn-ea"/>
              </a:rPr>
              <a:t>：该区域在原始图片上的坐标值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2495" y="1086485"/>
            <a:ext cx="10685780" cy="2153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&lt;img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src = "planets.jpg" usemap = "#planetmap"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&lt;map 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"planetmap" id = "planetmap"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 </a:t>
            </a:r>
            <a:r>
              <a:rPr kumimoji="0" lang="en-US" altLang="zh-CN" sz="2400" b="1" i="0" u="none" strike="noStrike" cap="none" normalizeH="0" baseline="0" dirty="0">
                <a:solidFill>
                  <a:schemeClr val="tx1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shape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"circle"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coords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"180,139,14"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href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"venus.html"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alt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"Venus"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&lt;area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 shape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"rect"  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coords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"0,0,110,260" 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href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"sun.html" </a:t>
            </a:r>
            <a:r>
              <a:rPr kumimoji="0" lang="en-US" altLang="zh-CN" sz="2400" b="1" i="0" u="none" strike="noStrike" cap="none" normalizeH="0" baseline="0" dirty="0">
                <a:ea typeface="宋体" panose="02010600030101010101" pitchFamily="2" charset="-122"/>
                <a:cs typeface="Courier New" panose="02070309020205020404" pitchFamily="49" charset="0"/>
              </a:rPr>
              <a:t>alt</a:t>
            </a:r>
            <a:r>
              <a:rPr kumimoji="0" lang="en-US" altLang="zh-CN" sz="24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"Sun"</a:t>
            </a: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2400" b="1" i="0" u="none" strike="noStrike" cap="none" normalizeH="0" baseline="0" dirty="0" err="1" smtClean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&lt;/map&gt;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内联框架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内联框架：用于</a:t>
            </a:r>
            <a:r>
              <a:rPr lang="zh-CN" altLang="en-US" dirty="0">
                <a:sym typeface="+mn-ea"/>
              </a:rPr>
              <a:t>在网页内</a:t>
            </a:r>
            <a:r>
              <a:rPr lang="zh-CN" altLang="en-US" dirty="0" smtClean="0">
                <a:sym typeface="+mn-ea"/>
              </a:rPr>
              <a:t>显示另一个网页文件。</a:t>
            </a:r>
          </a:p>
          <a:p>
            <a:endParaRPr lang="zh-CN" altLang="en-US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80" y="1123286"/>
            <a:ext cx="8516899" cy="3513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内联框架属性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7007860"/>
          </a:xfrm>
        </p:spPr>
        <p:txBody>
          <a:bodyPr>
            <a:normAutofit/>
          </a:bodyPr>
          <a:lstStyle/>
          <a:p>
            <a:r>
              <a:rPr lang="zh-CN" altLang="en-US" dirty="0"/>
              <a:t>内联框架</a:t>
            </a:r>
          </a:p>
          <a:p>
            <a:pPr lvl="1"/>
            <a:r>
              <a:rPr lang="zh-CN" altLang="en-US" dirty="0"/>
              <a:t>标签： </a:t>
            </a:r>
            <a:r>
              <a:rPr b="1" dirty="0" smtClean="0">
                <a:solidFill>
                  <a:srgbClr val="0000DD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&lt;</a:t>
            </a:r>
            <a:r>
              <a:rPr b="1" dirty="0" err="1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i</a:t>
            </a:r>
            <a:r>
              <a:rPr b="1" dirty="0" err="1" smtClean="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frame</a:t>
            </a:r>
            <a:r>
              <a:rPr b="1" dirty="0" smtClean="0">
                <a:solidFill>
                  <a:srgbClr val="0000DD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&gt;&lt;/</a:t>
            </a:r>
            <a:r>
              <a:rPr b="1" dirty="0" err="1" smtClean="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iframe</a:t>
            </a:r>
            <a:r>
              <a:rPr b="1" dirty="0" smtClean="0">
                <a:solidFill>
                  <a:srgbClr val="0000DD"/>
                </a:solidFill>
                <a:latin typeface="+mn-ea"/>
                <a:ea typeface="+mn-ea"/>
                <a:cs typeface="Courier New" panose="02070309020205020404" pitchFamily="49" charset="0"/>
                <a:sym typeface="+mn-ea"/>
              </a:rPr>
              <a:t>&gt;</a:t>
            </a:r>
          </a:p>
          <a:p>
            <a:pPr lvl="1"/>
            <a:r>
              <a:rPr lang="zh-CN" dirty="0" smtClean="0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属性：</a:t>
            </a:r>
          </a:p>
          <a:p>
            <a:pPr lvl="2">
              <a:lnSpc>
                <a:spcPct val="130000"/>
              </a:lnSpc>
            </a:pPr>
            <a:r>
              <a:rPr lang="en-US" altLang="zh-CN" sz="2400" dirty="0" err="1" smtClean="0">
                <a:solidFill>
                  <a:srgbClr val="C00000"/>
                </a:solidFill>
                <a:sym typeface="+mn-ea"/>
              </a:rPr>
              <a:t>src</a:t>
            </a:r>
            <a:r>
              <a:rPr lang="zh-CN" altLang="en-US" sz="2400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sz="2400" dirty="0" smtClean="0">
                <a:sym typeface="+mn-ea"/>
              </a:rPr>
              <a:t>文件的路径</a:t>
            </a:r>
          </a:p>
          <a:p>
            <a:pPr lvl="2">
              <a:lnSpc>
                <a:spcPct val="130000"/>
              </a:lnSpc>
            </a:pPr>
            <a:r>
              <a:rPr lang="en-US" altLang="zh-CN" sz="2400" dirty="0" smtClean="0">
                <a:solidFill>
                  <a:srgbClr val="C00000"/>
                </a:solidFill>
                <a:sym typeface="+mn-ea"/>
              </a:rPr>
              <a:t>width</a:t>
            </a:r>
            <a:r>
              <a:rPr lang="zh-CN" altLang="en-US" sz="2400" dirty="0" smtClean="0">
                <a:solidFill>
                  <a:srgbClr val="C00000"/>
                </a:solidFill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C00000"/>
                </a:solidFill>
                <a:sym typeface="+mn-ea"/>
              </a:rPr>
              <a:t>height</a:t>
            </a:r>
            <a:r>
              <a:rPr lang="zh-CN" altLang="en-US" sz="2400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en-US" altLang="zh-CN" sz="2400" dirty="0" smtClean="0">
                <a:sym typeface="+mn-ea"/>
              </a:rPr>
              <a:t>“</a:t>
            </a:r>
            <a:r>
              <a:rPr lang="zh-CN" altLang="en-US" sz="2400" dirty="0" smtClean="0">
                <a:sym typeface="+mn-ea"/>
              </a:rPr>
              <a:t>内联框架</a:t>
            </a:r>
            <a:r>
              <a:rPr lang="en-US" altLang="zh-CN" sz="2400" dirty="0" smtClean="0">
                <a:sym typeface="+mn-ea"/>
              </a:rPr>
              <a:t>"</a:t>
            </a:r>
            <a:r>
              <a:rPr lang="zh-CN" altLang="en-US" sz="2400" dirty="0" smtClean="0">
                <a:sym typeface="+mn-ea"/>
              </a:rPr>
              <a:t>区域的宽与高</a:t>
            </a:r>
          </a:p>
          <a:p>
            <a:pPr lvl="2">
              <a:lnSpc>
                <a:spcPct val="130000"/>
              </a:lnSpc>
            </a:pPr>
            <a:r>
              <a:rPr lang="en-US" altLang="zh-CN" sz="2400" dirty="0" smtClean="0">
                <a:solidFill>
                  <a:srgbClr val="C00000"/>
                </a:solidFill>
                <a:sym typeface="+mn-ea"/>
              </a:rPr>
              <a:t>name</a:t>
            </a:r>
            <a:r>
              <a:rPr lang="zh-CN" altLang="en-US" sz="2400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sz="2400" dirty="0" smtClean="0">
                <a:sym typeface="+mn-ea"/>
              </a:rPr>
              <a:t>框架的名字，用来识别框架</a:t>
            </a:r>
          </a:p>
          <a:p>
            <a:pPr lvl="2">
              <a:lnSpc>
                <a:spcPct val="130000"/>
              </a:lnSpc>
            </a:pPr>
            <a:r>
              <a:rPr lang="en-US" altLang="zh-CN" sz="2400" dirty="0" smtClean="0">
                <a:solidFill>
                  <a:srgbClr val="C00000"/>
                </a:solidFill>
                <a:sym typeface="+mn-ea"/>
              </a:rPr>
              <a:t>frameBorder</a:t>
            </a:r>
            <a:r>
              <a:rPr lang="zh-CN" altLang="en-US" sz="2400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sz="2400" dirty="0" smtClean="0">
                <a:sym typeface="+mn-ea"/>
              </a:rPr>
              <a:t>设置是否显示框架的边框，值为 </a:t>
            </a:r>
            <a:r>
              <a:rPr lang="en-US" altLang="zh-CN" sz="2400" dirty="0" smtClean="0">
                <a:sym typeface="+mn-ea"/>
              </a:rPr>
              <a:t>1 </a:t>
            </a:r>
            <a:r>
              <a:rPr lang="zh-CN" altLang="en-US" sz="2400" dirty="0" smtClean="0">
                <a:sym typeface="+mn-ea"/>
              </a:rPr>
              <a:t>或者 </a:t>
            </a:r>
            <a:r>
              <a:rPr lang="en-US" altLang="zh-CN" sz="2400" dirty="0" smtClean="0">
                <a:sym typeface="+mn-ea"/>
              </a:rPr>
              <a:t>0</a:t>
            </a:r>
            <a:endParaRPr lang="zh-CN" altLang="en-US" sz="2400" dirty="0" smtClean="0">
              <a:sym typeface="+mn-ea"/>
            </a:endParaRPr>
          </a:p>
          <a:p>
            <a:pPr lvl="2">
              <a:lnSpc>
                <a:spcPct val="130000"/>
              </a:lnSpc>
            </a:pPr>
            <a:r>
              <a:rPr lang="en-US" altLang="zh-CN" sz="2400" dirty="0" smtClean="0">
                <a:solidFill>
                  <a:srgbClr val="C00000"/>
                </a:solidFill>
                <a:sym typeface="+mn-ea"/>
              </a:rPr>
              <a:t>scrolling</a:t>
            </a:r>
            <a:r>
              <a:rPr lang="zh-CN" altLang="en-US" sz="2400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sz="2400" dirty="0" smtClean="0">
                <a:sym typeface="+mn-ea"/>
              </a:rPr>
              <a:t>当 </a:t>
            </a:r>
            <a:r>
              <a:rPr lang="en-US" altLang="zh-CN" sz="2400" dirty="0" smtClean="0">
                <a:sym typeface="+mn-ea"/>
              </a:rPr>
              <a:t>src </a:t>
            </a:r>
            <a:r>
              <a:rPr lang="zh-CN" altLang="en-US" sz="2400" dirty="0" smtClean="0">
                <a:sym typeface="+mn-ea"/>
              </a:rPr>
              <a:t>的指定</a:t>
            </a:r>
            <a:r>
              <a:rPr lang="zh-CN" altLang="en-US" sz="2400" dirty="0" smtClean="0">
                <a:sym typeface="+mn-ea"/>
              </a:rPr>
              <a:t>的文件</a:t>
            </a:r>
            <a:r>
              <a:rPr lang="zh-CN" altLang="en-US" sz="2400" dirty="0" smtClean="0">
                <a:sym typeface="+mn-ea"/>
              </a:rPr>
              <a:t>在指定的区域显示不完时，滚动选项：</a:t>
            </a:r>
          </a:p>
          <a:p>
            <a:pPr marL="979170" lvl="2" indent="0">
              <a:lnSpc>
                <a:spcPct val="130000"/>
              </a:lnSpc>
              <a:buNone/>
            </a:pPr>
            <a:r>
              <a:rPr lang="zh-CN" altLang="en-US" sz="2400" dirty="0" smtClean="0">
                <a:sym typeface="+mn-ea"/>
              </a:rPr>
              <a:t>        </a:t>
            </a:r>
            <a:r>
              <a:rPr lang="en-US" altLang="zh-CN" sz="2400" dirty="0" smtClean="0">
                <a:sym typeface="+mn-ea"/>
              </a:rPr>
              <a:t>no</a:t>
            </a:r>
            <a:r>
              <a:rPr lang="zh-CN" altLang="en-US" sz="2400" dirty="0" smtClean="0">
                <a:sym typeface="+mn-ea"/>
              </a:rPr>
              <a:t>（不出现滚动）</a:t>
            </a:r>
            <a:r>
              <a:rPr lang="en-US" altLang="zh-CN" sz="2400" dirty="0" smtClean="0">
                <a:sym typeface="+mn-ea"/>
              </a:rPr>
              <a:t> /  yes</a:t>
            </a:r>
            <a:r>
              <a:rPr lang="zh-CN" altLang="en-US" sz="2400" dirty="0" smtClean="0">
                <a:sym typeface="+mn-ea"/>
              </a:rPr>
              <a:t>（显示滚动）</a:t>
            </a:r>
            <a:r>
              <a:rPr lang="en-US" altLang="zh-CN" sz="2400" dirty="0" smtClean="0">
                <a:sym typeface="+mn-ea"/>
              </a:rPr>
              <a:t>  /</a:t>
            </a:r>
            <a:r>
              <a:rPr lang="zh-CN" altLang="en-US" sz="2400" dirty="0" smtClean="0">
                <a:sym typeface="+mn-ea"/>
              </a:rPr>
              <a:t>  </a:t>
            </a:r>
            <a:r>
              <a:rPr lang="en-US" altLang="zh-CN" sz="2400" dirty="0" smtClean="0">
                <a:sym typeface="+mn-ea"/>
              </a:rPr>
              <a:t>auto</a:t>
            </a:r>
            <a:r>
              <a:rPr lang="zh-CN" altLang="en-US" sz="2400" dirty="0" smtClean="0">
                <a:sym typeface="+mn-ea"/>
              </a:rPr>
              <a:t>（自动出现滚动条）</a:t>
            </a:r>
            <a:endParaRPr lang="en-US" altLang="zh-CN" sz="2200" dirty="0" smtClean="0">
              <a:sym typeface="+mn-ea"/>
            </a:endParaRPr>
          </a:p>
          <a:p>
            <a:pPr lvl="3"/>
            <a:r>
              <a:rPr lang="zh-CN" altLang="en-US" sz="2100" dirty="0" smtClean="0">
                <a:sym typeface="+mn-ea"/>
              </a:rPr>
              <a:t>          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内联框架的使用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293475" cy="6626225"/>
          </a:xfrm>
        </p:spPr>
        <p:txBody>
          <a:bodyPr/>
          <a:lstStyle/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endParaRPr lang="en-US" altLang="zh-CN" dirty="0"/>
          </a:p>
          <a:p>
            <a:endParaRPr lang="zh-CN" altLang="en-US" sz="2400" dirty="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注意</a:t>
            </a:r>
            <a:r>
              <a:rPr lang="zh-CN" altLang="en-US" dirty="0">
                <a:sym typeface="+mn-ea"/>
              </a:rPr>
              <a:t>：超链接的 target 属性值为 iframe 的 name 属性值</a:t>
            </a: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95" y="2797446"/>
            <a:ext cx="2910205" cy="2264935"/>
          </a:xfrm>
          <a:prstGeom prst="rect">
            <a:avLst/>
          </a:prstGeom>
          <a:ln w="38100" cmpd="sng">
            <a:solidFill>
              <a:srgbClr val="C00000"/>
            </a:solidFill>
            <a:prstDash val="solid"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65" y="2797446"/>
            <a:ext cx="2901358" cy="2264935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9925" y="917487"/>
            <a:ext cx="9795592" cy="170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&lt;body&gt;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2400" b="1" dirty="0" smtClean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2400" b="1" dirty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href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"https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://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www.baidu.com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/ "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target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myIframe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" </a:t>
            </a:r>
            <a:r>
              <a:rPr lang="en-US" altLang="zh-CN" sz="2400" b="1" dirty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百度</a:t>
            </a:r>
            <a:r>
              <a:rPr lang="en-US" altLang="zh-CN" sz="2400" b="1" dirty="0" smtClean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&lt;/</a:t>
            </a:r>
            <a:r>
              <a:rPr lang="en-US" altLang="zh-CN" sz="2400" b="1" dirty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a&gt;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2400" b="1" dirty="0" smtClean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2400" b="1" dirty="0" err="1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iframe</a:t>
            </a:r>
            <a:r>
              <a:rPr lang="en-US" altLang="zh-CN" sz="2400" b="1" dirty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src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"bg.png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"  name="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myIframe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"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frameBorder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"1" </a:t>
            </a:r>
            <a:r>
              <a:rPr lang="en-US" altLang="zh-CN" sz="2400" b="1" dirty="0" smtClean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&gt;&lt;/</a:t>
            </a:r>
            <a:r>
              <a:rPr lang="en-US" altLang="zh-CN" sz="2400" b="1" dirty="0" err="1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iframe</a:t>
            </a:r>
            <a:r>
              <a:rPr lang="en-US" altLang="zh-CN" sz="2400" b="1" dirty="0" smtClean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33CC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&lt;/body&gt;</a:t>
            </a:r>
            <a:endParaRPr lang="en-US" altLang="zh-CN" sz="2400" b="1" dirty="0">
              <a:solidFill>
                <a:srgbClr val="0033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文本框 10"/>
          <p:cNvSpPr txBox="1"/>
          <p:nvPr/>
        </p:nvSpPr>
        <p:spPr>
          <a:xfrm>
            <a:off x="9389876" y="5888308"/>
            <a:ext cx="2491282" cy="510023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demo3-5.html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9798" y="1879534"/>
            <a:ext cx="4046537" cy="223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/>
        </p:nvGrpSpPr>
        <p:grpSpPr>
          <a:xfrm>
            <a:off x="2535345" y="2472009"/>
            <a:ext cx="5207718" cy="1134068"/>
            <a:chOff x="1010745" y="2716260"/>
            <a:chExt cx="5207718" cy="1134068"/>
          </a:xfrm>
        </p:grpSpPr>
        <p:cxnSp>
          <p:nvCxnSpPr>
            <p:cNvPr id="7" name="直接箭头连接符 6"/>
            <p:cNvCxnSpPr/>
            <p:nvPr/>
          </p:nvCxnSpPr>
          <p:spPr bwMode="auto">
            <a:xfrm flipV="1">
              <a:off x="1565481" y="2860363"/>
              <a:ext cx="734219" cy="52959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41"/>
            <p:cNvSpPr txBox="1">
              <a:spLocks noChangeArrowheads="1"/>
            </p:cNvSpPr>
            <p:nvPr/>
          </p:nvSpPr>
          <p:spPr bwMode="auto">
            <a:xfrm>
              <a:off x="1010745" y="3389953"/>
              <a:ext cx="736755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行</a:t>
              </a:r>
              <a:endPara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矩形 7"/>
            <p:cNvSpPr>
              <a:spLocks noChangeArrowheads="1"/>
            </p:cNvSpPr>
            <p:nvPr/>
          </p:nvSpPr>
          <p:spPr bwMode="auto">
            <a:xfrm>
              <a:off x="2347503" y="2716260"/>
              <a:ext cx="3870960" cy="543646"/>
            </a:xfrm>
            <a:prstGeom prst="rect">
              <a:avLst/>
            </a:prstGeom>
            <a:noFill/>
            <a:ln w="63500" algn="ctr">
              <a:solidFill>
                <a:srgbClr val="FFC000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67936" y="1048932"/>
            <a:ext cx="3921621" cy="2982255"/>
            <a:chOff x="2343336" y="1293183"/>
            <a:chExt cx="3921621" cy="2982255"/>
          </a:xfrm>
        </p:grpSpPr>
        <p:sp>
          <p:nvSpPr>
            <p:cNvPr id="16" name="TextBox 28"/>
            <p:cNvSpPr txBox="1">
              <a:spLocks noChangeArrowheads="1"/>
            </p:cNvSpPr>
            <p:nvPr/>
          </p:nvSpPr>
          <p:spPr bwMode="auto">
            <a:xfrm>
              <a:off x="3329035" y="1293183"/>
              <a:ext cx="1100137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表格</a:t>
              </a:r>
              <a:endPara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3834812" y="1759590"/>
              <a:ext cx="381000" cy="3810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343336" y="2159952"/>
              <a:ext cx="3921621" cy="2115486"/>
            </a:xfrm>
            <a:prstGeom prst="rect">
              <a:avLst/>
            </a:prstGeom>
            <a:noFill/>
            <a:ln w="698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383802" y="1513434"/>
            <a:ext cx="3078799" cy="943077"/>
            <a:chOff x="859202" y="1757685"/>
            <a:chExt cx="3078799" cy="943077"/>
          </a:xfrm>
        </p:grpSpPr>
        <p:cxnSp>
          <p:nvCxnSpPr>
            <p:cNvPr id="20" name="直接箭头连接符 19"/>
            <p:cNvCxnSpPr/>
            <p:nvPr/>
          </p:nvCxnSpPr>
          <p:spPr bwMode="auto">
            <a:xfrm>
              <a:off x="1668331" y="2159952"/>
              <a:ext cx="675005" cy="13015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859202" y="1757685"/>
              <a:ext cx="1014730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表头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5199" y="2140590"/>
              <a:ext cx="1622802" cy="560172"/>
            </a:xfrm>
            <a:prstGeom prst="rect">
              <a:avLst/>
            </a:prstGeom>
            <a:noFill/>
            <a:ln w="539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extBox 1"/>
          <p:cNvSpPr txBox="1"/>
          <p:nvPr/>
        </p:nvSpPr>
        <p:spPr>
          <a:xfrm>
            <a:off x="867743" y="5349875"/>
            <a:ext cx="10648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使用表格可以排列页面中的文本、图像以及各种对象。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4752035" y="3542685"/>
            <a:ext cx="1888756" cy="1346607"/>
            <a:chOff x="3227435" y="3786936"/>
            <a:chExt cx="1888756" cy="1346607"/>
          </a:xfrm>
        </p:grpSpPr>
        <p:sp>
          <p:nvSpPr>
            <p:cNvPr id="12" name="矩形 7"/>
            <p:cNvSpPr>
              <a:spLocks noChangeArrowheads="1"/>
            </p:cNvSpPr>
            <p:nvPr/>
          </p:nvSpPr>
          <p:spPr bwMode="auto">
            <a:xfrm flipV="1">
              <a:off x="3957951" y="3786936"/>
              <a:ext cx="1158240" cy="488502"/>
            </a:xfrm>
            <a:prstGeom prst="rect">
              <a:avLst/>
            </a:prstGeom>
            <a:noFill/>
            <a:ln w="63500" algn="ctr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227435" y="4051031"/>
              <a:ext cx="1439227" cy="1082512"/>
              <a:chOff x="3227435" y="4051031"/>
              <a:chExt cx="1439227" cy="1082512"/>
            </a:xfrm>
          </p:grpSpPr>
          <p:sp>
            <p:nvSpPr>
              <p:cNvPr id="13" name="TextBox 28"/>
              <p:cNvSpPr txBox="1">
                <a:spLocks noChangeArrowheads="1"/>
              </p:cNvSpPr>
              <p:nvPr/>
            </p:nvSpPr>
            <p:spPr bwMode="auto">
              <a:xfrm>
                <a:off x="3227435" y="4673168"/>
                <a:ext cx="1223962" cy="4603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单元格</a:t>
                </a:r>
              </a:p>
            </p:txBody>
          </p:sp>
          <p:cxnSp>
            <p:nvCxnSpPr>
              <p:cNvPr id="14" name="直接箭头连接符 13"/>
              <p:cNvCxnSpPr/>
              <p:nvPr/>
            </p:nvCxnSpPr>
            <p:spPr bwMode="auto">
              <a:xfrm flipV="1">
                <a:off x="4070397" y="4051031"/>
                <a:ext cx="596265" cy="630585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表格代码</a:t>
            </a:r>
            <a:endParaRPr lang="en-US" altLang="zh-CN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4625" y="1786255"/>
            <a:ext cx="3661410" cy="262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文本框 29"/>
          <p:cNvSpPr txBox="1"/>
          <p:nvPr/>
        </p:nvSpPr>
        <p:spPr>
          <a:xfrm>
            <a:off x="1059180" y="984250"/>
            <a:ext cx="3263265" cy="4577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</p:txBody>
      </p:sp>
      <p:sp>
        <p:nvSpPr>
          <p:cNvPr id="32" name="矩形 5"/>
          <p:cNvSpPr>
            <a:spLocks noChangeArrowheads="1"/>
          </p:cNvSpPr>
          <p:nvPr/>
        </p:nvSpPr>
        <p:spPr bwMode="auto">
          <a:xfrm>
            <a:off x="1120775" y="3693160"/>
            <a:ext cx="3027045" cy="17919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109345" y="1400175"/>
            <a:ext cx="3037840" cy="363855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1760220" y="2098040"/>
            <a:ext cx="2170430" cy="1186815"/>
          </a:xfrm>
          <a:prstGeom prst="rect">
            <a:avLst/>
          </a:prstGeom>
          <a:noFill/>
          <a:ln w="28575" algn="ctr">
            <a:solidFill>
              <a:schemeClr val="accent6"/>
            </a:solidFill>
            <a:round/>
          </a:ln>
        </p:spPr>
        <p:txBody>
          <a:bodyPr/>
          <a:lstStyle/>
          <a:p>
            <a:endParaRPr lang="zh-CN" altLang="en-US">
              <a:ln>
                <a:solidFill>
                  <a:schemeClr val="accent6"/>
                </a:solidFill>
              </a:ln>
              <a:ea typeface="宋体" panose="02010600030101010101" pitchFamily="2" charset="-122"/>
            </a:endParaRP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1109345" y="1821815"/>
            <a:ext cx="3039110" cy="18135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269740" y="1764030"/>
            <a:ext cx="4114800" cy="4577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&lt;td&gt;张三丰&lt;/td&gt;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&lt;td&gt;19&lt;/td&gt;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&lt;td&gt;王小麻&lt;/td&gt;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&lt;td&gt;18&lt;/td&gt;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&lt;td&gt;89&lt;/td&gt;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4360545" y="5549900"/>
            <a:ext cx="3037840" cy="370205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" name="矩形 4"/>
          <p:cNvSpPr>
            <a:spLocks noChangeArrowheads="1"/>
          </p:cNvSpPr>
          <p:nvPr/>
        </p:nvSpPr>
        <p:spPr bwMode="auto">
          <a:xfrm>
            <a:off x="4360545" y="1821815"/>
            <a:ext cx="3039110" cy="18135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" name="矩形 5"/>
          <p:cNvSpPr>
            <a:spLocks noChangeArrowheads="1"/>
          </p:cNvSpPr>
          <p:nvPr/>
        </p:nvSpPr>
        <p:spPr bwMode="auto">
          <a:xfrm>
            <a:off x="4360545" y="3708400"/>
            <a:ext cx="3027045" cy="17919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" name="矩形 8"/>
          <p:cNvSpPr>
            <a:spLocks noChangeArrowheads="1"/>
          </p:cNvSpPr>
          <p:nvPr/>
        </p:nvSpPr>
        <p:spPr bwMode="auto">
          <a:xfrm>
            <a:off x="4861560" y="4050665"/>
            <a:ext cx="2483485" cy="360680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4861560" y="4447540"/>
            <a:ext cx="2483485" cy="319405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" name="矩形 8"/>
          <p:cNvSpPr>
            <a:spLocks noChangeArrowheads="1"/>
          </p:cNvSpPr>
          <p:nvPr/>
        </p:nvSpPr>
        <p:spPr bwMode="auto">
          <a:xfrm>
            <a:off x="4861560" y="4800600"/>
            <a:ext cx="2483485" cy="360680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76825"/>
          </a:xfrm>
        </p:spPr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&lt;table&gt;&lt;/table&gt;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语法</a:t>
            </a:r>
            <a:r>
              <a:rPr lang="zh-CN" altLang="en-US" dirty="0"/>
              <a:t>：</a:t>
            </a:r>
            <a:r>
              <a:rPr dirty="0"/>
              <a:t>1. </a:t>
            </a:r>
            <a:r>
              <a:rPr lang="zh-CN" altLang="en-US" dirty="0"/>
              <a:t>成对出现</a:t>
            </a:r>
          </a:p>
          <a:p>
            <a:pPr marL="507365" lvl="1" indent="0">
              <a:lnSpc>
                <a:spcPct val="100000"/>
              </a:lnSpc>
              <a:buNone/>
            </a:pPr>
            <a:r>
              <a:rPr dirty="0"/>
              <a:t>              </a:t>
            </a:r>
            <a:r>
              <a:rPr lang="en-US" dirty="0">
                <a:sym typeface="+mn-ea"/>
              </a:rPr>
              <a:t>2</a:t>
            </a:r>
            <a:r>
              <a:rPr dirty="0"/>
              <a:t>. </a:t>
            </a:r>
            <a:r>
              <a:rPr lang="zh-CN" altLang="en-US" dirty="0"/>
              <a:t>表格的开始和结束位置</a:t>
            </a:r>
          </a:p>
          <a:p>
            <a:pPr lvl="1"/>
            <a:r>
              <a:rPr lang="zh-CN" altLang="en-US" dirty="0"/>
              <a:t>语义：定义一个</a:t>
            </a:r>
            <a:r>
              <a:rPr lang="zh-CN" altLang="en-US" dirty="0">
                <a:sym typeface="+mn-ea"/>
              </a:rPr>
              <a:t>“</a:t>
            </a:r>
            <a:r>
              <a:rPr lang="zh-CN" altLang="en-US" dirty="0"/>
              <a:t>表格</a:t>
            </a:r>
            <a:r>
              <a:rPr lang="en-US" altLang="zh-CN" dirty="0"/>
              <a:t>”</a:t>
            </a:r>
          </a:p>
          <a:p>
            <a:r>
              <a:rPr dirty="0">
                <a:solidFill>
                  <a:srgbClr val="FF0000"/>
                </a:solidFill>
                <a:sym typeface="+mn-ea"/>
              </a:rPr>
              <a:t>&lt;</a:t>
            </a:r>
            <a:r>
              <a:rPr dirty="0" err="1">
                <a:solidFill>
                  <a:srgbClr val="FF0000"/>
                </a:solidFill>
                <a:sym typeface="+mn-ea"/>
              </a:rPr>
              <a:t>tr</a:t>
            </a:r>
            <a:r>
              <a:rPr dirty="0">
                <a:solidFill>
                  <a:srgbClr val="FF0000"/>
                </a:solidFill>
                <a:sym typeface="+mn-ea"/>
              </a:rPr>
              <a:t>&gt;&lt;/</a:t>
            </a:r>
            <a:r>
              <a:rPr dirty="0" err="1">
                <a:solidFill>
                  <a:srgbClr val="FF0000"/>
                </a:solidFill>
                <a:sym typeface="+mn-ea"/>
              </a:rPr>
              <a:t>tr</a:t>
            </a:r>
            <a:r>
              <a:rPr dirty="0">
                <a:solidFill>
                  <a:srgbClr val="FF0000"/>
                </a:solidFill>
                <a:sym typeface="+mn-ea"/>
              </a:rPr>
              <a:t>&gt;</a:t>
            </a:r>
          </a:p>
          <a:p>
            <a:pPr lvl="1"/>
            <a:r>
              <a:rPr lang="zh-CN" altLang="en-US" dirty="0">
                <a:sym typeface="+mn-ea"/>
              </a:rPr>
              <a:t>语法：</a:t>
            </a:r>
            <a:r>
              <a:rPr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成对出现</a:t>
            </a:r>
          </a:p>
          <a:p>
            <a:pPr marL="507365" lvl="1" indent="0">
              <a:lnSpc>
                <a:spcPct val="100000"/>
              </a:lnSpc>
              <a:buNone/>
            </a:pPr>
            <a:r>
              <a:rPr dirty="0">
                <a:sym typeface="+mn-ea"/>
              </a:rPr>
              <a:t>              2. </a:t>
            </a:r>
            <a:r>
              <a:rPr lang="zh-CN" altLang="en-US" dirty="0">
                <a:sym typeface="+mn-ea"/>
              </a:rPr>
              <a:t>嵌套于</a:t>
            </a:r>
            <a:r>
              <a:rPr dirty="0">
                <a:sym typeface="+mn-ea"/>
              </a:rPr>
              <a:t>&lt;table&gt;&lt;/table&gt;</a:t>
            </a:r>
            <a:r>
              <a:rPr lang="zh-CN" altLang="en-US" dirty="0">
                <a:sym typeface="+mn-ea"/>
              </a:rPr>
              <a:t>标签</a:t>
            </a:r>
            <a:r>
              <a:rPr lang="zh-CN" altLang="en-US" dirty="0" smtClean="0">
                <a:sym typeface="+mn-ea"/>
              </a:rPr>
              <a:t>内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语义：定义表格中的“一行”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76825"/>
          </a:xfrm>
        </p:spPr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&lt;</a:t>
            </a:r>
            <a:r>
              <a:rPr dirty="0" err="1">
                <a:solidFill>
                  <a:srgbClr val="FF0000"/>
                </a:solidFill>
              </a:rPr>
              <a:t>th</a:t>
            </a:r>
            <a:r>
              <a:rPr dirty="0">
                <a:solidFill>
                  <a:srgbClr val="FF0000"/>
                </a:solidFill>
              </a:rPr>
              <a:t>&gt;&lt;/</a:t>
            </a:r>
            <a:r>
              <a:rPr dirty="0" err="1">
                <a:solidFill>
                  <a:srgbClr val="FF0000"/>
                </a:solidFill>
              </a:rPr>
              <a:t>th</a:t>
            </a:r>
            <a:r>
              <a:rPr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语法</a:t>
            </a:r>
            <a:r>
              <a:rPr lang="zh-CN" altLang="en-US" dirty="0"/>
              <a:t>：</a:t>
            </a:r>
            <a:r>
              <a:rPr dirty="0"/>
              <a:t>1. </a:t>
            </a:r>
            <a:r>
              <a:rPr lang="zh-CN" altLang="en-US" dirty="0"/>
              <a:t>成对出现</a:t>
            </a:r>
          </a:p>
          <a:p>
            <a:pPr marL="507365" lvl="1" indent="0">
              <a:lnSpc>
                <a:spcPct val="100000"/>
              </a:lnSpc>
              <a:buNone/>
            </a:pPr>
            <a:r>
              <a:rPr dirty="0"/>
              <a:t>              </a:t>
            </a:r>
            <a:r>
              <a:rPr lang="en-US" dirty="0">
                <a:sym typeface="+mn-ea"/>
              </a:rPr>
              <a:t>2</a:t>
            </a:r>
            <a:r>
              <a:rPr dirty="0"/>
              <a:t>. </a:t>
            </a:r>
            <a:r>
              <a:rPr lang="zh-CN" altLang="en-US" dirty="0">
                <a:sym typeface="+mn-ea"/>
              </a:rPr>
              <a:t>嵌套于</a:t>
            </a:r>
            <a:r>
              <a:rPr lang="en-US" altLang="zh-CN" dirty="0" smtClean="0">
                <a:sym typeface="+mn-ea"/>
              </a:rPr>
              <a:t>&lt;</a:t>
            </a:r>
            <a:r>
              <a:rPr lang="en-US" altLang="zh-CN" dirty="0" err="1" smtClean="0">
                <a:sym typeface="+mn-ea"/>
              </a:rPr>
              <a:t>tr</a:t>
            </a:r>
            <a:r>
              <a:rPr lang="en-US" altLang="zh-CN" dirty="0" smtClean="0">
                <a:sym typeface="+mn-ea"/>
              </a:rPr>
              <a:t>&gt;&lt;/</a:t>
            </a:r>
            <a:r>
              <a:rPr lang="en-US" altLang="zh-CN" dirty="0" err="1" smtClean="0">
                <a:sym typeface="+mn-ea"/>
              </a:rPr>
              <a:t>tr</a:t>
            </a:r>
            <a:r>
              <a:rPr lang="en-US" altLang="zh-CN" dirty="0" smtClean="0">
                <a:sym typeface="+mn-ea"/>
              </a:rPr>
              <a:t>&gt;</a:t>
            </a:r>
            <a:r>
              <a:rPr lang="zh-CN" altLang="en-US" dirty="0">
                <a:sym typeface="+mn-ea"/>
              </a:rPr>
              <a:t>标签内</a:t>
            </a:r>
            <a:endParaRPr lang="zh-CN" altLang="en-US" dirty="0"/>
          </a:p>
          <a:p>
            <a:pPr lvl="1"/>
            <a:r>
              <a:rPr lang="zh-CN" altLang="en-US" dirty="0"/>
              <a:t>语义：定义</a:t>
            </a:r>
            <a:r>
              <a:rPr lang="en-US" altLang="zh-CN" dirty="0"/>
              <a:t>“</a:t>
            </a:r>
            <a:r>
              <a:rPr lang="zh-CN" altLang="en-US" dirty="0"/>
              <a:t>表头</a:t>
            </a:r>
            <a:r>
              <a:rPr lang="en-US" altLang="zh-CN" dirty="0"/>
              <a:t>”</a:t>
            </a:r>
            <a:r>
              <a:rPr lang="zh-CN" altLang="en-US" dirty="0"/>
              <a:t>（特殊的单元格）</a:t>
            </a:r>
          </a:p>
          <a:p>
            <a:r>
              <a:rPr dirty="0">
                <a:solidFill>
                  <a:srgbClr val="FF0000"/>
                </a:solidFill>
                <a:sym typeface="+mn-ea"/>
              </a:rPr>
              <a:t>&lt;td&gt;&lt;/td&gt;</a:t>
            </a:r>
          </a:p>
          <a:p>
            <a:pPr lvl="1"/>
            <a:r>
              <a:rPr lang="zh-CN" altLang="en-US" dirty="0">
                <a:sym typeface="+mn-ea"/>
              </a:rPr>
              <a:t>语法：</a:t>
            </a:r>
            <a:r>
              <a:rPr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成对出现</a:t>
            </a:r>
          </a:p>
          <a:p>
            <a:pPr marL="507365" lvl="1" indent="0">
              <a:lnSpc>
                <a:spcPct val="100000"/>
              </a:lnSpc>
              <a:buNone/>
            </a:pPr>
            <a:r>
              <a:rPr dirty="0">
                <a:sym typeface="+mn-ea"/>
              </a:rPr>
              <a:t>              2. </a:t>
            </a:r>
            <a:r>
              <a:rPr lang="zh-CN" altLang="en-US" dirty="0">
                <a:sym typeface="+mn-ea"/>
              </a:rPr>
              <a:t>嵌套于</a:t>
            </a:r>
            <a:r>
              <a:rPr dirty="0">
                <a:sym typeface="+mn-ea"/>
              </a:rPr>
              <a:t>&lt;</a:t>
            </a:r>
            <a:r>
              <a:rPr dirty="0" err="1">
                <a:sym typeface="+mn-ea"/>
              </a:rPr>
              <a:t>t</a:t>
            </a:r>
            <a:r>
              <a:rPr lang="en-US" dirty="0" err="1">
                <a:sym typeface="+mn-ea"/>
              </a:rPr>
              <a:t>r</a:t>
            </a:r>
            <a:r>
              <a:rPr dirty="0">
                <a:sym typeface="+mn-ea"/>
              </a:rPr>
              <a:t>&gt;&lt;/</a:t>
            </a:r>
            <a:r>
              <a:rPr dirty="0" err="1">
                <a:sym typeface="+mn-ea"/>
              </a:rPr>
              <a:t>t</a:t>
            </a:r>
            <a:r>
              <a:rPr lang="en-US" dirty="0" err="1">
                <a:sym typeface="+mn-ea"/>
              </a:rPr>
              <a:t>r</a:t>
            </a:r>
            <a:r>
              <a:rPr dirty="0">
                <a:sym typeface="+mn-ea"/>
              </a:rPr>
              <a:t>&gt;</a:t>
            </a:r>
            <a:r>
              <a:rPr lang="zh-CN" altLang="en-US" dirty="0">
                <a:sym typeface="+mn-ea"/>
              </a:rPr>
              <a:t>标签</a:t>
            </a:r>
            <a:r>
              <a:rPr lang="zh-CN" altLang="en-US" dirty="0" smtClean="0">
                <a:sym typeface="+mn-ea"/>
              </a:rPr>
              <a:t>内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语义：定义表格中的“一个单元格”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框 10"/>
          <p:cNvSpPr txBox="1"/>
          <p:nvPr/>
        </p:nvSpPr>
        <p:spPr>
          <a:xfrm>
            <a:off x="8809305" y="5303247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demo3-1.html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表格相关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：</a:t>
            </a:r>
          </a:p>
          <a:p>
            <a:pPr lvl="1"/>
            <a:r>
              <a:rPr dirty="0" err="1">
                <a:solidFill>
                  <a:srgbClr val="C00000"/>
                </a:solidFill>
              </a:rPr>
              <a:t>border</a:t>
            </a:r>
            <a:r>
              <a:rPr lang="zh-CN" altLang="en-US">
                <a:solidFill>
                  <a:srgbClr val="C00000"/>
                </a:solidFill>
              </a:rPr>
              <a:t>：</a:t>
            </a:r>
            <a:r>
              <a:rPr lang="zh-CN" altLang="en-US"/>
              <a:t>        </a:t>
            </a:r>
            <a:r>
              <a:rPr lang="zh-CN" altLang="en-US" smtClean="0">
                <a:sym typeface="+mn-ea"/>
              </a:rPr>
              <a:t>表格边框的宽度（</a:t>
            </a:r>
            <a:r>
              <a:rPr smtClean="0">
                <a:sym typeface="+mn-ea"/>
              </a:rPr>
              <a:t>pixels</a:t>
            </a:r>
            <a:r>
              <a:rPr lang="zh-CN" altLang="en-US" smtClean="0">
                <a:sym typeface="+mn-ea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dirty="0" err="1">
                <a:solidFill>
                  <a:srgbClr val="C00000"/>
                </a:solidFill>
                <a:sym typeface="+mn-ea"/>
              </a:rPr>
              <a:t>bordercolor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smtClean="0">
                <a:sym typeface="+mn-ea"/>
              </a:rPr>
              <a:t>表格边框的颜色</a:t>
            </a:r>
          </a:p>
          <a:p>
            <a:pPr lvl="1"/>
            <a:r>
              <a:rPr dirty="0" err="1">
                <a:solidFill>
                  <a:srgbClr val="C00000"/>
                </a:solidFill>
                <a:sym typeface="+mn-ea"/>
              </a:rPr>
              <a:t>backgrou</a:t>
            </a:r>
            <a:r>
              <a:rPr smtClean="0">
                <a:solidFill>
                  <a:srgbClr val="C00000"/>
                </a:solidFill>
                <a:sym typeface="+mn-ea"/>
              </a:rPr>
              <a:t>nd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>
                <a:sym typeface="+mn-ea"/>
              </a:rPr>
              <a:t>表格背景</a:t>
            </a:r>
            <a:r>
              <a:rPr lang="zh-CN" altLang="en-US" smtClean="0">
                <a:sym typeface="+mn-ea"/>
              </a:rPr>
              <a:t>图</a:t>
            </a:r>
          </a:p>
          <a:p>
            <a:pPr lvl="1"/>
            <a:r>
              <a:rPr dirty="0" err="1" smtClean="0">
                <a:solidFill>
                  <a:srgbClr val="C00000"/>
                </a:solidFill>
                <a:sym typeface="+mn-ea"/>
              </a:rPr>
              <a:t>bgcolor：</a:t>
            </a:r>
            <a:r>
              <a:rPr lang="zh-CN" altLang="en-US" smtClean="0">
                <a:sym typeface="+mn-ea"/>
              </a:rPr>
              <a:t>       表格背景颜色</a:t>
            </a:r>
          </a:p>
          <a:p>
            <a:pPr lvl="1"/>
            <a:r>
              <a:rPr dirty="0" err="1" smtClean="0">
                <a:solidFill>
                  <a:srgbClr val="C00000"/>
                </a:solidFill>
                <a:sym typeface="+mn-ea"/>
              </a:rPr>
              <a:t>cellpadding</a:t>
            </a:r>
            <a:r>
              <a:rPr smtClean="0">
                <a:solidFill>
                  <a:srgbClr val="C00000"/>
                </a:solidFill>
                <a:sym typeface="+mn-ea"/>
              </a:rPr>
              <a:t> :  </a:t>
            </a:r>
            <a:r>
              <a:rPr lang="zh-CN" altLang="en-US" smtClean="0">
                <a:sym typeface="+mn-ea"/>
              </a:rPr>
              <a:t>单元边沿与其内容之间的</a:t>
            </a:r>
            <a:r>
              <a:rPr lang="zh-CN" altLang="en-US">
                <a:sym typeface="+mn-ea"/>
              </a:rPr>
              <a:t>距离（</a:t>
            </a:r>
            <a:r>
              <a:rPr>
                <a:sym typeface="+mn-ea"/>
              </a:rPr>
              <a:t>pixels</a:t>
            </a:r>
            <a:r>
              <a:rPr lang="zh-CN" altLang="en-US" smtClean="0">
                <a:sym typeface="+mn-ea"/>
              </a:rPr>
              <a:t>）</a:t>
            </a:r>
          </a:p>
          <a:p>
            <a:pPr lvl="1"/>
            <a:r>
              <a:rPr dirty="0" err="1" smtClean="0">
                <a:solidFill>
                  <a:srgbClr val="C00000"/>
                </a:solidFill>
                <a:sym typeface="+mn-ea"/>
              </a:rPr>
              <a:t>cellspacing</a:t>
            </a:r>
            <a:r>
              <a:rPr smtClean="0">
                <a:solidFill>
                  <a:srgbClr val="C00000"/>
                </a:solidFill>
                <a:sym typeface="+mn-ea"/>
              </a:rPr>
              <a:t> :   </a:t>
            </a:r>
            <a:r>
              <a:rPr lang="zh-CN" altLang="en-US" smtClean="0">
                <a:sym typeface="+mn-ea"/>
              </a:rPr>
              <a:t>单元格之间的空白（</a:t>
            </a:r>
            <a:r>
              <a:rPr smtClean="0">
                <a:sym typeface="+mn-ea"/>
              </a:rPr>
              <a:t>pixels</a:t>
            </a:r>
            <a:r>
              <a:rPr lang="zh-CN" altLang="en-US" smtClean="0">
                <a:sym typeface="+mn-ea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2808</Words>
  <Application>Microsoft Office PowerPoint</Application>
  <PresentationFormat>自定义</PresentationFormat>
  <Paragraphs>388</Paragraphs>
  <Slides>44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</vt:lpstr>
      <vt:lpstr>PowerPoint 演示文稿</vt:lpstr>
      <vt:lpstr>PowerPoint 演示文稿</vt:lpstr>
      <vt:lpstr>PowerPoint 演示文稿</vt:lpstr>
      <vt:lpstr>认识表格</vt:lpstr>
      <vt:lpstr>表格相关概念</vt:lpstr>
      <vt:lpstr>表格代码</vt:lpstr>
      <vt:lpstr>表格相关标签</vt:lpstr>
      <vt:lpstr>表格相关标签</vt:lpstr>
      <vt:lpstr>表格相关属性</vt:lpstr>
      <vt:lpstr>表格相关属性</vt:lpstr>
      <vt:lpstr>表格相关属性</vt:lpstr>
      <vt:lpstr>表格相关属性</vt:lpstr>
      <vt:lpstr>单元格合并 —— 跨列</vt:lpstr>
      <vt:lpstr>单元格合并 —— 跨行</vt:lpstr>
      <vt:lpstr>试一试</vt:lpstr>
      <vt:lpstr>试一试</vt:lpstr>
      <vt:lpstr>PowerPoint 演示文稿</vt:lpstr>
      <vt:lpstr>认识表单</vt:lpstr>
      <vt:lpstr>表单</vt:lpstr>
      <vt:lpstr>表单标签</vt:lpstr>
      <vt:lpstr>表单控件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表单标签总结（一）</vt:lpstr>
      <vt:lpstr>表单控件&lt;textarea&gt;标签</vt:lpstr>
      <vt:lpstr>表单控件&lt;select&gt;标签</vt:lpstr>
      <vt:lpstr>表单标签总结（二）</vt:lpstr>
      <vt:lpstr>PowerPoint 演示文稿</vt:lpstr>
      <vt:lpstr>本章总结</vt:lpstr>
      <vt:lpstr>PowerPoint 演示文稿</vt:lpstr>
      <vt:lpstr>label标签</vt:lpstr>
      <vt:lpstr>热点地图</vt:lpstr>
      <vt:lpstr>热区相关代码</vt:lpstr>
      <vt:lpstr>热区相关代码</vt:lpstr>
      <vt:lpstr>内联框架</vt:lpstr>
      <vt:lpstr>内联框架属性</vt:lpstr>
      <vt:lpstr>内联框架的使用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Mengyi</cp:lastModifiedBy>
  <cp:revision>796</cp:revision>
  <dcterms:created xsi:type="dcterms:W3CDTF">2014-10-16T08:35:00Z</dcterms:created>
  <dcterms:modified xsi:type="dcterms:W3CDTF">2019-03-13T01:31:42Z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