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447" r:id="rId2"/>
    <p:sldId id="448" r:id="rId3"/>
    <p:sldId id="449" r:id="rId4"/>
    <p:sldId id="516" r:id="rId5"/>
    <p:sldId id="521" r:id="rId6"/>
    <p:sldId id="522" r:id="rId7"/>
    <p:sldId id="592" r:id="rId8"/>
    <p:sldId id="523" r:id="rId9"/>
    <p:sldId id="528" r:id="rId10"/>
    <p:sldId id="527" r:id="rId11"/>
    <p:sldId id="529" r:id="rId12"/>
    <p:sldId id="530" r:id="rId13"/>
    <p:sldId id="548" r:id="rId14"/>
    <p:sldId id="549" r:id="rId15"/>
    <p:sldId id="532" r:id="rId16"/>
    <p:sldId id="551" r:id="rId17"/>
    <p:sldId id="555" r:id="rId18"/>
    <p:sldId id="593" r:id="rId19"/>
    <p:sldId id="556" r:id="rId20"/>
    <p:sldId id="557" r:id="rId21"/>
    <p:sldId id="558" r:id="rId22"/>
    <p:sldId id="559" r:id="rId23"/>
    <p:sldId id="560" r:id="rId24"/>
    <p:sldId id="561" r:id="rId25"/>
    <p:sldId id="595" r:id="rId26"/>
    <p:sldId id="564" r:id="rId27"/>
    <p:sldId id="565" r:id="rId28"/>
    <p:sldId id="566" r:id="rId29"/>
    <p:sldId id="567" r:id="rId30"/>
    <p:sldId id="568" r:id="rId31"/>
    <p:sldId id="596" r:id="rId32"/>
    <p:sldId id="569" r:id="rId33"/>
    <p:sldId id="570" r:id="rId34"/>
    <p:sldId id="571" r:id="rId35"/>
    <p:sldId id="597" r:id="rId36"/>
    <p:sldId id="574" r:id="rId37"/>
    <p:sldId id="575" r:id="rId38"/>
    <p:sldId id="586" r:id="rId39"/>
    <p:sldId id="598" r:id="rId40"/>
    <p:sldId id="578" r:id="rId41"/>
    <p:sldId id="579" r:id="rId42"/>
    <p:sldId id="582" r:id="rId43"/>
    <p:sldId id="359"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00B0F0"/>
    <a:srgbClr val="FDCD5F"/>
    <a:srgbClr val="55C1E7"/>
    <a:srgbClr val="93B784"/>
    <a:srgbClr val="1B90A2"/>
    <a:srgbClr val="A6A6A6"/>
    <a:srgbClr val="595E64"/>
    <a:srgbClr val="4FC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238" autoAdjust="0"/>
  </p:normalViewPr>
  <p:slideViewPr>
    <p:cSldViewPr snapToGrid="0" showGuides="1">
      <p:cViewPr>
        <p:scale>
          <a:sx n="66" d="100"/>
          <a:sy n="66" d="100"/>
        </p:scale>
        <p:origin x="-990" y="-114"/>
      </p:cViewPr>
      <p:guideLst>
        <p:guide orient="horz" pos="92"/>
        <p:guide pos="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2019/2/20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extLst>
      <p:ext uri="{BB962C8B-B14F-4D97-AF65-F5344CB8AC3E}">
        <p14:creationId xmlns:p14="http://schemas.microsoft.com/office/powerpoint/2010/main" val="2157731340"/>
      </p:ext>
    </p:extLst>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这些标记名称大都为相应的英文单词或者单词的首字母或单词的缩写，便于记忆。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a:sym typeface="+mn-ea"/>
              </a:rPr>
              <a:t>&lt;!DOCTYPE&gt;声明有助于浏览器中正确显示网页。</a:t>
            </a:r>
          </a:p>
          <a:p>
            <a:r>
              <a:rPr>
                <a:sym typeface="+mn-ea"/>
              </a:rPr>
              <a:t>网络上有很多不同的文件，如果能够正确声明HTML的版本，浏览器就能正确显示网页内容。</a:t>
            </a:r>
          </a:p>
          <a:p>
            <a:endParaRPr>
              <a:sym typeface="+mn-ea"/>
            </a:endParaRPr>
          </a:p>
          <a:p>
            <a:r>
              <a:rPr>
                <a:sym typeface="+mn-ea"/>
              </a:rPr>
              <a:t>&lt;title&gt; 元素可定义文档的标题。</a:t>
            </a:r>
          </a:p>
          <a:p>
            <a:r>
              <a:rPr>
                <a:sym typeface="+mn-ea"/>
              </a:rPr>
              <a:t>浏览器会以特殊的方式来使用标题，并且通常把它放置在浏览器窗口的标题栏或状态栏上。</a:t>
            </a:r>
          </a:p>
          <a:p>
            <a:r>
              <a:rPr>
                <a:sym typeface="+mn-ea"/>
              </a:rPr>
              <a:t>同样，当把文档加入用户的链接列表或者收藏夹或书签列表时，标题将成为该文档链接的默认名称。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7100"/>
            </a:lvl1pPr>
          </a:lstStyle>
          <a:p>
            <a:r>
              <a:rPr lang="zh-CN" altLang="en-US"/>
              <a:t>单击此处编辑母版标题样式</a:t>
            </a:r>
          </a:p>
        </p:txBody>
      </p:sp>
      <p:sp>
        <p:nvSpPr>
          <p:cNvPr id="3" name="副标题 2"/>
          <p:cNvSpPr>
            <a:spLocks noGrp="1"/>
          </p:cNvSpPr>
          <p:nvPr>
            <p:ph type="subTitle" idx="1"/>
          </p:nvPr>
        </p:nvSpPr>
        <p:spPr>
          <a:xfrm>
            <a:off x="1523802" y="3602872"/>
            <a:ext cx="9142810" cy="1656145"/>
          </a:xfrm>
        </p:spPr>
        <p:txBody>
          <a:bodyPr/>
          <a:lstStyle>
            <a:lvl1pPr marL="0" indent="0" algn="ctr">
              <a:buNone/>
              <a:defRPr sz="2900"/>
            </a:lvl1pPr>
            <a:lvl2pPr marL="544195" indent="0" algn="ctr">
              <a:buNone/>
              <a:defRPr sz="2400"/>
            </a:lvl2pPr>
            <a:lvl3pPr marL="1088390" indent="0" algn="ctr">
              <a:buNone/>
              <a:defRPr sz="2100"/>
            </a:lvl3pPr>
            <a:lvl4pPr marL="1632585" indent="0" algn="ctr">
              <a:buNone/>
              <a:defRPr sz="1900"/>
            </a:lvl4pPr>
            <a:lvl5pPr marL="2176780" indent="0" algn="ctr">
              <a:buNone/>
              <a:defRPr sz="1900"/>
            </a:lvl5pPr>
            <a:lvl6pPr marL="2720975" indent="0" algn="ctr">
              <a:buNone/>
              <a:defRPr sz="1900"/>
            </a:lvl6pPr>
            <a:lvl7pPr marL="3265805" indent="0" algn="ctr">
              <a:buNone/>
              <a:defRPr sz="1900"/>
            </a:lvl7pPr>
            <a:lvl8pPr marL="3810000" indent="0" algn="ctr">
              <a:buNone/>
              <a:defRPr sz="1900"/>
            </a:lvl8pPr>
            <a:lvl9pPr marL="4354195" indent="0" algn="ctr">
              <a:buNone/>
              <a:defRPr sz="19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5882" y="6315176"/>
            <a:ext cx="12190413" cy="544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1614" cy="739139"/>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5176"/>
            <a:ext cx="12191614" cy="544412"/>
          </a:xfrm>
          <a:prstGeom prst="rect">
            <a:avLst/>
          </a:prstGeom>
        </p:spPr>
      </p:pic>
      <p:grpSp>
        <p:nvGrpSpPr>
          <p:cNvPr id="9" name="组合 8"/>
          <p:cNvGrpSpPr/>
          <p:nvPr userDrawn="1"/>
        </p:nvGrpSpPr>
        <p:grpSpPr>
          <a:xfrm>
            <a:off x="694668" y="134576"/>
            <a:ext cx="465339"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432" y="72394"/>
            <a:ext cx="10515266" cy="625596"/>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9" name="组合 8"/>
          <p:cNvGrpSpPr/>
          <p:nvPr userDrawn="1"/>
        </p:nvGrpSpPr>
        <p:grpSpPr>
          <a:xfrm>
            <a:off x="694599" y="134576"/>
            <a:ext cx="465294"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310" y="72394"/>
            <a:ext cx="10514231" cy="625596"/>
          </a:xfr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1" y="1710134"/>
            <a:ext cx="10514231" cy="2853398"/>
          </a:xfrm>
        </p:spPr>
        <p:txBody>
          <a:bodyPr anchor="b"/>
          <a:lstStyle>
            <a:lvl1pPr>
              <a:defRPr sz="7100"/>
            </a:lvl1pPr>
          </a:lstStyle>
          <a:p>
            <a:r>
              <a:rPr lang="zh-CN" altLang="en-US"/>
              <a:t>单击此处编辑母版标题样式</a:t>
            </a:r>
          </a:p>
        </p:txBody>
      </p:sp>
      <p:sp>
        <p:nvSpPr>
          <p:cNvPr id="3" name="文本占位符 2"/>
          <p:cNvSpPr>
            <a:spLocks noGrp="1"/>
          </p:cNvSpPr>
          <p:nvPr>
            <p:ph type="body" idx="1"/>
          </p:nvPr>
        </p:nvSpPr>
        <p:spPr>
          <a:xfrm>
            <a:off x="831741" y="4590527"/>
            <a:ext cx="10514231" cy="1500534"/>
          </a:xfrm>
        </p:spPr>
        <p:txBody>
          <a:bodyPr/>
          <a:lstStyle>
            <a:lvl1pPr marL="0" indent="0">
              <a:buNone/>
              <a:defRPr sz="2900">
                <a:solidFill>
                  <a:schemeClr val="tx1">
                    <a:tint val="75000"/>
                  </a:schemeClr>
                </a:solidFill>
              </a:defRPr>
            </a:lvl1pPr>
            <a:lvl2pPr marL="544195" indent="0">
              <a:buNone/>
              <a:defRPr sz="2400">
                <a:solidFill>
                  <a:schemeClr val="tx1">
                    <a:tint val="75000"/>
                  </a:schemeClr>
                </a:solidFill>
              </a:defRPr>
            </a:lvl2pPr>
            <a:lvl3pPr marL="1088390" indent="0">
              <a:buNone/>
              <a:defRPr sz="2100">
                <a:solidFill>
                  <a:schemeClr val="tx1">
                    <a:tint val="75000"/>
                  </a:schemeClr>
                </a:solidFill>
              </a:defRPr>
            </a:lvl3pPr>
            <a:lvl4pPr marL="1632585" indent="0">
              <a:buNone/>
              <a:defRPr sz="1900">
                <a:solidFill>
                  <a:schemeClr val="tx1">
                    <a:tint val="75000"/>
                  </a:schemeClr>
                </a:solidFill>
              </a:defRPr>
            </a:lvl4pPr>
            <a:lvl5pPr marL="2176780" indent="0">
              <a:buNone/>
              <a:defRPr sz="1900">
                <a:solidFill>
                  <a:schemeClr val="tx1">
                    <a:tint val="75000"/>
                  </a:schemeClr>
                </a:solidFill>
              </a:defRPr>
            </a:lvl5pPr>
            <a:lvl6pPr marL="2720975" indent="0">
              <a:buNone/>
              <a:defRPr sz="1900">
                <a:solidFill>
                  <a:schemeClr val="tx1">
                    <a:tint val="75000"/>
                  </a:schemeClr>
                </a:solidFill>
              </a:defRPr>
            </a:lvl6pPr>
            <a:lvl7pPr marL="3265805" indent="0">
              <a:buNone/>
              <a:defRPr sz="1900">
                <a:solidFill>
                  <a:schemeClr val="tx1">
                    <a:tint val="75000"/>
                  </a:schemeClr>
                </a:solidFill>
              </a:defRPr>
            </a:lvl7pPr>
            <a:lvl8pPr marL="3810000" indent="0">
              <a:buNone/>
              <a:defRPr sz="1900">
                <a:solidFill>
                  <a:schemeClr val="tx1">
                    <a:tint val="75000"/>
                  </a:schemeClr>
                </a:solidFill>
              </a:defRPr>
            </a:lvl8pPr>
            <a:lvl9pPr marL="435419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396" y="1826048"/>
            <a:ext cx="518092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dirty="0"/>
              <a:t>单击此处编辑母版标题样式</a:t>
            </a:r>
          </a:p>
        </p:txBody>
      </p:sp>
      <p:sp>
        <p:nvSpPr>
          <p:cNvPr id="3" name="文本占位符 2"/>
          <p:cNvSpPr>
            <a:spLocks noGrp="1"/>
          </p:cNvSpPr>
          <p:nvPr>
            <p:ph type="body" idx="1"/>
          </p:nvPr>
        </p:nvSpPr>
        <p:spPr>
          <a:xfrm>
            <a:off x="839680" y="1681552"/>
            <a:ext cx="5157115"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839680" y="2505655"/>
            <a:ext cx="5157115"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71397" y="2505655"/>
            <a:ext cx="5182513"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7" name="组合 6"/>
          <p:cNvGrpSpPr/>
          <p:nvPr userDrawn="1"/>
        </p:nvGrpSpPr>
        <p:grpSpPr>
          <a:xfrm>
            <a:off x="694599" y="141307"/>
            <a:ext cx="465294" cy="469990"/>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1231310" y="147324"/>
            <a:ext cx="10514231" cy="625596"/>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内容占位符 2"/>
          <p:cNvSpPr>
            <a:spLocks noGrp="1"/>
          </p:cNvSpPr>
          <p:nvPr>
            <p:ph sz="half" idx="1"/>
          </p:nvPr>
        </p:nvSpPr>
        <p:spPr>
          <a:xfrm>
            <a:off x="638895" y="1086137"/>
            <a:ext cx="11106646" cy="4875092"/>
          </a:xfrm>
        </p:spPr>
        <p:txBody>
          <a:bodyPr/>
          <a:lstStyle>
            <a:lvl1pPr marL="272415" indent="-381635" eaLnBrk="1" fontAlgn="auto" latinLnBrk="0" hangingPunct="1">
              <a:lnSpc>
                <a:spcPct val="150000"/>
              </a:lnSpc>
              <a:spcBef>
                <a:spcPts val="0"/>
              </a:spcBef>
              <a:spcAft>
                <a:spcPts val="600"/>
              </a:spcAft>
              <a:buFont typeface="Wingdings" panose="05000000000000000000" pitchFamily="2" charset="2"/>
              <a:buChar char="l"/>
              <a:defRPr kumimoji="0" lang="en-US" altLang="zh-CN" sz="2800" b="0" i="0" u="none" strike="noStrike" kern="0" cap="none" spc="0" normalizeH="0" baseline="0" noProof="1" dirty="0">
                <a:solidFill>
                  <a:schemeClr val="tx1"/>
                </a:solidFill>
                <a:latin typeface="微软雅黑" panose="020B0503020204020204" pitchFamily="34" charset="-122"/>
                <a:ea typeface="微软雅黑" panose="020B0503020204020204" pitchFamily="34" charset="-122"/>
                <a:cs typeface="+mn-ea"/>
                <a:sym typeface="+mn-ea"/>
              </a:defRPr>
            </a:lvl1pPr>
            <a:lvl2pPr marL="853440" indent="-381635" eaLnBrk="1" fontAlgn="auto" latinLnBrk="0" hangingPunct="1">
              <a:lnSpc>
                <a:spcPct val="140000"/>
              </a:lnSpc>
              <a:spcBef>
                <a:spcPts val="0"/>
              </a:spcBef>
              <a:spcAft>
                <a:spcPts val="600"/>
              </a:spcAft>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2pPr>
            <a:lvl3pPr marL="1216660" indent="-237490" eaLnBrk="1" fontAlgn="auto" latinLnBrk="0" hangingPunct="1">
              <a:lnSpc>
                <a:spcPct val="150000"/>
              </a:lnSpc>
              <a:spcBef>
                <a:spcPts val="0"/>
              </a:spcBef>
              <a:defRPr sz="2200">
                <a:latin typeface="微软雅黑" panose="020B0503020204020204" pitchFamily="34" charset="-122"/>
                <a:ea typeface="微软雅黑" panose="020B0503020204020204" pitchFamily="34" charset="-122"/>
              </a:defRPr>
            </a:lvl3pPr>
            <a:lvl4pPr marL="1632585" indent="0">
              <a:lnSpc>
                <a:spcPct val="150000"/>
              </a:lnSpc>
              <a:buNone/>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内容占位符 2"/>
          <p:cNvSpPr>
            <a:spLocks noGrp="1"/>
          </p:cNvSpPr>
          <p:nvPr>
            <p:ph idx="1"/>
          </p:nvPr>
        </p:nvSpPr>
        <p:spPr>
          <a:xfrm>
            <a:off x="5182513" y="987655"/>
            <a:ext cx="6171397" cy="4874754"/>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图片占位符 2"/>
          <p:cNvSpPr>
            <a:spLocks noGrp="1"/>
          </p:cNvSpPr>
          <p:nvPr>
            <p:ph type="pic" idx="1"/>
          </p:nvPr>
        </p:nvSpPr>
        <p:spPr>
          <a:xfrm>
            <a:off x="5182513" y="987655"/>
            <a:ext cx="6171397" cy="4874754"/>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2019/2/20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1" y="1826048"/>
            <a:ext cx="10514231" cy="4352346"/>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1" y="6357823"/>
            <a:ext cx="2742843"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C87C0710-1941-4207-AFC4-70422DBD405E}" type="datetimeFigureOut">
              <a:rPr lang="zh-CN" altLang="en-US" smtClean="0"/>
              <a:t>2019/2/20</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BD3F7A2-AB4B-46DB-92F9-EC6C90760E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1088390"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72415" indent="-272415" algn="l" defTabSz="1088390"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610" indent="-272415" algn="l" defTabSz="1088390"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805" indent="-272415" algn="l" defTabSz="1088390"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500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9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9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58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78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597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171"/>
            <a:ext cx="12159620" cy="6856928"/>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08216" y="-6702112"/>
            <a:ext cx="10288567" cy="12991975"/>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22"/>
          <p:cNvSpPr txBox="1"/>
          <p:nvPr/>
        </p:nvSpPr>
        <p:spPr>
          <a:xfrm>
            <a:off x="4295729" y="2215943"/>
            <a:ext cx="4093440" cy="922020"/>
          </a:xfrm>
          <a:prstGeom prst="rect">
            <a:avLst/>
          </a:prstGeom>
          <a:noFill/>
        </p:spPr>
        <p:txBody>
          <a:bodyPr wrap="square" rtlCol="0">
            <a:spAutoFit/>
          </a:bodyPr>
          <a:lstStyle/>
          <a:p>
            <a:pPr algn="ctr"/>
            <a:r>
              <a:rPr lang="en-US" altLang="zh-CN" sz="5400" b="1" dirty="0" smtClean="0">
                <a:solidFill>
                  <a:srgbClr val="595E64"/>
                </a:solidFill>
                <a:latin typeface="微软雅黑" panose="020B0503020204020204" pitchFamily="34" charset="-122"/>
                <a:ea typeface="微软雅黑" panose="020B0503020204020204" pitchFamily="34" charset="-122"/>
              </a:rPr>
              <a:t>Web</a:t>
            </a:r>
            <a:r>
              <a:rPr lang="zh-CN" altLang="en-US" sz="5400" b="1" dirty="0" smtClean="0">
                <a:solidFill>
                  <a:srgbClr val="595E64"/>
                </a:solidFill>
                <a:latin typeface="微软雅黑" panose="020B0503020204020204" pitchFamily="34" charset="-122"/>
                <a:ea typeface="微软雅黑" panose="020B0503020204020204" pitchFamily="34" charset="-122"/>
              </a:rPr>
              <a:t>开发一</a:t>
            </a:r>
            <a:endParaRPr lang="zh-CN" altLang="en-US" sz="5400" b="1" dirty="0">
              <a:solidFill>
                <a:srgbClr val="595E64"/>
              </a:solidFill>
              <a:latin typeface="微软雅黑" panose="020B0503020204020204" pitchFamily="34" charset="-122"/>
              <a:ea typeface="微软雅黑" panose="020B0503020204020204" pitchFamily="34" charset="-122"/>
            </a:endParaRPr>
          </a:p>
        </p:txBody>
      </p:sp>
      <p:sp>
        <p:nvSpPr>
          <p:cNvPr id="9" name="文本框 24"/>
          <p:cNvSpPr txBox="1"/>
          <p:nvPr/>
        </p:nvSpPr>
        <p:spPr>
          <a:xfrm>
            <a:off x="4010880" y="3425157"/>
            <a:ext cx="4663136" cy="583565"/>
          </a:xfrm>
          <a:prstGeom prst="rect">
            <a:avLst/>
          </a:prstGeom>
          <a:noFill/>
        </p:spPr>
        <p:txBody>
          <a:bodyPr wrap="square" rtlCol="0">
            <a:spAutoFit/>
          </a:bodyPr>
          <a:lstStyle/>
          <a:p>
            <a:pPr algn="ctr"/>
            <a:r>
              <a:rPr lang="zh-CN" altLang="en-US" sz="3200" dirty="0" smtClean="0">
                <a:solidFill>
                  <a:srgbClr val="595E64"/>
                </a:solidFill>
                <a:latin typeface="微软雅黑" panose="020B0503020204020204" pitchFamily="34" charset="-122"/>
                <a:ea typeface="微软雅黑" panose="020B0503020204020204" pitchFamily="34" charset="-122"/>
              </a:rPr>
              <a:t>第二章 </a:t>
            </a:r>
            <a:r>
              <a:rPr lang="en-US" sz="3200" dirty="0" smtClean="0">
                <a:solidFill>
                  <a:srgbClr val="595E64"/>
                </a:solidFill>
                <a:latin typeface="微软雅黑" panose="020B0503020204020204" pitchFamily="34" charset="-122"/>
                <a:ea typeface="微软雅黑" panose="020B0503020204020204" pitchFamily="34" charset="-122"/>
              </a:rPr>
              <a:t>HTML</a:t>
            </a:r>
            <a:r>
              <a:rPr lang="zh-CN" altLang="en-US" sz="3200" dirty="0" smtClean="0">
                <a:solidFill>
                  <a:srgbClr val="595E64"/>
                </a:solidFill>
                <a:latin typeface="微软雅黑" panose="020B0503020204020204" pitchFamily="34" charset="-122"/>
                <a:ea typeface="微软雅黑" panose="020B0503020204020204" pitchFamily="34" charset="-122"/>
              </a:rPr>
              <a:t>基础（一）</a:t>
            </a:r>
          </a:p>
        </p:txBody>
      </p:sp>
      <p:sp>
        <p:nvSpPr>
          <p:cNvPr id="10" name="等腰三角形 9"/>
          <p:cNvSpPr/>
          <p:nvPr/>
        </p:nvSpPr>
        <p:spPr>
          <a:xfrm rot="19813541" flipH="1">
            <a:off x="4220515" y="1495209"/>
            <a:ext cx="332591" cy="38602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5390" y="2606169"/>
            <a:ext cx="1291388" cy="1238691"/>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3102" y="4267821"/>
            <a:ext cx="332591" cy="38602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50" y="3244244"/>
            <a:ext cx="1764389" cy="134535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1123" y="5220045"/>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312" y="5563327"/>
            <a:ext cx="332591" cy="38602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865" y="6014316"/>
            <a:ext cx="500937" cy="608870"/>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80196" y="5193554"/>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3480" y="5952731"/>
            <a:ext cx="749818" cy="517444"/>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70070" y="6281271"/>
            <a:ext cx="332591" cy="3860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4099" y="6292009"/>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757" y="2546495"/>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6020" y="2835023"/>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981" y="5451159"/>
            <a:ext cx="702835" cy="7548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标签三要素</a:t>
            </a:r>
          </a:p>
        </p:txBody>
      </p:sp>
      <p:sp>
        <p:nvSpPr>
          <p:cNvPr id="3" name="内容占位符 2"/>
          <p:cNvSpPr>
            <a:spLocks noGrp="1"/>
          </p:cNvSpPr>
          <p:nvPr>
            <p:ph sz="half" idx="1"/>
          </p:nvPr>
        </p:nvSpPr>
        <p:spPr/>
        <p:txBody>
          <a:bodyPr/>
          <a:lstStyle/>
          <a:p>
            <a:r>
              <a:rPr lang="zh-CN" altLang="en-US"/>
              <a:t>学习 </a:t>
            </a:r>
            <a:r>
              <a:t>HTML </a:t>
            </a:r>
            <a:r>
              <a:rPr lang="zh-CN" altLang="en-US"/>
              <a:t>标签的三个要点</a:t>
            </a:r>
          </a:p>
          <a:p>
            <a:pPr lvl="1"/>
            <a:r>
              <a:rPr lang="zh-CN" altLang="en-US">
                <a:solidFill>
                  <a:srgbClr val="C00000"/>
                </a:solidFill>
              </a:rPr>
              <a:t>词汇</a:t>
            </a:r>
            <a:r>
              <a:rPr lang="zh-CN" altLang="en-US"/>
              <a:t>（标签）</a:t>
            </a:r>
          </a:p>
          <a:p>
            <a:pPr lvl="1"/>
            <a:r>
              <a:rPr lang="zh-CN" altLang="en-US">
                <a:solidFill>
                  <a:srgbClr val="C00000"/>
                </a:solidFill>
              </a:rPr>
              <a:t>语法</a:t>
            </a:r>
            <a:r>
              <a:rPr lang="zh-CN" altLang="en-US"/>
              <a:t>（标签的使用规定）</a:t>
            </a:r>
          </a:p>
          <a:p>
            <a:pPr lvl="1"/>
            <a:r>
              <a:rPr lang="zh-CN" altLang="en-US">
                <a:solidFill>
                  <a:srgbClr val="C00000"/>
                </a:solidFill>
              </a:rPr>
              <a:t>语义</a:t>
            </a:r>
            <a:r>
              <a:rPr lang="zh-CN" altLang="en-US"/>
              <a:t>（浏览器</a:t>
            </a:r>
            <a:r>
              <a:t>“</a:t>
            </a:r>
            <a:r>
              <a:rPr lang="zh-CN" altLang="en-US"/>
              <a:t>理解</a:t>
            </a:r>
            <a:r>
              <a:t>”</a:t>
            </a:r>
            <a:r>
              <a:rPr lang="zh-CN" altLang="en-US"/>
              <a:t>的标签含义）</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0242" y="4077072"/>
            <a:ext cx="1610374" cy="21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基本结构</a:t>
            </a:r>
          </a:p>
        </p:txBody>
      </p:sp>
      <p:sp>
        <p:nvSpPr>
          <p:cNvPr id="3" name="内容占位符 2"/>
          <p:cNvSpPr>
            <a:spLocks noGrp="1"/>
          </p:cNvSpPr>
          <p:nvPr>
            <p:ph sz="half" idx="1"/>
          </p:nvPr>
        </p:nvSpPr>
        <p:spPr/>
        <p:txBody>
          <a:bodyPr/>
          <a:lstStyle/>
          <a:p>
            <a:endParaRPr lang="zh-CN" altLang="en-US"/>
          </a:p>
        </p:txBody>
      </p:sp>
      <p:grpSp>
        <p:nvGrpSpPr>
          <p:cNvPr id="6" name="Group 36"/>
          <p:cNvGrpSpPr/>
          <p:nvPr/>
        </p:nvGrpSpPr>
        <p:grpSpPr bwMode="auto">
          <a:xfrm>
            <a:off x="821500" y="1874458"/>
            <a:ext cx="2132012" cy="3875437"/>
            <a:chOff x="0" y="1253"/>
            <a:chExt cx="1343" cy="2968"/>
          </a:xfrm>
        </p:grpSpPr>
        <p:sp>
          <p:nvSpPr>
            <p:cNvPr id="7" name="AutoShape 32"/>
            <p:cNvSpPr/>
            <p:nvPr/>
          </p:nvSpPr>
          <p:spPr bwMode="auto">
            <a:xfrm>
              <a:off x="845" y="1253"/>
              <a:ext cx="498" cy="2968"/>
            </a:xfrm>
            <a:prstGeom prst="leftBrace">
              <a:avLst>
                <a:gd name="adj1" fmla="val 4782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33"/>
            <p:cNvSpPr txBox="1">
              <a:spLocks noChangeArrowheads="1"/>
            </p:cNvSpPr>
            <p:nvPr/>
          </p:nvSpPr>
          <p:spPr bwMode="auto">
            <a:xfrm>
              <a:off x="0" y="2197"/>
              <a:ext cx="855"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3000" b="1" dirty="0">
                  <a:solidFill>
                    <a:srgbClr val="FF0000"/>
                  </a:solidFill>
                  <a:ea typeface="宋体" panose="02010600030101010101" pitchFamily="2" charset="-122"/>
                </a:rPr>
                <a:t>HTML</a:t>
              </a:r>
              <a:r>
                <a:rPr lang="zh-CN" altLang="en-US" sz="3000" b="1" dirty="0">
                  <a:solidFill>
                    <a:srgbClr val="FF0000"/>
                  </a:solidFill>
                  <a:ea typeface="宋体" panose="02010600030101010101" pitchFamily="2" charset="-122"/>
                </a:rPr>
                <a:t>文件</a:t>
              </a:r>
              <a:endParaRPr lang="en-US" altLang="zh-CN" sz="3000" b="1" dirty="0">
                <a:solidFill>
                  <a:srgbClr val="FF0000"/>
                </a:solidFill>
                <a:ea typeface="宋体" panose="02010600030101010101" pitchFamily="2" charset="-122"/>
              </a:endParaRPr>
            </a:p>
          </p:txBody>
        </p:sp>
      </p:grpSp>
      <p:sp>
        <p:nvSpPr>
          <p:cNvPr id="9" name="矩形 8"/>
          <p:cNvSpPr/>
          <p:nvPr/>
        </p:nvSpPr>
        <p:spPr>
          <a:xfrm>
            <a:off x="4195599" y="1032009"/>
            <a:ext cx="7344816" cy="5220970"/>
          </a:xfrm>
          <a:prstGeom prst="rect">
            <a:avLst/>
          </a:prstGeom>
          <a:solidFill>
            <a:srgbClr val="C7F3FD"/>
          </a:solidFill>
        </p:spPr>
        <p:txBody>
          <a:bodyPr wrap="square">
            <a:spAutoFit/>
          </a:bodyPr>
          <a:lstStyle/>
          <a:p>
            <a:pPr>
              <a:lnSpc>
                <a:spcPts val="4000"/>
              </a:lnSpc>
            </a:pPr>
            <a:r>
              <a:rPr lang="en-US" altLang="zh-CN" sz="3200" b="1" dirty="0">
                <a:solidFill>
                  <a:srgbClr val="382E92"/>
                </a:solidFill>
              </a:rPr>
              <a:t>&lt;!DOCTYPE html</a:t>
            </a:r>
            <a:r>
              <a:rPr lang="en-US" altLang="zh-CN" sz="3200" b="1" dirty="0" smtClean="0">
                <a:solidFill>
                  <a:srgbClr val="382E92"/>
                </a:solidFill>
              </a:rPr>
              <a:t>&gt;</a:t>
            </a:r>
          </a:p>
          <a:p>
            <a:pPr>
              <a:lnSpc>
                <a:spcPts val="4000"/>
              </a:lnSpc>
            </a:pPr>
            <a:r>
              <a:rPr lang="en-US" altLang="zh-CN" sz="3200" b="1" dirty="0" smtClean="0">
                <a:solidFill>
                  <a:srgbClr val="382E92"/>
                </a:solidFill>
              </a:rPr>
              <a:t>&lt;</a:t>
            </a:r>
            <a:r>
              <a:rPr lang="en-US" altLang="zh-CN" sz="3200" b="1" dirty="0">
                <a:solidFill>
                  <a:srgbClr val="382E92"/>
                </a:solidFill>
              </a:rPr>
              <a:t>html&gt;</a:t>
            </a:r>
          </a:p>
          <a:p>
            <a:pPr>
              <a:lnSpc>
                <a:spcPts val="4000"/>
              </a:lnSpc>
            </a:pPr>
            <a:r>
              <a:rPr lang="en-US" altLang="zh-CN" sz="3200" b="1" dirty="0">
                <a:solidFill>
                  <a:srgbClr val="382E92"/>
                </a:solidFill>
              </a:rPr>
              <a:t>	&lt;head</a:t>
            </a:r>
            <a:r>
              <a:rPr lang="en-US" altLang="zh-CN" sz="3200" b="1" dirty="0" smtClean="0">
                <a:solidFill>
                  <a:srgbClr val="382E92"/>
                </a:solidFill>
              </a:rPr>
              <a:t>&gt;</a:t>
            </a:r>
          </a:p>
          <a:p>
            <a:pPr>
              <a:lnSpc>
                <a:spcPts val="4000"/>
              </a:lnSpc>
            </a:pPr>
            <a:r>
              <a:rPr lang="en-US" altLang="zh-CN" sz="3200" b="1" dirty="0">
                <a:solidFill>
                  <a:srgbClr val="382E92"/>
                </a:solidFill>
              </a:rPr>
              <a:t>	</a:t>
            </a:r>
            <a:r>
              <a:rPr lang="en-US" altLang="zh-CN" sz="3200" b="1" dirty="0" smtClean="0">
                <a:solidFill>
                  <a:srgbClr val="382E92"/>
                </a:solidFill>
              </a:rPr>
              <a:t>    &lt;</a:t>
            </a:r>
            <a:r>
              <a:rPr lang="en-US" altLang="zh-CN" sz="3200" b="1" dirty="0">
                <a:solidFill>
                  <a:srgbClr val="382E92"/>
                </a:solidFill>
              </a:rPr>
              <a:t>meta charset="UTF-8"</a:t>
            </a:r>
            <a:r>
              <a:rPr lang="en-US" altLang="zh-CN" sz="3200" b="1" dirty="0">
                <a:solidFill>
                  <a:srgbClr val="FF0000"/>
                </a:solidFill>
              </a:rPr>
              <a:t>/</a:t>
            </a:r>
            <a:r>
              <a:rPr lang="en-US" altLang="zh-CN" sz="3200" b="1" dirty="0">
                <a:solidFill>
                  <a:srgbClr val="382E92"/>
                </a:solidFill>
              </a:rPr>
              <a:t>&gt;</a:t>
            </a:r>
          </a:p>
          <a:p>
            <a:pPr>
              <a:lnSpc>
                <a:spcPts val="4000"/>
              </a:lnSpc>
            </a:pPr>
            <a:r>
              <a:rPr lang="en-US" altLang="zh-CN" sz="3200" dirty="0"/>
              <a:t>	</a:t>
            </a:r>
            <a:r>
              <a:rPr lang="en-US" altLang="zh-CN" sz="3200" dirty="0" smtClean="0"/>
              <a:t>    </a:t>
            </a:r>
            <a:r>
              <a:rPr lang="en-US" altLang="zh-CN" sz="3200" b="1" dirty="0" smtClean="0">
                <a:solidFill>
                  <a:srgbClr val="382E92"/>
                </a:solidFill>
              </a:rPr>
              <a:t>&lt;title&gt;</a:t>
            </a:r>
            <a:r>
              <a:rPr lang="en-US" altLang="zh-CN" sz="3200" b="1" dirty="0" smtClean="0"/>
              <a:t>demo</a:t>
            </a:r>
            <a:r>
              <a:rPr lang="en-US" altLang="zh-CN" sz="3200" b="1" dirty="0" smtClean="0">
                <a:solidFill>
                  <a:srgbClr val="382E92"/>
                </a:solidFill>
              </a:rPr>
              <a:t>&lt;</a:t>
            </a:r>
            <a:r>
              <a:rPr lang="en-US" altLang="zh-CN" sz="3200" b="1" dirty="0">
                <a:solidFill>
                  <a:srgbClr val="FF0000"/>
                </a:solidFill>
              </a:rPr>
              <a:t>/</a:t>
            </a:r>
            <a:r>
              <a:rPr lang="en-US" altLang="zh-CN" sz="3200" b="1" dirty="0">
                <a:solidFill>
                  <a:srgbClr val="382E92"/>
                </a:solidFill>
              </a:rPr>
              <a:t>title&gt;</a:t>
            </a: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head&gt;</a:t>
            </a:r>
          </a:p>
          <a:p>
            <a:pPr>
              <a:lnSpc>
                <a:spcPts val="4000"/>
              </a:lnSpc>
            </a:pPr>
            <a:r>
              <a:rPr lang="en-US" altLang="zh-CN" sz="3200" b="1" dirty="0">
                <a:solidFill>
                  <a:srgbClr val="382E92"/>
                </a:solidFill>
              </a:rPr>
              <a:t>	&lt;body&gt;</a:t>
            </a:r>
          </a:p>
          <a:p>
            <a:pPr>
              <a:lnSpc>
                <a:spcPts val="4000"/>
              </a:lnSpc>
            </a:pPr>
            <a:r>
              <a:rPr lang="en-US" altLang="zh-CN" sz="3200" dirty="0"/>
              <a:t>		</a:t>
            </a:r>
            <a:r>
              <a:rPr lang="en-US" altLang="zh-CN" sz="3200" b="1" dirty="0" smtClean="0"/>
              <a:t>Hello World！</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body&gt;</a:t>
            </a:r>
          </a:p>
          <a:p>
            <a:pPr>
              <a:lnSpc>
                <a:spcPts val="4000"/>
              </a:lnSpc>
            </a:pP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html&gt;</a:t>
            </a:r>
            <a:endParaRPr lang="zh-CN" altLang="en-US" sz="3200" b="1" dirty="0">
              <a:solidFill>
                <a:srgbClr val="382E92"/>
              </a:solidFill>
            </a:endParaRPr>
          </a:p>
        </p:txBody>
      </p:sp>
      <p:grpSp>
        <p:nvGrpSpPr>
          <p:cNvPr id="10" name="Group 37"/>
          <p:cNvGrpSpPr/>
          <p:nvPr/>
        </p:nvGrpSpPr>
        <p:grpSpPr bwMode="auto">
          <a:xfrm flipH="1">
            <a:off x="2622993" y="2437527"/>
            <a:ext cx="1428450" cy="1584175"/>
            <a:chOff x="3782" y="1797"/>
            <a:chExt cx="1275" cy="635"/>
          </a:xfrm>
        </p:grpSpPr>
        <p:sp>
          <p:nvSpPr>
            <p:cNvPr id="11" name="AutoShape 30"/>
            <p:cNvSpPr/>
            <p:nvPr/>
          </p:nvSpPr>
          <p:spPr bwMode="auto">
            <a:xfrm>
              <a:off x="3782" y="1797"/>
              <a:ext cx="363" cy="635"/>
            </a:xfrm>
            <a:prstGeom prst="rightBrace">
              <a:avLst>
                <a:gd name="adj1" fmla="val 19785"/>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solidFill>
                  <a:srgbClr val="FF0000"/>
                </a:solidFill>
                <a:ea typeface="宋体" panose="02010600030101010101" pitchFamily="2" charset="-122"/>
              </a:endParaRPr>
            </a:p>
          </p:txBody>
        </p:sp>
        <p:sp>
          <p:nvSpPr>
            <p:cNvPr id="12" name="Text Box 34"/>
            <p:cNvSpPr txBox="1">
              <a:spLocks noChangeArrowheads="1"/>
            </p:cNvSpPr>
            <p:nvPr/>
          </p:nvSpPr>
          <p:spPr bwMode="auto">
            <a:xfrm>
              <a:off x="3923" y="1999"/>
              <a:ext cx="11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头部</a:t>
              </a:r>
            </a:p>
          </p:txBody>
        </p:sp>
      </p:grpSp>
      <p:grpSp>
        <p:nvGrpSpPr>
          <p:cNvPr id="13" name="Group 38"/>
          <p:cNvGrpSpPr/>
          <p:nvPr/>
        </p:nvGrpSpPr>
        <p:grpSpPr bwMode="auto">
          <a:xfrm flipH="1">
            <a:off x="2596431" y="4309192"/>
            <a:ext cx="1454629" cy="1187785"/>
            <a:chOff x="3854" y="2845"/>
            <a:chExt cx="1249" cy="938"/>
          </a:xfrm>
        </p:grpSpPr>
        <p:sp>
          <p:nvSpPr>
            <p:cNvPr id="14" name="AutoShape 31"/>
            <p:cNvSpPr/>
            <p:nvPr/>
          </p:nvSpPr>
          <p:spPr bwMode="auto">
            <a:xfrm>
              <a:off x="3854" y="2845"/>
              <a:ext cx="363" cy="938"/>
            </a:xfrm>
            <a:prstGeom prst="rightBrace">
              <a:avLst>
                <a:gd name="adj1" fmla="val 19787"/>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35"/>
            <p:cNvSpPr txBox="1">
              <a:spLocks noChangeArrowheads="1"/>
            </p:cNvSpPr>
            <p:nvPr/>
          </p:nvSpPr>
          <p:spPr bwMode="auto">
            <a:xfrm>
              <a:off x="3969" y="3114"/>
              <a:ext cx="113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体部</a:t>
              </a:r>
            </a:p>
          </p:txBody>
        </p:sp>
      </p:grpSp>
      <p:sp>
        <p:nvSpPr>
          <p:cNvPr id="16" name="Text Box 34"/>
          <p:cNvSpPr txBox="1">
            <a:spLocks noChangeArrowheads="1"/>
          </p:cNvSpPr>
          <p:nvPr/>
        </p:nvSpPr>
        <p:spPr bwMode="auto">
          <a:xfrm flipH="1">
            <a:off x="811223" y="1116935"/>
            <a:ext cx="2909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2800" b="1" dirty="0" smtClean="0">
                <a:solidFill>
                  <a:srgbClr val="FF0000"/>
                </a:solidFill>
                <a:ea typeface="宋体" panose="02010600030101010101" pitchFamily="2" charset="-122"/>
              </a:rPr>
              <a:t>HTML</a:t>
            </a:r>
            <a:r>
              <a:rPr lang="zh-CN" altLang="en-US" sz="2800" b="1" dirty="0" smtClean="0">
                <a:solidFill>
                  <a:srgbClr val="FF0000"/>
                </a:solidFill>
                <a:ea typeface="宋体" panose="02010600030101010101" pitchFamily="2" charset="-122"/>
              </a:rPr>
              <a:t>文档声明</a:t>
            </a:r>
            <a:endParaRPr lang="zh-CN" altLang="en-US" sz="2800" b="1" dirty="0">
              <a:solidFill>
                <a:srgbClr val="FF0000"/>
              </a:solidFill>
              <a:ea typeface="宋体" panose="02010600030101010101" pitchFamily="2" charset="-122"/>
            </a:endParaRPr>
          </a:p>
        </p:txBody>
      </p:sp>
      <p:sp>
        <p:nvSpPr>
          <p:cNvPr id="4" name="文本框 10"/>
          <p:cNvSpPr txBox="1"/>
          <p:nvPr/>
        </p:nvSpPr>
        <p:spPr>
          <a:xfrm>
            <a:off x="9330368" y="5584507"/>
            <a:ext cx="21634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demo2-1.txt</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内容占位符 3"/>
          <p:cNvGraphicFramePr/>
          <p:nvPr/>
        </p:nvGraphicFramePr>
        <p:xfrm>
          <a:off x="541740" y="902622"/>
          <a:ext cx="11106150" cy="1472808"/>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lstStyle/>
                    <a:p>
                      <a:r>
                        <a:rPr lang="en-US" altLang="zh-CN" sz="2200" dirty="0" smtClean="0">
                          <a:latin typeface="微软雅黑" panose="020B0503020204020204" pitchFamily="34" charset="-122"/>
                          <a:ea typeface="微软雅黑" panose="020B0503020204020204" pitchFamily="34" charset="-122"/>
                        </a:rPr>
                        <a:t>&lt;html&gt;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bl>
          </a:graphicData>
        </a:graphic>
      </p:graphicFrame>
      <p:sp>
        <p:nvSpPr>
          <p:cNvPr id="2" name="标题 1"/>
          <p:cNvSpPr>
            <a:spLocks noGrp="1"/>
          </p:cNvSpPr>
          <p:nvPr>
            <p:ph type="title"/>
          </p:nvPr>
        </p:nvSpPr>
        <p:spPr/>
        <p:txBody>
          <a:bodyPr/>
          <a:lstStyle/>
          <a:p>
            <a:r>
              <a:rPr lang="en-US" altLang="zh-CN"/>
              <a:t>HTML</a:t>
            </a:r>
            <a:r>
              <a:rPr lang="zh-CN" altLang="en-US"/>
              <a:t>基本结构</a:t>
            </a:r>
          </a:p>
        </p:txBody>
      </p:sp>
      <p:graphicFrame>
        <p:nvGraphicFramePr>
          <p:cNvPr id="19" name="内容占位符 3"/>
          <p:cNvGraphicFramePr/>
          <p:nvPr/>
        </p:nvGraphicFramePr>
        <p:xfrm>
          <a:off x="541740" y="902622"/>
          <a:ext cx="11106150" cy="609600"/>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0" name="内容占位符 3"/>
          <p:cNvGraphicFramePr/>
          <p:nvPr/>
        </p:nvGraphicFramePr>
        <p:xfrm>
          <a:off x="541740" y="902622"/>
          <a:ext cx="11106150" cy="2676746"/>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lstStyle/>
                    <a:p>
                      <a:r>
                        <a:rPr lang="en-US" altLang="zh-CN" sz="2200" dirty="0" smtClean="0">
                          <a:latin typeface="微软雅黑" panose="020B0503020204020204" pitchFamily="34" charset="-122"/>
                          <a:ea typeface="微软雅黑" panose="020B0503020204020204" pitchFamily="34" charset="-122"/>
                        </a:rPr>
                        <a:t>&lt;html&gt;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lstStyle/>
                    <a:p>
                      <a:r>
                        <a:rPr lang="en-US" altLang="zh-CN" sz="2200" dirty="0" smtClean="0">
                          <a:latin typeface="微软雅黑" panose="020B0503020204020204" pitchFamily="34" charset="-122"/>
                          <a:ea typeface="微软雅黑" panose="020B0503020204020204" pitchFamily="34" charset="-122"/>
                        </a:rPr>
                        <a:t>&lt;head&gt;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1" name="内容占位符 3"/>
          <p:cNvGraphicFramePr/>
          <p:nvPr/>
        </p:nvGraphicFramePr>
        <p:xfrm>
          <a:off x="541740" y="902622"/>
          <a:ext cx="11106150" cy="3536536"/>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lstStyle/>
                    <a:p>
                      <a:r>
                        <a:rPr lang="en-US" altLang="zh-CN" sz="2200" dirty="0" smtClean="0">
                          <a:latin typeface="微软雅黑" panose="020B0503020204020204" pitchFamily="34" charset="-122"/>
                          <a:ea typeface="微软雅黑" panose="020B0503020204020204" pitchFamily="34" charset="-122"/>
                        </a:rPr>
                        <a:t>&lt;html&gt;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lstStyle/>
                    <a:p>
                      <a:r>
                        <a:rPr lang="en-US" altLang="zh-CN" sz="2200" dirty="0" smtClean="0">
                          <a:latin typeface="微软雅黑" panose="020B0503020204020204" pitchFamily="34" charset="-122"/>
                          <a:ea typeface="微软雅黑" panose="020B0503020204020204" pitchFamily="34" charset="-122"/>
                        </a:rPr>
                        <a:t>&lt;head&gt;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3" name="内容占位符 3"/>
          <p:cNvGraphicFramePr/>
          <p:nvPr/>
        </p:nvGraphicFramePr>
        <p:xfrm>
          <a:off x="541740" y="902622"/>
          <a:ext cx="11106150" cy="4344256"/>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lstStyle/>
                    <a:p>
                      <a:r>
                        <a:rPr lang="en-US" altLang="zh-CN" sz="2200" dirty="0" smtClean="0">
                          <a:latin typeface="微软雅黑" panose="020B0503020204020204" pitchFamily="34" charset="-122"/>
                          <a:ea typeface="微软雅黑" panose="020B0503020204020204" pitchFamily="34" charset="-122"/>
                        </a:rPr>
                        <a:t>&lt;html&gt;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lstStyle/>
                    <a:p>
                      <a:r>
                        <a:rPr lang="en-US" altLang="zh-CN" sz="2200" dirty="0" smtClean="0">
                          <a:latin typeface="微软雅黑" panose="020B0503020204020204" pitchFamily="34" charset="-122"/>
                          <a:ea typeface="微软雅黑" panose="020B0503020204020204" pitchFamily="34" charset="-122"/>
                        </a:rPr>
                        <a:t>&lt;head&gt;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在浏览器标题栏显示的文档标题</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4" name="内容占位符 3"/>
          <p:cNvGraphicFramePr/>
          <p:nvPr/>
        </p:nvGraphicFramePr>
        <p:xfrm>
          <a:off x="541740" y="902622"/>
          <a:ext cx="11106150" cy="5441508"/>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lstStyle/>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lstStyle/>
                    <a:p>
                      <a:r>
                        <a:rPr lang="en-US" altLang="zh-CN" sz="2200" dirty="0" smtClean="0">
                          <a:latin typeface="微软雅黑" panose="020B0503020204020204" pitchFamily="34" charset="-122"/>
                          <a:ea typeface="微软雅黑" panose="020B0503020204020204" pitchFamily="34" charset="-122"/>
                        </a:rPr>
                        <a:t>&lt;html&gt;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lstStyle/>
                    <a:p>
                      <a:r>
                        <a:rPr lang="en-US" altLang="zh-CN" sz="2200" dirty="0" smtClean="0">
                          <a:latin typeface="微软雅黑" panose="020B0503020204020204" pitchFamily="34" charset="-122"/>
                          <a:ea typeface="微软雅黑" panose="020B0503020204020204" pitchFamily="34" charset="-122"/>
                        </a:rPr>
                        <a:t>&lt;head&gt;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在浏览器标题栏显示的文档标题</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9220">
                <a:tc>
                  <a:txBody>
                    <a:bodyPr/>
                    <a:lstStyle/>
                    <a:p>
                      <a:r>
                        <a:rPr lang="en-US" altLang="zh-CN" sz="2200" dirty="0" smtClean="0">
                          <a:latin typeface="微软雅黑" panose="020B0503020204020204" pitchFamily="34" charset="-122"/>
                          <a:ea typeface="微软雅黑" panose="020B0503020204020204" pitchFamily="34" charset="-122"/>
                        </a:rPr>
                        <a:t>&lt;body&gt;</a:t>
                      </a: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body&gt;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smtClean="0">
                          <a:latin typeface="微软雅黑" panose="020B0503020204020204" pitchFamily="34" charset="-122"/>
                          <a:ea typeface="微软雅黑" panose="020B0503020204020204" pitchFamily="34" charset="-122"/>
                        </a:rPr>
                        <a:t>指明网页文件体部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标签之下</a:t>
                      </a:r>
                      <a:endParaRPr lang="zh-CN" altLang="en-US" sz="2200" dirty="0">
                        <a:latin typeface="微软雅黑" panose="020B0503020204020204" pitchFamily="34" charset="-122"/>
                        <a:ea typeface="微软雅黑" panose="020B0503020204020204" pitchFamily="34" charset="-122"/>
                      </a:endParaRPr>
                    </a:p>
                  </a:txBody>
                  <a:tcPr marT="45706" marB="45706"/>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标签分类</a:t>
            </a:r>
          </a:p>
        </p:txBody>
      </p:sp>
      <p:sp>
        <p:nvSpPr>
          <p:cNvPr id="3" name="内容占位符 2"/>
          <p:cNvSpPr>
            <a:spLocks noGrp="1"/>
          </p:cNvSpPr>
          <p:nvPr>
            <p:ph sz="half" idx="1"/>
          </p:nvPr>
        </p:nvSpPr>
        <p:spPr/>
        <p:txBody>
          <a:bodyPr/>
          <a:lstStyle/>
          <a:p>
            <a:r>
              <a:rPr lang="zh-CN" altLang="en-US">
                <a:sym typeface="+mn-ea"/>
              </a:rPr>
              <a:t>标签的分类</a:t>
            </a:r>
          </a:p>
          <a:p>
            <a:pPr lvl="1"/>
            <a:r>
              <a:rPr lang="zh-CN" altLang="en-US">
                <a:solidFill>
                  <a:srgbClr val="C00000"/>
                </a:solidFill>
                <a:sym typeface="+mn-ea"/>
              </a:rPr>
              <a:t>双标签</a:t>
            </a:r>
            <a:r>
              <a:rPr lang="zh-CN" altLang="en-US">
                <a:sym typeface="+mn-ea"/>
              </a:rPr>
              <a:t>：由</a:t>
            </a:r>
            <a:r>
              <a:rPr>
                <a:sym typeface="+mn-ea"/>
              </a:rPr>
              <a:t>“</a:t>
            </a:r>
            <a:r>
              <a:rPr lang="zh-CN" altLang="en-US">
                <a:sym typeface="+mn-ea"/>
              </a:rPr>
              <a:t>开始标签</a:t>
            </a:r>
            <a:r>
              <a:rPr>
                <a:sym typeface="+mn-ea"/>
              </a:rPr>
              <a:t>”</a:t>
            </a:r>
            <a:r>
              <a:rPr lang="zh-CN" altLang="en-US">
                <a:sym typeface="+mn-ea"/>
              </a:rPr>
              <a:t>和</a:t>
            </a:r>
            <a:r>
              <a:rPr>
                <a:sym typeface="+mn-ea"/>
              </a:rPr>
              <a:t>“</a:t>
            </a:r>
            <a:r>
              <a:rPr lang="zh-CN" altLang="en-US">
                <a:sym typeface="+mn-ea"/>
              </a:rPr>
              <a:t>结束标签</a:t>
            </a:r>
            <a:r>
              <a:rPr>
                <a:sym typeface="+mn-ea"/>
              </a:rPr>
              <a:t>”</a:t>
            </a:r>
            <a:r>
              <a:rPr lang="zh-CN" altLang="en-US">
                <a:sym typeface="+mn-ea"/>
              </a:rPr>
              <a:t>两部分构成。结束标签比开始标签多了一个</a:t>
            </a:r>
            <a:r>
              <a:rPr>
                <a:sym typeface="+mn-ea"/>
              </a:rPr>
              <a:t>“</a:t>
            </a:r>
            <a:r>
              <a:rPr lang="zh-CN" altLang="en-US">
                <a:solidFill>
                  <a:srgbClr val="C00000"/>
                </a:solidFill>
                <a:sym typeface="+mn-ea"/>
              </a:rPr>
              <a:t>/</a:t>
            </a:r>
            <a:r>
              <a:rPr>
                <a:sym typeface="+mn-ea"/>
              </a:rPr>
              <a:t>”</a:t>
            </a:r>
            <a:r>
              <a:rPr lang="zh-CN" altLang="en-US">
                <a:sym typeface="+mn-ea"/>
              </a:rPr>
              <a:t>（比如</a:t>
            </a:r>
            <a:r>
              <a:rPr>
                <a:sym typeface="+mn-ea"/>
              </a:rPr>
              <a:t>&lt;body&gt;&lt;</a:t>
            </a:r>
            <a:r>
              <a:rPr lang="zh-CN" altLang="en-US">
                <a:solidFill>
                  <a:srgbClr val="C00000"/>
                </a:solidFill>
                <a:sym typeface="+mn-ea"/>
              </a:rPr>
              <a:t>/</a:t>
            </a:r>
            <a:r>
              <a:rPr>
                <a:sym typeface="+mn-ea"/>
              </a:rPr>
              <a:t>body&gt;</a:t>
            </a:r>
            <a:r>
              <a:rPr lang="zh-CN">
                <a:sym typeface="+mn-ea"/>
              </a:rPr>
              <a:t>），</a:t>
            </a:r>
            <a:r>
              <a:rPr lang="zh-CN" altLang="en-US">
                <a:solidFill>
                  <a:srgbClr val="C00000"/>
                </a:solidFill>
                <a:sym typeface="+mn-ea"/>
              </a:rPr>
              <a:t>必须成对使用</a:t>
            </a:r>
            <a:r>
              <a:rPr lang="zh-CN" altLang="en-US">
                <a:sym typeface="+mn-ea"/>
              </a:rPr>
              <a:t>。</a:t>
            </a:r>
          </a:p>
          <a:p>
            <a:pPr lvl="1"/>
            <a:r>
              <a:rPr lang="zh-CN" altLang="en-US">
                <a:solidFill>
                  <a:srgbClr val="C00000"/>
                </a:solidFill>
                <a:sym typeface="+mn-ea"/>
              </a:rPr>
              <a:t>单标签</a:t>
            </a:r>
            <a:r>
              <a:rPr lang="zh-CN" altLang="en-US">
                <a:sym typeface="+mn-ea"/>
              </a:rPr>
              <a:t>：在开始标签中进行关闭，即以开始标签的结束而结束（比如</a:t>
            </a:r>
            <a:r>
              <a:rPr lang="en-US" altLang="zh-CN">
                <a:sym typeface="+mn-ea"/>
              </a:rPr>
              <a:t>&lt;meta</a:t>
            </a:r>
            <a:r>
              <a:rPr lang="zh-CN" altLang="en-US">
                <a:solidFill>
                  <a:srgbClr val="C00000"/>
                </a:solidFill>
                <a:sym typeface="+mn-ea"/>
              </a:rPr>
              <a:t>/</a:t>
            </a:r>
            <a:r>
              <a:rPr lang="en-US" altLang="zh-CN">
                <a:sym typeface="+mn-ea"/>
              </a:rPr>
              <a:t>&gt;</a:t>
            </a:r>
            <a:r>
              <a:rPr lang="zh-CN" altLang="en-US">
                <a:sym typeface="+mn-ea"/>
              </a:rPr>
              <a:t>）。</a:t>
            </a:r>
          </a:p>
          <a:p>
            <a:pPr marL="0" inden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sz="half" idx="1"/>
          </p:nvPr>
        </p:nvSpPr>
        <p:spPr/>
        <p:txBody>
          <a:bodyPr/>
          <a:lstStyle/>
          <a:p>
            <a:r>
              <a:rPr lang="zh-CN" altLang="en-US">
                <a:sym typeface="+mn-ea"/>
              </a:rPr>
              <a:t>为什么 </a:t>
            </a:r>
            <a:r>
              <a:rPr>
                <a:sym typeface="+mn-ea"/>
              </a:rPr>
              <a:t>HTML </a:t>
            </a:r>
            <a:r>
              <a:rPr lang="zh-CN" altLang="en-US">
                <a:sym typeface="+mn-ea"/>
              </a:rPr>
              <a:t>语言设计出单双两种标签</a:t>
            </a:r>
            <a:r>
              <a:rPr>
                <a:sym typeface="+mn-ea"/>
              </a:rPr>
              <a:t>?</a:t>
            </a:r>
          </a:p>
          <a:p>
            <a:pPr lvl="1"/>
            <a:r>
              <a:rPr lang="zh-CN" altLang="en-US" sz="2400">
                <a:sym typeface="+mn-ea"/>
              </a:rPr>
              <a:t>双标签：代表标签作用</a:t>
            </a:r>
            <a:r>
              <a:rPr lang="zh-CN" altLang="en-US" sz="2400">
                <a:solidFill>
                  <a:srgbClr val="C00000"/>
                </a:solidFill>
                <a:sym typeface="+mn-ea"/>
              </a:rPr>
              <a:t>范围</a:t>
            </a:r>
          </a:p>
          <a:p>
            <a:pPr lvl="1"/>
            <a:r>
              <a:rPr lang="zh-CN" altLang="en-US">
                <a:sym typeface="+mn-ea"/>
              </a:rPr>
              <a:t>单标签：无需表达范围，仅在标签出现处有效</a:t>
            </a:r>
          </a:p>
          <a:p>
            <a:pPr lvl="1"/>
            <a:endParaRPr lang="zh-CN" altLang="en-US" sz="2400">
              <a:solidFill>
                <a:srgbClr val="FF0000"/>
              </a:solidFill>
            </a:endParaRPr>
          </a:p>
          <a:p>
            <a:endParaRPr lang="zh-CN" altLang="en-US" sz="2400">
              <a:solidFill>
                <a:srgbClr val="FF0000"/>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2304" y="2880321"/>
            <a:ext cx="3003873" cy="3212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元素</a:t>
            </a:r>
          </a:p>
        </p:txBody>
      </p:sp>
      <p:sp>
        <p:nvSpPr>
          <p:cNvPr id="3" name="内容占位符 2"/>
          <p:cNvSpPr>
            <a:spLocks noGrp="1"/>
          </p:cNvSpPr>
          <p:nvPr>
            <p:ph sz="half" idx="1"/>
          </p:nvPr>
        </p:nvSpPr>
        <p:spPr/>
        <p:txBody>
          <a:bodyPr/>
          <a:lstStyle/>
          <a:p>
            <a:endParaRPr lang="zh-CN" altLang="en-US"/>
          </a:p>
          <a:p>
            <a:endParaRPr lang="zh-CN" altLang="en-US"/>
          </a:p>
          <a:p>
            <a:endParaRPr lang="zh-CN" altLang="en-US"/>
          </a:p>
          <a:p>
            <a:endParaRPr lang="zh-CN" altLang="en-US"/>
          </a:p>
          <a:p>
            <a:endParaRPr lang="zh-CN" altLang="en-US"/>
          </a:p>
          <a:p>
            <a:r>
              <a:t>HTML </a:t>
            </a:r>
            <a:r>
              <a:rPr lang="zh-CN" altLang="en-US">
                <a:solidFill>
                  <a:srgbClr val="FF0000"/>
                </a:solidFill>
              </a:rPr>
              <a:t>元素</a:t>
            </a:r>
            <a:r>
              <a:rPr lang="zh-CN" altLang="en-US"/>
              <a:t>指的是从开始标签到结束标签的所有代码。</a:t>
            </a:r>
          </a:p>
        </p:txBody>
      </p:sp>
      <p:sp>
        <p:nvSpPr>
          <p:cNvPr id="39" name="矩形 38"/>
          <p:cNvSpPr/>
          <p:nvPr/>
        </p:nvSpPr>
        <p:spPr>
          <a:xfrm>
            <a:off x="1018928" y="2347142"/>
            <a:ext cx="4968552" cy="1569660"/>
          </a:xfrm>
          <a:prstGeom prst="rect">
            <a:avLst/>
          </a:prstGeom>
          <a:solidFill>
            <a:srgbClr val="C7F3FD"/>
          </a:solidFill>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h1&gt;</a:t>
            </a:r>
            <a:r>
              <a:rPr lang="en-US" altLang="zh-CN" sz="3200" dirty="0" smtClean="0">
                <a:solidFill>
                  <a:schemeClr val="tx1"/>
                </a:solidFill>
                <a:latin typeface="Arial Unicode MS" panose="020B0604020202020204" charset="-122"/>
                <a:ea typeface="Arial Unicode MS" panose="020B0604020202020204" charset="-122"/>
                <a:cs typeface="Arial Unicode MS" panose="020B0604020202020204" charset="-122"/>
              </a:rPr>
              <a:t>Hello World!</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h1</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&gt;</a:t>
            </a:r>
          </a:p>
          <a:p>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err="1" smtClean="0">
                <a:solidFill>
                  <a:srgbClr val="FF0000"/>
                </a:solidFill>
                <a:latin typeface="Arial Unicode MS" panose="020B0604020202020204" charset="-122"/>
                <a:ea typeface="Arial Unicode MS" panose="020B0604020202020204" charset="-122"/>
                <a:cs typeface="Arial Unicode MS" panose="020B0604020202020204" charset="-122"/>
              </a:rPr>
              <a:t>br</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 /&gt;</a:t>
            </a:r>
          </a:p>
          <a:p>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h1&gt;</a:t>
            </a:r>
            <a:r>
              <a:rPr lang="zh-CN" altLang="en-US" sz="2800" dirty="0" smtClean="0">
                <a:solidFill>
                  <a:schemeClr val="tx1"/>
                </a:solidFill>
                <a:latin typeface="微软雅黑" panose="020B0503020204020204" pitchFamily="34" charset="-122"/>
                <a:ea typeface="微软雅黑" panose="020B0503020204020204" pitchFamily="34" charset="-122"/>
                <a:cs typeface="Arial Unicode MS" panose="020B0604020202020204" charset="-122"/>
              </a:rPr>
              <a:t>你好！</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h1</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&gt;</a:t>
            </a:r>
          </a:p>
        </p:txBody>
      </p:sp>
      <p:sp>
        <p:nvSpPr>
          <p:cNvPr id="40" name="TextBox 10"/>
          <p:cNvSpPr txBox="1">
            <a:spLocks noChangeArrowheads="1"/>
          </p:cNvSpPr>
          <p:nvPr/>
        </p:nvSpPr>
        <p:spPr bwMode="auto">
          <a:xfrm>
            <a:off x="7248128" y="1239692"/>
            <a:ext cx="37893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浏览器</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解释</a:t>
            </a:r>
            <a:r>
              <a:rPr lang="zh-CN" altLang="en-US" sz="2800" dirty="0" smtClean="0">
                <a:latin typeface="微软雅黑" panose="020B0503020204020204" pitchFamily="34" charset="-122"/>
                <a:ea typeface="微软雅黑" panose="020B0503020204020204" pitchFamily="34" charset="-122"/>
              </a:rPr>
              <a:t>并</a:t>
            </a:r>
            <a:r>
              <a:rPr lang="zh-CN" altLang="en-US" sz="2800" dirty="0">
                <a:latin typeface="微软雅黑" panose="020B0503020204020204" pitchFamily="34" charset="-122"/>
                <a:ea typeface="微软雅黑" panose="020B0503020204020204" pitchFamily="34" charset="-122"/>
              </a:rPr>
              <a:t>呈现“</a:t>
            </a:r>
          </a:p>
        </p:txBody>
      </p:sp>
      <p:pic>
        <p:nvPicPr>
          <p:cNvPr id="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827300"/>
            <a:ext cx="3475953" cy="259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直接箭头连接符 43"/>
          <p:cNvCxnSpPr/>
          <p:nvPr/>
        </p:nvCxnSpPr>
        <p:spPr>
          <a:xfrm flipV="1">
            <a:off x="159499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V="1">
            <a:off x="492255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39416" y="1484785"/>
            <a:ext cx="1507809" cy="491490"/>
          </a:xfrm>
          <a:prstGeom prst="rect">
            <a:avLst/>
          </a:prstGeom>
          <a:noFill/>
        </p:spPr>
        <p:txBody>
          <a:bodyPr wrap="square" rtlCol="0">
            <a:spAutoFit/>
          </a:bodyPr>
          <a:lstStyle/>
          <a:p>
            <a:r>
              <a:rPr lang="zh-CN" altLang="en-US" sz="2600" dirty="0" smtClean="0">
                <a:latin typeface="微软雅黑" panose="020B0503020204020204" pitchFamily="34" charset="-122"/>
                <a:ea typeface="微软雅黑" panose="020B0503020204020204" pitchFamily="34" charset="-122"/>
              </a:rPr>
              <a:t>开始标签</a:t>
            </a:r>
            <a:endParaRPr lang="zh-CN" altLang="en-US" sz="2600" dirty="0">
              <a:latin typeface="微软雅黑" panose="020B0503020204020204" pitchFamily="34" charset="-122"/>
              <a:ea typeface="微软雅黑" panose="020B0503020204020204" pitchFamily="34" charset="-122"/>
            </a:endParaRPr>
          </a:p>
        </p:txBody>
      </p:sp>
      <p:sp>
        <p:nvSpPr>
          <p:cNvPr id="48" name="TextBox 47"/>
          <p:cNvSpPr txBox="1"/>
          <p:nvPr/>
        </p:nvSpPr>
        <p:spPr>
          <a:xfrm>
            <a:off x="4187279" y="1484785"/>
            <a:ext cx="151908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结束</a:t>
            </a:r>
            <a:r>
              <a:rPr lang="zh-CN" altLang="en-US" sz="2600" dirty="0" smtClean="0">
                <a:latin typeface="微软雅黑" panose="020B0503020204020204" pitchFamily="34" charset="-122"/>
                <a:ea typeface="微软雅黑" panose="020B0503020204020204" pitchFamily="34" charset="-122"/>
              </a:rPr>
              <a:t>标签</a:t>
            </a:r>
            <a:endParaRPr lang="zh-CN" altLang="en-US" sz="2600" dirty="0">
              <a:latin typeface="微软雅黑" panose="020B0503020204020204" pitchFamily="34" charset="-122"/>
              <a:ea typeface="微软雅黑" panose="020B0503020204020204" pitchFamily="34" charset="-122"/>
            </a:endParaRPr>
          </a:p>
        </p:txBody>
      </p:sp>
      <p:sp>
        <p:nvSpPr>
          <p:cNvPr id="49" name="右大括号 48"/>
          <p:cNvSpPr/>
          <p:nvPr/>
        </p:nvSpPr>
        <p:spPr>
          <a:xfrm rot="16200000">
            <a:off x="3048364" y="1136148"/>
            <a:ext cx="261612" cy="2016225"/>
          </a:xfrm>
          <a:prstGeom prst="rightBrace">
            <a:avLst>
              <a:gd name="adj1" fmla="val 8333"/>
              <a:gd name="adj2" fmla="val 52158"/>
            </a:avLst>
          </a:prstGeom>
          <a:ln w="254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420906" y="1484784"/>
            <a:ext cx="1516527" cy="491490"/>
          </a:xfrm>
          <a:prstGeom prst="rect">
            <a:avLst/>
          </a:prstGeom>
          <a:noFill/>
        </p:spPr>
        <p:txBody>
          <a:bodyPr wrap="square" rtlCol="0">
            <a:spAutoFit/>
          </a:bodyPr>
          <a:lstStyle/>
          <a:p>
            <a:r>
              <a:rPr lang="zh-CN" altLang="en-US" sz="2600" dirty="0" smtClean="0">
                <a:latin typeface="微软雅黑" panose="020B0503020204020204" pitchFamily="34" charset="-122"/>
                <a:ea typeface="微软雅黑" panose="020B0503020204020204" pitchFamily="34" charset="-122"/>
              </a:rPr>
              <a:t>标签内容</a:t>
            </a:r>
            <a:endParaRPr lang="zh-CN" altLang="en-US" sz="2600" dirty="0">
              <a:latin typeface="微软雅黑" panose="020B0503020204020204" pitchFamily="34" charset="-122"/>
              <a:ea typeface="微软雅黑" panose="020B0503020204020204" pitchFamily="34" charset="-122"/>
            </a:endParaRPr>
          </a:p>
        </p:txBody>
      </p:sp>
      <p:sp>
        <p:nvSpPr>
          <p:cNvPr id="4" name="文本框 10"/>
          <p:cNvSpPr txBox="1"/>
          <p:nvPr/>
        </p:nvSpPr>
        <p:spPr>
          <a:xfrm>
            <a:off x="9360848" y="5758497"/>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demo2-2.html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标签书写规范</a:t>
            </a:r>
          </a:p>
        </p:txBody>
      </p:sp>
      <p:sp>
        <p:nvSpPr>
          <p:cNvPr id="3" name="内容占位符 2"/>
          <p:cNvSpPr>
            <a:spLocks noGrp="1"/>
          </p:cNvSpPr>
          <p:nvPr>
            <p:ph sz="half" idx="1"/>
          </p:nvPr>
        </p:nvSpPr>
        <p:spPr/>
        <p:txBody>
          <a:bodyPr>
            <a:normAutofit/>
          </a:bodyPr>
          <a:lstStyle/>
          <a:p>
            <a:r>
              <a:rPr lang="zh-CN" altLang="en-US">
                <a:sym typeface="+mn-ea"/>
              </a:rPr>
              <a:t>标签与标签之间是可以</a:t>
            </a:r>
            <a:r>
              <a:rPr lang="zh-CN" altLang="en-US">
                <a:solidFill>
                  <a:srgbClr val="FF0000"/>
                </a:solidFill>
                <a:sym typeface="+mn-ea"/>
              </a:rPr>
              <a:t>嵌套</a:t>
            </a:r>
            <a:r>
              <a:rPr lang="zh-CN" altLang="en-US">
                <a:sym typeface="+mn-ea"/>
              </a:rPr>
              <a:t>的，但先后书序必须保持一致</a:t>
            </a:r>
          </a:p>
          <a:p>
            <a:pPr lvl="1"/>
            <a:r>
              <a:rPr lang="zh-CN" altLang="en-US">
                <a:sym typeface="+mn-ea"/>
              </a:rPr>
              <a:t>如：</a:t>
            </a:r>
            <a:r>
              <a:rPr>
                <a:sym typeface="+mn-ea"/>
              </a:rPr>
              <a:t>&lt;div&gt;</a:t>
            </a:r>
            <a:r>
              <a:rPr lang="zh-CN" altLang="en-US">
                <a:sym typeface="+mn-ea"/>
              </a:rPr>
              <a:t>里面嵌套</a:t>
            </a:r>
            <a:r>
              <a:rPr>
                <a:sym typeface="+mn-ea"/>
              </a:rPr>
              <a:t>&lt;p&gt;</a:t>
            </a:r>
            <a:r>
              <a:rPr lang="zh-CN" altLang="en-US">
                <a:sym typeface="+mn-ea"/>
              </a:rPr>
              <a:t>，那么</a:t>
            </a:r>
            <a:r>
              <a:rPr>
                <a:sym typeface="+mn-ea"/>
              </a:rPr>
              <a:t>&lt;</a:t>
            </a:r>
            <a:r>
              <a:rPr>
                <a:solidFill>
                  <a:srgbClr val="FF0000"/>
                </a:solidFill>
                <a:sym typeface="+mn-ea"/>
              </a:rPr>
              <a:t>/</a:t>
            </a:r>
            <a:r>
              <a:rPr>
                <a:sym typeface="+mn-ea"/>
              </a:rPr>
              <a:t>p&gt;</a:t>
            </a:r>
            <a:r>
              <a:rPr lang="zh-CN" altLang="en-US">
                <a:sym typeface="+mn-ea"/>
              </a:rPr>
              <a:t>必须放在</a:t>
            </a:r>
            <a:r>
              <a:rPr>
                <a:sym typeface="+mn-ea"/>
              </a:rPr>
              <a:t>&lt;</a:t>
            </a:r>
            <a:r>
              <a:rPr>
                <a:solidFill>
                  <a:srgbClr val="FF0000"/>
                </a:solidFill>
                <a:sym typeface="+mn-ea"/>
              </a:rPr>
              <a:t>/</a:t>
            </a:r>
            <a:r>
              <a:rPr>
                <a:sym typeface="+mn-ea"/>
              </a:rPr>
              <a:t>div&gt;</a:t>
            </a:r>
            <a:r>
              <a:rPr lang="zh-CN" altLang="en-US">
                <a:sym typeface="+mn-ea"/>
              </a:rPr>
              <a:t>的前面。</a:t>
            </a:r>
          </a:p>
          <a:p>
            <a:endParaRPr lang="zh-CN" altLang="en-US">
              <a:sym typeface="+mn-ea"/>
            </a:endParaRPr>
          </a:p>
          <a:p>
            <a:endParaRPr lang="zh-CN" altLang="en-US">
              <a:sym typeface="+mn-ea"/>
            </a:endParaRPr>
          </a:p>
          <a:p>
            <a:r>
              <a:rPr>
                <a:sym typeface="+mn-ea"/>
              </a:rPr>
              <a:t>HTML </a:t>
            </a:r>
            <a:r>
              <a:rPr lang="zh-CN" altLang="en-US">
                <a:sym typeface="+mn-ea"/>
              </a:rPr>
              <a:t>标签对大小写不敏感</a:t>
            </a:r>
          </a:p>
          <a:p>
            <a:pPr lvl="1"/>
            <a:r>
              <a:rPr>
                <a:sym typeface="+mn-ea"/>
              </a:rPr>
              <a:t>&lt;H1&gt;</a:t>
            </a:r>
            <a:r>
              <a:rPr lang="zh-CN" altLang="en-US">
                <a:sym typeface="+mn-ea"/>
              </a:rPr>
              <a:t>等同于</a:t>
            </a:r>
            <a:r>
              <a:rPr>
                <a:sym typeface="+mn-ea"/>
              </a:rPr>
              <a:t>&lt;h1&gt;</a:t>
            </a:r>
            <a:r>
              <a:rPr lang="zh-CN" altLang="en-US">
                <a:sym typeface="+mn-ea"/>
              </a:rPr>
              <a:t>，但建议统一规范</a:t>
            </a:r>
            <a:r>
              <a:rPr lang="zh-CN" altLang="en-US">
                <a:solidFill>
                  <a:srgbClr val="FF0000"/>
                </a:solidFill>
                <a:sym typeface="+mn-ea"/>
              </a:rPr>
              <a:t>小写</a:t>
            </a:r>
            <a:r>
              <a:rPr lang="zh-CN" altLang="en-US">
                <a:sym typeface="+mn-ea"/>
              </a:rPr>
              <a:t>。</a:t>
            </a:r>
            <a:endParaRPr lang="zh-CN" altLang="en-US"/>
          </a:p>
        </p:txBody>
      </p:sp>
      <p:sp>
        <p:nvSpPr>
          <p:cNvPr id="5" name="TextBox 1"/>
          <p:cNvSpPr txBox="1"/>
          <p:nvPr/>
        </p:nvSpPr>
        <p:spPr>
          <a:xfrm>
            <a:off x="3287688" y="2837314"/>
            <a:ext cx="5388554" cy="553085"/>
          </a:xfrm>
          <a:prstGeom prst="rect">
            <a:avLst/>
          </a:prstGeom>
          <a:solidFill>
            <a:schemeClr val="accent5">
              <a:lumMod val="20000"/>
              <a:lumOff val="80000"/>
            </a:schemeClr>
          </a:solidFill>
        </p:spPr>
        <p:txBody>
          <a:bodyPr wrap="square" rtlCol="0">
            <a:spAutoFit/>
          </a:bodyPr>
          <a:lstStyle/>
          <a:p>
            <a:r>
              <a:rPr lang="en-US" altLang="zh-CN" sz="3000" dirty="0">
                <a:solidFill>
                  <a:srgbClr val="CC0099"/>
                </a:solidFill>
              </a:rPr>
              <a:t>&lt;div</a:t>
            </a:r>
            <a:r>
              <a:rPr lang="en-US" altLang="zh-CN" sz="3000" dirty="0" smtClean="0">
                <a:solidFill>
                  <a:srgbClr val="CC0099"/>
                </a:solidFill>
              </a:rPr>
              <a:t>&gt; </a:t>
            </a:r>
            <a:r>
              <a:rPr lang="en-US" altLang="zh-CN" sz="3000" dirty="0" smtClean="0">
                <a:solidFill>
                  <a:srgbClr val="CC6600"/>
                </a:solidFill>
              </a:rPr>
              <a:t>&lt;</a:t>
            </a:r>
            <a:r>
              <a:rPr lang="en-US" altLang="zh-CN" sz="3000" dirty="0">
                <a:solidFill>
                  <a:srgbClr val="CC6600"/>
                </a:solidFill>
              </a:rPr>
              <a:t>p</a:t>
            </a:r>
            <a:r>
              <a:rPr lang="en-US" altLang="zh-CN" sz="3000" dirty="0" smtClean="0">
                <a:solidFill>
                  <a:srgbClr val="CC6600"/>
                </a:solidFill>
              </a:rPr>
              <a:t>&gt; </a:t>
            </a:r>
            <a:r>
              <a:rPr lang="zh-CN" altLang="en-US" sz="3000" dirty="0" smtClean="0">
                <a:solidFill>
                  <a:srgbClr val="002060"/>
                </a:solidFill>
                <a:latin typeface="微软雅黑" panose="020B0503020204020204" pitchFamily="34" charset="-122"/>
                <a:ea typeface="微软雅黑" panose="020B0503020204020204" pitchFamily="34" charset="-122"/>
              </a:rPr>
              <a:t>科学百科 </a:t>
            </a:r>
            <a:r>
              <a:rPr lang="en-US" altLang="zh-CN" sz="3000" dirty="0" smtClean="0">
                <a:solidFill>
                  <a:srgbClr val="CC6600"/>
                </a:solidFill>
              </a:rPr>
              <a:t>&lt;/</a:t>
            </a:r>
            <a:r>
              <a:rPr lang="en-US" altLang="zh-CN" sz="3000" dirty="0">
                <a:solidFill>
                  <a:srgbClr val="CC6600"/>
                </a:solidFill>
              </a:rPr>
              <a:t>p</a:t>
            </a:r>
            <a:r>
              <a:rPr lang="en-US" altLang="zh-CN" sz="3000" dirty="0" smtClean="0">
                <a:solidFill>
                  <a:srgbClr val="CC6600"/>
                </a:solidFill>
              </a:rPr>
              <a:t>&gt; </a:t>
            </a:r>
            <a:r>
              <a:rPr lang="en-US" altLang="zh-CN" sz="3000" dirty="0" smtClean="0">
                <a:solidFill>
                  <a:srgbClr val="CC0099"/>
                </a:solidFill>
              </a:rPr>
              <a:t>&lt;/</a:t>
            </a:r>
            <a:r>
              <a:rPr lang="en-US" altLang="zh-CN" sz="3000" dirty="0">
                <a:solidFill>
                  <a:srgbClr val="CC0099"/>
                </a:solidFill>
              </a:rPr>
              <a:t>div</a:t>
            </a:r>
            <a:r>
              <a:rPr lang="en-US" altLang="zh-CN" sz="3000" dirty="0" smtClean="0">
                <a:solidFill>
                  <a:srgbClr val="CC0099"/>
                </a:solidFill>
              </a:rPr>
              <a:t>&gt;</a:t>
            </a:r>
            <a:endParaRPr lang="en-US" altLang="zh-CN" sz="30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标签属性</a:t>
            </a:r>
          </a:p>
        </p:txBody>
      </p:sp>
      <p:sp>
        <p:nvSpPr>
          <p:cNvPr id="3" name="内容占位符 2"/>
          <p:cNvSpPr>
            <a:spLocks noGrp="1"/>
          </p:cNvSpPr>
          <p:nvPr>
            <p:ph sz="half" idx="1"/>
          </p:nvPr>
        </p:nvSpPr>
        <p:spPr/>
        <p:txBody>
          <a:bodyPr/>
          <a:lstStyle/>
          <a:p>
            <a:pPr algn="l"/>
            <a:r>
              <a:t>HTML </a:t>
            </a:r>
            <a:r>
              <a:rPr lang="zh-CN" altLang="en-US"/>
              <a:t>标签可以拥有</a:t>
            </a:r>
            <a:r>
              <a:rPr lang="zh-CN" altLang="en-US">
                <a:solidFill>
                  <a:srgbClr val="FF0000"/>
                </a:solidFill>
              </a:rPr>
              <a:t>属性</a:t>
            </a:r>
            <a:r>
              <a:rPr lang="zh-CN" altLang="en-US"/>
              <a:t> </a:t>
            </a:r>
            <a:r>
              <a:t>—— </a:t>
            </a:r>
            <a:r>
              <a:rPr lang="zh-CN" altLang="en-US"/>
              <a:t>辅助标签提供</a:t>
            </a:r>
            <a:r>
              <a:rPr lang="zh-CN" altLang="en-US">
                <a:solidFill>
                  <a:srgbClr val="FF0000"/>
                </a:solidFill>
              </a:rPr>
              <a:t>更多信息</a:t>
            </a:r>
          </a:p>
          <a:p>
            <a:pPr lvl="1" algn="l"/>
            <a:r>
              <a:rPr lang="zh-CN" altLang="en-US">
                <a:solidFill>
                  <a:schemeClr val="tx1"/>
                </a:solidFill>
              </a:rPr>
              <a:t>属性书写形式：</a:t>
            </a:r>
            <a:r>
              <a:rPr>
                <a:solidFill>
                  <a:srgbClr val="C00000"/>
                </a:solidFill>
              </a:rPr>
              <a:t>name = </a:t>
            </a:r>
            <a:r>
              <a:rPr>
                <a:solidFill>
                  <a:srgbClr val="C00000"/>
                </a:solidFill>
                <a:sym typeface="+mn-ea"/>
              </a:rPr>
              <a:t>"</a:t>
            </a:r>
            <a:r>
              <a:rPr>
                <a:solidFill>
                  <a:srgbClr val="C00000"/>
                </a:solidFill>
              </a:rPr>
              <a:t>value</a:t>
            </a:r>
            <a:r>
              <a:rPr>
                <a:solidFill>
                  <a:srgbClr val="C00000"/>
                </a:solidFill>
                <a:sym typeface="+mn-ea"/>
              </a:rPr>
              <a:t>"</a:t>
            </a:r>
          </a:p>
          <a:p>
            <a:pPr lvl="1" algn="l"/>
            <a:r>
              <a:rPr lang="zh-CN" altLang="en-US">
                <a:solidFill>
                  <a:schemeClr val="tx1"/>
                </a:solidFill>
              </a:rPr>
              <a:t>属性书写位置：</a:t>
            </a:r>
            <a:r>
              <a:rPr lang="zh-CN" altLang="en-US">
                <a:solidFill>
                  <a:srgbClr val="C00000"/>
                </a:solidFill>
              </a:rPr>
              <a:t>开始标签</a:t>
            </a:r>
          </a:p>
          <a:p>
            <a:pPr lvl="1" algn="l"/>
            <a:r>
              <a:rPr lang="zh-CN" altLang="en-US">
                <a:solidFill>
                  <a:schemeClr val="tx1"/>
                </a:solidFill>
              </a:rPr>
              <a:t>不同标签具有</a:t>
            </a:r>
            <a:r>
              <a:rPr lang="zh-CN" altLang="en-US">
                <a:solidFill>
                  <a:srgbClr val="C00000"/>
                </a:solidFill>
              </a:rPr>
              <a:t>不同属性</a:t>
            </a:r>
          </a:p>
        </p:txBody>
      </p:sp>
      <p:graphicFrame>
        <p:nvGraphicFramePr>
          <p:cNvPr id="4" name="Group 103"/>
          <p:cNvGraphicFramePr/>
          <p:nvPr/>
        </p:nvGraphicFramePr>
        <p:xfrm>
          <a:off x="1199456" y="3851280"/>
          <a:ext cx="10297144" cy="1950720"/>
        </p:xfrm>
        <a:graphic>
          <a:graphicData uri="http://schemas.openxmlformats.org/drawingml/2006/table">
            <a:tbl>
              <a:tblPr/>
              <a:tblGrid>
                <a:gridCol w="2491354"/>
                <a:gridCol w="2437130"/>
                <a:gridCol w="5368660"/>
              </a:tblGrid>
              <a:tr h="433674">
                <a:tc gridSpan="3">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&lt;body&gt;</a:t>
                      </a: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标签的可选属性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值</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描述</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cap="none" normalizeH="0" baseline="0" dirty="0" err="1" smtClean="0">
                          <a:ln>
                            <a:noFill/>
                          </a:ln>
                          <a:solidFill>
                            <a:srgbClr val="0070C0"/>
                          </a:solidFill>
                          <a:effectLst/>
                          <a:latin typeface="Arial" panose="020B0604020202020204" pitchFamily="34" charset="0"/>
                          <a:ea typeface="宋体" panose="02010600030101010101" pitchFamily="2" charset="-122"/>
                        </a:rPr>
                        <a:t>bgcolor</a:t>
                      </a: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规定文档的背景颜色。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8768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text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规定文档中所有文本的颜色。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8" name="内容占位符 2"/>
          <p:cNvSpPr/>
          <p:nvPr/>
        </p:nvSpPr>
        <p:spPr bwMode="auto">
          <a:xfrm>
            <a:off x="5658426" y="2810510"/>
            <a:ext cx="5838190" cy="935990"/>
          </a:xfrm>
          <a:prstGeom prst="rect">
            <a:avLst/>
          </a:prstGeom>
          <a:solidFill>
            <a:srgbClr val="C8D6EE"/>
          </a:solidFill>
          <a:ln>
            <a:noFill/>
          </a:ln>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altLang="zh-CN" sz="2400" dirty="0" smtClean="0">
                <a:latin typeface="微软雅黑" panose="020B0503020204020204" pitchFamily="34" charset="-122"/>
                <a:ea typeface="微软雅黑" panose="020B0503020204020204" pitchFamily="34" charset="-122"/>
              </a:rPr>
              <a:t>&lt;body </a:t>
            </a:r>
            <a:r>
              <a:rPr lang="en-US" altLang="zh-CN" sz="2400" dirty="0" err="1" smtClean="0">
                <a:latin typeface="微软雅黑" panose="020B0503020204020204" pitchFamily="34" charset="-122"/>
                <a:ea typeface="微软雅黑" panose="020B0503020204020204" pitchFamily="34" charset="-122"/>
              </a:rPr>
              <a:t>bgcolor</a:t>
            </a:r>
            <a:r>
              <a:rPr lang="en-US" altLang="zh-CN" sz="2400" dirty="0" smtClean="0">
                <a:latin typeface="微软雅黑" panose="020B0503020204020204" pitchFamily="34" charset="-122"/>
                <a:ea typeface="微软雅黑" panose="020B0503020204020204" pitchFamily="34" charset="-122"/>
              </a:rPr>
              <a:t> = </a:t>
            </a:r>
            <a:r>
              <a:rPr sz="2400">
                <a:sym typeface="+mn-ea"/>
              </a:rPr>
              <a:t>"</a:t>
            </a:r>
            <a:r>
              <a:rPr lang="en-US" altLang="zh-CN" sz="2400" dirty="0" smtClean="0">
                <a:solidFill>
                  <a:srgbClr val="FF0000"/>
                </a:solidFill>
                <a:latin typeface="微软雅黑" panose="020B0503020204020204" pitchFamily="34" charset="-122"/>
                <a:ea typeface="微软雅黑" panose="020B0503020204020204" pitchFamily="34" charset="-122"/>
              </a:rPr>
              <a:t>red</a:t>
            </a:r>
            <a:r>
              <a:rPr sz="2400">
                <a:sym typeface="+mn-ea"/>
              </a:rPr>
              <a:t>" </a:t>
            </a:r>
            <a:r>
              <a:rPr sz="2400"/>
              <a:t> </a:t>
            </a:r>
            <a:r>
              <a:rPr lang="en-US" altLang="zh-CN" sz="2400" dirty="0" smtClean="0">
                <a:latin typeface="微软雅黑" panose="020B0503020204020204" pitchFamily="34" charset="-122"/>
                <a:ea typeface="微软雅黑" panose="020B0503020204020204" pitchFamily="34" charset="-122"/>
              </a:rPr>
              <a:t>text = </a:t>
            </a:r>
            <a:r>
              <a:rPr sz="2400">
                <a:sym typeface="+mn-ea"/>
              </a:rPr>
              <a:t>"</a:t>
            </a:r>
            <a:r>
              <a:rPr lang="en-US" altLang="zh-CN" sz="2400" dirty="0" smtClean="0">
                <a:solidFill>
                  <a:srgbClr val="FF0000"/>
                </a:solidFill>
                <a:latin typeface="微软雅黑" panose="020B0503020204020204" pitchFamily="34" charset="-122"/>
                <a:ea typeface="微软雅黑" panose="020B0503020204020204" pitchFamily="34" charset="-122"/>
              </a:rPr>
              <a:t>blue</a:t>
            </a:r>
            <a:r>
              <a:rPr sz="2400">
                <a:solidFill>
                  <a:schemeClr val="tx1"/>
                </a:solidFill>
                <a:sym typeface="+mn-ea"/>
              </a:rPr>
              <a:t>"</a:t>
            </a:r>
            <a:r>
              <a:rPr lang="en-US" altLang="zh-CN" sz="2400" dirty="0" smtClean="0">
                <a:latin typeface="微软雅黑" panose="020B0503020204020204" pitchFamily="34" charset="-122"/>
                <a:ea typeface="微软雅黑" panose="020B0503020204020204" pitchFamily="34" charset="-122"/>
              </a:rPr>
              <a:t>&gt;</a:t>
            </a:r>
          </a:p>
          <a:p>
            <a:pPr marL="0" indent="0">
              <a:buNone/>
            </a:pPr>
            <a:r>
              <a:rPr lang="en-US" altLang="zh-CN" sz="2400" dirty="0" smtClean="0">
                <a:latin typeface="微软雅黑" panose="020B0503020204020204" pitchFamily="34" charset="-122"/>
                <a:ea typeface="微软雅黑" panose="020B0503020204020204" pitchFamily="34" charset="-122"/>
              </a:rPr>
              <a:t>&lt;</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body&gt;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FF0000"/>
                  </a:solidFill>
                  <a:latin typeface="微软雅黑" panose="020B0503020204020204" pitchFamily="34" charset="-122"/>
                  <a:ea typeface="微软雅黑" panose="020B0503020204020204" pitchFamily="34" charset="-122"/>
                </a:rPr>
                <a:t>标签和</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FF0000"/>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471263"/>
            <a:ext cx="3412703" cy="247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49473" y="126876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r>
              <a:rPr lang="zh-CN" altLang="en-US" sz="3600" b="1" dirty="0">
                <a:solidFill>
                  <a:schemeClr val="tx1"/>
                </a:solidFill>
                <a:latin typeface="微软雅黑" panose="020B0503020204020204" pitchFamily="34" charset="-122"/>
                <a:ea typeface="微软雅黑" panose="020B0503020204020204" pitchFamily="34" charset="-122"/>
              </a:rPr>
              <a:t>网页元素</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7" name="TextBox 4"/>
          <p:cNvSpPr txBox="1">
            <a:spLocks noChangeArrowheads="1"/>
          </p:cNvSpPr>
          <p:nvPr/>
        </p:nvSpPr>
        <p:spPr bwMode="auto">
          <a:xfrm>
            <a:off x="3039186" y="2348880"/>
            <a:ext cx="5832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网页元素</a:t>
            </a:r>
            <a:r>
              <a:rPr lang="zh-CN" altLang="en-US" sz="2800" dirty="0">
                <a:solidFill>
                  <a:schemeClr val="tx1"/>
                </a:solidFill>
                <a:latin typeface="微软雅黑" panose="020B0503020204020204" pitchFamily="34" charset="-122"/>
                <a:ea typeface="微软雅黑" panose="020B0503020204020204" pitchFamily="34" charset="-122"/>
              </a:rPr>
              <a:t>是</a:t>
            </a:r>
            <a:r>
              <a:rPr lang="zh-CN" altLang="en-US" sz="2800" dirty="0" smtClean="0">
                <a:solidFill>
                  <a:schemeClr val="tx1"/>
                </a:solidFill>
                <a:latin typeface="微软雅黑" panose="020B0503020204020204" pitchFamily="34" charset="-122"/>
                <a:ea typeface="微软雅黑" panose="020B0503020204020204" pitchFamily="34" charset="-122"/>
              </a:rPr>
              <a:t>指构成网页的各项内</a:t>
            </a:r>
            <a:r>
              <a:rPr lang="zh-CN" altLang="en-US" sz="2800" dirty="0">
                <a:solidFill>
                  <a:schemeClr val="tx1"/>
                </a:solidFill>
                <a:latin typeface="微软雅黑" panose="020B0503020204020204" pitchFamily="34" charset="-122"/>
                <a:ea typeface="微软雅黑" panose="020B0503020204020204" pitchFamily="34" charset="-122"/>
              </a:rPr>
              <a:t>容</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55970"/>
            <a:ext cx="2708249" cy="6914070"/>
            <a:chOff x="2288" y="0"/>
            <a:chExt cx="4266" cy="10800"/>
          </a:xfrm>
        </p:grpSpPr>
        <p:sp>
          <p:nvSpPr>
            <p:cNvPr id="5" name="矩形 4"/>
            <p:cNvSpPr/>
            <p:nvPr/>
          </p:nvSpPr>
          <p:spPr>
            <a:xfrm>
              <a:off x="2288" y="0"/>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57" y="2413"/>
              <a:ext cx="1884"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a:t>
              </a:r>
              <a:r>
                <a:rPr lang="zh-CN" altLang="en-US" sz="4800" b="1" dirty="0" smtClean="0">
                  <a:solidFill>
                    <a:schemeClr val="bg1"/>
                  </a:solidFill>
                  <a:latin typeface="微软雅黑" panose="020B0503020204020204" pitchFamily="34" charset="-122"/>
                  <a:ea typeface="微软雅黑" panose="020B0503020204020204" pitchFamily="34" charset="-122"/>
                </a:rPr>
                <a:t>讲目标</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3" name="等腰三角形 2"/>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3912235" y="1387475"/>
            <a:ext cx="5463540" cy="3297555"/>
            <a:chOff x="7630" y="2599"/>
            <a:chExt cx="8604" cy="5193"/>
          </a:xfrm>
        </p:grpSpPr>
        <p:sp>
          <p:nvSpPr>
            <p:cNvPr id="8" name="等腰三角形 7"/>
            <p:cNvSpPr/>
            <p:nvPr/>
          </p:nvSpPr>
          <p:spPr>
            <a:xfrm rot="5400000" flipH="1">
              <a:off x="7488" y="2744"/>
              <a:ext cx="818" cy="534"/>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p:nvSpPr>
          <p:spPr>
            <a:xfrm>
              <a:off x="8570" y="2599"/>
              <a:ext cx="7664"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a:t>
              </a:r>
              <a:r>
                <a:rPr lang="zh-CN" altLang="en-US" sz="2800" dirty="0" smtClean="0">
                  <a:solidFill>
                    <a:srgbClr val="595E64"/>
                  </a:solidFill>
                  <a:latin typeface="微软雅黑" panose="020B0503020204020204" pitchFamily="34" charset="-122"/>
                  <a:ea typeface="微软雅黑" panose="020B0503020204020204" pitchFamily="34" charset="-122"/>
                </a:rPr>
                <a:t>文件</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0" name="文本框 19"/>
            <p:cNvSpPr txBox="1"/>
            <p:nvPr/>
          </p:nvSpPr>
          <p:spPr>
            <a:xfrm>
              <a:off x="8570" y="4784"/>
              <a:ext cx="7331"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smtClean="0">
                  <a:solidFill>
                    <a:srgbClr val="595E64"/>
                  </a:solidFill>
                  <a:latin typeface="微软雅黑" panose="020B0503020204020204" pitchFamily="34" charset="-122"/>
                  <a:ea typeface="微软雅黑" panose="020B0503020204020204" pitchFamily="34" charset="-122"/>
                </a:rPr>
                <a:t>HTML</a:t>
              </a:r>
              <a:r>
                <a:rPr lang="zh-CN" altLang="en-US" sz="2800" dirty="0" smtClean="0">
                  <a:solidFill>
                    <a:srgbClr val="595E64"/>
                  </a:solidFill>
                  <a:latin typeface="微软雅黑" panose="020B0503020204020204" pitchFamily="34" charset="-122"/>
                  <a:ea typeface="微软雅黑" panose="020B0503020204020204" pitchFamily="34" charset="-122"/>
                </a:rPr>
                <a:t>语法基础</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0" name="等腰三角形 19"/>
            <p:cNvSpPr/>
            <p:nvPr/>
          </p:nvSpPr>
          <p:spPr>
            <a:xfrm rot="5400000" flipH="1">
              <a:off x="7488" y="4929"/>
              <a:ext cx="818" cy="534"/>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570" y="6970"/>
              <a:ext cx="7193" cy="822"/>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掌握</a:t>
              </a:r>
              <a:r>
                <a:rPr lang="en-US" altLang="zh-CN" sz="2800" dirty="0" smtClean="0">
                  <a:solidFill>
                    <a:srgbClr val="595E64"/>
                  </a:solidFill>
                  <a:latin typeface="微软雅黑" panose="020B0503020204020204" pitchFamily="34" charset="-122"/>
                  <a:ea typeface="微软雅黑" panose="020B0503020204020204" pitchFamily="34" charset="-122"/>
                </a:rPr>
                <a:t>HTML</a:t>
              </a:r>
              <a:r>
                <a:rPr lang="zh-CN" altLang="en-US" sz="2800" smtClean="0">
                  <a:solidFill>
                    <a:srgbClr val="595E64"/>
                  </a:solidFill>
                  <a:latin typeface="微软雅黑" panose="020B0503020204020204" pitchFamily="34" charset="-122"/>
                  <a:ea typeface="微软雅黑" panose="020B0503020204020204" pitchFamily="34" charset="-122"/>
                </a:rPr>
                <a:t>中常用</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2" name="等腰三角形 21"/>
            <p:cNvSpPr/>
            <p:nvPr/>
          </p:nvSpPr>
          <p:spPr>
            <a:xfrm rot="5400000" flipH="1">
              <a:off x="7488" y="7115"/>
              <a:ext cx="818" cy="534"/>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b="43490"/>
          <a:stretch>
            <a:fillRect/>
          </a:stretch>
        </p:blipFill>
        <p:spPr bwMode="auto">
          <a:xfrm>
            <a:off x="1198880" y="850900"/>
            <a:ext cx="3418205" cy="465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a:t>网页元素</a:t>
            </a:r>
          </a:p>
        </p:txBody>
      </p:sp>
      <p:sp>
        <p:nvSpPr>
          <p:cNvPr id="8" name="椭圆形标注 7"/>
          <p:cNvSpPr/>
          <p:nvPr/>
        </p:nvSpPr>
        <p:spPr bwMode="auto">
          <a:xfrm>
            <a:off x="361509" y="2492896"/>
            <a:ext cx="1189038" cy="601663"/>
          </a:xfrm>
          <a:prstGeom prst="wedgeEllipseCallout">
            <a:avLst>
              <a:gd name="adj1" fmla="val 93239"/>
              <a:gd name="adj2" fmla="val -7223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smtClean="0">
                <a:solidFill>
                  <a:srgbClr val="A50021"/>
                </a:solidFill>
                <a:latin typeface="微软雅黑" panose="020B0503020204020204" pitchFamily="34" charset="-122"/>
                <a:ea typeface="微软雅黑" panose="020B0503020204020204" pitchFamily="34" charset="-122"/>
              </a:rPr>
              <a:t>列表</a:t>
            </a:r>
            <a:endParaRPr lang="zh-CN" altLang="en-US" sz="2000" dirty="0">
              <a:solidFill>
                <a:srgbClr val="A50021"/>
              </a:solidFill>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32077"/>
          <a:stretch>
            <a:fillRect/>
          </a:stretch>
        </p:blipFill>
        <p:spPr bwMode="auto">
          <a:xfrm>
            <a:off x="4586605" y="85090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bwMode="auto">
          <a:xfrm>
            <a:off x="3739029" y="2751965"/>
            <a:ext cx="1189038" cy="601663"/>
          </a:xfrm>
          <a:prstGeom prst="wedgeEllipseCallout">
            <a:avLst>
              <a:gd name="adj1" fmla="val 118873"/>
              <a:gd name="adj2" fmla="val -9206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文字</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55" y="4884420"/>
            <a:ext cx="11260455" cy="128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椭圆形标注 9"/>
          <p:cNvSpPr/>
          <p:nvPr/>
        </p:nvSpPr>
        <p:spPr bwMode="auto">
          <a:xfrm>
            <a:off x="10075163" y="4272117"/>
            <a:ext cx="1441450" cy="503237"/>
          </a:xfrm>
          <a:prstGeom prst="wedgeEllipseCallout">
            <a:avLst>
              <a:gd name="adj1" fmla="val -78645"/>
              <a:gd name="adj2" fmla="val -8031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图片</a:t>
            </a:r>
          </a:p>
        </p:txBody>
      </p:sp>
      <p:sp>
        <p:nvSpPr>
          <p:cNvPr id="11" name="椭圆形标注 10"/>
          <p:cNvSpPr/>
          <p:nvPr/>
        </p:nvSpPr>
        <p:spPr bwMode="auto">
          <a:xfrm>
            <a:off x="456139" y="4090035"/>
            <a:ext cx="1439863" cy="503238"/>
          </a:xfrm>
          <a:prstGeom prst="wedgeEllipseCallout">
            <a:avLst>
              <a:gd name="adj1" fmla="val 39288"/>
              <a:gd name="adj2" fmla="val 12120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超链接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sp>
        <p:nvSpPr>
          <p:cNvPr id="12" name="TextBox 11"/>
          <p:cNvSpPr txBox="1"/>
          <p:nvPr/>
        </p:nvSpPr>
        <p:spPr>
          <a:xfrm>
            <a:off x="1013058" y="3381494"/>
            <a:ext cx="5201901"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如何在网页中加入这些元素？</a:t>
            </a:r>
            <a:endParaRPr lang="zh-CN" altLang="en-US" sz="28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1013058" y="4400347"/>
            <a:ext cx="6888480" cy="583565"/>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它们的</a:t>
            </a:r>
            <a:r>
              <a:rPr lang="zh-CN" altLang="en-US" sz="3200" dirty="0" smtClean="0">
                <a:solidFill>
                  <a:srgbClr val="C00000"/>
                </a:solidFill>
                <a:latin typeface="微软雅黑" panose="020B0503020204020204" pitchFamily="34" charset="-122"/>
                <a:ea typeface="微软雅黑" panose="020B0503020204020204" pitchFamily="34" charset="-122"/>
              </a:rPr>
              <a:t>词汇</a:t>
            </a:r>
            <a:r>
              <a:rPr lang="zh-CN" altLang="en-US" sz="2800" dirty="0" smtClean="0">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语法</a:t>
            </a:r>
            <a:r>
              <a:rPr lang="zh-CN" altLang="en-US" sz="2800" dirty="0" smtClean="0">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语义</a:t>
            </a:r>
            <a:r>
              <a:rPr lang="zh-CN" altLang="en-US" sz="2800" dirty="0" smtClean="0">
                <a:latin typeface="微软雅黑" panose="020B0503020204020204" pitchFamily="34" charset="-122"/>
                <a:ea typeface="微软雅黑" panose="020B0503020204020204" pitchFamily="34" charset="-122"/>
              </a:rPr>
              <a:t>又分别是什么？</a:t>
            </a:r>
            <a:endParaRPr lang="zh-CN" altLang="en-US" sz="2800" dirty="0">
              <a:latin typeface="微软雅黑" panose="020B0503020204020204" pitchFamily="34" charset="-122"/>
              <a:ea typeface="微软雅黑" panose="020B0503020204020204" pitchFamily="34" charset="-122"/>
            </a:endParaRPr>
          </a:p>
        </p:txBody>
      </p:sp>
      <p:sp>
        <p:nvSpPr>
          <p:cNvPr id="14" name="TextBox 4"/>
          <p:cNvSpPr txBox="1">
            <a:spLocks noChangeArrowheads="1"/>
          </p:cNvSpPr>
          <p:nvPr/>
        </p:nvSpPr>
        <p:spPr bwMode="auto">
          <a:xfrm>
            <a:off x="1015898" y="1269649"/>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网页元</a:t>
            </a:r>
            <a:r>
              <a:rPr lang="zh-CN" altLang="en-US" sz="3200" b="1" dirty="0" smtClean="0">
                <a:solidFill>
                  <a:schemeClr val="tx1"/>
                </a:solidFill>
                <a:latin typeface="微软雅黑" panose="020B0503020204020204" pitchFamily="34" charset="-122"/>
                <a:ea typeface="微软雅黑" panose="020B0503020204020204" pitchFamily="34" charset="-122"/>
              </a:rPr>
              <a:t>素：</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5" name="TextBox 4"/>
          <p:cNvSpPr txBox="1">
            <a:spLocks noChangeArrowheads="1"/>
          </p:cNvSpPr>
          <p:nvPr/>
        </p:nvSpPr>
        <p:spPr bwMode="auto">
          <a:xfrm>
            <a:off x="1015898" y="2229113"/>
            <a:ext cx="6809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smtClean="0">
                <a:solidFill>
                  <a:srgbClr val="FF0000"/>
                </a:solidFill>
                <a:latin typeface="微软雅黑" panose="020B0503020204020204" pitchFamily="34" charset="-122"/>
                <a:ea typeface="微软雅黑" panose="020B0503020204020204" pitchFamily="34" charset="-122"/>
              </a:rPr>
              <a:t>文字、超链接、列表、图片 </a:t>
            </a:r>
            <a:r>
              <a:rPr lang="en-US" altLang="zh-CN" sz="3200" b="1" dirty="0" smtClean="0">
                <a:solidFill>
                  <a:srgbClr val="FF0000"/>
                </a:solidFill>
                <a:latin typeface="微软雅黑" panose="020B0503020204020204" pitchFamily="34" charset="-122"/>
                <a:ea typeface="微软雅黑" panose="020B0503020204020204" pitchFamily="34" charset="-122"/>
              </a:rPr>
              <a:t>. . .</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标题和段落</a:t>
            </a:r>
          </a:p>
        </p:txBody>
      </p:sp>
      <p:sp>
        <p:nvSpPr>
          <p:cNvPr id="3" name="内容占位符 2"/>
          <p:cNvSpPr>
            <a:spLocks noGrp="1"/>
          </p:cNvSpPr>
          <p:nvPr>
            <p:ph sz="half" idx="1"/>
          </p:nvPr>
        </p:nvSpPr>
        <p:spPr/>
        <p:txBody>
          <a:bodyPr/>
          <a:lstStyle/>
          <a:p>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b="32077"/>
          <a:stretch>
            <a:fillRect/>
          </a:stretch>
        </p:blipFill>
        <p:spPr bwMode="auto">
          <a:xfrm>
            <a:off x="2687955" y="87757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71750" y="915670"/>
            <a:ext cx="6526530" cy="433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71750" y="1732280"/>
            <a:ext cx="6526530" cy="1098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标题标签</a:t>
            </a:r>
          </a:p>
        </p:txBody>
      </p:sp>
      <p:sp>
        <p:nvSpPr>
          <p:cNvPr id="3" name="内容占位符 2"/>
          <p:cNvSpPr>
            <a:spLocks noGrp="1"/>
          </p:cNvSpPr>
          <p:nvPr>
            <p:ph sz="half" idx="1"/>
          </p:nvPr>
        </p:nvSpPr>
        <p:spPr/>
        <p:txBody>
          <a:bodyPr/>
          <a:lstStyle/>
          <a:p>
            <a:r>
              <a:rPr lang="zh-CN" altLang="en-US">
                <a:solidFill>
                  <a:srgbClr val="FF0000"/>
                </a:solidFill>
              </a:rPr>
              <a:t>标题</a:t>
            </a:r>
            <a:r>
              <a:rPr lang="zh-CN" altLang="en-US">
                <a:sym typeface="+mn-ea"/>
              </a:rPr>
              <a:t> </a:t>
            </a:r>
            <a:r>
              <a:rPr>
                <a:sym typeface="+mn-ea"/>
              </a:rPr>
              <a:t>—— </a:t>
            </a:r>
            <a:r>
              <a:rPr lang="zh-CN" altLang="en-US">
                <a:solidFill>
                  <a:schemeClr val="tx1"/>
                </a:solidFill>
              </a:rPr>
              <a:t>在 </a:t>
            </a:r>
            <a:r>
              <a:rPr>
                <a:solidFill>
                  <a:schemeClr val="tx1"/>
                </a:solidFill>
              </a:rPr>
              <a:t>HTML </a:t>
            </a:r>
            <a:r>
              <a:rPr lang="zh-CN" altLang="en-US">
                <a:solidFill>
                  <a:schemeClr val="tx1"/>
                </a:solidFill>
              </a:rPr>
              <a:t>文档中，一篇文章往往需要标题</a:t>
            </a:r>
          </a:p>
          <a:p>
            <a:pPr lvl="1"/>
            <a:r>
              <a:rPr lang="en-US">
                <a:solidFill>
                  <a:schemeClr val="tx1"/>
                </a:solidFill>
              </a:rPr>
              <a:t>&lt;h1&gt;...&lt;</a:t>
            </a:r>
            <a:r>
              <a:rPr lang="en-US">
                <a:solidFill>
                  <a:srgbClr val="C00000"/>
                </a:solidFill>
              </a:rPr>
              <a:t>/</a:t>
            </a:r>
            <a:r>
              <a:rPr lang="en-US">
                <a:solidFill>
                  <a:schemeClr val="tx1"/>
                </a:solidFill>
              </a:rPr>
              <a:t>h1&gt;   </a:t>
            </a:r>
            <a:r>
              <a:rPr>
                <a:sym typeface="+mn-ea"/>
              </a:rPr>
              <a:t>h1-h6   </a:t>
            </a:r>
            <a:endParaRPr lang="en-US">
              <a:solidFill>
                <a:schemeClr val="tx1"/>
              </a:solidFill>
            </a:endParaRPr>
          </a:p>
          <a:p>
            <a:pPr lvl="1"/>
            <a:r>
              <a:rPr lang="zh-CN" altLang="en-US">
                <a:solidFill>
                  <a:schemeClr val="tx1"/>
                </a:solidFill>
              </a:rPr>
              <a:t>代码：</a:t>
            </a:r>
          </a:p>
        </p:txBody>
      </p:sp>
      <p:sp>
        <p:nvSpPr>
          <p:cNvPr id="9" name="内容占位符 2"/>
          <p:cNvSpPr txBox="1"/>
          <p:nvPr/>
        </p:nvSpPr>
        <p:spPr>
          <a:xfrm>
            <a:off x="1894423" y="2929265"/>
            <a:ext cx="4420094" cy="3238979"/>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1</a:t>
            </a:r>
            <a:r>
              <a:rPr lang="en-US" altLang="zh-CN" sz="2200" dirty="0" smtClean="0"/>
              <a:t>&gt;This is heading 1&lt;/h</a:t>
            </a:r>
            <a:r>
              <a:rPr lang="en-US" altLang="zh-CN" sz="2200" dirty="0" smtClean="0">
                <a:solidFill>
                  <a:srgbClr val="C00000"/>
                </a:solidFill>
              </a:rPr>
              <a:t>1</a:t>
            </a:r>
            <a:r>
              <a:rPr lang="en-US" altLang="zh-CN" sz="2200" dirty="0" smtClean="0"/>
              <a:t>&gt;</a:t>
            </a:r>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2</a:t>
            </a:r>
            <a:r>
              <a:rPr lang="en-US" altLang="zh-CN" sz="2200" dirty="0" smtClean="0"/>
              <a:t>&gt;This is heading 2&lt;/h</a:t>
            </a:r>
            <a:r>
              <a:rPr lang="en-US" altLang="zh-CN" sz="2200" dirty="0" smtClean="0">
                <a:solidFill>
                  <a:srgbClr val="C00000"/>
                </a:solidFill>
              </a:rPr>
              <a:t>2</a:t>
            </a:r>
            <a:r>
              <a:rPr lang="en-US" altLang="zh-CN" sz="2200" dirty="0" smtClean="0">
                <a:solidFill>
                  <a:srgbClr val="FF0000"/>
                </a:solidFill>
              </a:rPr>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3</a:t>
            </a:r>
            <a:r>
              <a:rPr lang="en-US" altLang="zh-CN" sz="2200" dirty="0" smtClean="0"/>
              <a:t>&gt;This is heading 3&lt;/h</a:t>
            </a:r>
            <a:r>
              <a:rPr lang="en-US" altLang="zh-CN" sz="2200" dirty="0" smtClean="0">
                <a:solidFill>
                  <a:srgbClr val="C00000"/>
                </a:solidFill>
              </a:rPr>
              <a:t>3</a:t>
            </a:r>
            <a:r>
              <a:rPr lang="en-US" altLang="zh-CN" sz="2200" dirty="0" smtClean="0"/>
              <a:t>&gt;</a:t>
            </a:r>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4</a:t>
            </a:r>
            <a:r>
              <a:rPr lang="en-US" altLang="zh-CN" sz="2200" dirty="0" smtClean="0"/>
              <a:t>&gt;This is heading 4&lt;/h</a:t>
            </a:r>
            <a:r>
              <a:rPr lang="en-US" altLang="zh-CN" sz="2200" dirty="0" smtClean="0">
                <a:solidFill>
                  <a:srgbClr val="C00000"/>
                </a:solidFill>
              </a:rPr>
              <a:t>4</a:t>
            </a:r>
            <a:r>
              <a:rPr lang="en-US" altLang="zh-CN" sz="2200" dirty="0" smtClean="0"/>
              <a:t>&gt;</a:t>
            </a:r>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5</a:t>
            </a:r>
            <a:r>
              <a:rPr lang="en-US" altLang="zh-CN" sz="2200" dirty="0" smtClean="0"/>
              <a:t>&gt;This is heading 5&lt;/h</a:t>
            </a:r>
            <a:r>
              <a:rPr lang="en-US" altLang="zh-CN" sz="2200" dirty="0" smtClean="0">
                <a:solidFill>
                  <a:srgbClr val="C00000"/>
                </a:solidFill>
              </a:rPr>
              <a:t>5</a:t>
            </a:r>
            <a:r>
              <a:rPr lang="en-US" altLang="zh-CN" sz="2200" dirty="0" smtClean="0"/>
              <a:t>&gt;</a:t>
            </a:r>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6</a:t>
            </a:r>
            <a:r>
              <a:rPr lang="en-US" altLang="zh-CN" sz="2200" dirty="0" smtClean="0"/>
              <a:t>&gt;This is heading 6&lt;/h</a:t>
            </a:r>
            <a:r>
              <a:rPr lang="en-US" altLang="zh-CN" sz="2200" dirty="0" smtClean="0">
                <a:solidFill>
                  <a:srgbClr val="C00000"/>
                </a:solidFill>
              </a:rPr>
              <a:t>6</a:t>
            </a:r>
            <a:r>
              <a:rPr lang="en-US" altLang="zh-CN" sz="2200" dirty="0" smtClean="0"/>
              <a:t>&gt;</a:t>
            </a:r>
            <a:endParaRPr lang="zh-CN" altLang="en-US" sz="2200" dirty="0"/>
          </a:p>
        </p:txBody>
      </p:sp>
      <p:sp>
        <p:nvSpPr>
          <p:cNvPr id="13" name="TextBox 12"/>
          <p:cNvSpPr txBox="1"/>
          <p:nvPr/>
        </p:nvSpPr>
        <p:spPr>
          <a:xfrm>
            <a:off x="6314192" y="1916455"/>
            <a:ext cx="1554480" cy="46037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页面</a:t>
            </a:r>
            <a:r>
              <a:rPr lang="zh-CN" altLang="en-US" sz="2000" dirty="0" smtClean="0">
                <a:solidFill>
                  <a:srgbClr val="C00000"/>
                </a:solidFill>
                <a:latin typeface="微软雅黑" panose="020B0503020204020204" pitchFamily="34" charset="-122"/>
                <a:ea typeface="微软雅黑" panose="020B0503020204020204" pitchFamily="34" charset="-122"/>
              </a:rPr>
              <a:t>效果：</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 name="TextBox 10"/>
          <p:cNvSpPr txBox="1"/>
          <p:nvPr/>
        </p:nvSpPr>
        <p:spPr>
          <a:xfrm>
            <a:off x="2031216" y="5777324"/>
            <a:ext cx="3914140" cy="460375"/>
          </a:xfrm>
          <a:prstGeom prst="rect">
            <a:avLst/>
          </a:prstGeom>
          <a:noFill/>
        </p:spPr>
        <p:txBody>
          <a:bodyPr wrap="none" rtlCol="0">
            <a:spAutoFit/>
          </a:bodyPr>
          <a:lstStyle/>
          <a:p>
            <a:pPr algn="l"/>
            <a:r>
              <a:rPr lang="zh-CN" altLang="en-US" sz="2400" dirty="0">
                <a:solidFill>
                  <a:srgbClr val="C00000"/>
                </a:solidFill>
                <a:latin typeface="微软雅黑" panose="020B0503020204020204" pitchFamily="34" charset="-122"/>
                <a:ea typeface="微软雅黑" panose="020B0503020204020204" pitchFamily="34" charset="-122"/>
                <a:sym typeface="+mn-ea"/>
              </a:rPr>
              <a:t>在浏览器中</a:t>
            </a:r>
            <a:r>
              <a:rPr lang="en-US" altLang="zh-CN" sz="2400" dirty="0">
                <a:solidFill>
                  <a:srgbClr val="C00000"/>
                </a:solidFill>
                <a:latin typeface="微软雅黑" panose="020B0503020204020204" pitchFamily="34" charset="-122"/>
                <a:ea typeface="微软雅黑" panose="020B0503020204020204" pitchFamily="34" charset="-122"/>
                <a:sym typeface="+mn-ea"/>
              </a:rPr>
              <a:t>,</a:t>
            </a:r>
            <a:r>
              <a:rPr lang="zh-CN" altLang="en-US" sz="2400" dirty="0">
                <a:solidFill>
                  <a:srgbClr val="C00000"/>
                </a:solidFill>
                <a:latin typeface="微软雅黑" panose="020B0503020204020204" pitchFamily="34" charset="-122"/>
                <a:ea typeface="微软雅黑" panose="020B0503020204020204" pitchFamily="34" charset="-122"/>
              </a:rPr>
              <a:t>标题独占一行。</a:t>
            </a:r>
          </a:p>
        </p:txBody>
      </p:sp>
      <p:pic>
        <p:nvPicPr>
          <p:cNvPr id="5" name="图片 4"/>
          <p:cNvPicPr>
            <a:picLocks noChangeAspect="1"/>
          </p:cNvPicPr>
          <p:nvPr/>
        </p:nvPicPr>
        <p:blipFill>
          <a:blip r:embed="rId2"/>
          <a:stretch>
            <a:fillRect/>
          </a:stretch>
        </p:blipFill>
        <p:spPr>
          <a:xfrm>
            <a:off x="7032625" y="2521585"/>
            <a:ext cx="3862705" cy="3691255"/>
          </a:xfrm>
          <a:prstGeom prst="rect">
            <a:avLst/>
          </a:prstGeom>
        </p:spPr>
      </p:pic>
      <p:sp>
        <p:nvSpPr>
          <p:cNvPr id="6"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demo2-3.html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5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5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5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25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25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anim calcmode="lin" valueType="num">
                                      <p:cBhvr>
                                        <p:cTn id="38" dur="500" fill="hold"/>
                                        <p:tgtEl>
                                          <p:spTgt spid="4"/>
                                        </p:tgtEl>
                                        <p:attrNameLst>
                                          <p:attrName>ppt_x</p:attrName>
                                        </p:attrNameLst>
                                      </p:cBhvr>
                                      <p:tavLst>
                                        <p:tav tm="0">
                                          <p:val>
                                            <p:fltVal val="0.5"/>
                                          </p:val>
                                        </p:tav>
                                        <p:tav tm="100000">
                                          <p:val>
                                            <p:strVal val="#ppt_x"/>
                                          </p:val>
                                        </p:tav>
                                      </p:tavLst>
                                    </p:anim>
                                    <p:anim calcmode="lin" valueType="num">
                                      <p:cBhvr>
                                        <p:cTn id="39"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段落标签</a:t>
            </a:r>
          </a:p>
        </p:txBody>
      </p:sp>
      <p:sp>
        <p:nvSpPr>
          <p:cNvPr id="3" name="内容占位符 2"/>
          <p:cNvSpPr>
            <a:spLocks noGrp="1"/>
          </p:cNvSpPr>
          <p:nvPr>
            <p:ph sz="half" idx="1"/>
          </p:nvPr>
        </p:nvSpPr>
        <p:spPr/>
        <p:txBody>
          <a:bodyPr/>
          <a:lstStyle/>
          <a:p>
            <a:r>
              <a:rPr lang="zh-CN" altLang="en-US">
                <a:solidFill>
                  <a:srgbClr val="FF0000"/>
                </a:solidFill>
              </a:rPr>
              <a:t>段落</a:t>
            </a:r>
            <a:r>
              <a:rPr lang="zh-CN" altLang="en-US">
                <a:sym typeface="+mn-ea"/>
              </a:rPr>
              <a:t> </a:t>
            </a:r>
            <a:r>
              <a:rPr>
                <a:sym typeface="+mn-ea"/>
              </a:rPr>
              <a:t>—— </a:t>
            </a:r>
            <a:r>
              <a:rPr lang="zh-CN" altLang="en-US">
                <a:solidFill>
                  <a:schemeClr val="tx1"/>
                </a:solidFill>
              </a:rPr>
              <a:t>网页中显示一段文字</a:t>
            </a:r>
          </a:p>
          <a:p>
            <a:pPr lvl="1"/>
            <a:r>
              <a:rPr lang="en-US">
                <a:solidFill>
                  <a:schemeClr val="tx1"/>
                </a:solidFill>
              </a:rPr>
              <a:t>&lt;</a:t>
            </a:r>
            <a:r>
              <a:rPr>
                <a:solidFill>
                  <a:schemeClr val="tx1"/>
                </a:solidFill>
              </a:rPr>
              <a:t>p</a:t>
            </a:r>
            <a:r>
              <a:rPr lang="en-US">
                <a:solidFill>
                  <a:schemeClr val="tx1"/>
                </a:solidFill>
              </a:rPr>
              <a:t>&gt;...&lt;</a:t>
            </a:r>
            <a:r>
              <a:rPr lang="en-US" altLang="zh-CN" dirty="0" smtClean="0">
                <a:solidFill>
                  <a:srgbClr val="C00000"/>
                </a:solidFill>
              </a:rPr>
              <a:t>/</a:t>
            </a:r>
            <a:r>
              <a:rPr lang="en-US">
                <a:solidFill>
                  <a:schemeClr val="tx1"/>
                </a:solidFill>
              </a:rPr>
              <a:t>p&gt;</a:t>
            </a:r>
          </a:p>
          <a:p>
            <a:pPr lvl="1"/>
            <a:r>
              <a:rPr lang="zh-CN" altLang="en-US">
                <a:solidFill>
                  <a:schemeClr val="tx1"/>
                </a:solidFill>
              </a:rPr>
              <a:t>代码：</a:t>
            </a:r>
          </a:p>
          <a:p>
            <a:endParaRPr>
              <a:solidFill>
                <a:schemeClr val="tx1"/>
              </a:solidFill>
            </a:endParaRPr>
          </a:p>
        </p:txBody>
      </p:sp>
      <p:pic>
        <p:nvPicPr>
          <p:cNvPr id="9" name="图片 8"/>
          <p:cNvPicPr>
            <a:picLocks noChangeAspect="1"/>
          </p:cNvPicPr>
          <p:nvPr/>
        </p:nvPicPr>
        <p:blipFill>
          <a:blip r:embed="rId2"/>
          <a:stretch>
            <a:fillRect/>
          </a:stretch>
        </p:blipFill>
        <p:spPr>
          <a:xfrm>
            <a:off x="1502410" y="3143250"/>
            <a:ext cx="9971405" cy="2400300"/>
          </a:xfrm>
          <a:prstGeom prst="rect">
            <a:avLst/>
          </a:prstGeom>
        </p:spPr>
      </p:pic>
      <p:pic>
        <p:nvPicPr>
          <p:cNvPr id="10" name="图片 9"/>
          <p:cNvPicPr>
            <a:picLocks noChangeAspect="1"/>
          </p:cNvPicPr>
          <p:nvPr/>
        </p:nvPicPr>
        <p:blipFill>
          <a:blip r:embed="rId3"/>
          <a:stretch>
            <a:fillRect/>
          </a:stretch>
        </p:blipFill>
        <p:spPr>
          <a:xfrm>
            <a:off x="3380740" y="1927860"/>
            <a:ext cx="8123555" cy="2400300"/>
          </a:xfrm>
          <a:prstGeom prst="rect">
            <a:avLst/>
          </a:prstGeom>
          <a:ln w="12700" cmpd="sng">
            <a:solidFill>
              <a:schemeClr val="accent1">
                <a:shade val="50000"/>
              </a:schemeClr>
            </a:solidFill>
            <a:prstDash val="solid"/>
          </a:ln>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a:t>
            </a:r>
          </a:p>
        </p:txBody>
      </p:sp>
      <p:sp>
        <p:nvSpPr>
          <p:cNvPr id="3" name="内容占位符 2"/>
          <p:cNvSpPr>
            <a:spLocks noGrp="1"/>
          </p:cNvSpPr>
          <p:nvPr>
            <p:ph sz="half" idx="1"/>
          </p:nvPr>
        </p:nvSpPr>
        <p:spPr/>
        <p:txBody>
          <a:bodyPr/>
          <a:lstStyle/>
          <a:p>
            <a:endParaRPr lang="zh-CN" altLang="en-US"/>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b="30759"/>
          <a:stretch>
            <a:fillRect/>
          </a:stretch>
        </p:blipFill>
        <p:spPr bwMode="auto">
          <a:xfrm>
            <a:off x="1688465" y="786765"/>
            <a:ext cx="642239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959540" y="3229811"/>
            <a:ext cx="2672080" cy="1168400"/>
          </a:xfrm>
          <a:prstGeom prst="rect">
            <a:avLst/>
          </a:prstGeom>
          <a:noFill/>
        </p:spPr>
        <p:txBody>
          <a:bodyPr wrap="none" rtlCol="0">
            <a:spAutoFit/>
          </a:bodyPr>
          <a:lstStyle/>
          <a:p>
            <a:r>
              <a:rPr lang="zh-CN" altLang="en-US" sz="2800" dirty="0" smtClean="0">
                <a:solidFill>
                  <a:srgbClr val="C00000"/>
                </a:solidFill>
                <a:latin typeface="微软雅黑" panose="020B0503020204020204" pitchFamily="34" charset="-122"/>
                <a:ea typeface="微软雅黑" panose="020B0503020204020204" pitchFamily="34" charset="-122"/>
              </a:rPr>
              <a:t>我们如何将图片</a:t>
            </a:r>
          </a:p>
          <a:p>
            <a:pPr fontAlgn="auto">
              <a:lnSpc>
                <a:spcPct val="150000"/>
              </a:lnSpc>
            </a:pPr>
            <a:r>
              <a:rPr lang="zh-CN" altLang="en-US" sz="2800" dirty="0" smtClean="0">
                <a:solidFill>
                  <a:srgbClr val="C00000"/>
                </a:solidFill>
                <a:latin typeface="微软雅黑" panose="020B0503020204020204" pitchFamily="34" charset="-122"/>
                <a:ea typeface="微软雅黑" panose="020B0503020204020204" pitchFamily="34" charset="-122"/>
              </a:rPr>
              <a:t>插入网页文件？</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2080895" y="2804795"/>
            <a:ext cx="5455285" cy="344360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图片标签</a:t>
            </a:r>
          </a:p>
        </p:txBody>
      </p:sp>
      <p:sp>
        <p:nvSpPr>
          <p:cNvPr id="3" name="内容占位符 2"/>
          <p:cNvSpPr>
            <a:spLocks noGrp="1"/>
          </p:cNvSpPr>
          <p:nvPr>
            <p:ph sz="half" idx="1"/>
          </p:nvPr>
        </p:nvSpPr>
        <p:spPr/>
        <p:txBody>
          <a:bodyPr/>
          <a:lstStyle/>
          <a:p>
            <a:r>
              <a:rPr lang="zh-CN" altLang="en-US">
                <a:solidFill>
                  <a:srgbClr val="FF0000"/>
                </a:solidFill>
              </a:rPr>
              <a:t>图片</a:t>
            </a:r>
            <a:r>
              <a:rPr lang="zh-CN" altLang="en-US">
                <a:sym typeface="+mn-ea"/>
              </a:rPr>
              <a:t> </a:t>
            </a:r>
            <a:r>
              <a:rPr>
                <a:sym typeface="+mn-ea"/>
              </a:rPr>
              <a:t>—— </a:t>
            </a:r>
            <a:r>
              <a:rPr lang="zh-CN" altLang="en-US"/>
              <a:t>网页中显示一张图片</a:t>
            </a:r>
          </a:p>
          <a:p>
            <a:pPr lvl="1"/>
            <a:r>
              <a:t>&lt;img</a:t>
            </a:r>
            <a:r>
              <a:rPr lang="en-US" altLang="zh-CN" dirty="0" smtClean="0">
                <a:solidFill>
                  <a:srgbClr val="C00000"/>
                </a:solidFill>
              </a:rPr>
              <a:t> /</a:t>
            </a:r>
            <a:r>
              <a:t>&gt;</a:t>
            </a:r>
          </a:p>
          <a:p>
            <a:pPr lvl="1"/>
            <a:r>
              <a:rPr lang="zh-CN" altLang="en-US"/>
              <a:t>属性：</a:t>
            </a:r>
          </a:p>
        </p:txBody>
      </p:sp>
      <p:sp>
        <p:nvSpPr>
          <p:cNvPr id="8" name="TextBox 9"/>
          <p:cNvSpPr txBox="1">
            <a:spLocks noChangeArrowheads="1"/>
          </p:cNvSpPr>
          <p:nvPr/>
        </p:nvSpPr>
        <p:spPr bwMode="auto">
          <a:xfrm>
            <a:off x="1796835" y="3093085"/>
            <a:ext cx="7745413"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src : </a:t>
            </a:r>
            <a:r>
              <a:rPr lang="zh-CN" altLang="en-US" sz="2400" dirty="0">
                <a:solidFill>
                  <a:schemeClr val="tx1"/>
                </a:solidFill>
                <a:latin typeface="微软雅黑" panose="020B0503020204020204" pitchFamily="34" charset="-122"/>
                <a:ea typeface="微软雅黑" panose="020B0503020204020204" pitchFamily="34" charset="-122"/>
              </a:rPr>
              <a:t>指</a:t>
            </a:r>
            <a:r>
              <a:rPr lang="zh-CN" altLang="en-US" sz="2400" dirty="0" smtClean="0">
                <a:solidFill>
                  <a:schemeClr val="tx1"/>
                </a:solidFill>
                <a:latin typeface="微软雅黑" panose="020B0503020204020204" pitchFamily="34" charset="-122"/>
                <a:ea typeface="微软雅黑" panose="020B0503020204020204" pitchFamily="34" charset="-122"/>
              </a:rPr>
              <a:t>明存储图像的位置</a:t>
            </a:r>
          </a:p>
          <a:p>
            <a:pPr eaLnBrk="1" hangingPunct="1">
              <a:lnSpc>
                <a:spcPct val="150000"/>
              </a:lnSpc>
              <a:spcBef>
                <a:spcPts val="600"/>
              </a:spcBef>
              <a:spcAft>
                <a:spcPts val="600"/>
              </a:spcAft>
            </a:pPr>
            <a:endParaRPr lang="en-US" altLang="zh-CN" sz="2400"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400" dirty="0" smtClean="0">
                <a:solidFill>
                  <a:srgbClr val="C00000"/>
                </a:solidFill>
                <a:latin typeface="微软雅黑" panose="020B0503020204020204" pitchFamily="34" charset="-122"/>
                <a:ea typeface="微软雅黑" panose="020B0503020204020204" pitchFamily="34" charset="-122"/>
              </a:rPr>
              <a:t>alt </a:t>
            </a: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为图片添</a:t>
            </a:r>
            <a:r>
              <a:rPr lang="zh-CN" altLang="en-US" sz="2400" dirty="0" smtClean="0">
                <a:solidFill>
                  <a:schemeClr val="tx1"/>
                </a:solidFill>
                <a:latin typeface="微软雅黑" panose="020B0503020204020204" pitchFamily="34" charset="-122"/>
                <a:ea typeface="微软雅黑" panose="020B0503020204020204" pitchFamily="34" charset="-122"/>
              </a:rPr>
              <a:t>加</a:t>
            </a:r>
            <a:r>
              <a:rPr lang="zh-CN" altLang="en-US" sz="2400" dirty="0">
                <a:solidFill>
                  <a:schemeClr val="tx1"/>
                </a:solidFill>
                <a:latin typeface="微软雅黑" panose="020B0503020204020204" pitchFamily="34" charset="-122"/>
                <a:ea typeface="微软雅黑" panose="020B0503020204020204" pitchFamily="34" charset="-122"/>
              </a:rPr>
              <a:t>替换文</a:t>
            </a:r>
            <a:r>
              <a:rPr lang="zh-CN" altLang="en-US" sz="2400" dirty="0" smtClean="0">
                <a:solidFill>
                  <a:schemeClr val="tx1"/>
                </a:solidFill>
                <a:latin typeface="微软雅黑" panose="020B0503020204020204" pitchFamily="34" charset="-122"/>
                <a:ea typeface="微软雅黑" panose="020B0503020204020204" pitchFamily="34" charset="-122"/>
              </a:rPr>
              <a:t>本</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flipH="1">
            <a:off x="5395595" y="3243580"/>
            <a:ext cx="2185670" cy="560070"/>
          </a:xfrm>
          <a:prstGeom prst="homePlat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zh-CN" altLang="en-US" sz="2400" b="1" dirty="0" smtClean="0">
                <a:solidFill>
                  <a:srgbClr val="0070C0"/>
                </a:solidFill>
                <a:latin typeface="微软雅黑" panose="020B0503020204020204" pitchFamily="34" charset="-122"/>
                <a:ea typeface="微软雅黑" panose="020B0503020204020204" pitchFamily="34" charset="-122"/>
              </a:rPr>
              <a:t> 图片的路径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1" name="组合 14"/>
          <p:cNvGrpSpPr/>
          <p:nvPr/>
        </p:nvGrpSpPr>
        <p:grpSpPr bwMode="auto">
          <a:xfrm>
            <a:off x="5395595" y="1441059"/>
            <a:ext cx="5708015" cy="4180268"/>
            <a:chOff x="3829552" y="109714"/>
            <a:chExt cx="4343581" cy="3229255"/>
          </a:xfrm>
          <a:noFill/>
        </p:grpSpPr>
        <p:sp>
          <p:nvSpPr>
            <p:cNvPr id="12" name="五边形 11"/>
            <p:cNvSpPr/>
            <p:nvPr/>
          </p:nvSpPr>
          <p:spPr bwMode="auto">
            <a:xfrm flipH="1">
              <a:off x="3829552" y="2216620"/>
              <a:ext cx="4343581" cy="1122349"/>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3" name="矩形 12"/>
            <p:cNvSpPr>
              <a:spLocks noChangeArrowheads="1"/>
            </p:cNvSpPr>
            <p:nvPr/>
          </p:nvSpPr>
          <p:spPr bwMode="auto">
            <a:xfrm>
              <a:off x="4120791" y="2457228"/>
              <a:ext cx="3484697" cy="641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&lt;img src="images/logo.gif"</a:t>
              </a:r>
            </a:p>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          </a:t>
              </a:r>
              <a:r>
                <a:rPr lang="en-US" altLang="zh-CN" sz="2400" b="1" dirty="0" smtClean="0">
                  <a:solidFill>
                    <a:srgbClr val="0070C0"/>
                  </a:solidFill>
                  <a:latin typeface="微软雅黑" panose="020B0503020204020204" pitchFamily="34" charset="-122"/>
                  <a:ea typeface="微软雅黑" panose="020B0503020204020204" pitchFamily="34" charset="-122"/>
                </a:rPr>
                <a:t>alt</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我是</a:t>
              </a:r>
              <a:r>
                <a:rPr lang="en-US" altLang="zh-CN" sz="2400" b="1" dirty="0">
                  <a:solidFill>
                    <a:srgbClr val="0070C0"/>
                  </a:solidFill>
                  <a:latin typeface="微软雅黑" panose="020B0503020204020204" pitchFamily="34" charset="-122"/>
                  <a:ea typeface="微软雅黑" panose="020B0503020204020204" pitchFamily="34" charset="-122"/>
                </a:rPr>
                <a:t>logo" /&gt;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608" y="109714"/>
              <a:ext cx="2435865" cy="2032296"/>
            </a:xfrm>
            <a:prstGeom prst="rect">
              <a:avLst/>
            </a:prstGeom>
            <a:noFill/>
            <a:ln>
              <a:noFill/>
            </a:ln>
            <a:effectLst>
              <a:outerShdw blurRad="63500" sx="102000" sy="102000" algn="ctr" rotWithShape="0">
                <a:schemeClr val="tx2">
                  <a:lumMod val="60000"/>
                  <a:lumOff val="40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pic>
      </p:grpSp>
      <p:sp>
        <p:nvSpPr>
          <p:cNvPr id="4" name="文本框 10"/>
          <p:cNvSpPr txBox="1"/>
          <p:nvPr/>
        </p:nvSpPr>
        <p:spPr>
          <a:xfrm>
            <a:off x="9360848" y="5902007"/>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demo2-4.html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normAutofit/>
          </a:bodyPr>
          <a:lstStyle/>
          <a:p>
            <a:r>
              <a:rPr lang="zh-CN" altLang="en-US">
                <a:solidFill>
                  <a:srgbClr val="FF0000"/>
                </a:solidFill>
              </a:rPr>
              <a:t>绝对</a:t>
            </a:r>
            <a:r>
              <a:rPr lang="zh-CN" altLang="en-US"/>
              <a:t>路径</a:t>
            </a:r>
          </a:p>
          <a:p>
            <a:pPr lvl="1"/>
            <a:r>
              <a:rPr lang="zh-CN" altLang="en-US">
                <a:solidFill>
                  <a:srgbClr val="C00000"/>
                </a:solidFill>
                <a:sym typeface="+mn-ea"/>
              </a:rPr>
              <a:t>本机</a:t>
            </a:r>
            <a:r>
              <a:rPr lang="zh-CN" altLang="en-US">
                <a:sym typeface="+mn-ea"/>
              </a:rPr>
              <a:t>绝对路径：</a:t>
            </a:r>
            <a:r>
              <a:rPr lang="zh-CN" altLang="en-US"/>
              <a:t>从盘符开始的完整路径。</a:t>
            </a:r>
          </a:p>
          <a:p>
            <a:pPr lvl="2"/>
            <a:r>
              <a:rPr lang="en-US" altLang="zh-CN" dirty="0">
                <a:solidFill>
                  <a:srgbClr val="0070C0"/>
                </a:solidFill>
                <a:sym typeface="+mn-ea"/>
              </a:rPr>
              <a:t>e:\</a:t>
            </a:r>
            <a:r>
              <a:rPr lang="en-US" altLang="zh-CN" dirty="0" smtClean="0">
                <a:solidFill>
                  <a:srgbClr val="0070C0"/>
                </a:solidFill>
                <a:sym typeface="+mn-ea"/>
              </a:rPr>
              <a:t>my_site\web\image\a.png</a:t>
            </a:r>
            <a:endParaRPr lang="zh-CN" altLang="en-US" dirty="0" smtClean="0">
              <a:solidFill>
                <a:srgbClr val="0070C0"/>
              </a:solidFill>
              <a:sym typeface="+mn-ea"/>
            </a:endParaRPr>
          </a:p>
          <a:p>
            <a:pPr lvl="1"/>
            <a:r>
              <a:rPr lang="zh-CN" altLang="en-US">
                <a:solidFill>
                  <a:srgbClr val="C00000"/>
                </a:solidFill>
              </a:rPr>
              <a:t>网络</a:t>
            </a:r>
            <a:r>
              <a:rPr lang="zh-CN" altLang="en-US"/>
              <a:t>绝对路径：网络可访问地址。</a:t>
            </a:r>
          </a:p>
          <a:p>
            <a:pPr lvl="2"/>
            <a:r>
              <a:rPr lang="en-US" altLang="zh-CN" dirty="0" smtClean="0">
                <a:solidFill>
                  <a:srgbClr val="0070C0"/>
                </a:solidFill>
                <a:sym typeface="+mn-ea"/>
              </a:rPr>
              <a:t>http://www.a.com/image/a.png</a:t>
            </a:r>
            <a:endParaRPr lang="en-US" altLang="zh-CN" dirty="0">
              <a:solidFill>
                <a:srgbClr val="0070C0"/>
              </a:solidFill>
              <a:latin typeface="微软雅黑" panose="020B0503020204020204" pitchFamily="34" charset="-122"/>
              <a:ea typeface="微软雅黑" panose="020B0503020204020204" pitchFamily="34" charset="-122"/>
            </a:endParaRPr>
          </a:p>
          <a:p>
            <a:pPr lvl="1"/>
            <a:r>
              <a:rPr lang="zh-CN" altLang="en-US"/>
              <a:t>优点：</a:t>
            </a:r>
            <a:r>
              <a:rPr lang="zh-CN" altLang="en-US">
                <a:sym typeface="+mn-ea"/>
              </a:rPr>
              <a:t>真实路径，定位清晰。</a:t>
            </a:r>
            <a:endParaRPr lang="zh-CN" altLang="en-US"/>
          </a:p>
          <a:p>
            <a:pPr lvl="1"/>
            <a:r>
              <a:rPr lang="zh-CN" altLang="en-US"/>
              <a:t>缺点：</a:t>
            </a:r>
            <a:r>
              <a:rPr lang="zh-CN" altLang="en-US" sz="2400" kern="1200">
                <a:cs typeface="+mn-cs"/>
                <a:sym typeface="+mn-ea"/>
              </a:rPr>
              <a:t>本机绝对路径长，容易出错；</a:t>
            </a:r>
          </a:p>
          <a:p>
            <a:pPr marL="471805" lvl="1" indent="0">
              <a:lnSpc>
                <a:spcPct val="90000"/>
              </a:lnSpc>
              <a:buNone/>
            </a:pPr>
            <a:r>
              <a:rPr lang="zh-CN" altLang="en-US">
                <a:sym typeface="+mn-ea"/>
              </a:rPr>
              <a:t>              如果站点文件夹被移动，就需要重新修改路径。</a:t>
            </a:r>
            <a:endParaRPr lang="zh-CN" altLang="en-US" sz="2400" kern="1200">
              <a:cs typeface="+mn-cs"/>
              <a:sym typeface="+mn-ea"/>
            </a:endParaRPr>
          </a:p>
          <a:p>
            <a:pPr marL="471805" lvl="1" indent="0">
              <a:buNone/>
            </a:pPr>
            <a:endParaRPr lang="zh-CN" altLang="en-US" sz="2400" kern="1200">
              <a:cs typeface="+mn-cs"/>
            </a:endParaRPr>
          </a:p>
        </p:txBody>
      </p:sp>
      <p:sp>
        <p:nvSpPr>
          <p:cNvPr id="5" name="文本框 4"/>
          <p:cNvSpPr txBox="1"/>
          <p:nvPr/>
        </p:nvSpPr>
        <p:spPr>
          <a:xfrm>
            <a:off x="1450340" y="5641975"/>
            <a:ext cx="4163695" cy="460375"/>
          </a:xfrm>
          <a:prstGeom prst="rect">
            <a:avLst/>
          </a:prstGeom>
          <a:noFill/>
        </p:spPr>
        <p:txBody>
          <a:bodyPr wrap="square" rtlCol="0" anchor="t">
            <a:spAutoFit/>
          </a:bodyPr>
          <a:lstStyle/>
          <a:p>
            <a:pPr>
              <a:spcAft>
                <a:spcPts val="600"/>
              </a:spcAft>
            </a:pPr>
            <a:r>
              <a:rPr lang="zh-CN" altLang="en-US" sz="2400" dirty="0" smtClean="0">
                <a:solidFill>
                  <a:srgbClr val="FF0000"/>
                </a:solidFill>
                <a:latin typeface="微软雅黑" panose="020B0503020204020204" pitchFamily="34" charset="-122"/>
                <a:ea typeface="微软雅黑" panose="020B0503020204020204" pitchFamily="34" charset="-122"/>
                <a:sym typeface="+mn-ea"/>
              </a:rPr>
              <a:t>不推荐使用本机绝对路径。</a:t>
            </a:r>
            <a:endParaRPr lang="zh-CN" altLang="en-US" sz="2400"/>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0"/>
          <p:cNvSpPr txBox="1"/>
          <p:nvPr/>
        </p:nvSpPr>
        <p:spPr>
          <a:xfrm>
            <a:off x="5550848" y="5801677"/>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demo2-5.html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lstStyle/>
          <a:p>
            <a:r>
              <a:rPr lang="zh-CN" altLang="en-US">
                <a:solidFill>
                  <a:srgbClr val="FF0000"/>
                </a:solidFill>
              </a:rPr>
              <a:t>相对</a:t>
            </a:r>
            <a:r>
              <a:rPr lang="zh-CN" altLang="en-US"/>
              <a:t>路径</a:t>
            </a:r>
          </a:p>
          <a:p>
            <a:pPr lvl="1"/>
            <a:r>
              <a:rPr lang="zh-CN" altLang="en-US">
                <a:sym typeface="+mn-ea"/>
              </a:rPr>
              <a:t>相对路径是指相对当前文件或目录的路径。</a:t>
            </a:r>
          </a:p>
          <a:p>
            <a:pPr lvl="1"/>
            <a:r>
              <a:rPr lang="zh-CN" altLang="en-US">
                <a:latin typeface="微软雅黑" panose="020B0503020204020204" pitchFamily="34" charset="-122"/>
                <a:ea typeface="微软雅黑" panose="020B0503020204020204" pitchFamily="34" charset="-122"/>
                <a:sym typeface="+mn-ea"/>
              </a:rPr>
              <a:t>相对路径规则：</a:t>
            </a:r>
          </a:p>
          <a:p>
            <a:pPr lvl="2"/>
            <a:r>
              <a:rPr lang="zh-CN" altLang="en-US" dirty="0">
                <a:sym typeface="+mn-ea"/>
              </a:rPr>
              <a:t>图片和网页在</a:t>
            </a:r>
            <a:r>
              <a:rPr lang="zh-CN" altLang="en-US" dirty="0">
                <a:solidFill>
                  <a:srgbClr val="FF0000"/>
                </a:solidFill>
                <a:sym typeface="+mn-ea"/>
              </a:rPr>
              <a:t>同级目录   </a:t>
            </a:r>
            <a:r>
              <a:rPr lang="zh-CN" altLang="en-US" dirty="0">
                <a:sym typeface="+mn-ea"/>
              </a:rPr>
              <a:t>  </a:t>
            </a:r>
            <a:r>
              <a:rPr lang="en-US" altLang="zh-CN" dirty="0" err="1">
                <a:sym typeface="+mn-ea"/>
              </a:rPr>
              <a:t>src</a:t>
            </a:r>
            <a:r>
              <a:rPr lang="en-US" altLang="zh-CN" dirty="0" smtClean="0">
                <a:sym typeface="+mn-ea"/>
              </a:rPr>
              <a:t>="</a:t>
            </a:r>
            <a:r>
              <a:rPr lang="en-US" altLang="zh-CN" b="1" dirty="0" smtClean="0">
                <a:solidFill>
                  <a:srgbClr val="FF0000"/>
                </a:solidFill>
                <a:sym typeface="+mn-ea"/>
              </a:rPr>
              <a:t>./</a:t>
            </a:r>
            <a:r>
              <a:rPr lang="zh-CN" altLang="en-US" dirty="0" smtClean="0">
                <a:sym typeface="+mn-ea"/>
              </a:rPr>
              <a:t>图片名</a:t>
            </a:r>
            <a:r>
              <a:rPr lang="zh-CN" altLang="en-US" dirty="0">
                <a:sym typeface="+mn-ea"/>
              </a:rPr>
              <a:t>"</a:t>
            </a:r>
          </a:p>
          <a:p>
            <a:pPr lvl="2"/>
            <a:r>
              <a:rPr lang="zh-CN" altLang="en-US" dirty="0">
                <a:sym typeface="+mn-ea"/>
              </a:rPr>
              <a:t>图片在网页的</a:t>
            </a:r>
            <a:r>
              <a:rPr lang="zh-CN" altLang="en-US" dirty="0">
                <a:solidFill>
                  <a:srgbClr val="FF0000"/>
                </a:solidFill>
                <a:sym typeface="+mn-ea"/>
              </a:rPr>
              <a:t>下一级目录</a:t>
            </a:r>
            <a:r>
              <a:rPr lang="zh-CN" altLang="en-US" dirty="0">
                <a:sym typeface="+mn-ea"/>
              </a:rPr>
              <a:t>  </a:t>
            </a:r>
            <a:r>
              <a:rPr lang="en-US" altLang="zh-CN" dirty="0" err="1">
                <a:sym typeface="+mn-ea"/>
              </a:rPr>
              <a:t>src</a:t>
            </a:r>
            <a:r>
              <a:rPr lang="en-US" altLang="zh-CN" smtClean="0">
                <a:sym typeface="+mn-ea"/>
              </a:rPr>
              <a:t>="</a:t>
            </a:r>
            <a:r>
              <a:rPr lang="zh-CN" altLang="en-US" smtClean="0">
                <a:sym typeface="+mn-ea"/>
              </a:rPr>
              <a:t>目录</a:t>
            </a:r>
            <a:r>
              <a:rPr lang="zh-CN" altLang="en-US" dirty="0">
                <a:sym typeface="+mn-ea"/>
              </a:rPr>
              <a:t>名称</a:t>
            </a:r>
            <a:r>
              <a:rPr lang="en-US" altLang="zh-CN" b="1" dirty="0">
                <a:solidFill>
                  <a:srgbClr val="FF0000"/>
                </a:solidFill>
                <a:sym typeface="+mn-ea"/>
              </a:rPr>
              <a:t>/</a:t>
            </a:r>
            <a:r>
              <a:rPr lang="zh-CN" altLang="en-US" dirty="0" smtClean="0">
                <a:sym typeface="+mn-ea"/>
              </a:rPr>
              <a:t>图片</a:t>
            </a:r>
            <a:r>
              <a:rPr lang="zh-CN" altLang="en-US" dirty="0">
                <a:sym typeface="+mn-ea"/>
              </a:rPr>
              <a:t>名"</a:t>
            </a:r>
          </a:p>
          <a:p>
            <a:pPr lvl="2"/>
            <a:r>
              <a:rPr lang="zh-CN" altLang="en-US" dirty="0">
                <a:sym typeface="+mn-ea"/>
              </a:rPr>
              <a:t>图片在网页的</a:t>
            </a:r>
            <a:r>
              <a:rPr lang="zh-CN" altLang="en-US" dirty="0">
                <a:solidFill>
                  <a:srgbClr val="FF0000"/>
                </a:solidFill>
                <a:sym typeface="+mn-ea"/>
              </a:rPr>
              <a:t>上一级目录</a:t>
            </a:r>
            <a:r>
              <a:rPr lang="zh-CN" altLang="en-US" dirty="0">
                <a:sym typeface="+mn-ea"/>
              </a:rPr>
              <a:t>  </a:t>
            </a:r>
            <a:r>
              <a:rPr lang="en-US" altLang="zh-CN" dirty="0" err="1">
                <a:sym typeface="+mn-ea"/>
              </a:rPr>
              <a:t>src</a:t>
            </a:r>
            <a:r>
              <a:rPr lang="en-US" altLang="zh-CN" dirty="0" smtClean="0">
                <a:sym typeface="+mn-ea"/>
              </a:rPr>
              <a:t>="</a:t>
            </a:r>
            <a:r>
              <a:rPr lang="en-US" altLang="zh-CN" b="1" dirty="0" smtClean="0">
                <a:solidFill>
                  <a:srgbClr val="FF0000"/>
                </a:solidFill>
                <a:sym typeface="+mn-ea"/>
              </a:rPr>
              <a:t>../</a:t>
            </a:r>
            <a:r>
              <a:rPr lang="zh-CN" altLang="en-US" dirty="0" smtClean="0">
                <a:sym typeface="+mn-ea"/>
              </a:rPr>
              <a:t>图片</a:t>
            </a:r>
            <a:r>
              <a:rPr lang="zh-CN" altLang="en-US" dirty="0">
                <a:sym typeface="+mn-ea"/>
              </a:rPr>
              <a:t>名"</a:t>
            </a:r>
          </a:p>
          <a:p>
            <a:pPr lvl="2"/>
            <a:endParaRPr lang="en-US" altLang="zh-CN">
              <a:latin typeface="微软雅黑" panose="020B0503020204020204" pitchFamily="34" charset="-122"/>
              <a:ea typeface="微软雅黑" panose="020B0503020204020204" pitchFamily="34" charset="-122"/>
              <a:sym typeface="+mn-ea"/>
            </a:endParaRPr>
          </a:p>
          <a:p>
            <a:pPr lvl="1"/>
            <a:r>
              <a:rPr lang="zh-CN" altLang="en-US"/>
              <a:t>优点：</a:t>
            </a:r>
            <a:r>
              <a:rPr lang="zh-CN" altLang="en-US" dirty="0" smtClean="0">
                <a:solidFill>
                  <a:schemeClr val="tx1"/>
                </a:solidFill>
                <a:sym typeface="+mn-ea"/>
              </a:rPr>
              <a:t>文件夹被移动，其内部文件的相对路径不变。</a:t>
            </a:r>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9"/>
          <p:cNvSpPr>
            <a:spLocks noChangeArrowheads="1"/>
          </p:cNvSpPr>
          <p:nvPr/>
        </p:nvSpPr>
        <p:spPr bwMode="auto">
          <a:xfrm>
            <a:off x="1958792" y="459527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./a.png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5" name="矩形 9"/>
          <p:cNvSpPr>
            <a:spLocks noChangeArrowheads="1"/>
          </p:cNvSpPr>
          <p:nvPr/>
        </p:nvSpPr>
        <p:spPr bwMode="auto">
          <a:xfrm>
            <a:off x="3762577" y="461424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image/b.png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6621946" y="461424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../c.png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3" y="836712"/>
            <a:ext cx="4722564" cy="521970"/>
            <a:chOff x="4199253" y="1085850"/>
            <a:chExt cx="4722564"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smtClean="0"/>
                <a:t>HTML</a:t>
              </a:r>
              <a:r>
                <a:rPr lang="zh-CN" altLang="en-US" dirty="0" smtClean="0"/>
                <a:t>语法基础</a:t>
              </a:r>
              <a:endParaRPr lang="zh-CN" altLang="en-US" dirty="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a:xfrm>
            <a:off x="638895" y="1086137"/>
            <a:ext cx="11106646" cy="4875092"/>
          </a:xfrm>
        </p:spPr>
        <p:txBody>
          <a:bodyPr/>
          <a:lstStyle/>
          <a:p>
            <a:r>
              <a:rPr lang="zh-CN" altLang="en-US"/>
              <a:t>不要使用本机绝对路径，推荐使用相对路</a:t>
            </a:r>
            <a:r>
              <a:rPr lang="zh-CN" altLang="en-US">
                <a:sym typeface="+mn-ea"/>
              </a:rPr>
              <a:t>径</a:t>
            </a:r>
            <a:endParaRPr lang="zh-CN" altLang="en-US"/>
          </a:p>
          <a:p>
            <a:r>
              <a:rPr lang="zh-CN" altLang="en-US"/>
              <a:t>图片文件单独存放在一个文件夹中</a:t>
            </a:r>
          </a:p>
          <a:p>
            <a:r>
              <a:rPr lang="zh-CN" altLang="en-US"/>
              <a:t>图片文件夹与页面文件放在同一个目录下</a:t>
            </a:r>
          </a:p>
        </p:txBody>
      </p:sp>
      <p:pic>
        <p:nvPicPr>
          <p:cNvPr id="6" name="图片 5"/>
          <p:cNvPicPr>
            <a:picLocks noChangeAspect="1"/>
          </p:cNvPicPr>
          <p:nvPr/>
        </p:nvPicPr>
        <p:blipFill>
          <a:blip r:embed="rId2"/>
          <a:stretch>
            <a:fillRect/>
          </a:stretch>
        </p:blipFill>
        <p:spPr>
          <a:xfrm>
            <a:off x="4055942" y="3451111"/>
            <a:ext cx="4272552" cy="19276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sym typeface="+mn-ea"/>
              </a:rPr>
              <a:t>几乎可以在所有的网页中找</a:t>
            </a:r>
            <a:r>
              <a:rPr lang="zh-CN" altLang="en-US" smtClean="0">
                <a:sym typeface="+mn-ea"/>
              </a:rPr>
              <a:t>到</a:t>
            </a:r>
            <a:r>
              <a:rPr lang="zh-CN" altLang="en-US" b="1" smtClean="0">
                <a:solidFill>
                  <a:srgbClr val="FF0000"/>
                </a:solidFill>
                <a:sym typeface="+mn-ea"/>
              </a:rPr>
              <a:t>超链</a:t>
            </a:r>
            <a:r>
              <a:rPr lang="zh-CN" altLang="en-US" b="1">
                <a:solidFill>
                  <a:srgbClr val="FF0000"/>
                </a:solidFill>
                <a:sym typeface="+mn-ea"/>
              </a:rPr>
              <a:t>接</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94" y="1824544"/>
            <a:ext cx="7992888" cy="390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35" y="1998842"/>
            <a:ext cx="7433674" cy="424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90" y="2209027"/>
            <a:ext cx="7599834"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a:xfrm>
            <a:off x="638895" y="1019462"/>
            <a:ext cx="11106646" cy="4875092"/>
          </a:xfrm>
        </p:spPr>
        <p:txBody>
          <a:bodyPr/>
          <a:lstStyle/>
          <a:p>
            <a:r>
              <a:rPr lang="zh-CN" altLang="en-US">
                <a:solidFill>
                  <a:srgbClr val="FF0000"/>
                </a:solidFill>
              </a:rPr>
              <a:t>超链接</a:t>
            </a:r>
            <a:r>
              <a:rPr lang="zh-CN" altLang="en-US"/>
              <a:t> </a:t>
            </a:r>
            <a:r>
              <a:t>—— </a:t>
            </a:r>
            <a:r>
              <a:rPr lang="zh-CN" altLang="en-US" smtClean="0">
                <a:sym typeface="+mn-ea"/>
              </a:rPr>
              <a:t>从</a:t>
            </a:r>
            <a:r>
              <a:rPr lang="zh-CN" altLang="en-US">
                <a:sym typeface="+mn-ea"/>
              </a:rPr>
              <a:t>一个网页指向一个目标的链接关</a:t>
            </a:r>
            <a:r>
              <a:rPr lang="zh-CN" altLang="en-US" smtClean="0">
                <a:sym typeface="+mn-ea"/>
              </a:rPr>
              <a:t>系</a:t>
            </a:r>
            <a:endParaRPr lang="en-US" altLang="zh-CN" dirty="0">
              <a:latin typeface="微软雅黑" panose="020B0503020204020204" pitchFamily="34" charset="-122"/>
              <a:ea typeface="微软雅黑" panose="020B0503020204020204" pitchFamily="34" charset="-122"/>
            </a:endParaRPr>
          </a:p>
          <a:p>
            <a:pPr lvl="1"/>
            <a:r>
              <a:rPr>
                <a:solidFill>
                  <a:schemeClr val="tx1"/>
                </a:solidFill>
                <a:ea typeface="宋体" panose="02010600030101010101" pitchFamily="2" charset="-122"/>
                <a:sym typeface="+mn-ea"/>
              </a:rPr>
              <a:t>&lt;a </a:t>
            </a:r>
            <a:r>
              <a:rPr lang="en-US">
                <a:solidFill>
                  <a:srgbClr val="C00000"/>
                </a:solidFill>
                <a:ea typeface="宋体" panose="02010600030101010101" pitchFamily="2" charset="-122"/>
                <a:sym typeface="+mn-ea"/>
              </a:rPr>
              <a:t>href</a:t>
            </a:r>
            <a:r>
              <a:rPr lang="en-US">
                <a:solidFill>
                  <a:schemeClr val="tx1"/>
                </a:solidFill>
                <a:ea typeface="宋体" panose="02010600030101010101" pitchFamily="2" charset="-122"/>
                <a:sym typeface="+mn-ea"/>
              </a:rPr>
              <a:t>=“”</a:t>
            </a:r>
            <a:r>
              <a:rPr>
                <a:solidFill>
                  <a:schemeClr val="tx1"/>
                </a:solidFill>
                <a:ea typeface="宋体" panose="02010600030101010101" pitchFamily="2" charset="-122"/>
                <a:sym typeface="+mn-ea"/>
              </a:rPr>
              <a:t>&gt;</a:t>
            </a:r>
            <a:r>
              <a:rPr lang="en-US" altLang="zh-CN">
                <a:solidFill>
                  <a:schemeClr val="tx1"/>
                </a:solidFill>
                <a:sym typeface="+mn-ea"/>
              </a:rPr>
              <a:t>...</a:t>
            </a:r>
            <a:r>
              <a:rPr>
                <a:solidFill>
                  <a:schemeClr val="tx1"/>
                </a:solidFill>
                <a:ea typeface="宋体" panose="02010600030101010101" pitchFamily="2" charset="-122"/>
                <a:sym typeface="+mn-ea"/>
              </a:rPr>
              <a:t>&lt;/a&gt;</a:t>
            </a:r>
            <a:endParaRPr lang="zh-CN" altLang="en-US" smtClean="0">
              <a:sym typeface="+mn-ea"/>
            </a:endParaRPr>
          </a:p>
          <a:p>
            <a:pPr lvl="1"/>
            <a:r>
              <a:rPr lang="zh-CN" altLang="en-US">
                <a:solidFill>
                  <a:srgbClr val="C00000"/>
                </a:solidFill>
                <a:sym typeface="+mn-ea"/>
              </a:rPr>
              <a:t>属性</a:t>
            </a:r>
            <a:endParaRPr lang="zh-CN" altLang="en-US">
              <a:sym typeface="+mn-ea"/>
            </a:endParaRPr>
          </a:p>
          <a:p>
            <a:pPr lvl="2"/>
            <a:r>
              <a:rPr lang="en-US" altLang="zh-CN" dirty="0" smtClean="0">
                <a:solidFill>
                  <a:srgbClr val="FF0000"/>
                </a:solidFill>
                <a:sym typeface="+mn-ea"/>
              </a:rPr>
              <a:t>href</a:t>
            </a:r>
            <a:r>
              <a:rPr lang="zh-CN" altLang="en-US" dirty="0" smtClean="0">
                <a:solidFill>
                  <a:schemeClr val="tx1"/>
                </a:solidFill>
                <a:sym typeface="+mn-ea"/>
              </a:rPr>
              <a:t>：</a:t>
            </a:r>
            <a:r>
              <a:rPr lang="zh-CN" altLang="en-US" dirty="0" smtClean="0">
                <a:solidFill>
                  <a:srgbClr val="FF0000"/>
                </a:solidFill>
                <a:sym typeface="+mn-ea"/>
              </a:rPr>
              <a:t>必选</a:t>
            </a:r>
            <a:r>
              <a:rPr lang="zh-CN" altLang="en-US" dirty="0" smtClean="0">
                <a:solidFill>
                  <a:schemeClr val="tx1"/>
                </a:solidFill>
                <a:sym typeface="+mn-ea"/>
              </a:rPr>
              <a:t>属性</a:t>
            </a:r>
            <a:r>
              <a:rPr lang="zh-CN" altLang="en-US" dirty="0" smtClean="0">
                <a:solidFill>
                  <a:srgbClr val="C00000"/>
                </a:solidFill>
                <a:sym typeface="+mn-ea"/>
              </a:rPr>
              <a:t>，</a:t>
            </a:r>
            <a:r>
              <a:rPr lang="zh-CN" altLang="en-US" dirty="0" smtClean="0">
                <a:sym typeface="+mn-ea"/>
              </a:rPr>
              <a:t>规定</a:t>
            </a:r>
            <a:r>
              <a:rPr lang="zh-CN" altLang="en-US" dirty="0">
                <a:sym typeface="+mn-ea"/>
              </a:rPr>
              <a:t>链接目标</a:t>
            </a:r>
            <a:endParaRPr lang="en-US" altLang="zh-CN" dirty="0" smtClean="0">
              <a:solidFill>
                <a:schemeClr val="tx1"/>
              </a:solidFill>
              <a:latin typeface="微软雅黑" panose="020B0503020204020204" pitchFamily="34" charset="-122"/>
              <a:ea typeface="微软雅黑" panose="020B0503020204020204" pitchFamily="34" charset="-122"/>
            </a:endParaRPr>
          </a:p>
          <a:p>
            <a:pPr lvl="2"/>
            <a:r>
              <a:rPr lang="en-US" altLang="zh-CN" dirty="0" smtClean="0">
                <a:solidFill>
                  <a:srgbClr val="FF0000"/>
                </a:solidFill>
                <a:sym typeface="+mn-ea"/>
              </a:rPr>
              <a:t>target</a:t>
            </a:r>
            <a:r>
              <a:rPr lang="zh-CN" altLang="en-US" dirty="0" smtClean="0">
                <a:solidFill>
                  <a:schemeClr val="tx1"/>
                </a:solidFill>
                <a:sym typeface="+mn-ea"/>
              </a:rPr>
              <a:t>：</a:t>
            </a:r>
            <a:r>
              <a:rPr lang="zh-CN" altLang="en-US" dirty="0" smtClean="0">
                <a:sym typeface="+mn-ea"/>
              </a:rPr>
              <a:t>在何处打开目标</a:t>
            </a:r>
            <a:endParaRPr lang="zh-CN" altLang="en-US">
              <a:sym typeface="+mn-ea"/>
            </a:endParaRPr>
          </a:p>
        </p:txBody>
      </p:sp>
      <p:grpSp>
        <p:nvGrpSpPr>
          <p:cNvPr id="6" name="组合 14"/>
          <p:cNvGrpSpPr/>
          <p:nvPr/>
        </p:nvGrpSpPr>
        <p:grpSpPr bwMode="auto">
          <a:xfrm>
            <a:off x="6000818" y="2877026"/>
            <a:ext cx="3209144" cy="718086"/>
            <a:chOff x="3995934" y="2137694"/>
            <a:chExt cx="4453482" cy="1436314"/>
          </a:xfrm>
          <a:noFill/>
        </p:grpSpPr>
        <p:sp>
          <p:nvSpPr>
            <p:cNvPr id="7" name="五边形 6"/>
            <p:cNvSpPr/>
            <p:nvPr/>
          </p:nvSpPr>
          <p:spPr bwMode="auto">
            <a:xfrm flipH="1">
              <a:off x="3995934" y="2213895"/>
              <a:ext cx="4451270" cy="1360113"/>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4" name="矩形 12"/>
            <p:cNvSpPr>
              <a:spLocks noChangeArrowheads="1"/>
            </p:cNvSpPr>
            <p:nvPr/>
          </p:nvSpPr>
          <p:spPr bwMode="auto">
            <a:xfrm>
              <a:off x="4518795" y="2137694"/>
              <a:ext cx="3930621" cy="1197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nSpc>
                  <a:spcPct val="150000"/>
                </a:lnSpc>
                <a:defRPr/>
              </a:pPr>
              <a:r>
                <a:rPr lang="zh-CN" altLang="en-US" sz="2200" dirty="0" smtClean="0">
                  <a:solidFill>
                    <a:srgbClr val="C00000"/>
                  </a:solidFill>
                  <a:latin typeface="微软雅黑" panose="020B0503020204020204" pitchFamily="34" charset="-122"/>
                  <a:ea typeface="微软雅黑" panose="020B0503020204020204" pitchFamily="34" charset="-122"/>
                </a:rPr>
                <a:t> 链接的目标 </a:t>
              </a:r>
              <a:r>
                <a:rPr lang="en-US" altLang="zh-CN" sz="2200" dirty="0" smtClean="0">
                  <a:solidFill>
                    <a:srgbClr val="C00000"/>
                  </a:solidFill>
                  <a:latin typeface="微软雅黑" panose="020B0503020204020204" pitchFamily="34" charset="-122"/>
                  <a:ea typeface="微软雅黑" panose="020B0503020204020204" pitchFamily="34" charset="-122"/>
                </a:rPr>
                <a:t>URL</a:t>
              </a:r>
              <a:endParaRPr lang="en-US" altLang="zh-CN" sz="2200" dirty="0">
                <a:solidFill>
                  <a:srgbClr val="C00000"/>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555750" y="3935730"/>
            <a:ext cx="5321300" cy="1738630"/>
            <a:chOff x="1746" y="2642"/>
            <a:chExt cx="8380" cy="2738"/>
          </a:xfrm>
        </p:grpSpPr>
        <p:grpSp>
          <p:nvGrpSpPr>
            <p:cNvPr id="15" name="组合 14"/>
            <p:cNvGrpSpPr/>
            <p:nvPr/>
          </p:nvGrpSpPr>
          <p:grpSpPr bwMode="auto">
            <a:xfrm rot="5400000">
              <a:off x="4202" y="187"/>
              <a:ext cx="2738" cy="7649"/>
              <a:chOff x="716063" y="2167135"/>
              <a:chExt cx="4319496" cy="1603840"/>
            </a:xfrm>
            <a:noFill/>
          </p:grpSpPr>
          <p:sp>
            <p:nvSpPr>
              <p:cNvPr id="16" name="五边形 15"/>
              <p:cNvSpPr/>
              <p:nvPr/>
            </p:nvSpPr>
            <p:spPr bwMode="auto">
              <a:xfrm flipH="1">
                <a:off x="716063" y="2167135"/>
                <a:ext cx="4319496" cy="1580342"/>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7" name="矩形 12"/>
              <p:cNvSpPr>
                <a:spLocks noChangeArrowheads="1"/>
              </p:cNvSpPr>
              <p:nvPr/>
            </p:nvSpPr>
            <p:spPr bwMode="auto">
              <a:xfrm rot="16200000">
                <a:off x="2540516" y="1684915"/>
                <a:ext cx="1422345" cy="27497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50000"/>
                  </a:lnSpc>
                  <a:defRPr/>
                </a:pPr>
                <a:r>
                  <a:rPr lang="en-US" altLang="zh-CN" sz="2200" dirty="0">
                    <a:latin typeface="微软雅黑" panose="020B0503020204020204" pitchFamily="34" charset="-122"/>
                    <a:ea typeface="微软雅黑" panose="020B0503020204020204" pitchFamily="34" charset="-122"/>
                  </a:rPr>
                  <a:t> _blank</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在新窗口打开</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ct val="150000"/>
                  </a:lnSpc>
                  <a:defRPr/>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_</a:t>
                </a:r>
                <a:r>
                  <a:rPr lang="en-US" altLang="zh-CN" sz="2200" dirty="0">
                    <a:latin typeface="微软雅黑" panose="020B0503020204020204" pitchFamily="34" charset="-122"/>
                    <a:ea typeface="微软雅黑" panose="020B0503020204020204" pitchFamily="34" charset="-122"/>
                  </a:rPr>
                  <a:t>self</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在当前窗口</a:t>
                </a:r>
                <a:r>
                  <a:rPr lang="zh-CN" altLang="en-US" sz="2200" dirty="0" smtClean="0">
                    <a:solidFill>
                      <a:schemeClr val="tx1"/>
                    </a:solidFill>
                    <a:latin typeface="微软雅黑" panose="020B0503020204020204" pitchFamily="34" charset="-122"/>
                    <a:ea typeface="微软雅黑" panose="020B0503020204020204" pitchFamily="34" charset="-122"/>
                  </a:rPr>
                  <a:t>打开</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126" y="4228"/>
              <a:ext cx="4000" cy="872"/>
            </a:xfrm>
            <a:prstGeom prst="rect">
              <a:avLst/>
            </a:prstGeom>
            <a:noFill/>
          </p:spPr>
          <p:txBody>
            <a:bodyPr wrap="square" rtlCol="0" anchor="t">
              <a:spAutoFit/>
            </a:bodyPr>
            <a:lstStyle/>
            <a:p>
              <a:pPr lvl="1">
                <a:lnSpc>
                  <a:spcPct val="150000"/>
                </a:lnSpc>
                <a:defRPr/>
              </a:pPr>
              <a:r>
                <a:rPr lang="zh-CN" altLang="en-US" sz="2000" dirty="0">
                  <a:latin typeface="微软雅黑" panose="020B0503020204020204" pitchFamily="34" charset="-122"/>
                  <a:ea typeface="微软雅黑" panose="020B0503020204020204" pitchFamily="34" charset="-122"/>
                  <a:sym typeface="+mn-ea"/>
                </a:rPr>
                <a:t>（默认）</a:t>
              </a:r>
              <a:endParaRPr lang="zh-CN" altLang="en-US" sz="2000" dirty="0"/>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t>代码</a:t>
            </a:r>
          </a:p>
        </p:txBody>
      </p:sp>
      <p:sp>
        <p:nvSpPr>
          <p:cNvPr id="10" name="内容占位符 2"/>
          <p:cNvSpPr txBox="1"/>
          <p:nvPr/>
        </p:nvSpPr>
        <p:spPr>
          <a:xfrm>
            <a:off x="1322000" y="1856383"/>
            <a:ext cx="10553700" cy="4104640"/>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2600"/>
              </a:lnSpc>
              <a:buFont typeface="Wingdings" panose="05000000000000000000" pitchFamily="2" charset="2"/>
              <a:buNone/>
            </a:pPr>
            <a:r>
              <a:rPr lang="en-US" altLang="zh-CN" sz="2400" dirty="0" smtClean="0">
                <a:solidFill>
                  <a:srgbClr val="0000FF"/>
                </a:solidFill>
              </a:rPr>
              <a:t>&lt;body&gt;</a:t>
            </a:r>
          </a:p>
          <a:p>
            <a:pPr marL="400050" lvl="1" indent="0">
              <a:lnSpc>
                <a:spcPts val="2600"/>
              </a:lnSpc>
              <a:buFont typeface="Wingdings" panose="05000000000000000000" pitchFamily="2" charset="2"/>
              <a:buNone/>
            </a:pPr>
            <a:r>
              <a:rPr lang="zh-CN" altLang="en-US" sz="2400" dirty="0" smtClean="0"/>
              <a:t>这是一个超链接：</a:t>
            </a:r>
          </a:p>
          <a:p>
            <a:pPr marL="400050" lvl="1" indent="0">
              <a:lnSpc>
                <a:spcPts val="2600"/>
              </a:lnSpc>
              <a:spcBef>
                <a:spcPts val="0"/>
              </a:spcBef>
              <a:buNone/>
              <a:defRPr/>
            </a:pPr>
            <a:r>
              <a:rPr lang="en-US" altLang="zh-CN" sz="2400" dirty="0" smtClean="0">
                <a:solidFill>
                  <a:srgbClr val="0000FF"/>
                </a:solidFill>
              </a:rPr>
              <a:t>&lt;a</a:t>
            </a:r>
            <a:r>
              <a:rPr lang="en-US" altLang="zh-CN" sz="2400" dirty="0" smtClean="0"/>
              <a:t> </a:t>
            </a:r>
            <a:r>
              <a:rPr lang="en-US" altLang="zh-CN" sz="2400" dirty="0" err="1" smtClean="0">
                <a:solidFill>
                  <a:srgbClr val="C00000"/>
                </a:solidFill>
              </a:rPr>
              <a:t>href</a:t>
            </a:r>
            <a:r>
              <a:rPr lang="en-US" altLang="zh-CN" sz="2400" dirty="0">
                <a:solidFill>
                  <a:srgbClr val="009900"/>
                </a:solidFill>
              </a:rPr>
              <a:t> </a:t>
            </a:r>
            <a:r>
              <a:rPr lang="en-US" altLang="zh-CN" sz="2400" dirty="0" smtClean="0">
                <a:solidFill>
                  <a:srgbClr val="009900"/>
                </a:solidFill>
              </a:rPr>
              <a:t>= "demo1.html"</a:t>
            </a:r>
            <a:r>
              <a:rPr lang="en-US" altLang="zh-CN" sz="2400" dirty="0" smtClean="0">
                <a:solidFill>
                  <a:srgbClr val="0000FF"/>
                </a:solidFill>
              </a:rPr>
              <a:t>&gt;&lt;h2&gt;</a:t>
            </a:r>
            <a:r>
              <a:rPr lang="en-US" altLang="zh-CN" sz="2400" dirty="0" smtClean="0"/>
              <a:t>HTML</a:t>
            </a:r>
            <a:r>
              <a:rPr lang="zh-CN" altLang="en-US" sz="2400" dirty="0"/>
              <a:t>中的二级</a:t>
            </a:r>
            <a:r>
              <a:rPr lang="zh-CN" altLang="en-US" sz="2400" dirty="0" smtClean="0"/>
              <a:t>标题</a:t>
            </a:r>
            <a:r>
              <a:rPr lang="en-US" altLang="zh-CN" sz="2400" dirty="0">
                <a:solidFill>
                  <a:srgbClr val="0000FF"/>
                </a:solidFill>
              </a:rPr>
              <a:t>&lt;/h2&gt;&lt;/</a:t>
            </a:r>
            <a:r>
              <a:rPr lang="en-US" altLang="zh-CN" sz="2400" dirty="0" smtClean="0">
                <a:solidFill>
                  <a:srgbClr val="0000FF"/>
                </a:solidFill>
              </a:rPr>
              <a:t>a&gt;</a:t>
            </a:r>
          </a:p>
          <a:p>
            <a:pPr marL="400050" lvl="1" indent="0">
              <a:lnSpc>
                <a:spcPts val="2600"/>
              </a:lnSpc>
              <a:spcBef>
                <a:spcPts val="0"/>
              </a:spcBef>
              <a:buFont typeface="Wingdings" panose="05000000000000000000" pitchFamily="2" charset="2"/>
              <a:buNone/>
              <a:defRPr/>
            </a:pPr>
            <a:r>
              <a:rPr lang="en-US" altLang="zh-CN" sz="2400" dirty="0" smtClean="0">
                <a:solidFill>
                  <a:srgbClr val="0000FF"/>
                </a:solidFill>
              </a:rPr>
              <a:t>&lt;</a:t>
            </a:r>
            <a:r>
              <a:rPr lang="en-US" altLang="zh-CN" sz="2400" dirty="0" err="1" smtClean="0">
                <a:solidFill>
                  <a:srgbClr val="0000FF"/>
                </a:solidFill>
              </a:rPr>
              <a:t>br</a:t>
            </a:r>
            <a:r>
              <a:rPr lang="en-US" altLang="zh-CN" sz="2400" dirty="0" smtClean="0">
                <a:solidFill>
                  <a:srgbClr val="0000FF"/>
                </a:solidFill>
              </a:rPr>
              <a:t>/&gt;</a:t>
            </a:r>
          </a:p>
          <a:p>
            <a:pPr marL="400050" lvl="1" indent="0">
              <a:lnSpc>
                <a:spcPts val="2600"/>
              </a:lnSpc>
              <a:buFont typeface="Wingdings" panose="05000000000000000000" pitchFamily="2" charset="2"/>
              <a:buNone/>
            </a:pPr>
            <a:r>
              <a:rPr lang="zh-CN" altLang="en-US" sz="2400" dirty="0" smtClean="0"/>
              <a:t>您也可以使用图像来作链接：</a:t>
            </a:r>
          </a:p>
          <a:p>
            <a:pPr marL="400050" lvl="1" indent="0">
              <a:lnSpc>
                <a:spcPts val="2600"/>
              </a:lnSpc>
              <a:spcBef>
                <a:spcPts val="0"/>
              </a:spcBef>
              <a:buFont typeface="Wingdings" panose="05000000000000000000" pitchFamily="2" charset="2"/>
              <a:buNone/>
              <a:defRPr/>
            </a:pPr>
            <a:r>
              <a:rPr lang="en-US" altLang="zh-CN" sz="2400" dirty="0" smtClean="0">
                <a:solidFill>
                  <a:srgbClr val="0000FF"/>
                </a:solidFill>
              </a:rPr>
              <a:t>&lt;a </a:t>
            </a:r>
            <a:r>
              <a:rPr lang="en-US" altLang="zh-CN" sz="2400" dirty="0" err="1" smtClean="0">
                <a:solidFill>
                  <a:srgbClr val="C00000"/>
                </a:solidFill>
              </a:rPr>
              <a:t>href </a:t>
            </a:r>
            <a:r>
              <a:rPr lang="en-US" altLang="zh-CN" sz="2400" dirty="0" smtClean="0">
                <a:solidFill>
                  <a:srgbClr val="009900"/>
                </a:solidFill>
              </a:rPr>
              <a:t>= "http://www.baidu.com/"  </a:t>
            </a:r>
            <a:r>
              <a:rPr lang="en-US" altLang="zh-CN" sz="2400" dirty="0" err="1" smtClean="0">
                <a:solidFill>
                  <a:srgbClr val="C00000"/>
                </a:solidFill>
              </a:rPr>
              <a:t>target </a:t>
            </a:r>
            <a:r>
              <a:rPr lang="en-US" altLang="zh-CN" sz="2400" dirty="0" smtClean="0">
                <a:solidFill>
                  <a:srgbClr val="009900"/>
                </a:solidFill>
              </a:rPr>
              <a:t>= "_blank"</a:t>
            </a:r>
            <a:r>
              <a:rPr lang="en-US" altLang="zh-CN" sz="2400" dirty="0" smtClean="0">
                <a:solidFill>
                  <a:srgbClr val="0000FF"/>
                </a:solidFill>
              </a:rPr>
              <a:t>&gt;</a:t>
            </a:r>
          </a:p>
          <a:p>
            <a:pPr marL="400050" lvl="1" indent="0">
              <a:lnSpc>
                <a:spcPts val="2600"/>
              </a:lnSpc>
              <a:buFont typeface="Wingdings" panose="05000000000000000000" pitchFamily="2" charset="2"/>
              <a:buNone/>
            </a:pPr>
            <a:r>
              <a:rPr lang="en-US" altLang="zh-CN" sz="2400" dirty="0" smtClean="0">
                <a:solidFill>
                  <a:srgbClr val="0000FF"/>
                </a:solidFill>
              </a:rPr>
              <a:t>      &lt;</a:t>
            </a:r>
            <a:r>
              <a:rPr lang="en-US" altLang="zh-CN" sz="2400" dirty="0" err="1" smtClean="0">
                <a:solidFill>
                  <a:srgbClr val="0000FF"/>
                </a:solidFill>
              </a:rPr>
              <a:t>img</a:t>
            </a:r>
            <a:r>
              <a:rPr lang="en-US" altLang="zh-CN" sz="2400" dirty="0" smtClean="0">
                <a:solidFill>
                  <a:srgbClr val="0000FF"/>
                </a:solidFill>
              </a:rPr>
              <a:t> </a:t>
            </a:r>
            <a:r>
              <a:rPr lang="en-US" altLang="zh-CN" sz="2400" dirty="0" smtClean="0">
                <a:solidFill>
                  <a:srgbClr val="009900"/>
                </a:solidFill>
              </a:rPr>
              <a:t>src ="image/baidu.jpg"  alt = "</a:t>
            </a:r>
            <a:r>
              <a:rPr lang="en-US" altLang="zh-CN" sz="2400" dirty="0" err="1" smtClean="0">
                <a:solidFill>
                  <a:srgbClr val="009900"/>
                </a:solidFill>
              </a:rPr>
              <a:t>baidu</a:t>
            </a:r>
            <a:r>
              <a:rPr lang="en-US" altLang="zh-CN" sz="2400" dirty="0" smtClean="0">
                <a:solidFill>
                  <a:srgbClr val="009900"/>
                </a:solidFill>
              </a:rPr>
              <a:t> logo" </a:t>
            </a:r>
            <a:r>
              <a:rPr lang="en-US" altLang="zh-CN" sz="2400" dirty="0" smtClean="0">
                <a:solidFill>
                  <a:srgbClr val="0000FF"/>
                </a:solidFill>
              </a:rPr>
              <a:t>/&gt;</a:t>
            </a:r>
          </a:p>
          <a:p>
            <a:pPr marL="400050" lvl="1" indent="0">
              <a:lnSpc>
                <a:spcPts val="2600"/>
              </a:lnSpc>
              <a:buFont typeface="Wingdings" panose="05000000000000000000" pitchFamily="2" charset="2"/>
              <a:buNone/>
            </a:pPr>
            <a:r>
              <a:rPr lang="en-US" altLang="zh-CN" sz="2400" dirty="0" smtClean="0">
                <a:solidFill>
                  <a:srgbClr val="0000FF"/>
                </a:solidFill>
              </a:rPr>
              <a:t>&lt;/a&gt;</a:t>
            </a:r>
          </a:p>
          <a:p>
            <a:pPr marL="0" indent="0">
              <a:lnSpc>
                <a:spcPts val="2600"/>
              </a:lnSpc>
              <a:buFont typeface="Wingdings" panose="05000000000000000000" pitchFamily="2" charset="2"/>
              <a:buNone/>
            </a:pPr>
            <a:r>
              <a:rPr lang="en-US" altLang="zh-CN" sz="2400" dirty="0" smtClean="0">
                <a:solidFill>
                  <a:srgbClr val="0000FF"/>
                </a:solidFill>
              </a:rPr>
              <a:t>&lt;/body&gt;</a:t>
            </a:r>
            <a:endParaRPr lang="en-US" altLang="zh-CN" sz="2400" dirty="0">
              <a:solidFill>
                <a:srgbClr val="0000FF"/>
              </a:solidFill>
            </a:endParaRPr>
          </a:p>
        </p:txBody>
      </p:sp>
      <p:sp>
        <p:nvSpPr>
          <p:cNvPr id="4"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demo2-6.html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a:t>
            </a:r>
          </a:p>
        </p:txBody>
      </p:sp>
      <p:sp>
        <p:nvSpPr>
          <p:cNvPr id="3" name="内容占位符 2"/>
          <p:cNvSpPr>
            <a:spLocks noGrp="1"/>
          </p:cNvSpPr>
          <p:nvPr>
            <p:ph sz="half" idx="1"/>
          </p:nvPr>
        </p:nvSpPr>
        <p:spPr/>
        <p:txBody>
          <a:bodyPr/>
          <a:lstStyle/>
          <a:p>
            <a:r>
              <a:rPr lang="zh-CN" altLang="en-US">
                <a:solidFill>
                  <a:srgbClr val="FF0000"/>
                </a:solidFill>
              </a:rPr>
              <a:t>列表 </a:t>
            </a:r>
            <a:r>
              <a:t>—— </a:t>
            </a:r>
            <a:r>
              <a:rPr lang="zh-CN" altLang="en-US">
                <a:sym typeface="+mn-ea"/>
              </a:rPr>
              <a:t>HTML 支持无序列表、有序列表</a:t>
            </a:r>
          </a:p>
          <a:p>
            <a:pPr lvl="1"/>
            <a:r>
              <a:rPr lang="zh-CN" altLang="en-US">
                <a:sym typeface="+mn-ea"/>
              </a:rPr>
              <a:t>无序列表：是一个</a:t>
            </a:r>
            <a:r>
              <a:rPr lang="zh-CN" altLang="en-US">
                <a:solidFill>
                  <a:srgbClr val="C00000"/>
                </a:solidFill>
                <a:sym typeface="+mn-ea"/>
              </a:rPr>
              <a:t>没有前后顺序</a:t>
            </a:r>
            <a:r>
              <a:rPr lang="zh-CN" altLang="en-US">
                <a:sym typeface="+mn-ea"/>
              </a:rPr>
              <a:t>的信息列表</a:t>
            </a:r>
            <a:r>
              <a:rPr lang="zh-CN" altLang="en-US" smtClean="0">
                <a:sym typeface="+mn-ea"/>
              </a:rPr>
              <a:t>。</a:t>
            </a:r>
          </a:p>
          <a:p>
            <a:pPr lvl="1"/>
            <a:r>
              <a:rPr lang="zh-CN" altLang="en-US" dirty="0">
                <a:sym typeface="+mn-ea"/>
              </a:rPr>
              <a:t>有序列表：是一个</a:t>
            </a:r>
            <a:r>
              <a:rPr lang="zh-CN" altLang="en-US" dirty="0">
                <a:solidFill>
                  <a:srgbClr val="C00000"/>
                </a:solidFill>
                <a:sym typeface="+mn-ea"/>
              </a:rPr>
              <a:t>有前后顺序</a:t>
            </a:r>
            <a:r>
              <a:rPr lang="zh-CN" altLang="en-US" dirty="0">
                <a:sym typeface="+mn-ea"/>
              </a:rPr>
              <a:t>的信息列表。</a:t>
            </a:r>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endParaRPr lang="zh-CN" altLang="en-US"/>
          </a:p>
        </p:txBody>
      </p:sp>
      <p:pic>
        <p:nvPicPr>
          <p:cNvPr id="1025" name="Picture 1" descr="C:\Users\MengYi\AppData\Roaming\Tencent\Users\570924408\QQ\WinTemp\RichOle\$D4KQ1R%7}%HTQWM]KW66Y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3140710"/>
            <a:ext cx="4245610" cy="23044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089172" y="5250180"/>
            <a:ext cx="2621280" cy="782302"/>
            <a:chOff x="639347" y="5416871"/>
            <a:chExt cx="2621280" cy="782302"/>
          </a:xfrm>
        </p:grpSpPr>
        <p:sp>
          <p:nvSpPr>
            <p:cNvPr id="7" name="TextBox 6"/>
            <p:cNvSpPr txBox="1"/>
            <p:nvPr/>
          </p:nvSpPr>
          <p:spPr>
            <a:xfrm>
              <a:off x="639347" y="5738798"/>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无序列表</a:t>
              </a:r>
              <a:r>
                <a:rPr lang="zh-CN" altLang="en-US" sz="2400" dirty="0" smtClean="0">
                  <a:latin typeface="微软雅黑" panose="020B0503020204020204" pitchFamily="34" charset="-122"/>
                  <a:ea typeface="微软雅黑" panose="020B0503020204020204" pitchFamily="34" charset="-122"/>
                </a:rPr>
                <a:t>的列表符</a:t>
              </a:r>
              <a:endParaRPr lang="zh-CN" altLang="en-US" sz="2400" dirty="0">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H="1" flipV="1">
              <a:off x="765055" y="5416871"/>
              <a:ext cx="636905" cy="3219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C:\Users\MengYi\AppData\Roaming\Tencent\Users\570924408\QQ\WinTemp\RichOle\5]YN[R`$FAIKUX6W}`O{3{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809" y="2831305"/>
            <a:ext cx="2304256" cy="2613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158970" y="5572106"/>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有</a:t>
            </a:r>
            <a:r>
              <a:rPr lang="zh-CN" altLang="en-US" sz="2400" dirty="0" smtClean="0">
                <a:solidFill>
                  <a:srgbClr val="C00000"/>
                </a:solidFill>
                <a:latin typeface="微软雅黑" panose="020B0503020204020204" pitchFamily="34" charset="-122"/>
                <a:ea typeface="微软雅黑" panose="020B0503020204020204" pitchFamily="34" charset="-122"/>
              </a:rPr>
              <a:t>序列表</a:t>
            </a:r>
            <a:r>
              <a:rPr lang="zh-CN" altLang="en-US" sz="2400" dirty="0" smtClean="0">
                <a:latin typeface="微软雅黑" panose="020B0503020204020204" pitchFamily="34" charset="-122"/>
                <a:ea typeface="微软雅黑" panose="020B0503020204020204" pitchFamily="34" charset="-122"/>
              </a:rPr>
              <a:t>的列表符</a:t>
            </a:r>
            <a:endParaRPr lang="zh-CN" altLang="en-US" sz="2400" dirty="0">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H="1" flipV="1">
            <a:off x="7591018" y="5301208"/>
            <a:ext cx="680698" cy="30169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Vertic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无序列表</a:t>
            </a:r>
          </a:p>
        </p:txBody>
      </p:sp>
      <p:sp>
        <p:nvSpPr>
          <p:cNvPr id="3" name="内容占位符 2"/>
          <p:cNvSpPr>
            <a:spLocks noGrp="1"/>
          </p:cNvSpPr>
          <p:nvPr>
            <p:ph sz="half" idx="1"/>
          </p:nvPr>
        </p:nvSpPr>
        <p:spPr/>
        <p:txBody>
          <a:bodyPr/>
          <a:lstStyle/>
          <a:p>
            <a:r>
              <a:rPr lang="zh-CN" altLang="en-US">
                <a:sym typeface="+mn-ea"/>
              </a:rPr>
              <a:t>无序列表使用 </a:t>
            </a:r>
            <a:r>
              <a:rPr>
                <a:solidFill>
                  <a:srgbClr val="FF0000"/>
                </a:solidFill>
                <a:sym typeface="+mn-ea"/>
              </a:rPr>
              <a:t>&lt;</a:t>
            </a:r>
            <a:r>
              <a:rPr dirty="0" err="1">
                <a:solidFill>
                  <a:srgbClr val="FF0000"/>
                </a:solidFill>
                <a:sym typeface="+mn-ea"/>
              </a:rPr>
              <a:t>ul</a:t>
            </a:r>
            <a:r>
              <a:rPr>
                <a:solidFill>
                  <a:srgbClr val="FF0000"/>
                </a:solidFill>
                <a:sym typeface="+mn-ea"/>
              </a:rPr>
              <a:t>&gt; </a:t>
            </a:r>
            <a:r>
              <a:rPr lang="zh-CN" altLang="en-US">
                <a:sym typeface="+mn-ea"/>
              </a:rPr>
              <a:t>标签，每个列表项使用 </a:t>
            </a:r>
            <a:r>
              <a:rPr>
                <a:solidFill>
                  <a:srgbClr val="FF0000"/>
                </a:solidFill>
                <a:sym typeface="+mn-ea"/>
              </a:rPr>
              <a:t>&lt;li</a:t>
            </a:r>
            <a:r>
              <a:rPr smtClean="0">
                <a:solidFill>
                  <a:srgbClr val="FF0000"/>
                </a:solidFill>
                <a:sym typeface="+mn-ea"/>
              </a:rPr>
              <a:t>&gt;</a:t>
            </a:r>
            <a:r>
              <a:rPr lang="zh-CN" altLang="en-US" smtClean="0">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smtClean="0">
                <a:sym typeface="+mn-ea"/>
              </a:rPr>
              <a:t>每个列表项默认使用</a:t>
            </a:r>
            <a:r>
              <a:rPr lang="zh-CN" altLang="en-US">
                <a:solidFill>
                  <a:srgbClr val="FF0000"/>
                </a:solidFill>
                <a:sym typeface="+mn-ea"/>
              </a:rPr>
              <a:t>粗</a:t>
            </a:r>
            <a:r>
              <a:rPr lang="zh-CN" altLang="en-US" smtClean="0">
                <a:solidFill>
                  <a:srgbClr val="FF0000"/>
                </a:solidFill>
                <a:sym typeface="+mn-ea"/>
              </a:rPr>
              <a:t>体圆点</a:t>
            </a:r>
            <a:r>
              <a:rPr lang="zh-CN" altLang="en-US" smtClean="0">
                <a:sym typeface="+mn-ea"/>
              </a:rPr>
              <a:t>进行</a:t>
            </a:r>
            <a:r>
              <a:rPr lang="zh-CN" altLang="en-US">
                <a:sym typeface="+mn-ea"/>
              </a:rPr>
              <a:t>标记</a:t>
            </a:r>
            <a:r>
              <a:rPr lang="zh-CN" altLang="en-US" smtClean="0">
                <a:sym typeface="+mn-ea"/>
              </a:rPr>
              <a:t>。</a:t>
            </a:r>
          </a:p>
          <a:p>
            <a:r>
              <a:rPr lang="zh-CN" altLang="en-US">
                <a:sym typeface="+mn-ea"/>
              </a:rPr>
              <a:t>列表项内部可以使用段落、换行符、图片、链接以及其他列表</a:t>
            </a:r>
            <a:r>
              <a:rPr lang="zh-CN" altLang="en-US" smtClean="0">
                <a:sym typeface="+mn-ea"/>
              </a:rPr>
              <a:t>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代码：</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页面效果：</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908392" cy="236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331" y="3856627"/>
            <a:ext cx="2809459" cy="2130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randombar(horizont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有序列表</a:t>
            </a:r>
          </a:p>
        </p:txBody>
      </p:sp>
      <p:sp>
        <p:nvSpPr>
          <p:cNvPr id="3" name="内容占位符 2"/>
          <p:cNvSpPr>
            <a:spLocks noGrp="1"/>
          </p:cNvSpPr>
          <p:nvPr>
            <p:ph sz="half" idx="1"/>
          </p:nvPr>
        </p:nvSpPr>
        <p:spPr/>
        <p:txBody>
          <a:bodyPr/>
          <a:lstStyle/>
          <a:p>
            <a:r>
              <a:rPr lang="zh-CN" altLang="en-US">
                <a:sym typeface="+mn-ea"/>
              </a:rPr>
              <a:t>有序列表使用 </a:t>
            </a:r>
            <a:r>
              <a:rPr>
                <a:solidFill>
                  <a:srgbClr val="FF0000"/>
                </a:solidFill>
                <a:sym typeface="+mn-ea"/>
              </a:rPr>
              <a:t>&lt;o</a:t>
            </a:r>
            <a:r>
              <a:rPr dirty="0" err="1">
                <a:solidFill>
                  <a:srgbClr val="FF0000"/>
                </a:solidFill>
                <a:sym typeface="+mn-ea"/>
              </a:rPr>
              <a:t>l</a:t>
            </a:r>
            <a:r>
              <a:rPr>
                <a:solidFill>
                  <a:srgbClr val="FF0000"/>
                </a:solidFill>
                <a:sym typeface="+mn-ea"/>
              </a:rPr>
              <a:t>&gt; </a:t>
            </a:r>
            <a:r>
              <a:rPr lang="zh-CN" altLang="en-US">
                <a:sym typeface="+mn-ea"/>
              </a:rPr>
              <a:t>标签，每个列表项使用 </a:t>
            </a:r>
            <a:r>
              <a:rPr>
                <a:solidFill>
                  <a:srgbClr val="FF0000"/>
                </a:solidFill>
                <a:sym typeface="+mn-ea"/>
              </a:rPr>
              <a:t>&lt;li</a:t>
            </a:r>
            <a:r>
              <a:rPr smtClean="0">
                <a:solidFill>
                  <a:srgbClr val="FF0000"/>
                </a:solidFill>
                <a:sym typeface="+mn-ea"/>
              </a:rPr>
              <a:t>&gt;</a:t>
            </a:r>
            <a:r>
              <a:rPr lang="zh-CN" altLang="en-US" smtClean="0">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smtClean="0">
                <a:sym typeface="+mn-ea"/>
              </a:rPr>
              <a:t>每个列表项默认使用</a:t>
            </a:r>
            <a:r>
              <a:rPr lang="zh-CN" altLang="en-US" smtClean="0">
                <a:solidFill>
                  <a:srgbClr val="FF0000"/>
                </a:solidFill>
                <a:sym typeface="+mn-ea"/>
              </a:rPr>
              <a:t>数字</a:t>
            </a:r>
            <a:r>
              <a:rPr lang="zh-CN" altLang="en-US" smtClean="0">
                <a:sym typeface="+mn-ea"/>
              </a:rPr>
              <a:t>进行</a:t>
            </a:r>
            <a:r>
              <a:rPr lang="zh-CN" altLang="en-US">
                <a:sym typeface="+mn-ea"/>
              </a:rPr>
              <a:t>标记</a:t>
            </a:r>
            <a:r>
              <a:rPr lang="zh-CN" altLang="en-US" smtClean="0">
                <a:sym typeface="+mn-ea"/>
              </a:rPr>
              <a:t>。</a:t>
            </a:r>
          </a:p>
          <a:p>
            <a:r>
              <a:rPr lang="zh-CN" altLang="en-US">
                <a:sym typeface="+mn-ea"/>
              </a:rPr>
              <a:t>列表项内部可以使用段落、换行符、图片、链接以及其他列表</a:t>
            </a:r>
            <a:r>
              <a:rPr lang="zh-CN" altLang="en-US" smtClean="0">
                <a:sym typeface="+mn-ea"/>
              </a:rPr>
              <a:t>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代码：</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smtClean="0">
                <a:solidFill>
                  <a:srgbClr val="C00000"/>
                </a:solidFill>
                <a:latin typeface="微软雅黑" panose="020B0503020204020204" pitchFamily="34" charset="-122"/>
                <a:ea typeface="微软雅黑" panose="020B0503020204020204" pitchFamily="34" charset="-122"/>
              </a:rPr>
              <a:t>页面效果：</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789893" cy="22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115" y="3856355"/>
            <a:ext cx="2781935" cy="2104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smtClean="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网页浏览过程</a:t>
            </a:r>
          </a:p>
        </p:txBody>
      </p:sp>
      <p:sp>
        <p:nvSpPr>
          <p:cNvPr id="3" name="内容占位符 2"/>
          <p:cNvSpPr>
            <a:spLocks noGrp="1"/>
          </p:cNvSpPr>
          <p:nvPr>
            <p:ph sz="half" idx="1"/>
          </p:nvPr>
        </p:nvSpPr>
        <p:spPr/>
        <p:txBody>
          <a:bodyPr>
            <a:normAutofit lnSpcReduction="10000"/>
          </a:bodyPr>
          <a:lstStyle/>
          <a:p>
            <a:pPr lvl="1"/>
            <a:endParaRPr lang="zh-CN" altLang="en-US">
              <a:sym typeface="+mn-ea"/>
            </a:endParaRPr>
          </a:p>
          <a:p>
            <a:pPr marL="363855" lvl="1" indent="0">
              <a:buFont typeface="Wingdings" panose="05000000000000000000" charset="0"/>
              <a:buNone/>
            </a:pPr>
            <a:endParaRPr lang="zh-CN" altLang="en-US"/>
          </a:p>
        </p:txBody>
      </p:sp>
      <p:pic>
        <p:nvPicPr>
          <p:cNvPr id="5" name="Picture 2" descr="D:\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9616" y="281654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rver"/>
          <p:cNvSpPr>
            <a:spLocks noEditPoints="1" noChangeArrowheads="1"/>
          </p:cNvSpPr>
          <p:nvPr/>
        </p:nvSpPr>
        <p:spPr bwMode="auto">
          <a:xfrm>
            <a:off x="868378" y="2684780"/>
            <a:ext cx="1512416" cy="1452623"/>
          </a:xfrm>
          <a:custGeom>
            <a:avLst/>
            <a:gdLst>
              <a:gd name="T0" fmla="*/ 0 w 21600"/>
              <a:gd name="T1" fmla="*/ 0 h 21600"/>
              <a:gd name="T2" fmla="*/ 904875 w 21600"/>
              <a:gd name="T3" fmla="*/ 0 h 21600"/>
              <a:gd name="T4" fmla="*/ 1809750 w 21600"/>
              <a:gd name="T5" fmla="*/ 0 h 21600"/>
              <a:gd name="T6" fmla="*/ 1809750 w 21600"/>
              <a:gd name="T7" fmla="*/ 904875 h 21600"/>
              <a:gd name="T8" fmla="*/ 1809750 w 21600"/>
              <a:gd name="T9" fmla="*/ 1809750 h 21600"/>
              <a:gd name="T10" fmla="*/ 9048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cxnSp>
        <p:nvCxnSpPr>
          <p:cNvPr id="7" name="直接箭头连接符 6"/>
          <p:cNvCxnSpPr/>
          <p:nvPr/>
        </p:nvCxnSpPr>
        <p:spPr bwMode="auto">
          <a:xfrm flipH="1">
            <a:off x="2524810" y="3145155"/>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62873" y="2685669"/>
            <a:ext cx="4906639"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请求：把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传送给我</a:t>
            </a:r>
          </a:p>
        </p:txBody>
      </p:sp>
      <p:sp>
        <p:nvSpPr>
          <p:cNvPr id="9" name="TextBox 8"/>
          <p:cNvSpPr txBox="1"/>
          <p:nvPr/>
        </p:nvSpPr>
        <p:spPr>
          <a:xfrm>
            <a:off x="2962873" y="3737293"/>
            <a:ext cx="4824536"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响应</a:t>
            </a:r>
            <a:r>
              <a:rPr lang="zh-CN" altLang="en-US" sz="2400" dirty="0" smtClean="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传送给你</a:t>
            </a:r>
          </a:p>
        </p:txBody>
      </p:sp>
      <p:cxnSp>
        <p:nvCxnSpPr>
          <p:cNvPr id="10" name="直接箭头连接符 9"/>
          <p:cNvCxnSpPr/>
          <p:nvPr/>
        </p:nvCxnSpPr>
        <p:spPr bwMode="auto">
          <a:xfrm>
            <a:off x="2524810" y="3730193"/>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904823" y="1458913"/>
            <a:ext cx="23336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通过输入</a:t>
            </a:r>
            <a:r>
              <a:rPr lang="zh-CN" altLang="en-US" sz="2400" dirty="0" smtClean="0">
                <a:latin typeface="微软雅黑" panose="020B0503020204020204" pitchFamily="34" charset="-122"/>
                <a:ea typeface="微软雅黑" panose="020B0503020204020204" pitchFamily="34" charset="-122"/>
              </a:rPr>
              <a:t>网址（</a:t>
            </a:r>
            <a:r>
              <a:rPr lang="en-US" altLang="zh-CN" sz="2400" dirty="0" smtClean="0">
                <a:latin typeface="微软雅黑" panose="020B0503020204020204" pitchFamily="34" charset="-122"/>
                <a:ea typeface="微软雅黑" panose="020B0503020204020204" pitchFamily="34" charset="-122"/>
              </a:rPr>
              <a:t>URL</a:t>
            </a:r>
            <a:r>
              <a:rPr lang="zh-CN" altLang="en-US" sz="2400" dirty="0" smtClean="0">
                <a:latin typeface="微软雅黑" panose="020B0503020204020204" pitchFamily="34" charset="-122"/>
                <a:ea typeface="微软雅黑" panose="020B0503020204020204" pitchFamily="34" charset="-122"/>
              </a:rPr>
              <a:t>）指定</a:t>
            </a:r>
            <a:r>
              <a:rPr lang="zh-CN" altLang="en-US" sz="2400" dirty="0">
                <a:latin typeface="微软雅黑" panose="020B0503020204020204" pitchFamily="34" charset="-122"/>
                <a:ea typeface="微软雅黑" panose="020B0503020204020204" pitchFamily="34" charset="-122"/>
              </a:rPr>
              <a:t>要访问的</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2" name="TextBox 11"/>
          <p:cNvSpPr txBox="1"/>
          <p:nvPr/>
        </p:nvSpPr>
        <p:spPr>
          <a:xfrm>
            <a:off x="8717498" y="4297680"/>
            <a:ext cx="25495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浏览器</a:t>
            </a:r>
            <a:r>
              <a:rPr lang="zh-CN" altLang="en-US" sz="2400" dirty="0" smtClean="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解释</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网页</a:t>
            </a:r>
            <a:r>
              <a:rPr lang="zh-CN" altLang="en-US" sz="2400" dirty="0" smtClean="0">
                <a:latin typeface="微软雅黑" panose="020B0503020204020204" pitchFamily="34" charset="-122"/>
                <a:ea typeface="微软雅黑" panose="020B0503020204020204" pitchFamily="34" charset="-122"/>
              </a:rPr>
              <a:t>文件，呈现出</a:t>
            </a:r>
            <a:r>
              <a:rPr lang="zh-CN" altLang="en-US" sz="2400" b="1" dirty="0" smtClean="0">
                <a:solidFill>
                  <a:srgbClr val="FF0000"/>
                </a:solidFill>
                <a:latin typeface="微软雅黑" panose="020B0503020204020204" pitchFamily="34" charset="-122"/>
                <a:ea typeface="微软雅黑" panose="020B0503020204020204" pitchFamily="34" charset="-122"/>
              </a:rPr>
              <a:t>网页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云形标注 13"/>
          <p:cNvSpPr/>
          <p:nvPr/>
        </p:nvSpPr>
        <p:spPr>
          <a:xfrm>
            <a:off x="1874057" y="1234311"/>
            <a:ext cx="3171033" cy="919252"/>
          </a:xfrm>
          <a:prstGeom prst="cloudCallout">
            <a:avLst>
              <a:gd name="adj1" fmla="val 53868"/>
              <a:gd name="adj2" fmla="val 104800"/>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XXX.html</a:t>
            </a:r>
            <a:endParaRPr lang="zh-CN" altLang="en-US" sz="2400" dirty="0">
              <a:latin typeface="微软雅黑" panose="020B0503020204020204" pitchFamily="34" charset="-122"/>
              <a:ea typeface="微软雅黑" panose="020B0503020204020204" pitchFamily="34" charset="-122"/>
            </a:endParaRPr>
          </a:p>
        </p:txBody>
      </p:sp>
      <p:pic>
        <p:nvPicPr>
          <p:cNvPr id="15" name="Picture 3" descr="C:\Users\Ya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0" y="4036625"/>
            <a:ext cx="17208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3960" y="4756297"/>
            <a:ext cx="1607212" cy="460375"/>
          </a:xfrm>
          <a:prstGeom prst="rect">
            <a:avLst/>
          </a:prstGeom>
          <a:noFill/>
        </p:spPr>
        <p:txBody>
          <a:bodyPr wrap="square">
            <a:spAutoFit/>
          </a:bodyPr>
          <a:lstStyle/>
          <a:p>
            <a:pPr>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网页文件</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P spid="12" grpId="0"/>
      <p:bldP spid="1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p:txBody>
          <a:bodyPr/>
          <a:lstStyle/>
          <a:p>
            <a:r>
              <a:rPr lang="zh-CN" altLang="en-US" smtClean="0">
                <a:sym typeface="+mn-ea"/>
              </a:rPr>
              <a:t>文件的扩展名要以 </a:t>
            </a:r>
            <a:r>
              <a:rPr smtClean="0">
                <a:solidFill>
                  <a:srgbClr val="FF0000"/>
                </a:solidFill>
                <a:sym typeface="+mn-ea"/>
              </a:rPr>
              <a:t>.html </a:t>
            </a:r>
            <a:r>
              <a:rPr lang="zh-CN" altLang="en-US" smtClean="0">
                <a:sym typeface="+mn-ea"/>
              </a:rPr>
              <a:t>或者 </a:t>
            </a:r>
            <a:r>
              <a:rPr smtClean="0">
                <a:solidFill>
                  <a:srgbClr val="FF0000"/>
                </a:solidFill>
                <a:sym typeface="+mn-ea"/>
              </a:rPr>
              <a:t>.</a:t>
            </a:r>
            <a:r>
              <a:rPr dirty="0" err="1" smtClean="0">
                <a:solidFill>
                  <a:srgbClr val="FF0000"/>
                </a:solidFill>
                <a:sym typeface="+mn-ea"/>
              </a:rPr>
              <a:t>htm </a:t>
            </a:r>
            <a:r>
              <a:rPr lang="zh-CN" altLang="en-US" smtClean="0">
                <a:sym typeface="+mn-ea"/>
              </a:rPr>
              <a:t>结束。</a:t>
            </a:r>
          </a:p>
          <a:p>
            <a:r>
              <a:rPr lang="zh-CN" altLang="en-US" smtClean="0">
                <a:sym typeface="+mn-ea"/>
              </a:rPr>
              <a:t>文件名由</a:t>
            </a:r>
            <a:r>
              <a:rPr lang="zh-CN" altLang="en-US" smtClean="0">
                <a:solidFill>
                  <a:srgbClr val="FF0000"/>
                </a:solidFill>
                <a:sym typeface="+mn-ea"/>
              </a:rPr>
              <a:t>英文字母、数字或下划线</a:t>
            </a:r>
            <a:r>
              <a:rPr lang="zh-CN" altLang="en-US" smtClean="0">
                <a:sym typeface="+mn-ea"/>
              </a:rPr>
              <a:t>组成。</a:t>
            </a:r>
            <a:endParaRPr lang="zh-CN" altLang="en-US" dirty="0" smtClean="0"/>
          </a:p>
          <a:p>
            <a:r>
              <a:rPr lang="zh-CN" altLang="en-US" smtClean="0">
                <a:sym typeface="+mn-ea"/>
              </a:rPr>
              <a:t>文件名中不要包含</a:t>
            </a:r>
            <a:r>
              <a:rPr lang="zh-CN" altLang="en-US" smtClean="0">
                <a:solidFill>
                  <a:srgbClr val="FF0000"/>
                </a:solidFill>
                <a:sym typeface="+mn-ea"/>
              </a:rPr>
              <a:t>特殊符号</a:t>
            </a:r>
            <a:r>
              <a:rPr lang="zh-CN" altLang="en-US" smtClean="0">
                <a:sym typeface="+mn-ea"/>
              </a:rPr>
              <a:t>，比如空格、</a:t>
            </a:r>
            <a:r>
              <a:rPr smtClean="0">
                <a:sym typeface="+mn-ea"/>
              </a:rPr>
              <a:t>$ </a:t>
            </a:r>
            <a:r>
              <a:rPr lang="zh-CN" altLang="en-US" smtClean="0">
                <a:sym typeface="+mn-ea"/>
              </a:rPr>
              <a:t>等，</a:t>
            </a:r>
            <a:r>
              <a:rPr lang="zh-CN" altLang="en-US" smtClean="0">
                <a:solidFill>
                  <a:srgbClr val="FF0000"/>
                </a:solidFill>
                <a:sym typeface="+mn-ea"/>
              </a:rPr>
              <a:t>不使用中文。</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编码规范</a:t>
            </a:r>
          </a:p>
        </p:txBody>
      </p:sp>
      <p:sp>
        <p:nvSpPr>
          <p:cNvPr id="3" name="内容占位符 2"/>
          <p:cNvSpPr>
            <a:spLocks noGrp="1"/>
          </p:cNvSpPr>
          <p:nvPr>
            <p:ph sz="half" idx="1"/>
          </p:nvPr>
        </p:nvSpPr>
        <p:spPr/>
        <p:txBody>
          <a:bodyPr/>
          <a:lstStyle/>
          <a:p>
            <a:r>
              <a:rPr lang="zh-CN" altLang="en-US"/>
              <a:t>所有的标签</a:t>
            </a:r>
            <a:r>
              <a:rPr lang="zh-CN" altLang="en-US">
                <a:solidFill>
                  <a:srgbClr val="FF0000"/>
                </a:solidFill>
              </a:rPr>
              <a:t>必须关闭</a:t>
            </a:r>
            <a:r>
              <a:rPr lang="zh-CN" altLang="en-US"/>
              <a:t>。</a:t>
            </a:r>
          </a:p>
          <a:p>
            <a:r>
              <a:rPr kumimoji="1" lang="zh-CN" altLang="en-US" smtClean="0">
                <a:sym typeface="+mn-ea"/>
              </a:rPr>
              <a:t>所有标签和其属性的名字都必须使用</a:t>
            </a:r>
            <a:r>
              <a:rPr kumimoji="1" lang="zh-CN" altLang="en-US" smtClean="0">
                <a:solidFill>
                  <a:srgbClr val="FF0000"/>
                </a:solidFill>
                <a:sym typeface="+mn-ea"/>
              </a:rPr>
              <a:t>小写</a:t>
            </a:r>
            <a:r>
              <a:rPr kumimoji="1" lang="zh-CN" altLang="en-US" smtClean="0">
                <a:sym typeface="+mn-ea"/>
              </a:rPr>
              <a:t>。</a:t>
            </a:r>
            <a:endParaRPr kumimoji="1" lang="en-US" altLang="zh-CN" dirty="0" smtClean="0"/>
          </a:p>
          <a:p>
            <a:r>
              <a:rPr kumimoji="1" lang="zh-CN" altLang="en-US" smtClean="0">
                <a:sym typeface="+mn-ea"/>
              </a:rPr>
              <a:t>所有的标签都必须</a:t>
            </a:r>
            <a:r>
              <a:rPr kumimoji="1" lang="zh-CN" altLang="en-US" smtClean="0">
                <a:solidFill>
                  <a:srgbClr val="FF0000"/>
                </a:solidFill>
                <a:sym typeface="+mn-ea"/>
              </a:rPr>
              <a:t>合理嵌套</a:t>
            </a:r>
            <a:r>
              <a:rPr kumimoji="1" lang="zh-CN" altLang="en-US" smtClean="0">
                <a:sym typeface="+mn-ea"/>
              </a:rPr>
              <a:t>。</a:t>
            </a:r>
            <a:endParaRPr kumimoji="1" lang="en-US" altLang="zh-CN" dirty="0" smtClean="0"/>
          </a:p>
          <a:p>
            <a:r>
              <a:rPr kumimoji="1" lang="zh-CN" altLang="en-US">
                <a:sym typeface="+mn-ea"/>
              </a:rPr>
              <a:t>所有的属性</a:t>
            </a:r>
            <a:r>
              <a:rPr kumimoji="1" lang="zh-CN" altLang="en-US">
                <a:solidFill>
                  <a:srgbClr val="FF0000"/>
                </a:solidFill>
                <a:sym typeface="+mn-ea"/>
              </a:rPr>
              <a:t>必须</a:t>
            </a:r>
            <a:r>
              <a:rPr kumimoji="1" lang="zh-CN" altLang="en-US" smtClean="0">
                <a:solidFill>
                  <a:srgbClr val="FF0000"/>
                </a:solidFill>
                <a:sym typeface="+mn-ea"/>
              </a:rPr>
              <a:t>赋值</a:t>
            </a:r>
            <a:r>
              <a:rPr kumimoji="1" lang="zh-CN" altLang="en-US" smtClean="0">
                <a:sym typeface="+mn-ea"/>
              </a:rPr>
              <a:t>，所有的</a:t>
            </a:r>
            <a:r>
              <a:rPr kumimoji="1" lang="zh-CN" altLang="en-US" smtClean="0">
                <a:solidFill>
                  <a:srgbClr val="FF0000"/>
                </a:solidFill>
                <a:sym typeface="+mn-ea"/>
              </a:rPr>
              <a:t>属性值</a:t>
            </a:r>
            <a:r>
              <a:rPr kumimoji="1" lang="zh-CN" altLang="en-US" smtClean="0">
                <a:sym typeface="+mn-ea"/>
              </a:rPr>
              <a:t>必须用</a:t>
            </a:r>
            <a:r>
              <a:rPr kumimoji="1" lang="zh-CN" altLang="en-US" smtClean="0">
                <a:solidFill>
                  <a:srgbClr val="FF0000"/>
                </a:solidFill>
                <a:sym typeface="+mn-ea"/>
              </a:rPr>
              <a:t>引号</a:t>
            </a:r>
            <a:r>
              <a:rPr kumimoji="1" lang="zh-CN" altLang="en-US" smtClean="0">
                <a:sym typeface="+mn-ea"/>
              </a:rPr>
              <a:t>括起来</a:t>
            </a:r>
            <a:r>
              <a:rPr kumimoji="1" lang="zh-CN" altLang="en-US">
                <a:sym typeface="+mn-ea"/>
              </a:rPr>
              <a:t>。</a:t>
            </a:r>
            <a:endParaRPr kumimoji="1" lang="en-US" altLang="zh-CN" dirty="0"/>
          </a:p>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967" y="4119933"/>
            <a:ext cx="3853568" cy="42976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35" y="4103475"/>
            <a:ext cx="1944216" cy="45905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乘号 8"/>
          <p:cNvSpPr/>
          <p:nvPr/>
        </p:nvSpPr>
        <p:spPr>
          <a:xfrm>
            <a:off x="7031425" y="4553444"/>
            <a:ext cx="1404925" cy="1827197"/>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3160400" y="4549699"/>
            <a:ext cx="1404925" cy="1827196"/>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2" name="hammer.wav"/>
                                        </p:tgtEl>
                                      </p:cMediaNode>
                                    </p:audio>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本节小结</a:t>
            </a:r>
          </a:p>
        </p:txBody>
      </p:sp>
      <p:sp>
        <p:nvSpPr>
          <p:cNvPr id="3" name="内容占位符 2"/>
          <p:cNvSpPr>
            <a:spLocks noGrp="1"/>
          </p:cNvSpPr>
          <p:nvPr>
            <p:ph sz="half" idx="1"/>
          </p:nvPr>
        </p:nvSpPr>
        <p:spPr>
          <a:xfrm>
            <a:off x="638810" y="1085850"/>
            <a:ext cx="11106785" cy="5148580"/>
          </a:xfrm>
        </p:spPr>
        <p:txBody>
          <a:bodyPr>
            <a:normAutofit/>
          </a:bodyPr>
          <a:lstStyle/>
          <a:p>
            <a:r>
              <a:rPr lang="zh-CN" altLang="en-US" smtClean="0">
                <a:sym typeface="+mn-ea"/>
              </a:rPr>
              <a:t>理解网页文件</a:t>
            </a:r>
            <a:r>
              <a:rPr lang="zh-CN" altLang="en-US" smtClean="0">
                <a:solidFill>
                  <a:srgbClr val="FF0000"/>
                </a:solidFill>
                <a:sym typeface="+mn-ea"/>
              </a:rPr>
              <a:t>请求过程</a:t>
            </a:r>
            <a:r>
              <a:rPr lang="zh-CN" altLang="en-US" smtClean="0">
                <a:sym typeface="+mn-ea"/>
              </a:rPr>
              <a:t>和浏览器“</a:t>
            </a:r>
            <a:r>
              <a:rPr lang="zh-CN" altLang="en-US" smtClean="0">
                <a:solidFill>
                  <a:srgbClr val="FF0000"/>
                </a:solidFill>
                <a:sym typeface="+mn-ea"/>
              </a:rPr>
              <a:t>解释</a:t>
            </a:r>
            <a:r>
              <a:rPr lang="zh-CN" altLang="en-US" smtClean="0">
                <a:sym typeface="+mn-ea"/>
              </a:rPr>
              <a:t>”文件</a:t>
            </a:r>
            <a:endParaRPr lang="en-US" altLang="zh-CN" dirty="0" smtClean="0"/>
          </a:p>
          <a:p>
            <a:r>
              <a:rPr smtClean="0">
                <a:sym typeface="+mn-ea"/>
              </a:rPr>
              <a:t>HTML </a:t>
            </a:r>
            <a:r>
              <a:rPr lang="zh-CN" altLang="en-US" smtClean="0">
                <a:sym typeface="+mn-ea"/>
              </a:rPr>
              <a:t>基础语法，三要素“</a:t>
            </a:r>
            <a:r>
              <a:rPr lang="zh-CN" altLang="en-US" smtClean="0">
                <a:solidFill>
                  <a:srgbClr val="FF0000"/>
                </a:solidFill>
                <a:sym typeface="+mn-ea"/>
              </a:rPr>
              <a:t>词汇、语法、语义</a:t>
            </a:r>
            <a:r>
              <a:rPr lang="zh-CN" altLang="en-US" smtClean="0">
                <a:sym typeface="+mn-ea"/>
              </a:rPr>
              <a:t>”</a:t>
            </a:r>
          </a:p>
          <a:p>
            <a:r>
              <a:rPr lang="zh-CN" altLang="en-US" smtClean="0">
                <a:solidFill>
                  <a:srgbClr val="FF0000"/>
                </a:solidFill>
                <a:sym typeface="+mn-ea"/>
              </a:rPr>
              <a:t>网页文件结构和单双标签</a:t>
            </a:r>
            <a:endParaRPr lang="en-US" altLang="zh-CN" dirty="0" smtClean="0">
              <a:solidFill>
                <a:srgbClr val="FF0000"/>
              </a:solidFill>
            </a:endParaRPr>
          </a:p>
          <a:p>
            <a:r>
              <a:rPr lang="zh-CN" altLang="en-US" smtClean="0">
                <a:sym typeface="+mn-ea"/>
              </a:rPr>
              <a:t>段落标签</a:t>
            </a:r>
            <a:r>
              <a:rPr smtClean="0">
                <a:sym typeface="+mn-ea"/>
              </a:rPr>
              <a:t>&lt;p&gt;</a:t>
            </a:r>
            <a:r>
              <a:rPr lang="zh-CN" altLang="en-US" smtClean="0">
                <a:sym typeface="+mn-ea"/>
              </a:rPr>
              <a:t>和标题标签</a:t>
            </a:r>
            <a:r>
              <a:rPr smtClean="0">
                <a:sym typeface="+mn-ea"/>
              </a:rPr>
              <a:t>&lt;h1&gt;</a:t>
            </a:r>
            <a:endParaRPr lang="en-US" altLang="zh-CN" dirty="0" smtClean="0"/>
          </a:p>
          <a:p>
            <a:r>
              <a:rPr lang="zh-CN" altLang="en-US" smtClean="0">
                <a:sym typeface="+mn-ea"/>
              </a:rPr>
              <a:t>图片标签</a:t>
            </a:r>
            <a:r>
              <a:rPr smtClean="0">
                <a:sym typeface="+mn-ea"/>
              </a:rPr>
              <a:t>&lt;</a:t>
            </a:r>
            <a:r>
              <a:rPr dirty="0" err="1" smtClean="0">
                <a:sym typeface="+mn-ea"/>
              </a:rPr>
              <a:t>img</a:t>
            </a:r>
            <a:r>
              <a:rPr smtClean="0">
                <a:sym typeface="+mn-ea"/>
              </a:rPr>
              <a:t>&gt;</a:t>
            </a:r>
            <a:r>
              <a:rPr lang="zh-CN" altLang="en-US" smtClean="0">
                <a:sym typeface="+mn-ea"/>
              </a:rPr>
              <a:t>，相对路径</a:t>
            </a:r>
            <a:r>
              <a:rPr lang="zh-CN" altLang="en-US">
                <a:sym typeface="+mn-ea"/>
              </a:rPr>
              <a:t>和</a:t>
            </a:r>
            <a:r>
              <a:rPr lang="zh-CN" altLang="en-US" smtClean="0">
                <a:sym typeface="+mn-ea"/>
              </a:rPr>
              <a:t>绝对路径</a:t>
            </a:r>
            <a:endParaRPr lang="en-US" altLang="zh-CN" dirty="0" smtClean="0"/>
          </a:p>
          <a:p>
            <a:r>
              <a:rPr lang="zh-CN" altLang="en-US" smtClean="0">
                <a:sym typeface="+mn-ea"/>
              </a:rPr>
              <a:t>超链接标签</a:t>
            </a:r>
            <a:r>
              <a:rPr smtClean="0">
                <a:sym typeface="+mn-ea"/>
              </a:rPr>
              <a:t>&lt;a&gt;</a:t>
            </a:r>
            <a:r>
              <a:rPr lang="zh-CN" altLang="en-US" smtClean="0">
                <a:sym typeface="+mn-ea"/>
              </a:rPr>
              <a:t>、有序列表</a:t>
            </a:r>
            <a:r>
              <a:rPr smtClean="0">
                <a:sym typeface="+mn-ea"/>
              </a:rPr>
              <a:t>&lt;</a:t>
            </a:r>
            <a:r>
              <a:rPr dirty="0" err="1" smtClean="0">
                <a:sym typeface="+mn-ea"/>
              </a:rPr>
              <a:t>ol</a:t>
            </a:r>
            <a:r>
              <a:rPr smtClean="0">
                <a:sym typeface="+mn-ea"/>
              </a:rPr>
              <a:t>&gt;</a:t>
            </a:r>
            <a:r>
              <a:rPr lang="zh-CN" altLang="en-US" smtClean="0">
                <a:sym typeface="+mn-ea"/>
              </a:rPr>
              <a:t>、无序列表</a:t>
            </a:r>
            <a:r>
              <a:rPr smtClean="0">
                <a:sym typeface="+mn-ea"/>
              </a:rPr>
              <a:t>&lt;</a:t>
            </a:r>
            <a:r>
              <a:rPr dirty="0" err="1" smtClean="0">
                <a:sym typeface="+mn-ea"/>
              </a:rPr>
              <a:t>ul</a:t>
            </a:r>
            <a:r>
              <a:rPr smtClean="0">
                <a:sym typeface="+mn-ea"/>
              </a:rPr>
              <a:t>&gt;</a:t>
            </a:r>
            <a:endParaRPr lang="en-US" altLang="zh-CN" dirty="0" smtClean="0"/>
          </a:p>
          <a:p>
            <a:r>
              <a:rPr lang="zh-CN" altLang="en-US" smtClean="0">
                <a:sym typeface="+mn-ea"/>
              </a:rPr>
              <a:t>注意事项和编码规范</a:t>
            </a:r>
            <a:endParaRPr lang="en-US" altLang="zh-CN" dirty="0" smtClean="0"/>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349"/>
            <a:ext cx="12158986" cy="6856571"/>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50055" y="-6715551"/>
            <a:ext cx="10288031" cy="12991298"/>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9813541" flipH="1">
            <a:off x="4220296" y="1495310"/>
            <a:ext cx="332574" cy="38600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4850" y="2606212"/>
            <a:ext cx="1291321" cy="1238627"/>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2808" y="4267777"/>
            <a:ext cx="332574" cy="38600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07" y="3244254"/>
            <a:ext cx="1764297" cy="134528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0906" y="521995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191" y="5563215"/>
            <a:ext cx="332574" cy="3860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721" y="6014181"/>
            <a:ext cx="500911" cy="608838"/>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79703" y="519346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2932" y="5952599"/>
            <a:ext cx="749779" cy="517417"/>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69614" y="6281123"/>
            <a:ext cx="332574" cy="3860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3904" y="6291860"/>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628" y="2546541"/>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5621" y="2835054"/>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896" y="5451054"/>
            <a:ext cx="702799" cy="7548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18598" y="1999910"/>
            <a:ext cx="4854535" cy="1969770"/>
          </a:xfrm>
          <a:prstGeom prst="rect">
            <a:avLst/>
          </a:prstGeom>
          <a:noFill/>
        </p:spPr>
        <p:txBody>
          <a:bodyPr wrap="square" lIns="108850" tIns="54425" rIns="108850" bIns="54425" rtlCol="0">
            <a:spAutoFit/>
          </a:bodyPr>
          <a:lstStyle/>
          <a:p>
            <a:pPr algn="ctr"/>
            <a:r>
              <a:rPr lang="zh-CN" altLang="en-US" sz="6400" b="1" dirty="0">
                <a:solidFill>
                  <a:srgbClr val="595E64"/>
                </a:solidFill>
                <a:latin typeface="微软雅黑" panose="020B0503020204020204" pitchFamily="34" charset="-122"/>
                <a:ea typeface="微软雅黑" panose="020B0503020204020204" pitchFamily="34" charset="-122"/>
              </a:rPr>
              <a:t>谢   谢</a:t>
            </a:r>
            <a:endParaRPr lang="en-US" altLang="zh-CN" sz="6400" b="1" dirty="0">
              <a:solidFill>
                <a:srgbClr val="595E64"/>
              </a:solidFill>
              <a:latin typeface="微软雅黑" panose="020B0503020204020204" pitchFamily="34" charset="-122"/>
              <a:ea typeface="微软雅黑" panose="020B0503020204020204" pitchFamily="34" charset="-122"/>
            </a:endParaRPr>
          </a:p>
          <a:p>
            <a:pPr algn="ctr"/>
            <a:r>
              <a:rPr lang="en-US" altLang="zh-CN" sz="5700" b="1" dirty="0">
                <a:solidFill>
                  <a:srgbClr val="595E64"/>
                </a:solidFill>
                <a:latin typeface="微软雅黑" panose="020B0503020204020204" pitchFamily="34" charset="-122"/>
                <a:ea typeface="微软雅黑" panose="020B0503020204020204" pitchFamily="34" charset="-122"/>
              </a:rPr>
              <a:t>Thank </a:t>
            </a:r>
            <a:r>
              <a:rPr lang="en-US" altLang="zh-CN" sz="5700" b="1" dirty="0">
                <a:solidFill>
                  <a:srgbClr val="FF0000"/>
                </a:solidFill>
                <a:latin typeface="微软雅黑" panose="020B0503020204020204" pitchFamily="34" charset="-122"/>
                <a:ea typeface="微软雅黑" panose="020B0503020204020204" pitchFamily="34" charset="-122"/>
              </a:rPr>
              <a:t>You</a:t>
            </a:r>
            <a:endParaRPr lang="zh-CN" altLang="en-US" sz="6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网页文件与网页</a:t>
            </a:r>
          </a:p>
        </p:txBody>
      </p:sp>
      <p:sp>
        <p:nvSpPr>
          <p:cNvPr id="3" name="内容占位符 2"/>
          <p:cNvSpPr>
            <a:spLocks noGrp="1"/>
          </p:cNvSpPr>
          <p:nvPr>
            <p:ph sz="half" idx="1"/>
          </p:nvPr>
        </p:nvSpPr>
        <p:spPr>
          <a:xfrm>
            <a:off x="638810" y="1085850"/>
            <a:ext cx="11106785" cy="4890135"/>
          </a:xfrm>
        </p:spPr>
        <p:txBody>
          <a:bodyPr>
            <a:normAutofit lnSpcReduction="10000"/>
          </a:bodyPr>
          <a:lstStyle/>
          <a:p>
            <a:r>
              <a:rPr lang="zh-CN" altLang="en-US" smtClean="0">
                <a:solidFill>
                  <a:schemeClr val="tx1"/>
                </a:solidFill>
                <a:latin typeface="微软雅黑" panose="020B0503020204020204" pitchFamily="34" charset="-122"/>
                <a:sym typeface="+mn-ea"/>
              </a:rPr>
              <a:t>网页文件</a:t>
            </a:r>
          </a:p>
          <a:p>
            <a:endParaRPr lang="zh-CN" altLang="en-US" smtClean="0">
              <a:solidFill>
                <a:schemeClr val="tx1"/>
              </a:solidFill>
              <a:latin typeface="微软雅黑" panose="020B0503020204020204" pitchFamily="34" charset="-122"/>
              <a:sym typeface="+mn-ea"/>
            </a:endParaRPr>
          </a:p>
        </p:txBody>
      </p:sp>
      <p:sp>
        <p:nvSpPr>
          <p:cNvPr id="9219" name="内容占位符 2"/>
          <p:cNvSpPr>
            <a:spLocks noGrp="1"/>
          </p:cNvSpPr>
          <p:nvPr>
            <p:ph idx="4294967295"/>
          </p:nvPr>
        </p:nvSpPr>
        <p:spPr bwMode="auto">
          <a:xfrm>
            <a:off x="695325" y="1876425"/>
            <a:ext cx="6422390" cy="4171950"/>
          </a:xfrm>
          <a:noFill/>
          <a:ln w="12700">
            <a:solidFill>
              <a:srgbClr val="FF6F0D"/>
            </a:solidFill>
            <a:miter lim="800000"/>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pPr marL="0" indent="0" fontAlgn="auto">
              <a:lnSpc>
                <a:spcPct val="130000"/>
              </a:lnSpc>
              <a:spcBef>
                <a:spcPts val="2200"/>
              </a:spcBef>
              <a:spcAft>
                <a:spcPts val="0"/>
              </a:spcAft>
              <a:buNone/>
            </a:pPr>
            <a:r>
              <a:rPr lang="en-US" altLang="zh-CN" sz="10400" dirty="0">
                <a:latin typeface="+mn-lt"/>
                <a:ea typeface="+mn-ea"/>
              </a:rPr>
              <a:t>&lt;!DOCTYPE html&gt;</a:t>
            </a:r>
          </a:p>
          <a:p>
            <a:pPr marL="0" indent="0">
              <a:lnSpc>
                <a:spcPct val="90000"/>
              </a:lnSpc>
              <a:spcBef>
                <a:spcPts val="1000"/>
              </a:spcBef>
              <a:spcAft>
                <a:spcPts val="0"/>
              </a:spcAft>
              <a:buNone/>
            </a:pPr>
            <a:r>
              <a:rPr lang="en-US" altLang="zh-CN" sz="10400" dirty="0" smtClean="0">
                <a:latin typeface="+mn-lt"/>
                <a:ea typeface="+mn-ea"/>
              </a:rPr>
              <a:t>&lt;</a:t>
            </a:r>
            <a:r>
              <a:rPr lang="en-US" altLang="zh-CN" sz="10400" dirty="0">
                <a:latin typeface="+mn-lt"/>
                <a:ea typeface="+mn-ea"/>
              </a:rPr>
              <a:t>html&gt;</a:t>
            </a:r>
          </a:p>
          <a:p>
            <a:pPr marL="0" indent="0">
              <a:lnSpc>
                <a:spcPct val="90000"/>
              </a:lnSpc>
              <a:spcBef>
                <a:spcPts val="1000"/>
              </a:spcBef>
              <a:spcAft>
                <a:spcPts val="0"/>
              </a:spcAft>
              <a:buNone/>
            </a:pPr>
            <a:r>
              <a:rPr lang="en-US" altLang="zh-CN" sz="10400" dirty="0">
                <a:latin typeface="+mn-lt"/>
                <a:ea typeface="+mn-ea"/>
              </a:rPr>
              <a:t>    &lt;head</a:t>
            </a:r>
            <a:r>
              <a:rPr lang="en-US" altLang="zh-CN" sz="10400" dirty="0" smtClean="0">
                <a:latin typeface="+mn-lt"/>
                <a:ea typeface="+mn-ea"/>
              </a:rPr>
              <a:t>&gt;</a:t>
            </a:r>
          </a:p>
          <a:p>
            <a:pPr marL="0" indent="0">
              <a:lnSpc>
                <a:spcPct val="90000"/>
              </a:lnSpc>
              <a:spcBef>
                <a:spcPts val="1000"/>
              </a:spcBef>
              <a:spcAft>
                <a:spcPts val="0"/>
              </a:spcAft>
              <a:buNone/>
            </a:pPr>
            <a:r>
              <a:rPr lang="en-US" altLang="zh-CN" sz="10400" dirty="0">
                <a:latin typeface="+mn-lt"/>
                <a:ea typeface="+mn-ea"/>
              </a:rPr>
              <a:t> </a:t>
            </a:r>
            <a:r>
              <a:rPr lang="en-US" altLang="zh-CN" sz="10400" dirty="0" smtClean="0">
                <a:latin typeface="+mn-lt"/>
                <a:ea typeface="+mn-ea"/>
              </a:rPr>
              <a:t>           </a:t>
            </a:r>
            <a:r>
              <a:rPr lang="en-US" altLang="zh-CN" sz="10400" dirty="0" smtClean="0"/>
              <a:t>&lt;</a:t>
            </a:r>
            <a:r>
              <a:rPr lang="en-US" altLang="zh-CN" sz="10400" dirty="0"/>
              <a:t>meta charset="utf-8"/&gt;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&lt;title&gt;</a:t>
            </a:r>
            <a:r>
              <a:rPr lang="zh-CN" altLang="en-US" sz="10400" dirty="0">
                <a:latin typeface="+mn-lt"/>
                <a:ea typeface="+mn-ea"/>
              </a:rPr>
              <a:t>网页文件</a:t>
            </a:r>
            <a:r>
              <a:rPr lang="en-US" altLang="zh-CN" sz="10400" dirty="0">
                <a:latin typeface="+mn-lt"/>
                <a:ea typeface="+mn-ea"/>
              </a:rPr>
              <a:t>&lt;/title</a:t>
            </a:r>
            <a:r>
              <a:rPr lang="en-US" altLang="zh-CN" sz="10400" dirty="0" smtClean="0">
                <a:latin typeface="+mn-lt"/>
                <a:ea typeface="+mn-ea"/>
              </a:rPr>
              <a:t>&gt;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        </a:t>
            </a:r>
            <a:r>
              <a:rPr lang="en-US" altLang="zh-CN" sz="10400" dirty="0" smtClean="0">
                <a:latin typeface="+mn-lt"/>
                <a:ea typeface="+mn-ea"/>
              </a:rPr>
              <a:t>	&lt;</a:t>
            </a:r>
            <a:r>
              <a:rPr lang="en-US" altLang="zh-CN" sz="10400" dirty="0">
                <a:latin typeface="+mn-lt"/>
                <a:ea typeface="+mn-ea"/>
              </a:rPr>
              <a:t>h1&gt;</a:t>
            </a:r>
            <a:r>
              <a:rPr lang="zh-CN" altLang="en-US" sz="10400" dirty="0">
                <a:latin typeface="+mn-lt"/>
                <a:ea typeface="+mn-ea"/>
              </a:rPr>
              <a:t>这是第一个网页</a:t>
            </a:r>
            <a:r>
              <a:rPr lang="en-US" altLang="zh-CN" sz="10400" dirty="0">
                <a:latin typeface="+mn-lt"/>
                <a:ea typeface="+mn-ea"/>
              </a:rPr>
              <a:t>&lt;/h1&gt;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&lt;/html&gt;</a:t>
            </a:r>
          </a:p>
          <a:p>
            <a:pPr marL="0" indent="0">
              <a:buFontTx/>
              <a:buNone/>
            </a:pPr>
            <a:endParaRPr lang="zh-CN" altLang="en-US" dirty="0" smtClean="0"/>
          </a:p>
        </p:txBody>
      </p:sp>
      <p:sp>
        <p:nvSpPr>
          <p:cNvPr id="9222" name="TextBox 5"/>
          <p:cNvSpPr txBox="1">
            <a:spLocks noChangeArrowheads="1"/>
          </p:cNvSpPr>
          <p:nvPr/>
        </p:nvSpPr>
        <p:spPr bwMode="auto">
          <a:xfrm>
            <a:off x="7396738" y="2311401"/>
            <a:ext cx="43354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通过浏览器看到的“网页”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232" y="3254286"/>
            <a:ext cx="4299671" cy="2765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a:t>
            </a:r>
          </a:p>
        </p:txBody>
      </p:sp>
      <p:sp>
        <p:nvSpPr>
          <p:cNvPr id="3" name="内容占位符 2"/>
          <p:cNvSpPr>
            <a:spLocks noGrp="1"/>
          </p:cNvSpPr>
          <p:nvPr>
            <p:ph sz="half" idx="1"/>
          </p:nvPr>
        </p:nvSpPr>
        <p:spPr>
          <a:xfrm>
            <a:off x="638810" y="1085850"/>
            <a:ext cx="11106785" cy="4890135"/>
          </a:xfrm>
        </p:spPr>
        <p:txBody>
          <a:bodyPr>
            <a:normAutofit lnSpcReduction="10000"/>
          </a:bodyPr>
          <a:lstStyle/>
          <a:p>
            <a:r>
              <a:rPr lang="zh-CN" altLang="en-US">
                <a:sym typeface="+mn-ea"/>
              </a:rPr>
              <a:t>浏览器中看到的网页实质为：</a:t>
            </a:r>
            <a:r>
              <a:rPr lang="zh-CN" altLang="en-US">
                <a:solidFill>
                  <a:srgbClr val="FF0000"/>
                </a:solidFill>
                <a:sym typeface="+mn-ea"/>
              </a:rPr>
              <a:t>网页文件</a:t>
            </a:r>
          </a:p>
          <a:p>
            <a:r>
              <a:rPr lang="zh-CN" altLang="en-US">
                <a:solidFill>
                  <a:schemeClr val="tx1"/>
                </a:solidFill>
                <a:sym typeface="+mn-ea"/>
              </a:rPr>
              <a:t>网页文件</a:t>
            </a:r>
            <a:endParaRPr lang="en-US" altLang="zh-CN" dirty="0" smtClean="0"/>
          </a:p>
          <a:p>
            <a:pPr lvl="1"/>
            <a:r>
              <a:rPr lang="zh-CN" altLang="en-US">
                <a:solidFill>
                  <a:srgbClr val="C00000"/>
                </a:solidFill>
                <a:sym typeface="+mn-ea"/>
              </a:rPr>
              <a:t>文本文件</a:t>
            </a:r>
          </a:p>
          <a:p>
            <a:pPr lvl="1"/>
            <a:r>
              <a:rPr lang="zh-CN" altLang="en-US">
                <a:sym typeface="+mn-ea"/>
              </a:rPr>
              <a:t>扩展名为 </a:t>
            </a:r>
            <a:r>
              <a:rPr lang="zh-CN" altLang="en-US">
                <a:solidFill>
                  <a:srgbClr val="C00000"/>
                </a:solidFill>
                <a:sym typeface="+mn-ea"/>
              </a:rPr>
              <a:t>.html </a:t>
            </a:r>
            <a:r>
              <a:rPr lang="zh-CN" altLang="en-US">
                <a:sym typeface="+mn-ea"/>
              </a:rPr>
              <a:t>或 </a:t>
            </a:r>
            <a:r>
              <a:rPr lang="zh-CN" altLang="en-US">
                <a:solidFill>
                  <a:srgbClr val="C00000"/>
                </a:solidFill>
                <a:sym typeface="+mn-ea"/>
              </a:rPr>
              <a:t>.htm</a:t>
            </a:r>
          </a:p>
          <a:p>
            <a:pPr lvl="1"/>
            <a:r>
              <a:rPr lang="zh-CN" altLang="en-US">
                <a:sym typeface="+mn-ea"/>
              </a:rPr>
              <a:t>文件内容为 </a:t>
            </a:r>
            <a:r>
              <a:rPr lang="zh-CN" altLang="en-US">
                <a:solidFill>
                  <a:srgbClr val="C00000"/>
                </a:solidFill>
                <a:sym typeface="+mn-ea"/>
              </a:rPr>
              <a:t>HTML 代码</a:t>
            </a:r>
            <a:r>
              <a:rPr lang="zh-CN" altLang="en-US">
                <a:sym typeface="+mn-ea"/>
              </a:rPr>
              <a:t>和</a:t>
            </a:r>
            <a:r>
              <a:rPr lang="zh-CN" altLang="en-US">
                <a:solidFill>
                  <a:srgbClr val="C00000"/>
                </a:solidFill>
                <a:sym typeface="+mn-ea"/>
              </a:rPr>
              <a:t>文本内容</a:t>
            </a:r>
          </a:p>
          <a:p>
            <a:pPr lvl="1">
              <a:lnSpc>
                <a:spcPct val="140000"/>
              </a:lnSpc>
            </a:pPr>
            <a:endParaRPr lang="zh-CN" altLang="en-US" smtClean="0">
              <a:solidFill>
                <a:schemeClr val="tx1"/>
              </a:solidFill>
              <a:latin typeface="微软雅黑" panose="020B0503020204020204" pitchFamily="34" charset="-122"/>
              <a:sym typeface="+mn-ea"/>
            </a:endParaRPr>
          </a:p>
          <a:p>
            <a:endParaRPr lang="zh-CN" altLang="en-US" smtClean="0">
              <a:solidFill>
                <a:schemeClr val="tx1"/>
              </a:solidFill>
              <a:latin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smtClean="0">
                  <a:solidFill>
                    <a:srgbClr val="FF0000"/>
                  </a:solidFill>
                </a:rPr>
                <a:t>HTML</a:t>
              </a:r>
              <a:r>
                <a:rPr lang="zh-CN" altLang="en-US" dirty="0" smtClean="0">
                  <a:solidFill>
                    <a:srgbClr val="FF0000"/>
                  </a:solidFill>
                </a:rPr>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简介</a:t>
            </a:r>
          </a:p>
        </p:txBody>
      </p:sp>
      <p:sp>
        <p:nvSpPr>
          <p:cNvPr id="3" name="内容占位符 2"/>
          <p:cNvSpPr>
            <a:spLocks noGrp="1"/>
          </p:cNvSpPr>
          <p:nvPr>
            <p:ph sz="half" idx="1"/>
          </p:nvPr>
        </p:nvSpPr>
        <p:spPr/>
        <p:txBody>
          <a:bodyPr>
            <a:normAutofit/>
          </a:bodyPr>
          <a:lstStyle/>
          <a:p>
            <a:endParaRPr lang="zh-CN" altLang="en-US" dirty="0"/>
          </a:p>
          <a:p>
            <a:endParaRPr lang="zh-CN" altLang="en-US" dirty="0"/>
          </a:p>
          <a:p>
            <a:endParaRPr lang="zh-CN" altLang="en-US" dirty="0"/>
          </a:p>
          <a:p>
            <a:r>
              <a:rPr smtClean="0">
                <a:sym typeface="+mn-ea"/>
              </a:rPr>
              <a:t>HTML</a:t>
            </a:r>
            <a:r>
              <a:rPr lang="zh-CN" altLang="en-US" smtClean="0">
                <a:sym typeface="+mn-ea"/>
              </a:rPr>
              <a:t>：</a:t>
            </a:r>
            <a:r>
              <a:rPr smtClean="0">
                <a:solidFill>
                  <a:srgbClr val="FF0000"/>
                </a:solidFill>
                <a:sym typeface="+mn-ea"/>
              </a:rPr>
              <a:t>H</a:t>
            </a:r>
            <a:r>
              <a:rPr smtClean="0">
                <a:sym typeface="+mn-ea"/>
              </a:rPr>
              <a:t>yper </a:t>
            </a:r>
            <a:r>
              <a:rPr smtClean="0">
                <a:solidFill>
                  <a:srgbClr val="FF0000"/>
                </a:solidFill>
                <a:sym typeface="+mn-ea"/>
              </a:rPr>
              <a:t>T</a:t>
            </a:r>
            <a:r>
              <a:rPr smtClean="0">
                <a:sym typeface="+mn-ea"/>
              </a:rPr>
              <a:t>ext </a:t>
            </a:r>
            <a:r>
              <a:rPr smtClean="0">
                <a:solidFill>
                  <a:srgbClr val="FF0000"/>
                </a:solidFill>
                <a:sym typeface="+mn-ea"/>
              </a:rPr>
              <a:t>M</a:t>
            </a:r>
            <a:r>
              <a:rPr smtClean="0">
                <a:sym typeface="+mn-ea"/>
              </a:rPr>
              <a:t>arkup </a:t>
            </a:r>
            <a:r>
              <a:rPr smtClean="0">
                <a:solidFill>
                  <a:srgbClr val="FF0000"/>
                </a:solidFill>
                <a:sym typeface="+mn-ea"/>
              </a:rPr>
              <a:t>L</a:t>
            </a:r>
            <a:r>
              <a:rPr smtClean="0">
                <a:sym typeface="+mn-ea"/>
              </a:rPr>
              <a:t>anguage</a:t>
            </a:r>
          </a:p>
          <a:p>
            <a:pPr lvl="1"/>
            <a:r>
              <a:rPr lang="zh-CN" altLang="en-US">
                <a:sym typeface="+mn-ea"/>
              </a:rPr>
              <a:t>超文本标记语言</a:t>
            </a:r>
            <a:endParaRPr lang="zh-CN" altLang="en-US" smtClean="0">
              <a:sym typeface="+mn-ea"/>
            </a:endParaRPr>
          </a:p>
          <a:p>
            <a:pPr lvl="1"/>
            <a:r>
              <a:rPr dirty="0"/>
              <a:t>HTML </a:t>
            </a:r>
            <a:r>
              <a:rPr lang="zh-CN" altLang="en-US" dirty="0"/>
              <a:t>不是一种编程语言，而是一种</a:t>
            </a:r>
            <a:r>
              <a:rPr lang="zh-CN" altLang="en-US" dirty="0">
                <a:solidFill>
                  <a:srgbClr val="C00000"/>
                </a:solidFill>
              </a:rPr>
              <a:t>标记语言</a:t>
            </a:r>
          </a:p>
          <a:p>
            <a:pPr lvl="1"/>
            <a:r>
              <a:rPr lang="zh-CN" altLang="en-US" dirty="0"/>
              <a:t>标记语言是一套</a:t>
            </a:r>
            <a:r>
              <a:rPr lang="zh-CN" altLang="en-US" dirty="0">
                <a:solidFill>
                  <a:srgbClr val="C00000"/>
                </a:solidFill>
              </a:rPr>
              <a:t>标记标签</a:t>
            </a:r>
            <a:r>
              <a:rPr lang="zh-CN" altLang="en-US" dirty="0"/>
              <a:t>，</a:t>
            </a:r>
            <a:r>
              <a:rPr dirty="0"/>
              <a:t>HTML </a:t>
            </a:r>
            <a:r>
              <a:rPr lang="zh-CN" altLang="en-US" dirty="0"/>
              <a:t>使用标记标签来描述网页</a:t>
            </a:r>
          </a:p>
          <a:p>
            <a:pPr lvl="1"/>
            <a:endParaRPr lang="zh-CN" altLang="en-US">
              <a:sym typeface="+mn-ea"/>
            </a:endParaRPr>
          </a:p>
          <a:p>
            <a:pPr marL="363855" lvl="1" indent="0">
              <a:buFont typeface="Wingdings" panose="05000000000000000000" charset="0"/>
              <a:buNone/>
            </a:pP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18928" y="2040025"/>
            <a:ext cx="995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242" y="2004126"/>
            <a:ext cx="1269692" cy="11715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395" y="1670389"/>
            <a:ext cx="5838534" cy="13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59136" y="1052736"/>
            <a:ext cx="1481051" cy="583565"/>
          </a:xfrm>
          <a:prstGeom prst="rect">
            <a:avLst/>
          </a:prstGeom>
          <a:noFill/>
        </p:spPr>
        <p:txBody>
          <a:bodyPr wrap="square" rtlCol="0">
            <a:spAutoFit/>
          </a:bodyPr>
          <a:lstStyle/>
          <a:p>
            <a:r>
              <a:rPr lang="en-US" altLang="zh-CN" sz="3200" b="1" dirty="0" smtClean="0"/>
              <a:t>HTML</a:t>
            </a:r>
            <a:endParaRPr lang="zh-CN" altLang="en-US" sz="3200" b="1"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HTML</a:t>
            </a:r>
            <a:r>
              <a:rPr lang="zh-CN" altLang="en-US"/>
              <a:t>标签</a:t>
            </a:r>
          </a:p>
        </p:txBody>
      </p:sp>
      <p:sp>
        <p:nvSpPr>
          <p:cNvPr id="3" name="内容占位符 2"/>
          <p:cNvSpPr>
            <a:spLocks noGrp="1"/>
          </p:cNvSpPr>
          <p:nvPr>
            <p:ph sz="half" idx="1"/>
          </p:nvPr>
        </p:nvSpPr>
        <p:spPr>
          <a:xfrm>
            <a:off x="638895" y="1086137"/>
            <a:ext cx="11106646" cy="4875092"/>
          </a:xfrm>
        </p:spPr>
        <p:txBody>
          <a:bodyPr>
            <a:normAutofit lnSpcReduction="10000"/>
          </a:bodyPr>
          <a:lstStyle/>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r>
              <a:rPr>
                <a:solidFill>
                  <a:schemeClr val="tx1"/>
                </a:solidFill>
              </a:rPr>
              <a:t>HTML </a:t>
            </a:r>
            <a:r>
              <a:rPr lang="zh-CN" altLang="en-US"/>
              <a:t>标记标签通常被称为 </a:t>
            </a:r>
            <a:r>
              <a:rPr>
                <a:solidFill>
                  <a:srgbClr val="FF0000"/>
                </a:solidFill>
              </a:rPr>
              <a:t>HTML 标签</a:t>
            </a:r>
            <a:r>
              <a:rPr lang="zh-CN" altLang="en-US"/>
              <a:t>，它是由</a:t>
            </a:r>
            <a:r>
              <a:rPr>
                <a:solidFill>
                  <a:srgbClr val="FF0000"/>
                </a:solidFill>
              </a:rPr>
              <a:t>尖括号包围的关键词</a:t>
            </a:r>
            <a:r>
              <a:rPr lang="zh-CN" altLang="en-US"/>
              <a:t>，如</a:t>
            </a:r>
            <a:r>
              <a:t>&lt;html&gt;</a:t>
            </a:r>
          </a:p>
        </p:txBody>
      </p:sp>
      <p:graphicFrame>
        <p:nvGraphicFramePr>
          <p:cNvPr id="5" name="内容占位符 4"/>
          <p:cNvGraphicFramePr/>
          <p:nvPr/>
        </p:nvGraphicFramePr>
        <p:xfrm>
          <a:off x="1815163" y="1231900"/>
          <a:ext cx="8754110" cy="3108960"/>
        </p:xfrm>
        <a:graphic>
          <a:graphicData uri="http://schemas.openxmlformats.org/drawingml/2006/table">
            <a:tbl>
              <a:tblPr firstRow="1" bandRow="1">
                <a:tableStyleId>{D7AC3CCA-C797-4891-BE02-D94E43425B78}</a:tableStyleId>
              </a:tblPr>
              <a:tblGrid>
                <a:gridCol w="2091690"/>
                <a:gridCol w="2199005"/>
                <a:gridCol w="2085340"/>
                <a:gridCol w="2378075"/>
              </a:tblGrid>
              <a:tr h="518160">
                <a:tc>
                  <a:txBody>
                    <a:bodyPr/>
                    <a:lstStyle/>
                    <a:p>
                      <a:pPr algn="l"/>
                      <a:r>
                        <a:rPr lang="en-US" altLang="zh-CN" sz="2800" dirty="0" smtClean="0"/>
                        <a:t>&lt;html&gt;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&lt;head&gt;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&lt;body&gt;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&lt;title&gt;</a:t>
                      </a:r>
                      <a:endParaRPr lang="zh-CN" altLang="en-US" sz="2800" b="1" dirty="0">
                        <a:latin typeface="Courier New" panose="02070309020205020404" pitchFamily="49" charset="0"/>
                        <a:cs typeface="Courier New" panose="02070309020205020404" pitchFamily="49" charset="0"/>
                      </a:endParaRPr>
                    </a:p>
                  </a:txBody>
                  <a:tcPr marL="90325" marR="90325"/>
                </a:tc>
              </a:tr>
              <a:tr h="518160">
                <a:tc>
                  <a:txBody>
                    <a:bodyPr/>
                    <a:lstStyle/>
                    <a:p>
                      <a:pPr algn="l"/>
                      <a:r>
                        <a:rPr lang="en-US" altLang="zh-CN" sz="2800" dirty="0" smtClean="0"/>
                        <a:t>&lt;</a:t>
                      </a:r>
                      <a:r>
                        <a:rPr lang="en-US" altLang="zh-CN" sz="2800" dirty="0" err="1" smtClean="0"/>
                        <a:t>br</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&lt;h1&gt;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&lt;p&gt;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t>
                      </a:r>
                      <a:r>
                        <a:rPr lang="en-US" altLang="zh-CN" sz="2800" dirty="0" err="1" smtClean="0"/>
                        <a:t>img</a:t>
                      </a:r>
                      <a:r>
                        <a:rPr lang="en-US" altLang="zh-CN" sz="2800" dirty="0" smtClean="0"/>
                        <a:t>&gt;</a:t>
                      </a:r>
                      <a:endParaRPr lang="zh-CN" altLang="en-US" sz="2800" b="1" dirty="0" smtClean="0">
                        <a:latin typeface="Courier New" panose="02070309020205020404" pitchFamily="49" charset="0"/>
                        <a:cs typeface="Courier New" panose="02070309020205020404" pitchFamily="49" charset="0"/>
                      </a:endParaRPr>
                    </a:p>
                  </a:txBody>
                  <a:tcPr marL="90325" marR="90325"/>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a:t>
                      </a:r>
                      <a:r>
                        <a:rPr lang="en-US" altLang="zh-CN" sz="2800" dirty="0" err="1" smtClean="0"/>
                        <a:t>ul</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a:t>
                      </a:r>
                      <a:r>
                        <a:rPr lang="en-US" altLang="zh-CN" sz="2800" dirty="0" err="1" smtClean="0"/>
                        <a:t>ol</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&lt;li&gt;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&lt;table&gt;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a:t>
                      </a:r>
                      <a:r>
                        <a:rPr lang="en-US" altLang="zh-CN" sz="2800" dirty="0" err="1" smtClean="0"/>
                        <a:t>tr</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a:t>
                      </a:r>
                      <a:r>
                        <a:rPr lang="en-US" altLang="zh-CN" sz="2800" dirty="0" err="1" smtClean="0"/>
                        <a:t>th</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&lt;td&gt;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&lt;form&gt;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&lt;input&gt;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&lt;select&gt;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&lt;option&gt;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t>
                      </a:r>
                      <a:r>
                        <a:rPr lang="en-US" altLang="zh-CN" sz="2800" dirty="0" err="1" smtClean="0"/>
                        <a:t>textarea</a:t>
                      </a:r>
                      <a:r>
                        <a:rPr lang="en-US" altLang="zh-CN" sz="2800" dirty="0" smtClean="0"/>
                        <a:t>&gt;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&lt;span&gt;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t>&lt;div&gt;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smtClean="0">
                          <a:sym typeface="+mn-ea"/>
                        </a:rPr>
                        <a:t>…….</a:t>
                      </a:r>
                      <a:endParaRPr lang="en-US" altLang="zh-CN" sz="2800" b="1" dirty="0" smtClean="0">
                        <a:latin typeface="Courier New" panose="02070309020205020404" pitchFamily="49" charset="0"/>
                        <a:cs typeface="Courier New" panose="02070309020205020404" pitchFamily="49" charset="0"/>
                      </a:endParaRPr>
                    </a:p>
                  </a:txBody>
                  <a:tcPr marL="90325" marR="90325"/>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2260</Words>
  <Application>Microsoft Office PowerPoint</Application>
  <PresentationFormat>自定义</PresentationFormat>
  <Paragraphs>435</Paragraphs>
  <Slides>43</Slides>
  <Notes>2</Notes>
  <HiddenSlides>1</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网页浏览过程</vt:lpstr>
      <vt:lpstr>网页文件与网页</vt:lpstr>
      <vt:lpstr>网页文件</vt:lpstr>
      <vt:lpstr>PowerPoint 演示文稿</vt:lpstr>
      <vt:lpstr>HTML简介</vt:lpstr>
      <vt:lpstr>常用HTML标签</vt:lpstr>
      <vt:lpstr>HTML标签三要素</vt:lpstr>
      <vt:lpstr>HTML基本结构</vt:lpstr>
      <vt:lpstr>HTML基本结构</vt:lpstr>
      <vt:lpstr>标签分类</vt:lpstr>
      <vt:lpstr>思考</vt:lpstr>
      <vt:lpstr>HTML元素</vt:lpstr>
      <vt:lpstr>标签书写规范</vt:lpstr>
      <vt:lpstr>标签属性</vt:lpstr>
      <vt:lpstr>PowerPoint 演示文稿</vt:lpstr>
      <vt:lpstr>网页元素</vt:lpstr>
      <vt:lpstr>网页元素</vt:lpstr>
      <vt:lpstr>网页元素</vt:lpstr>
      <vt:lpstr>标题和段落</vt:lpstr>
      <vt:lpstr>标题标签</vt:lpstr>
      <vt:lpstr>段落标签</vt:lpstr>
      <vt:lpstr>PowerPoint 演示文稿</vt:lpstr>
      <vt:lpstr>图片</vt:lpstr>
      <vt:lpstr>图片标签</vt:lpstr>
      <vt:lpstr>图片路径</vt:lpstr>
      <vt:lpstr>图片路径</vt:lpstr>
      <vt:lpstr>注意事项</vt:lpstr>
      <vt:lpstr>PowerPoint 演示文稿</vt:lpstr>
      <vt:lpstr>超链接</vt:lpstr>
      <vt:lpstr>超链接</vt:lpstr>
      <vt:lpstr>超链接</vt:lpstr>
      <vt:lpstr>PowerPoint 演示文稿</vt:lpstr>
      <vt:lpstr>列表</vt:lpstr>
      <vt:lpstr>无序列表</vt:lpstr>
      <vt:lpstr>有序列表</vt:lpstr>
      <vt:lpstr>PowerPoint 演示文稿</vt:lpstr>
      <vt:lpstr>注意事项</vt:lpstr>
      <vt:lpstr>编码规范</vt:lpstr>
      <vt:lpstr>本节小结</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小黑E550</cp:lastModifiedBy>
  <cp:revision>686</cp:revision>
  <dcterms:created xsi:type="dcterms:W3CDTF">2014-10-16T08:35:00Z</dcterms:created>
  <dcterms:modified xsi:type="dcterms:W3CDTF">2019-02-20T06:42:58Z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