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Nunito"/>
      <p:regular r:id="rId32"/>
      <p:bold r:id="rId33"/>
      <p:italic r:id="rId34"/>
      <p:boldItalic r:id="rId35"/>
    </p:embeddedFont>
    <p:embeddedFont>
      <p:font typeface="PT Sans Narrow"/>
      <p:regular r:id="rId36"/>
      <p:bold r:id="rId37"/>
    </p:embeddedFont>
    <p:embeddedFont>
      <p:font typeface="Roboto Mon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jH0APD2n8JGhprZ8H52OJ/Xoj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04F0DB-1663-4D8C-8330-C0E0728F64D2}">
  <a:tblStyle styleId="{9804F0DB-1663-4D8C-8330-C0E0728F64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RobotoMono-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PTSansNarrow-bold.fntdata"/><Relationship Id="rId14" Type="http://schemas.openxmlformats.org/officeDocument/2006/relationships/slide" Target="slides/slide7.xml"/><Relationship Id="rId36" Type="http://schemas.openxmlformats.org/officeDocument/2006/relationships/font" Target="fonts/PTSansNarrow-regular.fntdata"/><Relationship Id="rId17" Type="http://schemas.openxmlformats.org/officeDocument/2006/relationships/slide" Target="slides/slide10.xml"/><Relationship Id="rId39" Type="http://schemas.openxmlformats.org/officeDocument/2006/relationships/font" Target="fonts/RobotoMono-bold.fntdata"/><Relationship Id="rId16" Type="http://schemas.openxmlformats.org/officeDocument/2006/relationships/slide" Target="slides/slide9.xml"/><Relationship Id="rId38" Type="http://schemas.openxmlformats.org/officeDocument/2006/relationships/font" Target="fonts/RobotoMon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a96fa4d4d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ea96fa4d4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a60175bd7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a60175bd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a96fa4d4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ea96fa4d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8"/>
          <p:cNvCxnSpPr/>
          <p:nvPr/>
        </p:nvCxnSpPr>
        <p:spPr>
          <a:xfrm>
            <a:off x="7007735" y="3176888"/>
            <a:ext cx="562200" cy="0"/>
          </a:xfrm>
          <a:prstGeom prst="straightConnector1">
            <a:avLst/>
          </a:prstGeom>
          <a:noFill/>
          <a:ln cap="flat" cmpd="sng" w="76200">
            <a:solidFill>
              <a:srgbClr val="1155CC"/>
            </a:solidFill>
            <a:prstDash val="solid"/>
            <a:round/>
            <a:headEnd len="sm" w="sm" type="none"/>
            <a:tailEnd len="sm" w="sm" type="none"/>
          </a:ln>
        </p:spPr>
      </p:cxnSp>
      <p:cxnSp>
        <p:nvCxnSpPr>
          <p:cNvPr id="11" name="Google Shape;11;p38"/>
          <p:cNvCxnSpPr/>
          <p:nvPr/>
        </p:nvCxnSpPr>
        <p:spPr>
          <a:xfrm>
            <a:off x="1575035" y="3158252"/>
            <a:ext cx="562200" cy="0"/>
          </a:xfrm>
          <a:prstGeom prst="straightConnector1">
            <a:avLst/>
          </a:prstGeom>
          <a:noFill/>
          <a:ln cap="flat" cmpd="sng" w="76200">
            <a:solidFill>
              <a:srgbClr val="1155CC"/>
            </a:solidFill>
            <a:prstDash val="solid"/>
            <a:round/>
            <a:headEnd len="sm" w="sm" type="none"/>
            <a:tailEnd len="sm" w="sm" type="none"/>
          </a:ln>
        </p:spPr>
      </p:cxnSp>
      <p:grpSp>
        <p:nvGrpSpPr>
          <p:cNvPr id="12" name="Google Shape;12;p38"/>
          <p:cNvGrpSpPr/>
          <p:nvPr/>
        </p:nvGrpSpPr>
        <p:grpSpPr>
          <a:xfrm>
            <a:off x="1004144" y="1022025"/>
            <a:ext cx="7136668" cy="152400"/>
            <a:chOff x="1346429" y="1011300"/>
            <a:chExt cx="6452100" cy="152400"/>
          </a:xfrm>
        </p:grpSpPr>
        <p:cxnSp>
          <p:nvCxnSpPr>
            <p:cNvPr id="13" name="Google Shape;13;p38"/>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8"/>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8"/>
          <p:cNvGrpSpPr/>
          <p:nvPr/>
        </p:nvGrpSpPr>
        <p:grpSpPr>
          <a:xfrm>
            <a:off x="1004151" y="3969100"/>
            <a:ext cx="7136668" cy="152400"/>
            <a:chOff x="1346435" y="3969088"/>
            <a:chExt cx="6452100" cy="152400"/>
          </a:xfrm>
        </p:grpSpPr>
        <p:cxnSp>
          <p:nvCxnSpPr>
            <p:cNvPr id="16" name="Google Shape;16;p38"/>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8"/>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8"/>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rgbClr val="1155CC"/>
              </a:buClr>
              <a:buSzPts val="5400"/>
              <a:buFont typeface="Cambria"/>
              <a:buNone/>
              <a:defRPr b="0" sz="5400">
                <a:solidFill>
                  <a:srgbClr val="1155CC"/>
                </a:solidFill>
                <a:latin typeface="Cambria"/>
                <a:ea typeface="Cambria"/>
                <a:cs typeface="Cambria"/>
                <a:sym typeface="Cambria"/>
              </a:defRPr>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19" name="Google Shape;19;p38"/>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2400"/>
              <a:buNone/>
              <a:defRPr sz="2400">
                <a:solidFill>
                  <a:srgbClr val="000000"/>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marR="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5" name="Shape 55"/>
        <p:cNvGrpSpPr/>
        <p:nvPr/>
      </p:nvGrpSpPr>
      <p:grpSpPr>
        <a:xfrm>
          <a:off x="0" y="0"/>
          <a:ext cx="0" cy="0"/>
          <a:chOff x="0" y="0"/>
          <a:chExt cx="0" cy="0"/>
        </a:xfrm>
      </p:grpSpPr>
      <p:sp>
        <p:nvSpPr>
          <p:cNvPr id="56" name="Google Shape;56;p48"/>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 name="Google Shape;57;p48"/>
          <p:cNvSpPr txBox="1"/>
          <p:nvPr>
            <p:ph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3"/>
              </a:buClr>
              <a:buSzPts val="13000"/>
              <a:buNone/>
              <a:defRPr sz="13000">
                <a:solidFill>
                  <a:schemeClr val="accent3"/>
                </a:solidFill>
              </a:defRPr>
            </a:lvl1pPr>
            <a:lvl2pPr lvl="1" rtl="0" algn="ctr">
              <a:lnSpc>
                <a:spcPct val="100000"/>
              </a:lnSpc>
              <a:spcBef>
                <a:spcPts val="0"/>
              </a:spcBef>
              <a:spcAft>
                <a:spcPts val="0"/>
              </a:spcAft>
              <a:buClr>
                <a:schemeClr val="accent3"/>
              </a:buClr>
              <a:buSzPts val="13000"/>
              <a:buNone/>
              <a:defRPr sz="13000">
                <a:solidFill>
                  <a:schemeClr val="accent3"/>
                </a:solidFill>
              </a:defRPr>
            </a:lvl2pPr>
            <a:lvl3pPr lvl="2" rtl="0" algn="ctr">
              <a:lnSpc>
                <a:spcPct val="100000"/>
              </a:lnSpc>
              <a:spcBef>
                <a:spcPts val="0"/>
              </a:spcBef>
              <a:spcAft>
                <a:spcPts val="0"/>
              </a:spcAft>
              <a:buClr>
                <a:schemeClr val="accent3"/>
              </a:buClr>
              <a:buSzPts val="13000"/>
              <a:buNone/>
              <a:defRPr sz="13000">
                <a:solidFill>
                  <a:schemeClr val="accent3"/>
                </a:solidFill>
              </a:defRPr>
            </a:lvl3pPr>
            <a:lvl4pPr lvl="3" rtl="0" algn="ctr">
              <a:lnSpc>
                <a:spcPct val="100000"/>
              </a:lnSpc>
              <a:spcBef>
                <a:spcPts val="0"/>
              </a:spcBef>
              <a:spcAft>
                <a:spcPts val="0"/>
              </a:spcAft>
              <a:buClr>
                <a:schemeClr val="accent3"/>
              </a:buClr>
              <a:buSzPts val="13000"/>
              <a:buNone/>
              <a:defRPr sz="13000">
                <a:solidFill>
                  <a:schemeClr val="accent3"/>
                </a:solidFill>
              </a:defRPr>
            </a:lvl4pPr>
            <a:lvl5pPr lvl="4" rtl="0" algn="ctr">
              <a:lnSpc>
                <a:spcPct val="100000"/>
              </a:lnSpc>
              <a:spcBef>
                <a:spcPts val="0"/>
              </a:spcBef>
              <a:spcAft>
                <a:spcPts val="0"/>
              </a:spcAft>
              <a:buClr>
                <a:schemeClr val="accent3"/>
              </a:buClr>
              <a:buSzPts val="13000"/>
              <a:buNone/>
              <a:defRPr sz="13000">
                <a:solidFill>
                  <a:schemeClr val="accent3"/>
                </a:solidFill>
              </a:defRPr>
            </a:lvl5pPr>
            <a:lvl6pPr lvl="5" rtl="0" algn="ctr">
              <a:lnSpc>
                <a:spcPct val="100000"/>
              </a:lnSpc>
              <a:spcBef>
                <a:spcPts val="0"/>
              </a:spcBef>
              <a:spcAft>
                <a:spcPts val="0"/>
              </a:spcAft>
              <a:buClr>
                <a:schemeClr val="accent3"/>
              </a:buClr>
              <a:buSzPts val="13000"/>
              <a:buNone/>
              <a:defRPr sz="13000">
                <a:solidFill>
                  <a:schemeClr val="accent3"/>
                </a:solidFill>
              </a:defRPr>
            </a:lvl6pPr>
            <a:lvl7pPr lvl="6" rtl="0" algn="ctr">
              <a:lnSpc>
                <a:spcPct val="100000"/>
              </a:lnSpc>
              <a:spcBef>
                <a:spcPts val="0"/>
              </a:spcBef>
              <a:spcAft>
                <a:spcPts val="0"/>
              </a:spcAft>
              <a:buClr>
                <a:schemeClr val="accent3"/>
              </a:buClr>
              <a:buSzPts val="13000"/>
              <a:buNone/>
              <a:defRPr sz="13000">
                <a:solidFill>
                  <a:schemeClr val="accent3"/>
                </a:solidFill>
              </a:defRPr>
            </a:lvl7pPr>
            <a:lvl8pPr lvl="7" rtl="0" algn="ctr">
              <a:lnSpc>
                <a:spcPct val="100000"/>
              </a:lnSpc>
              <a:spcBef>
                <a:spcPts val="0"/>
              </a:spcBef>
              <a:spcAft>
                <a:spcPts val="0"/>
              </a:spcAft>
              <a:buClr>
                <a:schemeClr val="accent3"/>
              </a:buClr>
              <a:buSzPts val="13000"/>
              <a:buNone/>
              <a:defRPr sz="13000">
                <a:solidFill>
                  <a:schemeClr val="accent3"/>
                </a:solidFill>
              </a:defRPr>
            </a:lvl8pPr>
            <a:lvl9pPr lvl="8" rtl="0" algn="ctr">
              <a:lnSpc>
                <a:spcPct val="100000"/>
              </a:lnSpc>
              <a:spcBef>
                <a:spcPts val="0"/>
              </a:spcBef>
              <a:spcAft>
                <a:spcPts val="0"/>
              </a:spcAft>
              <a:buClr>
                <a:schemeClr val="accent3"/>
              </a:buClr>
              <a:buSzPts val="13000"/>
              <a:buNone/>
              <a:defRPr sz="13000">
                <a:solidFill>
                  <a:schemeClr val="accent3"/>
                </a:solidFill>
              </a:defRPr>
            </a:lvl9pPr>
          </a:lstStyle>
          <a:p/>
        </p:txBody>
      </p:sp>
      <p:sp>
        <p:nvSpPr>
          <p:cNvPr id="58" name="Google Shape;58;p48"/>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59" name="Google Shape;5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9" name="Google Shape;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cxnSp>
        <p:nvCxnSpPr>
          <p:cNvPr id="71" name="Google Shape;71;p39"/>
          <p:cNvCxnSpPr/>
          <p:nvPr/>
        </p:nvCxnSpPr>
        <p:spPr>
          <a:xfrm>
            <a:off x="7007735" y="3176888"/>
            <a:ext cx="562200" cy="0"/>
          </a:xfrm>
          <a:prstGeom prst="straightConnector1">
            <a:avLst/>
          </a:prstGeom>
          <a:noFill/>
          <a:ln cap="flat" cmpd="sng" w="76200">
            <a:solidFill>
              <a:srgbClr val="1155CC"/>
            </a:solidFill>
            <a:prstDash val="solid"/>
            <a:round/>
            <a:headEnd len="sm" w="sm" type="none"/>
            <a:tailEnd len="sm" w="sm" type="none"/>
          </a:ln>
        </p:spPr>
      </p:cxnSp>
      <p:cxnSp>
        <p:nvCxnSpPr>
          <p:cNvPr id="72" name="Google Shape;72;p39"/>
          <p:cNvCxnSpPr/>
          <p:nvPr/>
        </p:nvCxnSpPr>
        <p:spPr>
          <a:xfrm>
            <a:off x="1575035" y="3158252"/>
            <a:ext cx="562200" cy="0"/>
          </a:xfrm>
          <a:prstGeom prst="straightConnector1">
            <a:avLst/>
          </a:prstGeom>
          <a:noFill/>
          <a:ln cap="flat" cmpd="sng" w="76200">
            <a:solidFill>
              <a:srgbClr val="1155CC"/>
            </a:solidFill>
            <a:prstDash val="solid"/>
            <a:round/>
            <a:headEnd len="sm" w="sm" type="none"/>
            <a:tailEnd len="sm" w="sm" type="none"/>
          </a:ln>
        </p:spPr>
      </p:cxnSp>
      <p:grpSp>
        <p:nvGrpSpPr>
          <p:cNvPr id="73" name="Google Shape;73;p39"/>
          <p:cNvGrpSpPr/>
          <p:nvPr/>
        </p:nvGrpSpPr>
        <p:grpSpPr>
          <a:xfrm>
            <a:off x="1004144" y="1022025"/>
            <a:ext cx="7136668" cy="152400"/>
            <a:chOff x="1346429" y="1011300"/>
            <a:chExt cx="6452100" cy="152400"/>
          </a:xfrm>
        </p:grpSpPr>
        <p:cxnSp>
          <p:nvCxnSpPr>
            <p:cNvPr id="74" name="Google Shape;74;p3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5" name="Google Shape;75;p3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6" name="Google Shape;76;p39"/>
          <p:cNvGrpSpPr/>
          <p:nvPr/>
        </p:nvGrpSpPr>
        <p:grpSpPr>
          <a:xfrm>
            <a:off x="1004151" y="3969100"/>
            <a:ext cx="7136668" cy="152400"/>
            <a:chOff x="1346435" y="3969088"/>
            <a:chExt cx="6452100" cy="152400"/>
          </a:xfrm>
        </p:grpSpPr>
        <p:cxnSp>
          <p:nvCxnSpPr>
            <p:cNvPr id="77" name="Google Shape;77;p3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8" name="Google Shape;78;p3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9" name="Google Shape;79;p39"/>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Clr>
                <a:srgbClr val="1155CC"/>
              </a:buClr>
              <a:buSzPts val="5400"/>
              <a:buFont typeface="Cambria"/>
              <a:buNone/>
              <a:defRPr b="0" sz="5400">
                <a:solidFill>
                  <a:srgbClr val="1155CC"/>
                </a:solidFill>
                <a:latin typeface="Cambria"/>
                <a:ea typeface="Cambria"/>
                <a:cs typeface="Cambria"/>
                <a:sym typeface="Cambria"/>
              </a:defRPr>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80" name="Google Shape;80;p39"/>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2400"/>
              <a:buNone/>
              <a:defRPr sz="2400">
                <a:solidFill>
                  <a:srgbClr val="000000"/>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81" name="Google Shape;8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1pPr>
            <a:lvl2pPr indent="0" lvl="1"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2pPr>
            <a:lvl3pPr indent="0" lvl="2"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3pPr>
            <a:lvl4pPr indent="0" lvl="3"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4pPr>
            <a:lvl5pPr indent="0" lvl="4"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5pPr>
            <a:lvl6pPr indent="0" lvl="5"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6pPr>
            <a:lvl7pPr indent="0" lvl="6"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7pPr>
            <a:lvl8pPr indent="0" lvl="7"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8pPr>
            <a:lvl9pPr indent="0" lvl="8" marL="0" marR="0" rtl="0" algn="r">
              <a:lnSpc>
                <a:spcPct val="100000"/>
              </a:lnSpc>
              <a:spcBef>
                <a:spcPts val="0"/>
              </a:spcBef>
              <a:spcAft>
                <a:spcPts val="0"/>
              </a:spcAft>
              <a:buSzPts val="1000"/>
              <a:buNone/>
              <a:defRPr b="1" i="0" sz="1600" u="none" cap="none" strike="noStrike">
                <a:solidFill>
                  <a:srgbClr val="0B5394"/>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4" name="Google Shape;8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7" name="Google Shape;87;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8" name="Google Shape;88;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9" name="Google Shape;8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2" name="Google Shape;9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6" name="Google Shape;9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5" name="Google Shape;10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0"/>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40"/>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a:lvl2pPr>
            <a:lvl3pPr lvl="2" rtl="0" algn="ctr">
              <a:lnSpc>
                <a:spcPct val="100000"/>
              </a:lnSpc>
              <a:spcBef>
                <a:spcPts val="0"/>
              </a:spcBef>
              <a:spcAft>
                <a:spcPts val="0"/>
              </a:spcAft>
              <a:buSzPts val="3600"/>
              <a:buNone/>
              <a:defRPr/>
            </a:lvl3pPr>
            <a:lvl4pPr lvl="3" rtl="0" algn="ctr">
              <a:lnSpc>
                <a:spcPct val="100000"/>
              </a:lnSpc>
              <a:spcBef>
                <a:spcPts val="0"/>
              </a:spcBef>
              <a:spcAft>
                <a:spcPts val="0"/>
              </a:spcAft>
              <a:buSzPts val="3600"/>
              <a:buNone/>
              <a:defRPr/>
            </a:lvl4pPr>
            <a:lvl5pPr lvl="4" rtl="0" algn="ctr">
              <a:lnSpc>
                <a:spcPct val="100000"/>
              </a:lnSpc>
              <a:spcBef>
                <a:spcPts val="0"/>
              </a:spcBef>
              <a:spcAft>
                <a:spcPts val="0"/>
              </a:spcAft>
              <a:buSzPts val="3600"/>
              <a:buNone/>
              <a:defRPr/>
            </a:lvl5pPr>
            <a:lvl6pPr lvl="5" rtl="0" algn="ctr">
              <a:lnSpc>
                <a:spcPct val="100000"/>
              </a:lnSpc>
              <a:spcBef>
                <a:spcPts val="0"/>
              </a:spcBef>
              <a:spcAft>
                <a:spcPts val="0"/>
              </a:spcAft>
              <a:buSzPts val="3600"/>
              <a:buNone/>
              <a:defRPr/>
            </a:lvl6pPr>
            <a:lvl7pPr lvl="6" rtl="0" algn="ctr">
              <a:lnSpc>
                <a:spcPct val="100000"/>
              </a:lnSpc>
              <a:spcBef>
                <a:spcPts val="0"/>
              </a:spcBef>
              <a:spcAft>
                <a:spcPts val="0"/>
              </a:spcAft>
              <a:buSzPts val="3600"/>
              <a:buNone/>
              <a:defRPr/>
            </a:lvl7pPr>
            <a:lvl8pPr lvl="7" rtl="0" algn="ctr">
              <a:lnSpc>
                <a:spcPct val="100000"/>
              </a:lnSpc>
              <a:spcBef>
                <a:spcPts val="0"/>
              </a:spcBef>
              <a:spcAft>
                <a:spcPts val="0"/>
              </a:spcAft>
              <a:buSzPts val="3600"/>
              <a:buNone/>
              <a:defRPr/>
            </a:lvl8pPr>
            <a:lvl9pPr lvl="8" rtl="0" algn="ctr">
              <a:lnSpc>
                <a:spcPct val="100000"/>
              </a:lnSpc>
              <a:spcBef>
                <a:spcPts val="0"/>
              </a:spcBef>
              <a:spcAft>
                <a:spcPts val="0"/>
              </a:spcAft>
              <a:buSzPts val="3600"/>
              <a:buNone/>
              <a:defRPr/>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08" name="Google Shape;10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12" name="Google Shape;11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1"/>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 name="Google Shape;27;p41"/>
          <p:cNvSpPr txBox="1"/>
          <p:nvPr>
            <p:ph type="title"/>
          </p:nvPr>
        </p:nvSpPr>
        <p:spPr>
          <a:xfrm>
            <a:off x="311700" y="140225"/>
            <a:ext cx="8520600" cy="70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8" name="Google Shape;28;p41"/>
          <p:cNvSpPr txBox="1"/>
          <p:nvPr>
            <p:ph idx="1" type="body"/>
          </p:nvPr>
        </p:nvSpPr>
        <p:spPr>
          <a:xfrm>
            <a:off x="311700" y="877075"/>
            <a:ext cx="8520600" cy="38979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9" name="Google Shape;2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2"/>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32" name="Google Shape;32;p42"/>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3" name="Google Shape;33;p42"/>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3"/>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37" name="Google Shape;3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8" name="Shape 38"/>
        <p:cNvGrpSpPr/>
        <p:nvPr/>
      </p:nvGrpSpPr>
      <p:grpSpPr>
        <a:xfrm>
          <a:off x="0" y="0"/>
          <a:ext cx="0" cy="0"/>
          <a:chOff x="0" y="0"/>
          <a:chExt cx="0" cy="0"/>
        </a:xfrm>
      </p:grpSpPr>
      <p:sp>
        <p:nvSpPr>
          <p:cNvPr id="39" name="Google Shape;39;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0" name="Google Shape;40;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41" name="Google Shape;4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6"/>
        </a:solidFill>
      </p:bgPr>
    </p:bg>
    <p:spTree>
      <p:nvGrpSpPr>
        <p:cNvPr id="42" name="Shape 42"/>
        <p:cNvGrpSpPr/>
        <p:nvPr/>
      </p:nvGrpSpPr>
      <p:grpSpPr>
        <a:xfrm>
          <a:off x="0" y="0"/>
          <a:ext cx="0" cy="0"/>
          <a:chOff x="0" y="0"/>
          <a:chExt cx="0" cy="0"/>
        </a:xfrm>
      </p:grpSpPr>
      <p:sp>
        <p:nvSpPr>
          <p:cNvPr id="43" name="Google Shape;43;p45"/>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dk2"/>
              </a:buClr>
              <a:buSzPts val="5400"/>
              <a:buNone/>
              <a:defRPr b="0" sz="5400">
                <a:solidFill>
                  <a:schemeClr val="dk2"/>
                </a:solidFill>
              </a:defRPr>
            </a:lvl1pPr>
            <a:lvl2pPr lvl="1" rtl="0" algn="l">
              <a:lnSpc>
                <a:spcPct val="100000"/>
              </a:lnSpc>
              <a:spcBef>
                <a:spcPts val="0"/>
              </a:spcBef>
              <a:spcAft>
                <a:spcPts val="0"/>
              </a:spcAft>
              <a:buClr>
                <a:schemeClr val="dk2"/>
              </a:buClr>
              <a:buSzPts val="5400"/>
              <a:buNone/>
              <a:defRPr b="0" sz="5400">
                <a:solidFill>
                  <a:schemeClr val="dk2"/>
                </a:solidFill>
              </a:defRPr>
            </a:lvl2pPr>
            <a:lvl3pPr lvl="2" rtl="0" algn="l">
              <a:lnSpc>
                <a:spcPct val="100000"/>
              </a:lnSpc>
              <a:spcBef>
                <a:spcPts val="0"/>
              </a:spcBef>
              <a:spcAft>
                <a:spcPts val="0"/>
              </a:spcAft>
              <a:buClr>
                <a:schemeClr val="dk2"/>
              </a:buClr>
              <a:buSzPts val="5400"/>
              <a:buNone/>
              <a:defRPr b="0" sz="5400">
                <a:solidFill>
                  <a:schemeClr val="dk2"/>
                </a:solidFill>
              </a:defRPr>
            </a:lvl3pPr>
            <a:lvl4pPr lvl="3" rtl="0" algn="l">
              <a:lnSpc>
                <a:spcPct val="100000"/>
              </a:lnSpc>
              <a:spcBef>
                <a:spcPts val="0"/>
              </a:spcBef>
              <a:spcAft>
                <a:spcPts val="0"/>
              </a:spcAft>
              <a:buClr>
                <a:schemeClr val="dk2"/>
              </a:buClr>
              <a:buSzPts val="5400"/>
              <a:buNone/>
              <a:defRPr b="0" sz="5400">
                <a:solidFill>
                  <a:schemeClr val="dk2"/>
                </a:solidFill>
              </a:defRPr>
            </a:lvl4pPr>
            <a:lvl5pPr lvl="4" rtl="0" algn="l">
              <a:lnSpc>
                <a:spcPct val="100000"/>
              </a:lnSpc>
              <a:spcBef>
                <a:spcPts val="0"/>
              </a:spcBef>
              <a:spcAft>
                <a:spcPts val="0"/>
              </a:spcAft>
              <a:buClr>
                <a:schemeClr val="dk2"/>
              </a:buClr>
              <a:buSzPts val="5400"/>
              <a:buNone/>
              <a:defRPr b="0" sz="5400">
                <a:solidFill>
                  <a:schemeClr val="dk2"/>
                </a:solidFill>
              </a:defRPr>
            </a:lvl5pPr>
            <a:lvl6pPr lvl="5" rtl="0" algn="l">
              <a:lnSpc>
                <a:spcPct val="100000"/>
              </a:lnSpc>
              <a:spcBef>
                <a:spcPts val="0"/>
              </a:spcBef>
              <a:spcAft>
                <a:spcPts val="0"/>
              </a:spcAft>
              <a:buClr>
                <a:schemeClr val="dk2"/>
              </a:buClr>
              <a:buSzPts val="5400"/>
              <a:buNone/>
              <a:defRPr b="0" sz="5400">
                <a:solidFill>
                  <a:schemeClr val="dk2"/>
                </a:solidFill>
              </a:defRPr>
            </a:lvl6pPr>
            <a:lvl7pPr lvl="6" rtl="0" algn="l">
              <a:lnSpc>
                <a:spcPct val="100000"/>
              </a:lnSpc>
              <a:spcBef>
                <a:spcPts val="0"/>
              </a:spcBef>
              <a:spcAft>
                <a:spcPts val="0"/>
              </a:spcAft>
              <a:buClr>
                <a:schemeClr val="dk2"/>
              </a:buClr>
              <a:buSzPts val="5400"/>
              <a:buNone/>
              <a:defRPr b="0" sz="5400">
                <a:solidFill>
                  <a:schemeClr val="dk2"/>
                </a:solidFill>
              </a:defRPr>
            </a:lvl7pPr>
            <a:lvl8pPr lvl="7" rtl="0" algn="l">
              <a:lnSpc>
                <a:spcPct val="100000"/>
              </a:lnSpc>
              <a:spcBef>
                <a:spcPts val="0"/>
              </a:spcBef>
              <a:spcAft>
                <a:spcPts val="0"/>
              </a:spcAft>
              <a:buClr>
                <a:schemeClr val="dk2"/>
              </a:buClr>
              <a:buSzPts val="5400"/>
              <a:buNone/>
              <a:defRPr b="0" sz="5400">
                <a:solidFill>
                  <a:schemeClr val="dk2"/>
                </a:solidFill>
              </a:defRPr>
            </a:lvl8pPr>
            <a:lvl9pPr lvl="8" rtl="0"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5" name="Shape 45"/>
        <p:cNvGrpSpPr/>
        <p:nvPr/>
      </p:nvGrpSpPr>
      <p:grpSpPr>
        <a:xfrm>
          <a:off x="0" y="0"/>
          <a:ext cx="0" cy="0"/>
          <a:chOff x="0" y="0"/>
          <a:chExt cx="0" cy="0"/>
        </a:xfrm>
      </p:grpSpPr>
      <p:sp>
        <p:nvSpPr>
          <p:cNvPr id="46" name="Google Shape;46;p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47" name="Google Shape;47;p4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9" name="Google Shape;49;p4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4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2" name="Shape 52"/>
        <p:cNvGrpSpPr/>
        <p:nvPr/>
      </p:nvGrpSpPr>
      <p:grpSpPr>
        <a:xfrm>
          <a:off x="0" y="0"/>
          <a:ext cx="0" cy="0"/>
          <a:chOff x="0" y="0"/>
          <a:chExt cx="0" cy="0"/>
        </a:xfrm>
      </p:grpSpPr>
      <p:sp>
        <p:nvSpPr>
          <p:cNvPr id="53" name="Google Shape;53;p47"/>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54" name="Google Shape;5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1pPr>
            <a:lvl2pPr indent="0" lvl="1"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2pPr>
            <a:lvl3pPr indent="0" lvl="2"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3pPr>
            <a:lvl4pPr indent="0" lvl="3"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4pPr>
            <a:lvl5pPr indent="0" lvl="4"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5pPr>
            <a:lvl6pPr indent="0" lvl="5"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6pPr>
            <a:lvl7pPr indent="0" lvl="6"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7pPr>
            <a:lvl8pPr indent="0" lvl="7"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8pPr>
            <a:lvl9pPr indent="0" lvl="8" marL="0" rtl="0" algn="r">
              <a:lnSpc>
                <a:spcPct val="100000"/>
              </a:lnSpc>
              <a:spcBef>
                <a:spcPts val="0"/>
              </a:spcBef>
              <a:spcAft>
                <a:spcPts val="0"/>
              </a:spcAft>
              <a:buSzPts val="1600"/>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1155CC"/>
              </a:buClr>
              <a:buSzPts val="3600"/>
              <a:buFont typeface="Cambria"/>
              <a:buNone/>
              <a:defRPr b="1" i="0" sz="3600" u="none" cap="none" strike="noStrike">
                <a:solidFill>
                  <a:srgbClr val="1155CC"/>
                </a:solidFill>
                <a:latin typeface="Cambria"/>
                <a:ea typeface="Cambria"/>
                <a:cs typeface="Cambria"/>
                <a:sym typeface="Cambria"/>
              </a:defRPr>
            </a:lvl1pPr>
            <a:lvl2pPr lvl="1"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2pPr>
            <a:lvl3pPr lvl="2"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3pPr>
            <a:lvl4pPr lvl="3"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4pPr>
            <a:lvl5pPr lvl="4"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5pPr>
            <a:lvl6pPr lvl="5"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6pPr>
            <a:lvl7pPr lvl="6"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7pPr>
            <a:lvl8pPr lvl="7"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8pPr>
            <a:lvl9pPr lvl="8" marR="0" rtl="0" algn="l">
              <a:lnSpc>
                <a:spcPct val="100000"/>
              </a:lnSpc>
              <a:spcBef>
                <a:spcPts val="0"/>
              </a:spcBef>
              <a:spcAft>
                <a:spcPts val="0"/>
              </a:spcAft>
              <a:buClr>
                <a:srgbClr val="1155CC"/>
              </a:buClr>
              <a:buSzPts val="3600"/>
              <a:buFont typeface="PT Sans Narrow"/>
              <a:buNone/>
              <a:defRPr b="1" i="0" sz="3600" u="none" cap="none" strike="noStrike">
                <a:solidFill>
                  <a:srgbClr val="1155CC"/>
                </a:solidFill>
                <a:latin typeface="PT Sans Narrow"/>
                <a:ea typeface="PT Sans Narrow"/>
                <a:cs typeface="PT Sans Narrow"/>
                <a:sym typeface="PT Sans Narrow"/>
              </a:defRPr>
            </a:lvl9pPr>
          </a:lstStyle>
          <a:p/>
        </p:txBody>
      </p:sp>
      <p:sp>
        <p:nvSpPr>
          <p:cNvPr id="7" name="Google Shape;7;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000000"/>
              </a:buClr>
              <a:buSzPts val="1800"/>
              <a:buFont typeface="Open Sans"/>
              <a:buChar char="●"/>
              <a:defRPr b="0" i="0" sz="1800" u="none" cap="none" strike="noStrike">
                <a:solidFill>
                  <a:srgbClr val="000000"/>
                </a:solidFill>
                <a:latin typeface="Open Sans"/>
                <a:ea typeface="Open Sans"/>
                <a:cs typeface="Open Sans"/>
                <a:sym typeface="Open Sans"/>
              </a:defRPr>
            </a:lvl1pPr>
            <a:lvl2pPr indent="-317500" lvl="1" marL="9144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2pPr>
            <a:lvl3pPr indent="-317500" lvl="2" marL="13716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3pPr>
            <a:lvl4pPr indent="-317500" lvl="3" marL="18288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4pPr>
            <a:lvl5pPr indent="-317500" lvl="4" marL="22860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5pPr>
            <a:lvl6pPr indent="-317500" lvl="5" marL="27432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6pPr>
            <a:lvl7pPr indent="-317500" lvl="6" marL="32004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7pPr>
            <a:lvl8pPr indent="-317500" lvl="7" marL="36576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8pPr>
            <a:lvl9pPr indent="-317500" lvl="8" marL="41148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rgbClr val="0B5394"/>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4" name="Google Shape;64;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5" name="Google Shape;6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66666"/>
              <a:buNone/>
            </a:pPr>
            <a:r>
              <a:rPr lang="en-GB" sz="3600">
                <a:latin typeface="Nunito"/>
                <a:ea typeface="Nunito"/>
                <a:cs typeface="Nunito"/>
                <a:sym typeface="Nunito"/>
              </a:rPr>
              <a:t>Operating System Sessional</a:t>
            </a:r>
            <a:br>
              <a:rPr lang="en-GB" sz="3600">
                <a:latin typeface="Nunito"/>
                <a:ea typeface="Nunito"/>
                <a:cs typeface="Nunito"/>
                <a:sym typeface="Nunito"/>
              </a:rPr>
            </a:br>
            <a:r>
              <a:rPr lang="en-GB" sz="3600">
                <a:solidFill>
                  <a:srgbClr val="00704E"/>
                </a:solidFill>
                <a:latin typeface="Nunito"/>
                <a:ea typeface="Nunito"/>
                <a:cs typeface="Nunito"/>
                <a:sym typeface="Nunito"/>
              </a:rPr>
              <a:t>POSIX THREAD - pthread</a:t>
            </a:r>
            <a:endParaRPr sz="3600">
              <a:solidFill>
                <a:srgbClr val="00704E"/>
              </a:solidFill>
              <a:latin typeface="Nunito"/>
              <a:ea typeface="Nunito"/>
              <a:cs typeface="Nunito"/>
              <a:sym typeface="Nunito"/>
            </a:endParaRPr>
          </a:p>
        </p:txBody>
      </p:sp>
      <p:sp>
        <p:nvSpPr>
          <p:cNvPr id="120" name="Google Shape;120;p35"/>
          <p:cNvSpPr txBox="1"/>
          <p:nvPr>
            <p:ph idx="1" type="subTitle"/>
          </p:nvPr>
        </p:nvSpPr>
        <p:spPr>
          <a:xfrm>
            <a:off x="2137225" y="2850039"/>
            <a:ext cx="4870500" cy="79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400"/>
              <a:buNone/>
            </a:pPr>
            <a:r>
              <a:rPr lang="en-GB">
                <a:latin typeface="Nunito"/>
                <a:ea typeface="Nunito"/>
                <a:cs typeface="Nunito"/>
                <a:sym typeface="Nunito"/>
              </a:rPr>
              <a:t>CSE-308 </a:t>
            </a:r>
            <a:endParaRPr>
              <a:latin typeface="Nunito"/>
              <a:ea typeface="Nunito"/>
              <a:cs typeface="Nunito"/>
              <a:sym typeface="Nunito"/>
            </a:endParaRPr>
          </a:p>
          <a:p>
            <a:pPr indent="0" lvl="0" marL="0" rtl="0" algn="ctr">
              <a:lnSpc>
                <a:spcPct val="100000"/>
              </a:lnSpc>
              <a:spcBef>
                <a:spcPts val="0"/>
              </a:spcBef>
              <a:spcAft>
                <a:spcPts val="0"/>
              </a:spcAft>
              <a:buSzPts val="2400"/>
              <a:buNone/>
            </a:pPr>
            <a:r>
              <a:rPr lang="en-GB" sz="1400">
                <a:latin typeface="Nunito"/>
                <a:ea typeface="Nunito"/>
                <a:cs typeface="Nunito"/>
                <a:sym typeface="Nunito"/>
              </a:rPr>
              <a:t>(SEC-A)</a:t>
            </a:r>
            <a:endParaRPr sz="200">
              <a:latin typeface="Nunito"/>
              <a:ea typeface="Nunito"/>
              <a:cs typeface="Nunito"/>
              <a:sym typeface="Nunito"/>
            </a:endParaRPr>
          </a:p>
        </p:txBody>
      </p:sp>
      <p:sp>
        <p:nvSpPr>
          <p:cNvPr id="121" name="Google Shape;121;p35"/>
          <p:cNvSpPr txBox="1"/>
          <p:nvPr/>
        </p:nvSpPr>
        <p:spPr>
          <a:xfrm>
            <a:off x="6758777" y="4435242"/>
            <a:ext cx="238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0" lang="en-GB" sz="1400" u="none" cap="none" strike="noStrike">
                <a:solidFill>
                  <a:srgbClr val="695D46"/>
                </a:solidFill>
                <a:latin typeface="Nunito"/>
                <a:ea typeface="Nunito"/>
                <a:cs typeface="Nunito"/>
                <a:sym typeface="Nunito"/>
              </a:rPr>
              <a:t>Lec </a:t>
            </a:r>
            <a:r>
              <a:rPr lang="en-GB">
                <a:solidFill>
                  <a:srgbClr val="695D46"/>
                </a:solidFill>
                <a:latin typeface="Nunito"/>
                <a:ea typeface="Nunito"/>
                <a:cs typeface="Nunito"/>
                <a:sym typeface="Nunito"/>
              </a:rPr>
              <a:t>Tasfia Sara</a:t>
            </a:r>
            <a:r>
              <a:rPr i="0" lang="en-GB" sz="1400" u="none" cap="none" strike="noStrike">
                <a:solidFill>
                  <a:srgbClr val="695D46"/>
                </a:solidFill>
                <a:latin typeface="Nunito"/>
                <a:ea typeface="Nunito"/>
                <a:cs typeface="Nunito"/>
                <a:sym typeface="Nunito"/>
              </a:rPr>
              <a:t>, CSE</a:t>
            </a:r>
            <a:endParaRPr i="0" sz="1400" u="none" cap="none" strike="noStrike">
              <a:solidFill>
                <a:srgbClr val="695D46"/>
              </a:solidFill>
              <a:latin typeface="Nunito"/>
              <a:ea typeface="Nunito"/>
              <a:cs typeface="Nunito"/>
              <a:sym typeface="Nunito"/>
            </a:endParaRPr>
          </a:p>
          <a:p>
            <a:pPr indent="0" lvl="0" marL="0" marR="0" rtl="0" algn="l">
              <a:lnSpc>
                <a:spcPct val="100000"/>
              </a:lnSpc>
              <a:spcBef>
                <a:spcPts val="0"/>
              </a:spcBef>
              <a:spcAft>
                <a:spcPts val="0"/>
              </a:spcAft>
              <a:buNone/>
            </a:pPr>
            <a:r>
              <a:rPr i="0" lang="en-GB" sz="1400" u="none" cap="none" strike="noStrike">
                <a:solidFill>
                  <a:srgbClr val="695D46"/>
                </a:solidFill>
                <a:latin typeface="Nunito"/>
                <a:ea typeface="Nunito"/>
                <a:cs typeface="Nunito"/>
                <a:sym typeface="Nunito"/>
              </a:rPr>
              <a:t>Spring 2024, CSE-22</a:t>
            </a:r>
            <a:endParaRPr i="0" sz="1400" u="none" cap="none" strike="noStrike">
              <a:solidFill>
                <a:srgbClr val="695D46"/>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ea96fa4d4d_0_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86" name="Google Shape;186;g2ea96fa4d4d_0_8"/>
          <p:cNvPicPr preferRelativeResize="0"/>
          <p:nvPr/>
        </p:nvPicPr>
        <p:blipFill>
          <a:blip r:embed="rId3">
            <a:alphaModFix/>
          </a:blip>
          <a:stretch>
            <a:fillRect/>
          </a:stretch>
        </p:blipFill>
        <p:spPr>
          <a:xfrm>
            <a:off x="152400" y="152400"/>
            <a:ext cx="640222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Pthread_create</a:t>
            </a:r>
            <a:endParaRPr sz="3200">
              <a:solidFill>
                <a:srgbClr val="00717D"/>
              </a:solidFill>
              <a:latin typeface="Cambria"/>
              <a:ea typeface="Cambria"/>
              <a:cs typeface="Cambria"/>
              <a:sym typeface="Cambria"/>
            </a:endParaRPr>
          </a:p>
        </p:txBody>
      </p:sp>
      <p:graphicFrame>
        <p:nvGraphicFramePr>
          <p:cNvPr id="192" name="Google Shape;192;p8"/>
          <p:cNvGraphicFramePr/>
          <p:nvPr/>
        </p:nvGraphicFramePr>
        <p:xfrm>
          <a:off x="952500" y="2381250"/>
          <a:ext cx="3000000" cy="3000000"/>
        </p:xfrm>
        <a:graphic>
          <a:graphicData uri="http://schemas.openxmlformats.org/drawingml/2006/table">
            <a:tbl>
              <a:tblPr>
                <a:noFill/>
                <a:tableStyleId>{9804F0DB-1663-4D8C-8330-C0E0728F64D2}</a:tableStyleId>
              </a:tblPr>
              <a:tblGrid>
                <a:gridCol w="1809750"/>
                <a:gridCol w="1809750"/>
                <a:gridCol w="1809750"/>
                <a:gridCol w="18097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&amp;th</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NULL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&amp;routine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(void *) data</a:t>
                      </a:r>
                      <a:endParaRPr b="1" sz="1400" u="none" cap="none" strike="noStrike"/>
                    </a:p>
                  </a:txBody>
                  <a:tcPr marT="91425" marB="91425" marR="91425" marL="91425"/>
                </a:tc>
              </a:tr>
            </a:tbl>
          </a:graphicData>
        </a:graphic>
      </p:graphicFrame>
      <p:sp>
        <p:nvSpPr>
          <p:cNvPr id="193" name="Google Shape;193;p8"/>
          <p:cNvSpPr/>
          <p:nvPr/>
        </p:nvSpPr>
        <p:spPr>
          <a:xfrm>
            <a:off x="1654150"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
          <p:cNvSpPr/>
          <p:nvPr/>
        </p:nvSpPr>
        <p:spPr>
          <a:xfrm>
            <a:off x="1107850" y="3564225"/>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pthread_t obj *</a:t>
            </a:r>
            <a:endParaRPr b="0" i="0" sz="1400" u="none" cap="none" strike="noStrike">
              <a:solidFill>
                <a:srgbClr val="000000"/>
              </a:solidFill>
              <a:latin typeface="Arial"/>
              <a:ea typeface="Arial"/>
              <a:cs typeface="Arial"/>
              <a:sym typeface="Arial"/>
            </a:endParaRPr>
          </a:p>
        </p:txBody>
      </p:sp>
      <p:sp>
        <p:nvSpPr>
          <p:cNvPr id="195" name="Google Shape;195;p8"/>
          <p:cNvSpPr/>
          <p:nvPr/>
        </p:nvSpPr>
        <p:spPr>
          <a:xfrm>
            <a:off x="3436550"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8"/>
          <p:cNvSpPr/>
          <p:nvPr/>
        </p:nvSpPr>
        <p:spPr>
          <a:xfrm>
            <a:off x="2934200" y="3590775"/>
            <a:ext cx="1403100" cy="82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pthread_attr *</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(to set the thread attrs)</a:t>
            </a:r>
            <a:endParaRPr b="0" i="0" sz="1400" u="none" cap="none" strike="noStrike">
              <a:solidFill>
                <a:srgbClr val="000000"/>
              </a:solidFill>
              <a:latin typeface="Arial"/>
              <a:ea typeface="Arial"/>
              <a:cs typeface="Arial"/>
              <a:sym typeface="Arial"/>
            </a:endParaRPr>
          </a:p>
        </p:txBody>
      </p:sp>
      <p:sp>
        <p:nvSpPr>
          <p:cNvPr id="197" name="Google Shape;197;p8"/>
          <p:cNvSpPr/>
          <p:nvPr/>
        </p:nvSpPr>
        <p:spPr>
          <a:xfrm>
            <a:off x="5332125"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8"/>
          <p:cNvSpPr/>
          <p:nvPr/>
        </p:nvSpPr>
        <p:spPr>
          <a:xfrm>
            <a:off x="4785825" y="3564225"/>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Tasks of thread </a:t>
            </a:r>
            <a:endParaRPr b="0" i="0" sz="1400" u="none" cap="none" strike="noStrike">
              <a:solidFill>
                <a:srgbClr val="000000"/>
              </a:solidFill>
              <a:latin typeface="Arial"/>
              <a:ea typeface="Arial"/>
              <a:cs typeface="Arial"/>
              <a:sym typeface="Arial"/>
            </a:endParaRPr>
          </a:p>
        </p:txBody>
      </p:sp>
      <p:sp>
        <p:nvSpPr>
          <p:cNvPr id="199" name="Google Shape;199;p8"/>
          <p:cNvSpPr/>
          <p:nvPr/>
        </p:nvSpPr>
        <p:spPr>
          <a:xfrm>
            <a:off x="7126600"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
          <p:cNvSpPr/>
          <p:nvPr/>
        </p:nvSpPr>
        <p:spPr>
          <a:xfrm>
            <a:off x="6580300" y="3564225"/>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FF00"/>
                </a:solidFill>
                <a:latin typeface="Arial"/>
                <a:ea typeface="Arial"/>
                <a:cs typeface="Arial"/>
                <a:sym typeface="Arial"/>
              </a:rPr>
              <a:t>Pass args</a:t>
            </a:r>
            <a:r>
              <a:rPr b="0" i="0" lang="en-GB" sz="1400" u="none" cap="none" strike="noStrike">
                <a:solidFill>
                  <a:srgbClr val="000000"/>
                </a:solidFill>
                <a:latin typeface="Arial"/>
                <a:ea typeface="Arial"/>
                <a:cs typeface="Arial"/>
                <a:sym typeface="Arial"/>
              </a:rPr>
              <a:t> as void *obj</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(any type of data)</a:t>
            </a:r>
            <a:endParaRPr b="0" i="0" sz="1400" u="none" cap="none" strike="noStrike">
              <a:solidFill>
                <a:srgbClr val="000000"/>
              </a:solidFill>
              <a:latin typeface="Arial"/>
              <a:ea typeface="Arial"/>
              <a:cs typeface="Arial"/>
              <a:sym typeface="Arial"/>
            </a:endParaRPr>
          </a:p>
        </p:txBody>
      </p:sp>
      <p:cxnSp>
        <p:nvCxnSpPr>
          <p:cNvPr id="201" name="Google Shape;201;p8"/>
          <p:cNvCxnSpPr>
            <a:stCxn id="202" idx="2"/>
          </p:cNvCxnSpPr>
          <p:nvPr/>
        </p:nvCxnSpPr>
        <p:spPr>
          <a:xfrm>
            <a:off x="1882800" y="1838125"/>
            <a:ext cx="900" cy="564600"/>
          </a:xfrm>
          <a:prstGeom prst="straightConnector1">
            <a:avLst/>
          </a:prstGeom>
          <a:noFill/>
          <a:ln cap="flat" cmpd="sng" w="28575">
            <a:solidFill>
              <a:schemeClr val="dk2"/>
            </a:solidFill>
            <a:prstDash val="solid"/>
            <a:round/>
            <a:headEnd len="sm" w="sm" type="none"/>
            <a:tailEnd len="med" w="med" type="triangle"/>
          </a:ln>
        </p:spPr>
      </p:cxnSp>
      <p:sp>
        <p:nvSpPr>
          <p:cNvPr id="202" name="Google Shape;202;p8"/>
          <p:cNvSpPr txBox="1"/>
          <p:nvPr/>
        </p:nvSpPr>
        <p:spPr>
          <a:xfrm>
            <a:off x="952500" y="1376425"/>
            <a:ext cx="1860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chemeClr val="dk1"/>
              </a:buClr>
              <a:buSzPts val="1100"/>
              <a:buFont typeface="Arial"/>
              <a:buNone/>
            </a:pPr>
            <a:r>
              <a:rPr b="0" i="0" lang="en-GB" sz="1800" u="none" cap="none" strike="noStrike">
                <a:solidFill>
                  <a:schemeClr val="dk2"/>
                </a:solidFill>
                <a:latin typeface="Arial"/>
                <a:ea typeface="Arial"/>
                <a:cs typeface="Arial"/>
                <a:sym typeface="Arial"/>
              </a:rPr>
              <a:t>pthread_t th</a:t>
            </a:r>
            <a:endParaRPr b="0" i="0" sz="1400" u="none" cap="none" strike="noStrike">
              <a:solidFill>
                <a:srgbClr val="000000"/>
              </a:solidFill>
              <a:latin typeface="Arial"/>
              <a:ea typeface="Arial"/>
              <a:cs typeface="Arial"/>
              <a:sym typeface="Arial"/>
            </a:endParaRPr>
          </a:p>
        </p:txBody>
      </p:sp>
      <p:sp>
        <p:nvSpPr>
          <p:cNvPr id="203" name="Google Shape;203;p8"/>
          <p:cNvSpPr txBox="1"/>
          <p:nvPr/>
        </p:nvSpPr>
        <p:spPr>
          <a:xfrm>
            <a:off x="4853725" y="1376425"/>
            <a:ext cx="3154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800"/>
              <a:buFont typeface="Arial"/>
              <a:buNone/>
            </a:pPr>
            <a:r>
              <a:rPr b="0" i="0" lang="en-GB" sz="1800" u="none" cap="none" strike="noStrike">
                <a:solidFill>
                  <a:schemeClr val="dk2"/>
                </a:solidFill>
                <a:latin typeface="Arial"/>
                <a:ea typeface="Arial"/>
                <a:cs typeface="Arial"/>
                <a:sym typeface="Arial"/>
              </a:rPr>
              <a:t>void*  routine (void* arg)</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5783200" y="1409125"/>
            <a:ext cx="797100" cy="396300"/>
          </a:xfrm>
          <a:prstGeom prst="ellipse">
            <a:avLst/>
          </a:prstGeom>
          <a:no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8"/>
          <p:cNvCxnSpPr>
            <a:stCxn id="204" idx="4"/>
          </p:cNvCxnSpPr>
          <p:nvPr/>
        </p:nvCxnSpPr>
        <p:spPr>
          <a:xfrm flipH="1">
            <a:off x="5626450" y="1805425"/>
            <a:ext cx="555300" cy="609300"/>
          </a:xfrm>
          <a:prstGeom prst="straightConnector1">
            <a:avLst/>
          </a:prstGeom>
          <a:noFill/>
          <a:ln cap="flat" cmpd="sng" w="38100">
            <a:solidFill>
              <a:srgbClr val="0000FF"/>
            </a:solidFill>
            <a:prstDash val="solid"/>
            <a:round/>
            <a:headEnd len="sm" w="sm" type="none"/>
            <a:tailEnd len="med" w="med" type="triangle"/>
          </a:ln>
        </p:spPr>
      </p:cxnSp>
      <p:sp>
        <p:nvSpPr>
          <p:cNvPr id="206" name="Google Shape;206;p8"/>
          <p:cNvSpPr/>
          <p:nvPr/>
        </p:nvSpPr>
        <p:spPr>
          <a:xfrm>
            <a:off x="6580300" y="1376425"/>
            <a:ext cx="1122900" cy="461700"/>
          </a:xfrm>
          <a:prstGeom prst="ellipse">
            <a:avLst/>
          </a:prstGeom>
          <a:no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7" name="Google Shape;207;p8"/>
          <p:cNvCxnSpPr/>
          <p:nvPr/>
        </p:nvCxnSpPr>
        <p:spPr>
          <a:xfrm>
            <a:off x="7135600" y="1838125"/>
            <a:ext cx="24300" cy="636900"/>
          </a:xfrm>
          <a:prstGeom prst="straightConnector1">
            <a:avLst/>
          </a:prstGeom>
          <a:noFill/>
          <a:ln cap="flat" cmpd="sng" w="38100">
            <a:solidFill>
              <a:srgbClr val="0000FF"/>
            </a:solidFill>
            <a:prstDash val="solid"/>
            <a:round/>
            <a:headEnd len="sm" w="sm" type="none"/>
            <a:tailEnd len="med" w="med" type="triangle"/>
          </a:ln>
        </p:spPr>
      </p:cxnSp>
      <p:sp>
        <p:nvSpPr>
          <p:cNvPr id="208" name="Google Shape;208;p8"/>
          <p:cNvSpPr/>
          <p:nvPr/>
        </p:nvSpPr>
        <p:spPr>
          <a:xfrm>
            <a:off x="5119350" y="1376425"/>
            <a:ext cx="6111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a:off x="3474275" y="1017713"/>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0000"/>
                </a:solidFill>
                <a:latin typeface="Arial"/>
                <a:ea typeface="Arial"/>
                <a:cs typeface="Arial"/>
                <a:sym typeface="Arial"/>
              </a:rPr>
              <a:t>Return</a:t>
            </a:r>
            <a:r>
              <a:rPr b="0" i="0" lang="en-GB" sz="1400" u="none" cap="none" strike="noStrike">
                <a:solidFill>
                  <a:srgbClr val="000000"/>
                </a:solidFill>
                <a:latin typeface="Arial"/>
                <a:ea typeface="Arial"/>
                <a:cs typeface="Arial"/>
                <a:sym typeface="Arial"/>
              </a:rPr>
              <a:t> as void *obj</a:t>
            </a:r>
            <a:br>
              <a:rPr b="0" i="0" lang="en-GB" sz="1400" u="none" cap="none" strike="noStrike">
                <a:solidFill>
                  <a:srgbClr val="000000"/>
                </a:solidFill>
                <a:latin typeface="Arial"/>
                <a:ea typeface="Arial"/>
                <a:cs typeface="Arial"/>
                <a:sym typeface="Arial"/>
              </a:rPr>
            </a:br>
            <a:r>
              <a:rPr b="0" i="0" lang="en-GB" sz="1400" u="none" cap="none" strike="noStrike">
                <a:solidFill>
                  <a:srgbClr val="000000"/>
                </a:solidFill>
                <a:latin typeface="Arial"/>
                <a:ea typeface="Arial"/>
                <a:cs typeface="Arial"/>
                <a:sym typeface="Arial"/>
              </a:rPr>
              <a:t>(any type of data)</a:t>
            </a:r>
            <a:endParaRPr b="0" i="0" sz="1400" u="none" cap="none" strike="noStrike">
              <a:solidFill>
                <a:srgbClr val="000000"/>
              </a:solidFill>
              <a:latin typeface="Arial"/>
              <a:ea typeface="Arial"/>
              <a:cs typeface="Arial"/>
              <a:sym typeface="Arial"/>
            </a:endParaRPr>
          </a:p>
        </p:txBody>
      </p:sp>
      <p:cxnSp>
        <p:nvCxnSpPr>
          <p:cNvPr id="210" name="Google Shape;210;p8"/>
          <p:cNvCxnSpPr>
            <a:stCxn id="209" idx="0"/>
            <a:endCxn id="208" idx="0"/>
          </p:cNvCxnSpPr>
          <p:nvPr/>
        </p:nvCxnSpPr>
        <p:spPr>
          <a:xfrm flipH="1" rot="-5400000">
            <a:off x="4642925" y="594563"/>
            <a:ext cx="358800" cy="1205100"/>
          </a:xfrm>
          <a:prstGeom prst="bentConnector3">
            <a:avLst>
              <a:gd fmla="val -66367" name="adj1"/>
            </a:avLst>
          </a:prstGeom>
          <a:noFill/>
          <a:ln cap="flat" cmpd="sng" w="28575">
            <a:solidFill>
              <a:srgbClr val="FF0000"/>
            </a:solidFill>
            <a:prstDash val="solid"/>
            <a:round/>
            <a:headEnd len="med" w="med" type="stealth"/>
            <a:tailEnd len="med" w="med" type="triangle"/>
          </a:ln>
        </p:spPr>
      </p:cxnSp>
      <p:sp>
        <p:nvSpPr>
          <p:cNvPr id="211" name="Google Shape;21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12" name="Google Shape;212;p8"/>
          <p:cNvSpPr txBox="1"/>
          <p:nvPr/>
        </p:nvSpPr>
        <p:spPr>
          <a:xfrm>
            <a:off x="0" y="4770725"/>
            <a:ext cx="752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We </a:t>
            </a:r>
            <a:r>
              <a:rPr lang="en-GB" sz="1100">
                <a:solidFill>
                  <a:schemeClr val="dk1"/>
                </a:solidFill>
              </a:rPr>
              <a:t>can pass a pointer to a </a:t>
            </a:r>
            <a:r>
              <a:rPr lang="en-GB" sz="1100">
                <a:solidFill>
                  <a:srgbClr val="188038"/>
                </a:solidFill>
                <a:latin typeface="Roboto Mono"/>
                <a:ea typeface="Roboto Mono"/>
                <a:cs typeface="Roboto Mono"/>
                <a:sym typeface="Roboto Mono"/>
              </a:rPr>
              <a:t>pthread_attr_t</a:t>
            </a:r>
            <a:r>
              <a:rPr lang="en-GB" sz="1100">
                <a:solidFill>
                  <a:schemeClr val="dk1"/>
                </a:solidFill>
              </a:rPr>
              <a:t> structure to customize attributes like stack size, scheduling policy, etc.,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4853725" y="1376425"/>
            <a:ext cx="3154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800"/>
              <a:buFont typeface="Arial"/>
              <a:buNone/>
            </a:pPr>
            <a:r>
              <a:rPr b="0" i="0" lang="en-GB" sz="1800" u="none" cap="none" strike="noStrike">
                <a:solidFill>
                  <a:schemeClr val="dk2"/>
                </a:solidFill>
                <a:latin typeface="Arial"/>
                <a:ea typeface="Arial"/>
                <a:cs typeface="Arial"/>
                <a:sym typeface="Arial"/>
              </a:rPr>
              <a:t>void*  routine (void* arg)</a:t>
            </a:r>
            <a:endParaRPr b="0" i="0" sz="1400" u="none" cap="none" strike="noStrike">
              <a:solidFill>
                <a:srgbClr val="000000"/>
              </a:solidFill>
              <a:latin typeface="Arial"/>
              <a:ea typeface="Arial"/>
              <a:cs typeface="Arial"/>
              <a:sym typeface="Arial"/>
            </a:endParaRPr>
          </a:p>
        </p:txBody>
      </p:sp>
      <p:sp>
        <p:nvSpPr>
          <p:cNvPr id="218" name="Google Shape;2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Pthread_join</a:t>
            </a:r>
            <a:endParaRPr sz="3200">
              <a:solidFill>
                <a:srgbClr val="00717D"/>
              </a:solidFill>
              <a:latin typeface="Cambria"/>
              <a:ea typeface="Cambria"/>
              <a:cs typeface="Cambria"/>
              <a:sym typeface="Cambria"/>
            </a:endParaRPr>
          </a:p>
        </p:txBody>
      </p:sp>
      <p:graphicFrame>
        <p:nvGraphicFramePr>
          <p:cNvPr id="219" name="Google Shape;219;p9"/>
          <p:cNvGraphicFramePr/>
          <p:nvPr/>
        </p:nvGraphicFramePr>
        <p:xfrm>
          <a:off x="952500" y="2621875"/>
          <a:ext cx="3000000" cy="3000000"/>
        </p:xfrm>
        <a:graphic>
          <a:graphicData uri="http://schemas.openxmlformats.org/drawingml/2006/table">
            <a:tbl>
              <a:tblPr>
                <a:noFill/>
                <a:tableStyleId>{9804F0DB-1663-4D8C-8330-C0E0728F64D2}</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th</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solidFill>
                            <a:srgbClr val="FF0000"/>
                          </a:solidFill>
                        </a:rPr>
                        <a:t>(void**) &amp;res</a:t>
                      </a:r>
                      <a:endParaRPr b="1" sz="1400" u="none" cap="none" strike="noStrike">
                        <a:solidFill>
                          <a:srgbClr val="FF0000"/>
                        </a:solidFill>
                      </a:endParaRPr>
                    </a:p>
                  </a:txBody>
                  <a:tcPr marT="91425" marB="91425" marR="91425" marL="91425"/>
                </a:tc>
              </a:tr>
            </a:tbl>
          </a:graphicData>
        </a:graphic>
      </p:graphicFrame>
      <p:sp>
        <p:nvSpPr>
          <p:cNvPr id="220" name="Google Shape;220;p9"/>
          <p:cNvSpPr txBox="1"/>
          <p:nvPr/>
        </p:nvSpPr>
        <p:spPr>
          <a:xfrm>
            <a:off x="1557525" y="1709263"/>
            <a:ext cx="2414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pthread_t th;</a:t>
            </a:r>
            <a:endParaRPr b="0" i="0" sz="1800" u="none" cap="none" strike="noStrike">
              <a:solidFill>
                <a:srgbClr val="000000"/>
              </a:solidFill>
              <a:latin typeface="Arial"/>
              <a:ea typeface="Arial"/>
              <a:cs typeface="Arial"/>
              <a:sym typeface="Arial"/>
            </a:endParaRPr>
          </a:p>
        </p:txBody>
      </p:sp>
      <p:sp>
        <p:nvSpPr>
          <p:cNvPr id="221" name="Google Shape;221;p9"/>
          <p:cNvSpPr txBox="1"/>
          <p:nvPr/>
        </p:nvSpPr>
        <p:spPr>
          <a:xfrm>
            <a:off x="5686825" y="1709275"/>
            <a:ext cx="16299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GB" sz="1800" u="none" cap="none" strike="noStrike">
                <a:solidFill>
                  <a:schemeClr val="dk1"/>
                </a:solidFill>
                <a:latin typeface="Arial"/>
                <a:ea typeface="Arial"/>
                <a:cs typeface="Arial"/>
                <a:sym typeface="Arial"/>
              </a:rPr>
              <a:t>int* res;</a:t>
            </a:r>
            <a:endParaRPr b="0" i="0" sz="1400" u="none" cap="none" strike="noStrike">
              <a:solidFill>
                <a:srgbClr val="000000"/>
              </a:solidFill>
              <a:latin typeface="Arial"/>
              <a:ea typeface="Arial"/>
              <a:cs typeface="Arial"/>
              <a:sym typeface="Arial"/>
            </a:endParaRPr>
          </a:p>
        </p:txBody>
      </p:sp>
      <p:cxnSp>
        <p:nvCxnSpPr>
          <p:cNvPr id="222" name="Google Shape;222;p9"/>
          <p:cNvCxnSpPr/>
          <p:nvPr/>
        </p:nvCxnSpPr>
        <p:spPr>
          <a:xfrm>
            <a:off x="2715900" y="2057275"/>
            <a:ext cx="900" cy="564600"/>
          </a:xfrm>
          <a:prstGeom prst="straightConnector1">
            <a:avLst/>
          </a:prstGeom>
          <a:noFill/>
          <a:ln cap="flat" cmpd="sng" w="28575">
            <a:solidFill>
              <a:schemeClr val="dk2"/>
            </a:solidFill>
            <a:prstDash val="solid"/>
            <a:round/>
            <a:headEnd len="sm" w="sm" type="none"/>
            <a:tailEnd len="med" w="med" type="triangle"/>
          </a:ln>
        </p:spPr>
      </p:cxnSp>
      <p:cxnSp>
        <p:nvCxnSpPr>
          <p:cNvPr id="223" name="Google Shape;223;p9"/>
          <p:cNvCxnSpPr/>
          <p:nvPr/>
        </p:nvCxnSpPr>
        <p:spPr>
          <a:xfrm>
            <a:off x="6501325" y="2057275"/>
            <a:ext cx="900" cy="564600"/>
          </a:xfrm>
          <a:prstGeom prst="straightConnector1">
            <a:avLst/>
          </a:prstGeom>
          <a:noFill/>
          <a:ln cap="flat" cmpd="sng" w="28575">
            <a:solidFill>
              <a:schemeClr val="dk2"/>
            </a:solidFill>
            <a:prstDash val="solid"/>
            <a:round/>
            <a:headEnd len="sm" w="sm" type="none"/>
            <a:tailEnd len="med" w="med" type="triangle"/>
          </a:ln>
        </p:spPr>
      </p:cxnSp>
      <p:sp>
        <p:nvSpPr>
          <p:cNvPr id="224" name="Google Shape;224;p9"/>
          <p:cNvSpPr/>
          <p:nvPr/>
        </p:nvSpPr>
        <p:spPr>
          <a:xfrm>
            <a:off x="2565675"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p:nvPr/>
        </p:nvSpPr>
        <p:spPr>
          <a:xfrm>
            <a:off x="2019375" y="3564225"/>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pthread_t obj</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5955925" y="3590775"/>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FF00"/>
                </a:solidFill>
                <a:latin typeface="Arial"/>
                <a:ea typeface="Arial"/>
                <a:cs typeface="Arial"/>
                <a:sym typeface="Arial"/>
              </a:rPr>
              <a:t>Catch returns </a:t>
            </a:r>
            <a:r>
              <a:rPr b="1" i="0" lang="en-GB" sz="1400" u="none" cap="none" strike="noStrike">
                <a:solidFill>
                  <a:srgbClr val="FF0000"/>
                </a:solidFill>
                <a:latin typeface="Arial"/>
                <a:ea typeface="Arial"/>
                <a:cs typeface="Arial"/>
                <a:sym typeface="Arial"/>
              </a:rPr>
              <a:t>(in a double pointer)</a:t>
            </a:r>
            <a:endParaRPr b="0" i="0" sz="1400" u="none" cap="none" strike="noStrike">
              <a:solidFill>
                <a:srgbClr val="000000"/>
              </a:solidFill>
              <a:latin typeface="Arial"/>
              <a:ea typeface="Arial"/>
              <a:cs typeface="Arial"/>
              <a:sym typeface="Arial"/>
            </a:endParaRPr>
          </a:p>
        </p:txBody>
      </p:sp>
      <p:sp>
        <p:nvSpPr>
          <p:cNvPr id="227" name="Google Shape;227;p9"/>
          <p:cNvSpPr/>
          <p:nvPr/>
        </p:nvSpPr>
        <p:spPr>
          <a:xfrm>
            <a:off x="5119350" y="1376425"/>
            <a:ext cx="6111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3474275" y="1017713"/>
            <a:ext cx="1491000" cy="8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0000"/>
                </a:solidFill>
                <a:latin typeface="Arial"/>
                <a:ea typeface="Arial"/>
                <a:cs typeface="Arial"/>
                <a:sym typeface="Arial"/>
              </a:rPr>
              <a:t>Returns</a:t>
            </a:r>
            <a:r>
              <a:rPr b="0" i="0" lang="en-GB" sz="1400" u="none" cap="none" strike="noStrike">
                <a:solidFill>
                  <a:srgbClr val="000000"/>
                </a:solidFill>
                <a:latin typeface="Arial"/>
                <a:ea typeface="Arial"/>
                <a:cs typeface="Arial"/>
                <a:sym typeface="Arial"/>
              </a:rPr>
              <a:t> a void pointer (any type of data)</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a:off x="6502225" y="3018075"/>
            <a:ext cx="398400" cy="572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9"/>
          <p:cNvCxnSpPr>
            <a:stCxn id="228" idx="0"/>
            <a:endCxn id="227" idx="0"/>
          </p:cNvCxnSpPr>
          <p:nvPr/>
        </p:nvCxnSpPr>
        <p:spPr>
          <a:xfrm flipH="1" rot="-5400000">
            <a:off x="4642925" y="594563"/>
            <a:ext cx="358800" cy="1205100"/>
          </a:xfrm>
          <a:prstGeom prst="bentConnector3">
            <a:avLst>
              <a:gd fmla="val -63712" name="adj1"/>
            </a:avLst>
          </a:prstGeom>
          <a:noFill/>
          <a:ln cap="flat" cmpd="sng" w="28575">
            <a:solidFill>
              <a:srgbClr val="FF0000"/>
            </a:solidFill>
            <a:prstDash val="solid"/>
            <a:round/>
            <a:headEnd len="med" w="med" type="stealth"/>
            <a:tailEnd len="med" w="med" type="triangle"/>
          </a:ln>
        </p:spPr>
      </p:cxnSp>
      <p:sp>
        <p:nvSpPr>
          <p:cNvPr id="231" name="Google Shape;23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32" name="Google Shape;232;p9"/>
          <p:cNvSpPr txBox="1"/>
          <p:nvPr/>
        </p:nvSpPr>
        <p:spPr>
          <a:xfrm>
            <a:off x="0" y="4437875"/>
            <a:ext cx="783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When you call </a:t>
            </a:r>
            <a:r>
              <a:rPr lang="en-GB" sz="1100">
                <a:solidFill>
                  <a:srgbClr val="188038"/>
                </a:solidFill>
                <a:latin typeface="Roboto Mono"/>
                <a:ea typeface="Roboto Mono"/>
                <a:cs typeface="Roboto Mono"/>
                <a:sym typeface="Roboto Mono"/>
              </a:rPr>
              <a:t>pthread_join</a:t>
            </a:r>
            <a:r>
              <a:rPr lang="en-GB" sz="1100">
                <a:solidFill>
                  <a:schemeClr val="dk1"/>
                </a:solidFill>
              </a:rPr>
              <a:t> on a thread, it effectively blocks the calling thread (usually the main thread) until the specified thread has terminated. This is particularly useful when you need to ensure that a thread has completed its work before proceeding with the rest of the program.</a:t>
            </a:r>
            <a:endParaRPr/>
          </a:p>
        </p:txBody>
      </p:sp>
      <p:sp>
        <p:nvSpPr>
          <p:cNvPr id="233" name="Google Shape;233;p9"/>
          <p:cNvSpPr txBox="1"/>
          <p:nvPr/>
        </p:nvSpPr>
        <p:spPr>
          <a:xfrm>
            <a:off x="6021150" y="2570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Double </a:t>
            </a:r>
            <a:r>
              <a:rPr lang="en-GB"/>
              <a:t>pointer is used to capture the return value of the thread function</a:t>
            </a:r>
            <a:endParaRPr/>
          </a:p>
        </p:txBody>
      </p:sp>
      <p:sp>
        <p:nvSpPr>
          <p:cNvPr id="234" name="Google Shape;234;p9"/>
          <p:cNvSpPr txBox="1"/>
          <p:nvPr/>
        </p:nvSpPr>
        <p:spPr>
          <a:xfrm>
            <a:off x="7151075" y="3018075"/>
            <a:ext cx="1932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r</a:t>
            </a:r>
            <a:r>
              <a:rPr lang="en-GB" sz="900"/>
              <a:t>es- </a:t>
            </a:r>
            <a:r>
              <a:rPr lang="en-GB" sz="900"/>
              <a:t>A pointer to a location where the exit status of the joined thread will be stored.</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Threads and Critical Section</a:t>
            </a:r>
            <a:endParaRPr sz="3200">
              <a:solidFill>
                <a:srgbClr val="00717D"/>
              </a:solidFill>
              <a:latin typeface="Cambria"/>
              <a:ea typeface="Cambria"/>
              <a:cs typeface="Cambria"/>
              <a:sym typeface="Cambria"/>
            </a:endParaRPr>
          </a:p>
        </p:txBody>
      </p:sp>
      <p:pic>
        <p:nvPicPr>
          <p:cNvPr id="240" name="Google Shape;240;p11"/>
          <p:cNvPicPr preferRelativeResize="0"/>
          <p:nvPr/>
        </p:nvPicPr>
        <p:blipFill rotWithShape="1">
          <a:blip r:embed="rId3">
            <a:alphaModFix/>
          </a:blip>
          <a:srcRect b="0" l="0" r="0" t="0"/>
          <a:stretch/>
        </p:blipFill>
        <p:spPr>
          <a:xfrm>
            <a:off x="311700" y="1712188"/>
            <a:ext cx="3962400" cy="1114425"/>
          </a:xfrm>
          <a:prstGeom prst="rect">
            <a:avLst/>
          </a:prstGeom>
          <a:noFill/>
          <a:ln>
            <a:noFill/>
          </a:ln>
        </p:spPr>
      </p:pic>
      <p:pic>
        <p:nvPicPr>
          <p:cNvPr id="241" name="Google Shape;241;p11"/>
          <p:cNvPicPr preferRelativeResize="0"/>
          <p:nvPr/>
        </p:nvPicPr>
        <p:blipFill rotWithShape="1">
          <a:blip r:embed="rId4">
            <a:alphaModFix/>
          </a:blip>
          <a:srcRect b="0" l="0" r="0" t="0"/>
          <a:stretch/>
        </p:blipFill>
        <p:spPr>
          <a:xfrm>
            <a:off x="311700" y="2944050"/>
            <a:ext cx="5829300" cy="1828800"/>
          </a:xfrm>
          <a:prstGeom prst="rect">
            <a:avLst/>
          </a:prstGeom>
          <a:noFill/>
          <a:ln>
            <a:noFill/>
          </a:ln>
        </p:spPr>
      </p:pic>
      <p:sp>
        <p:nvSpPr>
          <p:cNvPr id="242" name="Google Shape;242;p11"/>
          <p:cNvSpPr txBox="1"/>
          <p:nvPr/>
        </p:nvSpPr>
        <p:spPr>
          <a:xfrm>
            <a:off x="5259400" y="266699"/>
            <a:ext cx="3884700" cy="2770500"/>
          </a:xfrm>
          <a:prstGeom prst="rect">
            <a:avLst/>
          </a:prstGeom>
          <a:gradFill>
            <a:gsLst>
              <a:gs pos="0">
                <a:srgbClr val="FFF6DB"/>
              </a:gs>
              <a:gs pos="100000">
                <a:srgbClr val="FAD15C"/>
              </a:gs>
            </a:gsLst>
            <a:path path="circle">
              <a:fillToRect b="50%" l="50%" r="50%" t="50%"/>
            </a:path>
            <a:tileRect/>
          </a:gra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dk1"/>
                </a:solidFill>
                <a:latin typeface="Nunito"/>
                <a:ea typeface="Nunito"/>
                <a:cs typeface="Nunito"/>
                <a:sym typeface="Nunito"/>
              </a:rPr>
              <a:t>Thousands of threads performing the same routine function.</a:t>
            </a:r>
            <a:endParaRPr b="1"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rgbClr val="FF0000"/>
                </a:solidFill>
                <a:latin typeface="Nunito"/>
                <a:ea typeface="Nunito"/>
                <a:cs typeface="Nunito"/>
                <a:sym typeface="Nunito"/>
              </a:rPr>
              <a:t>Though the instructions are same (they share the same address space), their context are not the same.</a:t>
            </a:r>
            <a:endParaRPr b="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1" lang="en-GB" sz="1200">
                <a:solidFill>
                  <a:srgbClr val="FF0000"/>
                </a:solidFill>
                <a:latin typeface="Nunito"/>
                <a:ea typeface="Nunito"/>
                <a:cs typeface="Nunito"/>
                <a:sym typeface="Nunito"/>
              </a:rPr>
              <a:t>A critical section</a:t>
            </a:r>
            <a:r>
              <a:rPr b="1" lang="en-GB" sz="1200">
                <a:solidFill>
                  <a:schemeClr val="dk1"/>
                </a:solidFill>
                <a:latin typeface="Nunito"/>
                <a:ea typeface="Nunito"/>
                <a:cs typeface="Nunito"/>
                <a:sym typeface="Nunito"/>
              </a:rPr>
              <a:t> is a part of the code where shared resources (like std::cout) are accessed. As </a:t>
            </a:r>
            <a:r>
              <a:rPr b="1" lang="en-GB" sz="1200">
                <a:solidFill>
                  <a:schemeClr val="dk1"/>
                </a:solidFill>
                <a:latin typeface="Nunito"/>
                <a:ea typeface="Nunito"/>
                <a:cs typeface="Nunito"/>
                <a:sym typeface="Nunito"/>
              </a:rPr>
              <a:t>they share the standard output (std::cout), the terminal. Which means it’s the critical section!! </a:t>
            </a:r>
            <a:endParaRPr b="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1" lang="en-GB" sz="1200">
                <a:solidFill>
                  <a:schemeClr val="dk1"/>
                </a:solidFill>
                <a:latin typeface="Nunito"/>
                <a:ea typeface="Nunito"/>
                <a:cs typeface="Nunito"/>
                <a:sym typeface="Nunito"/>
              </a:rPr>
              <a:t>Since all threads are accessing std::cout at the same time, their outputs can get mixed up. For example, one thread might print "Hello" while another is in the middle of printing "Ending thread".</a:t>
            </a:r>
            <a:endParaRPr b="1" sz="1200">
              <a:solidFill>
                <a:schemeClr val="dk1"/>
              </a:solidFill>
              <a:latin typeface="Nunito"/>
              <a:ea typeface="Nunito"/>
              <a:cs typeface="Nunito"/>
              <a:sym typeface="Nunito"/>
            </a:endParaRPr>
          </a:p>
        </p:txBody>
      </p:sp>
      <p:sp>
        <p:nvSpPr>
          <p:cNvPr id="243" name="Google Shape;24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Critical Section</a:t>
            </a:r>
            <a:endParaRPr sz="3200">
              <a:solidFill>
                <a:srgbClr val="00717D"/>
              </a:solidFill>
              <a:latin typeface="Cambria"/>
              <a:ea typeface="Cambria"/>
              <a:cs typeface="Cambria"/>
              <a:sym typeface="Cambria"/>
            </a:endParaRPr>
          </a:p>
        </p:txBody>
      </p:sp>
      <p:pic>
        <p:nvPicPr>
          <p:cNvPr id="249" name="Google Shape;249;p12"/>
          <p:cNvPicPr preferRelativeResize="0"/>
          <p:nvPr/>
        </p:nvPicPr>
        <p:blipFill rotWithShape="1">
          <a:blip r:embed="rId3">
            <a:alphaModFix/>
          </a:blip>
          <a:srcRect b="0" l="0" r="0" t="0"/>
          <a:stretch/>
        </p:blipFill>
        <p:spPr>
          <a:xfrm>
            <a:off x="498800" y="1859925"/>
            <a:ext cx="4505325" cy="2019300"/>
          </a:xfrm>
          <a:prstGeom prst="rect">
            <a:avLst/>
          </a:prstGeom>
          <a:noFill/>
          <a:ln>
            <a:noFill/>
          </a:ln>
        </p:spPr>
      </p:pic>
      <p:sp>
        <p:nvSpPr>
          <p:cNvPr id="250" name="Google Shape;250;p12"/>
          <p:cNvSpPr/>
          <p:nvPr/>
        </p:nvSpPr>
        <p:spPr>
          <a:xfrm>
            <a:off x="1469575" y="2844675"/>
            <a:ext cx="902700" cy="2310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txBox="1"/>
          <p:nvPr/>
        </p:nvSpPr>
        <p:spPr>
          <a:xfrm>
            <a:off x="3375400" y="2760075"/>
            <a:ext cx="1721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Critical Section</a:t>
            </a:r>
            <a:endParaRPr b="0" i="0" sz="1400" u="none" cap="none" strike="noStrike">
              <a:solidFill>
                <a:srgbClr val="000000"/>
              </a:solidFill>
              <a:latin typeface="Arial"/>
              <a:ea typeface="Arial"/>
              <a:cs typeface="Arial"/>
              <a:sym typeface="Arial"/>
            </a:endParaRPr>
          </a:p>
        </p:txBody>
      </p:sp>
      <p:cxnSp>
        <p:nvCxnSpPr>
          <p:cNvPr id="252" name="Google Shape;252;p12"/>
          <p:cNvCxnSpPr>
            <a:stCxn id="250" idx="3"/>
            <a:endCxn id="251" idx="1"/>
          </p:cNvCxnSpPr>
          <p:nvPr/>
        </p:nvCxnSpPr>
        <p:spPr>
          <a:xfrm>
            <a:off x="2372275" y="2960175"/>
            <a:ext cx="1003200" cy="0"/>
          </a:xfrm>
          <a:prstGeom prst="straightConnector1">
            <a:avLst/>
          </a:prstGeom>
          <a:noFill/>
          <a:ln cap="flat" cmpd="sng" w="38100">
            <a:solidFill>
              <a:schemeClr val="dk2"/>
            </a:solidFill>
            <a:prstDash val="solid"/>
            <a:round/>
            <a:headEnd len="sm" w="sm" type="none"/>
            <a:tailEnd len="med" w="med" type="triangle"/>
          </a:ln>
        </p:spPr>
      </p:cxnSp>
      <p:graphicFrame>
        <p:nvGraphicFramePr>
          <p:cNvPr id="253" name="Google Shape;253;p12"/>
          <p:cNvGraphicFramePr/>
          <p:nvPr/>
        </p:nvGraphicFramePr>
        <p:xfrm>
          <a:off x="5292900" y="1859925"/>
          <a:ext cx="3000000" cy="3000000"/>
        </p:xfrm>
        <a:graphic>
          <a:graphicData uri="http://schemas.openxmlformats.org/drawingml/2006/table">
            <a:tbl>
              <a:tblPr>
                <a:noFill/>
                <a:tableStyleId>{9804F0DB-1663-4D8C-8330-C0E0728F64D2}</a:tableStyleId>
              </a:tblPr>
              <a:tblGrid>
                <a:gridCol w="1583850"/>
                <a:gridCol w="934125"/>
                <a:gridCol w="934125"/>
              </a:tblGrid>
              <a:tr h="609575">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Instruction</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400" u="none" cap="none" strike="noStrike">
                          <a:solidFill>
                            <a:schemeClr val="dk1"/>
                          </a:solidFill>
                        </a:rPr>
                        <a:t>T1</a:t>
                      </a:r>
                      <a:endParaRPr b="1"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3C78D8"/>
                    </a:solidFill>
                  </a:tcPr>
                </a:tc>
              </a:tr>
              <a:tr h="6095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latin typeface="Courier New"/>
                          <a:ea typeface="Courier New"/>
                          <a:cs typeface="Courier New"/>
                          <a:sym typeface="Courier New"/>
                        </a:rPr>
                        <a:t>Read X</a:t>
                      </a:r>
                      <a:endParaRPr b="1" sz="1200" u="none" cap="none" strike="noStrike">
                        <a:latin typeface="Courier New"/>
                        <a:ea typeface="Courier New"/>
                        <a:cs typeface="Courier New"/>
                        <a:sym typeface="Courier New"/>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Done</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AA84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GB" sz="1200" u="none" cap="none" strike="noStrike">
                          <a:latin typeface="Courier New"/>
                          <a:ea typeface="Courier New"/>
                          <a:cs typeface="Courier New"/>
                          <a:sym typeface="Courier New"/>
                        </a:rPr>
                        <a:t>AX = 505</a:t>
                      </a:r>
                      <a:endParaRPr b="1" sz="1200" u="none" cap="none" strike="noStrike">
                        <a:latin typeface="Courier New"/>
                        <a:ea typeface="Courier New"/>
                        <a:cs typeface="Courier New"/>
                        <a:sym typeface="Courier New"/>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AA84F"/>
                    </a:solidFill>
                  </a:tcPr>
                </a:tc>
              </a:tr>
              <a:tr h="6095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latin typeface="Courier New"/>
                          <a:ea typeface="Courier New"/>
                          <a:cs typeface="Courier New"/>
                          <a:sym typeface="Courier New"/>
                        </a:rPr>
                        <a:t>Context Switch</a:t>
                      </a:r>
                      <a:endParaRPr b="1" sz="1200" u="none" cap="none" strike="noStrike">
                        <a:latin typeface="Courier New"/>
                        <a:ea typeface="Courier New"/>
                        <a:cs typeface="Courier New"/>
                        <a:sym typeface="Courier New"/>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r>
              <a:tr h="609575">
                <a:tc>
                  <a:txBody>
                    <a:bodyPr/>
                    <a:lstStyle/>
                    <a:p>
                      <a:pPr indent="0" lvl="0" marL="0" marR="0" rtl="0" algn="l">
                        <a:lnSpc>
                          <a:spcPct val="100000"/>
                        </a:lnSpc>
                        <a:spcBef>
                          <a:spcPts val="0"/>
                        </a:spcBef>
                        <a:spcAft>
                          <a:spcPts val="0"/>
                        </a:spcAft>
                        <a:buClr>
                          <a:schemeClr val="dk1"/>
                        </a:buClr>
                        <a:buSzPts val="1100"/>
                        <a:buFont typeface="Arial"/>
                        <a:buNone/>
                      </a:pPr>
                      <a:r>
                        <a:rPr b="1" lang="en-GB" sz="1200" u="none" cap="none" strike="noStrike">
                          <a:solidFill>
                            <a:schemeClr val="dk1"/>
                          </a:solidFill>
                          <a:latin typeface="Courier New"/>
                          <a:ea typeface="Courier New"/>
                          <a:cs typeface="Courier New"/>
                          <a:sym typeface="Courier New"/>
                        </a:rPr>
                        <a:t>Add 5</a:t>
                      </a:r>
                      <a:endParaRPr b="1" sz="1200" u="none" cap="none" strike="noStrike">
                        <a:latin typeface="Courier New"/>
                        <a:ea typeface="Courier New"/>
                        <a:cs typeface="Courier New"/>
                        <a:sym typeface="Courier New"/>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Resume</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AA84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200" u="none" cap="none" strike="noStrike">
                          <a:solidFill>
                            <a:schemeClr val="dk1"/>
                          </a:solidFill>
                          <a:latin typeface="Courier New"/>
                          <a:ea typeface="Courier New"/>
                          <a:cs typeface="Courier New"/>
                          <a:sym typeface="Courier New"/>
                        </a:rPr>
                        <a:t>AX = 510</a:t>
                      </a:r>
                      <a:endParaRPr b="1"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0000"/>
                    </a:solidFill>
                  </a:tcPr>
                </a:tc>
              </a:tr>
              <a:tr h="5486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latin typeface="Courier New"/>
                          <a:ea typeface="Courier New"/>
                          <a:cs typeface="Courier New"/>
                          <a:sym typeface="Courier New"/>
                        </a:rPr>
                        <a:t>Write x</a:t>
                      </a:r>
                      <a:endParaRPr b="1" sz="1200" u="none" cap="none" strike="noStrike">
                        <a:latin typeface="Courier New"/>
                        <a:ea typeface="Courier New"/>
                        <a:cs typeface="Courier New"/>
                        <a:sym typeface="Courier New"/>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x = 510</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54" name="Google Shape;254;p12"/>
          <p:cNvCxnSpPr>
            <a:stCxn id="250" idx="1"/>
            <a:endCxn id="255" idx="1"/>
          </p:cNvCxnSpPr>
          <p:nvPr/>
        </p:nvCxnSpPr>
        <p:spPr>
          <a:xfrm>
            <a:off x="1469575" y="2960175"/>
            <a:ext cx="147000" cy="1622700"/>
          </a:xfrm>
          <a:prstGeom prst="bentConnector3">
            <a:avLst>
              <a:gd fmla="val -264218" name="adj1"/>
            </a:avLst>
          </a:prstGeom>
          <a:noFill/>
          <a:ln cap="flat" cmpd="sng" w="28575">
            <a:solidFill>
              <a:schemeClr val="dk2"/>
            </a:solidFill>
            <a:prstDash val="solid"/>
            <a:round/>
            <a:headEnd len="med" w="med" type="oval"/>
            <a:tailEnd len="med" w="med" type="triangle"/>
          </a:ln>
        </p:spPr>
      </p:cxnSp>
      <p:sp>
        <p:nvSpPr>
          <p:cNvPr id="255" name="Google Shape;255;p12"/>
          <p:cNvSpPr txBox="1"/>
          <p:nvPr/>
        </p:nvSpPr>
        <p:spPr>
          <a:xfrm>
            <a:off x="1616575" y="4167275"/>
            <a:ext cx="3170100" cy="831300"/>
          </a:xfrm>
          <a:prstGeom prst="rect">
            <a:avLst/>
          </a:prstGeom>
          <a:gradFill>
            <a:gsLst>
              <a:gs pos="0">
                <a:srgbClr val="DCECD5"/>
              </a:gs>
              <a:gs pos="100000">
                <a:srgbClr val="92BC81"/>
              </a:gs>
            </a:gsLst>
            <a:path path="circle">
              <a:fillToRect b="50%" l="50%" r="50%" t="50%"/>
            </a:path>
            <a:tileRect/>
          </a:gra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en-GB" sz="1400" u="none" cap="none" strike="noStrike">
                <a:solidFill>
                  <a:srgbClr val="FF0000"/>
                </a:solidFill>
                <a:latin typeface="Arial"/>
                <a:ea typeface="Arial"/>
                <a:cs typeface="Arial"/>
                <a:sym typeface="Arial"/>
              </a:rPr>
              <a:t>Context Switch</a:t>
            </a:r>
            <a:r>
              <a:rPr b="1" i="0" lang="en-GB" sz="1400" u="none" cap="none" strike="noStrike">
                <a:solidFill>
                  <a:srgbClr val="000000"/>
                </a:solidFill>
              </a:rPr>
              <a:t> in the middle of the instruction (as it’s not an atomic instruction)</a:t>
            </a:r>
            <a:endParaRPr b="1" i="0" sz="1400" u="none" cap="none" strike="noStrike">
              <a:solidFill>
                <a:srgbClr val="000000"/>
              </a:solidFill>
            </a:endParaRPr>
          </a:p>
        </p:txBody>
      </p:sp>
      <p:sp>
        <p:nvSpPr>
          <p:cNvPr id="256" name="Google Shape;256;p12"/>
          <p:cNvSpPr txBox="1"/>
          <p:nvPr/>
        </p:nvSpPr>
        <p:spPr>
          <a:xfrm>
            <a:off x="4949100" y="875075"/>
            <a:ext cx="4139700" cy="831300"/>
          </a:xfrm>
          <a:prstGeom prst="rect">
            <a:avLst/>
          </a:prstGeom>
          <a:gradFill>
            <a:gsLst>
              <a:gs pos="0">
                <a:srgbClr val="FFF6DB"/>
              </a:gs>
              <a:gs pos="100000">
                <a:srgbClr val="FAD15C"/>
              </a:gs>
            </a:gsLst>
            <a:path path="circle">
              <a:fillToRect b="50%" l="50%" r="50%" t="50%"/>
            </a:path>
            <a:tileRect/>
          </a:gra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rPr>
              <a:t>But x may </a:t>
            </a:r>
            <a:r>
              <a:rPr b="1" lang="en-GB"/>
              <a:t>be </a:t>
            </a:r>
            <a:r>
              <a:rPr b="1" i="0" lang="en-GB" sz="1400" u="none" cap="none" strike="noStrike">
                <a:solidFill>
                  <a:srgbClr val="000000"/>
                </a:solidFill>
              </a:rPr>
              <a:t>updated in T2.</a:t>
            </a:r>
            <a:br>
              <a:rPr b="1" i="0" lang="en-GB" sz="1400" u="none" cap="none" strike="noStrike">
                <a:solidFill>
                  <a:srgbClr val="000000"/>
                </a:solidFill>
              </a:rPr>
            </a:br>
            <a:r>
              <a:rPr b="1" i="0" lang="en-GB" sz="1400" u="none" cap="none" strike="noStrike">
                <a:solidFill>
                  <a:srgbClr val="000000"/>
                </a:solidFill>
              </a:rPr>
              <a:t>Say x contains 1000, but T1 uses the old value.</a:t>
            </a:r>
            <a:endParaRPr b="1" i="0" sz="1400" u="none" cap="none" strike="noStrike">
              <a:solidFill>
                <a:srgbClr val="000000"/>
              </a:solidFill>
            </a:endParaRPr>
          </a:p>
        </p:txBody>
      </p:sp>
      <p:sp>
        <p:nvSpPr>
          <p:cNvPr id="257" name="Google Shape;257;p12"/>
          <p:cNvSpPr/>
          <p:nvPr/>
        </p:nvSpPr>
        <p:spPr>
          <a:xfrm>
            <a:off x="8750025" y="1963875"/>
            <a:ext cx="399000" cy="2019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645625" y="3942500"/>
            <a:ext cx="607800" cy="758700"/>
          </a:xfrm>
          <a:prstGeom prst="mathMultiply">
            <a:avLst>
              <a:gd fmla="val 23520" name="adj1"/>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1585050" y="1133675"/>
            <a:ext cx="2939100" cy="572700"/>
          </a:xfrm>
          <a:prstGeom prst="roundRect">
            <a:avLst>
              <a:gd fmla="val 16667" name="adj"/>
            </a:avLst>
          </a:prstGeom>
          <a:gradFill>
            <a:gsLst>
              <a:gs pos="0">
                <a:srgbClr val="DCECD5"/>
              </a:gs>
              <a:gs pos="100000">
                <a:srgbClr val="92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rPr>
              <a:t>INC in x86 is not atomic!!</a:t>
            </a:r>
            <a:br>
              <a:rPr b="1" i="0" lang="en-GB" sz="1400" u="none" cap="none" strike="noStrike">
                <a:solidFill>
                  <a:schemeClr val="dk1"/>
                </a:solidFill>
              </a:rPr>
            </a:br>
            <a:r>
              <a:rPr b="1" i="0" lang="en-GB" sz="1400" u="none" cap="none" strike="noStrike">
                <a:solidFill>
                  <a:schemeClr val="dk1"/>
                </a:solidFill>
              </a:rPr>
              <a:t>(mean</a:t>
            </a:r>
            <a:r>
              <a:rPr b="1" lang="en-GB">
                <a:solidFill>
                  <a:schemeClr val="dk1"/>
                </a:solidFill>
              </a:rPr>
              <a:t>s</a:t>
            </a:r>
            <a:r>
              <a:rPr b="1" i="0" lang="en-GB" sz="1400" u="none" cap="none" strike="noStrike">
                <a:solidFill>
                  <a:schemeClr val="dk1"/>
                </a:solidFill>
              </a:rPr>
              <a:t> it can be interrupted)</a:t>
            </a:r>
            <a:endParaRPr b="1" i="0" sz="1400" u="none" cap="none" strike="noStrike">
              <a:solidFill>
                <a:schemeClr val="dk1"/>
              </a:solidFill>
            </a:endParaRPr>
          </a:p>
        </p:txBody>
      </p:sp>
      <p:sp>
        <p:nvSpPr>
          <p:cNvPr id="260" name="Google Shape;26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Thread Synchronization</a:t>
            </a:r>
            <a:endParaRPr sz="3200">
              <a:solidFill>
                <a:srgbClr val="00717D"/>
              </a:solidFill>
              <a:latin typeface="Cambria"/>
              <a:ea typeface="Cambria"/>
              <a:cs typeface="Cambria"/>
              <a:sym typeface="Cambria"/>
            </a:endParaRPr>
          </a:p>
        </p:txBody>
      </p:sp>
      <p:sp>
        <p:nvSpPr>
          <p:cNvPr id="266" name="Google Shape;266;p14"/>
          <p:cNvSpPr txBox="1"/>
          <p:nvPr>
            <p:ph idx="1" type="body"/>
          </p:nvPr>
        </p:nvSpPr>
        <p:spPr>
          <a:xfrm>
            <a:off x="311700" y="1152475"/>
            <a:ext cx="8520600" cy="3727638"/>
          </a:xfrm>
          <a:prstGeom prst="rect">
            <a:avLst/>
          </a:prstGeom>
          <a:noFill/>
          <a:ln>
            <a:noFill/>
          </a:ln>
        </p:spPr>
        <p:txBody>
          <a:bodyPr anchorCtr="0" anchor="t" bIns="91425" lIns="91425" spcFirstLastPara="1" rIns="91425" wrap="square" tIns="91425">
            <a:noAutofit/>
          </a:bodyPr>
          <a:lstStyle/>
          <a:p>
            <a:pPr indent="-325755" lvl="0" marL="457200" rtl="0" algn="just">
              <a:lnSpc>
                <a:spcPct val="120000"/>
              </a:lnSpc>
              <a:spcBef>
                <a:spcPts val="0"/>
              </a:spcBef>
              <a:spcAft>
                <a:spcPts val="0"/>
              </a:spcAft>
              <a:buSzPts val="2000"/>
              <a:buChar char="●"/>
            </a:pPr>
            <a:r>
              <a:rPr lang="en-GB" sz="2000">
                <a:solidFill>
                  <a:schemeClr val="dk1"/>
                </a:solidFill>
              </a:rPr>
              <a:t>Critical Section</a:t>
            </a:r>
            <a:endParaRPr sz="2000">
              <a:solidFill>
                <a:schemeClr val="dk1"/>
              </a:solidFill>
            </a:endParaRPr>
          </a:p>
          <a:p>
            <a:pPr indent="-304165" lvl="1" marL="914400" rtl="0" algn="just">
              <a:lnSpc>
                <a:spcPct val="120000"/>
              </a:lnSpc>
              <a:spcBef>
                <a:spcPts val="0"/>
              </a:spcBef>
              <a:spcAft>
                <a:spcPts val="0"/>
              </a:spcAft>
              <a:buSzPts val="1600"/>
              <a:buChar char="○"/>
            </a:pPr>
            <a:r>
              <a:rPr lang="en-GB" sz="1600">
                <a:solidFill>
                  <a:schemeClr val="dk1"/>
                </a:solidFill>
              </a:rPr>
              <a:t>The critical section refers to the segment of code where processes access shared resources, such as common variables and files, and perform write operations on them.</a:t>
            </a:r>
            <a:endParaRPr sz="1600">
              <a:solidFill>
                <a:schemeClr val="dk1"/>
              </a:solidFill>
            </a:endParaRPr>
          </a:p>
          <a:p>
            <a:pPr indent="-325755" lvl="0" marL="457200" rtl="0" algn="just">
              <a:lnSpc>
                <a:spcPct val="120000"/>
              </a:lnSpc>
              <a:spcBef>
                <a:spcPts val="0"/>
              </a:spcBef>
              <a:spcAft>
                <a:spcPts val="0"/>
              </a:spcAft>
              <a:buSzPts val="2000"/>
              <a:buChar char="●"/>
            </a:pPr>
            <a:r>
              <a:rPr lang="en-GB" sz="2000">
                <a:solidFill>
                  <a:schemeClr val="dk1"/>
                </a:solidFill>
              </a:rPr>
              <a:t>Mutex</a:t>
            </a:r>
            <a:endParaRPr sz="2000">
              <a:solidFill>
                <a:schemeClr val="dk1"/>
              </a:solidFill>
            </a:endParaRPr>
          </a:p>
          <a:p>
            <a:pPr indent="-304165" lvl="1" marL="914400" marR="0" rtl="0" algn="just">
              <a:lnSpc>
                <a:spcPct val="120000"/>
              </a:lnSpc>
              <a:spcBef>
                <a:spcPts val="0"/>
              </a:spcBef>
              <a:spcAft>
                <a:spcPts val="0"/>
              </a:spcAft>
              <a:buSzPts val="1600"/>
              <a:buChar char="○"/>
            </a:pPr>
            <a:r>
              <a:rPr lang="en-GB" sz="1600">
                <a:solidFill>
                  <a:schemeClr val="dk1"/>
                </a:solidFill>
              </a:rPr>
              <a:t>Mutex (mutual exclusion object) is a program object that is created so that multiple program thread can take turns sharing the same resource, such as access to a file.</a:t>
            </a:r>
            <a:endParaRPr sz="1600">
              <a:solidFill>
                <a:schemeClr val="dk1"/>
              </a:solidFill>
            </a:endParaRPr>
          </a:p>
          <a:p>
            <a:pPr indent="-325755" lvl="0" marL="457200" rtl="0" algn="just">
              <a:lnSpc>
                <a:spcPct val="120000"/>
              </a:lnSpc>
              <a:spcBef>
                <a:spcPts val="0"/>
              </a:spcBef>
              <a:spcAft>
                <a:spcPts val="0"/>
              </a:spcAft>
              <a:buSzPts val="2000"/>
              <a:buChar char="●"/>
            </a:pPr>
            <a:r>
              <a:rPr lang="en-GB" sz="2000">
                <a:solidFill>
                  <a:schemeClr val="dk1"/>
                </a:solidFill>
              </a:rPr>
              <a:t>Try Mutex</a:t>
            </a:r>
            <a:endParaRPr sz="2000">
              <a:solidFill>
                <a:schemeClr val="dk1"/>
              </a:solidFill>
            </a:endParaRPr>
          </a:p>
          <a:p>
            <a:pPr indent="-304165" lvl="1" marL="914400" marR="0" rtl="0" algn="just">
              <a:lnSpc>
                <a:spcPct val="120000"/>
              </a:lnSpc>
              <a:spcBef>
                <a:spcPts val="0"/>
              </a:spcBef>
              <a:spcAft>
                <a:spcPts val="0"/>
              </a:spcAft>
              <a:buSzPts val="1600"/>
              <a:buChar char="○"/>
            </a:pPr>
            <a:r>
              <a:rPr lang="en-GB" sz="1600">
                <a:solidFill>
                  <a:schemeClr val="dk1"/>
                </a:solidFill>
              </a:rPr>
              <a:t>Same as Mutex but instead of waiting it returns 0.</a:t>
            </a:r>
            <a:endParaRPr sz="1600">
              <a:solidFill>
                <a:schemeClr val="dk1"/>
              </a:solidFill>
            </a:endParaRPr>
          </a:p>
          <a:p>
            <a:pPr indent="-325755" lvl="0" marL="457200" marR="0" rtl="0" algn="just">
              <a:lnSpc>
                <a:spcPct val="120000"/>
              </a:lnSpc>
              <a:spcBef>
                <a:spcPts val="0"/>
              </a:spcBef>
              <a:spcAft>
                <a:spcPts val="0"/>
              </a:spcAft>
              <a:buSzPts val="2000"/>
              <a:buChar char="●"/>
            </a:pPr>
            <a:r>
              <a:rPr lang="en-GB" sz="2000">
                <a:solidFill>
                  <a:schemeClr val="dk1"/>
                </a:solidFill>
              </a:rPr>
              <a:t>Conditional Variable</a:t>
            </a:r>
            <a:endParaRPr sz="2000">
              <a:solidFill>
                <a:schemeClr val="dk1"/>
              </a:solidFill>
            </a:endParaRPr>
          </a:p>
        </p:txBody>
      </p:sp>
      <p:sp>
        <p:nvSpPr>
          <p:cNvPr id="267" name="Google Shape;2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5"/>
          <p:cNvPicPr preferRelativeResize="0"/>
          <p:nvPr/>
        </p:nvPicPr>
        <p:blipFill rotWithShape="1">
          <a:blip r:embed="rId3">
            <a:alphaModFix/>
          </a:blip>
          <a:srcRect b="0" l="0" r="0" t="0"/>
          <a:stretch/>
        </p:blipFill>
        <p:spPr>
          <a:xfrm>
            <a:off x="5192650" y="2177048"/>
            <a:ext cx="3951350" cy="1302875"/>
          </a:xfrm>
          <a:prstGeom prst="rect">
            <a:avLst/>
          </a:prstGeom>
          <a:noFill/>
          <a:ln>
            <a:noFill/>
          </a:ln>
        </p:spPr>
      </p:pic>
      <p:sp>
        <p:nvSpPr>
          <p:cNvPr id="273" name="Google Shape;273;p15"/>
          <p:cNvSpPr txBox="1"/>
          <p:nvPr>
            <p:ph idx="1" type="body"/>
          </p:nvPr>
        </p:nvSpPr>
        <p:spPr>
          <a:xfrm>
            <a:off x="311700" y="1152475"/>
            <a:ext cx="8064900" cy="3416400"/>
          </a:xfrm>
          <a:prstGeom prst="rect">
            <a:avLst/>
          </a:prstGeom>
          <a:noFill/>
          <a:ln>
            <a:noFill/>
          </a:ln>
        </p:spPr>
        <p:txBody>
          <a:bodyPr anchorCtr="0" anchor="t" bIns="91425" lIns="91425" spcFirstLastPara="1" rIns="91425" wrap="square" tIns="91425">
            <a:normAutofit fontScale="92500" lnSpcReduction="20000"/>
          </a:bodyPr>
          <a:lstStyle/>
          <a:p>
            <a:pPr indent="-317182" lvl="0" marL="457200" rtl="0" algn="l">
              <a:lnSpc>
                <a:spcPct val="115000"/>
              </a:lnSpc>
              <a:spcBef>
                <a:spcPts val="0"/>
              </a:spcBef>
              <a:spcAft>
                <a:spcPts val="0"/>
              </a:spcAft>
              <a:buSzPct val="100000"/>
              <a:buChar char="●"/>
            </a:pPr>
            <a:r>
              <a:rPr lang="en-GB">
                <a:solidFill>
                  <a:schemeClr val="dk1"/>
                </a:solidFill>
              </a:rPr>
              <a:t>Syntax</a:t>
            </a:r>
            <a:endParaRPr>
              <a:solidFill>
                <a:schemeClr val="dk1"/>
              </a:solidFill>
            </a:endParaRPr>
          </a:p>
          <a:p>
            <a:pPr indent="-297497" lvl="1" marL="914400" rtl="0" algn="l">
              <a:lnSpc>
                <a:spcPct val="115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pthread_mutex_t mutex; </a:t>
            </a:r>
            <a:r>
              <a:rPr lang="en-GB">
                <a:solidFill>
                  <a:schemeClr val="accent1"/>
                </a:solidFill>
              </a:rPr>
              <a:t>//In Global Section</a:t>
            </a:r>
            <a:endParaRPr>
              <a:solidFill>
                <a:schemeClr val="accent1"/>
              </a:solidFill>
            </a:endParaRPr>
          </a:p>
          <a:p>
            <a:pPr indent="-297497" lvl="1" marL="914400" rtl="0" algn="l">
              <a:lnSpc>
                <a:spcPct val="115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pthread_mutex_init(&amp;mutex, NULL); </a:t>
            </a:r>
            <a:r>
              <a:rPr lang="en-GB">
                <a:solidFill>
                  <a:schemeClr val="accent1"/>
                </a:solidFill>
              </a:rPr>
              <a:t>//Before create thread</a:t>
            </a:r>
            <a:endParaRPr>
              <a:solidFill>
                <a:schemeClr val="accent1"/>
              </a:solidFill>
            </a:endParaRPr>
          </a:p>
          <a:p>
            <a:pPr indent="-297497" lvl="1" marL="914400" rtl="0" algn="l">
              <a:lnSpc>
                <a:spcPct val="115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pthread_mutex_lock(&amp;mutex); </a:t>
            </a:r>
            <a:r>
              <a:rPr lang="en-GB">
                <a:solidFill>
                  <a:schemeClr val="accent1"/>
                </a:solidFill>
              </a:rPr>
              <a:t>//Entre CR</a:t>
            </a:r>
            <a:endParaRPr>
              <a:solidFill>
                <a:schemeClr val="accent1"/>
              </a:solidFill>
            </a:endParaRPr>
          </a:p>
          <a:p>
            <a:pPr indent="-297497" lvl="1" marL="914400" rtl="0" algn="l">
              <a:lnSpc>
                <a:spcPct val="115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pthread_mutex_unlock(&amp;mutex); </a:t>
            </a:r>
            <a:r>
              <a:rPr lang="en-GB">
                <a:solidFill>
                  <a:schemeClr val="accent1"/>
                </a:solidFill>
              </a:rPr>
              <a:t>//Exit CR</a:t>
            </a:r>
            <a:endParaRPr>
              <a:solidFill>
                <a:schemeClr val="accent1"/>
              </a:solidFill>
              <a:latin typeface="Courier New"/>
              <a:ea typeface="Courier New"/>
              <a:cs typeface="Courier New"/>
              <a:sym typeface="Courier New"/>
            </a:endParaRPr>
          </a:p>
          <a:p>
            <a:pPr indent="-297497" lvl="1" marL="914400" rtl="0" algn="l">
              <a:lnSpc>
                <a:spcPct val="115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pthread_mutex_destroy(&amp;mutex); </a:t>
            </a:r>
            <a:r>
              <a:rPr lang="en-GB">
                <a:solidFill>
                  <a:schemeClr val="accent1"/>
                </a:solidFill>
              </a:rPr>
              <a:t>//After all threads join</a:t>
            </a:r>
            <a:endParaRPr>
              <a:solidFill>
                <a:schemeClr val="accent1"/>
              </a:solidFill>
              <a:latin typeface="Courier New"/>
              <a:ea typeface="Courier New"/>
              <a:cs typeface="Courier New"/>
              <a:sym typeface="Courier New"/>
            </a:endParaRPr>
          </a:p>
          <a:p>
            <a:pPr indent="-317182" lvl="0" marL="457200" rtl="0" algn="l">
              <a:lnSpc>
                <a:spcPct val="115000"/>
              </a:lnSpc>
              <a:spcBef>
                <a:spcPts val="0"/>
              </a:spcBef>
              <a:spcAft>
                <a:spcPts val="0"/>
              </a:spcAft>
              <a:buSzPct val="100000"/>
              <a:buChar char="●"/>
            </a:pPr>
            <a:r>
              <a:rPr lang="en-GB">
                <a:solidFill>
                  <a:schemeClr val="dk1"/>
                </a:solidFill>
              </a:rPr>
              <a:t>Mutex</a:t>
            </a:r>
            <a:endParaRPr>
              <a:solidFill>
                <a:schemeClr val="dk1"/>
              </a:solidFill>
            </a:endParaRPr>
          </a:p>
          <a:p>
            <a:pPr indent="-297497" lvl="1" marL="914400" rtl="0" algn="l">
              <a:lnSpc>
                <a:spcPct val="115000"/>
              </a:lnSpc>
              <a:spcBef>
                <a:spcPts val="0"/>
              </a:spcBef>
              <a:spcAft>
                <a:spcPts val="0"/>
              </a:spcAft>
              <a:buSzPct val="100000"/>
              <a:buChar char="○"/>
            </a:pPr>
            <a:r>
              <a:rPr lang="en-GB">
                <a:solidFill>
                  <a:schemeClr val="dk1"/>
                </a:solidFill>
              </a:rPr>
              <a:t>Wait till acquire the critical section.</a:t>
            </a:r>
            <a:endParaRPr>
              <a:solidFill>
                <a:schemeClr val="dk1"/>
              </a:solidFill>
            </a:endParaRPr>
          </a:p>
          <a:p>
            <a:pPr indent="-317182" lvl="0" marL="457200" rtl="0" algn="l">
              <a:lnSpc>
                <a:spcPct val="115000"/>
              </a:lnSpc>
              <a:spcBef>
                <a:spcPts val="0"/>
              </a:spcBef>
              <a:spcAft>
                <a:spcPts val="0"/>
              </a:spcAft>
              <a:buSzPct val="100000"/>
              <a:buChar char="●"/>
            </a:pPr>
            <a:r>
              <a:rPr lang="en-GB">
                <a:solidFill>
                  <a:schemeClr val="dk1"/>
                </a:solidFill>
              </a:rPr>
              <a:t>Examples</a:t>
            </a:r>
            <a:endParaRPr>
              <a:solidFill>
                <a:schemeClr val="dk1"/>
              </a:solidFill>
            </a:endParaRPr>
          </a:p>
          <a:p>
            <a:pPr indent="-297497" lvl="1" marL="914400" rtl="0" algn="l">
              <a:lnSpc>
                <a:spcPct val="115000"/>
              </a:lnSpc>
              <a:spcBef>
                <a:spcPts val="0"/>
              </a:spcBef>
              <a:spcAft>
                <a:spcPts val="0"/>
              </a:spcAft>
              <a:buSzPct val="100000"/>
              <a:buChar char="○"/>
            </a:pPr>
            <a:r>
              <a:rPr lang="en-GB">
                <a:solidFill>
                  <a:schemeClr val="dk1"/>
                </a:solidFill>
              </a:rPr>
              <a:t>Can be used for any critical regions</a:t>
            </a:r>
            <a:endParaRPr>
              <a:solidFill>
                <a:schemeClr val="dk1"/>
              </a:solidFill>
            </a:endParaRPr>
          </a:p>
          <a:p>
            <a:pPr indent="-297497" lvl="1" marL="914400" rtl="0" algn="just">
              <a:lnSpc>
                <a:spcPct val="115000"/>
              </a:lnSpc>
              <a:spcBef>
                <a:spcPts val="1200"/>
              </a:spcBef>
              <a:spcAft>
                <a:spcPts val="0"/>
              </a:spcAft>
              <a:buSzPct val="100000"/>
              <a:buChar char="○"/>
            </a:pPr>
            <a:r>
              <a:rPr b="1" lang="en-GB">
                <a:solidFill>
                  <a:schemeClr val="dk1"/>
                </a:solidFill>
              </a:rPr>
              <a:t>Simulate Bank Transaction: </a:t>
            </a:r>
            <a:r>
              <a:rPr lang="en-GB">
                <a:solidFill>
                  <a:schemeClr val="dk1"/>
                </a:solidFill>
              </a:rPr>
              <a:t>Three persons are withdrawing 20, 2000 and 60 dollars respectively from a shared account at the same time. Again simultaneously a credit of 40,000 dollars has been made into the same account. Simulate these transactions using threads among which three will perform withdraw and one will perform credit. If the amount was 3,00,000 before any transaction, then find out the current amount by simulating the threads.</a:t>
            </a:r>
            <a:endParaRPr>
              <a:solidFill>
                <a:schemeClr val="dk1"/>
              </a:solidFill>
            </a:endParaRPr>
          </a:p>
        </p:txBody>
      </p:sp>
      <p:sp>
        <p:nvSpPr>
          <p:cNvPr id="274" name="Google Shape;27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Mutex</a:t>
            </a:r>
            <a:endParaRPr sz="3200">
              <a:solidFill>
                <a:srgbClr val="00717D"/>
              </a:solidFill>
              <a:latin typeface="Cambria"/>
              <a:ea typeface="Cambria"/>
              <a:cs typeface="Cambria"/>
              <a:sym typeface="Cambria"/>
            </a:endParaRPr>
          </a:p>
        </p:txBody>
      </p:sp>
      <p:sp>
        <p:nvSpPr>
          <p:cNvPr id="275" name="Google Shape;2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Mutex</a:t>
            </a:r>
            <a:endParaRPr sz="3200">
              <a:solidFill>
                <a:srgbClr val="00717D"/>
              </a:solidFill>
              <a:latin typeface="Cambria"/>
              <a:ea typeface="Cambria"/>
              <a:cs typeface="Cambria"/>
              <a:sym typeface="Cambria"/>
            </a:endParaRPr>
          </a:p>
        </p:txBody>
      </p:sp>
      <p:pic>
        <p:nvPicPr>
          <p:cNvPr id="281" name="Google Shape;281;p16"/>
          <p:cNvPicPr preferRelativeResize="0"/>
          <p:nvPr/>
        </p:nvPicPr>
        <p:blipFill rotWithShape="1">
          <a:blip r:embed="rId3">
            <a:alphaModFix/>
          </a:blip>
          <a:srcRect b="0" l="0" r="0" t="0"/>
          <a:stretch/>
        </p:blipFill>
        <p:spPr>
          <a:xfrm>
            <a:off x="635841" y="1163151"/>
            <a:ext cx="7860080" cy="3398726"/>
          </a:xfrm>
          <a:prstGeom prst="rect">
            <a:avLst/>
          </a:prstGeom>
          <a:noFill/>
          <a:ln>
            <a:noFill/>
          </a:ln>
        </p:spPr>
      </p:pic>
      <p:sp>
        <p:nvSpPr>
          <p:cNvPr id="282" name="Google Shape;2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Try Mutex</a:t>
            </a:r>
            <a:endParaRPr sz="3200">
              <a:solidFill>
                <a:srgbClr val="00717D"/>
              </a:solidFill>
              <a:latin typeface="Cambria"/>
              <a:ea typeface="Cambria"/>
              <a:cs typeface="Cambria"/>
              <a:sym typeface="Cambria"/>
            </a:endParaRPr>
          </a:p>
        </p:txBody>
      </p:sp>
      <p:sp>
        <p:nvSpPr>
          <p:cNvPr id="288" name="Google Shape;288;p17"/>
          <p:cNvSpPr txBox="1"/>
          <p:nvPr>
            <p:ph idx="1" type="body"/>
          </p:nvPr>
        </p:nvSpPr>
        <p:spPr>
          <a:xfrm>
            <a:off x="103225" y="1182292"/>
            <a:ext cx="6799800" cy="3416400"/>
          </a:xfrm>
          <a:prstGeom prst="rect">
            <a:avLst/>
          </a:prstGeom>
          <a:noFill/>
          <a:ln>
            <a:noFill/>
          </a:ln>
        </p:spPr>
        <p:txBody>
          <a:bodyPr anchorCtr="0" anchor="t" bIns="91425" lIns="91425" spcFirstLastPara="1" rIns="91425" wrap="square" tIns="91425">
            <a:normAutofit fontScale="62500" lnSpcReduction="20000"/>
          </a:bodyPr>
          <a:lstStyle/>
          <a:p>
            <a:pPr indent="-308610" lvl="0" marL="457200" rtl="0" algn="l">
              <a:lnSpc>
                <a:spcPct val="120000"/>
              </a:lnSpc>
              <a:spcBef>
                <a:spcPts val="0"/>
              </a:spcBef>
              <a:spcAft>
                <a:spcPts val="0"/>
              </a:spcAft>
              <a:buSzPct val="100000"/>
              <a:buChar char="●"/>
            </a:pPr>
            <a:r>
              <a:rPr lang="en-GB">
                <a:solidFill>
                  <a:schemeClr val="dk1"/>
                </a:solidFill>
                <a:latin typeface="Times New Roman"/>
                <a:ea typeface="Times New Roman"/>
                <a:cs typeface="Times New Roman"/>
                <a:sym typeface="Times New Roman"/>
              </a:rPr>
              <a:t>Syntax</a:t>
            </a:r>
            <a:endParaRPr>
              <a:solidFill>
                <a:schemeClr val="dk1"/>
              </a:solidFill>
              <a:latin typeface="Times New Roman"/>
              <a:ea typeface="Times New Roman"/>
              <a:cs typeface="Times New Roman"/>
              <a:sym typeface="Times New Roman"/>
            </a:endParaRPr>
          </a:p>
          <a:p>
            <a:pPr indent="-290830" lvl="1" marL="914400" rtl="0" algn="l">
              <a:lnSpc>
                <a:spcPct val="120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pthread_mutex_t mutex; //In Global Section</a:t>
            </a:r>
            <a:endParaRPr>
              <a:solidFill>
                <a:schemeClr val="accent1"/>
              </a:solidFill>
              <a:latin typeface="Courier New"/>
              <a:ea typeface="Courier New"/>
              <a:cs typeface="Courier New"/>
              <a:sym typeface="Courier New"/>
            </a:endParaRPr>
          </a:p>
          <a:p>
            <a:pPr indent="-290830" lvl="1" marL="914400" rtl="0" algn="l">
              <a:lnSpc>
                <a:spcPct val="120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pthread_mutex_init(&amp;mutex, NULL); //Before create thread</a:t>
            </a:r>
            <a:endParaRPr>
              <a:solidFill>
                <a:schemeClr val="accent1"/>
              </a:solidFill>
              <a:latin typeface="Courier New"/>
              <a:ea typeface="Courier New"/>
              <a:cs typeface="Courier New"/>
              <a:sym typeface="Courier New"/>
            </a:endParaRPr>
          </a:p>
          <a:p>
            <a:pPr indent="-290830" lvl="1" marL="914400" rtl="0" algn="l">
              <a:lnSpc>
                <a:spcPct val="120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pthread_mutex_trylock(&amp;mutex); </a:t>
            </a:r>
            <a:r>
              <a:rPr b="1" lang="en-GB">
                <a:solidFill>
                  <a:schemeClr val="accent1"/>
                </a:solidFill>
                <a:latin typeface="Courier New"/>
                <a:ea typeface="Courier New"/>
                <a:cs typeface="Courier New"/>
                <a:sym typeface="Courier New"/>
              </a:rPr>
              <a:t>//Returns 0 if successfully locked the resource</a:t>
            </a:r>
            <a:endParaRPr b="1">
              <a:solidFill>
                <a:schemeClr val="accent1"/>
              </a:solidFill>
              <a:latin typeface="Courier New"/>
              <a:ea typeface="Courier New"/>
              <a:cs typeface="Courier New"/>
              <a:sym typeface="Courier New"/>
            </a:endParaRPr>
          </a:p>
          <a:p>
            <a:pPr indent="-290830" lvl="1" marL="914400" rtl="0" algn="l">
              <a:lnSpc>
                <a:spcPct val="120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pthread_mutex_unlock(&amp;mutex); //Exit CR</a:t>
            </a:r>
            <a:endParaRPr>
              <a:solidFill>
                <a:schemeClr val="accent1"/>
              </a:solidFill>
              <a:latin typeface="Courier New"/>
              <a:ea typeface="Courier New"/>
              <a:cs typeface="Courier New"/>
              <a:sym typeface="Courier New"/>
            </a:endParaRPr>
          </a:p>
          <a:p>
            <a:pPr indent="-290830" lvl="1" marL="914400" rtl="0" algn="l">
              <a:lnSpc>
                <a:spcPct val="120000"/>
              </a:lnSpc>
              <a:spcBef>
                <a:spcPts val="0"/>
              </a:spcBef>
              <a:spcAft>
                <a:spcPts val="0"/>
              </a:spcAft>
              <a:buSzPct val="100000"/>
              <a:buFont typeface="Courier New"/>
              <a:buChar char="○"/>
            </a:pPr>
            <a:r>
              <a:rPr lang="en-GB">
                <a:solidFill>
                  <a:schemeClr val="accent1"/>
                </a:solidFill>
                <a:latin typeface="Courier New"/>
                <a:ea typeface="Courier New"/>
                <a:cs typeface="Courier New"/>
                <a:sym typeface="Courier New"/>
              </a:rPr>
              <a:t>pthread_mutex_destroy(&amp;mutex); //After all threads join</a:t>
            </a:r>
            <a:endParaRPr>
              <a:solidFill>
                <a:schemeClr val="accent1"/>
              </a:solidFill>
              <a:latin typeface="Courier New"/>
              <a:ea typeface="Courier New"/>
              <a:cs typeface="Courier New"/>
              <a:sym typeface="Courier New"/>
            </a:endParaRPr>
          </a:p>
          <a:p>
            <a:pPr indent="-308641" lvl="0" marL="4572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Try Mutex</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Does not wait to acquire the critical section</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Multiple Mutexes and multiple resources</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Each resources are using different locks</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Use </a:t>
            </a:r>
            <a:r>
              <a:rPr i="1" lang="en-GB" sz="1700">
                <a:solidFill>
                  <a:schemeClr val="dk1"/>
                </a:solidFill>
                <a:latin typeface="Times New Roman"/>
                <a:ea typeface="Times New Roman"/>
                <a:cs typeface="Times New Roman"/>
                <a:sym typeface="Times New Roman"/>
              </a:rPr>
              <a:t>try lock</a:t>
            </a:r>
            <a:r>
              <a:rPr lang="en-GB" sz="1700">
                <a:solidFill>
                  <a:schemeClr val="dk1"/>
                </a:solidFill>
                <a:latin typeface="Times New Roman"/>
                <a:ea typeface="Times New Roman"/>
                <a:cs typeface="Times New Roman"/>
                <a:sym typeface="Times New Roman"/>
              </a:rPr>
              <a:t> to see which one is free and lock that</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Don’t wait in one resource</a:t>
            </a:r>
            <a:endParaRPr sz="1700">
              <a:solidFill>
                <a:schemeClr val="dk1"/>
              </a:solidFill>
              <a:latin typeface="Times New Roman"/>
              <a:ea typeface="Times New Roman"/>
              <a:cs typeface="Times New Roman"/>
              <a:sym typeface="Times New Roman"/>
            </a:endParaRPr>
          </a:p>
          <a:p>
            <a:pPr indent="-308641" lvl="0" marL="457200" rtl="0" algn="l">
              <a:lnSpc>
                <a:spcPct val="120000"/>
              </a:lnSpc>
              <a:spcBef>
                <a:spcPts val="0"/>
              </a:spcBef>
              <a:spcAft>
                <a:spcPts val="0"/>
              </a:spcAft>
              <a:buSzPct val="100000"/>
              <a:buChar char="●"/>
            </a:pPr>
            <a:r>
              <a:rPr lang="en-GB" sz="1700">
                <a:solidFill>
                  <a:schemeClr val="dk1"/>
                </a:solidFill>
                <a:latin typeface="Times New Roman"/>
                <a:ea typeface="Times New Roman"/>
                <a:cs typeface="Times New Roman"/>
                <a:sym typeface="Times New Roman"/>
              </a:rPr>
              <a:t>Examples</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b="1" lang="en-GB" sz="1700">
                <a:solidFill>
                  <a:schemeClr val="dk1"/>
                </a:solidFill>
                <a:latin typeface="Times New Roman"/>
                <a:ea typeface="Times New Roman"/>
                <a:cs typeface="Times New Roman"/>
                <a:sym typeface="Times New Roman"/>
              </a:rPr>
              <a:t>Simulate Kitchen room (Multiple stoves and multiple Chefs):</a:t>
            </a:r>
            <a:r>
              <a:rPr lang="en-GB" sz="1700">
                <a:solidFill>
                  <a:schemeClr val="dk1"/>
                </a:solidFill>
                <a:latin typeface="Times New Roman"/>
                <a:ea typeface="Times New Roman"/>
                <a:cs typeface="Times New Roman"/>
                <a:sym typeface="Times New Roman"/>
              </a:rPr>
              <a:t> Where chefs represent threads and stoves represent the resources. A chef can use a stove at a single time, others can not access it. And find out how many times each stove has been used by simulating the threads.</a:t>
            </a:r>
            <a:endParaRPr sz="1700">
              <a:solidFill>
                <a:schemeClr val="dk1"/>
              </a:solidFill>
              <a:latin typeface="Times New Roman"/>
              <a:ea typeface="Times New Roman"/>
              <a:cs typeface="Times New Roman"/>
              <a:sym typeface="Times New Roman"/>
            </a:endParaRPr>
          </a:p>
          <a:p>
            <a:pPr indent="-290861" lvl="1" marL="914400" rtl="0" algn="l">
              <a:lnSpc>
                <a:spcPct val="120000"/>
              </a:lnSpc>
              <a:spcBef>
                <a:spcPts val="0"/>
              </a:spcBef>
              <a:spcAft>
                <a:spcPts val="0"/>
              </a:spcAft>
              <a:buSzPct val="100000"/>
              <a:buChar char="○"/>
            </a:pPr>
            <a:r>
              <a:rPr b="1" lang="en-GB" sz="1700">
                <a:solidFill>
                  <a:schemeClr val="dk1"/>
                </a:solidFill>
                <a:latin typeface="Times New Roman"/>
                <a:ea typeface="Times New Roman"/>
                <a:cs typeface="Times New Roman"/>
                <a:sym typeface="Times New Roman"/>
              </a:rPr>
              <a:t>Simulate Washroom (Multiple Toilets and multiple Persons):</a:t>
            </a:r>
            <a:r>
              <a:rPr lang="en-GB" sz="1700">
                <a:solidFill>
                  <a:schemeClr val="dk1"/>
                </a:solidFill>
                <a:latin typeface="Times New Roman"/>
                <a:ea typeface="Times New Roman"/>
                <a:cs typeface="Times New Roman"/>
                <a:sym typeface="Times New Roman"/>
              </a:rPr>
              <a:t> Where persons represent threads and toilets represent the resources. A person can use a toilet at a single time, others can not access it. And find out how many times each toilet has been used by simulating the threads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graphicFrame>
        <p:nvGraphicFramePr>
          <p:cNvPr id="289" name="Google Shape;289;p17"/>
          <p:cNvGraphicFramePr/>
          <p:nvPr/>
        </p:nvGraphicFramePr>
        <p:xfrm>
          <a:off x="7261325" y="2259675"/>
          <a:ext cx="3000000" cy="3000000"/>
        </p:xfrm>
        <a:graphic>
          <a:graphicData uri="http://schemas.openxmlformats.org/drawingml/2006/table">
            <a:tbl>
              <a:tblPr>
                <a:noFill/>
                <a:tableStyleId>{9804F0DB-1663-4D8C-8330-C0E0728F64D2}</a:tableStyleId>
              </a:tblPr>
              <a:tblGrid>
                <a:gridCol w="1418450"/>
              </a:tblGrid>
              <a:tr h="577300">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rgbClr val="FF9900"/>
                          </a:solidFill>
                        </a:rPr>
                        <a:t>Locked</a:t>
                      </a:r>
                      <a:endParaRPr sz="1400" u="none" cap="none" strike="noStrike">
                        <a:solidFill>
                          <a:srgbClr val="FF9900"/>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0000"/>
                    </a:solidFill>
                  </a:tcPr>
                </a:tc>
              </a:tr>
              <a:tr h="577300">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rgbClr val="FF9900"/>
                          </a:solidFill>
                        </a:rPr>
                        <a:t>Locked</a:t>
                      </a:r>
                      <a:endParaRPr sz="1400" u="none" cap="none" strike="noStrike">
                        <a:solidFill>
                          <a:srgbClr val="FF9900"/>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0000"/>
                    </a:solidFill>
                  </a:tcPr>
                </a:tc>
              </a:tr>
              <a:tr h="577300">
                <a:tc>
                  <a:txBody>
                    <a:bodyPr/>
                    <a:lstStyle/>
                    <a:p>
                      <a:pPr indent="0" lvl="0" marL="0" marR="0" rtl="0" algn="ctr">
                        <a:lnSpc>
                          <a:spcPct val="100000"/>
                        </a:lnSpc>
                        <a:spcBef>
                          <a:spcPts val="0"/>
                        </a:spcBef>
                        <a:spcAft>
                          <a:spcPts val="0"/>
                        </a:spcAft>
                        <a:buClr>
                          <a:schemeClr val="dk1"/>
                        </a:buClr>
                        <a:buSzPts val="1100"/>
                        <a:buFont typeface="Arial"/>
                        <a:buNone/>
                      </a:pPr>
                      <a:r>
                        <a:rPr lang="en-GB" sz="1400" u="none" cap="none" strike="noStrike">
                          <a:solidFill>
                            <a:srgbClr val="FF9900"/>
                          </a:solidFill>
                        </a:rPr>
                        <a:t>Locked</a:t>
                      </a:r>
                      <a:endParaRPr sz="1400" u="none" cap="none" strike="noStrike">
                        <a:solidFill>
                          <a:srgbClr val="FF9900"/>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0000"/>
                    </a:solidFill>
                  </a:tcPr>
                </a:tc>
              </a:tr>
              <a:tr h="5773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solidFill>
                            <a:srgbClr val="FF9900"/>
                          </a:solidFill>
                        </a:rPr>
                        <a:t>Free</a:t>
                      </a:r>
                      <a:endParaRPr sz="1400" u="none" cap="none" strike="noStrike">
                        <a:solidFill>
                          <a:srgbClr val="FF9900"/>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38761D"/>
                    </a:solidFill>
                  </a:tcPr>
                </a:tc>
              </a:tr>
            </a:tbl>
          </a:graphicData>
        </a:graphic>
      </p:graphicFrame>
      <p:pic>
        <p:nvPicPr>
          <p:cNvPr id="290" name="Google Shape;290;p17"/>
          <p:cNvPicPr preferRelativeResize="0"/>
          <p:nvPr/>
        </p:nvPicPr>
        <p:blipFill rotWithShape="1">
          <a:blip r:embed="rId3">
            <a:alphaModFix/>
          </a:blip>
          <a:srcRect b="0" l="0" r="0" t="0"/>
          <a:stretch/>
        </p:blipFill>
        <p:spPr>
          <a:xfrm>
            <a:off x="7240171" y="571421"/>
            <a:ext cx="1460750" cy="1460725"/>
          </a:xfrm>
          <a:prstGeom prst="rect">
            <a:avLst/>
          </a:prstGeom>
          <a:noFill/>
          <a:ln>
            <a:noFill/>
          </a:ln>
        </p:spPr>
      </p:pic>
      <p:cxnSp>
        <p:nvCxnSpPr>
          <p:cNvPr id="291" name="Google Shape;291;p17"/>
          <p:cNvCxnSpPr/>
          <p:nvPr/>
        </p:nvCxnSpPr>
        <p:spPr>
          <a:xfrm flipH="1">
            <a:off x="6892525" y="2371650"/>
            <a:ext cx="10500" cy="1312200"/>
          </a:xfrm>
          <a:prstGeom prst="straightConnector1">
            <a:avLst/>
          </a:prstGeom>
          <a:noFill/>
          <a:ln cap="flat" cmpd="sng" w="38100">
            <a:solidFill>
              <a:schemeClr val="dk2"/>
            </a:solidFill>
            <a:prstDash val="solid"/>
            <a:round/>
            <a:headEnd len="sm" w="sm" type="none"/>
            <a:tailEnd len="med" w="med" type="triangle"/>
          </a:ln>
        </p:spPr>
      </p:cxnSp>
      <p:sp>
        <p:nvSpPr>
          <p:cNvPr id="292" name="Google Shape;292;p17"/>
          <p:cNvSpPr txBox="1"/>
          <p:nvPr/>
        </p:nvSpPr>
        <p:spPr>
          <a:xfrm>
            <a:off x="6260750" y="2077725"/>
            <a:ext cx="108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FF"/>
                </a:solidFill>
                <a:latin typeface="Arial"/>
                <a:ea typeface="Arial"/>
                <a:cs typeface="Arial"/>
                <a:sym typeface="Arial"/>
              </a:rPr>
              <a:t>Not waiting</a:t>
            </a:r>
            <a:endParaRPr b="0" i="0" sz="1400" u="none" cap="none" strike="noStrike">
              <a:solidFill>
                <a:srgbClr val="0000FF"/>
              </a:solidFill>
              <a:latin typeface="Arial"/>
              <a:ea typeface="Arial"/>
              <a:cs typeface="Arial"/>
              <a:sym typeface="Arial"/>
            </a:endParaRPr>
          </a:p>
        </p:txBody>
      </p:sp>
      <p:sp>
        <p:nvSpPr>
          <p:cNvPr id="293" name="Google Shape;2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Conditional Variable</a:t>
            </a:r>
            <a:endParaRPr sz="3200">
              <a:solidFill>
                <a:srgbClr val="00717D"/>
              </a:solidFill>
              <a:latin typeface="Cambria"/>
              <a:ea typeface="Cambria"/>
              <a:cs typeface="Cambria"/>
              <a:sym typeface="Cambria"/>
            </a:endParaRPr>
          </a:p>
        </p:txBody>
      </p:sp>
      <p:sp>
        <p:nvSpPr>
          <p:cNvPr id="299" name="Google Shape;299;p18"/>
          <p:cNvSpPr txBox="1"/>
          <p:nvPr>
            <p:ph idx="1" type="body"/>
          </p:nvPr>
        </p:nvSpPr>
        <p:spPr>
          <a:xfrm>
            <a:off x="232950" y="1152475"/>
            <a:ext cx="70992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GB"/>
              <a:t>Syntax</a:t>
            </a:r>
            <a:endParaRPr/>
          </a:p>
          <a:p>
            <a:pPr indent="-304165" lvl="1" marL="914400" rtl="0" algn="l">
              <a:lnSpc>
                <a:spcPct val="115000"/>
              </a:lnSpc>
              <a:spcBef>
                <a:spcPts val="0"/>
              </a:spcBef>
              <a:spcAft>
                <a:spcPts val="0"/>
              </a:spcAft>
              <a:buSzPct val="100000"/>
              <a:buFont typeface="Courier New"/>
              <a:buChar char="○"/>
            </a:pPr>
            <a:r>
              <a:rPr lang="en-GB">
                <a:latin typeface="Courier New"/>
                <a:ea typeface="Courier New"/>
                <a:cs typeface="Courier New"/>
                <a:sym typeface="Courier New"/>
              </a:rPr>
              <a:t>pthread_cond_t condVar; </a:t>
            </a:r>
            <a:r>
              <a:rPr lang="en-GB"/>
              <a:t>//In Global Section</a:t>
            </a:r>
            <a:endParaRPr>
              <a:latin typeface="Courier New"/>
              <a:ea typeface="Courier New"/>
              <a:cs typeface="Courier New"/>
              <a:sym typeface="Courier New"/>
            </a:endParaRPr>
          </a:p>
          <a:p>
            <a:pPr indent="-304165" lvl="1" marL="914400" rtl="0" algn="l">
              <a:lnSpc>
                <a:spcPct val="115000"/>
              </a:lnSpc>
              <a:spcBef>
                <a:spcPts val="0"/>
              </a:spcBef>
              <a:spcAft>
                <a:spcPts val="0"/>
              </a:spcAft>
              <a:buSzPct val="100000"/>
              <a:buFont typeface="Courier New"/>
              <a:buChar char="○"/>
            </a:pPr>
            <a:r>
              <a:rPr lang="en-GB">
                <a:latin typeface="Courier New"/>
                <a:ea typeface="Courier New"/>
                <a:cs typeface="Courier New"/>
                <a:sym typeface="Courier New"/>
              </a:rPr>
              <a:t>pthread_cond_init(&amp;condVar, NULL); </a:t>
            </a:r>
            <a:r>
              <a:rPr lang="en-GB"/>
              <a:t>//Before create thread</a:t>
            </a:r>
            <a:endParaRPr>
              <a:latin typeface="Courier New"/>
              <a:ea typeface="Courier New"/>
              <a:cs typeface="Courier New"/>
              <a:sym typeface="Courier New"/>
            </a:endParaRPr>
          </a:p>
          <a:p>
            <a:pPr indent="-304165" lvl="1" marL="914400" rtl="0" algn="l">
              <a:lnSpc>
                <a:spcPct val="115000"/>
              </a:lnSpc>
              <a:spcBef>
                <a:spcPts val="0"/>
              </a:spcBef>
              <a:spcAft>
                <a:spcPts val="0"/>
              </a:spcAft>
              <a:buSzPct val="100000"/>
              <a:buFont typeface="Courier New"/>
              <a:buChar char="○"/>
            </a:pPr>
            <a:r>
              <a:rPr lang="en-GB">
                <a:latin typeface="Courier New"/>
                <a:ea typeface="Courier New"/>
                <a:cs typeface="Courier New"/>
                <a:sym typeface="Courier New"/>
              </a:rPr>
              <a:t>pthread_cond_wait(&amp;condVar, &amp;mutex); </a:t>
            </a:r>
            <a:r>
              <a:rPr b="1" lang="en-GB">
                <a:solidFill>
                  <a:srgbClr val="6AA84F"/>
                </a:solidFill>
              </a:rPr>
              <a:t>//Relinquish Mutex Lock </a:t>
            </a:r>
            <a:r>
              <a:rPr lang="en-GB">
                <a:solidFill>
                  <a:srgbClr val="BF9000"/>
                </a:solidFill>
                <a:latin typeface="Courier New"/>
                <a:ea typeface="Courier New"/>
                <a:cs typeface="Courier New"/>
                <a:sym typeface="Courier New"/>
              </a:rPr>
              <a:t>pthread_cond_signal(&amp;condFuel);</a:t>
            </a:r>
            <a:r>
              <a:rPr lang="en-GB">
                <a:latin typeface="Courier New"/>
                <a:ea typeface="Courier New"/>
                <a:cs typeface="Courier New"/>
                <a:sym typeface="Courier New"/>
              </a:rPr>
              <a:t> </a:t>
            </a:r>
            <a:r>
              <a:rPr lang="en-GB"/>
              <a:t>//Exit CR</a:t>
            </a:r>
            <a:endParaRPr>
              <a:latin typeface="Courier New"/>
              <a:ea typeface="Courier New"/>
              <a:cs typeface="Courier New"/>
              <a:sym typeface="Courier New"/>
            </a:endParaRPr>
          </a:p>
          <a:p>
            <a:pPr indent="-304165" lvl="1" marL="914400" rtl="0" algn="l">
              <a:lnSpc>
                <a:spcPct val="115000"/>
              </a:lnSpc>
              <a:spcBef>
                <a:spcPts val="0"/>
              </a:spcBef>
              <a:spcAft>
                <a:spcPts val="0"/>
              </a:spcAft>
              <a:buSzPct val="100000"/>
              <a:buFont typeface="Courier New"/>
              <a:buChar char="○"/>
            </a:pPr>
            <a:r>
              <a:rPr lang="en-GB">
                <a:latin typeface="Courier New"/>
                <a:ea typeface="Courier New"/>
                <a:cs typeface="Courier New"/>
                <a:sym typeface="Courier New"/>
              </a:rPr>
              <a:t>pthread_cond_destroy(&amp;condVar); </a:t>
            </a:r>
            <a:r>
              <a:rPr lang="en-GB"/>
              <a:t>//After all threads join</a:t>
            </a:r>
            <a:endParaRPr>
              <a:latin typeface="Courier New"/>
              <a:ea typeface="Courier New"/>
              <a:cs typeface="Courier New"/>
              <a:sym typeface="Courier New"/>
            </a:endParaRPr>
          </a:p>
          <a:p>
            <a:pPr indent="-325755" lvl="0" marL="457200" rtl="0" algn="l">
              <a:lnSpc>
                <a:spcPct val="115000"/>
              </a:lnSpc>
              <a:spcBef>
                <a:spcPts val="0"/>
              </a:spcBef>
              <a:spcAft>
                <a:spcPts val="0"/>
              </a:spcAft>
              <a:buSzPct val="100000"/>
              <a:buChar char="●"/>
            </a:pPr>
            <a:r>
              <a:rPr lang="en-GB"/>
              <a:t>Conditional Variable</a:t>
            </a:r>
            <a:endParaRPr/>
          </a:p>
          <a:p>
            <a:pPr indent="-304165" lvl="1" marL="914400" rtl="0" algn="l">
              <a:lnSpc>
                <a:spcPct val="115000"/>
              </a:lnSpc>
              <a:spcBef>
                <a:spcPts val="0"/>
              </a:spcBef>
              <a:spcAft>
                <a:spcPts val="0"/>
              </a:spcAft>
              <a:buSzPct val="100000"/>
              <a:buChar char="○"/>
            </a:pPr>
            <a:r>
              <a:rPr lang="en-GB"/>
              <a:t>To relinquish a lock</a:t>
            </a:r>
            <a:endParaRPr/>
          </a:p>
          <a:p>
            <a:pPr indent="-304165" lvl="1" marL="914400" rtl="0" algn="l">
              <a:lnSpc>
                <a:spcPct val="115000"/>
              </a:lnSpc>
              <a:spcBef>
                <a:spcPts val="0"/>
              </a:spcBef>
              <a:spcAft>
                <a:spcPts val="0"/>
              </a:spcAft>
              <a:buSzPct val="100000"/>
              <a:buChar char="○"/>
            </a:pPr>
            <a:r>
              <a:rPr lang="en-GB"/>
              <a:t>Give access to other </a:t>
            </a:r>
            <a:r>
              <a:rPr lang="en-GB">
                <a:solidFill>
                  <a:srgbClr val="FF0000"/>
                </a:solidFill>
              </a:rPr>
              <a:t>different</a:t>
            </a:r>
            <a:r>
              <a:rPr lang="en-GB"/>
              <a:t> threads in the CR for </a:t>
            </a:r>
            <a:r>
              <a:rPr lang="en-GB">
                <a:solidFill>
                  <a:srgbClr val="FF0000"/>
                </a:solidFill>
              </a:rPr>
              <a:t>a particular valid reason (condition)</a:t>
            </a:r>
            <a:endParaRPr>
              <a:solidFill>
                <a:srgbClr val="FF0000"/>
              </a:solidFill>
            </a:endParaRPr>
          </a:p>
          <a:p>
            <a:pPr indent="-304165" lvl="1" marL="914400" rtl="0" algn="l">
              <a:lnSpc>
                <a:spcPct val="115000"/>
              </a:lnSpc>
              <a:spcBef>
                <a:spcPts val="0"/>
              </a:spcBef>
              <a:spcAft>
                <a:spcPts val="0"/>
              </a:spcAft>
              <a:buClr>
                <a:schemeClr val="dk1"/>
              </a:buClr>
              <a:buSzPct val="100000"/>
              <a:buChar char="○"/>
            </a:pPr>
            <a:r>
              <a:rPr lang="en-GB"/>
              <a:t>Same mutex lock in two different threads</a:t>
            </a:r>
            <a:endParaRPr/>
          </a:p>
          <a:p>
            <a:pPr indent="-325755" lvl="0" marL="457200" rtl="0" algn="l">
              <a:lnSpc>
                <a:spcPct val="115000"/>
              </a:lnSpc>
              <a:spcBef>
                <a:spcPts val="0"/>
              </a:spcBef>
              <a:spcAft>
                <a:spcPts val="0"/>
              </a:spcAft>
              <a:buSzPct val="100000"/>
              <a:buChar char="●"/>
            </a:pPr>
            <a:r>
              <a:rPr lang="en-GB"/>
              <a:t>Examples</a:t>
            </a:r>
            <a:endParaRPr/>
          </a:p>
          <a:p>
            <a:pPr indent="-304165" lvl="1" marL="914400" rtl="0" algn="l">
              <a:lnSpc>
                <a:spcPct val="115000"/>
              </a:lnSpc>
              <a:spcBef>
                <a:spcPts val="0"/>
              </a:spcBef>
              <a:spcAft>
                <a:spcPts val="0"/>
              </a:spcAft>
              <a:buSzPct val="100000"/>
              <a:buChar char="○"/>
            </a:pPr>
            <a:r>
              <a:rPr lang="en-GB"/>
              <a:t>Three Consumer threads are trying to access the Fuel Station</a:t>
            </a:r>
            <a:endParaRPr/>
          </a:p>
          <a:p>
            <a:pPr indent="-304165" lvl="1" marL="914400" rtl="0" algn="l">
              <a:lnSpc>
                <a:spcPct val="115000"/>
              </a:lnSpc>
              <a:spcBef>
                <a:spcPts val="0"/>
              </a:spcBef>
              <a:spcAft>
                <a:spcPts val="0"/>
              </a:spcAft>
              <a:buSzPct val="100000"/>
              <a:buChar char="○"/>
            </a:pPr>
            <a:r>
              <a:rPr lang="en-GB"/>
              <a:t>T1 gets the lock and T2, T3 are waiting for the lock</a:t>
            </a:r>
            <a:endParaRPr/>
          </a:p>
          <a:p>
            <a:pPr indent="-304165" lvl="1" marL="914400" rtl="0" algn="l">
              <a:lnSpc>
                <a:spcPct val="115000"/>
              </a:lnSpc>
              <a:spcBef>
                <a:spcPts val="0"/>
              </a:spcBef>
              <a:spcAft>
                <a:spcPts val="0"/>
              </a:spcAft>
              <a:buClr>
                <a:srgbClr val="FF0000"/>
              </a:buClr>
              <a:buSzPct val="100000"/>
              <a:buChar char="○"/>
            </a:pPr>
            <a:r>
              <a:rPr lang="en-GB">
                <a:solidFill>
                  <a:srgbClr val="FF0000"/>
                </a:solidFill>
              </a:rPr>
              <a:t>But T1 sees there is not enough fuel here </a:t>
            </a:r>
            <a:endParaRPr>
              <a:solidFill>
                <a:srgbClr val="FF0000"/>
              </a:solidFill>
            </a:endParaRPr>
          </a:p>
          <a:p>
            <a:pPr indent="-304165" lvl="1" marL="914400" rtl="0" algn="l">
              <a:lnSpc>
                <a:spcPct val="115000"/>
              </a:lnSpc>
              <a:spcBef>
                <a:spcPts val="0"/>
              </a:spcBef>
              <a:spcAft>
                <a:spcPts val="0"/>
              </a:spcAft>
              <a:buClr>
                <a:srgbClr val="38761D"/>
              </a:buClr>
              <a:buSzPct val="100000"/>
              <a:buChar char="○"/>
            </a:pPr>
            <a:r>
              <a:rPr lang="en-GB">
                <a:solidFill>
                  <a:srgbClr val="38761D"/>
                </a:solidFill>
              </a:rPr>
              <a:t>So he called the authority and waiting for the signal</a:t>
            </a:r>
            <a:endParaRPr>
              <a:solidFill>
                <a:srgbClr val="38761D"/>
              </a:solidFill>
            </a:endParaRPr>
          </a:p>
          <a:p>
            <a:pPr indent="-304165" lvl="1" marL="914400" rtl="0" algn="l">
              <a:lnSpc>
                <a:spcPct val="115000"/>
              </a:lnSpc>
              <a:spcBef>
                <a:spcPts val="0"/>
              </a:spcBef>
              <a:spcAft>
                <a:spcPts val="0"/>
              </a:spcAft>
              <a:buSzPct val="100000"/>
              <a:buChar char="○"/>
            </a:pPr>
            <a:r>
              <a:rPr lang="en-GB"/>
              <a:t>Then the authority (T4) locks the Fuel and adds some fuel to it</a:t>
            </a:r>
            <a:endParaRPr/>
          </a:p>
          <a:p>
            <a:pPr indent="-304165" lvl="1" marL="914400" rtl="0" algn="l">
              <a:lnSpc>
                <a:spcPct val="115000"/>
              </a:lnSpc>
              <a:spcBef>
                <a:spcPts val="0"/>
              </a:spcBef>
              <a:spcAft>
                <a:spcPts val="0"/>
              </a:spcAft>
              <a:buSzPct val="100000"/>
              <a:buChar char="○"/>
            </a:pPr>
            <a:r>
              <a:rPr lang="en-GB"/>
              <a:t>Then T4 provides signal to </a:t>
            </a:r>
            <a:r>
              <a:rPr lang="en-GB">
                <a:solidFill>
                  <a:srgbClr val="3C78D8"/>
                </a:solidFill>
              </a:rPr>
              <a:t>T1 thread</a:t>
            </a:r>
            <a:endParaRPr>
              <a:solidFill>
                <a:srgbClr val="3C78D8"/>
              </a:solidFill>
            </a:endParaRPr>
          </a:p>
        </p:txBody>
      </p:sp>
      <p:sp>
        <p:nvSpPr>
          <p:cNvPr id="300" name="Google Shape;300;p18"/>
          <p:cNvSpPr/>
          <p:nvPr/>
        </p:nvSpPr>
        <p:spPr>
          <a:xfrm>
            <a:off x="7484325" y="2781700"/>
            <a:ext cx="1348200" cy="8502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Fuel Station</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7095900" y="3988825"/>
            <a:ext cx="4725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9900"/>
                </a:solidFill>
                <a:latin typeface="Arial"/>
                <a:ea typeface="Arial"/>
                <a:cs typeface="Arial"/>
                <a:sym typeface="Arial"/>
              </a:rPr>
              <a:t>T1</a:t>
            </a:r>
            <a:endParaRPr b="0" i="0" sz="1400" u="none" cap="none" strike="noStrike">
              <a:solidFill>
                <a:srgbClr val="FF9900"/>
              </a:solidFill>
              <a:latin typeface="Arial"/>
              <a:ea typeface="Arial"/>
              <a:cs typeface="Arial"/>
              <a:sym typeface="Arial"/>
            </a:endParaRPr>
          </a:p>
        </p:txBody>
      </p:sp>
      <p:sp>
        <p:nvSpPr>
          <p:cNvPr id="302" name="Google Shape;302;p18"/>
          <p:cNvSpPr/>
          <p:nvPr/>
        </p:nvSpPr>
        <p:spPr>
          <a:xfrm>
            <a:off x="7922175" y="3988825"/>
            <a:ext cx="4725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9900"/>
                </a:solidFill>
                <a:latin typeface="Arial"/>
                <a:ea typeface="Arial"/>
                <a:cs typeface="Arial"/>
                <a:sym typeface="Arial"/>
              </a:rPr>
              <a:t>T2</a:t>
            </a:r>
            <a:endParaRPr b="0" i="0" sz="1400" u="none" cap="none" strike="noStrike">
              <a:solidFill>
                <a:srgbClr val="FF9900"/>
              </a:solidFill>
              <a:latin typeface="Arial"/>
              <a:ea typeface="Arial"/>
              <a:cs typeface="Arial"/>
              <a:sym typeface="Arial"/>
            </a:endParaRPr>
          </a:p>
        </p:txBody>
      </p:sp>
      <p:sp>
        <p:nvSpPr>
          <p:cNvPr id="303" name="Google Shape;303;p18"/>
          <p:cNvSpPr/>
          <p:nvPr/>
        </p:nvSpPr>
        <p:spPr>
          <a:xfrm>
            <a:off x="8671500" y="3988825"/>
            <a:ext cx="4725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9900"/>
                </a:solidFill>
                <a:latin typeface="Arial"/>
                <a:ea typeface="Arial"/>
                <a:cs typeface="Arial"/>
                <a:sym typeface="Arial"/>
              </a:rPr>
              <a:t>T3</a:t>
            </a:r>
            <a:endParaRPr b="0" i="0" sz="1400" u="none" cap="none" strike="noStrike">
              <a:solidFill>
                <a:srgbClr val="FF9900"/>
              </a:solidFill>
              <a:latin typeface="Arial"/>
              <a:ea typeface="Arial"/>
              <a:cs typeface="Arial"/>
              <a:sym typeface="Arial"/>
            </a:endParaRPr>
          </a:p>
        </p:txBody>
      </p:sp>
      <p:sp>
        <p:nvSpPr>
          <p:cNvPr id="304" name="Google Shape;304;p18"/>
          <p:cNvSpPr txBox="1"/>
          <p:nvPr/>
        </p:nvSpPr>
        <p:spPr>
          <a:xfrm>
            <a:off x="7549575" y="4568875"/>
            <a:ext cx="1217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F9900"/>
                </a:solidFill>
                <a:latin typeface="Arial"/>
                <a:ea typeface="Arial"/>
                <a:cs typeface="Arial"/>
                <a:sym typeface="Arial"/>
              </a:rPr>
              <a:t>Consumers</a:t>
            </a:r>
            <a:endParaRPr b="0" i="0" sz="1400" u="none" cap="none" strike="noStrike">
              <a:solidFill>
                <a:srgbClr val="FF9900"/>
              </a:solidFill>
              <a:latin typeface="Arial"/>
              <a:ea typeface="Arial"/>
              <a:cs typeface="Arial"/>
              <a:sym typeface="Arial"/>
            </a:endParaRPr>
          </a:p>
        </p:txBody>
      </p:sp>
      <p:sp>
        <p:nvSpPr>
          <p:cNvPr id="305" name="Google Shape;305;p18"/>
          <p:cNvSpPr/>
          <p:nvPr/>
        </p:nvSpPr>
        <p:spPr>
          <a:xfrm>
            <a:off x="7922175" y="1930000"/>
            <a:ext cx="4725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FF"/>
                </a:solidFill>
                <a:latin typeface="Arial"/>
                <a:ea typeface="Arial"/>
                <a:cs typeface="Arial"/>
                <a:sym typeface="Arial"/>
              </a:rPr>
              <a:t>T4</a:t>
            </a:r>
            <a:endParaRPr b="0" i="0" sz="1400" u="none" cap="none" strike="noStrike">
              <a:solidFill>
                <a:srgbClr val="0000FF"/>
              </a:solidFill>
              <a:latin typeface="Arial"/>
              <a:ea typeface="Arial"/>
              <a:cs typeface="Arial"/>
              <a:sym typeface="Arial"/>
            </a:endParaRPr>
          </a:p>
        </p:txBody>
      </p:sp>
      <p:sp>
        <p:nvSpPr>
          <p:cNvPr id="306" name="Google Shape;306;p18"/>
          <p:cNvSpPr txBox="1"/>
          <p:nvPr/>
        </p:nvSpPr>
        <p:spPr>
          <a:xfrm>
            <a:off x="7549575" y="1444525"/>
            <a:ext cx="1217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FF"/>
                </a:solidFill>
                <a:latin typeface="Arial"/>
                <a:ea typeface="Arial"/>
                <a:cs typeface="Arial"/>
                <a:sym typeface="Arial"/>
              </a:rPr>
              <a:t>Producer</a:t>
            </a:r>
            <a:endParaRPr b="0" i="0" sz="1400" u="none" cap="none" strike="noStrike">
              <a:solidFill>
                <a:srgbClr val="0000FF"/>
              </a:solidFill>
              <a:latin typeface="Arial"/>
              <a:ea typeface="Arial"/>
              <a:cs typeface="Arial"/>
              <a:sym typeface="Arial"/>
            </a:endParaRPr>
          </a:p>
        </p:txBody>
      </p:sp>
      <p:cxnSp>
        <p:nvCxnSpPr>
          <p:cNvPr id="307" name="Google Shape;307;p18"/>
          <p:cNvCxnSpPr>
            <a:stCxn id="301" idx="0"/>
            <a:endCxn id="300" idx="2"/>
          </p:cNvCxnSpPr>
          <p:nvPr/>
        </p:nvCxnSpPr>
        <p:spPr>
          <a:xfrm flipH="1" rot="10800000">
            <a:off x="7332150" y="3631825"/>
            <a:ext cx="826200" cy="357000"/>
          </a:xfrm>
          <a:prstGeom prst="straightConnector1">
            <a:avLst/>
          </a:prstGeom>
          <a:noFill/>
          <a:ln cap="flat" cmpd="sng" w="28575">
            <a:solidFill>
              <a:srgbClr val="00FF00"/>
            </a:solidFill>
            <a:prstDash val="solid"/>
            <a:round/>
            <a:headEnd len="sm" w="sm" type="none"/>
            <a:tailEnd len="med" w="med" type="triangle"/>
          </a:ln>
        </p:spPr>
      </p:cxnSp>
      <p:cxnSp>
        <p:nvCxnSpPr>
          <p:cNvPr id="308" name="Google Shape;308;p18"/>
          <p:cNvCxnSpPr>
            <a:stCxn id="302" idx="0"/>
            <a:endCxn id="300" idx="2"/>
          </p:cNvCxnSpPr>
          <p:nvPr/>
        </p:nvCxnSpPr>
        <p:spPr>
          <a:xfrm rot="10800000">
            <a:off x="8158425" y="3631825"/>
            <a:ext cx="0" cy="357000"/>
          </a:xfrm>
          <a:prstGeom prst="straightConnector1">
            <a:avLst/>
          </a:prstGeom>
          <a:noFill/>
          <a:ln cap="flat" cmpd="sng" w="28575">
            <a:solidFill>
              <a:srgbClr val="FF0000"/>
            </a:solidFill>
            <a:prstDash val="solid"/>
            <a:round/>
            <a:headEnd len="sm" w="sm" type="none"/>
            <a:tailEnd len="med" w="med" type="triangle"/>
          </a:ln>
        </p:spPr>
      </p:cxnSp>
      <p:cxnSp>
        <p:nvCxnSpPr>
          <p:cNvPr id="309" name="Google Shape;309;p18"/>
          <p:cNvCxnSpPr>
            <a:stCxn id="303" idx="0"/>
            <a:endCxn id="300" idx="2"/>
          </p:cNvCxnSpPr>
          <p:nvPr/>
        </p:nvCxnSpPr>
        <p:spPr>
          <a:xfrm rot="10800000">
            <a:off x="8158350" y="3631825"/>
            <a:ext cx="749400" cy="357000"/>
          </a:xfrm>
          <a:prstGeom prst="straightConnector1">
            <a:avLst/>
          </a:prstGeom>
          <a:noFill/>
          <a:ln cap="flat" cmpd="sng" w="28575">
            <a:solidFill>
              <a:srgbClr val="FF0000"/>
            </a:solidFill>
            <a:prstDash val="solid"/>
            <a:round/>
            <a:headEnd len="sm" w="sm" type="none"/>
            <a:tailEnd len="med" w="med" type="triangle"/>
          </a:ln>
        </p:spPr>
      </p:cxnSp>
      <p:cxnSp>
        <p:nvCxnSpPr>
          <p:cNvPr id="310" name="Google Shape;310;p18"/>
          <p:cNvCxnSpPr>
            <a:stCxn id="305" idx="2"/>
            <a:endCxn id="300" idx="0"/>
          </p:cNvCxnSpPr>
          <p:nvPr/>
        </p:nvCxnSpPr>
        <p:spPr>
          <a:xfrm>
            <a:off x="8158425" y="2339500"/>
            <a:ext cx="0" cy="442200"/>
          </a:xfrm>
          <a:prstGeom prst="straightConnector1">
            <a:avLst/>
          </a:prstGeom>
          <a:noFill/>
          <a:ln cap="flat" cmpd="sng" w="28575">
            <a:solidFill>
              <a:srgbClr val="0000FF"/>
            </a:solidFill>
            <a:prstDash val="solid"/>
            <a:round/>
            <a:headEnd len="sm" w="sm" type="none"/>
            <a:tailEnd len="med" w="med" type="triangle"/>
          </a:ln>
        </p:spPr>
      </p:cxnSp>
      <p:cxnSp>
        <p:nvCxnSpPr>
          <p:cNvPr id="311" name="Google Shape;311;p18"/>
          <p:cNvCxnSpPr/>
          <p:nvPr/>
        </p:nvCxnSpPr>
        <p:spPr>
          <a:xfrm flipH="1" rot="10800000">
            <a:off x="4167300" y="3065225"/>
            <a:ext cx="1668900" cy="640200"/>
          </a:xfrm>
          <a:prstGeom prst="bentConnector3">
            <a:avLst>
              <a:gd fmla="val 99377" name="adj1"/>
            </a:avLst>
          </a:prstGeom>
          <a:noFill/>
          <a:ln cap="flat" cmpd="sng" w="28575">
            <a:solidFill>
              <a:srgbClr val="FF0000"/>
            </a:solidFill>
            <a:prstDash val="solid"/>
            <a:round/>
            <a:headEnd len="med" w="med" type="triangle"/>
            <a:tailEnd len="sm" w="sm" type="none"/>
          </a:ln>
        </p:spPr>
      </p:cxnSp>
      <p:cxnSp>
        <p:nvCxnSpPr>
          <p:cNvPr id="312" name="Google Shape;312;p18"/>
          <p:cNvCxnSpPr/>
          <p:nvPr/>
        </p:nvCxnSpPr>
        <p:spPr>
          <a:xfrm rot="-5400000">
            <a:off x="4603000" y="2262050"/>
            <a:ext cx="1805400" cy="1438200"/>
          </a:xfrm>
          <a:prstGeom prst="bentConnector3">
            <a:avLst>
              <a:gd fmla="val -582" name="adj1"/>
            </a:avLst>
          </a:prstGeom>
          <a:noFill/>
          <a:ln cap="flat" cmpd="sng" w="28575">
            <a:solidFill>
              <a:srgbClr val="6AA84F"/>
            </a:solidFill>
            <a:prstDash val="solid"/>
            <a:round/>
            <a:headEnd len="med" w="med" type="triangle"/>
            <a:tailEnd len="sm" w="sm" type="none"/>
          </a:ln>
        </p:spPr>
      </p:cxnSp>
      <p:sp>
        <p:nvSpPr>
          <p:cNvPr id="313" name="Google Shape;3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title"/>
          </p:nvPr>
        </p:nvSpPr>
        <p:spPr>
          <a:xfrm>
            <a:off x="281883" y="254194"/>
            <a:ext cx="8520600" cy="52063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Nunito"/>
                <a:ea typeface="Nunito"/>
                <a:cs typeface="Nunito"/>
                <a:sym typeface="Nunito"/>
              </a:rPr>
              <a:t>Topics</a:t>
            </a:r>
            <a:endParaRPr sz="3200">
              <a:solidFill>
                <a:srgbClr val="00717D"/>
              </a:solidFill>
              <a:latin typeface="Nunito"/>
              <a:ea typeface="Nunito"/>
              <a:cs typeface="Nunito"/>
              <a:sym typeface="Nunito"/>
            </a:endParaRPr>
          </a:p>
        </p:txBody>
      </p:sp>
      <p:sp>
        <p:nvSpPr>
          <p:cNvPr id="127" name="Google Shape;127;p1"/>
          <p:cNvSpPr txBox="1"/>
          <p:nvPr>
            <p:ph idx="1" type="body"/>
          </p:nvPr>
        </p:nvSpPr>
        <p:spPr>
          <a:xfrm>
            <a:off x="291822" y="93381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Nunito"/>
              <a:buChar char="●"/>
            </a:pPr>
            <a:r>
              <a:rPr b="1" lang="en-GB">
                <a:solidFill>
                  <a:schemeClr val="dk1"/>
                </a:solidFill>
                <a:latin typeface="Nunito"/>
                <a:ea typeface="Nunito"/>
                <a:cs typeface="Nunito"/>
                <a:sym typeface="Nunito"/>
              </a:rPr>
              <a:t>pthread</a:t>
            </a:r>
            <a:endParaRPr b="1">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pthread Introduction</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Clr>
                <a:srgbClr val="D9D9D9"/>
              </a:buClr>
              <a:buSzPts val="1400"/>
              <a:buFont typeface="Nunito"/>
              <a:buChar char="○"/>
            </a:pPr>
            <a:r>
              <a:rPr b="1" lang="en-GB" sz="1800">
                <a:solidFill>
                  <a:schemeClr val="dk1"/>
                </a:solidFill>
                <a:latin typeface="Nunito"/>
                <a:ea typeface="Nunito"/>
                <a:cs typeface="Nunito"/>
                <a:sym typeface="Nunito"/>
              </a:rPr>
              <a:t>Process vs Thread</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Create Thread</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Pass arguments</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Join Thread</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Critical Region</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Lock</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Try Lock</a:t>
            </a:r>
            <a:endParaRPr b="1" sz="1800">
              <a:solidFill>
                <a:schemeClr val="dk1"/>
              </a:solidFill>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GB" sz="1800">
                <a:solidFill>
                  <a:schemeClr val="dk1"/>
                </a:solidFill>
                <a:latin typeface="Nunito"/>
                <a:ea typeface="Nunito"/>
                <a:cs typeface="Nunito"/>
                <a:sym typeface="Nunito"/>
              </a:rPr>
              <a:t>Example/ Simulation</a:t>
            </a:r>
            <a:endParaRPr b="1" sz="1800">
              <a:solidFill>
                <a:schemeClr val="dk1"/>
              </a:solidFill>
              <a:latin typeface="Nunito"/>
              <a:ea typeface="Nunito"/>
              <a:cs typeface="Nunito"/>
              <a:sym typeface="Nunito"/>
            </a:endParaRPr>
          </a:p>
        </p:txBody>
      </p:sp>
      <p:sp>
        <p:nvSpPr>
          <p:cNvPr id="128" name="Google Shape;128;p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Thread Synchronization</a:t>
            </a:r>
            <a:endParaRPr sz="3200">
              <a:solidFill>
                <a:srgbClr val="00717D"/>
              </a:solidFill>
              <a:latin typeface="Cambria"/>
              <a:ea typeface="Cambria"/>
              <a:cs typeface="Cambria"/>
              <a:sym typeface="Cambria"/>
            </a:endParaRPr>
          </a:p>
        </p:txBody>
      </p:sp>
      <p:sp>
        <p:nvSpPr>
          <p:cNvPr id="319" name="Google Shape;31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4327" lvl="0" marL="457200" rtl="0" algn="just">
              <a:lnSpc>
                <a:spcPct val="120000"/>
              </a:lnSpc>
              <a:spcBef>
                <a:spcPts val="0"/>
              </a:spcBef>
              <a:spcAft>
                <a:spcPts val="0"/>
              </a:spcAft>
              <a:buSzPts val="1600"/>
              <a:buChar char="●"/>
            </a:pPr>
            <a:r>
              <a:rPr lang="en-GB" sz="1600">
                <a:solidFill>
                  <a:schemeClr val="dk1"/>
                </a:solidFill>
                <a:latin typeface="Times New Roman"/>
                <a:ea typeface="Times New Roman"/>
                <a:cs typeface="Times New Roman"/>
                <a:sym typeface="Times New Roman"/>
              </a:rPr>
              <a:t>Barrier</a:t>
            </a:r>
            <a:endParaRPr sz="1600">
              <a:solidFill>
                <a:schemeClr val="dk1"/>
              </a:solidFill>
              <a:latin typeface="Times New Roman"/>
              <a:ea typeface="Times New Roman"/>
              <a:cs typeface="Times New Roman"/>
              <a:sym typeface="Times New Roman"/>
            </a:endParaRPr>
          </a:p>
          <a:p>
            <a:pPr indent="-310832" lvl="1" marL="914400" rtl="0" algn="just">
              <a:lnSpc>
                <a:spcPct val="120000"/>
              </a:lnSpc>
              <a:spcBef>
                <a:spcPts val="0"/>
              </a:spcBef>
              <a:spcAft>
                <a:spcPts val="0"/>
              </a:spcAft>
              <a:buSzPts val="1600"/>
              <a:buChar char="○"/>
            </a:pPr>
            <a:r>
              <a:rPr lang="en-GB" sz="1600">
                <a:solidFill>
                  <a:schemeClr val="dk1"/>
                </a:solidFill>
                <a:latin typeface="Times New Roman"/>
                <a:ea typeface="Times New Roman"/>
                <a:cs typeface="Times New Roman"/>
                <a:sym typeface="Times New Roman"/>
              </a:rPr>
              <a:t>A barrier for a group of threads or processes in the source code means any thread/process must stop at this point and cannot proceed until all other threads/processes reach this barrier.</a:t>
            </a:r>
            <a:endParaRPr/>
          </a:p>
          <a:p>
            <a:pPr indent="0" lvl="1" marL="603568" rtl="0" algn="just">
              <a:lnSpc>
                <a:spcPct val="120000"/>
              </a:lnSpc>
              <a:spcBef>
                <a:spcPts val="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334327" lvl="0" marL="457200" rtl="0" algn="just">
              <a:lnSpc>
                <a:spcPct val="120000"/>
              </a:lnSpc>
              <a:spcBef>
                <a:spcPts val="0"/>
              </a:spcBef>
              <a:spcAft>
                <a:spcPts val="0"/>
              </a:spcAft>
              <a:buSzPts val="1600"/>
              <a:buChar char="●"/>
            </a:pPr>
            <a:r>
              <a:rPr lang="en-GB" sz="1600">
                <a:solidFill>
                  <a:schemeClr val="dk1"/>
                </a:solidFill>
                <a:latin typeface="Times New Roman"/>
                <a:ea typeface="Times New Roman"/>
                <a:cs typeface="Times New Roman"/>
                <a:sym typeface="Times New Roman"/>
              </a:rPr>
              <a:t>Semaphore</a:t>
            </a:r>
            <a:endParaRPr sz="1600">
              <a:solidFill>
                <a:schemeClr val="dk1"/>
              </a:solidFill>
              <a:latin typeface="Times New Roman"/>
              <a:ea typeface="Times New Roman"/>
              <a:cs typeface="Times New Roman"/>
              <a:sym typeface="Times New Roman"/>
            </a:endParaRPr>
          </a:p>
          <a:p>
            <a:pPr indent="-310832" lvl="1" marL="914400" marR="0" rtl="0" algn="just">
              <a:lnSpc>
                <a:spcPct val="120000"/>
              </a:lnSpc>
              <a:spcBef>
                <a:spcPts val="0"/>
              </a:spcBef>
              <a:spcAft>
                <a:spcPts val="0"/>
              </a:spcAft>
              <a:buSzPts val="1600"/>
              <a:buChar char="○"/>
            </a:pPr>
            <a:r>
              <a:rPr lang="en-GB" sz="1600">
                <a:solidFill>
                  <a:schemeClr val="dk1"/>
                </a:solidFill>
                <a:latin typeface="Times New Roman"/>
                <a:ea typeface="Times New Roman"/>
                <a:cs typeface="Times New Roman"/>
                <a:sym typeface="Times New Roman"/>
              </a:rPr>
              <a:t>Semaphore is </a:t>
            </a:r>
            <a:r>
              <a:rPr b="1" lang="en-GB" sz="1600">
                <a:solidFill>
                  <a:schemeClr val="dk1"/>
                </a:solidFill>
                <a:latin typeface="Times New Roman"/>
                <a:ea typeface="Times New Roman"/>
                <a:cs typeface="Times New Roman"/>
                <a:sym typeface="Times New Roman"/>
              </a:rPr>
              <a:t>an integer variable which is used as a signal</a:t>
            </a:r>
            <a:r>
              <a:rPr lang="en-GB" sz="1600">
                <a:solidFill>
                  <a:schemeClr val="dk1"/>
                </a:solidFill>
                <a:latin typeface="Times New Roman"/>
                <a:ea typeface="Times New Roman"/>
                <a:cs typeface="Times New Roman"/>
                <a:sym typeface="Times New Roman"/>
              </a:rPr>
              <a:t> to allow or not allow a process to access the critical section of the code or certain other resources. There are two types of semaphores: </a:t>
            </a:r>
            <a:endParaRPr sz="1600">
              <a:solidFill>
                <a:schemeClr val="dk1"/>
              </a:solidFill>
              <a:latin typeface="Times New Roman"/>
              <a:ea typeface="Times New Roman"/>
              <a:cs typeface="Times New Roman"/>
              <a:sym typeface="Times New Roman"/>
            </a:endParaRPr>
          </a:p>
          <a:p>
            <a:pPr indent="-310832" lvl="2" marL="1371600" marR="0" rtl="0" algn="just">
              <a:lnSpc>
                <a:spcPct val="120000"/>
              </a:lnSpc>
              <a:spcBef>
                <a:spcPts val="0"/>
              </a:spcBef>
              <a:spcAft>
                <a:spcPts val="0"/>
              </a:spcAft>
              <a:buSzPts val="1600"/>
              <a:buChar char="■"/>
            </a:pPr>
            <a:r>
              <a:rPr b="1" lang="en-GB" sz="1600">
                <a:solidFill>
                  <a:schemeClr val="dk1"/>
                </a:solidFill>
                <a:latin typeface="Times New Roman"/>
                <a:ea typeface="Times New Roman"/>
                <a:cs typeface="Times New Roman"/>
                <a:sym typeface="Times New Roman"/>
              </a:rPr>
              <a:t>Binary Semaphore</a:t>
            </a:r>
            <a:r>
              <a:rPr lang="en-GB" sz="1600">
                <a:solidFill>
                  <a:schemeClr val="dk1"/>
                </a:solidFill>
                <a:latin typeface="Times New Roman"/>
                <a:ea typeface="Times New Roman"/>
                <a:cs typeface="Times New Roman"/>
                <a:sym typeface="Times New Roman"/>
              </a:rPr>
              <a:t> - take on values 0 or 1. </a:t>
            </a:r>
            <a:endParaRPr sz="1600">
              <a:solidFill>
                <a:schemeClr val="dk1"/>
              </a:solidFill>
              <a:latin typeface="Times New Roman"/>
              <a:ea typeface="Times New Roman"/>
              <a:cs typeface="Times New Roman"/>
              <a:sym typeface="Times New Roman"/>
            </a:endParaRPr>
          </a:p>
          <a:p>
            <a:pPr indent="-310832" lvl="2" marL="1371600" marR="0" rtl="0" algn="just">
              <a:lnSpc>
                <a:spcPct val="120000"/>
              </a:lnSpc>
              <a:spcBef>
                <a:spcPts val="0"/>
              </a:spcBef>
              <a:spcAft>
                <a:spcPts val="0"/>
              </a:spcAft>
              <a:buSzPts val="1600"/>
              <a:buChar char="■"/>
            </a:pPr>
            <a:r>
              <a:rPr b="1" lang="en-GB" sz="1600">
                <a:solidFill>
                  <a:schemeClr val="dk1"/>
                </a:solidFill>
                <a:latin typeface="Times New Roman"/>
                <a:ea typeface="Times New Roman"/>
                <a:cs typeface="Times New Roman"/>
                <a:sym typeface="Times New Roman"/>
              </a:rPr>
              <a:t>Counting Semaphore</a:t>
            </a:r>
            <a:r>
              <a:rPr lang="en-GB" sz="1600">
                <a:solidFill>
                  <a:schemeClr val="dk1"/>
                </a:solidFill>
                <a:latin typeface="Times New Roman"/>
                <a:ea typeface="Times New Roman"/>
                <a:cs typeface="Times New Roman"/>
                <a:sym typeface="Times New Roman"/>
              </a:rPr>
              <a:t> - take on any integer value.</a:t>
            </a:r>
            <a:endParaRPr sz="1600">
              <a:solidFill>
                <a:schemeClr val="dk1"/>
              </a:solidFill>
              <a:latin typeface="Times New Roman"/>
              <a:ea typeface="Times New Roman"/>
              <a:cs typeface="Times New Roman"/>
              <a:sym typeface="Times New Roman"/>
            </a:endParaRPr>
          </a:p>
        </p:txBody>
      </p:sp>
      <p:sp>
        <p:nvSpPr>
          <p:cNvPr id="320" name="Google Shape;3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Barrier</a:t>
            </a:r>
            <a:endParaRPr sz="3200">
              <a:solidFill>
                <a:srgbClr val="00717D"/>
              </a:solidFill>
              <a:latin typeface="Cambria"/>
              <a:ea typeface="Cambria"/>
              <a:cs typeface="Cambria"/>
              <a:sym typeface="Cambria"/>
            </a:endParaRPr>
          </a:p>
        </p:txBody>
      </p:sp>
      <p:pic>
        <p:nvPicPr>
          <p:cNvPr id="326" name="Google Shape;326;p20"/>
          <p:cNvPicPr preferRelativeResize="0"/>
          <p:nvPr/>
        </p:nvPicPr>
        <p:blipFill rotWithShape="1">
          <a:blip r:embed="rId3">
            <a:alphaModFix/>
          </a:blip>
          <a:srcRect b="8214" l="2037" r="0" t="0"/>
          <a:stretch/>
        </p:blipFill>
        <p:spPr>
          <a:xfrm>
            <a:off x="4971672" y="2139649"/>
            <a:ext cx="4063328" cy="2934277"/>
          </a:xfrm>
          <a:prstGeom prst="rect">
            <a:avLst/>
          </a:prstGeom>
          <a:noFill/>
          <a:ln>
            <a:noFill/>
          </a:ln>
        </p:spPr>
      </p:pic>
      <p:sp>
        <p:nvSpPr>
          <p:cNvPr id="327" name="Google Shape;327;p20"/>
          <p:cNvSpPr txBox="1"/>
          <p:nvPr/>
        </p:nvSpPr>
        <p:spPr>
          <a:xfrm>
            <a:off x="311700" y="3141618"/>
            <a:ext cx="4027500" cy="1741985"/>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2"/>
              </a:buClr>
              <a:buSzPts val="1800"/>
              <a:buFont typeface="Arial"/>
              <a:buChar char="●"/>
            </a:pPr>
            <a:r>
              <a:rPr b="0" i="0" lang="en-GB" sz="1800" u="none" cap="none" strike="noStrike">
                <a:solidFill>
                  <a:schemeClr val="dk1"/>
                </a:solidFill>
                <a:latin typeface="Arial"/>
                <a:ea typeface="Arial"/>
                <a:cs typeface="Arial"/>
                <a:sym typeface="Arial"/>
              </a:rPr>
              <a:t>Barrier</a:t>
            </a:r>
            <a:endParaRPr b="0" i="0" sz="1800" u="none" cap="none" strike="noStrike">
              <a:solidFill>
                <a:schemeClr val="dk1"/>
              </a:solidFill>
              <a:latin typeface="Arial"/>
              <a:ea typeface="Arial"/>
              <a:cs typeface="Arial"/>
              <a:sym typeface="Arial"/>
            </a:endParaRPr>
          </a:p>
          <a:p>
            <a:pPr indent="-317500" lvl="1" marL="914400" marR="0" rtl="0" algn="just">
              <a:lnSpc>
                <a:spcPct val="115000"/>
              </a:lnSpc>
              <a:spcBef>
                <a:spcPts val="0"/>
              </a:spcBef>
              <a:spcAft>
                <a:spcPts val="0"/>
              </a:spcAft>
              <a:buClr>
                <a:schemeClr val="dk2"/>
              </a:buClr>
              <a:buSzPts val="1400"/>
              <a:buFont typeface="Arial"/>
              <a:buChar char="○"/>
            </a:pPr>
            <a:r>
              <a:rPr b="0" i="0" lang="en-GB" sz="1400" u="none" cap="none" strike="noStrike">
                <a:solidFill>
                  <a:schemeClr val="dk1"/>
                </a:solidFill>
                <a:latin typeface="Arial"/>
                <a:ea typeface="Arial"/>
                <a:cs typeface="Arial"/>
                <a:sym typeface="Arial"/>
              </a:rPr>
              <a:t>In barrier point all threads need to be present (all threads Program Counter or Instruction Pointer must be same) and then start execution independently.</a:t>
            </a:r>
            <a:endParaRPr b="1" i="0" sz="1400" u="none" cap="none" strike="noStrike">
              <a:solidFill>
                <a:schemeClr val="dk1"/>
              </a:solidFill>
              <a:latin typeface="Arial"/>
              <a:ea typeface="Arial"/>
              <a:cs typeface="Arial"/>
              <a:sym typeface="Arial"/>
            </a:endParaRPr>
          </a:p>
        </p:txBody>
      </p:sp>
      <p:sp>
        <p:nvSpPr>
          <p:cNvPr id="328" name="Google Shape;328;p20"/>
          <p:cNvSpPr txBox="1"/>
          <p:nvPr>
            <p:ph idx="1" type="body"/>
          </p:nvPr>
        </p:nvSpPr>
        <p:spPr>
          <a:xfrm>
            <a:off x="311700" y="1152475"/>
            <a:ext cx="5768100" cy="1989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GB" sz="1200">
                <a:solidFill>
                  <a:schemeClr val="dk1"/>
                </a:solidFill>
              </a:rPr>
              <a:t>Syntax</a:t>
            </a:r>
            <a:endParaRPr sz="1200">
              <a:solidFill>
                <a:schemeClr val="dk1"/>
              </a:solidFill>
            </a:endParaRPr>
          </a:p>
          <a:p>
            <a:pPr indent="-317500" lvl="1" marL="914400" rtl="0" algn="l">
              <a:lnSpc>
                <a:spcPct val="100000"/>
              </a:lnSpc>
              <a:spcBef>
                <a:spcPts val="0"/>
              </a:spcBef>
              <a:spcAft>
                <a:spcPts val="0"/>
              </a:spcAft>
              <a:buSzPts val="1400"/>
              <a:buFont typeface="Courier New"/>
              <a:buChar char="○"/>
            </a:pPr>
            <a:r>
              <a:rPr lang="en-GB" sz="1200">
                <a:solidFill>
                  <a:schemeClr val="accent1"/>
                </a:solidFill>
                <a:latin typeface="Courier New"/>
                <a:ea typeface="Courier New"/>
                <a:cs typeface="Courier New"/>
                <a:sym typeface="Courier New"/>
              </a:rPr>
              <a:t>pthread_barrier_t barrier;</a:t>
            </a:r>
            <a:endParaRPr sz="1200">
              <a:solidFill>
                <a:schemeClr val="accent1"/>
              </a:solidFill>
            </a:endParaRPr>
          </a:p>
          <a:p>
            <a:pPr indent="0" lvl="1" marL="596900" rtl="0" algn="l">
              <a:lnSpc>
                <a:spcPct val="100000"/>
              </a:lnSpc>
              <a:spcBef>
                <a:spcPts val="0"/>
              </a:spcBef>
              <a:spcAft>
                <a:spcPts val="0"/>
              </a:spcAft>
              <a:buSzPts val="1400"/>
              <a:buNone/>
            </a:pPr>
            <a:r>
              <a:t/>
            </a:r>
            <a:endParaRPr sz="1200">
              <a:solidFill>
                <a:schemeClr val="accent1"/>
              </a:solidFill>
              <a:latin typeface="Courier New"/>
              <a:ea typeface="Courier New"/>
              <a:cs typeface="Courier New"/>
              <a:sym typeface="Courier New"/>
            </a:endParaRPr>
          </a:p>
          <a:p>
            <a:pPr indent="-317500" lvl="1" marL="914400" rtl="0" algn="l">
              <a:lnSpc>
                <a:spcPct val="100000"/>
              </a:lnSpc>
              <a:spcBef>
                <a:spcPts val="0"/>
              </a:spcBef>
              <a:spcAft>
                <a:spcPts val="0"/>
              </a:spcAft>
              <a:buSzPts val="1400"/>
              <a:buFont typeface="Courier New"/>
              <a:buChar char="○"/>
            </a:pPr>
            <a:r>
              <a:rPr lang="en-GB" sz="1200">
                <a:solidFill>
                  <a:schemeClr val="accent1"/>
                </a:solidFill>
                <a:latin typeface="Courier New"/>
                <a:ea typeface="Courier New"/>
                <a:cs typeface="Courier New"/>
                <a:sym typeface="Courier New"/>
              </a:rPr>
              <a:t>pthread_barrier_init(&amp;barrier, NULL, </a:t>
            </a:r>
            <a:r>
              <a:rPr b="1" lang="en-GB" sz="1200">
                <a:solidFill>
                  <a:schemeClr val="accent1"/>
                </a:solidFill>
                <a:latin typeface="Courier New"/>
                <a:ea typeface="Courier New"/>
                <a:cs typeface="Courier New"/>
                <a:sym typeface="Courier New"/>
              </a:rPr>
              <a:t>10</a:t>
            </a:r>
            <a:r>
              <a:rPr lang="en-GB" sz="1200">
                <a:solidFill>
                  <a:schemeClr val="accent1"/>
                </a:solidFill>
                <a:latin typeface="Courier New"/>
                <a:ea typeface="Courier New"/>
                <a:cs typeface="Courier New"/>
                <a:sym typeface="Courier New"/>
              </a:rPr>
              <a:t>);</a:t>
            </a:r>
            <a:endParaRPr sz="1200">
              <a:solidFill>
                <a:schemeClr val="accent1"/>
              </a:solidFill>
              <a:latin typeface="Courier New"/>
              <a:ea typeface="Courier New"/>
              <a:cs typeface="Courier New"/>
              <a:sym typeface="Courier New"/>
            </a:endParaRPr>
          </a:p>
          <a:p>
            <a:pPr indent="0" lvl="1" marL="596900" rtl="0" algn="l">
              <a:lnSpc>
                <a:spcPct val="100000"/>
              </a:lnSpc>
              <a:spcBef>
                <a:spcPts val="0"/>
              </a:spcBef>
              <a:spcAft>
                <a:spcPts val="0"/>
              </a:spcAft>
              <a:buSzPts val="1400"/>
              <a:buNone/>
            </a:pPr>
            <a:r>
              <a:t/>
            </a:r>
            <a:endParaRPr sz="1200">
              <a:solidFill>
                <a:schemeClr val="accent1"/>
              </a:solidFill>
              <a:latin typeface="Courier New"/>
              <a:ea typeface="Courier New"/>
              <a:cs typeface="Courier New"/>
              <a:sym typeface="Courier New"/>
            </a:endParaRPr>
          </a:p>
          <a:p>
            <a:pPr indent="-317500" lvl="1" marL="914400" rtl="0" algn="l">
              <a:lnSpc>
                <a:spcPct val="100000"/>
              </a:lnSpc>
              <a:spcBef>
                <a:spcPts val="0"/>
              </a:spcBef>
              <a:spcAft>
                <a:spcPts val="0"/>
              </a:spcAft>
              <a:buSzPts val="1400"/>
              <a:buFont typeface="Courier New"/>
              <a:buChar char="○"/>
            </a:pPr>
            <a:r>
              <a:rPr b="1" lang="en-GB" sz="1200">
                <a:solidFill>
                  <a:schemeClr val="accent1"/>
                </a:solidFill>
                <a:latin typeface="Courier New"/>
                <a:ea typeface="Courier New"/>
                <a:cs typeface="Courier New"/>
                <a:sym typeface="Courier New"/>
              </a:rPr>
              <a:t>pthread_barrier_wait(&amp;barrier);</a:t>
            </a:r>
            <a:endParaRPr sz="1200">
              <a:solidFill>
                <a:schemeClr val="accent1"/>
              </a:solidFill>
            </a:endParaRPr>
          </a:p>
          <a:p>
            <a:pPr indent="0" lvl="1" marL="596900" rtl="0" algn="l">
              <a:lnSpc>
                <a:spcPct val="100000"/>
              </a:lnSpc>
              <a:spcBef>
                <a:spcPts val="0"/>
              </a:spcBef>
              <a:spcAft>
                <a:spcPts val="0"/>
              </a:spcAft>
              <a:buSzPts val="1400"/>
              <a:buNone/>
            </a:pPr>
            <a:r>
              <a:rPr lang="en-GB" sz="1200">
                <a:solidFill>
                  <a:srgbClr val="FF0000"/>
                </a:solidFill>
                <a:latin typeface="Courier New"/>
                <a:ea typeface="Courier New"/>
                <a:cs typeface="Courier New"/>
                <a:sym typeface="Courier New"/>
              </a:rPr>
              <a:t>-- The pthread_barrier_wait() function shall synchronize participating threads at the barrier referenced by barrier.</a:t>
            </a:r>
            <a:endParaRPr sz="1200">
              <a:solidFill>
                <a:srgbClr val="FF0000"/>
              </a:solidFill>
            </a:endParaRPr>
          </a:p>
          <a:p>
            <a:pPr indent="0" lvl="1" marL="596900" rtl="0" algn="l">
              <a:lnSpc>
                <a:spcPct val="100000"/>
              </a:lnSpc>
              <a:spcBef>
                <a:spcPts val="0"/>
              </a:spcBef>
              <a:spcAft>
                <a:spcPts val="0"/>
              </a:spcAft>
              <a:buSzPts val="1400"/>
              <a:buNone/>
            </a:pPr>
            <a:r>
              <a:t/>
            </a:r>
            <a:endParaRPr b="1" sz="1200">
              <a:solidFill>
                <a:schemeClr val="dk1"/>
              </a:solidFill>
              <a:latin typeface="Courier New"/>
              <a:ea typeface="Courier New"/>
              <a:cs typeface="Courier New"/>
              <a:sym typeface="Courier New"/>
            </a:endParaRPr>
          </a:p>
          <a:p>
            <a:pPr indent="-317500" lvl="1" marL="914400" rtl="0" algn="l">
              <a:lnSpc>
                <a:spcPct val="100000"/>
              </a:lnSpc>
              <a:spcBef>
                <a:spcPts val="0"/>
              </a:spcBef>
              <a:spcAft>
                <a:spcPts val="0"/>
              </a:spcAft>
              <a:buSzPts val="1400"/>
              <a:buFont typeface="Courier New"/>
              <a:buChar char="○"/>
            </a:pPr>
            <a:r>
              <a:rPr lang="en-GB" sz="1200">
                <a:solidFill>
                  <a:schemeClr val="accent1"/>
                </a:solidFill>
                <a:latin typeface="Courier New"/>
                <a:ea typeface="Courier New"/>
                <a:cs typeface="Courier New"/>
                <a:sym typeface="Courier New"/>
              </a:rPr>
              <a:t>pthread_barrier_destroy(&amp;barrier);</a:t>
            </a:r>
            <a:endParaRPr sz="1200">
              <a:solidFill>
                <a:schemeClr val="accent1"/>
              </a:solidFill>
            </a:endParaRPr>
          </a:p>
        </p:txBody>
      </p:sp>
      <p:pic>
        <p:nvPicPr>
          <p:cNvPr id="329" name="Google Shape;329;p20"/>
          <p:cNvPicPr preferRelativeResize="0"/>
          <p:nvPr/>
        </p:nvPicPr>
        <p:blipFill rotWithShape="1">
          <a:blip r:embed="rId4">
            <a:alphaModFix/>
          </a:blip>
          <a:srcRect b="0" l="0" r="0" t="0"/>
          <a:stretch/>
        </p:blipFill>
        <p:spPr>
          <a:xfrm>
            <a:off x="5423014" y="903885"/>
            <a:ext cx="3160643" cy="1086675"/>
          </a:xfrm>
          <a:prstGeom prst="rect">
            <a:avLst/>
          </a:prstGeom>
          <a:noFill/>
          <a:ln>
            <a:noFill/>
          </a:ln>
        </p:spPr>
      </p:pic>
      <p:sp>
        <p:nvSpPr>
          <p:cNvPr id="330" name="Google Shape;3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Semaphore</a:t>
            </a:r>
            <a:endParaRPr sz="3200">
              <a:solidFill>
                <a:srgbClr val="00717D"/>
              </a:solidFill>
              <a:latin typeface="Cambria"/>
              <a:ea typeface="Cambria"/>
              <a:cs typeface="Cambria"/>
              <a:sym typeface="Cambria"/>
            </a:endParaRPr>
          </a:p>
        </p:txBody>
      </p:sp>
      <p:sp>
        <p:nvSpPr>
          <p:cNvPr id="336" name="Google Shape;336;p21"/>
          <p:cNvSpPr txBox="1"/>
          <p:nvPr>
            <p:ph idx="1" type="body"/>
          </p:nvPr>
        </p:nvSpPr>
        <p:spPr>
          <a:xfrm>
            <a:off x="311700" y="1152475"/>
            <a:ext cx="5154300" cy="3416400"/>
          </a:xfrm>
          <a:prstGeom prst="rect">
            <a:avLst/>
          </a:prstGeom>
          <a:noFill/>
          <a:ln>
            <a:noFill/>
          </a:ln>
        </p:spPr>
        <p:txBody>
          <a:bodyPr anchorCtr="0" anchor="t" bIns="91425" lIns="91425" spcFirstLastPara="1" rIns="91425" wrap="square" tIns="91425">
            <a:normAutofit fontScale="70000" lnSpcReduction="20000"/>
          </a:bodyPr>
          <a:lstStyle/>
          <a:p>
            <a:pPr indent="-322729" lvl="0" marL="457200" rtl="0" algn="l">
              <a:lnSpc>
                <a:spcPct val="120000"/>
              </a:lnSpc>
              <a:spcBef>
                <a:spcPts val="0"/>
              </a:spcBef>
              <a:spcAft>
                <a:spcPts val="0"/>
              </a:spcAft>
              <a:buSzPct val="117647"/>
              <a:buChar char="●"/>
            </a:pPr>
            <a:r>
              <a:rPr lang="en-GB">
                <a:solidFill>
                  <a:schemeClr val="dk1"/>
                </a:solidFill>
              </a:rPr>
              <a:t>Syntax</a:t>
            </a:r>
            <a:endParaRPr>
              <a:solidFill>
                <a:schemeClr val="dk1"/>
              </a:solidFill>
            </a:endParaRPr>
          </a:p>
          <a:p>
            <a:pPr indent="-301811" lvl="1" marL="914400" rtl="0" algn="l">
              <a:lnSpc>
                <a:spcPct val="120000"/>
              </a:lnSpc>
              <a:spcBef>
                <a:spcPts val="0"/>
              </a:spcBef>
              <a:spcAft>
                <a:spcPts val="0"/>
              </a:spcAft>
              <a:buSzPct val="117646"/>
              <a:buFont typeface="Courier New"/>
              <a:buChar char="○"/>
            </a:pPr>
            <a:r>
              <a:rPr lang="en-GB">
                <a:solidFill>
                  <a:schemeClr val="accent1"/>
                </a:solidFill>
                <a:latin typeface="Courier New"/>
                <a:ea typeface="Courier New"/>
                <a:cs typeface="Courier New"/>
                <a:sym typeface="Courier New"/>
              </a:rPr>
              <a:t>sem_t semaphore;</a:t>
            </a:r>
            <a:endParaRPr>
              <a:solidFill>
                <a:schemeClr val="accent1"/>
              </a:solidFill>
              <a:latin typeface="Courier New"/>
              <a:ea typeface="Courier New"/>
              <a:cs typeface="Courier New"/>
              <a:sym typeface="Courier New"/>
            </a:endParaRPr>
          </a:p>
          <a:p>
            <a:pPr indent="-301811" lvl="1" marL="914400" rtl="0" algn="l">
              <a:lnSpc>
                <a:spcPct val="120000"/>
              </a:lnSpc>
              <a:spcBef>
                <a:spcPts val="0"/>
              </a:spcBef>
              <a:spcAft>
                <a:spcPts val="0"/>
              </a:spcAft>
              <a:buSzPct val="117646"/>
              <a:buFont typeface="Courier New"/>
              <a:buChar char="○"/>
            </a:pPr>
            <a:r>
              <a:rPr lang="en-GB">
                <a:solidFill>
                  <a:schemeClr val="accent1"/>
                </a:solidFill>
                <a:latin typeface="Courier New"/>
                <a:ea typeface="Courier New"/>
                <a:cs typeface="Courier New"/>
                <a:sym typeface="Courier New"/>
              </a:rPr>
              <a:t>sem_init(&amp;semaphore, 0, #threads);</a:t>
            </a:r>
            <a:endParaRPr>
              <a:solidFill>
                <a:schemeClr val="accent1"/>
              </a:solidFill>
            </a:endParaRPr>
          </a:p>
          <a:p>
            <a:pPr indent="0" lvl="1" marL="596900" rtl="0" algn="l">
              <a:lnSpc>
                <a:spcPct val="120000"/>
              </a:lnSpc>
              <a:spcBef>
                <a:spcPts val="0"/>
              </a:spcBef>
              <a:spcAft>
                <a:spcPts val="0"/>
              </a:spcAft>
              <a:buSzPct val="149732"/>
              <a:buNone/>
            </a:pPr>
            <a:r>
              <a:rPr lang="en-GB" sz="1100">
                <a:solidFill>
                  <a:srgbClr val="FF0000"/>
                </a:solidFill>
                <a:latin typeface="Courier New"/>
                <a:ea typeface="Courier New"/>
                <a:cs typeface="Courier New"/>
                <a:sym typeface="Courier New"/>
              </a:rPr>
              <a:t>(The sem_init() function is used to initialise the unnamed semaphore referred to by sem.)</a:t>
            </a:r>
            <a:endParaRPr sz="1100">
              <a:solidFill>
                <a:srgbClr val="FF0000"/>
              </a:solidFill>
              <a:latin typeface="Courier New"/>
              <a:ea typeface="Courier New"/>
              <a:cs typeface="Courier New"/>
              <a:sym typeface="Courier New"/>
            </a:endParaRPr>
          </a:p>
          <a:p>
            <a:pPr indent="-301811" lvl="1" marL="914400" rtl="0" algn="l">
              <a:lnSpc>
                <a:spcPct val="120000"/>
              </a:lnSpc>
              <a:spcBef>
                <a:spcPts val="0"/>
              </a:spcBef>
              <a:spcAft>
                <a:spcPts val="0"/>
              </a:spcAft>
              <a:buSzPct val="117646"/>
              <a:buFont typeface="Courier New"/>
              <a:buChar char="○"/>
            </a:pPr>
            <a:r>
              <a:rPr lang="en-GB">
                <a:solidFill>
                  <a:schemeClr val="accent1"/>
                </a:solidFill>
                <a:latin typeface="Courier New"/>
                <a:ea typeface="Courier New"/>
                <a:cs typeface="Courier New"/>
                <a:sym typeface="Courier New"/>
              </a:rPr>
              <a:t>sem_wait(&amp;semaphore);</a:t>
            </a:r>
            <a:endParaRPr>
              <a:solidFill>
                <a:schemeClr val="accent1"/>
              </a:solidFill>
            </a:endParaRPr>
          </a:p>
          <a:p>
            <a:pPr indent="0" lvl="1" marL="596900" rtl="0" algn="l">
              <a:lnSpc>
                <a:spcPct val="120000"/>
              </a:lnSpc>
              <a:spcBef>
                <a:spcPts val="0"/>
              </a:spcBef>
              <a:spcAft>
                <a:spcPts val="0"/>
              </a:spcAft>
              <a:buSzPct val="117646"/>
              <a:buNone/>
            </a:pPr>
            <a:r>
              <a:rPr lang="en-GB">
                <a:latin typeface="Courier New"/>
                <a:ea typeface="Courier New"/>
                <a:cs typeface="Courier New"/>
                <a:sym typeface="Courier New"/>
              </a:rPr>
              <a:t>The sem_wait() function decrements by one the value of the semaphore.</a:t>
            </a:r>
            <a:endParaRPr>
              <a:latin typeface="Courier New"/>
              <a:ea typeface="Courier New"/>
              <a:cs typeface="Courier New"/>
              <a:sym typeface="Courier New"/>
            </a:endParaRPr>
          </a:p>
          <a:p>
            <a:pPr indent="-301811" lvl="1" marL="914400" rtl="0" algn="just">
              <a:lnSpc>
                <a:spcPct val="120000"/>
              </a:lnSpc>
              <a:spcBef>
                <a:spcPts val="0"/>
              </a:spcBef>
              <a:spcAft>
                <a:spcPts val="0"/>
              </a:spcAft>
              <a:buSzPct val="117646"/>
              <a:buFont typeface="Courier New"/>
              <a:buChar char="○"/>
            </a:pPr>
            <a:r>
              <a:rPr lang="en-GB">
                <a:solidFill>
                  <a:schemeClr val="accent1"/>
                </a:solidFill>
                <a:latin typeface="Courier New"/>
                <a:ea typeface="Courier New"/>
                <a:cs typeface="Courier New"/>
                <a:sym typeface="Courier New"/>
              </a:rPr>
              <a:t>sem_post(&amp;semaphore);</a:t>
            </a:r>
            <a:endParaRPr>
              <a:solidFill>
                <a:schemeClr val="accent1"/>
              </a:solidFill>
            </a:endParaRPr>
          </a:p>
          <a:p>
            <a:pPr indent="0" lvl="1" marL="596900" rtl="0" algn="just">
              <a:lnSpc>
                <a:spcPct val="120000"/>
              </a:lnSpc>
              <a:spcBef>
                <a:spcPts val="0"/>
              </a:spcBef>
              <a:spcAft>
                <a:spcPts val="0"/>
              </a:spcAft>
              <a:buSzPct val="183005"/>
              <a:buNone/>
            </a:pPr>
            <a:r>
              <a:rPr lang="en-GB" sz="900">
                <a:solidFill>
                  <a:srgbClr val="FF0000"/>
                </a:solidFill>
                <a:latin typeface="Courier New"/>
                <a:ea typeface="Courier New"/>
                <a:cs typeface="Courier New"/>
                <a:sym typeface="Courier New"/>
              </a:rPr>
              <a:t>(The sem_post() function unlocks the semaphore referenced by sem by performing a semaphore unlock operation on that semaphore)</a:t>
            </a:r>
            <a:endParaRPr sz="900">
              <a:solidFill>
                <a:srgbClr val="FF0000"/>
              </a:solidFill>
              <a:latin typeface="Courier New"/>
              <a:ea typeface="Courier New"/>
              <a:cs typeface="Courier New"/>
              <a:sym typeface="Courier New"/>
            </a:endParaRPr>
          </a:p>
          <a:p>
            <a:pPr indent="-301811" lvl="1" marL="914400" rtl="0" algn="l">
              <a:lnSpc>
                <a:spcPct val="120000"/>
              </a:lnSpc>
              <a:spcBef>
                <a:spcPts val="0"/>
              </a:spcBef>
              <a:spcAft>
                <a:spcPts val="0"/>
              </a:spcAft>
              <a:buSzPct val="117646"/>
              <a:buFont typeface="Courier New"/>
              <a:buChar char="○"/>
            </a:pPr>
            <a:r>
              <a:rPr lang="en-GB">
                <a:solidFill>
                  <a:schemeClr val="accent1"/>
                </a:solidFill>
                <a:latin typeface="Courier New"/>
                <a:ea typeface="Courier New"/>
                <a:cs typeface="Courier New"/>
                <a:sym typeface="Courier New"/>
              </a:rPr>
              <a:t>sem_destroy(&amp;semaphore);</a:t>
            </a:r>
            <a:endParaRPr>
              <a:solidFill>
                <a:schemeClr val="accent1"/>
              </a:solidFill>
            </a:endParaRPr>
          </a:p>
          <a:p>
            <a:pPr indent="0" lvl="1" marL="596900" rtl="0" algn="l">
              <a:lnSpc>
                <a:spcPct val="120000"/>
              </a:lnSpc>
              <a:spcBef>
                <a:spcPts val="0"/>
              </a:spcBef>
              <a:spcAft>
                <a:spcPts val="0"/>
              </a:spcAft>
              <a:buSzPct val="137254"/>
              <a:buNone/>
            </a:pPr>
            <a:r>
              <a:rPr lang="en-GB" sz="1200">
                <a:solidFill>
                  <a:srgbClr val="FF0000"/>
                </a:solidFill>
                <a:latin typeface="Courier New"/>
                <a:ea typeface="Courier New"/>
                <a:cs typeface="Courier New"/>
                <a:sym typeface="Courier New"/>
              </a:rPr>
              <a:t>The sem_destroy() function destroys an unnamed semaphore that was previously initialized.</a:t>
            </a:r>
            <a:endParaRPr sz="1200">
              <a:solidFill>
                <a:srgbClr val="FF0000"/>
              </a:solidFill>
              <a:latin typeface="Courier New"/>
              <a:ea typeface="Courier New"/>
              <a:cs typeface="Courier New"/>
              <a:sym typeface="Courier New"/>
            </a:endParaRPr>
          </a:p>
          <a:p>
            <a:pPr indent="-228600" lvl="1" marL="914400" rtl="0" algn="l">
              <a:lnSpc>
                <a:spcPct val="120000"/>
              </a:lnSpc>
              <a:spcBef>
                <a:spcPts val="0"/>
              </a:spcBef>
              <a:spcAft>
                <a:spcPts val="0"/>
              </a:spcAft>
              <a:buSzPct val="117646"/>
              <a:buFont typeface="Courier New"/>
              <a:buNone/>
            </a:pPr>
            <a:r>
              <a:t/>
            </a:r>
            <a:endParaRPr>
              <a:latin typeface="Courier New"/>
              <a:ea typeface="Courier New"/>
              <a:cs typeface="Courier New"/>
              <a:sym typeface="Courier New"/>
            </a:endParaRPr>
          </a:p>
          <a:p>
            <a:pPr indent="-322729" lvl="0" marL="457200" rtl="0" algn="l">
              <a:lnSpc>
                <a:spcPct val="120000"/>
              </a:lnSpc>
              <a:spcBef>
                <a:spcPts val="0"/>
              </a:spcBef>
              <a:spcAft>
                <a:spcPts val="0"/>
              </a:spcAft>
              <a:buSzPct val="117647"/>
              <a:buChar char="●"/>
            </a:pPr>
            <a:r>
              <a:rPr lang="en-GB">
                <a:solidFill>
                  <a:schemeClr val="dk1"/>
                </a:solidFill>
              </a:rPr>
              <a:t>Semaphore</a:t>
            </a:r>
            <a:endParaRPr>
              <a:solidFill>
                <a:schemeClr val="dk1"/>
              </a:solidFill>
            </a:endParaRPr>
          </a:p>
          <a:p>
            <a:pPr indent="-301811" lvl="1" marL="914400" rtl="0" algn="l">
              <a:lnSpc>
                <a:spcPct val="120000"/>
              </a:lnSpc>
              <a:spcBef>
                <a:spcPts val="0"/>
              </a:spcBef>
              <a:spcAft>
                <a:spcPts val="0"/>
              </a:spcAft>
              <a:buSzPct val="117646"/>
              <a:buChar char="○"/>
            </a:pPr>
            <a:r>
              <a:rPr lang="en-GB">
                <a:solidFill>
                  <a:schemeClr val="dk1"/>
                </a:solidFill>
              </a:rPr>
              <a:t>Multiple resources; It allows a number of threads to access shared resources.</a:t>
            </a:r>
            <a:endParaRPr>
              <a:solidFill>
                <a:schemeClr val="dk1"/>
              </a:solidFill>
            </a:endParaRPr>
          </a:p>
          <a:p>
            <a:pPr indent="-301811" lvl="1" marL="914400" rtl="0" algn="l">
              <a:lnSpc>
                <a:spcPct val="120000"/>
              </a:lnSpc>
              <a:spcBef>
                <a:spcPts val="0"/>
              </a:spcBef>
              <a:spcAft>
                <a:spcPts val="0"/>
              </a:spcAft>
              <a:buSzPct val="117646"/>
              <a:buChar char="○"/>
            </a:pPr>
            <a:r>
              <a:rPr lang="en-GB">
                <a:solidFill>
                  <a:schemeClr val="dk1"/>
                </a:solidFill>
              </a:rPr>
              <a:t>Multiple thread can access the same critical region</a:t>
            </a:r>
            <a:endParaRPr>
              <a:solidFill>
                <a:schemeClr val="dk1"/>
              </a:solidFill>
            </a:endParaRPr>
          </a:p>
        </p:txBody>
      </p:sp>
      <p:pic>
        <p:nvPicPr>
          <p:cNvPr id="337" name="Google Shape;337;p21"/>
          <p:cNvPicPr preferRelativeResize="0"/>
          <p:nvPr/>
        </p:nvPicPr>
        <p:blipFill rotWithShape="1">
          <a:blip r:embed="rId3">
            <a:alphaModFix/>
          </a:blip>
          <a:srcRect b="21433" l="0" r="0" t="0"/>
          <a:stretch/>
        </p:blipFill>
        <p:spPr>
          <a:xfrm>
            <a:off x="5538668" y="1934381"/>
            <a:ext cx="3552511" cy="1695175"/>
          </a:xfrm>
          <a:prstGeom prst="rect">
            <a:avLst/>
          </a:prstGeom>
          <a:noFill/>
          <a:ln cap="flat" cmpd="sng" w="28575">
            <a:solidFill>
              <a:schemeClr val="dk1"/>
            </a:solidFill>
            <a:prstDash val="solid"/>
            <a:round/>
            <a:headEnd len="sm" w="sm" type="none"/>
            <a:tailEnd len="sm" w="sm" type="none"/>
          </a:ln>
        </p:spPr>
      </p:pic>
      <p:pic>
        <p:nvPicPr>
          <p:cNvPr id="338" name="Google Shape;338;p21"/>
          <p:cNvPicPr preferRelativeResize="0"/>
          <p:nvPr/>
        </p:nvPicPr>
        <p:blipFill rotWithShape="1">
          <a:blip r:embed="rId4">
            <a:alphaModFix/>
          </a:blip>
          <a:srcRect b="0" l="0" r="0" t="0"/>
          <a:stretch/>
        </p:blipFill>
        <p:spPr>
          <a:xfrm>
            <a:off x="6250186" y="3629556"/>
            <a:ext cx="2029254" cy="1164916"/>
          </a:xfrm>
          <a:prstGeom prst="rect">
            <a:avLst/>
          </a:prstGeom>
          <a:noFill/>
          <a:ln>
            <a:noFill/>
          </a:ln>
        </p:spPr>
      </p:pic>
      <p:pic>
        <p:nvPicPr>
          <p:cNvPr id="339" name="Google Shape;339;p21"/>
          <p:cNvPicPr preferRelativeResize="0"/>
          <p:nvPr/>
        </p:nvPicPr>
        <p:blipFill rotWithShape="1">
          <a:blip r:embed="rId5">
            <a:alphaModFix/>
          </a:blip>
          <a:srcRect b="0" l="0" r="0" t="0"/>
          <a:stretch/>
        </p:blipFill>
        <p:spPr>
          <a:xfrm>
            <a:off x="6873139" y="339115"/>
            <a:ext cx="1850148" cy="1397094"/>
          </a:xfrm>
          <a:prstGeom prst="rect">
            <a:avLst/>
          </a:prstGeom>
          <a:noFill/>
          <a:ln>
            <a:noFill/>
          </a:ln>
        </p:spPr>
      </p:pic>
      <p:sp>
        <p:nvSpPr>
          <p:cNvPr id="340" name="Google Shape;340;p21"/>
          <p:cNvSpPr txBox="1"/>
          <p:nvPr/>
        </p:nvSpPr>
        <p:spPr>
          <a:xfrm>
            <a:off x="7264813" y="1199682"/>
            <a:ext cx="1066800" cy="400200"/>
          </a:xfrm>
          <a:prstGeom prst="rect">
            <a:avLst/>
          </a:prstGeom>
          <a:solidFill>
            <a:srgbClr val="38761D"/>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1C232"/>
                </a:solidFill>
                <a:latin typeface="Arial"/>
                <a:ea typeface="Arial"/>
                <a:cs typeface="Arial"/>
                <a:sym typeface="Arial"/>
              </a:rPr>
              <a:t>Resource</a:t>
            </a:r>
            <a:endParaRPr b="0" i="0" sz="1400" u="none" cap="none" strike="noStrike">
              <a:solidFill>
                <a:srgbClr val="F1C232"/>
              </a:solidFill>
              <a:latin typeface="Arial"/>
              <a:ea typeface="Arial"/>
              <a:cs typeface="Arial"/>
              <a:sym typeface="Arial"/>
            </a:endParaRPr>
          </a:p>
        </p:txBody>
      </p:sp>
      <p:sp>
        <p:nvSpPr>
          <p:cNvPr id="341" name="Google Shape;3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Examples</a:t>
            </a:r>
            <a:endParaRPr sz="3200">
              <a:solidFill>
                <a:srgbClr val="00717D"/>
              </a:solidFill>
              <a:latin typeface="Cambria"/>
              <a:ea typeface="Cambria"/>
              <a:cs typeface="Cambria"/>
              <a:sym typeface="Cambria"/>
            </a:endParaRPr>
          </a:p>
        </p:txBody>
      </p:sp>
      <p:sp>
        <p:nvSpPr>
          <p:cNvPr id="347" name="Google Shape;347;p13"/>
          <p:cNvSpPr txBox="1"/>
          <p:nvPr>
            <p:ph idx="1" type="body"/>
          </p:nvPr>
        </p:nvSpPr>
        <p:spPr>
          <a:xfrm>
            <a:off x="311700" y="1152475"/>
            <a:ext cx="8520600" cy="369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chemeClr val="dk1"/>
                </a:solidFill>
              </a:rPr>
              <a:t>Calculate the sum of an array of size </a:t>
            </a:r>
            <a:r>
              <a:rPr i="1" lang="en-GB">
                <a:solidFill>
                  <a:schemeClr val="dk1"/>
                </a:solidFill>
              </a:rPr>
              <a:t>n</a:t>
            </a:r>
            <a:r>
              <a:rPr lang="en-GB">
                <a:solidFill>
                  <a:schemeClr val="dk1"/>
                </a:solidFill>
              </a:rPr>
              <a:t> using pthread. Where there is </a:t>
            </a:r>
            <a:r>
              <a:rPr i="1" lang="en-GB">
                <a:solidFill>
                  <a:schemeClr val="dk1"/>
                </a:solidFill>
              </a:rPr>
              <a:t>m </a:t>
            </a:r>
            <a:r>
              <a:rPr lang="en-GB">
                <a:solidFill>
                  <a:schemeClr val="dk1"/>
                </a:solidFill>
              </a:rPr>
              <a:t>threads and the i</a:t>
            </a:r>
            <a:r>
              <a:rPr baseline="30000" lang="en-GB">
                <a:solidFill>
                  <a:schemeClr val="dk1"/>
                </a:solidFill>
              </a:rPr>
              <a:t>th</a:t>
            </a:r>
            <a:r>
              <a:rPr lang="en-GB">
                <a:solidFill>
                  <a:schemeClr val="dk1"/>
                </a:solidFill>
              </a:rPr>
              <a:t> thread locally calculates the sum from </a:t>
            </a:r>
            <a:r>
              <a:rPr i="1" lang="en-GB">
                <a:solidFill>
                  <a:schemeClr val="dk1"/>
                </a:solidFill>
              </a:rPr>
              <a:t>(n/m*i) </a:t>
            </a:r>
            <a:r>
              <a:rPr lang="en-GB">
                <a:solidFill>
                  <a:schemeClr val="dk1"/>
                </a:solidFill>
              </a:rPr>
              <a:t>to </a:t>
            </a:r>
            <a:r>
              <a:rPr i="1" lang="en-GB">
                <a:solidFill>
                  <a:schemeClr val="dk1"/>
                </a:solidFill>
              </a:rPr>
              <a:t>(n/m*(i+1) - 1). </a:t>
            </a:r>
            <a:endParaRPr i="1">
              <a:solidFill>
                <a:schemeClr val="dk1"/>
              </a:solidFill>
            </a:endParaRPr>
          </a:p>
        </p:txBody>
      </p:sp>
      <p:sp>
        <p:nvSpPr>
          <p:cNvPr id="348" name="Google Shape;348;p13"/>
          <p:cNvSpPr txBox="1"/>
          <p:nvPr/>
        </p:nvSpPr>
        <p:spPr>
          <a:xfrm>
            <a:off x="591625" y="3320325"/>
            <a:ext cx="7650086" cy="152346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Say the array size is </a:t>
            </a:r>
            <a:r>
              <a:rPr b="1" i="0" lang="en-GB" sz="1700" u="none" cap="none" strike="noStrike">
                <a:solidFill>
                  <a:srgbClr val="000000"/>
                </a:solidFill>
                <a:latin typeface="Arial"/>
                <a:ea typeface="Arial"/>
                <a:cs typeface="Arial"/>
                <a:sym typeface="Arial"/>
              </a:rPr>
              <a:t>10(n)</a:t>
            </a:r>
            <a:r>
              <a:rPr b="0" i="0" lang="en-GB" sz="1400" u="none" cap="none" strike="noStrike">
                <a:solidFill>
                  <a:srgbClr val="000000"/>
                </a:solidFill>
                <a:latin typeface="Arial"/>
                <a:ea typeface="Arial"/>
                <a:cs typeface="Arial"/>
                <a:sym typeface="Arial"/>
              </a:rPr>
              <a:t>. And there are </a:t>
            </a:r>
            <a:r>
              <a:rPr b="1" i="0" lang="en-GB" sz="1700" u="none" cap="none" strike="noStrike">
                <a:solidFill>
                  <a:srgbClr val="000000"/>
                </a:solidFill>
                <a:latin typeface="Arial"/>
                <a:ea typeface="Arial"/>
                <a:cs typeface="Arial"/>
                <a:sym typeface="Arial"/>
              </a:rPr>
              <a:t>2(m) threads</a:t>
            </a:r>
            <a:r>
              <a:rPr b="0" i="0" lang="en-GB"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sng" cap="none" strike="noStrike">
                <a:solidFill>
                  <a:srgbClr val="E69138"/>
                </a:solidFill>
                <a:latin typeface="Arial"/>
                <a:ea typeface="Arial"/>
                <a:cs typeface="Arial"/>
                <a:sym typeface="Arial"/>
              </a:rPr>
              <a:t>Then 1st thread will calculate: </a:t>
            </a:r>
            <a:endParaRPr b="1" i="0" sz="1400" u="sng"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E69138"/>
                </a:solidFill>
                <a:latin typeface="Arial"/>
                <a:ea typeface="Arial"/>
                <a:cs typeface="Arial"/>
                <a:sym typeface="Arial"/>
              </a:rPr>
              <a:t>sum of arr[0] to arr[4] = 31+42+27+59+1 =</a:t>
            </a:r>
            <a:endParaRPr b="1" i="0" sz="1400" u="none"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GB" sz="1400" u="sng" cap="none" strike="noStrike">
                <a:solidFill>
                  <a:srgbClr val="38761D"/>
                </a:solidFill>
                <a:latin typeface="Arial"/>
                <a:ea typeface="Arial"/>
                <a:cs typeface="Arial"/>
                <a:sym typeface="Arial"/>
              </a:rPr>
              <a:t>And 2nd thread will calculate: </a:t>
            </a:r>
            <a:endParaRPr b="1" i="0" sz="1400" u="sng" cap="none" strike="noStrike">
              <a:solidFill>
                <a:srgbClr val="38761D"/>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GB" sz="1400" u="none" cap="none" strike="noStrike">
                <a:solidFill>
                  <a:srgbClr val="38761D"/>
                </a:solidFill>
                <a:latin typeface="Arial"/>
                <a:ea typeface="Arial"/>
                <a:cs typeface="Arial"/>
                <a:sym typeface="Arial"/>
              </a:rPr>
              <a:t>sum of arr[5] to arr[9] = 20+120+77+12+3 =</a:t>
            </a:r>
            <a:endParaRPr b="1" i="0" sz="1400" u="none" cap="none" strike="noStrike">
              <a:solidFill>
                <a:srgbClr val="38761D"/>
              </a:solidFill>
              <a:latin typeface="Arial"/>
              <a:ea typeface="Arial"/>
              <a:cs typeface="Arial"/>
              <a:sym typeface="Arial"/>
            </a:endParaRPr>
          </a:p>
        </p:txBody>
      </p:sp>
      <p:graphicFrame>
        <p:nvGraphicFramePr>
          <p:cNvPr id="349" name="Google Shape;349;p13"/>
          <p:cNvGraphicFramePr/>
          <p:nvPr/>
        </p:nvGraphicFramePr>
        <p:xfrm>
          <a:off x="952500" y="2381250"/>
          <a:ext cx="3000000" cy="3000000"/>
        </p:xfrm>
        <a:graphic>
          <a:graphicData uri="http://schemas.openxmlformats.org/drawingml/2006/table">
            <a:tbl>
              <a:tblPr>
                <a:noFill/>
                <a:tableStyleId>{9804F0DB-1663-4D8C-8330-C0E0728F64D2}</a:tableStyleId>
              </a:tblPr>
              <a:tblGrid>
                <a:gridCol w="933350"/>
                <a:gridCol w="630575"/>
                <a:gridCol w="630575"/>
                <a:gridCol w="630575"/>
                <a:gridCol w="630575"/>
                <a:gridCol w="630575"/>
                <a:gridCol w="630575"/>
                <a:gridCol w="630575"/>
                <a:gridCol w="630575"/>
                <a:gridCol w="630575"/>
                <a:gridCol w="630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Value</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1C23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31</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42</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27</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59</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20</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120</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77</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12</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Index</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6D9EE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0</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50" name="Google Shape;3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GB" sz="3600">
                <a:solidFill>
                  <a:srgbClr val="00717D"/>
                </a:solidFill>
              </a:rPr>
              <a:t>THANK YOU</a:t>
            </a:r>
            <a:endParaRPr sz="3600">
              <a:solidFill>
                <a:srgbClr val="0071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Thread Recap</a:t>
            </a:r>
            <a:endParaRPr sz="3200">
              <a:solidFill>
                <a:srgbClr val="00717D"/>
              </a:solidFill>
              <a:latin typeface="Cambria"/>
              <a:ea typeface="Cambria"/>
              <a:cs typeface="Cambria"/>
              <a:sym typeface="Cambria"/>
            </a:endParaRPr>
          </a:p>
        </p:txBody>
      </p:sp>
      <p:sp>
        <p:nvSpPr>
          <p:cNvPr id="134" name="Google Shape;134;p2"/>
          <p:cNvSpPr txBox="1"/>
          <p:nvPr>
            <p:ph idx="1" type="body"/>
          </p:nvPr>
        </p:nvSpPr>
        <p:spPr>
          <a:xfrm>
            <a:off x="311700" y="1017725"/>
            <a:ext cx="8832300" cy="1877100"/>
          </a:xfrm>
          <a:prstGeom prst="rect">
            <a:avLst/>
          </a:prstGeom>
          <a:noFill/>
          <a:ln>
            <a:noFill/>
          </a:ln>
        </p:spPr>
        <p:txBody>
          <a:bodyPr anchorCtr="0" anchor="t" bIns="91425" lIns="91425" spcFirstLastPara="1" rIns="91425" wrap="square" tIns="91425">
            <a:noAutofit/>
          </a:bodyPr>
          <a:lstStyle/>
          <a:p>
            <a:pPr indent="-332105" lvl="0" marL="457200" rtl="0" algn="just">
              <a:lnSpc>
                <a:spcPct val="140000"/>
              </a:lnSpc>
              <a:spcBef>
                <a:spcPts val="0"/>
              </a:spcBef>
              <a:spcAft>
                <a:spcPts val="0"/>
              </a:spcAft>
              <a:buSzPts val="1765"/>
              <a:buFont typeface="Nunito"/>
              <a:buAutoNum type="arabicPeriod"/>
            </a:pPr>
            <a:r>
              <a:rPr lang="en-GB" sz="1765">
                <a:solidFill>
                  <a:schemeClr val="dk1"/>
                </a:solidFill>
                <a:latin typeface="Nunito"/>
                <a:ea typeface="Nunito"/>
                <a:cs typeface="Nunito"/>
                <a:sym typeface="Nunito"/>
              </a:rPr>
              <a:t>A thread is a light weight process. </a:t>
            </a:r>
            <a:r>
              <a:rPr lang="en-GB" sz="1765">
                <a:solidFill>
                  <a:schemeClr val="dk1"/>
                </a:solidFill>
                <a:latin typeface="Nunito"/>
                <a:ea typeface="Nunito"/>
                <a:cs typeface="Nunito"/>
                <a:sym typeface="Nunito"/>
              </a:rPr>
              <a:t>Every thread belongs to exactly one process.</a:t>
            </a:r>
            <a:endParaRPr sz="1765">
              <a:solidFill>
                <a:schemeClr val="dk1"/>
              </a:solidFill>
              <a:latin typeface="Nunito"/>
              <a:ea typeface="Nunito"/>
              <a:cs typeface="Nunito"/>
              <a:sym typeface="Nunito"/>
            </a:endParaRPr>
          </a:p>
          <a:p>
            <a:pPr indent="-332105" lvl="0" marL="457200" rtl="0" algn="just">
              <a:lnSpc>
                <a:spcPct val="140000"/>
              </a:lnSpc>
              <a:spcBef>
                <a:spcPts val="0"/>
              </a:spcBef>
              <a:spcAft>
                <a:spcPts val="0"/>
              </a:spcAft>
              <a:buSzPts val="1765"/>
              <a:buAutoNum type="arabicPeriod"/>
            </a:pPr>
            <a:r>
              <a:rPr lang="en-GB" sz="1765">
                <a:solidFill>
                  <a:schemeClr val="dk1"/>
                </a:solidFill>
                <a:latin typeface="Nunito"/>
                <a:ea typeface="Nunito"/>
                <a:cs typeface="Nunito"/>
                <a:sym typeface="Nunito"/>
              </a:rPr>
              <a:t>A thread is </a:t>
            </a:r>
            <a:r>
              <a:rPr b="1" lang="en-GB" sz="1765">
                <a:solidFill>
                  <a:schemeClr val="dk1"/>
                </a:solidFill>
                <a:latin typeface="Nunito"/>
                <a:ea typeface="Nunito"/>
                <a:cs typeface="Nunito"/>
                <a:sym typeface="Nunito"/>
              </a:rPr>
              <a:t>a single sequence stream within a process</a:t>
            </a:r>
            <a:r>
              <a:rPr lang="en-GB" sz="1765">
                <a:solidFill>
                  <a:schemeClr val="dk1"/>
                </a:solidFill>
                <a:latin typeface="Nunito"/>
                <a:ea typeface="Nunito"/>
                <a:cs typeface="Nunito"/>
                <a:sym typeface="Nunito"/>
              </a:rPr>
              <a:t>. </a:t>
            </a:r>
            <a:endParaRPr sz="1765">
              <a:solidFill>
                <a:schemeClr val="dk1"/>
              </a:solidFill>
              <a:latin typeface="Nunito"/>
              <a:ea typeface="Nunito"/>
              <a:cs typeface="Nunito"/>
              <a:sym typeface="Nunito"/>
            </a:endParaRPr>
          </a:p>
          <a:p>
            <a:pPr indent="-332105" lvl="0" marL="457200" rtl="0" algn="just">
              <a:lnSpc>
                <a:spcPct val="140000"/>
              </a:lnSpc>
              <a:spcBef>
                <a:spcPts val="0"/>
              </a:spcBef>
              <a:spcAft>
                <a:spcPts val="0"/>
              </a:spcAft>
              <a:buClr>
                <a:schemeClr val="dk1"/>
              </a:buClr>
              <a:buSzPts val="1765"/>
              <a:buFont typeface="Nunito"/>
              <a:buAutoNum type="arabicPeriod"/>
            </a:pPr>
            <a:r>
              <a:rPr lang="en-GB" sz="1765">
                <a:solidFill>
                  <a:schemeClr val="dk1"/>
                </a:solidFill>
                <a:latin typeface="Nunito"/>
                <a:ea typeface="Nunito"/>
                <a:cs typeface="Nunito"/>
                <a:sym typeface="Nunito"/>
              </a:rPr>
              <a:t>There is no need to allocate extra memory space for threads.</a:t>
            </a:r>
            <a:endParaRPr sz="1765">
              <a:solidFill>
                <a:schemeClr val="dk1"/>
              </a:solidFill>
              <a:latin typeface="Nunito"/>
              <a:ea typeface="Nunito"/>
              <a:cs typeface="Nunito"/>
              <a:sym typeface="Nunito"/>
            </a:endParaRPr>
          </a:p>
          <a:p>
            <a:pPr indent="-340677" lvl="0" marL="457200" rtl="0" algn="just">
              <a:lnSpc>
                <a:spcPct val="140000"/>
              </a:lnSpc>
              <a:spcBef>
                <a:spcPts val="0"/>
              </a:spcBef>
              <a:spcAft>
                <a:spcPts val="0"/>
              </a:spcAft>
              <a:buSzPts val="1765"/>
              <a:buAutoNum type="arabicPeriod"/>
            </a:pPr>
            <a:r>
              <a:rPr lang="en-GB" sz="1765">
                <a:solidFill>
                  <a:schemeClr val="dk1"/>
                </a:solidFill>
                <a:latin typeface="Nunito"/>
                <a:ea typeface="Nunito"/>
                <a:cs typeface="Nunito"/>
                <a:sym typeface="Nunito"/>
              </a:rPr>
              <a:t>Each thread has </a:t>
            </a:r>
            <a:r>
              <a:rPr b="1" lang="en-GB" sz="1765">
                <a:solidFill>
                  <a:schemeClr val="dk1"/>
                </a:solidFill>
                <a:latin typeface="Nunito"/>
                <a:ea typeface="Nunito"/>
                <a:cs typeface="Nunito"/>
                <a:sym typeface="Nunito"/>
              </a:rPr>
              <a:t>its own program counter (PC), a register set, and a stack space</a:t>
            </a:r>
            <a:r>
              <a:rPr lang="en-GB" sz="1765">
                <a:solidFill>
                  <a:schemeClr val="dk1"/>
                </a:solidFill>
                <a:latin typeface="Nunito"/>
                <a:ea typeface="Nunito"/>
                <a:cs typeface="Nunito"/>
                <a:sym typeface="Nunito"/>
              </a:rPr>
              <a:t>. </a:t>
            </a:r>
            <a:endParaRPr sz="1765">
              <a:solidFill>
                <a:schemeClr val="dk1"/>
              </a:solidFill>
              <a:latin typeface="Nunito"/>
              <a:ea typeface="Nunito"/>
              <a:cs typeface="Nunito"/>
              <a:sym typeface="Nunito"/>
            </a:endParaRPr>
          </a:p>
        </p:txBody>
      </p:sp>
      <p:pic>
        <p:nvPicPr>
          <p:cNvPr id="135" name="Google Shape;135;p2"/>
          <p:cNvPicPr preferRelativeResize="0"/>
          <p:nvPr/>
        </p:nvPicPr>
        <p:blipFill rotWithShape="1">
          <a:blip r:embed="rId3">
            <a:alphaModFix/>
          </a:blip>
          <a:srcRect b="0" l="0" r="0" t="0"/>
          <a:stretch/>
        </p:blipFill>
        <p:spPr>
          <a:xfrm>
            <a:off x="1069634" y="2954513"/>
            <a:ext cx="3408311" cy="2062794"/>
          </a:xfrm>
          <a:prstGeom prst="rect">
            <a:avLst/>
          </a:prstGeom>
          <a:noFill/>
          <a:ln>
            <a:noFill/>
          </a:ln>
        </p:spPr>
      </p:pic>
      <p:pic>
        <p:nvPicPr>
          <p:cNvPr id="136" name="Google Shape;136;p2"/>
          <p:cNvPicPr preferRelativeResize="0"/>
          <p:nvPr/>
        </p:nvPicPr>
        <p:blipFill rotWithShape="1">
          <a:blip r:embed="rId4">
            <a:alphaModFix/>
          </a:blip>
          <a:srcRect b="0" l="0" r="0" t="0"/>
          <a:stretch/>
        </p:blipFill>
        <p:spPr>
          <a:xfrm>
            <a:off x="5004352" y="2980725"/>
            <a:ext cx="3581974" cy="2062775"/>
          </a:xfrm>
          <a:prstGeom prst="rect">
            <a:avLst/>
          </a:prstGeom>
          <a:noFill/>
          <a:ln>
            <a:noFill/>
          </a:ln>
        </p:spPr>
      </p:pic>
      <p:sp>
        <p:nvSpPr>
          <p:cNvPr id="137" name="Google Shape;137;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ea60175bd7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Thread Recap</a:t>
            </a:r>
            <a:endParaRPr sz="3200">
              <a:solidFill>
                <a:srgbClr val="00717D"/>
              </a:solidFill>
              <a:latin typeface="Cambria"/>
              <a:ea typeface="Cambria"/>
              <a:cs typeface="Cambria"/>
              <a:sym typeface="Cambria"/>
            </a:endParaRPr>
          </a:p>
        </p:txBody>
      </p:sp>
      <p:sp>
        <p:nvSpPr>
          <p:cNvPr id="143" name="Google Shape;143;g2ea60175bd7_2_0"/>
          <p:cNvSpPr txBox="1"/>
          <p:nvPr>
            <p:ph idx="1" type="body"/>
          </p:nvPr>
        </p:nvSpPr>
        <p:spPr>
          <a:xfrm>
            <a:off x="311700" y="1152475"/>
            <a:ext cx="8607300" cy="3416400"/>
          </a:xfrm>
          <a:prstGeom prst="rect">
            <a:avLst/>
          </a:prstGeom>
          <a:noFill/>
          <a:ln>
            <a:noFill/>
          </a:ln>
        </p:spPr>
        <p:txBody>
          <a:bodyPr anchorCtr="0" anchor="t" bIns="91425" lIns="91425" spcFirstLastPara="1" rIns="91425" wrap="square" tIns="91425">
            <a:normAutofit lnSpcReduction="20000"/>
          </a:bodyPr>
          <a:lstStyle/>
          <a:p>
            <a:pPr indent="0" lvl="0" marL="457200" rtl="0" algn="just">
              <a:lnSpc>
                <a:spcPct val="140000"/>
              </a:lnSpc>
              <a:spcBef>
                <a:spcPts val="0"/>
              </a:spcBef>
              <a:spcAft>
                <a:spcPts val="0"/>
              </a:spcAft>
              <a:buNone/>
            </a:pPr>
            <a:r>
              <a:rPr lang="en-GB" sz="1765">
                <a:solidFill>
                  <a:schemeClr val="dk1"/>
                </a:solidFill>
                <a:latin typeface="Nunito"/>
                <a:ea typeface="Nunito"/>
                <a:cs typeface="Nunito"/>
                <a:sym typeface="Nunito"/>
              </a:rPr>
              <a:t>5. </a:t>
            </a:r>
            <a:r>
              <a:rPr lang="en-GB" sz="1765">
                <a:solidFill>
                  <a:schemeClr val="dk1"/>
                </a:solidFill>
                <a:latin typeface="Nunito"/>
                <a:ea typeface="Nunito"/>
                <a:cs typeface="Nunito"/>
                <a:sym typeface="Nunito"/>
              </a:rPr>
              <a:t>Threads shares with other threads’ their code section, data section and OS resources like open files and signals within the same process. </a:t>
            </a:r>
            <a:endParaRPr sz="1765">
              <a:solidFill>
                <a:schemeClr val="dk1"/>
              </a:solidFill>
              <a:latin typeface="Nunito"/>
              <a:ea typeface="Nunito"/>
              <a:cs typeface="Nunito"/>
              <a:sym typeface="Nunito"/>
            </a:endParaRPr>
          </a:p>
          <a:p>
            <a:pPr indent="0" lvl="0" marL="457200" rtl="0" algn="just">
              <a:lnSpc>
                <a:spcPct val="140000"/>
              </a:lnSpc>
              <a:spcBef>
                <a:spcPts val="0"/>
              </a:spcBef>
              <a:spcAft>
                <a:spcPts val="0"/>
              </a:spcAft>
              <a:buNone/>
            </a:pPr>
            <a:r>
              <a:rPr lang="en-GB" sz="1765">
                <a:solidFill>
                  <a:schemeClr val="dk1"/>
                </a:solidFill>
                <a:latin typeface="Nunito"/>
                <a:ea typeface="Nunito"/>
                <a:cs typeface="Nunito"/>
                <a:sym typeface="Nunito"/>
              </a:rPr>
              <a:t>6. For switching one thread to another </a:t>
            </a:r>
            <a:r>
              <a:rPr b="1" lang="en-GB" sz="1765">
                <a:solidFill>
                  <a:schemeClr val="dk1"/>
                </a:solidFill>
                <a:latin typeface="Nunito"/>
                <a:ea typeface="Nunito"/>
                <a:cs typeface="Nunito"/>
                <a:sym typeface="Nunito"/>
              </a:rPr>
              <a:t>no need to interact with operating system, interacts with process only.</a:t>
            </a:r>
            <a:endParaRPr b="1" sz="1765">
              <a:solidFill>
                <a:schemeClr val="dk1"/>
              </a:solidFill>
              <a:latin typeface="Nunito"/>
              <a:ea typeface="Nunito"/>
              <a:cs typeface="Nunito"/>
              <a:sym typeface="Nunito"/>
            </a:endParaRPr>
          </a:p>
          <a:p>
            <a:pPr indent="0" lvl="0" marL="457200" rtl="0" algn="just">
              <a:lnSpc>
                <a:spcPct val="140000"/>
              </a:lnSpc>
              <a:spcBef>
                <a:spcPts val="0"/>
              </a:spcBef>
              <a:spcAft>
                <a:spcPts val="0"/>
              </a:spcAft>
              <a:buNone/>
            </a:pPr>
            <a:r>
              <a:rPr lang="en-GB" sz="1765">
                <a:solidFill>
                  <a:schemeClr val="dk1"/>
                </a:solidFill>
                <a:latin typeface="Nunito"/>
                <a:ea typeface="Nunito"/>
                <a:cs typeface="Nunito"/>
                <a:sym typeface="Nunito"/>
              </a:rPr>
              <a:t>7. Threads are not independent from each other unlike processes. For example,  </a:t>
            </a:r>
            <a:endParaRPr sz="1765">
              <a:solidFill>
                <a:schemeClr val="dk1"/>
              </a:solidFill>
              <a:latin typeface="Nunito"/>
              <a:ea typeface="Nunito"/>
              <a:cs typeface="Nunito"/>
              <a:sym typeface="Nunito"/>
            </a:endParaRPr>
          </a:p>
          <a:p>
            <a:pPr indent="-340677" lvl="0" marL="457200" rtl="0" algn="just">
              <a:lnSpc>
                <a:spcPct val="140000"/>
              </a:lnSpc>
              <a:spcBef>
                <a:spcPts val="0"/>
              </a:spcBef>
              <a:spcAft>
                <a:spcPts val="0"/>
              </a:spcAft>
              <a:buClr>
                <a:schemeClr val="dk1"/>
              </a:buClr>
              <a:buSzPts val="1765"/>
              <a:buFont typeface="Nunito"/>
              <a:buChar char="●"/>
            </a:pPr>
            <a:r>
              <a:rPr lang="en-GB" sz="1765">
                <a:solidFill>
                  <a:schemeClr val="dk1"/>
                </a:solidFill>
                <a:latin typeface="Nunito"/>
                <a:ea typeface="Nunito"/>
                <a:cs typeface="Nunito"/>
                <a:sym typeface="Nunito"/>
              </a:rPr>
              <a:t>A failure in one thread (e.g., accessing invalid memory) can potentially crash the entire process, affecting all threads within it. </a:t>
            </a:r>
            <a:endParaRPr sz="1765">
              <a:solidFill>
                <a:schemeClr val="dk1"/>
              </a:solidFill>
              <a:latin typeface="Nunito"/>
              <a:ea typeface="Nunito"/>
              <a:cs typeface="Nunito"/>
              <a:sym typeface="Nunito"/>
            </a:endParaRPr>
          </a:p>
          <a:p>
            <a:pPr indent="-340677" lvl="0" marL="457200" rtl="0" algn="just">
              <a:lnSpc>
                <a:spcPct val="140000"/>
              </a:lnSpc>
              <a:spcBef>
                <a:spcPts val="0"/>
              </a:spcBef>
              <a:spcAft>
                <a:spcPts val="0"/>
              </a:spcAft>
              <a:buClr>
                <a:schemeClr val="dk1"/>
              </a:buClr>
              <a:buSzPts val="1765"/>
              <a:buFont typeface="Nunito"/>
              <a:buChar char="●"/>
            </a:pPr>
            <a:r>
              <a:rPr lang="en-GB" sz="1765">
                <a:solidFill>
                  <a:schemeClr val="dk1"/>
                </a:solidFill>
                <a:latin typeface="Nunito"/>
                <a:ea typeface="Nunito"/>
                <a:cs typeface="Nunito"/>
                <a:sym typeface="Nunito"/>
              </a:rPr>
              <a:t>If one thread modifies a shared variable, this change is immediately visible to other threads.</a:t>
            </a:r>
            <a:endParaRPr sz="1765">
              <a:solidFill>
                <a:schemeClr val="dk1"/>
              </a:solidFill>
              <a:latin typeface="Nunito"/>
              <a:ea typeface="Nunito"/>
              <a:cs typeface="Nunito"/>
              <a:sym typeface="Nunito"/>
            </a:endParaRPr>
          </a:p>
          <a:p>
            <a:pPr indent="0" lvl="0" marL="0" rtl="0" algn="just">
              <a:lnSpc>
                <a:spcPct val="160000"/>
              </a:lnSpc>
              <a:spcBef>
                <a:spcPts val="0"/>
              </a:spcBef>
              <a:spcAft>
                <a:spcPts val="0"/>
              </a:spcAft>
              <a:buNone/>
            </a:pPr>
            <a:r>
              <a:t/>
            </a:r>
            <a:endParaRPr>
              <a:solidFill>
                <a:schemeClr val="dk1"/>
              </a:solidFill>
            </a:endParaRPr>
          </a:p>
        </p:txBody>
      </p:sp>
      <p:sp>
        <p:nvSpPr>
          <p:cNvPr id="144" name="Google Shape;144;g2ea60175bd7_2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Thread Recap</a:t>
            </a:r>
            <a:endParaRPr sz="3200">
              <a:solidFill>
                <a:srgbClr val="00717D"/>
              </a:solidFill>
              <a:latin typeface="Cambria"/>
              <a:ea typeface="Cambria"/>
              <a:cs typeface="Cambria"/>
              <a:sym typeface="Cambria"/>
            </a:endParaRPr>
          </a:p>
        </p:txBody>
      </p:sp>
      <p:sp>
        <p:nvSpPr>
          <p:cNvPr id="150" name="Google Shape;15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Nunito"/>
                <a:ea typeface="Nunito"/>
                <a:cs typeface="Nunito"/>
                <a:sym typeface="Nunito"/>
              </a:rPr>
              <a:t>Threads are popular way to improve application through </a:t>
            </a:r>
            <a:r>
              <a:rPr b="1" lang="en-GB">
                <a:solidFill>
                  <a:schemeClr val="dk1"/>
                </a:solidFill>
                <a:latin typeface="Nunito"/>
                <a:ea typeface="Nunito"/>
                <a:cs typeface="Nunito"/>
                <a:sym typeface="Nunito"/>
              </a:rPr>
              <a:t>parallelism</a:t>
            </a:r>
            <a:r>
              <a:rPr lang="en-GB">
                <a:solidFill>
                  <a:schemeClr val="dk1"/>
                </a:solidFill>
                <a:latin typeface="Nunito"/>
                <a:ea typeface="Nunito"/>
                <a:cs typeface="Nunito"/>
                <a:sym typeface="Nunito"/>
              </a:rPr>
              <a:t>. For example, in a browser, multiple tabs can be different threads. MS word uses multiple threads, one thread to format the text, other thread to process inputs, etc.</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Nunito"/>
                <a:ea typeface="Nunito"/>
                <a:cs typeface="Nunito"/>
                <a:sym typeface="Nunito"/>
              </a:rPr>
              <a:t>Threads operate faster than processes due to following reasons: </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Nunito"/>
                <a:ea typeface="Nunito"/>
                <a:cs typeface="Nunito"/>
                <a:sym typeface="Nunito"/>
              </a:rPr>
              <a:t>1) Thread creation is much faster</a:t>
            </a:r>
            <a:endParaRPr>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Nunito"/>
                <a:ea typeface="Nunito"/>
                <a:cs typeface="Nunito"/>
                <a:sym typeface="Nunito"/>
              </a:rPr>
              <a:t>2) </a:t>
            </a:r>
            <a:r>
              <a:rPr b="1" lang="en-GB">
                <a:solidFill>
                  <a:schemeClr val="dk1"/>
                </a:solidFill>
                <a:latin typeface="Nunito"/>
                <a:ea typeface="Nunito"/>
                <a:cs typeface="Nunito"/>
                <a:sym typeface="Nunito"/>
              </a:rPr>
              <a:t>Context switching between threads is much faster</a:t>
            </a:r>
            <a:endParaRPr b="1">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Nunito"/>
                <a:ea typeface="Nunito"/>
                <a:cs typeface="Nunito"/>
                <a:sym typeface="Nunito"/>
              </a:rPr>
              <a:t>3) Threads can be terminated easily </a:t>
            </a:r>
            <a:endParaRPr>
              <a:solidFill>
                <a:schemeClr val="dk1"/>
              </a:solidFill>
              <a:latin typeface="Nunito"/>
              <a:ea typeface="Nunito"/>
              <a:cs typeface="Nunito"/>
              <a:sym typeface="Nunito"/>
            </a:endParaRPr>
          </a:p>
          <a:p>
            <a:pPr indent="0" lvl="0" marL="0" rtl="0" algn="l">
              <a:lnSpc>
                <a:spcPct val="115000"/>
              </a:lnSpc>
              <a:spcBef>
                <a:spcPts val="1200"/>
              </a:spcBef>
              <a:spcAft>
                <a:spcPts val="1200"/>
              </a:spcAft>
              <a:buSzPts val="1800"/>
              <a:buNone/>
            </a:pPr>
            <a:r>
              <a:rPr lang="en-GB">
                <a:solidFill>
                  <a:schemeClr val="dk1"/>
                </a:solidFill>
                <a:latin typeface="Nunito"/>
                <a:ea typeface="Nunito"/>
                <a:cs typeface="Nunito"/>
                <a:sym typeface="Nunito"/>
              </a:rPr>
              <a:t>4) </a:t>
            </a:r>
            <a:r>
              <a:rPr b="1" lang="en-GB">
                <a:solidFill>
                  <a:schemeClr val="dk1"/>
                </a:solidFill>
                <a:latin typeface="Nunito"/>
                <a:ea typeface="Nunito"/>
                <a:cs typeface="Nunito"/>
                <a:sym typeface="Nunito"/>
              </a:rPr>
              <a:t>Communication between threads is faster</a:t>
            </a:r>
            <a:endParaRPr b="1">
              <a:solidFill>
                <a:schemeClr val="dk1"/>
              </a:solidFill>
              <a:latin typeface="Nunito"/>
              <a:ea typeface="Nunito"/>
              <a:cs typeface="Nunito"/>
              <a:sym typeface="Nunito"/>
            </a:endParaRPr>
          </a:p>
        </p:txBody>
      </p:sp>
      <p:sp>
        <p:nvSpPr>
          <p:cNvPr id="151" name="Google Shape;15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52" name="Google Shape;152;p3"/>
          <p:cNvSpPr txBox="1"/>
          <p:nvPr/>
        </p:nvSpPr>
        <p:spPr>
          <a:xfrm>
            <a:off x="0" y="4598425"/>
            <a:ext cx="8832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1"/>
                </a:solidFill>
                <a:latin typeface="Nunito"/>
                <a:ea typeface="Nunito"/>
                <a:cs typeface="Nunito"/>
                <a:sym typeface="Nunito"/>
              </a:rPr>
              <a:t>Parallelism</a:t>
            </a:r>
            <a:r>
              <a:rPr lang="en-GB" sz="1100">
                <a:solidFill>
                  <a:schemeClr val="dk1"/>
                </a:solidFill>
                <a:latin typeface="Nunito"/>
                <a:ea typeface="Nunito"/>
                <a:cs typeface="Nunito"/>
                <a:sym typeface="Nunito"/>
              </a:rPr>
              <a:t> is the practice of dividing a task into smaller sub-tasks that can be processed simultaneously to improve performance and efficiency.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Nunito"/>
                <a:ea typeface="Nunito"/>
                <a:cs typeface="Nunito"/>
                <a:sym typeface="Nunito"/>
              </a:rPr>
              <a:t>Pthread</a:t>
            </a:r>
            <a:endParaRPr sz="3200">
              <a:solidFill>
                <a:srgbClr val="00717D"/>
              </a:solidFill>
              <a:latin typeface="Nunito"/>
              <a:ea typeface="Nunito"/>
              <a:cs typeface="Nunito"/>
              <a:sym typeface="Nunito"/>
            </a:endParaRPr>
          </a:p>
        </p:txBody>
      </p:sp>
      <p:sp>
        <p:nvSpPr>
          <p:cNvPr id="158" name="Google Shape;158;p4"/>
          <p:cNvSpPr txBox="1"/>
          <p:nvPr>
            <p:ph idx="1" type="body"/>
          </p:nvPr>
        </p:nvSpPr>
        <p:spPr>
          <a:xfrm>
            <a:off x="311700" y="974034"/>
            <a:ext cx="8520600" cy="3756991"/>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None/>
            </a:pPr>
            <a:r>
              <a:rPr lang="en-GB">
                <a:solidFill>
                  <a:schemeClr val="dk1"/>
                </a:solidFill>
                <a:latin typeface="Nunito"/>
                <a:ea typeface="Nunito"/>
                <a:cs typeface="Nunito"/>
                <a:sym typeface="Nunito"/>
              </a:rPr>
              <a:t>In computing, POSIX (</a:t>
            </a:r>
            <a:r>
              <a:rPr lang="en-GB">
                <a:solidFill>
                  <a:schemeClr val="dk1"/>
                </a:solidFill>
                <a:latin typeface="Nunito"/>
                <a:ea typeface="Nunito"/>
                <a:cs typeface="Nunito"/>
                <a:sym typeface="Nunito"/>
              </a:rPr>
              <a:t>Portable Operating System Interface</a:t>
            </a:r>
            <a:r>
              <a:rPr lang="en-GB">
                <a:solidFill>
                  <a:schemeClr val="dk1"/>
                </a:solidFill>
                <a:latin typeface="Nunito"/>
                <a:ea typeface="Nunito"/>
                <a:cs typeface="Nunito"/>
                <a:sym typeface="Nunito"/>
              </a:rPr>
              <a:t>)</a:t>
            </a:r>
            <a:r>
              <a:rPr lang="en-GB">
                <a:solidFill>
                  <a:schemeClr val="dk1"/>
                </a:solidFill>
                <a:latin typeface="Nunito"/>
                <a:ea typeface="Nunito"/>
                <a:cs typeface="Nunito"/>
                <a:sym typeface="Nunito"/>
              </a:rPr>
              <a:t> Threads</a:t>
            </a:r>
            <a:r>
              <a:rPr lang="en-GB">
                <a:solidFill>
                  <a:schemeClr val="dk1"/>
                </a:solidFill>
                <a:latin typeface="Nunito"/>
                <a:ea typeface="Nunito"/>
                <a:cs typeface="Nunito"/>
                <a:sym typeface="Nunito"/>
              </a:rPr>
              <a:t>, commonly known as pthreads, is an execution model that exists independently from a programming language, as well as a parallel execution model. </a:t>
            </a:r>
            <a:endParaRPr>
              <a:solidFill>
                <a:schemeClr val="dk1"/>
              </a:solidFill>
              <a:latin typeface="Nunito"/>
              <a:ea typeface="Nunito"/>
              <a:cs typeface="Nunito"/>
              <a:sym typeface="Nunito"/>
            </a:endParaRPr>
          </a:p>
          <a:p>
            <a:pPr indent="-285750" lvl="0" marL="285750" rtl="0" algn="just">
              <a:lnSpc>
                <a:spcPct val="115000"/>
              </a:lnSpc>
              <a:spcBef>
                <a:spcPts val="0"/>
              </a:spcBef>
              <a:spcAft>
                <a:spcPts val="0"/>
              </a:spcAft>
              <a:buClr>
                <a:schemeClr val="dk1"/>
              </a:buClr>
              <a:buSzPts val="1100"/>
              <a:buFont typeface="Nunito"/>
              <a:buAutoNum type="arabicPeriod"/>
            </a:pPr>
            <a:r>
              <a:rPr lang="en-GB">
                <a:solidFill>
                  <a:schemeClr val="dk1"/>
                </a:solidFill>
                <a:latin typeface="Nunito"/>
                <a:ea typeface="Nunito"/>
                <a:cs typeface="Nunito"/>
                <a:sym typeface="Nunito"/>
              </a:rPr>
              <a:t>It allows a program </a:t>
            </a:r>
            <a:r>
              <a:rPr b="1" lang="en-GB">
                <a:solidFill>
                  <a:schemeClr val="dk1"/>
                </a:solidFill>
                <a:latin typeface="Nunito"/>
                <a:ea typeface="Nunito"/>
                <a:cs typeface="Nunito"/>
                <a:sym typeface="Nunito"/>
              </a:rPr>
              <a:t>to control multiple different flows of work </a:t>
            </a:r>
            <a:r>
              <a:rPr lang="en-GB">
                <a:solidFill>
                  <a:schemeClr val="dk1"/>
                </a:solidFill>
                <a:latin typeface="Nunito"/>
                <a:ea typeface="Nunito"/>
                <a:cs typeface="Nunito"/>
                <a:sym typeface="Nunito"/>
              </a:rPr>
              <a:t>that overlap in time. </a:t>
            </a:r>
            <a:endParaRPr>
              <a:solidFill>
                <a:schemeClr val="dk1"/>
              </a:solidFill>
              <a:latin typeface="Nunito"/>
              <a:ea typeface="Nunito"/>
              <a:cs typeface="Nunito"/>
              <a:sym typeface="Nunito"/>
            </a:endParaRPr>
          </a:p>
          <a:p>
            <a:pPr indent="-285750" lvl="0" marL="285750" rtl="0" algn="just">
              <a:lnSpc>
                <a:spcPct val="115000"/>
              </a:lnSpc>
              <a:spcBef>
                <a:spcPts val="0"/>
              </a:spcBef>
              <a:spcAft>
                <a:spcPts val="0"/>
              </a:spcAft>
              <a:buClr>
                <a:schemeClr val="dk1"/>
              </a:buClr>
              <a:buSzPts val="1100"/>
              <a:buFont typeface="Nunito"/>
              <a:buAutoNum type="arabicPeriod"/>
            </a:pPr>
            <a:r>
              <a:rPr lang="en-GB">
                <a:solidFill>
                  <a:schemeClr val="dk1"/>
                </a:solidFill>
                <a:latin typeface="Nunito"/>
                <a:ea typeface="Nunito"/>
                <a:cs typeface="Nunito"/>
                <a:sym typeface="Nunito"/>
              </a:rPr>
              <a:t>Pthreads are used to leverage the power of multiple processors. </a:t>
            </a:r>
            <a:endParaRPr>
              <a:solidFill>
                <a:schemeClr val="dk1"/>
              </a:solidFill>
              <a:latin typeface="Nunito"/>
              <a:ea typeface="Nunito"/>
              <a:cs typeface="Nunito"/>
              <a:sym typeface="Nunito"/>
            </a:endParaRPr>
          </a:p>
          <a:p>
            <a:pPr indent="-285750" lvl="0" marL="285750" rtl="0" algn="just">
              <a:lnSpc>
                <a:spcPct val="115000"/>
              </a:lnSpc>
              <a:spcBef>
                <a:spcPts val="0"/>
              </a:spcBef>
              <a:spcAft>
                <a:spcPts val="0"/>
              </a:spcAft>
              <a:buClr>
                <a:schemeClr val="dk1"/>
              </a:buClr>
              <a:buSzPts val="1100"/>
              <a:buFont typeface="Nunito"/>
              <a:buAutoNum type="arabicPeriod"/>
            </a:pPr>
            <a:r>
              <a:rPr lang="en-GB">
                <a:solidFill>
                  <a:schemeClr val="dk1"/>
                </a:solidFill>
                <a:latin typeface="Nunito"/>
                <a:ea typeface="Nunito"/>
                <a:cs typeface="Nunito"/>
                <a:sym typeface="Nunito"/>
              </a:rPr>
              <a:t>Here a process is broken into threads, each thread can use a processor to complete its execution and because there are multiple processors executing threads at the same time, parallelism in execution can be seen.</a:t>
            </a:r>
            <a:endParaRPr>
              <a:solidFill>
                <a:schemeClr val="dk1"/>
              </a:solidFill>
              <a:latin typeface="Nunito"/>
              <a:ea typeface="Nunito"/>
              <a:cs typeface="Nunito"/>
              <a:sym typeface="Nunito"/>
            </a:endParaRPr>
          </a:p>
        </p:txBody>
      </p:sp>
      <p:sp>
        <p:nvSpPr>
          <p:cNvPr id="159" name="Google Shape;15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Nunito"/>
                <a:ea typeface="Nunito"/>
                <a:cs typeface="Nunito"/>
                <a:sym typeface="Nunito"/>
              </a:rPr>
              <a:t>Pthread</a:t>
            </a:r>
            <a:endParaRPr sz="3200">
              <a:solidFill>
                <a:srgbClr val="00717D"/>
              </a:solidFill>
              <a:latin typeface="Nunito"/>
              <a:ea typeface="Nunito"/>
              <a:cs typeface="Nunito"/>
              <a:sym typeface="Nunito"/>
            </a:endParaRPr>
          </a:p>
        </p:txBody>
      </p:sp>
      <p:sp>
        <p:nvSpPr>
          <p:cNvPr id="165" name="Google Shape;16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Each flow of work is referred to </a:t>
            </a:r>
            <a:r>
              <a:rPr b="1" lang="en-GB">
                <a:solidFill>
                  <a:schemeClr val="dk1"/>
                </a:solidFill>
                <a:latin typeface="Nunito"/>
                <a:ea typeface="Nunito"/>
                <a:cs typeface="Nunito"/>
                <a:sym typeface="Nunito"/>
              </a:rPr>
              <a:t>as a thread</a:t>
            </a:r>
            <a:r>
              <a:rPr lang="en-GB">
                <a:solidFill>
                  <a:schemeClr val="dk1"/>
                </a:solidFill>
                <a:latin typeface="Nunito"/>
                <a:ea typeface="Nunito"/>
                <a:cs typeface="Nunito"/>
                <a:sym typeface="Nunito"/>
              </a:rPr>
              <a:t>, and creation and control over these flows is achieved by making calls to the POSIX Threads API. </a:t>
            </a:r>
            <a:endParaRPr>
              <a:latin typeface="Nunito"/>
              <a:ea typeface="Nunito"/>
              <a:cs typeface="Nunito"/>
              <a:sym typeface="Nunito"/>
            </a:endParaRPr>
          </a:p>
          <a:p>
            <a:pPr indent="-342900" lvl="0" marL="457200" rtl="0" algn="just">
              <a:lnSpc>
                <a:spcPct val="115000"/>
              </a:lnSpc>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POSIX Threads is an API (Application Programming Interface) defined by the Institute of Electrical and Electronics Engineers (IEEE) standard POSIX.1c, Threads extensions (IEEE Std 1003.1c-1995).</a:t>
            </a:r>
            <a:endParaRPr>
              <a:solidFill>
                <a:schemeClr val="dk1"/>
              </a:solidFill>
              <a:latin typeface="Nunito"/>
              <a:ea typeface="Nunito"/>
              <a:cs typeface="Nunito"/>
              <a:sym typeface="Nunito"/>
            </a:endParaRPr>
          </a:p>
          <a:p>
            <a:pPr indent="-342900" lvl="0" marL="457200" rtl="0" algn="just">
              <a:lnSpc>
                <a:spcPct val="115000"/>
              </a:lnSpc>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The POSIX Threads API includes functions for </a:t>
            </a:r>
            <a:r>
              <a:rPr b="1" lang="en-GB">
                <a:solidFill>
                  <a:schemeClr val="dk1"/>
                </a:solidFill>
                <a:latin typeface="Nunito"/>
                <a:ea typeface="Nunito"/>
                <a:cs typeface="Nunito"/>
                <a:sym typeface="Nunito"/>
              </a:rPr>
              <a:t>creating, controlling, and synchronizing</a:t>
            </a:r>
            <a:r>
              <a:rPr lang="en-GB">
                <a:solidFill>
                  <a:schemeClr val="dk1"/>
                </a:solidFill>
                <a:latin typeface="Nunito"/>
                <a:ea typeface="Nunito"/>
                <a:cs typeface="Nunito"/>
                <a:sym typeface="Nunito"/>
              </a:rPr>
              <a:t> threads.</a:t>
            </a:r>
            <a:endParaRPr>
              <a:solidFill>
                <a:schemeClr val="dk1"/>
              </a:solidFill>
              <a:latin typeface="Nunito"/>
              <a:ea typeface="Nunito"/>
              <a:cs typeface="Nunito"/>
              <a:sym typeface="Nunito"/>
            </a:endParaRPr>
          </a:p>
          <a:p>
            <a:pPr indent="-342900" lvl="0" marL="457200" rtl="0" algn="just">
              <a:lnSpc>
                <a:spcPct val="115000"/>
              </a:lnSpc>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POSIX (Portable Operating System Interface) is a set of standard operating system interfaces based on the Unix operating system.</a:t>
            </a:r>
            <a:endParaRPr>
              <a:solidFill>
                <a:schemeClr val="dk1"/>
              </a:solidFill>
              <a:latin typeface="Nunito"/>
              <a:ea typeface="Nunito"/>
              <a:cs typeface="Nunito"/>
              <a:sym typeface="Nunito"/>
            </a:endParaRPr>
          </a:p>
        </p:txBody>
      </p:sp>
      <p:sp>
        <p:nvSpPr>
          <p:cNvPr id="166" name="Google Shape;16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latin typeface="Nunito"/>
                <a:ea typeface="Nunito"/>
                <a:cs typeface="Nunito"/>
                <a:sym typeface="Nunito"/>
              </a:rPr>
              <a:t>‹#›</a:t>
            </a:fld>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56"/>
              <a:buNone/>
            </a:pPr>
            <a:r>
              <a:rPr lang="en-GB" sz="3200">
                <a:solidFill>
                  <a:srgbClr val="00717D"/>
                </a:solidFill>
                <a:latin typeface="Cambria"/>
                <a:ea typeface="Cambria"/>
                <a:cs typeface="Cambria"/>
                <a:sym typeface="Cambria"/>
              </a:rPr>
              <a:t>pthread Syntax: Thread Creating</a:t>
            </a:r>
            <a:endParaRPr sz="3200">
              <a:solidFill>
                <a:srgbClr val="00717D"/>
              </a:solidFill>
              <a:latin typeface="Cambria"/>
              <a:ea typeface="Cambria"/>
              <a:cs typeface="Cambria"/>
              <a:sym typeface="Cambria"/>
            </a:endParaRPr>
          </a:p>
        </p:txBody>
      </p:sp>
      <p:sp>
        <p:nvSpPr>
          <p:cNvPr id="172" name="Google Shape;172;p7"/>
          <p:cNvSpPr txBox="1"/>
          <p:nvPr>
            <p:ph idx="1" type="body"/>
          </p:nvPr>
        </p:nvSpPr>
        <p:spPr>
          <a:xfrm>
            <a:off x="311700" y="1152475"/>
            <a:ext cx="8715600" cy="3424200"/>
          </a:xfrm>
          <a:prstGeom prst="rect">
            <a:avLst/>
          </a:prstGeom>
          <a:noFill/>
          <a:ln>
            <a:noFill/>
          </a:ln>
        </p:spPr>
        <p:txBody>
          <a:bodyPr anchorCtr="0" anchor="t" bIns="91425" lIns="91425" spcFirstLastPara="1" rIns="91425" wrap="square" tIns="91425">
            <a:noAutofit/>
          </a:bodyPr>
          <a:lstStyle/>
          <a:p>
            <a:pPr indent="-308610" lvl="0" marL="457200" rtl="0" algn="l">
              <a:lnSpc>
                <a:spcPct val="100000"/>
              </a:lnSpc>
              <a:spcBef>
                <a:spcPts val="0"/>
              </a:spcBef>
              <a:spcAft>
                <a:spcPts val="0"/>
              </a:spcAft>
              <a:buSzPts val="1800"/>
              <a:buChar char="●"/>
            </a:pPr>
            <a:r>
              <a:rPr lang="en-GB">
                <a:solidFill>
                  <a:schemeClr val="dk1"/>
                </a:solidFill>
                <a:latin typeface="Times New Roman"/>
                <a:ea typeface="Times New Roman"/>
                <a:cs typeface="Times New Roman"/>
                <a:sym typeface="Times New Roman"/>
              </a:rPr>
              <a:t>Create a pthread Instance</a:t>
            </a:r>
            <a:endParaRPr>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400"/>
              <a:buChar char="○"/>
            </a:pPr>
            <a:r>
              <a:rPr b="1" lang="en-GB">
                <a:solidFill>
                  <a:schemeClr val="accent1"/>
                </a:solidFill>
                <a:latin typeface="Courier New"/>
                <a:ea typeface="Courier New"/>
                <a:cs typeface="Courier New"/>
                <a:sym typeface="Courier New"/>
              </a:rPr>
              <a:t>pthread_t obj;</a:t>
            </a:r>
            <a:endParaRPr b="1">
              <a:solidFill>
                <a:schemeClr val="accent1"/>
              </a:solidFill>
              <a:latin typeface="Courier New"/>
              <a:ea typeface="Courier New"/>
              <a:cs typeface="Courier New"/>
              <a:sym typeface="Courier New"/>
            </a:endParaRPr>
          </a:p>
          <a:p>
            <a:pPr indent="0" lvl="0" marL="148590" rtl="0" algn="l">
              <a:lnSpc>
                <a:spcPct val="10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08610" lvl="0" marL="457200" rtl="0" algn="l">
              <a:lnSpc>
                <a:spcPct val="100000"/>
              </a:lnSpc>
              <a:spcBef>
                <a:spcPts val="0"/>
              </a:spcBef>
              <a:spcAft>
                <a:spcPts val="0"/>
              </a:spcAft>
              <a:buSzPts val="1800"/>
              <a:buChar char="●"/>
            </a:pPr>
            <a:r>
              <a:rPr lang="en-GB">
                <a:solidFill>
                  <a:schemeClr val="dk1"/>
                </a:solidFill>
                <a:latin typeface="Times New Roman"/>
                <a:ea typeface="Times New Roman"/>
                <a:cs typeface="Times New Roman"/>
                <a:sym typeface="Times New Roman"/>
              </a:rPr>
              <a:t>Start Executing Thread</a:t>
            </a:r>
            <a:endParaRPr>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400"/>
              <a:buChar char="○"/>
            </a:pPr>
            <a:r>
              <a:rPr b="1" lang="en-GB">
                <a:solidFill>
                  <a:schemeClr val="accent1"/>
                </a:solidFill>
                <a:latin typeface="Times New Roman"/>
                <a:ea typeface="Times New Roman"/>
                <a:cs typeface="Times New Roman"/>
                <a:sym typeface="Times New Roman"/>
              </a:rPr>
              <a:t>pthread_create</a:t>
            </a:r>
            <a:r>
              <a:rPr b="1" lang="en-GB">
                <a:solidFill>
                  <a:schemeClr val="dk1"/>
                </a:solidFill>
                <a:latin typeface="Times New Roman"/>
                <a:ea typeface="Times New Roman"/>
                <a:cs typeface="Times New Roman"/>
                <a:sym typeface="Times New Roman"/>
              </a:rPr>
              <a:t> function will create a kernel level thread</a:t>
            </a:r>
            <a:endParaRPr b="1">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400"/>
              <a:buChar char="○"/>
            </a:pPr>
            <a:r>
              <a:rPr b="1" lang="en-GB">
                <a:solidFill>
                  <a:schemeClr val="dk1"/>
                </a:solidFill>
                <a:latin typeface="Times New Roman"/>
                <a:ea typeface="Times New Roman"/>
                <a:cs typeface="Times New Roman"/>
                <a:sym typeface="Times New Roman"/>
              </a:rPr>
              <a:t>To mention the thread fn and fn args</a:t>
            </a:r>
            <a:endParaRPr b="1">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400"/>
              <a:buFont typeface="Courier New"/>
              <a:buChar char="○"/>
            </a:pPr>
            <a:r>
              <a:rPr b="1" lang="en-GB">
                <a:solidFill>
                  <a:schemeClr val="accent1"/>
                </a:solidFill>
                <a:latin typeface="Courier New"/>
                <a:ea typeface="Courier New"/>
                <a:cs typeface="Courier New"/>
                <a:sym typeface="Courier New"/>
              </a:rPr>
              <a:t>int pthread_create(pthread_t *thread, const pthread_attr_t *attr, void *(*start)(void *), void *arg);</a:t>
            </a:r>
            <a:endParaRPr b="1">
              <a:solidFill>
                <a:schemeClr val="accent1"/>
              </a:solidFill>
              <a:latin typeface="Courier New"/>
              <a:ea typeface="Courier New"/>
              <a:cs typeface="Courier New"/>
              <a:sym typeface="Courier New"/>
            </a:endParaRPr>
          </a:p>
          <a:p>
            <a:pPr indent="0" lvl="0" marL="148590" rtl="0" algn="l">
              <a:lnSpc>
                <a:spcPct val="100000"/>
              </a:lnSpc>
              <a:spcBef>
                <a:spcPts val="0"/>
              </a:spcBef>
              <a:spcAft>
                <a:spcPts val="0"/>
              </a:spcAft>
              <a:buSzPts val="1800"/>
              <a:buNone/>
            </a:pPr>
            <a:r>
              <a:t/>
            </a:r>
            <a:endParaRPr>
              <a:solidFill>
                <a:schemeClr val="dk1"/>
              </a:solidFill>
              <a:latin typeface="Times New Roman"/>
              <a:ea typeface="Times New Roman"/>
              <a:cs typeface="Times New Roman"/>
              <a:sym typeface="Times New Roman"/>
            </a:endParaRPr>
          </a:p>
          <a:p>
            <a:pPr indent="-308610" lvl="0" marL="457200" rtl="0" algn="l">
              <a:lnSpc>
                <a:spcPct val="100000"/>
              </a:lnSpc>
              <a:spcBef>
                <a:spcPts val="0"/>
              </a:spcBef>
              <a:spcAft>
                <a:spcPts val="0"/>
              </a:spcAft>
              <a:buSzPts val="1800"/>
              <a:buChar char="●"/>
            </a:pPr>
            <a:r>
              <a:rPr lang="en-GB">
                <a:solidFill>
                  <a:schemeClr val="dk1"/>
                </a:solidFill>
                <a:latin typeface="Times New Roman"/>
                <a:ea typeface="Times New Roman"/>
                <a:cs typeface="Times New Roman"/>
                <a:sym typeface="Times New Roman"/>
              </a:rPr>
              <a:t>Join Thread or Wait For Thread to Finish</a:t>
            </a:r>
            <a:endParaRPr>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800"/>
              <a:buChar char="○"/>
            </a:pPr>
            <a:r>
              <a:rPr b="1" lang="en-GB" sz="1800">
                <a:solidFill>
                  <a:schemeClr val="accent1"/>
                </a:solidFill>
                <a:latin typeface="Times New Roman"/>
                <a:ea typeface="Times New Roman"/>
                <a:cs typeface="Times New Roman"/>
                <a:sym typeface="Times New Roman"/>
              </a:rPr>
              <a:t>pthread_join </a:t>
            </a:r>
            <a:r>
              <a:rPr b="1" lang="en-GB" sz="1800">
                <a:solidFill>
                  <a:schemeClr val="dk1"/>
                </a:solidFill>
                <a:latin typeface="Times New Roman"/>
                <a:ea typeface="Times New Roman"/>
                <a:cs typeface="Times New Roman"/>
                <a:sym typeface="Times New Roman"/>
              </a:rPr>
              <a:t>will wait for a particular thread</a:t>
            </a:r>
            <a:endParaRPr b="1" sz="1800">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800"/>
              <a:buChar char="○"/>
            </a:pPr>
            <a:r>
              <a:rPr b="1" lang="en-GB" sz="1800">
                <a:solidFill>
                  <a:schemeClr val="dk1"/>
                </a:solidFill>
                <a:latin typeface="Times New Roman"/>
                <a:ea typeface="Times New Roman"/>
                <a:cs typeface="Times New Roman"/>
                <a:sym typeface="Times New Roman"/>
              </a:rPr>
              <a:t>To catch the return</a:t>
            </a:r>
            <a:endParaRPr b="1" sz="1800">
              <a:solidFill>
                <a:schemeClr val="dk1"/>
              </a:solidFill>
              <a:latin typeface="Times New Roman"/>
              <a:ea typeface="Times New Roman"/>
              <a:cs typeface="Times New Roman"/>
              <a:sym typeface="Times New Roman"/>
            </a:endParaRPr>
          </a:p>
          <a:p>
            <a:pPr indent="-290830" lvl="1" marL="914400" rtl="0" algn="l">
              <a:lnSpc>
                <a:spcPct val="100000"/>
              </a:lnSpc>
              <a:spcBef>
                <a:spcPts val="0"/>
              </a:spcBef>
              <a:spcAft>
                <a:spcPts val="0"/>
              </a:spcAft>
              <a:buSzPts val="1400"/>
              <a:buFont typeface="Courier New"/>
              <a:buChar char="○"/>
            </a:pPr>
            <a:r>
              <a:rPr b="1" lang="en-GB">
                <a:solidFill>
                  <a:schemeClr val="accent1"/>
                </a:solidFill>
                <a:latin typeface="Courier New"/>
                <a:ea typeface="Courier New"/>
                <a:cs typeface="Courier New"/>
                <a:sym typeface="Courier New"/>
              </a:rPr>
              <a:t>int pthread_join(pthread_t thread, void **status);</a:t>
            </a:r>
            <a:endParaRPr b="1">
              <a:solidFill>
                <a:schemeClr val="accent1"/>
              </a:solidFill>
              <a:latin typeface="Courier New"/>
              <a:ea typeface="Courier New"/>
              <a:cs typeface="Courier New"/>
              <a:sym typeface="Courier New"/>
            </a:endParaRPr>
          </a:p>
        </p:txBody>
      </p:sp>
      <p:sp>
        <p:nvSpPr>
          <p:cNvPr id="173" name="Google Shape;173;p7"/>
          <p:cNvSpPr txBox="1"/>
          <p:nvPr/>
        </p:nvSpPr>
        <p:spPr>
          <a:xfrm>
            <a:off x="5983250" y="1152475"/>
            <a:ext cx="28491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Sleep Function (Yielding)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dk1"/>
                </a:solidFill>
                <a:latin typeface="Arial"/>
                <a:ea typeface="Arial"/>
                <a:cs typeface="Arial"/>
                <a:sym typeface="Arial"/>
              </a:rPr>
              <a:t>Gives chances to others</a:t>
            </a:r>
            <a:endParaRPr b="1"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dk1"/>
                </a:solidFill>
                <a:latin typeface="Arial"/>
                <a:ea typeface="Arial"/>
                <a:cs typeface="Arial"/>
                <a:sym typeface="Arial"/>
              </a:rPr>
              <a:t>Sleep(int msec);</a:t>
            </a:r>
            <a:endParaRPr b="1"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chemeClr val="dk1"/>
                </a:solidFill>
                <a:latin typeface="Arial"/>
                <a:ea typeface="Arial"/>
                <a:cs typeface="Arial"/>
                <a:sym typeface="Arial"/>
              </a:rPr>
              <a:t>uSleep(int usec);</a:t>
            </a:r>
            <a:endParaRPr b="1" i="0" sz="1400" u="none" cap="none" strike="noStrike">
              <a:solidFill>
                <a:schemeClr val="dk1"/>
              </a:solidFill>
              <a:latin typeface="Arial"/>
              <a:ea typeface="Arial"/>
              <a:cs typeface="Arial"/>
              <a:sym typeface="Arial"/>
            </a:endParaRPr>
          </a:p>
        </p:txBody>
      </p:sp>
      <p:sp>
        <p:nvSpPr>
          <p:cNvPr id="174" name="Google Shape;17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1000"/>
                                        <p:tgtEl>
                                          <p:spTgt spid="1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1000"/>
                                        <p:tgtEl>
                                          <p:spTgt spid="1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animEffect filter="fade" transition="in">
                                      <p:cBhvr>
                                        <p:cTn dur="1000"/>
                                        <p:tgtEl>
                                          <p:spTgt spid="1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animEffect filter="fade" transition="in">
                                      <p:cBhvr>
                                        <p:cTn dur="1000"/>
                                        <p:tgtEl>
                                          <p:spTgt spid="1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animEffect filter="fade" transition="in">
                                      <p:cBhvr>
                                        <p:cTn dur="1000"/>
                                        <p:tgtEl>
                                          <p:spTgt spid="17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a96fa4d4d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80" name="Google Shape;180;g2ea96fa4d4d_0_0"/>
          <p:cNvPicPr preferRelativeResize="0"/>
          <p:nvPr/>
        </p:nvPicPr>
        <p:blipFill>
          <a:blip r:embed="rId3">
            <a:alphaModFix/>
          </a:blip>
          <a:stretch>
            <a:fillRect/>
          </a:stretch>
        </p:blipFill>
        <p:spPr>
          <a:xfrm>
            <a:off x="152400" y="152400"/>
            <a:ext cx="6696075" cy="401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