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D1012</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Both precision and recall generally better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Both precision and recall generally better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Both precision and recall generally better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90525" y="1819275"/>
            <a:ext cx="8545200" cy="969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600"/>
              <a:t>Improved </a:t>
            </a:r>
            <a:r>
              <a:rPr lang="en" sz="4600"/>
              <a:t>Lexrank Summarization System</a:t>
            </a:r>
            <a:endParaRPr sz="4600"/>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Harita Kannan, Xiaopei Wu, Lonny Strunk, Ben McCready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Information Ordering: Chronological</a:t>
            </a:r>
            <a:endParaRPr/>
          </a:p>
        </p:txBody>
      </p:sp>
      <p:sp>
        <p:nvSpPr>
          <p:cNvPr id="117" name="Shape 1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Vanilla LexRank</a:t>
            </a:r>
            <a:endParaRPr b="1" sz="1100" u="sng"/>
          </a:p>
          <a:p>
            <a:pPr indent="0" lvl="0" marL="0" rtl="0">
              <a:spcBef>
                <a:spcPts val="1600"/>
              </a:spcBef>
              <a:spcAft>
                <a:spcPts val="0"/>
              </a:spcAft>
              <a:buNone/>
            </a:pPr>
            <a:r>
              <a:rPr lang="en" sz="1100"/>
              <a:t>Before the plane crashed, the Greek fighter pilots reported seeing two people trying to take the controls in the cockpit.</a:t>
            </a:r>
            <a:endParaRPr sz="1100"/>
          </a:p>
          <a:p>
            <a:pPr indent="0" lvl="0" marL="0" rtl="0">
              <a:spcBef>
                <a:spcPts val="1600"/>
              </a:spcBef>
              <a:spcAft>
                <a:spcPts val="0"/>
              </a:spcAft>
              <a:buNone/>
            </a:pPr>
            <a:r>
              <a:rPr lang="en" sz="1100"/>
              <a:t>Greek government spokesman Theodoros Roussopoulos said that when the F-16 pilots flew by the Helios Airways plane a second time, they saw two people apparently trying to take control of the Boeing 737.</a:t>
            </a:r>
            <a:endParaRPr sz="1100"/>
          </a:p>
          <a:p>
            <a:pPr indent="0" lvl="0" marL="0" rtl="0">
              <a:spcBef>
                <a:spcPts val="1600"/>
              </a:spcBef>
              <a:spcAft>
                <a:spcPts val="0"/>
              </a:spcAft>
              <a:buNone/>
            </a:pPr>
            <a:r>
              <a:rPr lang="en" sz="1100"/>
              <a:t>Athens radio quoted eyewitnesses as saying that the plane was being accompanied by two Greek fighter jets when it went down.</a:t>
            </a:r>
            <a:endParaRPr sz="1100"/>
          </a:p>
          <a:p>
            <a:pPr indent="0" lvl="0" marL="0" rtl="0" algn="l">
              <a:spcBef>
                <a:spcPts val="1600"/>
              </a:spcBef>
              <a:spcAft>
                <a:spcPts val="0"/>
              </a:spcAft>
              <a:buNone/>
            </a:pPr>
            <a:r>
              <a:rPr lang="en" sz="1100"/>
              <a:t>Most of the passengers and crew were Greek Cypriot, the spokesman said.</a:t>
            </a:r>
            <a:endParaRPr sz="1100"/>
          </a:p>
          <a:p>
            <a:pPr indent="0" lvl="0" marL="0" rtl="0" algn="ctr">
              <a:spcBef>
                <a:spcPts val="1600"/>
              </a:spcBef>
              <a:spcAft>
                <a:spcPts val="0"/>
              </a:spcAft>
              <a:buNone/>
            </a:pPr>
            <a:r>
              <a:t/>
            </a:r>
            <a:endParaRPr sz="1100"/>
          </a:p>
          <a:p>
            <a:pPr indent="0" lvl="0" marL="0" rtl="0" algn="ctr">
              <a:spcBef>
                <a:spcPts val="1600"/>
              </a:spcBef>
              <a:spcAft>
                <a:spcPts val="0"/>
              </a:spcAft>
              <a:buNone/>
            </a:pPr>
            <a:r>
              <a:t/>
            </a:r>
            <a:endParaRPr sz="1100"/>
          </a:p>
          <a:p>
            <a:pPr indent="0" lvl="0" marL="0" rtl="0" algn="ctr">
              <a:spcBef>
                <a:spcPts val="1600"/>
              </a:spcBef>
              <a:spcAft>
                <a:spcPts val="0"/>
              </a:spcAft>
              <a:buNone/>
            </a:pPr>
            <a:r>
              <a:t/>
            </a:r>
            <a:endParaRPr b="1" sz="1100"/>
          </a:p>
          <a:p>
            <a:pPr indent="0" lvl="0" marL="0" rtl="0" algn="ctr">
              <a:spcBef>
                <a:spcPts val="1600"/>
              </a:spcBef>
              <a:spcAft>
                <a:spcPts val="1600"/>
              </a:spcAft>
              <a:buNone/>
            </a:pPr>
            <a:r>
              <a:t/>
            </a:r>
            <a:endParaRPr b="1" sz="1100"/>
          </a:p>
        </p:txBody>
      </p:sp>
      <p:sp>
        <p:nvSpPr>
          <p:cNvPr id="118" name="Shape 118"/>
          <p:cNvSpPr txBox="1"/>
          <p:nvPr>
            <p:ph idx="1" type="body"/>
          </p:nvPr>
        </p:nvSpPr>
        <p:spPr>
          <a:xfrm>
            <a:off x="4572000" y="1152475"/>
            <a:ext cx="44127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t>LexRank with Chronological Ordering</a:t>
            </a:r>
            <a:endParaRPr b="1" u="sng"/>
          </a:p>
          <a:p>
            <a:pPr indent="0" lvl="0" marL="0" rtl="0" algn="l">
              <a:spcBef>
                <a:spcPts val="1600"/>
              </a:spcBef>
              <a:spcAft>
                <a:spcPts val="0"/>
              </a:spcAft>
              <a:buNone/>
            </a:pPr>
            <a:r>
              <a:rPr lang="en" sz="1100"/>
              <a:t>A Cypriot Helios Airways Boeing 737 jetliner with 115 passengers and six crew members on board crashed Sunday north of Athens, G</a:t>
            </a:r>
            <a:r>
              <a:rPr lang="en" sz="1100"/>
              <a:t>reek news </a:t>
            </a:r>
            <a:r>
              <a:rPr lang="en" sz="1100"/>
              <a:t>media reported. </a:t>
            </a:r>
            <a:endParaRPr sz="1100"/>
          </a:p>
          <a:p>
            <a:pPr indent="0" lvl="0" marL="0" rtl="0" algn="l">
              <a:spcBef>
                <a:spcPts val="1600"/>
              </a:spcBef>
              <a:spcAft>
                <a:spcPts val="0"/>
              </a:spcAft>
              <a:buNone/>
            </a:pPr>
            <a:r>
              <a:rPr lang="en" sz="1100"/>
              <a:t>Before the plane crashed, the Greek fighter pilots reported seeing two people trying to take the controls in the cockpit.</a:t>
            </a:r>
            <a:endParaRPr sz="1100"/>
          </a:p>
          <a:p>
            <a:pPr indent="0" lvl="0" marL="0" rtl="0" algn="l">
              <a:spcBef>
                <a:spcPts val="1600"/>
              </a:spcBef>
              <a:spcAft>
                <a:spcPts val="0"/>
              </a:spcAft>
              <a:buNone/>
            </a:pPr>
            <a:r>
              <a:rPr lang="en" sz="1100"/>
              <a:t>Greek government spokesman Theodoros Roussopoulos said that when the F-16 pilots flew by the Helios Airways plane a second time, they saw two people apparently trying to take control of the Boeing 737.</a:t>
            </a:r>
            <a:endParaRPr sz="1100"/>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u="sng"/>
              <a:t>LexRank with Chronological Ordering</a:t>
            </a:r>
            <a:endParaRPr b="1" u="sng"/>
          </a:p>
          <a:p>
            <a:pPr indent="457200" lvl="0" marL="0" rtl="0" algn="l">
              <a:lnSpc>
                <a:spcPct val="100000"/>
              </a:lnSpc>
              <a:spcBef>
                <a:spcPts val="1600"/>
              </a:spcBef>
              <a:spcAft>
                <a:spcPts val="0"/>
              </a:spcAft>
              <a:buNone/>
            </a:pPr>
            <a:r>
              <a:rPr b="1" lang="en" sz="1100"/>
              <a:t>ROUGE-1</a:t>
            </a:r>
            <a:r>
              <a:rPr lang="en" sz="1100"/>
              <a:t>:</a:t>
            </a:r>
            <a:endParaRPr sz="1100"/>
          </a:p>
          <a:p>
            <a:pPr indent="-298450" lvl="0" marL="457200" rtl="0" algn="l">
              <a:lnSpc>
                <a:spcPct val="100000"/>
              </a:lnSpc>
              <a:spcBef>
                <a:spcPts val="1600"/>
              </a:spcBef>
              <a:spcAft>
                <a:spcPts val="0"/>
              </a:spcAft>
              <a:buSzPts val="1100"/>
              <a:buChar char="●"/>
            </a:pPr>
            <a:r>
              <a:rPr lang="en" sz="1100"/>
              <a:t> R = 0.23697, P = 0.29408, F = 0.26133</a:t>
            </a:r>
            <a:endParaRPr sz="1100"/>
          </a:p>
          <a:p>
            <a:pPr indent="457200" lvl="0" marL="0" rtl="0" algn="l">
              <a:lnSpc>
                <a:spcPct val="100000"/>
              </a:lnSpc>
              <a:spcBef>
                <a:spcPts val="1600"/>
              </a:spcBef>
              <a:spcAft>
                <a:spcPts val="0"/>
              </a:spcAft>
              <a:buNone/>
            </a:pPr>
            <a:r>
              <a:rPr b="1" lang="en" sz="1100"/>
              <a:t>ROUGE-2</a:t>
            </a:r>
            <a:r>
              <a:rPr lang="en" sz="1100"/>
              <a:t>:</a:t>
            </a:r>
            <a:endParaRPr sz="1100"/>
          </a:p>
          <a:p>
            <a:pPr indent="-298450" lvl="0" marL="457200" rtl="0" algn="l">
              <a:lnSpc>
                <a:spcPct val="100000"/>
              </a:lnSpc>
              <a:spcBef>
                <a:spcPts val="1600"/>
              </a:spcBef>
              <a:spcAft>
                <a:spcPts val="0"/>
              </a:spcAft>
              <a:buSzPts val="1100"/>
              <a:buChar char="●"/>
            </a:pPr>
            <a:r>
              <a:rPr lang="en" sz="1100"/>
              <a:t>R = 0.06513, P = 0.08084, F = 0.07185</a:t>
            </a:r>
            <a:endParaRPr sz="1100"/>
          </a:p>
          <a:p>
            <a:pPr indent="0" lvl="0" marL="0" rtl="0" algn="l">
              <a:lnSpc>
                <a:spcPct val="100000"/>
              </a:lnSpc>
              <a:spcBef>
                <a:spcPts val="1600"/>
              </a:spcBef>
              <a:spcAft>
                <a:spcPts val="0"/>
              </a:spcAft>
              <a:buNone/>
            </a:pPr>
            <a:r>
              <a:rPr lang="en" sz="1100"/>
              <a:t>	</a:t>
            </a:r>
            <a:r>
              <a:rPr b="1" lang="en" sz="1100"/>
              <a:t>ROUGE-3:</a:t>
            </a:r>
            <a:endParaRPr b="1" sz="1100"/>
          </a:p>
          <a:p>
            <a:pPr indent="-298450" lvl="0" marL="457200" rtl="0" algn="l">
              <a:lnSpc>
                <a:spcPct val="100000"/>
              </a:lnSpc>
              <a:spcBef>
                <a:spcPts val="1600"/>
              </a:spcBef>
              <a:spcAft>
                <a:spcPts val="0"/>
              </a:spcAft>
              <a:buSzPts val="1100"/>
              <a:buChar char="●"/>
            </a:pPr>
            <a:r>
              <a:rPr lang="en" sz="1100"/>
              <a:t>R = 0.02116, P = 0.02585, F = 0.02319</a:t>
            </a:r>
            <a:endParaRPr sz="1100"/>
          </a:p>
          <a:p>
            <a:pPr indent="0" lvl="0" marL="0" rtl="0" algn="l">
              <a:lnSpc>
                <a:spcPct val="100000"/>
              </a:lnSpc>
              <a:spcBef>
                <a:spcPts val="1600"/>
              </a:spcBef>
              <a:spcAft>
                <a:spcPts val="0"/>
              </a:spcAft>
              <a:buNone/>
            </a:pPr>
            <a:r>
              <a:rPr lang="en" sz="1100"/>
              <a:t>	</a:t>
            </a:r>
            <a:r>
              <a:rPr b="1" lang="en" sz="1100"/>
              <a:t>ROUGE-4:</a:t>
            </a:r>
            <a:endParaRPr sz="1100"/>
          </a:p>
          <a:p>
            <a:pPr indent="-298450" lvl="0" marL="457200" rtl="0" algn="l">
              <a:lnSpc>
                <a:spcPct val="100000"/>
              </a:lnSpc>
              <a:spcBef>
                <a:spcPts val="1600"/>
              </a:spcBef>
              <a:spcAft>
                <a:spcPts val="0"/>
              </a:spcAft>
              <a:buSzPts val="1100"/>
              <a:buChar char="●"/>
            </a:pPr>
            <a:r>
              <a:rPr lang="en" sz="1100"/>
              <a:t>R = 0.00775, P = 0.00932, F = 0.00843</a:t>
            </a:r>
            <a:endParaRPr sz="1100"/>
          </a:p>
        </p:txBody>
      </p:sp>
      <p:sp>
        <p:nvSpPr>
          <p:cNvPr id="124" name="Shape 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Information Ordering: Chronological</a:t>
            </a:r>
            <a:endParaRPr/>
          </a:p>
        </p:txBody>
      </p:sp>
      <p:sp>
        <p:nvSpPr>
          <p:cNvPr id="125" name="Shape 125"/>
          <p:cNvSpPr txBox="1"/>
          <p:nvPr>
            <p:ph idx="1" type="body"/>
          </p:nvPr>
        </p:nvSpPr>
        <p:spPr>
          <a:xfrm>
            <a:off x="276650" y="1152475"/>
            <a:ext cx="42603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u="sng"/>
              <a:t>Baseline (from D2)</a:t>
            </a:r>
            <a:endParaRPr b="1" u="sng"/>
          </a:p>
          <a:p>
            <a:pPr indent="457200" lvl="0" marL="0" rtl="0" algn="l">
              <a:lnSpc>
                <a:spcPct val="100000"/>
              </a:lnSpc>
              <a:spcBef>
                <a:spcPts val="1600"/>
              </a:spcBef>
              <a:spcAft>
                <a:spcPts val="0"/>
              </a:spcAft>
              <a:buNone/>
            </a:pPr>
            <a:r>
              <a:rPr b="1" lang="en" sz="1100"/>
              <a:t>ROUGE-1</a:t>
            </a:r>
            <a:r>
              <a:rPr lang="en" sz="1100"/>
              <a:t>:</a:t>
            </a:r>
            <a:endParaRPr sz="1100"/>
          </a:p>
          <a:p>
            <a:pPr indent="-298450" lvl="0" marL="457200" rtl="0">
              <a:lnSpc>
                <a:spcPct val="200000"/>
              </a:lnSpc>
              <a:spcBef>
                <a:spcPts val="1600"/>
              </a:spcBef>
              <a:spcAft>
                <a:spcPts val="0"/>
              </a:spcAft>
              <a:buSzPts val="1100"/>
              <a:buChar char="●"/>
            </a:pPr>
            <a:r>
              <a:rPr lang="en" sz="1100"/>
              <a:t>R = 0.22780, P = 0.17634, F= 0.19742</a:t>
            </a:r>
            <a:endParaRPr sz="1100"/>
          </a:p>
          <a:p>
            <a:pPr indent="457200" lvl="0" marL="0" rtl="0" algn="l">
              <a:lnSpc>
                <a:spcPct val="100000"/>
              </a:lnSpc>
              <a:spcBef>
                <a:spcPts val="0"/>
              </a:spcBef>
              <a:spcAft>
                <a:spcPts val="0"/>
              </a:spcAft>
              <a:buNone/>
            </a:pPr>
            <a:r>
              <a:rPr b="1" lang="en" sz="1100"/>
              <a:t>ROUGE-2</a:t>
            </a:r>
            <a:r>
              <a:rPr lang="en" sz="1100"/>
              <a:t>:</a:t>
            </a:r>
            <a:endParaRPr sz="1100"/>
          </a:p>
          <a:p>
            <a:pPr indent="-298450" lvl="0" marL="457200" rtl="0" algn="l">
              <a:lnSpc>
                <a:spcPct val="100000"/>
              </a:lnSpc>
              <a:spcBef>
                <a:spcPts val="1600"/>
              </a:spcBef>
              <a:spcAft>
                <a:spcPts val="0"/>
              </a:spcAft>
              <a:buSzPts val="1100"/>
              <a:buChar char="●"/>
            </a:pPr>
            <a:r>
              <a:rPr lang="en" sz="1100"/>
              <a:t>R = 0.04760, P = 0.03692, F = 0.04127</a:t>
            </a:r>
            <a:endParaRPr sz="1100"/>
          </a:p>
          <a:p>
            <a:pPr indent="0" lvl="0" marL="0" rtl="0" algn="l">
              <a:lnSpc>
                <a:spcPct val="100000"/>
              </a:lnSpc>
              <a:spcBef>
                <a:spcPts val="1600"/>
              </a:spcBef>
              <a:spcAft>
                <a:spcPts val="0"/>
              </a:spcAft>
              <a:buNone/>
            </a:pPr>
            <a:r>
              <a:rPr lang="en" sz="1100"/>
              <a:t>	</a:t>
            </a:r>
            <a:r>
              <a:rPr b="1" lang="en" sz="1100"/>
              <a:t>ROUGE-3:</a:t>
            </a:r>
            <a:endParaRPr b="1" sz="1100"/>
          </a:p>
          <a:p>
            <a:pPr indent="-298450" lvl="0" marL="457200" rtl="0" algn="l">
              <a:lnSpc>
                <a:spcPct val="100000"/>
              </a:lnSpc>
              <a:spcBef>
                <a:spcPts val="1600"/>
              </a:spcBef>
              <a:spcAft>
                <a:spcPts val="0"/>
              </a:spcAft>
              <a:buSzPts val="1100"/>
              <a:buChar char="●"/>
            </a:pPr>
            <a:r>
              <a:rPr lang="en" sz="1100"/>
              <a:t>R = 0.01727, P = 0.02248, F = 0.01936</a:t>
            </a:r>
            <a:endParaRPr sz="1100"/>
          </a:p>
          <a:p>
            <a:pPr indent="0" lvl="0" marL="0" rtl="0" algn="l">
              <a:lnSpc>
                <a:spcPct val="100000"/>
              </a:lnSpc>
              <a:spcBef>
                <a:spcPts val="1600"/>
              </a:spcBef>
              <a:spcAft>
                <a:spcPts val="0"/>
              </a:spcAft>
              <a:buNone/>
            </a:pPr>
            <a:r>
              <a:rPr lang="en" sz="1100"/>
              <a:t>	</a:t>
            </a:r>
            <a:r>
              <a:rPr b="1" lang="en" sz="1100"/>
              <a:t>ROUGE-4:</a:t>
            </a:r>
            <a:endParaRPr sz="1100"/>
          </a:p>
          <a:p>
            <a:pPr indent="-298450" lvl="0" marL="457200" rtl="0" algn="l">
              <a:lnSpc>
                <a:spcPct val="100000"/>
              </a:lnSpc>
              <a:spcBef>
                <a:spcPts val="1600"/>
              </a:spcBef>
              <a:spcAft>
                <a:spcPts val="0"/>
              </a:spcAft>
              <a:buSzPts val="1100"/>
              <a:buChar char="●"/>
            </a:pPr>
            <a:r>
              <a:rPr lang="en" sz="1100"/>
              <a:t>R = 0.00421, P = 0.00303, F = 0.00346</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idx="1" type="body"/>
          </p:nvPr>
        </p:nvSpPr>
        <p:spPr>
          <a:xfrm>
            <a:off x="4572000" y="1152475"/>
            <a:ext cx="42603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u="sng"/>
              <a:t>D3 (stemming + greedy ordering)</a:t>
            </a:r>
            <a:endParaRPr b="1" u="sng"/>
          </a:p>
          <a:p>
            <a:pPr indent="457200" lvl="0" marL="0" rtl="0" algn="l">
              <a:lnSpc>
                <a:spcPct val="100000"/>
              </a:lnSpc>
              <a:spcBef>
                <a:spcPts val="1600"/>
              </a:spcBef>
              <a:spcAft>
                <a:spcPts val="0"/>
              </a:spcAft>
              <a:buNone/>
            </a:pPr>
            <a:r>
              <a:rPr b="1" lang="en" sz="1100"/>
              <a:t>ROUGE-1</a:t>
            </a:r>
            <a:r>
              <a:rPr lang="en" sz="1100"/>
              <a:t>:</a:t>
            </a:r>
            <a:endParaRPr sz="1100"/>
          </a:p>
          <a:p>
            <a:pPr indent="-298450" lvl="0" marL="457200" rtl="0" algn="l">
              <a:lnSpc>
                <a:spcPct val="100000"/>
              </a:lnSpc>
              <a:spcBef>
                <a:spcPts val="1600"/>
              </a:spcBef>
              <a:spcAft>
                <a:spcPts val="0"/>
              </a:spcAft>
              <a:buSzPts val="1100"/>
              <a:buChar char="●"/>
            </a:pPr>
            <a:r>
              <a:rPr lang="en" sz="1100"/>
              <a:t> R = </a:t>
            </a:r>
            <a:r>
              <a:rPr lang="en" sz="1100"/>
              <a:t>0.23441</a:t>
            </a:r>
            <a:r>
              <a:rPr lang="en" sz="1100"/>
              <a:t>, P = </a:t>
            </a:r>
            <a:r>
              <a:rPr lang="en" sz="1100"/>
              <a:t>0.30199</a:t>
            </a:r>
            <a:r>
              <a:rPr lang="en" sz="1100"/>
              <a:t>, F = </a:t>
            </a:r>
            <a:r>
              <a:rPr lang="en" sz="1100"/>
              <a:t>0.26228</a:t>
            </a:r>
            <a:endParaRPr sz="1100"/>
          </a:p>
          <a:p>
            <a:pPr indent="457200" lvl="0" marL="0" rtl="0" algn="l">
              <a:lnSpc>
                <a:spcPct val="100000"/>
              </a:lnSpc>
              <a:spcBef>
                <a:spcPts val="1600"/>
              </a:spcBef>
              <a:spcAft>
                <a:spcPts val="0"/>
              </a:spcAft>
              <a:buNone/>
            </a:pPr>
            <a:r>
              <a:rPr b="1" lang="en" sz="1100"/>
              <a:t>ROUGE-2</a:t>
            </a:r>
            <a:r>
              <a:rPr lang="en" sz="1100"/>
              <a:t>:</a:t>
            </a:r>
            <a:endParaRPr sz="1100"/>
          </a:p>
          <a:p>
            <a:pPr indent="-298450" lvl="0" marL="457200" rtl="0" algn="l">
              <a:lnSpc>
                <a:spcPct val="100000"/>
              </a:lnSpc>
              <a:spcBef>
                <a:spcPts val="1600"/>
              </a:spcBef>
              <a:spcAft>
                <a:spcPts val="0"/>
              </a:spcAft>
              <a:buSzPts val="1100"/>
              <a:buChar char="●"/>
            </a:pPr>
            <a:r>
              <a:rPr lang="en" sz="1100"/>
              <a:t>R = </a:t>
            </a:r>
            <a:r>
              <a:rPr lang="en" sz="1100"/>
              <a:t>0.05774</a:t>
            </a:r>
            <a:r>
              <a:rPr lang="en" sz="1100"/>
              <a:t>, P = </a:t>
            </a:r>
            <a:r>
              <a:rPr lang="en" sz="1100"/>
              <a:t>0.07412</a:t>
            </a:r>
            <a:r>
              <a:rPr lang="en" sz="1100"/>
              <a:t>, F = </a:t>
            </a:r>
            <a:r>
              <a:rPr lang="en" sz="1100"/>
              <a:t>0.06445</a:t>
            </a:r>
            <a:endParaRPr sz="1100"/>
          </a:p>
          <a:p>
            <a:pPr indent="0" lvl="0" marL="0" rtl="0" algn="l">
              <a:lnSpc>
                <a:spcPct val="100000"/>
              </a:lnSpc>
              <a:spcBef>
                <a:spcPts val="1600"/>
              </a:spcBef>
              <a:spcAft>
                <a:spcPts val="0"/>
              </a:spcAft>
              <a:buNone/>
            </a:pPr>
            <a:r>
              <a:rPr lang="en" sz="1100"/>
              <a:t>	</a:t>
            </a:r>
            <a:r>
              <a:rPr b="1" lang="en" sz="1100"/>
              <a:t>ROUGE-3:</a:t>
            </a:r>
            <a:endParaRPr b="1" sz="1100"/>
          </a:p>
          <a:p>
            <a:pPr indent="-298450" lvl="0" marL="457200" rtl="0" algn="l">
              <a:lnSpc>
                <a:spcPct val="100000"/>
              </a:lnSpc>
              <a:spcBef>
                <a:spcPts val="1600"/>
              </a:spcBef>
              <a:spcAft>
                <a:spcPts val="0"/>
              </a:spcAft>
              <a:buSzPts val="1100"/>
              <a:buChar char="●"/>
            </a:pPr>
            <a:r>
              <a:rPr lang="en" sz="1100"/>
              <a:t>R = </a:t>
            </a:r>
            <a:r>
              <a:rPr lang="en" sz="1100"/>
              <a:t>0.01629</a:t>
            </a:r>
            <a:r>
              <a:rPr lang="en" sz="1100"/>
              <a:t>, P = </a:t>
            </a:r>
            <a:r>
              <a:rPr lang="en" sz="1100"/>
              <a:t>0.02085</a:t>
            </a:r>
            <a:r>
              <a:rPr lang="en" sz="1100"/>
              <a:t>, F = </a:t>
            </a:r>
            <a:r>
              <a:rPr lang="en" sz="1100"/>
              <a:t>0.01813</a:t>
            </a:r>
            <a:endParaRPr sz="1100"/>
          </a:p>
          <a:p>
            <a:pPr indent="0" lvl="0" marL="0" rtl="0" algn="l">
              <a:lnSpc>
                <a:spcPct val="100000"/>
              </a:lnSpc>
              <a:spcBef>
                <a:spcPts val="1600"/>
              </a:spcBef>
              <a:spcAft>
                <a:spcPts val="0"/>
              </a:spcAft>
              <a:buNone/>
            </a:pPr>
            <a:r>
              <a:rPr lang="en" sz="1100"/>
              <a:t>	</a:t>
            </a:r>
            <a:r>
              <a:rPr b="1" lang="en" sz="1100"/>
              <a:t>ROUGE-4:</a:t>
            </a:r>
            <a:endParaRPr sz="1100"/>
          </a:p>
          <a:p>
            <a:pPr indent="-298450" lvl="0" marL="457200" rtl="0" algn="l">
              <a:lnSpc>
                <a:spcPct val="100000"/>
              </a:lnSpc>
              <a:spcBef>
                <a:spcPts val="1600"/>
              </a:spcBef>
              <a:spcAft>
                <a:spcPts val="0"/>
              </a:spcAft>
              <a:buSzPts val="1100"/>
              <a:buChar char="●"/>
            </a:pPr>
            <a:r>
              <a:rPr lang="en" sz="1100"/>
              <a:t>R = </a:t>
            </a:r>
            <a:r>
              <a:rPr lang="en" sz="1100"/>
              <a:t>0.00489</a:t>
            </a:r>
            <a:r>
              <a:rPr lang="en" sz="1100"/>
              <a:t>, P = </a:t>
            </a:r>
            <a:r>
              <a:rPr lang="en" sz="1100"/>
              <a:t>0.00600</a:t>
            </a:r>
            <a:r>
              <a:rPr lang="en" sz="1100"/>
              <a:t>, F = </a:t>
            </a:r>
            <a:r>
              <a:rPr lang="en" sz="1100"/>
              <a:t>0.00534</a:t>
            </a:r>
            <a:endParaRPr sz="1100"/>
          </a:p>
        </p:txBody>
      </p:sp>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Current ROUGE scores</a:t>
            </a:r>
            <a:endParaRPr/>
          </a:p>
        </p:txBody>
      </p:sp>
      <p:sp>
        <p:nvSpPr>
          <p:cNvPr id="132" name="Shape 132"/>
          <p:cNvSpPr txBox="1"/>
          <p:nvPr>
            <p:ph idx="1" type="body"/>
          </p:nvPr>
        </p:nvSpPr>
        <p:spPr>
          <a:xfrm>
            <a:off x="276650" y="1152475"/>
            <a:ext cx="42603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u="sng"/>
              <a:t>Baseline (from D2)</a:t>
            </a:r>
            <a:endParaRPr b="1" u="sng"/>
          </a:p>
          <a:p>
            <a:pPr indent="457200" lvl="0" marL="0" rtl="0" algn="l">
              <a:lnSpc>
                <a:spcPct val="100000"/>
              </a:lnSpc>
              <a:spcBef>
                <a:spcPts val="1600"/>
              </a:spcBef>
              <a:spcAft>
                <a:spcPts val="0"/>
              </a:spcAft>
              <a:buNone/>
            </a:pPr>
            <a:r>
              <a:rPr b="1" lang="en" sz="1100"/>
              <a:t>ROUGE-1</a:t>
            </a:r>
            <a:r>
              <a:rPr lang="en" sz="1100"/>
              <a:t>:</a:t>
            </a:r>
            <a:endParaRPr sz="1100"/>
          </a:p>
          <a:p>
            <a:pPr indent="-298450" lvl="0" marL="457200" rtl="0">
              <a:lnSpc>
                <a:spcPct val="200000"/>
              </a:lnSpc>
              <a:spcBef>
                <a:spcPts val="1600"/>
              </a:spcBef>
              <a:spcAft>
                <a:spcPts val="0"/>
              </a:spcAft>
              <a:buSzPts val="1100"/>
              <a:buChar char="●"/>
            </a:pPr>
            <a:r>
              <a:rPr lang="en" sz="1100"/>
              <a:t>R = 0.22780, P = 0.17634, F= 0.19742</a:t>
            </a:r>
            <a:endParaRPr sz="1100"/>
          </a:p>
          <a:p>
            <a:pPr indent="457200" lvl="0" marL="0" rtl="0" algn="l">
              <a:lnSpc>
                <a:spcPct val="100000"/>
              </a:lnSpc>
              <a:spcBef>
                <a:spcPts val="0"/>
              </a:spcBef>
              <a:spcAft>
                <a:spcPts val="0"/>
              </a:spcAft>
              <a:buNone/>
            </a:pPr>
            <a:r>
              <a:rPr b="1" lang="en" sz="1100"/>
              <a:t>ROUGE-2</a:t>
            </a:r>
            <a:r>
              <a:rPr lang="en" sz="1100"/>
              <a:t>:</a:t>
            </a:r>
            <a:endParaRPr sz="1100"/>
          </a:p>
          <a:p>
            <a:pPr indent="-298450" lvl="0" marL="457200" rtl="0" algn="l">
              <a:lnSpc>
                <a:spcPct val="100000"/>
              </a:lnSpc>
              <a:spcBef>
                <a:spcPts val="1600"/>
              </a:spcBef>
              <a:spcAft>
                <a:spcPts val="0"/>
              </a:spcAft>
              <a:buSzPts val="1100"/>
              <a:buChar char="●"/>
            </a:pPr>
            <a:r>
              <a:rPr lang="en" sz="1100"/>
              <a:t>R = 0.04760, P = 0.03692, F = 0.04127</a:t>
            </a:r>
            <a:endParaRPr sz="1100"/>
          </a:p>
          <a:p>
            <a:pPr indent="0" lvl="0" marL="0" rtl="0" algn="l">
              <a:lnSpc>
                <a:spcPct val="100000"/>
              </a:lnSpc>
              <a:spcBef>
                <a:spcPts val="1600"/>
              </a:spcBef>
              <a:spcAft>
                <a:spcPts val="0"/>
              </a:spcAft>
              <a:buNone/>
            </a:pPr>
            <a:r>
              <a:rPr lang="en" sz="1100"/>
              <a:t>	</a:t>
            </a:r>
            <a:r>
              <a:rPr b="1" lang="en" sz="1100"/>
              <a:t>ROUGE-3:</a:t>
            </a:r>
            <a:endParaRPr b="1" sz="1100"/>
          </a:p>
          <a:p>
            <a:pPr indent="-298450" lvl="0" marL="457200" rtl="0" algn="l">
              <a:lnSpc>
                <a:spcPct val="100000"/>
              </a:lnSpc>
              <a:spcBef>
                <a:spcPts val="1600"/>
              </a:spcBef>
              <a:spcAft>
                <a:spcPts val="0"/>
              </a:spcAft>
              <a:buSzPts val="1100"/>
              <a:buChar char="●"/>
            </a:pPr>
            <a:r>
              <a:rPr lang="en" sz="1100"/>
              <a:t>R = 0.01727, P = 0.02248, F = 0.01936</a:t>
            </a:r>
            <a:endParaRPr sz="1100"/>
          </a:p>
          <a:p>
            <a:pPr indent="0" lvl="0" marL="0" rtl="0" algn="l">
              <a:lnSpc>
                <a:spcPct val="100000"/>
              </a:lnSpc>
              <a:spcBef>
                <a:spcPts val="1600"/>
              </a:spcBef>
              <a:spcAft>
                <a:spcPts val="0"/>
              </a:spcAft>
              <a:buNone/>
            </a:pPr>
            <a:r>
              <a:rPr lang="en" sz="1100"/>
              <a:t>	</a:t>
            </a:r>
            <a:r>
              <a:rPr b="1" lang="en" sz="1100"/>
              <a:t>ROUGE-4:</a:t>
            </a:r>
            <a:endParaRPr sz="1100"/>
          </a:p>
          <a:p>
            <a:pPr indent="-298450" lvl="0" marL="457200" rtl="0" algn="l">
              <a:lnSpc>
                <a:spcPct val="100000"/>
              </a:lnSpc>
              <a:spcBef>
                <a:spcPts val="1600"/>
              </a:spcBef>
              <a:spcAft>
                <a:spcPts val="0"/>
              </a:spcAft>
              <a:buSzPts val="1100"/>
              <a:buChar char="●"/>
            </a:pPr>
            <a:r>
              <a:rPr lang="en" sz="1100"/>
              <a:t>R = 0.00421, P = 0.00303, F = 0.00346</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Outputs</a:t>
            </a:r>
            <a:endParaRPr/>
          </a:p>
        </p:txBody>
      </p:sp>
      <p:sp>
        <p:nvSpPr>
          <p:cNvPr id="138" name="Shape 138"/>
          <p:cNvSpPr txBox="1"/>
          <p:nvPr/>
        </p:nvSpPr>
        <p:spPr>
          <a:xfrm>
            <a:off x="753700" y="1017725"/>
            <a:ext cx="3777300" cy="3614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200" u="sng"/>
              <a:t>Baseline (from D2)</a:t>
            </a:r>
            <a:endParaRPr sz="1200" u="sng"/>
          </a:p>
          <a:p>
            <a:pPr indent="0" lvl="0" marL="0">
              <a:spcBef>
                <a:spcPts val="0"/>
              </a:spcBef>
              <a:spcAft>
                <a:spcPts val="0"/>
              </a:spcAft>
              <a:buNone/>
            </a:pPr>
            <a:r>
              <a:t/>
            </a:r>
            <a:endParaRPr sz="1200"/>
          </a:p>
          <a:p>
            <a:pPr indent="0" lvl="0" marL="0">
              <a:spcBef>
                <a:spcPts val="0"/>
              </a:spcBef>
              <a:spcAft>
                <a:spcPts val="0"/>
              </a:spcAft>
              <a:buClr>
                <a:schemeClr val="dk1"/>
              </a:buClr>
              <a:buSzPts val="1100"/>
              <a:buFont typeface="Arial"/>
              <a:buNone/>
            </a:pPr>
            <a:r>
              <a:rPr lang="en" sz="1200"/>
              <a:t>By TOM JONES.</a:t>
            </a:r>
            <a:endParaRPr sz="1200"/>
          </a:p>
          <a:p>
            <a:pPr indent="0" lvl="0" marL="0">
              <a:spcBef>
                <a:spcPts val="0"/>
              </a:spcBef>
              <a:spcAft>
                <a:spcPts val="0"/>
              </a:spcAft>
              <a:buNone/>
            </a:pPr>
            <a:r>
              <a:t/>
            </a:r>
            <a:endParaRPr sz="1200"/>
          </a:p>
          <a:p>
            <a:pPr indent="0" lvl="0" marL="0">
              <a:spcBef>
                <a:spcPts val="0"/>
              </a:spcBef>
              <a:spcAft>
                <a:spcPts val="0"/>
              </a:spcAft>
              <a:buClr>
                <a:schemeClr val="dk1"/>
              </a:buClr>
              <a:buSzPts val="1100"/>
              <a:buFont typeface="Arial"/>
              <a:buNone/>
            </a:pPr>
            <a:r>
              <a:rPr lang="en" sz="1200"/>
              <a:t>Felling said.</a:t>
            </a:r>
            <a:endParaRPr sz="1200"/>
          </a:p>
          <a:p>
            <a:pPr indent="0" lvl="0" marL="0">
              <a:spcBef>
                <a:spcPts val="0"/>
              </a:spcBef>
              <a:spcAft>
                <a:spcPts val="0"/>
              </a:spcAft>
              <a:buNone/>
            </a:pPr>
            <a:r>
              <a:t/>
            </a:r>
            <a:endParaRPr sz="1200"/>
          </a:p>
          <a:p>
            <a:pPr indent="0" lvl="0" marL="0">
              <a:spcBef>
                <a:spcPts val="0"/>
              </a:spcBef>
              <a:spcAft>
                <a:spcPts val="0"/>
              </a:spcAft>
              <a:buClr>
                <a:schemeClr val="dk1"/>
              </a:buClr>
              <a:buSzPts val="1100"/>
              <a:buFont typeface="Arial"/>
              <a:buNone/>
            </a:pPr>
            <a:r>
              <a:rPr lang="en" sz="1200"/>
              <a:t>Among those receiving subpoenas is Joe Lebrun, who was involved in the Texas lawsuit accusing Citizens' former chief operating officer Paul Hulsebush with a bribery scheme.</a:t>
            </a:r>
            <a:endParaRPr sz="1200"/>
          </a:p>
          <a:p>
            <a:pPr indent="0" lvl="0" marL="0">
              <a:spcBef>
                <a:spcPts val="0"/>
              </a:spcBef>
              <a:spcAft>
                <a:spcPts val="0"/>
              </a:spcAft>
              <a:buNone/>
            </a:pPr>
            <a:r>
              <a:t/>
            </a:r>
            <a:endParaRPr sz="1200"/>
          </a:p>
          <a:p>
            <a:pPr indent="0" lvl="0" marL="0">
              <a:spcBef>
                <a:spcPts val="0"/>
              </a:spcBef>
              <a:spcAft>
                <a:spcPts val="0"/>
              </a:spcAft>
              <a:buClr>
                <a:schemeClr val="dk1"/>
              </a:buClr>
              <a:buSzPts val="1100"/>
              <a:buFont typeface="Arial"/>
              <a:buNone/>
            </a:pPr>
            <a:r>
              <a:rPr lang="en" sz="1200"/>
              <a:t>BC-STEIN (St. Petersburg) -- A Q&amp;A with the visiting Ben Stein, economist/Nixon White House protege/actor/author/political commentator.</a:t>
            </a:r>
            <a:endParaRPr sz="1200"/>
          </a:p>
          <a:p>
            <a:pPr indent="0" lvl="0" marL="0">
              <a:spcBef>
                <a:spcPts val="0"/>
              </a:spcBef>
              <a:spcAft>
                <a:spcPts val="0"/>
              </a:spcAft>
              <a:buNone/>
            </a:pPr>
            <a:r>
              <a:t/>
            </a:r>
            <a:endParaRPr sz="1200"/>
          </a:p>
          <a:p>
            <a:pPr indent="0" lvl="0" marL="0">
              <a:spcBef>
                <a:spcPts val="0"/>
              </a:spcBef>
              <a:spcAft>
                <a:spcPts val="0"/>
              </a:spcAft>
              <a:buClr>
                <a:schemeClr val="dk1"/>
              </a:buClr>
              <a:buSzPts val="1100"/>
              <a:buFont typeface="Arial"/>
              <a:buNone/>
            </a:pPr>
            <a:r>
              <a:rPr lang="en" sz="1200"/>
              <a:t>"Is you the first girl she messed with?"</a:t>
            </a:r>
            <a:endParaRPr sz="1200"/>
          </a:p>
          <a:p>
            <a:pPr indent="0" lvl="0" marL="0">
              <a:spcBef>
                <a:spcPts val="0"/>
              </a:spcBef>
              <a:spcAft>
                <a:spcPts val="0"/>
              </a:spcAft>
              <a:buNone/>
            </a:pPr>
            <a:r>
              <a:t/>
            </a:r>
            <a:endParaRPr sz="1200"/>
          </a:p>
          <a:p>
            <a:pPr indent="0" lvl="0" marL="0">
              <a:spcBef>
                <a:spcPts val="0"/>
              </a:spcBef>
              <a:spcAft>
                <a:spcPts val="0"/>
              </a:spcAft>
              <a:buNone/>
            </a:pPr>
            <a:r>
              <a:rPr lang="en" sz="1200"/>
              <a:t>"If you had to sit back and just from a societal point of view, (ask) what impact does the media have by putting such focus on this case when a young boy is going to be affected, that's the balancing act."</a:t>
            </a:r>
            <a:endParaRPr sz="1200"/>
          </a:p>
        </p:txBody>
      </p:sp>
      <p:sp>
        <p:nvSpPr>
          <p:cNvPr id="139" name="Shape 139"/>
          <p:cNvSpPr txBox="1"/>
          <p:nvPr/>
        </p:nvSpPr>
        <p:spPr>
          <a:xfrm>
            <a:off x="5030550" y="1017725"/>
            <a:ext cx="3902700" cy="3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u="sng"/>
              <a:t>Current</a:t>
            </a:r>
            <a:endParaRPr sz="1200" u="sng"/>
          </a:p>
          <a:p>
            <a:pPr indent="0" lvl="0" marL="0" rtl="0">
              <a:spcBef>
                <a:spcPts val="0"/>
              </a:spcBef>
              <a:spcAft>
                <a:spcPts val="0"/>
              </a:spcAft>
              <a:buNone/>
            </a:pPr>
            <a:r>
              <a:t/>
            </a:r>
            <a:endParaRPr sz="1200"/>
          </a:p>
          <a:p>
            <a:pPr indent="0" lvl="0" marL="0">
              <a:spcBef>
                <a:spcPts val="0"/>
              </a:spcBef>
              <a:spcAft>
                <a:spcPts val="0"/>
              </a:spcAft>
              <a:buClr>
                <a:schemeClr val="dk1"/>
              </a:buClr>
              <a:buSzPts val="1100"/>
              <a:buFont typeface="Arial"/>
              <a:buNone/>
            </a:pPr>
            <a:r>
              <a:rPr lang="en" sz="1200"/>
              <a:t>Lafave's lawyer, the veteran and able John Fitzgibbons of Tampa, objected because the state wished her to serve what he considered an unacceptable amount of prison time.</a:t>
            </a:r>
            <a:endParaRPr sz="1200"/>
          </a:p>
          <a:p>
            <a:pPr indent="0" lvl="0" marL="0">
              <a:spcBef>
                <a:spcPts val="0"/>
              </a:spcBef>
              <a:spcAft>
                <a:spcPts val="0"/>
              </a:spcAft>
              <a:buNone/>
            </a:pPr>
            <a:r>
              <a:t/>
            </a:r>
            <a:endParaRPr sz="1200"/>
          </a:p>
          <a:p>
            <a:pPr indent="0" lvl="0" marL="0">
              <a:spcBef>
                <a:spcPts val="0"/>
              </a:spcBef>
              <a:spcAft>
                <a:spcPts val="0"/>
              </a:spcAft>
              <a:buClr>
                <a:schemeClr val="dk1"/>
              </a:buClr>
              <a:buSzPts val="1100"/>
              <a:buFont typeface="Arial"/>
              <a:buNone/>
            </a:pPr>
            <a:r>
              <a:rPr lang="en" sz="1200"/>
              <a:t>After Tuesday's hearing, Lafave's attorney, John Fitzgibbons, said the plea was "a fair resolution of this case."</a:t>
            </a:r>
            <a:endParaRPr sz="1200"/>
          </a:p>
          <a:p>
            <a:pPr indent="0" lvl="0" marL="0">
              <a:spcBef>
                <a:spcPts val="0"/>
              </a:spcBef>
              <a:spcAft>
                <a:spcPts val="0"/>
              </a:spcAft>
              <a:buNone/>
            </a:pPr>
            <a:r>
              <a:t/>
            </a:r>
            <a:endParaRPr sz="1200"/>
          </a:p>
          <a:p>
            <a:pPr indent="0" lvl="0" marL="0">
              <a:spcBef>
                <a:spcPts val="0"/>
              </a:spcBef>
              <a:spcAft>
                <a:spcPts val="0"/>
              </a:spcAft>
              <a:buClr>
                <a:schemeClr val="dk1"/>
              </a:buClr>
              <a:buSzPts val="1100"/>
              <a:buFont typeface="Arial"/>
              <a:buNone/>
            </a:pPr>
            <a:r>
              <a:rPr lang="en" sz="1200"/>
              <a:t>After Tuesday's hearing, Lafave's attorney, John Fitzgibbons, said the plea was "a fair resolution of this case."</a:t>
            </a:r>
            <a:endParaRPr sz="1200"/>
          </a:p>
          <a:p>
            <a:pPr indent="0" lvl="0" marL="0">
              <a:spcBef>
                <a:spcPts val="0"/>
              </a:spcBef>
              <a:spcAft>
                <a:spcPts val="0"/>
              </a:spcAft>
              <a:buNone/>
            </a:pPr>
            <a:r>
              <a:t/>
            </a:r>
            <a:endParaRPr sz="1200"/>
          </a:p>
          <a:p>
            <a:pPr indent="0" lvl="0" marL="0">
              <a:spcBef>
                <a:spcPts val="0"/>
              </a:spcBef>
              <a:spcAft>
                <a:spcPts val="0"/>
              </a:spcAft>
              <a:buClr>
                <a:schemeClr val="dk1"/>
              </a:buClr>
              <a:buSzPts val="1100"/>
              <a:buFont typeface="Arial"/>
              <a:buNone/>
            </a:pPr>
            <a:r>
              <a:rPr lang="en" sz="1200"/>
              <a:t>Fitzgibbons said in July that plea negotiations had broken off because prosecutors insisted on prison time, which he said would be too dangerous for someone as attractive as Lafave.</a:t>
            </a:r>
            <a:endParaRPr sz="1200"/>
          </a:p>
          <a:p>
            <a:pPr indent="0" lvl="0" marL="0">
              <a:spcBef>
                <a:spcPts val="0"/>
              </a:spcBef>
              <a:spcAft>
                <a:spcPts val="0"/>
              </a:spcAft>
              <a:buClr>
                <a:schemeClr val="dk1"/>
              </a:buClr>
              <a:buSzPts val="1100"/>
              <a:buFont typeface="Arial"/>
              <a:buNone/>
            </a:pPr>
            <a:r>
              <a:t/>
            </a:r>
            <a:endParaRPr sz="1200"/>
          </a:p>
          <a:p>
            <a:pPr indent="0" lvl="0" marL="0" rtl="0">
              <a:spcBef>
                <a:spcPts val="0"/>
              </a:spcBef>
              <a:spcAft>
                <a:spcPts val="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Issues and Successes</a:t>
            </a:r>
            <a:endParaRPr/>
          </a:p>
        </p:txBody>
      </p:sp>
      <p:sp>
        <p:nvSpPr>
          <p:cNvPr id="145" name="Shape 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Redundant (even reduplicated) sentences</a:t>
            </a:r>
            <a:endParaRPr/>
          </a:p>
          <a:p>
            <a:pPr indent="-317500" lvl="0" marL="457200" rtl="0">
              <a:spcBef>
                <a:spcPts val="0"/>
              </a:spcBef>
              <a:spcAft>
                <a:spcPts val="0"/>
              </a:spcAft>
              <a:buSzPts val="1400"/>
              <a:buChar char="●"/>
            </a:pPr>
            <a:r>
              <a:rPr lang="en"/>
              <a:t>Sentence tokenization still splitting too often</a:t>
            </a:r>
            <a:endParaRPr/>
          </a:p>
          <a:p>
            <a:pPr indent="-317500" lvl="0" marL="457200" rtl="0">
              <a:spcBef>
                <a:spcPts val="0"/>
              </a:spcBef>
              <a:spcAft>
                <a:spcPts val="0"/>
              </a:spcAft>
              <a:buSzPts val="1400"/>
              <a:buChar char="●"/>
            </a:pPr>
            <a:r>
              <a:rPr lang="en"/>
              <a:t>News headers still in summaries</a:t>
            </a:r>
            <a:endParaRPr/>
          </a:p>
          <a:p>
            <a:pPr indent="0" lvl="0" marL="0" rtl="0">
              <a:spcBef>
                <a:spcPts val="1600"/>
              </a:spcBef>
              <a:spcAft>
                <a:spcPts val="0"/>
              </a:spcAft>
              <a:buNone/>
            </a:pPr>
            <a:r>
              <a:t/>
            </a:r>
            <a:endParaRPr/>
          </a:p>
          <a:p>
            <a:pPr indent="-317500" lvl="0" marL="457200" rtl="0">
              <a:spcBef>
                <a:spcPts val="1600"/>
              </a:spcBef>
              <a:spcAft>
                <a:spcPts val="0"/>
              </a:spcAft>
              <a:buSzPts val="1400"/>
              <a:buChar char="●"/>
            </a:pPr>
            <a:r>
              <a:rPr lang="en"/>
              <a:t>Streamlined workflow</a:t>
            </a:r>
            <a:endParaRPr/>
          </a:p>
          <a:p>
            <a:pPr indent="-317500" lvl="0" marL="457200" rtl="0">
              <a:spcBef>
                <a:spcPts val="0"/>
              </a:spcBef>
              <a:spcAft>
                <a:spcPts val="0"/>
              </a:spcAft>
              <a:buSzPts val="1400"/>
              <a:buChar char="●"/>
            </a:pPr>
            <a:r>
              <a:rPr lang="en"/>
              <a:t>Improved ROUGE scores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Next Steps</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Add stemming to chronological ordering</a:t>
            </a:r>
            <a:endParaRPr/>
          </a:p>
          <a:p>
            <a:pPr indent="-317500" lvl="0" marL="457200" rtl="0">
              <a:spcBef>
                <a:spcPts val="0"/>
              </a:spcBef>
              <a:spcAft>
                <a:spcPts val="0"/>
              </a:spcAft>
              <a:buSzPts val="1400"/>
              <a:buChar char="●"/>
            </a:pPr>
            <a:r>
              <a:rPr lang="en"/>
              <a:t>Add topic-oriented summarization</a:t>
            </a:r>
            <a:endParaRPr/>
          </a:p>
          <a:p>
            <a:pPr indent="-317500" lvl="0" marL="457200" rtl="0">
              <a:spcBef>
                <a:spcPts val="0"/>
              </a:spcBef>
              <a:spcAft>
                <a:spcPts val="0"/>
              </a:spcAft>
              <a:buSzPts val="1400"/>
              <a:buChar char="●"/>
            </a:pPr>
            <a:r>
              <a:rPr lang="en"/>
              <a:t>Add sentence clustering to reduce redundancy</a:t>
            </a:r>
            <a:endParaRPr/>
          </a:p>
          <a:p>
            <a:pPr indent="-317500" lvl="0" marL="457200" rtl="0">
              <a:spcBef>
                <a:spcPts val="0"/>
              </a:spcBef>
              <a:spcAft>
                <a:spcPts val="0"/>
              </a:spcAft>
              <a:buSzPts val="1400"/>
              <a:buChar char="●"/>
            </a:pPr>
            <a:r>
              <a:rPr lang="en"/>
              <a:t>Add post-processing to improve content realization</a:t>
            </a:r>
            <a:endParaRPr/>
          </a:p>
          <a:p>
            <a:pPr indent="-317500" lvl="0" marL="457200" rtl="0">
              <a:spcBef>
                <a:spcPts val="0"/>
              </a:spcBef>
              <a:spcAft>
                <a:spcPts val="0"/>
              </a:spcAft>
              <a:buSzPts val="1400"/>
              <a:buChar char="●"/>
            </a:pPr>
            <a:r>
              <a:rPr lang="en"/>
              <a:t>Add training file to tf-idf calculation</a:t>
            </a:r>
            <a:endParaRPr/>
          </a:p>
          <a:p>
            <a:pPr indent="0" lvl="0" marL="0" rt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Related Readings</a:t>
            </a:r>
            <a:endParaRPr/>
          </a:p>
        </p:txBody>
      </p:sp>
      <p:sp>
        <p:nvSpPr>
          <p:cNvPr id="157" name="Shape 157"/>
          <p:cNvSpPr txBox="1"/>
          <p:nvPr>
            <p:ph idx="1" type="body"/>
          </p:nvPr>
        </p:nvSpPr>
        <p:spPr>
          <a:xfrm>
            <a:off x="311700" y="1152475"/>
            <a:ext cx="86850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Nayeem, M.T., &amp; Chali, Y. (2017). Extract with Order for Coherent Multi-Document Summarization.</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Recap of </a:t>
            </a:r>
            <a:r>
              <a:rPr lang="en"/>
              <a:t>System Architecture</a:t>
            </a:r>
            <a:endParaRPr/>
          </a:p>
        </p:txBody>
      </p:sp>
      <p:pic>
        <p:nvPicPr>
          <p:cNvPr id="61" name="Shape 61"/>
          <p:cNvPicPr preferRelativeResize="0"/>
          <p:nvPr/>
        </p:nvPicPr>
        <p:blipFill>
          <a:blip r:embed="rId3">
            <a:alphaModFix/>
          </a:blip>
          <a:stretch>
            <a:fillRect/>
          </a:stretch>
        </p:blipFill>
        <p:spPr>
          <a:xfrm>
            <a:off x="1040775" y="1064300"/>
            <a:ext cx="6550251" cy="3888275"/>
          </a:xfrm>
          <a:prstGeom prst="rect">
            <a:avLst/>
          </a:prstGeom>
          <a:noFill/>
          <a:ln>
            <a:noFill/>
          </a:ln>
        </p:spPr>
      </p:pic>
      <p:sp>
        <p:nvSpPr>
          <p:cNvPr id="62" name="Shape 62"/>
          <p:cNvSpPr/>
          <p:nvPr/>
        </p:nvSpPr>
        <p:spPr>
          <a:xfrm>
            <a:off x="2522200" y="1919575"/>
            <a:ext cx="520800" cy="4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txBox="1"/>
          <p:nvPr/>
        </p:nvSpPr>
        <p:spPr>
          <a:xfrm>
            <a:off x="2371625" y="2274775"/>
            <a:ext cx="818400" cy="572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800">
                <a:solidFill>
                  <a:schemeClr val="lt1"/>
                </a:solidFill>
              </a:rPr>
              <a:t>Information</a:t>
            </a:r>
            <a:endParaRPr sz="800">
              <a:solidFill>
                <a:schemeClr val="lt1"/>
              </a:solidFill>
            </a:endParaRPr>
          </a:p>
          <a:p>
            <a:pPr indent="0" lvl="0" marL="0" algn="ctr">
              <a:spcBef>
                <a:spcPts val="0"/>
              </a:spcBef>
              <a:spcAft>
                <a:spcPts val="0"/>
              </a:spcAft>
              <a:buNone/>
            </a:pPr>
            <a:r>
              <a:rPr lang="en" sz="800">
                <a:solidFill>
                  <a:schemeClr val="lt1"/>
                </a:solidFill>
              </a:rPr>
              <a:t>Ordering</a:t>
            </a:r>
            <a:endParaRPr sz="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Workflow Improvements</a:t>
            </a:r>
            <a:endParaRPr/>
          </a:p>
        </p:txBody>
      </p:sp>
      <p:sp>
        <p:nvSpPr>
          <p:cNvPr id="69" name="Shape 69"/>
          <p:cNvSpPr txBox="1"/>
          <p:nvPr>
            <p:ph idx="1" type="body"/>
          </p:nvPr>
        </p:nvSpPr>
        <p:spPr>
          <a:xfrm>
            <a:off x="311700" y="1152475"/>
            <a:ext cx="8685000" cy="3416400"/>
          </a:xfrm>
          <a:prstGeom prst="rect">
            <a:avLst/>
          </a:prstGeom>
          <a:solidFill>
            <a:srgbClr val="FFFFFF"/>
          </a:solidFill>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Created python modules</a:t>
            </a:r>
            <a:endParaRPr sz="1600"/>
          </a:p>
          <a:p>
            <a:pPr indent="-330200" lvl="0" marL="457200" rtl="0">
              <a:spcBef>
                <a:spcPts val="0"/>
              </a:spcBef>
              <a:spcAft>
                <a:spcPts val="0"/>
              </a:spcAft>
              <a:buSzPts val="1600"/>
              <a:buChar char="●"/>
            </a:pPr>
            <a:r>
              <a:rPr lang="en" sz="1600"/>
              <a:t>Unit testing (pytest: ~20 tests currently)</a:t>
            </a:r>
            <a:endParaRPr sz="1600"/>
          </a:p>
          <a:p>
            <a:pPr indent="-330200" lvl="0" marL="457200" rtl="0">
              <a:spcBef>
                <a:spcPts val="0"/>
              </a:spcBef>
              <a:spcAft>
                <a:spcPts val="0"/>
              </a:spcAft>
              <a:buSzPts val="1600"/>
              <a:buChar char="●"/>
            </a:pPr>
            <a:r>
              <a:rPr lang="en" sz="1600"/>
              <a:t>Git branches for new features; pull request for code review</a:t>
            </a:r>
            <a:endParaRPr sz="1600"/>
          </a:p>
          <a:p>
            <a:pPr indent="-330200" lvl="0" marL="457200" rtl="0">
              <a:spcBef>
                <a:spcPts val="0"/>
              </a:spcBef>
              <a:spcAft>
                <a:spcPts val="0"/>
              </a:spcAft>
              <a:buSzPts val="1600"/>
              <a:buChar char="●"/>
            </a:pPr>
            <a:r>
              <a:rPr lang="en" sz="1600"/>
              <a:t>Trello board</a:t>
            </a:r>
            <a:endParaRPr sz="1600"/>
          </a:p>
          <a:p>
            <a:pPr indent="-330200" lvl="0" marL="457200" rtl="0">
              <a:spcBef>
                <a:spcPts val="0"/>
              </a:spcBef>
              <a:spcAft>
                <a:spcPts val="0"/>
              </a:spcAft>
              <a:buSzPts val="1600"/>
              <a:buChar char="●"/>
            </a:pPr>
            <a:r>
              <a:rPr lang="en" sz="1600"/>
              <a:t>Slack integration of Trello</a:t>
            </a:r>
            <a:endParaRPr sz="1600"/>
          </a:p>
          <a:p>
            <a:pPr indent="-330200" lvl="0" marL="457200" rtl="0">
              <a:spcBef>
                <a:spcPts val="0"/>
              </a:spcBef>
              <a:spcAft>
                <a:spcPts val="0"/>
              </a:spcAft>
              <a:buSzPts val="1600"/>
              <a:buChar char="●"/>
            </a:pPr>
            <a:r>
              <a:rPr lang="en" sz="1600"/>
              <a:t>Git integration of Overleaf</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Improved Content Selection</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Forked LexRank package</a:t>
            </a:r>
            <a:endParaRPr/>
          </a:p>
          <a:p>
            <a:pPr indent="-317500" lvl="0" marL="457200" rtl="0">
              <a:spcBef>
                <a:spcPts val="0"/>
              </a:spcBef>
              <a:spcAft>
                <a:spcPts val="0"/>
              </a:spcAft>
              <a:buSzPts val="1400"/>
              <a:buChar char="●"/>
            </a:pPr>
            <a:r>
              <a:rPr lang="en"/>
              <a:t>Added Snowball Stemmer (NLTK) in calculating LexRank scores</a:t>
            </a:r>
            <a:endParaRPr/>
          </a:p>
          <a:p>
            <a:pPr indent="-304800" lvl="1" marL="914400" rtl="0">
              <a:spcBef>
                <a:spcPts val="0"/>
              </a:spcBef>
              <a:spcAft>
                <a:spcPts val="0"/>
              </a:spcAft>
              <a:buSzPts val="1200"/>
              <a:buChar char="○"/>
            </a:pPr>
            <a:r>
              <a:rPr lang="en"/>
              <a:t>using stemmed sentences as BOW to calculate tf-idf based similarity scores</a:t>
            </a:r>
            <a:endParaRPr/>
          </a:p>
          <a:p>
            <a:pPr indent="-304800" lvl="1" marL="914400">
              <a:spcBef>
                <a:spcPts val="0"/>
              </a:spcBef>
              <a:spcAft>
                <a:spcPts val="0"/>
              </a:spcAft>
              <a:buSzPts val="1200"/>
              <a:buChar char="○"/>
            </a:pPr>
            <a:r>
              <a:rPr lang="en"/>
              <a:t>obtain indices of best sentences and map them to the original text for output </a:t>
            </a:r>
            <a:endParaRPr/>
          </a:p>
        </p:txBody>
      </p:sp>
      <p:sp>
        <p:nvSpPr>
          <p:cNvPr id="76" name="Shape 76"/>
          <p:cNvSpPr txBox="1"/>
          <p:nvPr>
            <p:ph idx="1" type="body"/>
          </p:nvPr>
        </p:nvSpPr>
        <p:spPr>
          <a:xfrm>
            <a:off x="257225" y="2219700"/>
            <a:ext cx="3765300" cy="29238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u="sng"/>
              <a:t>Baseline (from D2)</a:t>
            </a:r>
            <a:endParaRPr b="1" u="sng"/>
          </a:p>
          <a:p>
            <a:pPr indent="457200" lvl="0" marL="0" rtl="0" algn="l">
              <a:lnSpc>
                <a:spcPct val="150000"/>
              </a:lnSpc>
              <a:spcBef>
                <a:spcPts val="0"/>
              </a:spcBef>
              <a:spcAft>
                <a:spcPts val="0"/>
              </a:spcAft>
              <a:buNone/>
            </a:pPr>
            <a:r>
              <a:rPr b="1" lang="en" sz="1100"/>
              <a:t>ROUGE-1</a:t>
            </a:r>
            <a:r>
              <a:rPr lang="en" sz="1100"/>
              <a:t>:</a:t>
            </a:r>
            <a:endParaRPr sz="1100"/>
          </a:p>
          <a:p>
            <a:pPr indent="457200" lvl="0" marL="0" rtl="0" algn="l">
              <a:lnSpc>
                <a:spcPct val="150000"/>
              </a:lnSpc>
              <a:spcBef>
                <a:spcPts val="0"/>
              </a:spcBef>
              <a:spcAft>
                <a:spcPts val="0"/>
              </a:spcAft>
              <a:buNone/>
            </a:pPr>
            <a:r>
              <a:rPr lang="en" sz="1100"/>
              <a:t>R = 0.22780, P = 0.17634, F= 0.19742</a:t>
            </a:r>
            <a:endParaRPr sz="1100"/>
          </a:p>
          <a:p>
            <a:pPr indent="457200" lvl="0" marL="0" rtl="0" algn="l">
              <a:lnSpc>
                <a:spcPct val="150000"/>
              </a:lnSpc>
              <a:spcBef>
                <a:spcPts val="0"/>
              </a:spcBef>
              <a:spcAft>
                <a:spcPts val="0"/>
              </a:spcAft>
              <a:buNone/>
            </a:pPr>
            <a:r>
              <a:rPr b="1" lang="en" sz="1100"/>
              <a:t>ROUGE-2</a:t>
            </a:r>
            <a:r>
              <a:rPr lang="en" sz="1100"/>
              <a:t>:</a:t>
            </a:r>
            <a:endParaRPr sz="1100"/>
          </a:p>
          <a:p>
            <a:pPr indent="457200" lvl="0" marL="0" rtl="0" algn="l">
              <a:lnSpc>
                <a:spcPct val="150000"/>
              </a:lnSpc>
              <a:spcBef>
                <a:spcPts val="0"/>
              </a:spcBef>
              <a:spcAft>
                <a:spcPts val="0"/>
              </a:spcAft>
              <a:buNone/>
            </a:pPr>
            <a:r>
              <a:rPr lang="en" sz="1100"/>
              <a:t>R = 0.04760, P = 0.03692, F = 0.04127</a:t>
            </a:r>
            <a:endParaRPr sz="1100"/>
          </a:p>
          <a:p>
            <a:pPr indent="0" lvl="0" marL="0" rtl="0" algn="l">
              <a:lnSpc>
                <a:spcPct val="150000"/>
              </a:lnSpc>
              <a:spcBef>
                <a:spcPts val="0"/>
              </a:spcBef>
              <a:spcAft>
                <a:spcPts val="0"/>
              </a:spcAft>
              <a:buNone/>
            </a:pPr>
            <a:r>
              <a:rPr lang="en" sz="1100"/>
              <a:t>	</a:t>
            </a:r>
            <a:r>
              <a:rPr b="1" lang="en" sz="1100"/>
              <a:t>ROUGE-3:</a:t>
            </a:r>
            <a:endParaRPr b="1" sz="1100"/>
          </a:p>
          <a:p>
            <a:pPr indent="457200" lvl="0" marL="0" rtl="0" algn="l">
              <a:lnSpc>
                <a:spcPct val="150000"/>
              </a:lnSpc>
              <a:spcBef>
                <a:spcPts val="0"/>
              </a:spcBef>
              <a:spcAft>
                <a:spcPts val="0"/>
              </a:spcAft>
              <a:buNone/>
            </a:pPr>
            <a:r>
              <a:rPr lang="en" sz="1100"/>
              <a:t>R = 0.01727, P = 0.02248, F = 0.01936</a:t>
            </a:r>
            <a:endParaRPr sz="1100"/>
          </a:p>
          <a:p>
            <a:pPr indent="0" lvl="0" marL="0" rtl="0" algn="l">
              <a:lnSpc>
                <a:spcPct val="150000"/>
              </a:lnSpc>
              <a:spcBef>
                <a:spcPts val="0"/>
              </a:spcBef>
              <a:spcAft>
                <a:spcPts val="0"/>
              </a:spcAft>
              <a:buNone/>
            </a:pPr>
            <a:r>
              <a:rPr lang="en" sz="1100"/>
              <a:t>	</a:t>
            </a:r>
            <a:r>
              <a:rPr b="1" lang="en" sz="1100"/>
              <a:t>ROUGE-4:</a:t>
            </a:r>
            <a:endParaRPr sz="1100"/>
          </a:p>
          <a:p>
            <a:pPr indent="457200" lvl="0" marL="0" rtl="0" algn="l">
              <a:lnSpc>
                <a:spcPct val="150000"/>
              </a:lnSpc>
              <a:spcBef>
                <a:spcPts val="0"/>
              </a:spcBef>
              <a:spcAft>
                <a:spcPts val="0"/>
              </a:spcAft>
              <a:buNone/>
            </a:pPr>
            <a:r>
              <a:rPr lang="en" sz="1100"/>
              <a:t>R = 0.00421, P = 0.00303, F = 0.00346</a:t>
            </a:r>
            <a:endParaRPr sz="1100"/>
          </a:p>
        </p:txBody>
      </p:sp>
      <p:sp>
        <p:nvSpPr>
          <p:cNvPr id="77" name="Shape 77"/>
          <p:cNvSpPr txBox="1"/>
          <p:nvPr>
            <p:ph idx="1" type="body"/>
          </p:nvPr>
        </p:nvSpPr>
        <p:spPr>
          <a:xfrm>
            <a:off x="4386850" y="2219700"/>
            <a:ext cx="3765300" cy="29238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u="sng"/>
              <a:t>After Stemming</a:t>
            </a:r>
            <a:endParaRPr b="1" u="sng"/>
          </a:p>
          <a:p>
            <a:pPr indent="457200" lvl="0" marL="0" rtl="0" algn="l">
              <a:lnSpc>
                <a:spcPct val="150000"/>
              </a:lnSpc>
              <a:spcBef>
                <a:spcPts val="0"/>
              </a:spcBef>
              <a:spcAft>
                <a:spcPts val="0"/>
              </a:spcAft>
              <a:buNone/>
            </a:pPr>
            <a:r>
              <a:rPr b="1" lang="en" sz="1100"/>
              <a:t>ROUGE-1</a:t>
            </a:r>
            <a:r>
              <a:rPr lang="en" sz="1100"/>
              <a:t>:</a:t>
            </a:r>
            <a:endParaRPr sz="1100"/>
          </a:p>
          <a:p>
            <a:pPr indent="457200" lvl="0" marL="0" rtl="0" algn="l">
              <a:lnSpc>
                <a:spcPct val="150000"/>
              </a:lnSpc>
              <a:spcBef>
                <a:spcPts val="0"/>
              </a:spcBef>
              <a:spcAft>
                <a:spcPts val="0"/>
              </a:spcAft>
              <a:buNone/>
            </a:pPr>
            <a:r>
              <a:rPr lang="en" sz="1100"/>
              <a:t>R = </a:t>
            </a:r>
            <a:r>
              <a:rPr lang="en" sz="1100"/>
              <a:t>0.23356</a:t>
            </a:r>
            <a:r>
              <a:rPr lang="en" sz="1100"/>
              <a:t>, P = </a:t>
            </a:r>
            <a:r>
              <a:rPr lang="en" sz="1100"/>
              <a:t>0.29925</a:t>
            </a:r>
            <a:r>
              <a:rPr lang="en" sz="1100"/>
              <a:t>, F = </a:t>
            </a:r>
            <a:r>
              <a:rPr lang="en" sz="1100"/>
              <a:t>0.26067</a:t>
            </a:r>
            <a:endParaRPr sz="1100"/>
          </a:p>
          <a:p>
            <a:pPr indent="457200" lvl="0" marL="0" rtl="0" algn="l">
              <a:lnSpc>
                <a:spcPct val="150000"/>
              </a:lnSpc>
              <a:spcBef>
                <a:spcPts val="0"/>
              </a:spcBef>
              <a:spcAft>
                <a:spcPts val="0"/>
              </a:spcAft>
              <a:buNone/>
            </a:pPr>
            <a:r>
              <a:rPr b="1" lang="en" sz="1100"/>
              <a:t>ROUGE-2</a:t>
            </a:r>
            <a:r>
              <a:rPr lang="en" sz="1100"/>
              <a:t>:</a:t>
            </a:r>
            <a:endParaRPr sz="1100"/>
          </a:p>
          <a:p>
            <a:pPr indent="457200" lvl="0" marL="0" rtl="0" algn="l">
              <a:lnSpc>
                <a:spcPct val="150000"/>
              </a:lnSpc>
              <a:spcBef>
                <a:spcPts val="0"/>
              </a:spcBef>
              <a:spcAft>
                <a:spcPts val="0"/>
              </a:spcAft>
              <a:buNone/>
            </a:pPr>
            <a:r>
              <a:rPr lang="en" sz="1100"/>
              <a:t>R = </a:t>
            </a:r>
            <a:r>
              <a:rPr lang="en" sz="1100"/>
              <a:t>0.05744</a:t>
            </a:r>
            <a:r>
              <a:rPr lang="en" sz="1100"/>
              <a:t>, P = </a:t>
            </a:r>
            <a:r>
              <a:rPr lang="en" sz="1100"/>
              <a:t>0.07346</a:t>
            </a:r>
            <a:r>
              <a:rPr lang="en" sz="1100"/>
              <a:t>, F = </a:t>
            </a:r>
            <a:r>
              <a:rPr lang="en" sz="1100"/>
              <a:t>0.06401</a:t>
            </a:r>
            <a:endParaRPr sz="1100"/>
          </a:p>
          <a:p>
            <a:pPr indent="0" lvl="0" marL="0" rtl="0" algn="l">
              <a:lnSpc>
                <a:spcPct val="150000"/>
              </a:lnSpc>
              <a:spcBef>
                <a:spcPts val="0"/>
              </a:spcBef>
              <a:spcAft>
                <a:spcPts val="0"/>
              </a:spcAft>
              <a:buNone/>
            </a:pPr>
            <a:r>
              <a:rPr lang="en" sz="1100"/>
              <a:t>	</a:t>
            </a:r>
            <a:r>
              <a:rPr b="1" lang="en" sz="1100"/>
              <a:t>ROUGE-3:</a:t>
            </a:r>
            <a:endParaRPr b="1" sz="1100"/>
          </a:p>
          <a:p>
            <a:pPr indent="457200" lvl="0" marL="0" rtl="0" algn="l">
              <a:lnSpc>
                <a:spcPct val="150000"/>
              </a:lnSpc>
              <a:spcBef>
                <a:spcPts val="0"/>
              </a:spcBef>
              <a:spcAft>
                <a:spcPts val="0"/>
              </a:spcAft>
              <a:buNone/>
            </a:pPr>
            <a:r>
              <a:rPr lang="en" sz="1100"/>
              <a:t>R = </a:t>
            </a:r>
            <a:r>
              <a:rPr lang="en" sz="1100"/>
              <a:t>0.01640</a:t>
            </a:r>
            <a:r>
              <a:rPr lang="en" sz="1100"/>
              <a:t>, P = </a:t>
            </a:r>
            <a:r>
              <a:rPr lang="en" sz="1100"/>
              <a:t>0.02090</a:t>
            </a:r>
            <a:r>
              <a:rPr lang="en" sz="1100"/>
              <a:t>, F = </a:t>
            </a:r>
            <a:r>
              <a:rPr lang="en" sz="1100"/>
              <a:t>0.01822</a:t>
            </a:r>
            <a:endParaRPr sz="1100"/>
          </a:p>
          <a:p>
            <a:pPr indent="0" lvl="0" marL="0" rtl="0" algn="l">
              <a:lnSpc>
                <a:spcPct val="150000"/>
              </a:lnSpc>
              <a:spcBef>
                <a:spcPts val="0"/>
              </a:spcBef>
              <a:spcAft>
                <a:spcPts val="0"/>
              </a:spcAft>
              <a:buNone/>
            </a:pPr>
            <a:r>
              <a:rPr lang="en" sz="1100"/>
              <a:t>	</a:t>
            </a:r>
            <a:r>
              <a:rPr b="1" lang="en" sz="1100"/>
              <a:t>ROUGE-4:</a:t>
            </a:r>
            <a:endParaRPr sz="1100"/>
          </a:p>
          <a:p>
            <a:pPr indent="457200" lvl="0" marL="0" rtl="0" algn="l">
              <a:lnSpc>
                <a:spcPct val="150000"/>
              </a:lnSpc>
              <a:spcBef>
                <a:spcPts val="0"/>
              </a:spcBef>
              <a:spcAft>
                <a:spcPts val="0"/>
              </a:spcAft>
              <a:buNone/>
            </a:pPr>
            <a:r>
              <a:rPr lang="en" sz="1100"/>
              <a:t>R = </a:t>
            </a:r>
            <a:r>
              <a:rPr lang="en" sz="1100"/>
              <a:t>0.00471</a:t>
            </a:r>
            <a:r>
              <a:rPr lang="en" sz="1100"/>
              <a:t>, P = </a:t>
            </a:r>
            <a:r>
              <a:rPr lang="en" sz="1100"/>
              <a:t>0.00570</a:t>
            </a:r>
            <a:r>
              <a:rPr lang="en" sz="1100"/>
              <a:t>, F = </a:t>
            </a:r>
            <a:r>
              <a:rPr lang="en" sz="1100"/>
              <a:t>0.00511</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Information Ordering: The Greedy Approach</a:t>
            </a:r>
            <a:endParaRPr/>
          </a:p>
        </p:txBody>
      </p:sp>
      <p:sp>
        <p:nvSpPr>
          <p:cNvPr id="83" name="Shape 83"/>
          <p:cNvSpPr txBox="1"/>
          <p:nvPr>
            <p:ph idx="1" type="body"/>
          </p:nvPr>
        </p:nvSpPr>
        <p:spPr>
          <a:xfrm>
            <a:off x="311700" y="1152475"/>
            <a:ext cx="8520600" cy="655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Nayeem, M.T., &amp; Chali, Y. (2017). Extract with Order for Coherent Multi-Document Summarization.</a:t>
            </a:r>
            <a:endParaRPr sz="1800"/>
          </a:p>
          <a:p>
            <a:pPr indent="-342900" lvl="0" marL="457200" rtl="0">
              <a:spcBef>
                <a:spcPts val="0"/>
              </a:spcBef>
              <a:spcAft>
                <a:spcPts val="0"/>
              </a:spcAft>
              <a:buSzPts val="1800"/>
              <a:buChar char="●"/>
            </a:pPr>
            <a:r>
              <a:rPr lang="en" sz="1800"/>
              <a:t>Simple greedy algorithm</a:t>
            </a:r>
            <a:endParaRPr sz="1800"/>
          </a:p>
          <a:p>
            <a:pPr indent="-342900" lvl="1" marL="914400" rtl="0">
              <a:spcBef>
                <a:spcPts val="0"/>
              </a:spcBef>
              <a:spcAft>
                <a:spcPts val="0"/>
              </a:spcAft>
              <a:buSzPts val="1800"/>
              <a:buChar char="○"/>
            </a:pPr>
            <a:r>
              <a:rPr lang="en" sz="1800"/>
              <a:t>Text coherence - similarity between all adjacent sentences</a:t>
            </a:r>
            <a:endParaRPr sz="1800"/>
          </a:p>
          <a:p>
            <a:pPr indent="-342900" lvl="1" marL="914400" rtl="0">
              <a:spcBef>
                <a:spcPts val="0"/>
              </a:spcBef>
              <a:spcAft>
                <a:spcPts val="0"/>
              </a:spcAft>
              <a:buSzPts val="1800"/>
              <a:buChar char="○"/>
            </a:pPr>
            <a:r>
              <a:rPr lang="en" sz="1800"/>
              <a:t>Place sentence in document based on coherence score</a:t>
            </a:r>
            <a:endParaRPr sz="1800"/>
          </a:p>
          <a:p>
            <a:pPr indent="-342900" lvl="1" marL="914400" rtl="0">
              <a:spcBef>
                <a:spcPts val="0"/>
              </a:spcBef>
              <a:spcAft>
                <a:spcPts val="0"/>
              </a:spcAft>
              <a:buSzPts val="1800"/>
              <a:buChar char="○"/>
            </a:pPr>
            <a:r>
              <a:rPr lang="en" sz="1800"/>
              <a:t>Incrementally add sentences to document set D</a:t>
            </a:r>
            <a:endParaRPr sz="1800"/>
          </a:p>
          <a:p>
            <a:pPr indent="-342900" lvl="1" marL="914400" rtl="0">
              <a:spcBef>
                <a:spcPts val="0"/>
              </a:spcBef>
              <a:spcAft>
                <a:spcPts val="0"/>
              </a:spcAft>
              <a:buSzPts val="1800"/>
              <a:buChar char="○"/>
            </a:pPr>
            <a:r>
              <a:rPr lang="en" sz="1800"/>
              <a:t>Lexrank sentence similarity based on tf-idf modified cosine</a:t>
            </a:r>
            <a:endParaRPr sz="1800"/>
          </a:p>
          <a:p>
            <a:pPr indent="0" lvl="0" marL="0" rtl="0">
              <a:spcBef>
                <a:spcPts val="1600"/>
              </a:spcBef>
              <a:spcAft>
                <a:spcPts val="1600"/>
              </a:spcAft>
              <a:buNone/>
            </a:pPr>
            <a:r>
              <a:t/>
            </a:r>
            <a:endParaRPr/>
          </a:p>
        </p:txBody>
      </p:sp>
      <p:pic>
        <p:nvPicPr>
          <p:cNvPr id="84" name="Shape 84"/>
          <p:cNvPicPr preferRelativeResize="0"/>
          <p:nvPr/>
        </p:nvPicPr>
        <p:blipFill>
          <a:blip r:embed="rId3">
            <a:alphaModFix/>
          </a:blip>
          <a:stretch>
            <a:fillRect/>
          </a:stretch>
        </p:blipFill>
        <p:spPr>
          <a:xfrm>
            <a:off x="653147" y="3895413"/>
            <a:ext cx="3553325" cy="766650"/>
          </a:xfrm>
          <a:prstGeom prst="rect">
            <a:avLst/>
          </a:prstGeom>
          <a:noFill/>
          <a:ln>
            <a:noFill/>
          </a:ln>
        </p:spPr>
      </p:pic>
      <p:pic>
        <p:nvPicPr>
          <p:cNvPr id="85" name="Shape 85"/>
          <p:cNvPicPr preferRelativeResize="0"/>
          <p:nvPr/>
        </p:nvPicPr>
        <p:blipFill>
          <a:blip r:embed="rId4">
            <a:alphaModFix/>
          </a:blip>
          <a:stretch>
            <a:fillRect/>
          </a:stretch>
        </p:blipFill>
        <p:spPr>
          <a:xfrm>
            <a:off x="4629608" y="3837111"/>
            <a:ext cx="4080543" cy="88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Greedy Algorithm </a:t>
            </a:r>
            <a:endParaRPr/>
          </a:p>
        </p:txBody>
      </p:sp>
      <p:sp>
        <p:nvSpPr>
          <p:cNvPr id="91" name="Shape 91"/>
          <p:cNvSpPr txBox="1"/>
          <p:nvPr>
            <p:ph idx="2" type="body"/>
          </p:nvPr>
        </p:nvSpPr>
        <p:spPr>
          <a:xfrm>
            <a:off x="4851925" y="1152475"/>
            <a:ext cx="3980400" cy="2661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First iteration select random sentence (highest scoring sentence from LexRank)</a:t>
            </a:r>
            <a:endParaRPr/>
          </a:p>
        </p:txBody>
      </p:sp>
      <p:pic>
        <p:nvPicPr>
          <p:cNvPr id="92" name="Shape 92"/>
          <p:cNvPicPr preferRelativeResize="0"/>
          <p:nvPr/>
        </p:nvPicPr>
        <p:blipFill>
          <a:blip r:embed="rId3">
            <a:alphaModFix/>
          </a:blip>
          <a:stretch>
            <a:fillRect/>
          </a:stretch>
        </p:blipFill>
        <p:spPr>
          <a:xfrm>
            <a:off x="311700" y="1152475"/>
            <a:ext cx="3629574" cy="3872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 type="body"/>
          </p:nvPr>
        </p:nvSpPr>
        <p:spPr>
          <a:xfrm>
            <a:off x="311700" y="863550"/>
            <a:ext cx="42603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u="sng"/>
              <a:t>Baseline (from D2)</a:t>
            </a:r>
            <a:endParaRPr b="1" u="sng"/>
          </a:p>
          <a:p>
            <a:pPr indent="457200" lvl="0" marL="0" rtl="0" algn="l">
              <a:lnSpc>
                <a:spcPct val="100000"/>
              </a:lnSpc>
              <a:spcBef>
                <a:spcPts val="1600"/>
              </a:spcBef>
              <a:spcAft>
                <a:spcPts val="0"/>
              </a:spcAft>
              <a:buNone/>
            </a:pPr>
            <a:r>
              <a:rPr b="1" lang="en" sz="1100"/>
              <a:t>ROUGE-1</a:t>
            </a:r>
            <a:r>
              <a:rPr lang="en" sz="1100"/>
              <a:t>:</a:t>
            </a:r>
            <a:endParaRPr sz="1100"/>
          </a:p>
          <a:p>
            <a:pPr indent="-298450" lvl="0" marL="457200" rtl="0">
              <a:lnSpc>
                <a:spcPct val="200000"/>
              </a:lnSpc>
              <a:spcBef>
                <a:spcPts val="1600"/>
              </a:spcBef>
              <a:spcAft>
                <a:spcPts val="0"/>
              </a:spcAft>
              <a:buSzPts val="1100"/>
              <a:buChar char="●"/>
            </a:pPr>
            <a:r>
              <a:rPr lang="en" sz="1100"/>
              <a:t>R = 0.22780, P = 0.17634, F = 0.19742</a:t>
            </a:r>
            <a:endParaRPr sz="1100"/>
          </a:p>
          <a:p>
            <a:pPr indent="457200" lvl="0" marL="0" rtl="0" algn="l">
              <a:lnSpc>
                <a:spcPct val="100000"/>
              </a:lnSpc>
              <a:spcBef>
                <a:spcPts val="0"/>
              </a:spcBef>
              <a:spcAft>
                <a:spcPts val="0"/>
              </a:spcAft>
              <a:buNone/>
            </a:pPr>
            <a:r>
              <a:rPr b="1" lang="en" sz="1100"/>
              <a:t>ROUGE-2</a:t>
            </a:r>
            <a:r>
              <a:rPr lang="en" sz="1100"/>
              <a:t>:</a:t>
            </a:r>
            <a:endParaRPr sz="1100"/>
          </a:p>
          <a:p>
            <a:pPr indent="-298450" lvl="0" marL="457200" rtl="0" algn="l">
              <a:lnSpc>
                <a:spcPct val="100000"/>
              </a:lnSpc>
              <a:spcBef>
                <a:spcPts val="1600"/>
              </a:spcBef>
              <a:spcAft>
                <a:spcPts val="0"/>
              </a:spcAft>
              <a:buSzPts val="1100"/>
              <a:buChar char="●"/>
            </a:pPr>
            <a:r>
              <a:rPr lang="en" sz="1100"/>
              <a:t>R = 0.04760, P = 0.03692, F = 0.04127</a:t>
            </a:r>
            <a:endParaRPr sz="1100"/>
          </a:p>
          <a:p>
            <a:pPr indent="0" lvl="0" marL="0" rtl="0" algn="l">
              <a:lnSpc>
                <a:spcPct val="100000"/>
              </a:lnSpc>
              <a:spcBef>
                <a:spcPts val="1600"/>
              </a:spcBef>
              <a:spcAft>
                <a:spcPts val="0"/>
              </a:spcAft>
              <a:buNone/>
            </a:pPr>
            <a:r>
              <a:rPr lang="en" sz="1100"/>
              <a:t>	</a:t>
            </a:r>
            <a:r>
              <a:rPr b="1" lang="en" sz="1100"/>
              <a:t>ROUGE-3:</a:t>
            </a:r>
            <a:endParaRPr b="1" sz="1100"/>
          </a:p>
          <a:p>
            <a:pPr indent="-298450" lvl="0" marL="457200" rtl="0" algn="l">
              <a:lnSpc>
                <a:spcPct val="100000"/>
              </a:lnSpc>
              <a:spcBef>
                <a:spcPts val="1600"/>
              </a:spcBef>
              <a:spcAft>
                <a:spcPts val="0"/>
              </a:spcAft>
              <a:buSzPts val="1100"/>
              <a:buChar char="●"/>
            </a:pPr>
            <a:r>
              <a:rPr lang="en" sz="1100"/>
              <a:t>R = </a:t>
            </a:r>
            <a:r>
              <a:rPr lang="en" sz="1100"/>
              <a:t>0.01727, P = 0.02248, F = 0.01936</a:t>
            </a:r>
            <a:endParaRPr sz="1100"/>
          </a:p>
          <a:p>
            <a:pPr indent="0" lvl="0" marL="0" rtl="0" algn="l">
              <a:lnSpc>
                <a:spcPct val="100000"/>
              </a:lnSpc>
              <a:spcBef>
                <a:spcPts val="1600"/>
              </a:spcBef>
              <a:spcAft>
                <a:spcPts val="0"/>
              </a:spcAft>
              <a:buNone/>
            </a:pPr>
            <a:r>
              <a:rPr lang="en" sz="1100"/>
              <a:t>	</a:t>
            </a:r>
            <a:r>
              <a:rPr b="1" lang="en" sz="1100"/>
              <a:t>ROUGE-4:</a:t>
            </a:r>
            <a:endParaRPr sz="1100"/>
          </a:p>
          <a:p>
            <a:pPr indent="-298450" lvl="0" marL="457200" rtl="0" algn="l">
              <a:lnSpc>
                <a:spcPct val="100000"/>
              </a:lnSpc>
              <a:spcBef>
                <a:spcPts val="1600"/>
              </a:spcBef>
              <a:spcAft>
                <a:spcPts val="0"/>
              </a:spcAft>
              <a:buSzPts val="1100"/>
              <a:buChar char="●"/>
            </a:pPr>
            <a:r>
              <a:rPr lang="en" sz="1100"/>
              <a:t>R = </a:t>
            </a:r>
            <a:r>
              <a:rPr lang="en" sz="1100"/>
              <a:t>0.00421, P = 0.00303, F = 0.00346</a:t>
            </a:r>
            <a:endParaRPr sz="1100"/>
          </a:p>
        </p:txBody>
      </p:sp>
      <p:sp>
        <p:nvSpPr>
          <p:cNvPr id="98" name="Shape 98"/>
          <p:cNvSpPr txBox="1"/>
          <p:nvPr>
            <p:ph idx="1" type="body"/>
          </p:nvPr>
        </p:nvSpPr>
        <p:spPr>
          <a:xfrm>
            <a:off x="4572000" y="863550"/>
            <a:ext cx="42603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u="sng"/>
              <a:t>(Only information ordering-no stemming)</a:t>
            </a:r>
            <a:endParaRPr b="1" u="sng"/>
          </a:p>
          <a:p>
            <a:pPr indent="457200" lvl="0" marL="0" rtl="0" algn="l">
              <a:lnSpc>
                <a:spcPct val="100000"/>
              </a:lnSpc>
              <a:spcBef>
                <a:spcPts val="1600"/>
              </a:spcBef>
              <a:spcAft>
                <a:spcPts val="0"/>
              </a:spcAft>
              <a:buNone/>
            </a:pPr>
            <a:r>
              <a:rPr b="1" lang="en" sz="1100"/>
              <a:t>ROUGE-1</a:t>
            </a:r>
            <a:r>
              <a:rPr lang="en" sz="1100"/>
              <a:t>:</a:t>
            </a:r>
            <a:endParaRPr sz="1100"/>
          </a:p>
          <a:p>
            <a:pPr indent="-298450" lvl="0" marL="457200" rtl="0" algn="l">
              <a:lnSpc>
                <a:spcPct val="100000"/>
              </a:lnSpc>
              <a:spcBef>
                <a:spcPts val="1600"/>
              </a:spcBef>
              <a:spcAft>
                <a:spcPts val="0"/>
              </a:spcAft>
              <a:buSzPts val="1100"/>
              <a:buChar char="●"/>
            </a:pPr>
            <a:r>
              <a:rPr lang="en" sz="1100"/>
              <a:t> R = 0.22889, P = 0.30547, F = 0.25957</a:t>
            </a:r>
            <a:endParaRPr sz="1100"/>
          </a:p>
          <a:p>
            <a:pPr indent="457200" lvl="0" marL="0" rtl="0" algn="l">
              <a:lnSpc>
                <a:spcPct val="100000"/>
              </a:lnSpc>
              <a:spcBef>
                <a:spcPts val="1600"/>
              </a:spcBef>
              <a:spcAft>
                <a:spcPts val="0"/>
              </a:spcAft>
              <a:buNone/>
            </a:pPr>
            <a:r>
              <a:rPr b="1" lang="en" sz="1100"/>
              <a:t>ROUGE-2</a:t>
            </a:r>
            <a:r>
              <a:rPr lang="en" sz="1100"/>
              <a:t>:</a:t>
            </a:r>
            <a:endParaRPr sz="1100"/>
          </a:p>
          <a:p>
            <a:pPr indent="-298450" lvl="0" marL="457200" rtl="0" algn="l">
              <a:lnSpc>
                <a:spcPct val="100000"/>
              </a:lnSpc>
              <a:spcBef>
                <a:spcPts val="1600"/>
              </a:spcBef>
              <a:spcAft>
                <a:spcPts val="0"/>
              </a:spcAft>
              <a:buSzPts val="1100"/>
              <a:buChar char="●"/>
            </a:pPr>
            <a:r>
              <a:rPr lang="en" sz="1100"/>
              <a:t>R = 0.05749, P = 0.07682, F = 0.06527</a:t>
            </a:r>
            <a:endParaRPr sz="1100"/>
          </a:p>
          <a:p>
            <a:pPr indent="0" lvl="0" marL="0" rtl="0" algn="l">
              <a:lnSpc>
                <a:spcPct val="100000"/>
              </a:lnSpc>
              <a:spcBef>
                <a:spcPts val="1600"/>
              </a:spcBef>
              <a:spcAft>
                <a:spcPts val="0"/>
              </a:spcAft>
              <a:buNone/>
            </a:pPr>
            <a:r>
              <a:rPr lang="en" sz="1100"/>
              <a:t>	</a:t>
            </a:r>
            <a:r>
              <a:rPr b="1" lang="en" sz="1100"/>
              <a:t>ROUGE-3:</a:t>
            </a:r>
            <a:endParaRPr b="1" sz="1100"/>
          </a:p>
          <a:p>
            <a:pPr indent="-298450" lvl="0" marL="457200" rtl="0" algn="l">
              <a:lnSpc>
                <a:spcPct val="100000"/>
              </a:lnSpc>
              <a:spcBef>
                <a:spcPts val="1600"/>
              </a:spcBef>
              <a:spcAft>
                <a:spcPts val="0"/>
              </a:spcAft>
              <a:buSzPts val="1100"/>
              <a:buChar char="●"/>
            </a:pPr>
            <a:r>
              <a:rPr lang="en" sz="1100"/>
              <a:t>R = 0.01676, P = 0.02232, F = 0.01898</a:t>
            </a:r>
            <a:endParaRPr sz="1100"/>
          </a:p>
          <a:p>
            <a:pPr indent="0" lvl="0" marL="0" rtl="0" algn="l">
              <a:lnSpc>
                <a:spcPct val="100000"/>
              </a:lnSpc>
              <a:spcBef>
                <a:spcPts val="1600"/>
              </a:spcBef>
              <a:spcAft>
                <a:spcPts val="0"/>
              </a:spcAft>
              <a:buNone/>
            </a:pPr>
            <a:r>
              <a:rPr lang="en" sz="1100"/>
              <a:t>	</a:t>
            </a:r>
            <a:r>
              <a:rPr b="1" lang="en" sz="1100"/>
              <a:t>ROUGE-4:</a:t>
            </a:r>
            <a:endParaRPr sz="1100"/>
          </a:p>
          <a:p>
            <a:pPr indent="-298450" lvl="0" marL="457200" rtl="0" algn="l">
              <a:lnSpc>
                <a:spcPct val="100000"/>
              </a:lnSpc>
              <a:spcBef>
                <a:spcPts val="1600"/>
              </a:spcBef>
              <a:spcAft>
                <a:spcPts val="0"/>
              </a:spcAft>
              <a:buSzPts val="1100"/>
              <a:buChar char="●"/>
            </a:pPr>
            <a:r>
              <a:rPr lang="en" sz="1100"/>
              <a:t>R = 0.00550, P = 0.00720, F = 0.00620</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idx="1" type="body"/>
          </p:nvPr>
        </p:nvSpPr>
        <p:spPr>
          <a:xfrm>
            <a:off x="419875" y="930875"/>
            <a:ext cx="3662400" cy="3589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u="sng"/>
              <a:t>Baseline (from D2)</a:t>
            </a:r>
            <a:endParaRPr b="1" sz="1000" u="sng"/>
          </a:p>
          <a:p>
            <a:pPr indent="0" lvl="0" marL="0" rtl="0">
              <a:lnSpc>
                <a:spcPct val="100000"/>
              </a:lnSpc>
              <a:spcBef>
                <a:spcPts val="1600"/>
              </a:spcBef>
              <a:spcAft>
                <a:spcPts val="0"/>
              </a:spcAft>
              <a:buNone/>
            </a:pPr>
            <a:r>
              <a:rPr lang="en" sz="1000"/>
              <a:t>The community outpouring has touched some Columbine students.</a:t>
            </a:r>
            <a:endParaRPr sz="1000"/>
          </a:p>
          <a:p>
            <a:pPr indent="0" lvl="0" marL="0" rtl="0">
              <a:lnSpc>
                <a:spcPct val="100000"/>
              </a:lnSpc>
              <a:spcBef>
                <a:spcPts val="0"/>
              </a:spcBef>
              <a:spcAft>
                <a:spcPts val="0"/>
              </a:spcAft>
              <a:buNone/>
            </a:pPr>
            <a:r>
              <a:t/>
            </a:r>
            <a:endParaRPr sz="1000"/>
          </a:p>
          <a:p>
            <a:pPr indent="0" lvl="0" marL="0" rtl="0">
              <a:lnSpc>
                <a:spcPct val="100000"/>
              </a:lnSpc>
              <a:spcBef>
                <a:spcPts val="0"/>
              </a:spcBef>
              <a:spcAft>
                <a:spcPts val="0"/>
              </a:spcAft>
              <a:buNone/>
            </a:pPr>
            <a:r>
              <a:rPr lang="en" sz="1000"/>
              <a:t>LITTLETON, Colo. (AP) -- The day that Columbine High School  students are to return to class has been delayed because so many have been attending funerals for students killed in the April 20 massacre, an administrator said Tuesday.</a:t>
            </a:r>
            <a:endParaRPr sz="1000"/>
          </a:p>
          <a:p>
            <a:pPr indent="0" lvl="0" marL="0" rtl="0">
              <a:lnSpc>
                <a:spcPct val="100000"/>
              </a:lnSpc>
              <a:spcBef>
                <a:spcPts val="0"/>
              </a:spcBef>
              <a:spcAft>
                <a:spcPts val="0"/>
              </a:spcAft>
              <a:buNone/>
            </a:pPr>
            <a:r>
              <a:t/>
            </a:r>
            <a:endParaRPr sz="1000"/>
          </a:p>
          <a:p>
            <a:pPr indent="0" lvl="0" marL="0" rtl="0">
              <a:lnSpc>
                <a:spcPct val="100000"/>
              </a:lnSpc>
              <a:spcBef>
                <a:spcPts val="0"/>
              </a:spcBef>
              <a:spcAft>
                <a:spcPts val="0"/>
              </a:spcAft>
              <a:buNone/>
            </a:pPr>
            <a:r>
              <a:rPr lang="en" sz="1000"/>
              <a:t>Two days earlier, a massacre by two students at Columbine High, whose teams are called the Rebels, left 15 people dead and dozens wounded.</a:t>
            </a:r>
            <a:endParaRPr sz="1000"/>
          </a:p>
          <a:p>
            <a:pPr indent="0" lvl="0" marL="0" rtl="0">
              <a:lnSpc>
                <a:spcPct val="100000"/>
              </a:lnSpc>
              <a:spcBef>
                <a:spcPts val="0"/>
              </a:spcBef>
              <a:spcAft>
                <a:spcPts val="0"/>
              </a:spcAft>
              <a:buNone/>
            </a:pPr>
            <a:r>
              <a:t/>
            </a:r>
            <a:endParaRPr sz="1000"/>
          </a:p>
          <a:p>
            <a:pPr indent="0" lvl="0" marL="0" rtl="0">
              <a:lnSpc>
                <a:spcPct val="100000"/>
              </a:lnSpc>
              <a:spcBef>
                <a:spcPts val="0"/>
              </a:spcBef>
              <a:spcAft>
                <a:spcPts val="0"/>
              </a:spcAft>
              <a:buNone/>
            </a:pPr>
            <a:r>
              <a:rPr lang="en" sz="1000"/>
              <a:t>``One of the hidden truths of the human condition is that suffering binds us together.''</a:t>
            </a:r>
            <a:endParaRPr sz="1000"/>
          </a:p>
          <a:p>
            <a:pPr indent="0" lvl="0" marL="0" rtl="0">
              <a:lnSpc>
                <a:spcPct val="100000"/>
              </a:lnSpc>
              <a:spcBef>
                <a:spcPts val="0"/>
              </a:spcBef>
              <a:spcAft>
                <a:spcPts val="0"/>
              </a:spcAft>
              <a:buNone/>
            </a:pPr>
            <a:r>
              <a:t/>
            </a:r>
            <a:endParaRPr sz="1000"/>
          </a:p>
          <a:p>
            <a:pPr indent="0" lvl="0" marL="0" rtl="0">
              <a:lnSpc>
                <a:spcPct val="100000"/>
              </a:lnSpc>
              <a:spcBef>
                <a:spcPts val="0"/>
              </a:spcBef>
              <a:spcAft>
                <a:spcPts val="0"/>
              </a:spcAft>
              <a:buNone/>
            </a:pPr>
            <a:r>
              <a:rPr lang="en" sz="1000"/>
              <a:t>Littleton needs comfort.</a:t>
            </a:r>
            <a:endParaRPr sz="1000"/>
          </a:p>
          <a:p>
            <a:pPr indent="0" lvl="0" marL="0" rtl="0">
              <a:lnSpc>
                <a:spcPct val="100000"/>
              </a:lnSpc>
              <a:spcBef>
                <a:spcPts val="0"/>
              </a:spcBef>
              <a:spcAft>
                <a:spcPts val="0"/>
              </a:spcAft>
              <a:buNone/>
            </a:pPr>
            <a:r>
              <a:t/>
            </a:r>
            <a:endParaRPr sz="1000"/>
          </a:p>
          <a:p>
            <a:pPr indent="0" lvl="0" marL="0" rtl="0">
              <a:lnSpc>
                <a:spcPct val="100000"/>
              </a:lnSpc>
              <a:spcBef>
                <a:spcPts val="0"/>
              </a:spcBef>
              <a:spcAft>
                <a:spcPts val="0"/>
              </a:spcAft>
              <a:buNone/>
            </a:pPr>
            <a:r>
              <a:rPr lang="en" sz="1000"/>
              <a:t>``They wanted death and destruction.</a:t>
            </a:r>
            <a:endParaRPr sz="1000"/>
          </a:p>
          <a:p>
            <a:pPr indent="0" lvl="0" marL="0" rtl="0">
              <a:lnSpc>
                <a:spcPct val="100000"/>
              </a:lnSpc>
              <a:spcBef>
                <a:spcPts val="0"/>
              </a:spcBef>
              <a:spcAft>
                <a:spcPts val="0"/>
              </a:spcAft>
              <a:buNone/>
            </a:pPr>
            <a:r>
              <a:t/>
            </a:r>
            <a:endParaRPr sz="1000"/>
          </a:p>
          <a:p>
            <a:pPr indent="0" lvl="0" marL="0" rtl="0">
              <a:lnSpc>
                <a:spcPct val="100000"/>
              </a:lnSpc>
              <a:spcBef>
                <a:spcPts val="0"/>
              </a:spcBef>
              <a:spcAft>
                <a:spcPts val="0"/>
              </a:spcAft>
              <a:buNone/>
            </a:pPr>
            <a:r>
              <a:rPr lang="en" sz="1000"/>
              <a:t>And that somehow, life keeps moving.</a:t>
            </a:r>
            <a:endParaRPr sz="1000"/>
          </a:p>
          <a:p>
            <a:pPr indent="0" lvl="0" marL="0" rtl="0" algn="l">
              <a:spcBef>
                <a:spcPts val="0"/>
              </a:spcBef>
              <a:spcAft>
                <a:spcPts val="0"/>
              </a:spcAft>
              <a:buNone/>
            </a:pPr>
            <a:r>
              <a:t/>
            </a:r>
            <a:endParaRPr sz="1100"/>
          </a:p>
          <a:p>
            <a:pPr indent="0" lvl="0" marL="0" rtl="0" algn="ctr">
              <a:spcBef>
                <a:spcPts val="1600"/>
              </a:spcBef>
              <a:spcAft>
                <a:spcPts val="0"/>
              </a:spcAft>
              <a:buNone/>
            </a:pPr>
            <a:r>
              <a:t/>
            </a:r>
            <a:endParaRPr sz="1100"/>
          </a:p>
          <a:p>
            <a:pPr indent="0" lvl="0" marL="0" rtl="0" algn="ctr">
              <a:spcBef>
                <a:spcPts val="1600"/>
              </a:spcBef>
              <a:spcAft>
                <a:spcPts val="0"/>
              </a:spcAft>
              <a:buNone/>
            </a:pPr>
            <a:r>
              <a:t/>
            </a:r>
            <a:endParaRPr sz="1100"/>
          </a:p>
          <a:p>
            <a:pPr indent="0" lvl="0" marL="0" rtl="0" algn="ctr">
              <a:spcBef>
                <a:spcPts val="1600"/>
              </a:spcBef>
              <a:spcAft>
                <a:spcPts val="0"/>
              </a:spcAft>
              <a:buNone/>
            </a:pPr>
            <a:r>
              <a:t/>
            </a:r>
            <a:endParaRPr b="1" sz="1100"/>
          </a:p>
          <a:p>
            <a:pPr indent="0" lvl="0" marL="0" rtl="0" algn="ctr">
              <a:spcBef>
                <a:spcPts val="1600"/>
              </a:spcBef>
              <a:spcAft>
                <a:spcPts val="1600"/>
              </a:spcAft>
              <a:buNone/>
            </a:pPr>
            <a:r>
              <a:t/>
            </a:r>
            <a:endParaRPr b="1" sz="1100"/>
          </a:p>
        </p:txBody>
      </p:sp>
      <p:sp>
        <p:nvSpPr>
          <p:cNvPr id="104" name="Shape 104"/>
          <p:cNvSpPr txBox="1"/>
          <p:nvPr>
            <p:ph idx="1" type="body"/>
          </p:nvPr>
        </p:nvSpPr>
        <p:spPr>
          <a:xfrm>
            <a:off x="4980225" y="930875"/>
            <a:ext cx="3759600" cy="3589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u="sng"/>
              <a:t>(Only information ordering-no stemming)</a:t>
            </a:r>
            <a:endParaRPr b="1" sz="1000" u="sng"/>
          </a:p>
          <a:p>
            <a:pPr indent="0" lvl="0" marL="0" rtl="0" algn="l">
              <a:spcBef>
                <a:spcPts val="1600"/>
              </a:spcBef>
              <a:spcAft>
                <a:spcPts val="0"/>
              </a:spcAft>
              <a:buClr>
                <a:schemeClr val="dk1"/>
              </a:buClr>
              <a:buSzPts val="1100"/>
              <a:buFont typeface="Arial"/>
              <a:buNone/>
            </a:pPr>
            <a:r>
              <a:rPr lang="en" sz="1000"/>
              <a:t>Two days earlier, a massacre by two students at Columbine High, whose teams are called the Rebels, left 15 people dead and dozens wounded.</a:t>
            </a:r>
            <a:endParaRPr sz="1000"/>
          </a:p>
          <a:p>
            <a:pPr indent="0" lvl="0" marL="0" rtl="0" algn="l">
              <a:spcBef>
                <a:spcPts val="1600"/>
              </a:spcBef>
              <a:spcAft>
                <a:spcPts val="0"/>
              </a:spcAft>
              <a:buClr>
                <a:schemeClr val="dk1"/>
              </a:buClr>
              <a:buSzPts val="1100"/>
              <a:buFont typeface="Arial"/>
              <a:buNone/>
            </a:pPr>
            <a:r>
              <a:rPr lang="en" sz="1000"/>
              <a:t>Tuesday morning 12 Columbine High School students and a teacher were murdered when Eric Harris and Dylan Klebold, also Columbine students, opened fire with at least four guns and dozens of bombs.</a:t>
            </a:r>
            <a:endParaRPr sz="1000"/>
          </a:p>
          <a:p>
            <a:pPr indent="0" lvl="0" marL="0" rtl="0" algn="l">
              <a:spcBef>
                <a:spcPts val="1600"/>
              </a:spcBef>
              <a:spcAft>
                <a:spcPts val="0"/>
              </a:spcAft>
              <a:buClr>
                <a:schemeClr val="dk1"/>
              </a:buClr>
              <a:buSzPts val="1100"/>
              <a:buFont typeface="Arial"/>
              <a:buNone/>
            </a:pPr>
            <a:r>
              <a:rPr lang="en" sz="1000"/>
              <a:t>To accommodate the 1,965 Columbine students, the school day is  being split with Chatfield students beginning early in the day and Columbine students showing up shortly before 1 p.m.</a:t>
            </a:r>
            <a:endParaRPr sz="1000"/>
          </a:p>
          <a:p>
            <a:pPr indent="0" lvl="0" marL="0" rtl="0" algn="l">
              <a:spcBef>
                <a:spcPts val="1600"/>
              </a:spcBef>
              <a:spcAft>
                <a:spcPts val="0"/>
              </a:spcAft>
              <a:buClr>
                <a:schemeClr val="dk1"/>
              </a:buClr>
              <a:buSzPts val="1100"/>
              <a:buFont typeface="Arial"/>
              <a:buNone/>
            </a:pPr>
            <a:r>
              <a:rPr lang="en" sz="1000"/>
              <a:t>There are the communities that existed already, like Columbine  students and Columbine Valley residents.</a:t>
            </a:r>
            <a:endParaRPr sz="1000"/>
          </a:p>
          <a:p>
            <a:pPr indent="0" lvl="0" marL="0" rtl="0" algn="l">
              <a:spcBef>
                <a:spcPts val="1600"/>
              </a:spcBef>
              <a:spcAft>
                <a:spcPts val="0"/>
              </a:spcAft>
              <a:buNone/>
            </a:pPr>
            <a:r>
              <a:t/>
            </a:r>
            <a:endParaRPr sz="1100"/>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
        <p:nvSpPr>
          <p:cNvPr id="105" name="Shape 105"/>
          <p:cNvSpPr txBox="1"/>
          <p:nvPr>
            <p:ph type="title"/>
          </p:nvPr>
        </p:nvSpPr>
        <p:spPr>
          <a:xfrm>
            <a:off x="311700" y="223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Information Ordering: Greedy algorithm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Information Ordering: Chronological</a:t>
            </a:r>
            <a:endParaRPr/>
          </a:p>
        </p:txBody>
      </p:sp>
      <p:sp>
        <p:nvSpPr>
          <p:cNvPr id="111" name="Shape 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STEPS:</a:t>
            </a:r>
            <a:endParaRPr b="1"/>
          </a:p>
          <a:p>
            <a:pPr indent="-317500" lvl="0" marL="457200" rtl="0">
              <a:spcBef>
                <a:spcPts val="1600"/>
              </a:spcBef>
              <a:spcAft>
                <a:spcPts val="0"/>
              </a:spcAft>
              <a:buSzPts val="1400"/>
              <a:buAutoNum type="arabicPeriod"/>
            </a:pPr>
            <a:r>
              <a:rPr b="1" lang="en"/>
              <a:t>Pick best sentences within 100 words according to LexRank score</a:t>
            </a:r>
            <a:endParaRPr b="1"/>
          </a:p>
          <a:p>
            <a:pPr indent="0" lvl="0" marL="0" rtl="0">
              <a:spcBef>
                <a:spcPts val="1600"/>
              </a:spcBef>
              <a:spcAft>
                <a:spcPts val="0"/>
              </a:spcAft>
              <a:buNone/>
            </a:pPr>
            <a:r>
              <a:t/>
            </a:r>
            <a:endParaRPr b="1"/>
          </a:p>
          <a:p>
            <a:pPr indent="-317500" lvl="0" marL="457200" rtl="0">
              <a:spcBef>
                <a:spcPts val="1600"/>
              </a:spcBef>
              <a:spcAft>
                <a:spcPts val="0"/>
              </a:spcAft>
              <a:buSzPts val="1400"/>
              <a:buAutoNum type="arabicPeriod"/>
            </a:pPr>
            <a:r>
              <a:rPr b="1" lang="en"/>
              <a:t>Order sentences by date</a:t>
            </a:r>
            <a:endParaRPr b="1"/>
          </a:p>
          <a:p>
            <a:pPr indent="0" lvl="0" marL="0" rtl="0">
              <a:spcBef>
                <a:spcPts val="1600"/>
              </a:spcBef>
              <a:spcAft>
                <a:spcPts val="0"/>
              </a:spcAft>
              <a:buNone/>
            </a:pPr>
            <a:r>
              <a:t/>
            </a:r>
            <a:endParaRPr b="1"/>
          </a:p>
          <a:p>
            <a:pPr indent="-317500" lvl="0" marL="457200">
              <a:spcBef>
                <a:spcPts val="1600"/>
              </a:spcBef>
              <a:spcAft>
                <a:spcPts val="0"/>
              </a:spcAft>
              <a:buSzPts val="1400"/>
              <a:buAutoNum type="arabicPeriod"/>
            </a:pPr>
            <a:r>
              <a:rPr b="1" lang="en"/>
              <a:t>Improve readability</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