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-mention multiple thresholds </a:t>
            </a:r>
            <a:endParaRPr/>
          </a:p>
          <a:p>
            <a:pPr indent="0" lvl="0" marL="0">
              <a:spcBef>
                <a:spcPts val="0"/>
              </a:spcBef>
              <a:spcAft>
                <a:spcPts val="0"/>
              </a:spcAft>
              <a:buNone/>
            </a:pPr>
            <a:r>
              <a:rPr lang="en"/>
              <a:t>In this system, information is ordered according to the LexRank score; that is, of all sentences in a given group of documents, the sentence with the highest LexRank score is appended to our summary, until our summary cannot accept the next highest sentence without exceeding the required word length.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ataexperiments.net/2015/01/31/using-lexrank-to-summarize-textusing-sumy-py/" TargetMode="External"/><Relationship Id="rId4" Type="http://schemas.openxmlformats.org/officeDocument/2006/relationships/hyperlink" Target="https://github.com/wikibusiness/lexrank" TargetMode="External"/><Relationship Id="rId5" Type="http://schemas.openxmlformats.org/officeDocument/2006/relationships/hyperlink" Target="https://pythonhosted.org/textgraphics/_modules/TextGraphics/Applications/summary.html" TargetMode="External"/><Relationship Id="rId6" Type="http://schemas.openxmlformats.org/officeDocument/2006/relationships/hyperlink" Target="https://github.com/jtan25/LexRa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90525" y="1819275"/>
            <a:ext cx="8545200" cy="9699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sz="4600"/>
              <a:t>Lexrank Summarization System</a:t>
            </a:r>
            <a:endParaRPr sz="4600"/>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Harita Kannan, Xiaopei Wu, Lonny Strunk, Ben McCready</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Related Readings</a:t>
            </a:r>
            <a:endParaRPr/>
          </a:p>
        </p:txBody>
      </p:sp>
      <p:sp>
        <p:nvSpPr>
          <p:cNvPr id="61" name="Shape 61"/>
          <p:cNvSpPr txBox="1"/>
          <p:nvPr>
            <p:ph idx="1" type="body"/>
          </p:nvPr>
        </p:nvSpPr>
        <p:spPr>
          <a:xfrm>
            <a:off x="311700" y="1152475"/>
            <a:ext cx="86850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600">
                <a:solidFill>
                  <a:srgbClr val="FFFFFF"/>
                </a:solidFill>
              </a:rPr>
              <a:t>Erkan, G. and Radev, D. (2004). Lexrank: graph-based lexical centrality as salience in text summarization.</a:t>
            </a:r>
            <a:endParaRPr sz="1600">
              <a:solidFill>
                <a:srgbClr val="FFFFFF"/>
              </a:solidFill>
            </a:endParaRPr>
          </a:p>
          <a:p>
            <a:pPr indent="0" lvl="0" marL="0">
              <a:spcBef>
                <a:spcPts val="1600"/>
              </a:spcBef>
              <a:spcAft>
                <a:spcPts val="0"/>
              </a:spcAft>
              <a:buNone/>
            </a:pPr>
            <a:r>
              <a:t/>
            </a:r>
            <a:endParaRPr sz="1600">
              <a:solidFill>
                <a:srgbClr val="FFFFFF"/>
              </a:solidFill>
            </a:endParaRPr>
          </a:p>
          <a:p>
            <a:pPr indent="0" lvl="0" marL="0">
              <a:spcBef>
                <a:spcPts val="1600"/>
              </a:spcBef>
              <a:spcAft>
                <a:spcPts val="0"/>
              </a:spcAft>
              <a:buNone/>
            </a:pPr>
            <a:r>
              <a:rPr lang="en" sz="1600">
                <a:solidFill>
                  <a:srgbClr val="FFFFFF"/>
                </a:solidFill>
              </a:rPr>
              <a:t>Open-source LexRank Implementations:</a:t>
            </a:r>
            <a:endParaRPr sz="1600">
              <a:solidFill>
                <a:srgbClr val="FFFFFF"/>
              </a:solidFill>
            </a:endParaRPr>
          </a:p>
          <a:p>
            <a:pPr indent="-317500" lvl="0" marL="914400" rtl="0">
              <a:spcBef>
                <a:spcPts val="1600"/>
              </a:spcBef>
              <a:spcAft>
                <a:spcPts val="0"/>
              </a:spcAft>
              <a:buClr>
                <a:srgbClr val="FFFFFF"/>
              </a:buClr>
              <a:buSzPts val="1400"/>
              <a:buChar char="●"/>
            </a:pPr>
            <a:r>
              <a:rPr b="1" lang="en" sz="1400" u="sng">
                <a:solidFill>
                  <a:srgbClr val="FFFFFF"/>
                </a:solidFill>
                <a:hlinkClick r:id="rId3"/>
              </a:rPr>
              <a:t>http://dataexperiments.net/2015/01/31/using-lexrank-to-summarize-textusing-sumy-py/</a:t>
            </a:r>
            <a:endParaRPr b="1" sz="1400">
              <a:solidFill>
                <a:srgbClr val="FFFFFF"/>
              </a:solidFill>
            </a:endParaRPr>
          </a:p>
          <a:p>
            <a:pPr indent="-317500" lvl="0" marL="914400" rtl="0">
              <a:spcBef>
                <a:spcPts val="0"/>
              </a:spcBef>
              <a:spcAft>
                <a:spcPts val="0"/>
              </a:spcAft>
              <a:buClr>
                <a:srgbClr val="FFFFFF"/>
              </a:buClr>
              <a:buSzPts val="1400"/>
              <a:buChar char="●"/>
            </a:pPr>
            <a:r>
              <a:rPr b="1" lang="en" sz="1400" u="sng">
                <a:solidFill>
                  <a:srgbClr val="FFFFFF"/>
                </a:solidFill>
                <a:hlinkClick r:id="rId4"/>
              </a:rPr>
              <a:t>https://github.com/wikibusiness/lexrank</a:t>
            </a:r>
            <a:endParaRPr b="1" sz="1400">
              <a:solidFill>
                <a:srgbClr val="FFFFFF"/>
              </a:solidFill>
            </a:endParaRPr>
          </a:p>
          <a:p>
            <a:pPr indent="-317500" lvl="0" marL="914400" rtl="0">
              <a:spcBef>
                <a:spcPts val="0"/>
              </a:spcBef>
              <a:spcAft>
                <a:spcPts val="0"/>
              </a:spcAft>
              <a:buClr>
                <a:srgbClr val="FFFFFF"/>
              </a:buClr>
              <a:buSzPts val="1400"/>
              <a:buChar char="●"/>
            </a:pPr>
            <a:r>
              <a:rPr b="1" lang="en" sz="1400" u="sng">
                <a:solidFill>
                  <a:srgbClr val="FFFFFF"/>
                </a:solidFill>
                <a:hlinkClick r:id="rId5"/>
              </a:rPr>
              <a:t>https://pythonhosted.org/textgraphics/_modules/TextGraphics/Applications/summary.html</a:t>
            </a:r>
            <a:endParaRPr b="1" sz="1400">
              <a:solidFill>
                <a:srgbClr val="FFFFFF"/>
              </a:solidFill>
            </a:endParaRPr>
          </a:p>
          <a:p>
            <a:pPr indent="-317500" lvl="0" marL="914400" rtl="0">
              <a:spcBef>
                <a:spcPts val="0"/>
              </a:spcBef>
              <a:spcAft>
                <a:spcPts val="0"/>
              </a:spcAft>
              <a:buClr>
                <a:srgbClr val="FFFFFF"/>
              </a:buClr>
              <a:buSzPts val="1400"/>
              <a:buChar char="●"/>
            </a:pPr>
            <a:r>
              <a:rPr b="1" lang="en" sz="1400" u="sng">
                <a:solidFill>
                  <a:srgbClr val="FFFFFF"/>
                </a:solidFill>
                <a:hlinkClick r:id="rId6"/>
              </a:rPr>
              <a:t>https://github.com/jtan25/LexRank</a:t>
            </a:r>
            <a:endParaRPr sz="1400">
              <a:solidFill>
                <a:srgbClr val="FFFFFF"/>
              </a:solidFill>
            </a:endParaRPr>
          </a:p>
          <a:p>
            <a:pPr indent="0" lvl="0" marL="0">
              <a:spcBef>
                <a:spcPts val="0"/>
              </a:spcBef>
              <a:spcAft>
                <a:spcPts val="1600"/>
              </a:spcAft>
              <a:buNone/>
            </a:pPr>
            <a:r>
              <a:t/>
            </a:r>
            <a:endParaRPr sz="16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System Architecture</a:t>
            </a:r>
            <a:endParaRPr/>
          </a:p>
        </p:txBody>
      </p:sp>
      <p:pic>
        <p:nvPicPr>
          <p:cNvPr id="67" name="Shape 67"/>
          <p:cNvPicPr preferRelativeResize="0"/>
          <p:nvPr/>
        </p:nvPicPr>
        <p:blipFill>
          <a:blip r:embed="rId3">
            <a:alphaModFix/>
          </a:blip>
          <a:stretch>
            <a:fillRect/>
          </a:stretch>
        </p:blipFill>
        <p:spPr>
          <a:xfrm>
            <a:off x="1040775" y="1064300"/>
            <a:ext cx="6550251" cy="388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Content Selection                Information Ordering</a:t>
            </a:r>
            <a:endParaRPr/>
          </a:p>
        </p:txBody>
      </p:sp>
      <p:sp>
        <p:nvSpPr>
          <p:cNvPr id="73" name="Shape 73"/>
          <p:cNvSpPr txBox="1"/>
          <p:nvPr>
            <p:ph idx="1" type="body"/>
          </p:nvPr>
        </p:nvSpPr>
        <p:spPr>
          <a:xfrm>
            <a:off x="311700" y="1117600"/>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LexRank: unsupervised, graph-based approach</a:t>
            </a:r>
            <a:endParaRPr>
              <a:solidFill>
                <a:srgbClr val="FFFFFF"/>
              </a:solidFill>
            </a:endParaRPr>
          </a:p>
          <a:p>
            <a:pPr indent="-317500" lvl="0" marL="457200">
              <a:spcBef>
                <a:spcPts val="1600"/>
              </a:spcBef>
              <a:spcAft>
                <a:spcPts val="0"/>
              </a:spcAft>
              <a:buSzPts val="1400"/>
              <a:buChar char="●"/>
            </a:pPr>
            <a:r>
              <a:t/>
            </a:r>
            <a:endParaRPr/>
          </a:p>
        </p:txBody>
      </p:sp>
      <p:sp>
        <p:nvSpPr>
          <p:cNvPr id="74" name="Shape 7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Within each </a:t>
            </a:r>
            <a:r>
              <a:rPr lang="en">
                <a:solidFill>
                  <a:srgbClr val="FFFFFF"/>
                </a:solidFill>
              </a:rPr>
              <a:t>docset</a:t>
            </a:r>
            <a:r>
              <a:rPr lang="en">
                <a:solidFill>
                  <a:srgbClr val="FFFFFF"/>
                </a:solidFill>
              </a:rPr>
              <a:t>:</a:t>
            </a:r>
            <a:endParaRPr>
              <a:solidFill>
                <a:srgbClr val="FFFFFF"/>
              </a:solidFill>
            </a:endParaRPr>
          </a:p>
          <a:p>
            <a:pPr indent="-317500" lvl="0" marL="457200" rtl="0">
              <a:spcBef>
                <a:spcPts val="1600"/>
              </a:spcBef>
              <a:spcAft>
                <a:spcPts val="0"/>
              </a:spcAft>
              <a:buClr>
                <a:srgbClr val="FFFFFF"/>
              </a:buClr>
              <a:buSzPts val="1400"/>
              <a:buChar char="●"/>
            </a:pPr>
            <a:r>
              <a:rPr lang="en">
                <a:solidFill>
                  <a:srgbClr val="FFFFFF"/>
                </a:solidFill>
              </a:rPr>
              <a:t>Sentences are stored the order the documents are read in. </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Summary ordering is not chronological (for D2)</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Based on descending level of sentence </a:t>
            </a:r>
            <a:r>
              <a:rPr lang="en">
                <a:solidFill>
                  <a:srgbClr val="FFFFFF"/>
                </a:solidFill>
              </a:rPr>
              <a:t>informativeness from LexRank similarity scores</a:t>
            </a:r>
            <a:endParaRPr>
              <a:solidFill>
                <a:srgbClr val="FFFFFF"/>
              </a:solidFill>
            </a:endParaRPr>
          </a:p>
        </p:txBody>
      </p:sp>
      <p:sp>
        <p:nvSpPr>
          <p:cNvPr id="75" name="Shape 75"/>
          <p:cNvSpPr/>
          <p:nvPr/>
        </p:nvSpPr>
        <p:spPr>
          <a:xfrm>
            <a:off x="810750" y="1641850"/>
            <a:ext cx="1630200" cy="235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solidFill>
                  <a:srgbClr val="FFFFFF"/>
                </a:solidFill>
              </a:rPr>
              <a:t>Document set</a:t>
            </a:r>
            <a:endParaRPr>
              <a:solidFill>
                <a:srgbClr val="FFFFFF"/>
              </a:solidFill>
            </a:endParaRPr>
          </a:p>
        </p:txBody>
      </p:sp>
      <p:sp>
        <p:nvSpPr>
          <p:cNvPr id="76" name="Shape 76"/>
          <p:cNvSpPr/>
          <p:nvPr/>
        </p:nvSpPr>
        <p:spPr>
          <a:xfrm>
            <a:off x="810750" y="2116797"/>
            <a:ext cx="1630200" cy="235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Sentences</a:t>
            </a:r>
            <a:endParaRPr>
              <a:solidFill>
                <a:srgbClr val="FFFFFF"/>
              </a:solidFill>
            </a:endParaRPr>
          </a:p>
        </p:txBody>
      </p:sp>
      <p:sp>
        <p:nvSpPr>
          <p:cNvPr id="77" name="Shape 77"/>
          <p:cNvSpPr/>
          <p:nvPr/>
        </p:nvSpPr>
        <p:spPr>
          <a:xfrm>
            <a:off x="810750" y="2591750"/>
            <a:ext cx="2763600" cy="248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Preprocessing each sentence</a:t>
            </a:r>
            <a:endParaRPr>
              <a:solidFill>
                <a:srgbClr val="FFFFFF"/>
              </a:solidFill>
            </a:endParaRPr>
          </a:p>
        </p:txBody>
      </p:sp>
      <p:sp>
        <p:nvSpPr>
          <p:cNvPr id="78" name="Shape 78"/>
          <p:cNvSpPr/>
          <p:nvPr/>
        </p:nvSpPr>
        <p:spPr>
          <a:xfrm>
            <a:off x="810750" y="3101575"/>
            <a:ext cx="1630200" cy="248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Similarity</a:t>
            </a:r>
            <a:endParaRPr>
              <a:solidFill>
                <a:srgbClr val="FFFFFF"/>
              </a:solidFill>
            </a:endParaRPr>
          </a:p>
        </p:txBody>
      </p:sp>
      <p:sp>
        <p:nvSpPr>
          <p:cNvPr id="79" name="Shape 79"/>
          <p:cNvSpPr/>
          <p:nvPr/>
        </p:nvSpPr>
        <p:spPr>
          <a:xfrm>
            <a:off x="810750" y="3585275"/>
            <a:ext cx="1630200" cy="2487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Connected graph</a:t>
            </a:r>
            <a:endParaRPr>
              <a:solidFill>
                <a:srgbClr val="FFFFFF"/>
              </a:solidFill>
            </a:endParaRPr>
          </a:p>
        </p:txBody>
      </p:sp>
      <p:sp>
        <p:nvSpPr>
          <p:cNvPr id="80" name="Shape 80"/>
          <p:cNvSpPr/>
          <p:nvPr/>
        </p:nvSpPr>
        <p:spPr>
          <a:xfrm>
            <a:off x="810750" y="4095075"/>
            <a:ext cx="2170800" cy="29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Extracted sentences</a:t>
            </a:r>
            <a:endParaRPr>
              <a:solidFill>
                <a:srgbClr val="FFFFFF"/>
              </a:solidFill>
            </a:endParaRPr>
          </a:p>
        </p:txBody>
      </p:sp>
      <p:sp>
        <p:nvSpPr>
          <p:cNvPr id="81" name="Shape 81"/>
          <p:cNvSpPr/>
          <p:nvPr/>
        </p:nvSpPr>
        <p:spPr>
          <a:xfrm>
            <a:off x="810750" y="4633875"/>
            <a:ext cx="1630200" cy="2355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rgbClr val="FFFFFF"/>
                </a:solidFill>
              </a:rPr>
              <a:t>Summary</a:t>
            </a:r>
            <a:endParaRPr>
              <a:solidFill>
                <a:srgbClr val="FFFFFF"/>
              </a:solidFill>
            </a:endParaRPr>
          </a:p>
        </p:txBody>
      </p:sp>
      <p:sp>
        <p:nvSpPr>
          <p:cNvPr id="82" name="Shape 82"/>
          <p:cNvSpPr/>
          <p:nvPr/>
        </p:nvSpPr>
        <p:spPr>
          <a:xfrm>
            <a:off x="1438425" y="1938250"/>
            <a:ext cx="113400" cy="11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1438425" y="2414275"/>
            <a:ext cx="113400" cy="11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a:off x="1438425" y="2926338"/>
            <a:ext cx="113400" cy="11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a:off x="1438425" y="3410013"/>
            <a:ext cx="113400" cy="11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a:off x="1438425" y="3906775"/>
            <a:ext cx="113400" cy="11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1438425" y="4453125"/>
            <a:ext cx="113400" cy="115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Sample Outputs</a:t>
            </a:r>
            <a:endParaRPr/>
          </a:p>
        </p:txBody>
      </p:sp>
      <p:pic>
        <p:nvPicPr>
          <p:cNvPr id="93" name="Shape 93"/>
          <p:cNvPicPr preferRelativeResize="0"/>
          <p:nvPr/>
        </p:nvPicPr>
        <p:blipFill rotWithShape="1">
          <a:blip r:embed="rId3">
            <a:alphaModFix/>
          </a:blip>
          <a:srcRect b="4894" l="0" r="0" t="2590"/>
          <a:stretch/>
        </p:blipFill>
        <p:spPr>
          <a:xfrm>
            <a:off x="501100" y="1146175"/>
            <a:ext cx="7859450" cy="1353950"/>
          </a:xfrm>
          <a:prstGeom prst="rect">
            <a:avLst/>
          </a:prstGeom>
          <a:noFill/>
          <a:ln>
            <a:noFill/>
          </a:ln>
        </p:spPr>
      </p:pic>
      <p:pic>
        <p:nvPicPr>
          <p:cNvPr id="94" name="Shape 94"/>
          <p:cNvPicPr preferRelativeResize="0"/>
          <p:nvPr/>
        </p:nvPicPr>
        <p:blipFill rotWithShape="1">
          <a:blip r:embed="rId4">
            <a:alphaModFix/>
          </a:blip>
          <a:srcRect b="2467" l="179" r="189" t="0"/>
          <a:stretch/>
        </p:blipFill>
        <p:spPr>
          <a:xfrm>
            <a:off x="530100" y="2800400"/>
            <a:ext cx="7830450" cy="191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98" name="Shape 98"/>
        <p:cNvGrpSpPr/>
        <p:nvPr/>
      </p:nvGrpSpPr>
      <p:grpSpPr>
        <a:xfrm>
          <a:off x="0" y="0"/>
          <a:ext cx="0" cy="0"/>
          <a:chOff x="0" y="0"/>
          <a:chExt cx="0" cy="0"/>
        </a:xfrm>
      </p:grpSpPr>
      <p:sp>
        <p:nvSpPr>
          <p:cNvPr id="99" name="Shape 99"/>
          <p:cNvSpPr txBox="1"/>
          <p:nvPr>
            <p:ph type="title"/>
          </p:nvPr>
        </p:nvSpPr>
        <p:spPr>
          <a:xfrm>
            <a:off x="268250" y="5101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Results</a:t>
            </a:r>
            <a:endParaRPr/>
          </a:p>
        </p:txBody>
      </p:sp>
      <p:pic>
        <p:nvPicPr>
          <p:cNvPr id="100" name="Shape 100"/>
          <p:cNvPicPr preferRelativeResize="0"/>
          <p:nvPr/>
        </p:nvPicPr>
        <p:blipFill>
          <a:blip r:embed="rId3">
            <a:alphaModFix/>
          </a:blip>
          <a:stretch>
            <a:fillRect/>
          </a:stretch>
        </p:blipFill>
        <p:spPr>
          <a:xfrm>
            <a:off x="1303550" y="1082875"/>
            <a:ext cx="5952312" cy="375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Improvements </a:t>
            </a:r>
            <a:endParaRPr/>
          </a:p>
        </p:txBody>
      </p:sp>
      <p:sp>
        <p:nvSpPr>
          <p:cNvPr id="106" name="Shape 106"/>
          <p:cNvSpPr txBox="1"/>
          <p:nvPr>
            <p:ph idx="2" type="body"/>
          </p:nvPr>
        </p:nvSpPr>
        <p:spPr>
          <a:xfrm>
            <a:off x="952225" y="1216925"/>
            <a:ext cx="7091700" cy="31659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Clr>
                <a:srgbClr val="FFFFFF"/>
              </a:buClr>
              <a:buSzPts val="1400"/>
              <a:buChar char="●"/>
            </a:pPr>
            <a:r>
              <a:rPr lang="en">
                <a:solidFill>
                  <a:schemeClr val="dk1"/>
                </a:solidFill>
              </a:rPr>
              <a:t>Remove unnecessary/redundant language, exclude fragments</a:t>
            </a:r>
            <a:br>
              <a:rPr lang="en">
                <a:solidFill>
                  <a:schemeClr val="dk1"/>
                </a:solidFill>
              </a:rPr>
            </a:br>
            <a:endParaRPr>
              <a:solidFill>
                <a:schemeClr val="dk1"/>
              </a:solidFill>
            </a:endParaRPr>
          </a:p>
          <a:p>
            <a:pPr indent="-317500" lvl="0" marL="457200" rtl="0">
              <a:spcBef>
                <a:spcPts val="0"/>
              </a:spcBef>
              <a:spcAft>
                <a:spcPts val="0"/>
              </a:spcAft>
              <a:buClr>
                <a:srgbClr val="FFFFFF"/>
              </a:buClr>
              <a:buSzPts val="1400"/>
              <a:buChar char="●"/>
            </a:pPr>
            <a:r>
              <a:rPr lang="en">
                <a:solidFill>
                  <a:srgbClr val="FFFFFF"/>
                </a:solidFill>
              </a:rPr>
              <a:t>C</a:t>
            </a:r>
            <a:r>
              <a:rPr lang="en">
                <a:solidFill>
                  <a:srgbClr val="FFFFFF"/>
                </a:solidFill>
              </a:rPr>
              <a:t>ontent-selection with continuous </a:t>
            </a:r>
            <a:r>
              <a:rPr lang="en">
                <a:solidFill>
                  <a:srgbClr val="FFFFFF"/>
                </a:solidFill>
              </a:rPr>
              <a:t>LexRank</a:t>
            </a:r>
            <a:br>
              <a:rPr lang="en">
                <a:solidFill>
                  <a:srgbClr val="FFFFFF"/>
                </a:solidFill>
              </a:rPr>
            </a:b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Information ordering with chronological order</a:t>
            </a:r>
            <a:br>
              <a:rPr lang="en">
                <a:solidFill>
                  <a:srgbClr val="FFFFFF"/>
                </a:solidFill>
              </a:rPr>
            </a:b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Improve ROUGE scores by incorporating MEAD framework</a:t>
            </a:r>
            <a:br>
              <a:rPr lang="en">
                <a:solidFill>
                  <a:srgbClr val="FFFFFF"/>
                </a:solidFill>
              </a:rPr>
            </a:b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Improve idf scores by extending document set to include all corpora</a:t>
            </a:r>
            <a:br>
              <a:rPr lang="en">
                <a:solidFill>
                  <a:srgbClr val="FFFFFF"/>
                </a:solidFill>
              </a:rPr>
            </a:br>
            <a:endParaRPr>
              <a:solidFill>
                <a:srgbClr val="FFFFFF"/>
              </a:solidFill>
            </a:endParaRPr>
          </a:p>
          <a:p>
            <a:pPr indent="-317500" lvl="0" marL="457200" rtl="0">
              <a:spcBef>
                <a:spcPts val="0"/>
              </a:spcBef>
              <a:spcAft>
                <a:spcPts val="0"/>
              </a:spcAft>
              <a:buClr>
                <a:srgbClr val="FFFFFF"/>
              </a:buClr>
              <a:buSzPts val="1400"/>
              <a:buChar char="●"/>
            </a:pPr>
            <a:r>
              <a:rPr lang="en">
                <a:solidFill>
                  <a:schemeClr val="dk1"/>
                </a:solidFill>
              </a:rPr>
              <a:t>Unit testing</a:t>
            </a:r>
            <a:endParaRPr>
              <a:solidFill>
                <a:srgbClr val="FFFFFF"/>
              </a:solidFill>
            </a:endParaRPr>
          </a:p>
          <a:p>
            <a:pPr indent="0" lvl="0" marL="0">
              <a:spcBef>
                <a:spcPts val="1600"/>
              </a:spcBef>
              <a:spcAft>
                <a:spcPts val="160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Strategies for Groupwork</a:t>
            </a:r>
            <a:endParaRPr/>
          </a:p>
        </p:txBody>
      </p:sp>
      <p:sp>
        <p:nvSpPr>
          <p:cNvPr id="112" name="Shape 112"/>
          <p:cNvSpPr txBox="1"/>
          <p:nvPr>
            <p:ph idx="1" type="body"/>
          </p:nvPr>
        </p:nvSpPr>
        <p:spPr>
          <a:xfrm>
            <a:off x="311700" y="1345975"/>
            <a:ext cx="4723500" cy="322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What worked</a:t>
            </a:r>
            <a:endParaRPr>
              <a:solidFill>
                <a:srgbClr val="FFFFFF"/>
              </a:solidFill>
            </a:endParaRPr>
          </a:p>
          <a:p>
            <a:pPr indent="0" lvl="0" marL="0" rtl="0">
              <a:spcBef>
                <a:spcPts val="1600"/>
              </a:spcBef>
              <a:spcAft>
                <a:spcPts val="0"/>
              </a:spcAft>
              <a:buNone/>
            </a:pPr>
            <a:r>
              <a:rPr lang="en">
                <a:solidFill>
                  <a:srgbClr val="FFFFFF"/>
                </a:solidFill>
              </a:rPr>
              <a:t>Agile Based </a:t>
            </a:r>
            <a:r>
              <a:rPr lang="en">
                <a:solidFill>
                  <a:srgbClr val="FFFFFF"/>
                </a:solidFill>
              </a:rPr>
              <a:t>Management</a:t>
            </a:r>
            <a:r>
              <a:rPr lang="en">
                <a:solidFill>
                  <a:srgbClr val="FFFFFF"/>
                </a:solidFill>
              </a:rPr>
              <a:t>:</a:t>
            </a:r>
            <a:endParaRPr>
              <a:solidFill>
                <a:srgbClr val="FFFFFF"/>
              </a:solidFill>
            </a:endParaRPr>
          </a:p>
          <a:p>
            <a:pPr indent="-317500" lvl="0" marL="457200" rtl="0">
              <a:spcBef>
                <a:spcPts val="1600"/>
              </a:spcBef>
              <a:spcAft>
                <a:spcPts val="0"/>
              </a:spcAft>
              <a:buClr>
                <a:srgbClr val="FFFFFF"/>
              </a:buClr>
              <a:buSzPts val="1400"/>
              <a:buChar char="●"/>
            </a:pPr>
            <a:r>
              <a:rPr lang="en">
                <a:solidFill>
                  <a:srgbClr val="FFFFFF"/>
                </a:solidFill>
              </a:rPr>
              <a:t>Flexible deadlines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Weekly Standups for half hour after class Tuesdays and Thursdays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Group meetings every Sunday</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Group chat on Slack</a:t>
            </a:r>
            <a:endParaRPr>
              <a:solidFill>
                <a:srgbClr val="FFFFFF"/>
              </a:solidFill>
            </a:endParaRPr>
          </a:p>
          <a:p>
            <a:pPr indent="0" lvl="0" marL="0" rtl="0">
              <a:spcBef>
                <a:spcPts val="0"/>
              </a:spcBef>
              <a:spcAft>
                <a:spcPts val="0"/>
              </a:spcAft>
              <a:buNone/>
            </a:pPr>
            <a:r>
              <a:t/>
            </a:r>
            <a:endParaRPr>
              <a:solidFill>
                <a:srgbClr val="FFFFFF"/>
              </a:solidFill>
            </a:endParaRPr>
          </a:p>
          <a:p>
            <a:pPr indent="0" lvl="0" marL="0" rtl="0">
              <a:spcBef>
                <a:spcPts val="0"/>
              </a:spcBef>
              <a:spcAft>
                <a:spcPts val="0"/>
              </a:spcAft>
              <a:buNone/>
            </a:pPr>
            <a:r>
              <a:rPr lang="en">
                <a:solidFill>
                  <a:srgbClr val="FFFFFF"/>
                </a:solidFill>
              </a:rPr>
              <a:t>Collaborative environment: Github</a:t>
            </a:r>
            <a:endParaRPr>
              <a:solidFill>
                <a:srgbClr val="FFFFFF"/>
              </a:solidFill>
            </a:endParaRPr>
          </a:p>
          <a:p>
            <a:pPr indent="0" lvl="0" marL="0" rtl="0">
              <a:spcBef>
                <a:spcPts val="1600"/>
              </a:spcBef>
              <a:spcAft>
                <a:spcPts val="1600"/>
              </a:spcAft>
              <a:buNone/>
            </a:pPr>
            <a:r>
              <a:rPr lang="en">
                <a:solidFill>
                  <a:srgbClr val="FFFFFF"/>
                </a:solidFill>
              </a:rPr>
              <a:t>Rubberducking</a:t>
            </a:r>
            <a:endParaRPr>
              <a:solidFill>
                <a:srgbClr val="FFFFFF"/>
              </a:solidFill>
            </a:endParaRPr>
          </a:p>
        </p:txBody>
      </p:sp>
      <p:sp>
        <p:nvSpPr>
          <p:cNvPr id="113" name="Shape 113"/>
          <p:cNvSpPr txBox="1"/>
          <p:nvPr>
            <p:ph idx="2" type="body"/>
          </p:nvPr>
        </p:nvSpPr>
        <p:spPr>
          <a:xfrm>
            <a:off x="5203600" y="1345975"/>
            <a:ext cx="3628800" cy="3222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rPr>
              <a:t>What we can improve on</a:t>
            </a:r>
            <a:endParaRPr>
              <a:solidFill>
                <a:srgbClr val="FFFFFF"/>
              </a:solidFill>
            </a:endParaRPr>
          </a:p>
          <a:p>
            <a:pPr indent="-317500" lvl="0" marL="457200" rtl="0">
              <a:spcBef>
                <a:spcPts val="1600"/>
              </a:spcBef>
              <a:spcAft>
                <a:spcPts val="0"/>
              </a:spcAft>
              <a:buClr>
                <a:srgbClr val="FFFFFF"/>
              </a:buClr>
              <a:buSzPts val="1400"/>
              <a:buChar char="●"/>
            </a:pPr>
            <a:r>
              <a:rPr lang="en">
                <a:solidFill>
                  <a:srgbClr val="FFFFFF"/>
                </a:solidFill>
              </a:rPr>
              <a:t>Pair programming</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Code Review</a:t>
            </a:r>
            <a:endParaRPr>
              <a:solidFill>
                <a:srgbClr val="FFFFFF"/>
              </a:solidFill>
            </a:endParaRPr>
          </a:p>
          <a:p>
            <a:pPr indent="-317500" lvl="0" marL="457200">
              <a:spcBef>
                <a:spcPts val="0"/>
              </a:spcBef>
              <a:spcAft>
                <a:spcPts val="0"/>
              </a:spcAft>
              <a:buClr>
                <a:srgbClr val="FFFFFF"/>
              </a:buClr>
              <a:buSzPts val="1400"/>
              <a:buChar char="●"/>
            </a:pPr>
            <a:r>
              <a:rPr lang="en">
                <a:solidFill>
                  <a:srgbClr val="FFFFFF"/>
                </a:solidFill>
              </a:rPr>
              <a:t>Dividing up tasks</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