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62" r:id="rId4"/>
    <p:sldId id="259" r:id="rId5"/>
    <p:sldId id="261" r:id="rId6"/>
    <p:sldId id="263" r:id="rId7"/>
    <p:sldId id="264" r:id="rId8"/>
    <p:sldId id="267" r:id="rId9"/>
    <p:sldId id="271" r:id="rId10"/>
    <p:sldId id="266" r:id="rId11"/>
    <p:sldId id="265" r:id="rId12"/>
    <p:sldId id="268" r:id="rId13"/>
    <p:sldId id="269" r:id="rId14"/>
    <p:sldId id="274" r:id="rId15"/>
    <p:sldId id="273" r:id="rId16"/>
    <p:sldId id="279" r:id="rId17"/>
    <p:sldId id="280" r:id="rId18"/>
    <p:sldId id="278" r:id="rId19"/>
    <p:sldId id="275" r:id="rId20"/>
    <p:sldId id="281" r:id="rId21"/>
    <p:sldId id="276" r:id="rId22"/>
    <p:sldId id="257" r:id="rId23"/>
    <p:sldId id="258" r:id="rId24"/>
    <p:sldId id="283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79C29-2E6F-4CFC-9D0D-ACF4D3C334D4}" type="datetimeFigureOut">
              <a:rPr lang="en-US" smtClean="0"/>
              <a:pPr/>
              <a:t>7/14/2011</a:t>
            </a:fld>
            <a:endParaRPr lang="en-CA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CA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6D9A5-85CA-4182-8A94-C906263A7EC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17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18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6D9A5-85CA-4182-8A94-C906263A7EC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2011/7/14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altLang="zh-TW" dirty="0" smtClean="0"/>
              <a:t>MSc presentation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Algorithm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Theorem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Show that the optimal policy can be learned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Pseudo-Reward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Hierarchically Optimal policy sounds great</a:t>
            </a:r>
          </a:p>
          <a:p>
            <a:pPr lvl="1"/>
            <a:r>
              <a:rPr lang="en-CA" dirty="0" smtClean="0"/>
              <a:t>But.... useless</a:t>
            </a:r>
          </a:p>
          <a:p>
            <a:pPr lvl="1"/>
            <a:r>
              <a:rPr lang="en-CA" dirty="0" smtClean="0"/>
              <a:t>Show with an experiment or motivating example</a:t>
            </a:r>
          </a:p>
          <a:p>
            <a:pPr lvl="1"/>
            <a:r>
              <a:rPr lang="en-CA" dirty="0" smtClean="0"/>
              <a:t>Boss asks you to make </a:t>
            </a:r>
            <a:r>
              <a:rPr lang="en-CA" dirty="0" err="1" smtClean="0"/>
              <a:t>iRobot</a:t>
            </a:r>
            <a:r>
              <a:rPr lang="en-CA" dirty="0" smtClean="0"/>
              <a:t>, but you make a terminator</a:t>
            </a:r>
          </a:p>
          <a:p>
            <a:pPr lvl="1"/>
            <a:r>
              <a:rPr lang="en-CA" dirty="0" smtClean="0"/>
              <a:t>Experiment -&gt; hierarchically optimal is worse than Q-learning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Sol: a pseudo-reward, and decrease over time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Two Baseline Algorithm</a:t>
            </a:r>
          </a:p>
          <a:p>
            <a:pPr lvl="1"/>
            <a:r>
              <a:rPr lang="en-CA" dirty="0" smtClean="0"/>
              <a:t>Mario Competition 2009 Champion</a:t>
            </a:r>
          </a:p>
          <a:p>
            <a:pPr lvl="1"/>
            <a:r>
              <a:rPr lang="en-CA" dirty="0" smtClean="0"/>
              <a:t>RL Competition 2009 Champion</a:t>
            </a:r>
          </a:p>
          <a:p>
            <a:pPr lvl="1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Mario Competition Champion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A*</a:t>
            </a:r>
          </a:p>
          <a:p>
            <a:r>
              <a:rPr lang="en-CA" dirty="0" smtClean="0"/>
              <a:t>Assume a perfect knowledge about the game</a:t>
            </a:r>
          </a:p>
          <a:p>
            <a:pPr lvl="1"/>
            <a:r>
              <a:rPr lang="en-CA" dirty="0" smtClean="0"/>
              <a:t>Have access to the simulator interface</a:t>
            </a:r>
          </a:p>
          <a:p>
            <a:r>
              <a:rPr lang="en-CA" dirty="0" smtClean="0"/>
              <a:t>My approach: A* with “learned model”</a:t>
            </a:r>
          </a:p>
          <a:p>
            <a:pPr lvl="1"/>
            <a:r>
              <a:rPr lang="en-CA" dirty="0" smtClean="0"/>
              <a:t>And static assumption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Hierarchy for Mario</a:t>
            </a:r>
          </a:p>
          <a:p>
            <a:pPr lvl="1"/>
            <a:r>
              <a:rPr lang="en-US" altLang="zh-TW" dirty="0" err="1" smtClean="0"/>
              <a:t>Pics</a:t>
            </a:r>
            <a:r>
              <a:rPr lang="en-US" altLang="zh-TW" dirty="0" smtClean="0"/>
              <a:t> here</a:t>
            </a:r>
          </a:p>
          <a:p>
            <a:pPr lvl="1"/>
            <a:r>
              <a:rPr lang="en-US" altLang="zh-TW" dirty="0" smtClean="0"/>
              <a:t>9 actions</a:t>
            </a:r>
          </a:p>
          <a:p>
            <a:r>
              <a:rPr lang="en-US" altLang="zh-TW" dirty="0" smtClean="0"/>
              <a:t>No temporal abstraction and spatial abstraction</a:t>
            </a:r>
          </a:p>
          <a:p>
            <a:pPr lvl="1"/>
            <a:r>
              <a:rPr lang="en-US" altLang="zh-TW" dirty="0" smtClean="0"/>
              <a:t>No benefit from hierarchical representation</a:t>
            </a:r>
          </a:p>
          <a:p>
            <a:r>
              <a:rPr lang="en-US" altLang="zh-TW" dirty="0" smtClean="0"/>
              <a:t>The benefit from my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combination of two complementary </a:t>
            </a:r>
            <a:r>
              <a:rPr lang="en-US" altLang="zh-TW" dirty="0" err="1" smtClean="0"/>
              <a:t>appraoch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</a:t>
            </a:r>
            <a:r>
              <a:rPr lang="en-CA" smtClean="0"/>
              <a:t>Assumption Planning</a:t>
            </a:r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Learner</a:t>
            </a:r>
          </a:p>
          <a:p>
            <a:pPr lvl="1"/>
            <a:r>
              <a:rPr lang="en-CA" dirty="0" smtClean="0"/>
              <a:t>Regression Tree</a:t>
            </a:r>
          </a:p>
          <a:p>
            <a:pPr lvl="1"/>
            <a:r>
              <a:rPr lang="en-CA" dirty="0" smtClean="0"/>
              <a:t>Predict the future location of </a:t>
            </a:r>
            <a:r>
              <a:rPr lang="en-CA" dirty="0" err="1" smtClean="0"/>
              <a:t>mario</a:t>
            </a:r>
            <a:r>
              <a:rPr lang="en-CA" dirty="0" smtClean="0"/>
              <a:t>, and speed </a:t>
            </a:r>
            <a:r>
              <a:rPr lang="en-CA" smtClean="0"/>
              <a:t>and reward</a:t>
            </a:r>
            <a:endParaRPr lang="en-CA" dirty="0" smtClean="0"/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Mario:</a:t>
            </a:r>
          </a:p>
          <a:p>
            <a:pPr lvl="1"/>
            <a:r>
              <a:rPr lang="en-CA" dirty="0" smtClean="0"/>
              <a:t>Why model-based is </a:t>
            </a:r>
            <a:r>
              <a:rPr lang="en-CA" dirty="0" err="1" smtClean="0"/>
              <a:t>neccessary</a:t>
            </a:r>
            <a:r>
              <a:rPr lang="en-CA" dirty="0" smtClean="0"/>
              <a:t>-&gt;the pit</a:t>
            </a:r>
          </a:p>
          <a:p>
            <a:pPr lvl="1"/>
            <a:r>
              <a:rPr lang="en-CA" dirty="0" smtClean="0"/>
              <a:t>Why model-free is </a:t>
            </a:r>
            <a:r>
              <a:rPr lang="en-CA" dirty="0" err="1" smtClean="0"/>
              <a:t>neccessary</a:t>
            </a:r>
            <a:r>
              <a:rPr lang="en-CA" dirty="0" smtClean="0"/>
              <a:t> -&gt;</a:t>
            </a:r>
          </a:p>
          <a:p>
            <a:pPr lvl="2"/>
            <a:r>
              <a:rPr lang="en-CA" dirty="0" smtClean="0"/>
              <a:t>Not everything can be modeled –</a:t>
            </a:r>
          </a:p>
          <a:p>
            <a:pPr lvl="3"/>
            <a:r>
              <a:rPr lang="en-CA" dirty="0" smtClean="0"/>
              <a:t>We don’t know when</a:t>
            </a:r>
          </a:p>
          <a:p>
            <a:pPr lvl="3"/>
            <a:r>
              <a:rPr lang="en-CA" dirty="0" smtClean="0"/>
              <a:t>Moving monster</a:t>
            </a:r>
          </a:p>
          <a:p>
            <a:pPr lvl="3"/>
            <a:r>
              <a:rPr lang="en-CA" dirty="0" smtClean="0"/>
              <a:t> Turtle will be turned </a:t>
            </a:r>
            <a:r>
              <a:rPr lang="en-CA" smtClean="0"/>
              <a:t>into shell Turtle-</a:t>
            </a:r>
            <a:r>
              <a:rPr lang="en-CA" dirty="0" smtClean="0"/>
              <a:t>&gt;shell</a:t>
            </a:r>
          </a:p>
          <a:p>
            <a:pPr lvl="3"/>
            <a:r>
              <a:rPr lang="en-CA" dirty="0" smtClean="0"/>
              <a:t>Kick shell to the wall</a:t>
            </a:r>
          </a:p>
          <a:p>
            <a:pPr lvl="3"/>
            <a:r>
              <a:rPr lang="en-CA" dirty="0" err="1" smtClean="0"/>
              <a:t>Piraha</a:t>
            </a:r>
            <a:r>
              <a:rPr lang="en-CA" dirty="0" smtClean="0"/>
              <a:t> flower</a:t>
            </a:r>
          </a:p>
          <a:p>
            <a:pPr lvl="3"/>
            <a:r>
              <a:rPr lang="en-CA" dirty="0" smtClean="0"/>
              <a:t>Monsters comes out from right edge of the screen</a:t>
            </a:r>
          </a:p>
          <a:p>
            <a:pPr lvl="3"/>
            <a:r>
              <a:rPr lang="en-CA" dirty="0" smtClean="0"/>
              <a:t>Fireball kills the monster</a:t>
            </a:r>
          </a:p>
          <a:p>
            <a:pPr lvl="2"/>
            <a:r>
              <a:rPr lang="en-CA" dirty="0" smtClean="0"/>
              <a:t>Mario is the only moving subject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RL Competition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Input Features:</a:t>
            </a:r>
          </a:p>
          <a:p>
            <a:pPr lvl="1"/>
            <a:r>
              <a:rPr lang="en-CA" dirty="0" smtClean="0"/>
              <a:t>22x16 Tiles (not including monsters)</a:t>
            </a:r>
          </a:p>
          <a:p>
            <a:pPr lvl="1"/>
            <a:r>
              <a:rPr lang="en-CA" dirty="0" smtClean="0"/>
              <a:t>List of monsters (including speed and position)</a:t>
            </a:r>
          </a:p>
          <a:p>
            <a:r>
              <a:rPr lang="en-CA" dirty="0" smtClean="0"/>
              <a:t>Linear </a:t>
            </a:r>
            <a:r>
              <a:rPr lang="en-CA" dirty="0" err="1" smtClean="0"/>
              <a:t>Sarsa</a:t>
            </a:r>
            <a:endParaRPr lang="en-CA" dirty="0" smtClean="0"/>
          </a:p>
          <a:p>
            <a:r>
              <a:rPr lang="en-CA" dirty="0" smtClean="0"/>
              <a:t>3 nearest monster or pit</a:t>
            </a:r>
          </a:p>
          <a:p>
            <a:pPr lvl="1"/>
            <a:r>
              <a:rPr lang="en-CA" dirty="0" smtClean="0"/>
              <a:t>How to represent the pit</a:t>
            </a:r>
          </a:p>
          <a:p>
            <a:pPr lvl="1"/>
            <a:r>
              <a:rPr lang="en-CA" dirty="0" smtClean="0"/>
              <a:t>Theirs-&gt; hand-coded the pit feature</a:t>
            </a:r>
          </a:p>
          <a:p>
            <a:pPr lvl="1"/>
            <a:r>
              <a:rPr lang="en-CA" dirty="0" smtClean="0"/>
              <a:t>Mine-&gt; work on 5x5 tiles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Recursive Optimal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model-based approach can handle pit?</a:t>
            </a:r>
          </a:p>
          <a:p>
            <a:r>
              <a:rPr lang="en-US" altLang="zh-TW" dirty="0" smtClean="0"/>
              <a:t>Why model-free approach can’t?</a:t>
            </a:r>
            <a:endParaRPr lang="zh-TW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 combine two champion approaches and produce a better one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Optimality is not that important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There are many path to the goal</a:t>
            </a:r>
          </a:p>
          <a:p>
            <a:pPr lvl="1"/>
            <a:r>
              <a:rPr lang="en-US" altLang="zh-TW" dirty="0" smtClean="0"/>
              <a:t>Little of them are completely wrong</a:t>
            </a:r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 or death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Suboptimality</a:t>
            </a:r>
            <a:r>
              <a:rPr lang="en-US" altLang="zh-TW" dirty="0" smtClean="0"/>
              <a:t> lead </a:t>
            </a:r>
            <a:r>
              <a:rPr lang="en-US" altLang="zh-TW" smtClean="0"/>
              <a:t>to certain death</a:t>
            </a:r>
            <a:endParaRPr lang="zh-TW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solution to many open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 Linear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 2008</a:t>
            </a:r>
          </a:p>
          <a:p>
            <a:r>
              <a:rPr lang="en-US" altLang="zh-TW" dirty="0" smtClean="0"/>
              <a:t>2. Peter’s Stone (or </a:t>
            </a:r>
            <a:r>
              <a:rPr lang="en-US" altLang="zh-TW" dirty="0" err="1" smtClean="0"/>
              <a:t>rutegur</a:t>
            </a:r>
            <a:r>
              <a:rPr lang="en-US" altLang="zh-TW" dirty="0" smtClean="0"/>
              <a:t>) model-based cannot </a:t>
            </a:r>
            <a:r>
              <a:rPr lang="en-US" altLang="zh-TW" smtClean="0"/>
              <a:t>model everything 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Model-Based </a:t>
            </a:r>
            <a:r>
              <a:rPr lang="en-CA" dirty="0" err="1" smtClean="0"/>
              <a:t>vs</a:t>
            </a:r>
            <a:r>
              <a:rPr lang="en-CA" dirty="0" smtClean="0"/>
              <a:t> Model-Free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 err="1" smtClean="0"/>
              <a:t>Dyna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As before, </a:t>
            </a:r>
            <a:r>
              <a:rPr lang="en-US" altLang="zh-TW" dirty="0" err="1" smtClean="0"/>
              <a:t>Dyna</a:t>
            </a:r>
            <a:r>
              <a:rPr lang="en-US" altLang="zh-TW" dirty="0" smtClean="0"/>
              <a:t>-MG showed a distinct advantage over the model-free method </a:t>
            </a:r>
            <a:r>
              <a:rPr lang="en-US" altLang="zh-TW" dirty="0" smtClean="0">
                <a:solidFill>
                  <a:srgbClr val="FF0000"/>
                </a:solidFill>
              </a:rPr>
              <a:t>in terms of learning rate</a:t>
            </a:r>
            <a:r>
              <a:rPr lang="en-US" altLang="zh-TW" dirty="0" smtClean="0"/>
              <a:t>. There was no clear advantage for either method in the second half of the experiment. We note that, asymptotically, </a:t>
            </a:r>
            <a:r>
              <a:rPr lang="en-US" altLang="zh-TW" dirty="0" smtClean="0">
                <a:solidFill>
                  <a:srgbClr val="FF0000"/>
                </a:solidFill>
              </a:rPr>
              <a:t>model-free methods are never worse than model-based methods</a:t>
            </a:r>
            <a:r>
              <a:rPr lang="en-US" altLang="zh-TW" dirty="0" smtClean="0"/>
              <a:t>, and are often better because the model does not converge exactly to the true system because of structural modeling assumptions. </a:t>
            </a:r>
            <a:r>
              <a:rPr lang="en-US" altLang="zh-TW" dirty="0" smtClean="0">
                <a:solidFill>
                  <a:srgbClr val="FF0000"/>
                </a:solidFill>
              </a:rPr>
              <a:t>The benefit of models, and of planning generally, is in rapid adaptation </a:t>
            </a:r>
            <a:r>
              <a:rPr lang="en-US" altLang="zh-TW" dirty="0" smtClean="0"/>
              <a:t>to new problems and situations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we get the both of it?</a:t>
            </a:r>
          </a:p>
          <a:p>
            <a:pPr lvl="1"/>
            <a:r>
              <a:rPr lang="en-CA" dirty="0" smtClean="0"/>
              <a:t>Structural Assumption is not satisfied</a:t>
            </a:r>
          </a:p>
          <a:p>
            <a:pPr lvl="1"/>
            <a:r>
              <a:rPr lang="en-CA" dirty="0" smtClean="0"/>
              <a:t>Converge to optimal policy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Yes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motivating example</a:t>
            </a:r>
            <a:endParaRPr lang="en-CA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圓角矩形 19"/>
          <p:cNvSpPr/>
          <p:nvPr/>
        </p:nvSpPr>
        <p:spPr>
          <a:xfrm>
            <a:off x="2143108" y="1285860"/>
            <a:ext cx="3571900" cy="21431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橢圓 3"/>
          <p:cNvSpPr/>
          <p:nvPr/>
        </p:nvSpPr>
        <p:spPr>
          <a:xfrm>
            <a:off x="3643306" y="150017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橢圓 5"/>
          <p:cNvSpPr/>
          <p:nvPr/>
        </p:nvSpPr>
        <p:spPr>
          <a:xfrm>
            <a:off x="300036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橢圓 7"/>
          <p:cNvSpPr/>
          <p:nvPr/>
        </p:nvSpPr>
        <p:spPr>
          <a:xfrm>
            <a:off x="264317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橢圓 8"/>
          <p:cNvSpPr/>
          <p:nvPr/>
        </p:nvSpPr>
        <p:spPr>
          <a:xfrm>
            <a:off x="335755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橢圓 11"/>
          <p:cNvSpPr/>
          <p:nvPr/>
        </p:nvSpPr>
        <p:spPr>
          <a:xfrm>
            <a:off x="4429124" y="2214554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橢圓 12"/>
          <p:cNvSpPr/>
          <p:nvPr/>
        </p:nvSpPr>
        <p:spPr>
          <a:xfrm>
            <a:off x="407193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橢圓 13"/>
          <p:cNvSpPr/>
          <p:nvPr/>
        </p:nvSpPr>
        <p:spPr>
          <a:xfrm>
            <a:off x="4786314" y="285749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橢圓 14"/>
          <p:cNvSpPr/>
          <p:nvPr/>
        </p:nvSpPr>
        <p:spPr>
          <a:xfrm>
            <a:off x="228598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橢圓 15"/>
          <p:cNvSpPr/>
          <p:nvPr/>
        </p:nvSpPr>
        <p:spPr>
          <a:xfrm>
            <a:off x="300036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橢圓 16"/>
          <p:cNvSpPr/>
          <p:nvPr/>
        </p:nvSpPr>
        <p:spPr>
          <a:xfrm>
            <a:off x="371474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橢圓 17"/>
          <p:cNvSpPr/>
          <p:nvPr/>
        </p:nvSpPr>
        <p:spPr>
          <a:xfrm>
            <a:off x="4429124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橢圓 18"/>
          <p:cNvSpPr/>
          <p:nvPr/>
        </p:nvSpPr>
        <p:spPr>
          <a:xfrm>
            <a:off x="5214942" y="3571876"/>
            <a:ext cx="428628" cy="4286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文字方塊 20"/>
          <p:cNvSpPr txBox="1"/>
          <p:nvPr/>
        </p:nvSpPr>
        <p:spPr>
          <a:xfrm>
            <a:off x="6143636" y="22859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MAXQ</a:t>
            </a:r>
            <a:endParaRPr lang="en-CA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215074" y="357187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HORDQ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Leaf Cover</a:t>
            </a: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467</Words>
  <PresentationFormat>如螢幕大小 (4:3)</PresentationFormat>
  <Paragraphs>97</Paragraphs>
  <Slides>24</Slides>
  <Notes>21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Office 佈景主題</vt:lpstr>
      <vt:lpstr>投影片 1</vt:lpstr>
      <vt:lpstr>Recursive Optimal</vt:lpstr>
      <vt:lpstr>Model-Based vs Model-Free</vt:lpstr>
      <vt:lpstr>Linear Dyna</vt:lpstr>
      <vt:lpstr>投影片 5</vt:lpstr>
      <vt:lpstr>投影片 6</vt:lpstr>
      <vt:lpstr>A motivating example</vt:lpstr>
      <vt:lpstr>投影片 8</vt:lpstr>
      <vt:lpstr>投影片 9</vt:lpstr>
      <vt:lpstr>Algorithm</vt:lpstr>
      <vt:lpstr>Theorem</vt:lpstr>
      <vt:lpstr>Pseudo-Reward</vt:lpstr>
      <vt:lpstr>投影片 13</vt:lpstr>
      <vt:lpstr>投影片 14</vt:lpstr>
      <vt:lpstr>Mario Competition Champion</vt:lpstr>
      <vt:lpstr>投影片 16</vt:lpstr>
      <vt:lpstr>Static Assumption Planning</vt:lpstr>
      <vt:lpstr>投影片 18</vt:lpstr>
      <vt:lpstr>RL Competition</vt:lpstr>
      <vt:lpstr>投影片 20</vt:lpstr>
      <vt:lpstr>Conclusion</vt:lpstr>
      <vt:lpstr>Optimality is not that important</vt:lpstr>
      <vt:lpstr>Life or death</vt:lpstr>
      <vt:lpstr>A solution to many open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Lono</dc:creator>
  <cp:lastModifiedBy>Lono</cp:lastModifiedBy>
  <cp:revision>31</cp:revision>
  <dcterms:created xsi:type="dcterms:W3CDTF">2011-06-08T23:12:51Z</dcterms:created>
  <dcterms:modified xsi:type="dcterms:W3CDTF">2011-07-14T22:13:19Z</dcterms:modified>
</cp:coreProperties>
</file>