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01" r:id="rId3"/>
    <p:sldId id="324" r:id="rId4"/>
    <p:sldId id="325" r:id="rId5"/>
    <p:sldId id="328" r:id="rId6"/>
    <p:sldId id="259" r:id="rId7"/>
    <p:sldId id="261" r:id="rId8"/>
    <p:sldId id="263" r:id="rId9"/>
    <p:sldId id="312" r:id="rId10"/>
    <p:sldId id="313" r:id="rId11"/>
    <p:sldId id="314" r:id="rId12"/>
    <p:sldId id="323" r:id="rId13"/>
    <p:sldId id="322" r:id="rId14"/>
    <p:sldId id="318" r:id="rId15"/>
    <p:sldId id="311" r:id="rId16"/>
    <p:sldId id="316" r:id="rId17"/>
    <p:sldId id="319" r:id="rId18"/>
    <p:sldId id="264" r:id="rId19"/>
    <p:sldId id="267" r:id="rId20"/>
    <p:sldId id="271" r:id="rId21"/>
    <p:sldId id="293" r:id="rId22"/>
    <p:sldId id="320" r:id="rId23"/>
    <p:sldId id="266" r:id="rId24"/>
    <p:sldId id="265" r:id="rId25"/>
    <p:sldId id="310" r:id="rId26"/>
    <p:sldId id="309" r:id="rId27"/>
    <p:sldId id="300" r:id="rId28"/>
    <p:sldId id="292" r:id="rId29"/>
    <p:sldId id="268" r:id="rId30"/>
    <p:sldId id="321" r:id="rId31"/>
    <p:sldId id="285" r:id="rId32"/>
    <p:sldId id="286" r:id="rId33"/>
    <p:sldId id="269" r:id="rId34"/>
    <p:sldId id="294" r:id="rId35"/>
    <p:sldId id="308" r:id="rId36"/>
    <p:sldId id="274" r:id="rId37"/>
    <p:sldId id="273" r:id="rId38"/>
    <p:sldId id="298" r:id="rId39"/>
    <p:sldId id="299" r:id="rId40"/>
    <p:sldId id="279" r:id="rId41"/>
    <p:sldId id="280" r:id="rId42"/>
    <p:sldId id="278" r:id="rId43"/>
    <p:sldId id="290" r:id="rId44"/>
    <p:sldId id="288" r:id="rId45"/>
    <p:sldId id="289" r:id="rId46"/>
    <p:sldId id="281" r:id="rId47"/>
    <p:sldId id="287" r:id="rId48"/>
    <p:sldId id="275" r:id="rId49"/>
    <p:sldId id="276" r:id="rId50"/>
    <p:sldId id="257" r:id="rId51"/>
    <p:sldId id="258" r:id="rId52"/>
    <p:sldId id="283" r:id="rId53"/>
    <p:sldId id="284" r:id="rId54"/>
    <p:sldId id="329" r:id="rId55"/>
    <p:sldId id="330" r:id="rId56"/>
    <p:sldId id="331" r:id="rId57"/>
    <p:sldId id="326" r:id="rId58"/>
    <p:sldId id="327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6707" autoAdjust="0"/>
  </p:normalViewPr>
  <p:slideViewPr>
    <p:cSldViewPr>
      <p:cViewPr varScale="1">
        <p:scale>
          <a:sx n="46" d="100"/>
          <a:sy n="46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7/29/2011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My work</a:t>
            </a:r>
            <a:r>
              <a:rPr lang="en-US" altLang="zh-TW" baseline="0" dirty="0" smtClean="0"/>
              <a:t> is not HRL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Optimal Planning in Approximate Model-Based Reinforcement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altLang="zh-TW" dirty="0" err="1" smtClean="0"/>
              <a:t>Hai-Feng</a:t>
            </a:r>
            <a:r>
              <a:rPr lang="en-CA" altLang="zh-TW" dirty="0" smtClean="0"/>
              <a:t> Kao (haifeng@cs.ubc.ca)</a:t>
            </a:r>
          </a:p>
          <a:p>
            <a:r>
              <a:rPr lang="en-CA" altLang="zh-TW" dirty="0" smtClean="0"/>
              <a:t>MSc presentation</a:t>
            </a:r>
          </a:p>
          <a:p>
            <a:r>
              <a:rPr lang="en-CA" altLang="zh-TW" dirty="0" smtClean="0"/>
              <a:t>Computer Science Department</a:t>
            </a:r>
          </a:p>
          <a:p>
            <a:r>
              <a:rPr lang="en-CA" altLang="zh-TW" dirty="0" smtClean="0"/>
              <a:t>University of British Columbia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6600" dirty="0" smtClean="0"/>
              <a:t>We need a framework to include two different approaches</a:t>
            </a:r>
            <a:endParaRPr lang="en-CA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6600" dirty="0" smtClean="0"/>
              <a:t>Hierarchical Reinforcement Learning</a:t>
            </a:r>
            <a:endParaRPr lang="en-CA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Taxi Domain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428868"/>
            <a:ext cx="19621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072074"/>
            <a:ext cx="795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2014538"/>
            <a:ext cx="68199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State Abstraction</a:t>
            </a:r>
          </a:p>
          <a:p>
            <a:r>
              <a:rPr lang="en-US" altLang="zh-TW" dirty="0" smtClean="0"/>
              <a:t>Temporal Abstraction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2986088"/>
            <a:ext cx="795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155415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Taxi example here</a:t>
            </a:r>
          </a:p>
          <a:p>
            <a:r>
              <a:rPr lang="en-US" altLang="zh-TW" dirty="0" smtClean="0"/>
              <a:t>The subtask does not knows the consequence</a:t>
            </a:r>
          </a:p>
          <a:p>
            <a:r>
              <a:rPr lang="en-US" altLang="zh-TW" dirty="0" smtClean="0"/>
              <a:t>Of its own action</a:t>
            </a:r>
          </a:p>
          <a:p>
            <a:r>
              <a:rPr lang="en-US" altLang="zh-TW" dirty="0" smtClean="0"/>
              <a:t>Learn Recursive Optimal Policy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3038475"/>
            <a:ext cx="7877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928662" y="450057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Taxi example here</a:t>
            </a:r>
          </a:p>
          <a:p>
            <a:r>
              <a:rPr lang="en-US" altLang="zh-TW" dirty="0" smtClean="0"/>
              <a:t>The subtask knows the consequence</a:t>
            </a:r>
          </a:p>
          <a:p>
            <a:r>
              <a:rPr lang="en-US" altLang="zh-TW" dirty="0" smtClean="0"/>
              <a:t>Of its own action</a:t>
            </a:r>
          </a:p>
          <a:p>
            <a:r>
              <a:rPr lang="en-US" altLang="zh-TW" dirty="0" smtClean="0"/>
              <a:t>Learn Hierarchical Optimal Policy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Markov Decision Processes (MDPs)</a:t>
            </a:r>
          </a:p>
          <a:p>
            <a:pPr lvl="1"/>
            <a:r>
              <a:rPr lang="en-US" altLang="zh-TW" dirty="0" smtClean="0"/>
              <a:t>Model-Free RL</a:t>
            </a:r>
          </a:p>
          <a:p>
            <a:pPr lvl="1"/>
            <a:r>
              <a:rPr lang="en-US" altLang="zh-TW" dirty="0" smtClean="0"/>
              <a:t>Model-Based RL</a:t>
            </a:r>
          </a:p>
          <a:p>
            <a:r>
              <a:rPr lang="en-US" altLang="zh-TW" dirty="0" smtClean="0"/>
              <a:t>Hierarchical Reinforcement Learning (HRL)</a:t>
            </a:r>
          </a:p>
          <a:p>
            <a:r>
              <a:rPr lang="en-US" altLang="zh-TW" dirty="0" smtClean="0"/>
              <a:t>Optimal Planning (My algorithm)</a:t>
            </a:r>
          </a:p>
          <a:p>
            <a:r>
              <a:rPr lang="en-US" altLang="zh-TW" dirty="0" smtClean="0"/>
              <a:t>Experiment</a:t>
            </a:r>
          </a:p>
          <a:p>
            <a:pPr lvl="1"/>
            <a:r>
              <a:rPr lang="en-US" altLang="zh-TW" dirty="0" smtClean="0"/>
              <a:t>School Bus</a:t>
            </a:r>
          </a:p>
          <a:p>
            <a:pPr lvl="1"/>
            <a:r>
              <a:rPr lang="en-US" altLang="zh-TW" dirty="0" smtClean="0"/>
              <a:t>Super Mario Bros.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previous work on</a:t>
            </a:r>
          </a:p>
          <a:p>
            <a:pPr lvl="1"/>
            <a:r>
              <a:rPr lang="en-US" altLang="zh-TW" dirty="0" smtClean="0"/>
              <a:t>Model-based approach + model-free one</a:t>
            </a:r>
          </a:p>
          <a:p>
            <a:pPr lvl="1"/>
            <a:r>
              <a:rPr lang="en-US" altLang="zh-TW" dirty="0" err="1" smtClean="0"/>
              <a:t>Vlad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CMU tech report</a:t>
            </a:r>
          </a:p>
          <a:p>
            <a:pPr lvl="1"/>
            <a:r>
              <a:rPr lang="en-US" altLang="zh-TW" dirty="0" smtClean="0"/>
              <a:t>Another</a:t>
            </a:r>
          </a:p>
          <a:p>
            <a:pPr lvl="1"/>
            <a:r>
              <a:rPr lang="en-US" altLang="zh-TW" dirty="0" smtClean="0"/>
              <a:t>Include the school and conf name\</a:t>
            </a:r>
          </a:p>
          <a:p>
            <a:pPr lvl="1"/>
            <a:r>
              <a:rPr lang="en-US" altLang="zh-TW" dirty="0" smtClean="0"/>
              <a:t>Their approach cannot learn the optimal policy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smtClean="0"/>
              <a:t>model-based approach cannot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842965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214950"/>
            <a:ext cx="850108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000240"/>
            <a:ext cx="8134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071942"/>
            <a:ext cx="59150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</a:p>
          <a:p>
            <a:pPr lvl="1"/>
            <a:r>
              <a:rPr lang="en-CA" dirty="0" smtClean="0"/>
              <a:t>Not just hierarchical optimal policy</a:t>
            </a:r>
          </a:p>
          <a:p>
            <a:r>
              <a:rPr lang="en-CA" dirty="0" smtClean="0"/>
              <a:t> if it will converge</a:t>
            </a:r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Will it converge?</a:t>
            </a:r>
          </a:p>
          <a:p>
            <a:pPr lvl="1"/>
            <a:r>
              <a:rPr lang="en-US" altLang="zh-TW" dirty="0" smtClean="0"/>
              <a:t>Open problem (</a:t>
            </a:r>
            <a:r>
              <a:rPr lang="en-US" altLang="zh-TW" dirty="0" err="1" smtClean="0"/>
              <a:t>russel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david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andre</a:t>
            </a:r>
            <a:r>
              <a:rPr lang="en-US" altLang="zh-TW" dirty="0" smtClean="0"/>
              <a:t> fail to prove it(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Theorem for convergence</a:t>
            </a:r>
          </a:p>
          <a:p>
            <a:pPr lvl="1"/>
            <a:r>
              <a:rPr lang="en-US" altLang="zh-TW" dirty="0" smtClean="0"/>
              <a:t>Taxi example here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TODO: add theorem to show that it’s necessary to add all primitive subtasks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and decision tree </a:t>
            </a:r>
            <a:r>
              <a:rPr lang="en-US" altLang="zh-TW" dirty="0" err="1" smtClean="0"/>
              <a:t>Dyna</a:t>
            </a:r>
            <a:endParaRPr lang="en-US" altLang="zh-TW" dirty="0" smtClean="0"/>
          </a:p>
          <a:p>
            <a:r>
              <a:rPr lang="en-US" altLang="zh-TW" dirty="0" smtClean="0"/>
              <a:t>Peter’s model-based paper</a:t>
            </a:r>
          </a:p>
          <a:p>
            <a:pPr lvl="1"/>
            <a:r>
              <a:rPr lang="en-US" altLang="zh-TW" dirty="0" smtClean="0"/>
              <a:t>No need to model everything</a:t>
            </a:r>
          </a:p>
          <a:p>
            <a:r>
              <a:rPr lang="en-US" altLang="zh-TW" dirty="0" smtClean="0"/>
              <a:t>MAXQ</a:t>
            </a:r>
          </a:p>
          <a:p>
            <a:pPr lvl="1"/>
            <a:r>
              <a:rPr lang="en-US" altLang="zh-TW" dirty="0" smtClean="0"/>
              <a:t>State abstraction is important</a:t>
            </a:r>
          </a:p>
          <a:p>
            <a:pPr lvl="1"/>
            <a:r>
              <a:rPr lang="en-US" altLang="zh-TW" dirty="0" smtClean="0"/>
              <a:t>But it’s hard to find a “safe state abstraction”</a:t>
            </a:r>
          </a:p>
          <a:p>
            <a:pPr lvl="1"/>
            <a:r>
              <a:rPr lang="en-US" altLang="zh-TW" dirty="0" smtClean="0"/>
              <a:t>Model-free + model-free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That’s why people uses MAXQ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  <a:p>
            <a:pPr lvl="1"/>
            <a:r>
              <a:rPr lang="en-CA" dirty="0" smtClean="0"/>
              <a:t>But with Pseudo-Reward no more hierarchical optimal policy (nor optimal policy)</a:t>
            </a:r>
          </a:p>
          <a:p>
            <a:pPr lvl="2"/>
            <a:r>
              <a:rPr lang="en-CA" dirty="0" smtClean="0"/>
              <a:t>Pseudo-reward indicates how much we believe our model</a:t>
            </a:r>
          </a:p>
          <a:p>
            <a:pPr lvl="3"/>
            <a:r>
              <a:rPr lang="en-CA" dirty="0" smtClean="0"/>
              <a:t>But it’s the model-free one that learns the </a:t>
            </a:r>
            <a:r>
              <a:rPr lang="en-CA" smtClean="0"/>
              <a:t>optimal policy</a:t>
            </a:r>
            <a:endParaRPr lang="en-CA" dirty="0" smtClean="0"/>
          </a:p>
          <a:p>
            <a:pPr lvl="2"/>
            <a:r>
              <a:rPr lang="en-CA" dirty="0" smtClean="0"/>
              <a:t>You can use large reward to encourage </a:t>
            </a:r>
            <a:r>
              <a:rPr lang="en-CA" dirty="0" err="1" smtClean="0"/>
              <a:t>exporartion</a:t>
            </a:r>
            <a:r>
              <a:rPr lang="en-CA" dirty="0" smtClean="0"/>
              <a:t> in the early stage</a:t>
            </a:r>
          </a:p>
          <a:p>
            <a:pPr lvl="2"/>
            <a:r>
              <a:rPr lang="en-CA" dirty="0" smtClean="0"/>
              <a:t>And decrease it overtime to learn the </a:t>
            </a:r>
            <a:r>
              <a:rPr lang="en-CA" dirty="0" err="1" smtClean="0"/>
              <a:t>opitmal</a:t>
            </a:r>
            <a:r>
              <a:rPr lang="en-CA" dirty="0" smtClean="0"/>
              <a:t> policy</a:t>
            </a:r>
          </a:p>
          <a:p>
            <a:pPr lvl="2"/>
            <a:r>
              <a:rPr lang="en-CA" dirty="0" smtClean="0"/>
              <a:t>But optimal policy is not important, I just want the agent</a:t>
            </a:r>
          </a:p>
          <a:p>
            <a:pPr lvl="2"/>
            <a:r>
              <a:rPr lang="en-CA" dirty="0" smtClean="0"/>
              <a:t>To finish the task</a:t>
            </a:r>
          </a:p>
          <a:p>
            <a:pPr lvl="3"/>
            <a:r>
              <a:rPr lang="en-CA" dirty="0" smtClean="0"/>
              <a:t>Show it with school bus domain</a:t>
            </a:r>
          </a:p>
          <a:p>
            <a:pPr lvl="3"/>
            <a:r>
              <a:rPr lang="en-CA" dirty="0" smtClean="0"/>
              <a:t>Model-based approach cannot finish the task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圓角矩形 35"/>
          <p:cNvSpPr/>
          <p:nvPr/>
        </p:nvSpPr>
        <p:spPr>
          <a:xfrm>
            <a:off x="6357950" y="1928802"/>
            <a:ext cx="2214578" cy="40005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Classical Planning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2192001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立方體 4"/>
          <p:cNvSpPr/>
          <p:nvPr/>
        </p:nvSpPr>
        <p:spPr>
          <a:xfrm>
            <a:off x="6929454" y="4143380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立方體 5"/>
          <p:cNvSpPr/>
          <p:nvPr/>
        </p:nvSpPr>
        <p:spPr>
          <a:xfrm>
            <a:off x="6929454" y="3286124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立方體 6"/>
          <p:cNvSpPr/>
          <p:nvPr/>
        </p:nvSpPr>
        <p:spPr>
          <a:xfrm>
            <a:off x="6929454" y="2428868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弧形接點 8"/>
          <p:cNvCxnSpPr>
            <a:stCxn id="7" idx="0"/>
            <a:endCxn id="3074" idx="0"/>
          </p:cNvCxnSpPr>
          <p:nvPr/>
        </p:nvCxnSpPr>
        <p:spPr>
          <a:xfrm rot="16200000" flipH="1" flipV="1">
            <a:off x="4311874" y="-787005"/>
            <a:ext cx="71438" cy="6503184"/>
          </a:xfrm>
          <a:prstGeom prst="curvedConnector3">
            <a:avLst>
              <a:gd name="adj1" fmla="val -115477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3074" idx="2"/>
            <a:endCxn id="5" idx="3"/>
          </p:cNvCxnSpPr>
          <p:nvPr/>
        </p:nvCxnSpPr>
        <p:spPr>
          <a:xfrm rot="5400000" flipH="1" flipV="1">
            <a:off x="4146981" y="2235408"/>
            <a:ext cx="133331" cy="6235292"/>
          </a:xfrm>
          <a:prstGeom prst="curvedConnector3">
            <a:avLst>
              <a:gd name="adj1" fmla="val -43981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500430" y="1142984"/>
            <a:ext cx="187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Observations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4744" y="6143644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6050" y="1857364"/>
            <a:ext cx="17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Fully observable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786050" y="5429264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Agent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572000" y="185736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Perfect Model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86248" y="5429264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Deterministic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571472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Markov Decision Process(MDP)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7686" y="54292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Stochastic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90430" y="184928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Prior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00892" y="5929330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</a:rPr>
              <a:t>World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571604" y="3929066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Agent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3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Pseduo</a:t>
            </a:r>
            <a:r>
              <a:rPr lang="en-US" altLang="zh-TW" dirty="0" smtClean="0"/>
              <a:t>-Reward high-&gt; high confidence in</a:t>
            </a:r>
          </a:p>
          <a:p>
            <a:pPr lvl="1"/>
            <a:r>
              <a:rPr lang="en-US" altLang="zh-TW" dirty="0" err="1" smtClean="0"/>
              <a:t>maxQ</a:t>
            </a:r>
            <a:r>
              <a:rPr lang="en-US" altLang="zh-TW" dirty="0" smtClean="0"/>
              <a:t> hierarchy</a:t>
            </a:r>
          </a:p>
          <a:p>
            <a:pPr lvl="1"/>
            <a:r>
              <a:rPr lang="en-US" altLang="zh-TW" dirty="0" smtClean="0"/>
              <a:t>Low-&gt; low confidence</a:t>
            </a:r>
          </a:p>
          <a:p>
            <a:pPr lvl="1"/>
            <a:r>
              <a:rPr lang="en-US" altLang="zh-TW" dirty="0" smtClean="0"/>
              <a:t>High-pseudo reward increase the learning rate</a:t>
            </a:r>
          </a:p>
          <a:p>
            <a:pPr lvl="1"/>
            <a:r>
              <a:rPr lang="en-US" altLang="zh-TW" dirty="0" smtClean="0"/>
              <a:t>But decrease the policy quality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I played video games:</a:t>
            </a:r>
          </a:p>
          <a:p>
            <a:pPr lvl="1"/>
            <a:r>
              <a:rPr lang="en-US" altLang="zh-TW" dirty="0" smtClean="0"/>
              <a:t>Prediction (planning)</a:t>
            </a:r>
          </a:p>
          <a:p>
            <a:pPr lvl="1"/>
            <a:r>
              <a:rPr lang="en-US" altLang="zh-TW" dirty="0" smtClean="0"/>
              <a:t>In a complex </a:t>
            </a:r>
            <a:r>
              <a:rPr lang="en-US" altLang="zh-TW" dirty="0" err="1" smtClean="0"/>
              <a:t>secenario</a:t>
            </a:r>
            <a:r>
              <a:rPr lang="en-US" altLang="zh-TW" dirty="0" smtClean="0"/>
              <a:t> (too many monsters)</a:t>
            </a:r>
          </a:p>
          <a:p>
            <a:pPr lvl="2"/>
            <a:r>
              <a:rPr lang="en-US" altLang="zh-TW" dirty="0" smtClean="0"/>
              <a:t>Planning doesn’t work</a:t>
            </a:r>
          </a:p>
          <a:p>
            <a:pPr lvl="2"/>
            <a:r>
              <a:rPr lang="en-US" altLang="zh-TW" dirty="0" smtClean="0"/>
              <a:t>Trial and error-&gt; use experience </a:t>
            </a:r>
            <a:r>
              <a:rPr lang="en-US" altLang="zh-TW" smtClean="0"/>
              <a:t>and memory</a:t>
            </a:r>
          </a:p>
          <a:p>
            <a:pPr lvl="3"/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the implication of my theory in large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domains</a:t>
            </a:r>
          </a:p>
          <a:p>
            <a:pPr lvl="1"/>
            <a:r>
              <a:rPr lang="en-US" altLang="zh-TW" dirty="0" smtClean="0"/>
              <a:t>No more table lookup Q-learning</a:t>
            </a:r>
          </a:p>
          <a:p>
            <a:pPr lvl="1"/>
            <a:r>
              <a:rPr lang="en-US" altLang="zh-TW" dirty="0" smtClean="0"/>
              <a:t>Not possible to learn the optimal policy</a:t>
            </a:r>
          </a:p>
          <a:p>
            <a:pPr lvl="1"/>
            <a:r>
              <a:rPr lang="en-US" altLang="zh-TW" dirty="0" smtClean="0"/>
              <a:t>What’s is the use of </a:t>
            </a:r>
            <a:r>
              <a:rPr lang="en-US" altLang="zh-TW" smtClean="0"/>
              <a:t>my theory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Why Mario is important</a:t>
            </a:r>
          </a:p>
          <a:p>
            <a:pPr lvl="1"/>
            <a:r>
              <a:rPr lang="en-US" altLang="zh-TW" dirty="0" smtClean="0"/>
              <a:t>A robot uses its sensor </a:t>
            </a:r>
          </a:p>
          <a:p>
            <a:pPr lvl="2"/>
            <a:r>
              <a:rPr lang="en-US" altLang="zh-TW" dirty="0" smtClean="0"/>
              <a:t>Video camera</a:t>
            </a:r>
          </a:p>
          <a:p>
            <a:pPr lvl="2"/>
            <a:r>
              <a:rPr lang="en-US" altLang="zh-TW" dirty="0" smtClean="0"/>
              <a:t>Computer vision, tracking</a:t>
            </a:r>
          </a:p>
          <a:p>
            <a:pPr lvl="1"/>
            <a:r>
              <a:rPr lang="en-US" altLang="zh-TW" dirty="0" smtClean="0"/>
              <a:t>Build a model of it’s own dynamic through interaction</a:t>
            </a:r>
          </a:p>
          <a:p>
            <a:pPr lvl="1"/>
            <a:r>
              <a:rPr lang="en-US" altLang="zh-TW" dirty="0" smtClean="0"/>
              <a:t>Other unknown object cannot be model</a:t>
            </a:r>
          </a:p>
          <a:p>
            <a:pPr lvl="2"/>
            <a:r>
              <a:rPr lang="en-US" altLang="zh-TW" dirty="0" smtClean="0"/>
              <a:t>Use model-free instead</a:t>
            </a:r>
          </a:p>
          <a:p>
            <a:r>
              <a:rPr lang="en-US" altLang="zh-TW" dirty="0" smtClean="0"/>
              <a:t>Learns how to </a:t>
            </a:r>
            <a:r>
              <a:rPr lang="en-US" altLang="zh-TW" dirty="0" err="1" smtClean="0"/>
              <a:t>destory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koobma</a:t>
            </a:r>
            <a:r>
              <a:rPr lang="en-US" altLang="zh-TW" dirty="0" smtClean="0"/>
              <a:t> and save princess</a:t>
            </a:r>
          </a:p>
          <a:p>
            <a:r>
              <a:rPr lang="en-US" altLang="zh-TW" dirty="0" smtClean="0"/>
              <a:t>Move around obstacles, avoid dangerous creature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Champion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14678" y="2071678"/>
            <a:ext cx="192882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2844" y="3286124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Left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285884" y="3286124"/>
            <a:ext cx="157163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/>
              <a:t>Left Speed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357818" y="3357562"/>
            <a:ext cx="171451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Speed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286644" y="3357562"/>
            <a:ext cx="157163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Jump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85786" y="4786322"/>
            <a:ext cx="23478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Left Speed Jump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143372" y="3357562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43306" y="3929066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Jump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929322" y="4286256"/>
            <a:ext cx="264317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Speed Jump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500166" y="3857628"/>
            <a:ext cx="192882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Jump Speed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14678" y="2071678"/>
            <a:ext cx="192882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14348" y="3357562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Action 1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214546" y="3357562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Action 2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5857884" y="3357562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Action 9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Markov Decision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MDP M = (S, A, P, </a:t>
            </a:r>
            <a:r>
              <a:rPr lang="en-US" altLang="zh-TW" dirty="0" smtClean="0"/>
              <a:t>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And  bellman’s equation for V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471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dirty="0" smtClean="0"/>
              <a:t>9 actions</a:t>
            </a:r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pPr lvl="1"/>
            <a:r>
              <a:rPr lang="en-US" altLang="zh-TW" dirty="0" smtClean="0"/>
              <a:t>All subtasks finished in single step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Regression Tree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 and reward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pPr lvl="2"/>
            <a:r>
              <a:rPr lang="en-CA" dirty="0" smtClean="0"/>
              <a:t>From HORDQ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</a:t>
            </a:r>
            <a:r>
              <a:rPr lang="en-CA" dirty="0" smtClean="0"/>
              <a:t>pit</a:t>
            </a:r>
          </a:p>
          <a:p>
            <a:pPr lvl="2"/>
            <a:r>
              <a:rPr lang="en-CA" dirty="0" smtClean="0"/>
              <a:t>Model-based can model the terrain, but model-free cannot</a:t>
            </a:r>
            <a:endParaRPr lang="en-CA" dirty="0" smtClean="0"/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We don’t know when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be turned into shell Turtle-&gt;shell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</a:p>
          <a:p>
            <a:pPr lvl="2"/>
            <a:r>
              <a:rPr lang="en-CA" dirty="0" smtClean="0"/>
              <a:t>No 100% </a:t>
            </a:r>
            <a:r>
              <a:rPr lang="en-CA" dirty="0" err="1" smtClean="0"/>
              <a:t>accurary</a:t>
            </a:r>
            <a:r>
              <a:rPr lang="en-CA" dirty="0" smtClean="0"/>
              <a:t> classifier</a:t>
            </a:r>
          </a:p>
          <a:p>
            <a:pPr lvl="3"/>
            <a:r>
              <a:rPr lang="en-CA" dirty="0" smtClean="0"/>
              <a:t>It will make a suboptimal decision at some point</a:t>
            </a:r>
            <a:endParaRPr lang="en-CA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picture with moving path</a:t>
            </a:r>
          </a:p>
          <a:p>
            <a:pPr lvl="1"/>
            <a:r>
              <a:rPr lang="en-US" altLang="zh-TW" dirty="0" smtClean="0"/>
              <a:t>No monster </a:t>
            </a:r>
          </a:p>
          <a:p>
            <a:pPr lvl="1"/>
            <a:r>
              <a:rPr lang="en-US" altLang="zh-TW" dirty="0" smtClean="0"/>
              <a:t>To show how Model-based approach can work</a:t>
            </a:r>
            <a:endParaRPr lang="zh-TW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dynamic programming anymore</a:t>
            </a:r>
          </a:p>
          <a:p>
            <a:pPr lvl="1"/>
            <a:r>
              <a:rPr lang="en-US" altLang="zh-TW" dirty="0" smtClean="0"/>
              <a:t>(x, y,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) is too huge to </a:t>
            </a:r>
            <a:r>
              <a:rPr lang="en-US" altLang="zh-TW" dirty="0" err="1" smtClean="0"/>
              <a:t>emeuerate</a:t>
            </a:r>
            <a:endParaRPr lang="en-US" altLang="zh-TW" dirty="0" smtClean="0"/>
          </a:p>
          <a:p>
            <a:r>
              <a:rPr lang="en-US" altLang="zh-TW" dirty="0" smtClean="0"/>
              <a:t>Use k-step look ahead planning</a:t>
            </a:r>
          </a:p>
          <a:p>
            <a:pPr lvl="1"/>
            <a:r>
              <a:rPr lang="en-US" altLang="zh-TW" dirty="0" smtClean="0"/>
              <a:t>Similar to Robin’s idea</a:t>
            </a:r>
          </a:p>
          <a:p>
            <a:pPr lvl="1"/>
            <a:r>
              <a:rPr lang="en-US" altLang="zh-TW" dirty="0" smtClean="0"/>
              <a:t>Search for N nodes</a:t>
            </a:r>
            <a:endParaRPr lang="zh-TW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Model-free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xx’s</a:t>
            </a:r>
            <a:r>
              <a:rPr lang="en-US" altLang="zh-TW" dirty="0" smtClean="0"/>
              <a:t> idea</a:t>
            </a:r>
          </a:p>
          <a:p>
            <a:pPr lvl="1"/>
            <a:r>
              <a:rPr lang="en-US" altLang="zh-TW" dirty="0" smtClean="0"/>
              <a:t>State </a:t>
            </a:r>
            <a:r>
              <a:rPr lang="en-US" altLang="zh-TW" dirty="0" err="1" smtClean="0"/>
              <a:t>abstraciton</a:t>
            </a:r>
            <a:endParaRPr lang="en-US" altLang="zh-TW" dirty="0" smtClean="0"/>
          </a:p>
          <a:p>
            <a:pPr lvl="1"/>
            <a:r>
              <a:rPr lang="en-US" altLang="zh-TW" smtClean="0"/>
              <a:t>Feature </a:t>
            </a:r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model-based approach can handle pit?</a:t>
            </a:r>
          </a:p>
          <a:p>
            <a:r>
              <a:rPr lang="en-US" altLang="zh-TW" dirty="0" smtClean="0"/>
              <a:t>Why model-free approach can’t?</a:t>
            </a:r>
            <a:endParaRPr lang="zh-TW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approach encodes our prior knowledge about the </a:t>
            </a:r>
            <a:br>
              <a:rPr lang="en-US" dirty="0" smtClean="0"/>
            </a:br>
            <a:r>
              <a:rPr lang="en-US" dirty="0" smtClean="0"/>
              <a:t>system dynamics. It is beneficial if the agent possess such knowledge.</a:t>
            </a:r>
            <a:br>
              <a:rPr lang="en-US" dirty="0" smtClean="0"/>
            </a:br>
            <a:r>
              <a:rPr lang="en-US" smtClean="0"/>
              <a:t>However, our dynamical model may be not perfect....</a:t>
            </a:r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Input Features:</a:t>
            </a:r>
          </a:p>
          <a:p>
            <a:pPr lvl="1"/>
            <a:r>
              <a:rPr lang="en-CA" dirty="0" smtClean="0"/>
              <a:t>Screen features</a:t>
            </a:r>
          </a:p>
          <a:p>
            <a:pPr lvl="2"/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pPr lvl="2"/>
            <a:r>
              <a:rPr lang="en-CA" dirty="0" smtClean="0"/>
              <a:t>Unlike Mario competition</a:t>
            </a:r>
          </a:p>
          <a:p>
            <a:pPr lvl="3"/>
            <a:r>
              <a:rPr lang="en-CA" dirty="0" smtClean="0"/>
              <a:t>No </a:t>
            </a:r>
            <a:r>
              <a:rPr lang="en-CA" dirty="0" err="1" smtClean="0"/>
              <a:t>fireflower</a:t>
            </a:r>
            <a:endParaRPr lang="en-CA" dirty="0" smtClean="0"/>
          </a:p>
          <a:p>
            <a:pPr lvl="1"/>
            <a:r>
              <a:rPr lang="en-CA" dirty="0" smtClean="0"/>
              <a:t>22x16 Tiles (not including monsters)</a:t>
            </a:r>
          </a:p>
          <a:p>
            <a:pPr lvl="1"/>
            <a:r>
              <a:rPr lang="en-CA" dirty="0" smtClean="0"/>
              <a:t>List of monsters (including speed and position)</a:t>
            </a:r>
          </a:p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</a:p>
          <a:p>
            <a:pPr lvl="1"/>
            <a:r>
              <a:rPr lang="en-CA" dirty="0" smtClean="0"/>
              <a:t>How to represent the pit</a:t>
            </a:r>
          </a:p>
          <a:p>
            <a:pPr lvl="1"/>
            <a:r>
              <a:rPr lang="en-CA" dirty="0" smtClean="0"/>
              <a:t>Theirs-&gt; hand-coded the pit feature</a:t>
            </a:r>
          </a:p>
          <a:p>
            <a:pPr lvl="1"/>
            <a:r>
              <a:rPr lang="en-CA" dirty="0" smtClean="0"/>
              <a:t>Mine-&gt; work on 5x5 tiles</a:t>
            </a:r>
            <a:endParaRPr lang="en-CA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 combine two champion approaches and produce a better one</a:t>
            </a:r>
          </a:p>
          <a:p>
            <a:r>
              <a:rPr lang="en-CA" dirty="0" smtClean="0"/>
              <a:t>A* is still the state of the art for Mario</a:t>
            </a:r>
          </a:p>
          <a:p>
            <a:pPr lvl="1"/>
            <a:r>
              <a:rPr lang="en-CA" dirty="0" smtClean="0"/>
              <a:t>With a perfect model</a:t>
            </a:r>
          </a:p>
          <a:p>
            <a:pPr lvl="1"/>
            <a:r>
              <a:rPr lang="en-CA" dirty="0" smtClean="0"/>
              <a:t>without, my approach is better</a:t>
            </a:r>
          </a:p>
          <a:p>
            <a:r>
              <a:rPr lang="en-CA" dirty="0" smtClean="0"/>
              <a:t>Compare to RL competition</a:t>
            </a:r>
          </a:p>
          <a:p>
            <a:pPr lvl="1"/>
            <a:r>
              <a:rPr lang="en-CA" dirty="0" smtClean="0"/>
              <a:t>We include the terrain information</a:t>
            </a:r>
          </a:p>
          <a:p>
            <a:pPr lvl="1"/>
            <a:r>
              <a:rPr lang="en-CA" dirty="0" smtClean="0"/>
              <a:t>Move efficiently</a:t>
            </a:r>
          </a:p>
          <a:p>
            <a:pPr lvl="1"/>
            <a:r>
              <a:rPr lang="en-CA" dirty="0" smtClean="0"/>
              <a:t>Less sample</a:t>
            </a:r>
          </a:p>
          <a:p>
            <a:pPr lvl="1"/>
            <a:r>
              <a:rPr lang="en-CA" dirty="0" smtClean="0"/>
              <a:t>Easier to generalize to </a:t>
            </a:r>
            <a:r>
              <a:rPr lang="en-CA" smtClean="0"/>
              <a:t>new level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圓角矩形 29"/>
          <p:cNvSpPr/>
          <p:nvPr/>
        </p:nvSpPr>
        <p:spPr>
          <a:xfrm>
            <a:off x="1571604" y="1744714"/>
            <a:ext cx="1928826" cy="4929222"/>
          </a:xfrm>
          <a:prstGeom prst="roundRect">
            <a:avLst/>
          </a:prstGeom>
          <a:noFill/>
          <a:ln w="444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285852" y="1928802"/>
            <a:ext cx="6215106" cy="4500594"/>
          </a:xfrm>
          <a:prstGeom prst="round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Model-Free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Model-Based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794" y="3643314"/>
            <a:ext cx="100013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zh-TW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314" y="3643314"/>
            <a:ext cx="100013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P, </a:t>
            </a:r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endParaRPr lang="zh-TW" alt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rot="5400000">
            <a:off x="1822431" y="3249611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2251059" y="3249611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053241" y="238393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s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60542" y="238393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a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4626942" y="3223107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5055570" y="3223107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857752" y="2285992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s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65053" y="228599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a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>
            <a:off x="4617630" y="5231438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5046258" y="5231438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2036745" y="5249875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285984" y="5643578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v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857752" y="5786454"/>
            <a:ext cx="36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/>
                </a:solidFill>
              </a:rPr>
              <a:t>S’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86380" y="5715016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r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9" name="向左箭號 28"/>
          <p:cNvSpPr/>
          <p:nvPr/>
        </p:nvSpPr>
        <p:spPr>
          <a:xfrm>
            <a:off x="3214678" y="4000504"/>
            <a:ext cx="1357322" cy="35719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29124" y="200024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</a:rPr>
              <a:t>Model Based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857356" y="2000240"/>
            <a:ext cx="164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/>
                </a:solidFill>
              </a:rPr>
              <a:t>Model Free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solution to many open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2008</a:t>
            </a:r>
          </a:p>
          <a:p>
            <a:r>
              <a:rPr lang="en-US" altLang="zh-TW" dirty="0" smtClean="0"/>
              <a:t>2. Peter’s Stone (or </a:t>
            </a:r>
            <a:r>
              <a:rPr lang="en-US" altLang="zh-TW" dirty="0" err="1" smtClean="0"/>
              <a:t>rutegur</a:t>
            </a:r>
            <a:r>
              <a:rPr lang="en-US" altLang="zh-TW" dirty="0" smtClean="0"/>
              <a:t>) model-based cannot model everything </a:t>
            </a:r>
          </a:p>
          <a:p>
            <a:r>
              <a:rPr lang="en-US" altLang="zh-TW" dirty="0" smtClean="0"/>
              <a:t>3. MAXQ -&gt; no need to find safe </a:t>
            </a:r>
            <a:r>
              <a:rPr lang="en-US" altLang="zh-TW" smtClean="0"/>
              <a:t>state abstraction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Video: 30 min, 3 hour</a:t>
            </a:r>
          </a:p>
          <a:p>
            <a:pPr lvl="1"/>
            <a:r>
              <a:rPr lang="en-US" altLang="zh-TW" dirty="0" smtClean="0"/>
              <a:t>Music</a:t>
            </a:r>
          </a:p>
          <a:p>
            <a:r>
              <a:rPr lang="en-US" altLang="zh-TW" dirty="0" smtClean="0"/>
              <a:t>Other video on 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85926"/>
            <a:ext cx="6623875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286631" cy="557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41670"/>
            <a:ext cx="8086740" cy="611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633538"/>
            <a:ext cx="47625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6067433" cy="501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(</a:t>
            </a:r>
            <a:r>
              <a:rPr lang="en-US" altLang="zh-TW" dirty="0" smtClean="0"/>
              <a:t>S</a:t>
            </a:r>
            <a:r>
              <a:rPr lang="en-US" altLang="zh-TW" dirty="0" smtClean="0"/>
              <a:t>utton et. </a:t>
            </a:r>
            <a:r>
              <a:rPr lang="en-US" altLang="zh-TW" dirty="0" smtClean="0"/>
              <a:t>al 2009)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357554" y="1428736"/>
            <a:ext cx="5072098" cy="1477328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Model-Based: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1. Faster learning rate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2. Possibly worse policy because of structural modeling assumptions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3. Rapid adaptation 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2910" y="1714488"/>
            <a:ext cx="2204001" cy="1200329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4"/>
                </a:solidFill>
              </a:rPr>
              <a:t>Model-Free:</a:t>
            </a:r>
          </a:p>
          <a:p>
            <a:r>
              <a:rPr lang="en-US" altLang="zh-TW" b="1" dirty="0" smtClean="0">
                <a:solidFill>
                  <a:schemeClr val="accent4"/>
                </a:solidFill>
              </a:rPr>
              <a:t>Faster learning rate</a:t>
            </a:r>
          </a:p>
          <a:p>
            <a:r>
              <a:rPr lang="en-US" altLang="zh-TW" b="1" dirty="0" smtClean="0">
                <a:solidFill>
                  <a:schemeClr val="accent4"/>
                </a:solidFill>
              </a:rPr>
              <a:t>Possibly worse policy</a:t>
            </a:r>
          </a:p>
          <a:p>
            <a:r>
              <a:rPr lang="en-US" altLang="zh-TW" b="1" dirty="0" smtClean="0">
                <a:solidFill>
                  <a:schemeClr val="accent4"/>
                </a:solidFill>
              </a:rPr>
              <a:t>Rapid adaptati</a:t>
            </a:r>
            <a:r>
              <a:rPr lang="en-US" altLang="zh-TW" b="1" dirty="0" smtClean="0"/>
              <a:t>on 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15000" dirty="0" smtClean="0"/>
              <a:t>Yes</a:t>
            </a:r>
            <a:endParaRPr lang="en-CA" sz="1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15000" dirty="0" smtClean="0"/>
              <a:t>But how?</a:t>
            </a:r>
            <a:endParaRPr lang="en-CA" sz="1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1203</Words>
  <PresentationFormat>如螢幕大小 (4:3)</PresentationFormat>
  <Paragraphs>270</Paragraphs>
  <Slides>58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59" baseType="lpstr">
      <vt:lpstr>Office 佈景主題</vt:lpstr>
      <vt:lpstr>Optimal Planning in Approximate Model-Based Reinforcement Learning</vt:lpstr>
      <vt:lpstr>Overview</vt:lpstr>
      <vt:lpstr>Classical Planning</vt:lpstr>
      <vt:lpstr>Markov Decision Process</vt:lpstr>
      <vt:lpstr>Model-Free vs Model-Based</vt:lpstr>
      <vt:lpstr>Linear Dyna (Sutton et. al 2009)</vt:lpstr>
      <vt:lpstr>投影片 7</vt:lpstr>
      <vt:lpstr>投影片 8</vt:lpstr>
      <vt:lpstr>投影片 9</vt:lpstr>
      <vt:lpstr>投影片 10</vt:lpstr>
      <vt:lpstr>投影片 11</vt:lpstr>
      <vt:lpstr>Taxi Domain</vt:lpstr>
      <vt:lpstr>投影片 13</vt:lpstr>
      <vt:lpstr>投影片 14</vt:lpstr>
      <vt:lpstr>投影片 15</vt:lpstr>
      <vt:lpstr>投影片 16</vt:lpstr>
      <vt:lpstr>投影片 17</vt:lpstr>
      <vt:lpstr>A motivating example</vt:lpstr>
      <vt:lpstr>投影片 19</vt:lpstr>
      <vt:lpstr>投影片 20</vt:lpstr>
      <vt:lpstr>投影片 21</vt:lpstr>
      <vt:lpstr>投影片 22</vt:lpstr>
      <vt:lpstr>Algorithm</vt:lpstr>
      <vt:lpstr>Theorem</vt:lpstr>
      <vt:lpstr>投影片 25</vt:lpstr>
      <vt:lpstr>投影片 26</vt:lpstr>
      <vt:lpstr>投影片 27</vt:lpstr>
      <vt:lpstr>application</vt:lpstr>
      <vt:lpstr>Pseudo-Reward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Mario Competition Champion</vt:lpstr>
      <vt:lpstr>投影片 38</vt:lpstr>
      <vt:lpstr>投影片 39</vt:lpstr>
      <vt:lpstr>投影片 40</vt:lpstr>
      <vt:lpstr>Static Assumption Planning</vt:lpstr>
      <vt:lpstr>投影片 42</vt:lpstr>
      <vt:lpstr>投影片 43</vt:lpstr>
      <vt:lpstr>投影片 44</vt:lpstr>
      <vt:lpstr>投影片 45</vt:lpstr>
      <vt:lpstr>投影片 46</vt:lpstr>
      <vt:lpstr>投影片 47</vt:lpstr>
      <vt:lpstr>RL Competition</vt:lpstr>
      <vt:lpstr>Conclusion</vt:lpstr>
      <vt:lpstr>Optimality is not that important</vt:lpstr>
      <vt:lpstr>Life or death</vt:lpstr>
      <vt:lpstr>A solution to many open problems</vt:lpstr>
      <vt:lpstr>投影片 53</vt:lpstr>
      <vt:lpstr>投影片 54</vt:lpstr>
      <vt:lpstr>投影片 55</vt:lpstr>
      <vt:lpstr>投影片 56</vt:lpstr>
      <vt:lpstr>投影片 57</vt:lpstr>
      <vt:lpstr>投影片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230</cp:revision>
  <dcterms:created xsi:type="dcterms:W3CDTF">2011-06-08T23:12:51Z</dcterms:created>
  <dcterms:modified xsi:type="dcterms:W3CDTF">2011-07-30T01:11:31Z</dcterms:modified>
</cp:coreProperties>
</file>