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0" r:id="rId3"/>
    <p:sldId id="262" r:id="rId4"/>
    <p:sldId id="259" r:id="rId5"/>
    <p:sldId id="261" r:id="rId6"/>
    <p:sldId id="263" r:id="rId7"/>
    <p:sldId id="264" r:id="rId8"/>
    <p:sldId id="267" r:id="rId9"/>
    <p:sldId id="271" r:id="rId10"/>
    <p:sldId id="266" r:id="rId11"/>
    <p:sldId id="265" r:id="rId12"/>
    <p:sldId id="268" r:id="rId13"/>
    <p:sldId id="285" r:id="rId14"/>
    <p:sldId id="286" r:id="rId15"/>
    <p:sldId id="269" r:id="rId16"/>
    <p:sldId id="274" r:id="rId17"/>
    <p:sldId id="273" r:id="rId18"/>
    <p:sldId id="279" r:id="rId19"/>
    <p:sldId id="280" r:id="rId20"/>
    <p:sldId id="278" r:id="rId21"/>
    <p:sldId id="281" r:id="rId22"/>
    <p:sldId id="287" r:id="rId23"/>
    <p:sldId id="275" r:id="rId24"/>
    <p:sldId id="276" r:id="rId25"/>
    <p:sldId id="257" r:id="rId26"/>
    <p:sldId id="258" r:id="rId27"/>
    <p:sldId id="283" r:id="rId28"/>
    <p:sldId id="284" r:id="rId2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4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79C29-2E6F-4CFC-9D0D-ACF4D3C334D4}" type="datetimeFigureOut">
              <a:rPr lang="en-US" smtClean="0"/>
              <a:pPr/>
              <a:t>7/22/2011</a:t>
            </a:fld>
            <a:endParaRPr lang="en-CA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6D9A5-85CA-4182-8A94-C906263A7ECD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16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17</a:t>
            </a:fld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19</a:t>
            </a:fld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20</a:t>
            </a:fld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23</a:t>
            </a:fld>
            <a:endParaRPr lang="en-C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24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25</a:t>
            </a:fld>
            <a:endParaRPr lang="en-CA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26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2011/7/22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altLang="zh-TW" dirty="0" smtClean="0"/>
              <a:t>MSc presentation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Algorithm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Theorem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Show that the optimal policy can be learned</a:t>
            </a:r>
            <a:endParaRPr lang="en-C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Pseudo-Reward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Hierarchically Optimal policy sounds great</a:t>
            </a:r>
          </a:p>
          <a:p>
            <a:pPr lvl="1"/>
            <a:r>
              <a:rPr lang="en-CA" dirty="0" smtClean="0"/>
              <a:t>But.... useless</a:t>
            </a:r>
          </a:p>
          <a:p>
            <a:pPr lvl="1"/>
            <a:r>
              <a:rPr lang="en-CA" dirty="0" smtClean="0"/>
              <a:t>Show with an experiment or motivating example</a:t>
            </a:r>
          </a:p>
          <a:p>
            <a:pPr lvl="1"/>
            <a:r>
              <a:rPr lang="en-CA" dirty="0" smtClean="0"/>
              <a:t>Boss asks you to make </a:t>
            </a:r>
            <a:r>
              <a:rPr lang="en-CA" dirty="0" err="1" smtClean="0"/>
              <a:t>iRobot</a:t>
            </a:r>
            <a:r>
              <a:rPr lang="en-CA" dirty="0" smtClean="0"/>
              <a:t>, but you make a terminator</a:t>
            </a:r>
          </a:p>
          <a:p>
            <a:pPr lvl="1"/>
            <a:r>
              <a:rPr lang="en-CA" dirty="0" smtClean="0"/>
              <a:t>Experiment -&gt; hierarchically optimal is worse than Q-learning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Pseduo</a:t>
            </a:r>
            <a:r>
              <a:rPr lang="en-US" altLang="zh-TW" dirty="0" smtClean="0"/>
              <a:t>-Reward high-&gt; high confidence in</a:t>
            </a:r>
          </a:p>
          <a:p>
            <a:pPr lvl="1"/>
            <a:r>
              <a:rPr lang="en-US" altLang="zh-TW" dirty="0" err="1" smtClean="0"/>
              <a:t>maxQ</a:t>
            </a:r>
            <a:r>
              <a:rPr lang="en-US" altLang="zh-TW" dirty="0" smtClean="0"/>
              <a:t> hierarchy</a:t>
            </a:r>
          </a:p>
          <a:p>
            <a:pPr lvl="1"/>
            <a:r>
              <a:rPr lang="en-US" altLang="zh-TW" dirty="0" smtClean="0"/>
              <a:t>Low-&gt; low confidence</a:t>
            </a:r>
          </a:p>
          <a:p>
            <a:pPr lvl="1"/>
            <a:r>
              <a:rPr lang="en-US" altLang="zh-TW" dirty="0" smtClean="0"/>
              <a:t>High-pseudo reward increase the learning rate</a:t>
            </a:r>
          </a:p>
          <a:p>
            <a:pPr lvl="1"/>
            <a:r>
              <a:rPr lang="en-US" altLang="zh-TW" dirty="0" smtClean="0"/>
              <a:t>But decrease the policy quality</a:t>
            </a:r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I played video games:</a:t>
            </a:r>
          </a:p>
          <a:p>
            <a:pPr lvl="1"/>
            <a:r>
              <a:rPr lang="en-US" altLang="zh-TW" dirty="0" smtClean="0"/>
              <a:t>Prediction (planning)</a:t>
            </a:r>
          </a:p>
          <a:p>
            <a:pPr lvl="1"/>
            <a:r>
              <a:rPr lang="en-US" altLang="zh-TW" dirty="0" smtClean="0"/>
              <a:t>In a complex </a:t>
            </a:r>
            <a:r>
              <a:rPr lang="en-US" altLang="zh-TW" dirty="0" err="1" smtClean="0"/>
              <a:t>secenario</a:t>
            </a:r>
            <a:r>
              <a:rPr lang="en-US" altLang="zh-TW" dirty="0" smtClean="0"/>
              <a:t> (too many monsters)</a:t>
            </a:r>
          </a:p>
          <a:p>
            <a:pPr lvl="2"/>
            <a:r>
              <a:rPr lang="en-US" altLang="zh-TW" dirty="0" smtClean="0"/>
              <a:t>Planning doesn’t work</a:t>
            </a:r>
          </a:p>
          <a:p>
            <a:pPr lvl="2"/>
            <a:r>
              <a:rPr lang="en-US" altLang="zh-TW" dirty="0" smtClean="0"/>
              <a:t>Trial and error-&gt; use experience </a:t>
            </a:r>
            <a:r>
              <a:rPr lang="en-US" altLang="zh-TW" smtClean="0"/>
              <a:t>and memory</a:t>
            </a:r>
          </a:p>
          <a:p>
            <a:pPr lvl="3"/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Sol: a pseudo-reward, and decrease over time</a:t>
            </a:r>
            <a:endParaRPr lang="en-C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Two Baseline Algorithm</a:t>
            </a:r>
          </a:p>
          <a:p>
            <a:pPr lvl="1"/>
            <a:r>
              <a:rPr lang="en-CA" dirty="0" smtClean="0"/>
              <a:t>Mario Competition 2009 Champion</a:t>
            </a:r>
          </a:p>
          <a:p>
            <a:pPr lvl="1"/>
            <a:r>
              <a:rPr lang="en-CA" dirty="0" smtClean="0"/>
              <a:t>RL Competition 2009 Champion</a:t>
            </a:r>
          </a:p>
          <a:p>
            <a:pPr lvl="1"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Mario Competition Champion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A*</a:t>
            </a:r>
          </a:p>
          <a:p>
            <a:r>
              <a:rPr lang="en-CA" dirty="0" smtClean="0"/>
              <a:t>Assume a perfect knowledge about the game</a:t>
            </a:r>
          </a:p>
          <a:p>
            <a:pPr lvl="1"/>
            <a:r>
              <a:rPr lang="en-CA" dirty="0" smtClean="0"/>
              <a:t>Have access to the simulator interface</a:t>
            </a:r>
          </a:p>
          <a:p>
            <a:r>
              <a:rPr lang="en-CA" dirty="0" smtClean="0"/>
              <a:t>My approach: A* with “learned model”</a:t>
            </a:r>
          </a:p>
          <a:p>
            <a:pPr lvl="1"/>
            <a:r>
              <a:rPr lang="en-CA" dirty="0" smtClean="0"/>
              <a:t>And static assumption</a:t>
            </a:r>
            <a:endParaRPr lang="en-CA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Hierarchy for Mario</a:t>
            </a:r>
          </a:p>
          <a:p>
            <a:pPr lvl="1"/>
            <a:r>
              <a:rPr lang="en-US" altLang="zh-TW" dirty="0" err="1" smtClean="0"/>
              <a:t>Pics</a:t>
            </a:r>
            <a:r>
              <a:rPr lang="en-US" altLang="zh-TW" dirty="0" smtClean="0"/>
              <a:t> here</a:t>
            </a:r>
          </a:p>
          <a:p>
            <a:pPr lvl="1"/>
            <a:r>
              <a:rPr lang="en-US" altLang="zh-TW" dirty="0" smtClean="0"/>
              <a:t>9 actions</a:t>
            </a:r>
          </a:p>
          <a:p>
            <a:r>
              <a:rPr lang="en-US" altLang="zh-TW" dirty="0" smtClean="0"/>
              <a:t>No temporal abstraction and spatial abstraction</a:t>
            </a:r>
          </a:p>
          <a:p>
            <a:pPr lvl="1"/>
            <a:r>
              <a:rPr lang="en-US" altLang="zh-TW" dirty="0" smtClean="0"/>
              <a:t>No benefit from hierarchical representation</a:t>
            </a:r>
          </a:p>
          <a:p>
            <a:r>
              <a:rPr lang="en-US" altLang="zh-TW" dirty="0" smtClean="0"/>
              <a:t>The benefit from my </a:t>
            </a:r>
            <a:r>
              <a:rPr lang="en-US" altLang="zh-TW" dirty="0" err="1" smtClean="0"/>
              <a:t>appraoch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combination of two complementary </a:t>
            </a:r>
            <a:r>
              <a:rPr lang="en-US" altLang="zh-TW" dirty="0" err="1" smtClean="0"/>
              <a:t>appraoch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Static </a:t>
            </a:r>
            <a:r>
              <a:rPr lang="en-CA" smtClean="0"/>
              <a:t>Assumption Planning</a:t>
            </a:r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Learner</a:t>
            </a:r>
          </a:p>
          <a:p>
            <a:pPr lvl="1"/>
            <a:r>
              <a:rPr lang="en-CA" dirty="0" smtClean="0"/>
              <a:t>Regression Tree</a:t>
            </a:r>
          </a:p>
          <a:p>
            <a:pPr lvl="1"/>
            <a:r>
              <a:rPr lang="en-CA" dirty="0" smtClean="0"/>
              <a:t>Predict the future location of </a:t>
            </a:r>
            <a:r>
              <a:rPr lang="en-CA" dirty="0" err="1" smtClean="0"/>
              <a:t>mario</a:t>
            </a:r>
            <a:r>
              <a:rPr lang="en-CA" dirty="0" smtClean="0"/>
              <a:t>, and speed and reward</a:t>
            </a:r>
          </a:p>
          <a:p>
            <a:pPr lvl="1"/>
            <a:r>
              <a:rPr lang="en-CA" dirty="0" smtClean="0"/>
              <a:t>Heuristic to reduce the branch</a:t>
            </a:r>
          </a:p>
          <a:p>
            <a:pPr lvl="2"/>
            <a:r>
              <a:rPr lang="en-CA" dirty="0" smtClean="0"/>
              <a:t>Jump</a:t>
            </a:r>
          </a:p>
          <a:p>
            <a:pPr lvl="2"/>
            <a:r>
              <a:rPr lang="en-CA" dirty="0" smtClean="0"/>
              <a:t>From HORDQ</a:t>
            </a:r>
          </a:p>
          <a:p>
            <a:pPr lvl="1"/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Recursive Optimal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Mario:</a:t>
            </a:r>
          </a:p>
          <a:p>
            <a:pPr lvl="1"/>
            <a:r>
              <a:rPr lang="en-CA" dirty="0" smtClean="0"/>
              <a:t>Why model-based is </a:t>
            </a:r>
            <a:r>
              <a:rPr lang="en-CA" dirty="0" err="1" smtClean="0"/>
              <a:t>neccessary</a:t>
            </a:r>
            <a:r>
              <a:rPr lang="en-CA" dirty="0" smtClean="0"/>
              <a:t>-&gt;the pit</a:t>
            </a:r>
          </a:p>
          <a:p>
            <a:pPr lvl="1"/>
            <a:r>
              <a:rPr lang="en-CA" dirty="0" smtClean="0"/>
              <a:t>Why model-free is </a:t>
            </a:r>
            <a:r>
              <a:rPr lang="en-CA" dirty="0" err="1" smtClean="0"/>
              <a:t>neccessary</a:t>
            </a:r>
            <a:r>
              <a:rPr lang="en-CA" dirty="0" smtClean="0"/>
              <a:t> -&gt;</a:t>
            </a:r>
          </a:p>
          <a:p>
            <a:pPr lvl="2"/>
            <a:r>
              <a:rPr lang="en-CA" dirty="0" smtClean="0"/>
              <a:t>Not everything can be modeled –</a:t>
            </a:r>
          </a:p>
          <a:p>
            <a:pPr lvl="3"/>
            <a:r>
              <a:rPr lang="en-CA" dirty="0" smtClean="0"/>
              <a:t>We don’t know when</a:t>
            </a:r>
          </a:p>
          <a:p>
            <a:pPr lvl="3"/>
            <a:r>
              <a:rPr lang="en-CA" dirty="0" smtClean="0"/>
              <a:t>Moving monster</a:t>
            </a:r>
          </a:p>
          <a:p>
            <a:pPr lvl="3"/>
            <a:r>
              <a:rPr lang="en-CA" dirty="0" smtClean="0"/>
              <a:t> Turtle will be turned </a:t>
            </a:r>
            <a:r>
              <a:rPr lang="en-CA" smtClean="0"/>
              <a:t>into shell Turtle-</a:t>
            </a:r>
            <a:r>
              <a:rPr lang="en-CA" dirty="0" smtClean="0"/>
              <a:t>&gt;shell</a:t>
            </a:r>
          </a:p>
          <a:p>
            <a:pPr lvl="3"/>
            <a:r>
              <a:rPr lang="en-CA" dirty="0" smtClean="0"/>
              <a:t>Kick shell to the wall</a:t>
            </a:r>
          </a:p>
          <a:p>
            <a:pPr lvl="3"/>
            <a:r>
              <a:rPr lang="en-CA" dirty="0" err="1" smtClean="0"/>
              <a:t>Piraha</a:t>
            </a:r>
            <a:r>
              <a:rPr lang="en-CA" dirty="0" smtClean="0"/>
              <a:t> flower</a:t>
            </a:r>
          </a:p>
          <a:p>
            <a:pPr lvl="3"/>
            <a:r>
              <a:rPr lang="en-CA" dirty="0" smtClean="0"/>
              <a:t>Monsters comes out from right edge of the screen</a:t>
            </a:r>
          </a:p>
          <a:p>
            <a:pPr lvl="3"/>
            <a:r>
              <a:rPr lang="en-CA" dirty="0" smtClean="0"/>
              <a:t>Fireball kills the monster</a:t>
            </a:r>
          </a:p>
          <a:p>
            <a:pPr lvl="2"/>
            <a:r>
              <a:rPr lang="en-CA" dirty="0" smtClean="0"/>
              <a:t>Mario is the only moving subject</a:t>
            </a:r>
            <a:endParaRPr lang="en-CA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Why model-based approach can handle pit?</a:t>
            </a:r>
          </a:p>
          <a:p>
            <a:r>
              <a:rPr lang="en-US" altLang="zh-TW" dirty="0" smtClean="0"/>
              <a:t>Why model-free approach can’t?</a:t>
            </a:r>
            <a:endParaRPr lang="zh-TW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Model-based approach encodes our prior knowledge about the </a:t>
            </a:r>
            <a:br>
              <a:rPr lang="en-US" dirty="0" smtClean="0"/>
            </a:br>
            <a:r>
              <a:rPr lang="en-US" dirty="0" smtClean="0"/>
              <a:t>system dynamics. It is beneficial if the agent possess such knowledge.</a:t>
            </a:r>
            <a:br>
              <a:rPr lang="en-US" dirty="0" smtClean="0"/>
            </a:br>
            <a:r>
              <a:rPr lang="en-US" smtClean="0"/>
              <a:t>However, our dynamical model may be not perfect....</a:t>
            </a:r>
            <a:endParaRPr lang="zh-TW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RL Competition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Input Features:</a:t>
            </a:r>
          </a:p>
          <a:p>
            <a:pPr lvl="1"/>
            <a:r>
              <a:rPr lang="en-CA" dirty="0" smtClean="0"/>
              <a:t>Screen features</a:t>
            </a:r>
          </a:p>
          <a:p>
            <a:pPr lvl="2"/>
            <a:r>
              <a:rPr lang="en-CA" dirty="0" smtClean="0"/>
              <a:t>No </a:t>
            </a:r>
            <a:r>
              <a:rPr lang="en-CA" dirty="0" err="1" smtClean="0"/>
              <a:t>onGround</a:t>
            </a:r>
            <a:r>
              <a:rPr lang="en-CA" dirty="0" smtClean="0"/>
              <a:t>, </a:t>
            </a:r>
            <a:r>
              <a:rPr lang="en-CA" dirty="0" err="1" smtClean="0"/>
              <a:t>isSliding</a:t>
            </a:r>
            <a:r>
              <a:rPr lang="en-CA" dirty="0" smtClean="0"/>
              <a:t>, </a:t>
            </a:r>
            <a:r>
              <a:rPr lang="en-CA" dirty="0" err="1" smtClean="0"/>
              <a:t>isMonsterAhead</a:t>
            </a:r>
            <a:r>
              <a:rPr lang="en-CA" dirty="0" smtClean="0"/>
              <a:t>, </a:t>
            </a:r>
            <a:r>
              <a:rPr lang="en-CA" dirty="0" err="1" smtClean="0"/>
              <a:t>isPit</a:t>
            </a:r>
            <a:endParaRPr lang="en-CA" dirty="0" smtClean="0"/>
          </a:p>
          <a:p>
            <a:pPr lvl="2"/>
            <a:r>
              <a:rPr lang="en-CA" dirty="0" smtClean="0"/>
              <a:t>Unlike Mario competition</a:t>
            </a:r>
          </a:p>
          <a:p>
            <a:pPr lvl="3"/>
            <a:r>
              <a:rPr lang="en-CA" dirty="0" smtClean="0"/>
              <a:t>No </a:t>
            </a:r>
            <a:r>
              <a:rPr lang="en-CA" dirty="0" err="1" smtClean="0"/>
              <a:t>fireflower</a:t>
            </a:r>
            <a:endParaRPr lang="en-CA" dirty="0" smtClean="0"/>
          </a:p>
          <a:p>
            <a:pPr lvl="1"/>
            <a:r>
              <a:rPr lang="en-CA" dirty="0" smtClean="0"/>
              <a:t>22x16 Tiles (not including monsters)</a:t>
            </a:r>
          </a:p>
          <a:p>
            <a:pPr lvl="1"/>
            <a:r>
              <a:rPr lang="en-CA" dirty="0" smtClean="0"/>
              <a:t>List of monsters (including speed and position)</a:t>
            </a:r>
          </a:p>
          <a:p>
            <a:r>
              <a:rPr lang="en-CA" dirty="0" smtClean="0"/>
              <a:t>Linear </a:t>
            </a:r>
            <a:r>
              <a:rPr lang="en-CA" dirty="0" err="1" smtClean="0"/>
              <a:t>Sarsa</a:t>
            </a:r>
            <a:endParaRPr lang="en-CA" dirty="0" smtClean="0"/>
          </a:p>
          <a:p>
            <a:r>
              <a:rPr lang="en-CA" dirty="0" smtClean="0"/>
              <a:t>3 nearest monster or pit</a:t>
            </a:r>
          </a:p>
          <a:p>
            <a:pPr lvl="1"/>
            <a:r>
              <a:rPr lang="en-CA" dirty="0" smtClean="0"/>
              <a:t>How to represent the pit</a:t>
            </a:r>
          </a:p>
          <a:p>
            <a:pPr lvl="1"/>
            <a:r>
              <a:rPr lang="en-CA" dirty="0" smtClean="0"/>
              <a:t>Theirs-&gt; hand-coded the pit feature</a:t>
            </a:r>
          </a:p>
          <a:p>
            <a:pPr lvl="1"/>
            <a:r>
              <a:rPr lang="en-CA" dirty="0" smtClean="0"/>
              <a:t>Mine-&gt; work on 5x5 tiles</a:t>
            </a:r>
            <a:endParaRPr lang="en-CA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 combine two champion approaches and produce a better one</a:t>
            </a:r>
            <a:endParaRPr lang="en-CA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Optimality is not that important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There are many path to the goal</a:t>
            </a:r>
          </a:p>
          <a:p>
            <a:pPr lvl="1"/>
            <a:r>
              <a:rPr lang="en-US" altLang="zh-TW" dirty="0" smtClean="0"/>
              <a:t>Little of them are completely wrong</a:t>
            </a:r>
            <a:endParaRPr lang="zh-TW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Life or death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Suboptimality</a:t>
            </a:r>
            <a:r>
              <a:rPr lang="en-US" altLang="zh-TW" dirty="0" smtClean="0"/>
              <a:t> lead </a:t>
            </a:r>
            <a:r>
              <a:rPr lang="en-US" altLang="zh-TW" smtClean="0"/>
              <a:t>to certain death</a:t>
            </a:r>
            <a:endParaRPr lang="zh-TW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solution to many open problems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 Linear </a:t>
            </a:r>
            <a:r>
              <a:rPr lang="en-US" altLang="zh-TW" dirty="0" err="1" smtClean="0"/>
              <a:t>Dyna</a:t>
            </a:r>
            <a:r>
              <a:rPr lang="en-US" altLang="zh-TW" dirty="0" smtClean="0"/>
              <a:t> 2008</a:t>
            </a:r>
          </a:p>
          <a:p>
            <a:r>
              <a:rPr lang="en-US" altLang="zh-TW" dirty="0" smtClean="0"/>
              <a:t>2. Peter’s Stone (or </a:t>
            </a:r>
            <a:r>
              <a:rPr lang="en-US" altLang="zh-TW" dirty="0" err="1" smtClean="0"/>
              <a:t>rutegur</a:t>
            </a:r>
            <a:r>
              <a:rPr lang="en-US" altLang="zh-TW" dirty="0" smtClean="0"/>
              <a:t>) model-based cannot model everything </a:t>
            </a:r>
          </a:p>
          <a:p>
            <a:r>
              <a:rPr lang="en-US" altLang="zh-TW" dirty="0" smtClean="0"/>
              <a:t>3. MAXQ -&gt; no need to find safe </a:t>
            </a:r>
            <a:r>
              <a:rPr lang="en-US" altLang="zh-TW" smtClean="0"/>
              <a:t>state abstraction</a:t>
            </a:r>
            <a:endParaRPr lang="zh-TW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Video: 30 min, 3 hour</a:t>
            </a:r>
          </a:p>
          <a:p>
            <a:pPr lvl="1"/>
            <a:r>
              <a:rPr lang="en-US" altLang="zh-TW" dirty="0" smtClean="0"/>
              <a:t>Music</a:t>
            </a:r>
          </a:p>
          <a:p>
            <a:r>
              <a:rPr lang="en-US" altLang="zh-TW" dirty="0" smtClean="0"/>
              <a:t>Other video on </a:t>
            </a:r>
            <a:r>
              <a:rPr lang="en-US" altLang="zh-TW" dirty="0" err="1" smtClean="0"/>
              <a:t>youtube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Model-Based </a:t>
            </a:r>
            <a:r>
              <a:rPr lang="en-CA" dirty="0" err="1" smtClean="0"/>
              <a:t>vs</a:t>
            </a:r>
            <a:r>
              <a:rPr lang="en-CA" dirty="0" smtClean="0"/>
              <a:t> Model-Free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Linear </a:t>
            </a:r>
            <a:r>
              <a:rPr lang="en-US" altLang="zh-TW" dirty="0" err="1" smtClean="0"/>
              <a:t>Dyna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As before, </a:t>
            </a:r>
            <a:r>
              <a:rPr lang="en-US" altLang="zh-TW" dirty="0" err="1" smtClean="0"/>
              <a:t>Dyna</a:t>
            </a:r>
            <a:r>
              <a:rPr lang="en-US" altLang="zh-TW" dirty="0" smtClean="0"/>
              <a:t>-MG showed a distinct advantage over the model-free method </a:t>
            </a:r>
            <a:r>
              <a:rPr lang="en-US" altLang="zh-TW" dirty="0" smtClean="0">
                <a:solidFill>
                  <a:srgbClr val="FF0000"/>
                </a:solidFill>
              </a:rPr>
              <a:t>in terms of learning rate</a:t>
            </a:r>
            <a:r>
              <a:rPr lang="en-US" altLang="zh-TW" dirty="0" smtClean="0"/>
              <a:t>. There was no clear advantage for either method in the second half of the experiment. We note that, asymptotically, </a:t>
            </a:r>
            <a:r>
              <a:rPr lang="en-US" altLang="zh-TW" dirty="0" smtClean="0">
                <a:solidFill>
                  <a:srgbClr val="FF0000"/>
                </a:solidFill>
              </a:rPr>
              <a:t>model-free methods are never worse than model-based methods</a:t>
            </a:r>
            <a:r>
              <a:rPr lang="en-US" altLang="zh-TW" dirty="0" smtClean="0"/>
              <a:t>, and are often better because the model does not converge exactly to the true system because of structural modeling assumptions. </a:t>
            </a:r>
            <a:r>
              <a:rPr lang="en-US" altLang="zh-TW" dirty="0" smtClean="0">
                <a:solidFill>
                  <a:srgbClr val="FF0000"/>
                </a:solidFill>
              </a:rPr>
              <a:t>The benefit of models, and of planning generally, is in rapid adaptation </a:t>
            </a:r>
            <a:r>
              <a:rPr lang="en-US" altLang="zh-TW" dirty="0" smtClean="0"/>
              <a:t>to new problems and situations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Can we get the both of it?</a:t>
            </a:r>
          </a:p>
          <a:p>
            <a:pPr lvl="1"/>
            <a:r>
              <a:rPr lang="en-CA" dirty="0" smtClean="0"/>
              <a:t>Structural Assumption is not satisfied</a:t>
            </a:r>
          </a:p>
          <a:p>
            <a:pPr lvl="1"/>
            <a:r>
              <a:rPr lang="en-CA" dirty="0" smtClean="0"/>
              <a:t>Converge to optimal policy</a:t>
            </a:r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Yes</a:t>
            </a:r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motivating example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圓角矩形 19"/>
          <p:cNvSpPr/>
          <p:nvPr/>
        </p:nvSpPr>
        <p:spPr>
          <a:xfrm>
            <a:off x="2143108" y="1285860"/>
            <a:ext cx="3571900" cy="21431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橢圓 3"/>
          <p:cNvSpPr/>
          <p:nvPr/>
        </p:nvSpPr>
        <p:spPr>
          <a:xfrm>
            <a:off x="3643306" y="150017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橢圓 5"/>
          <p:cNvSpPr/>
          <p:nvPr/>
        </p:nvSpPr>
        <p:spPr>
          <a:xfrm>
            <a:off x="3000364" y="221455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橢圓 7"/>
          <p:cNvSpPr/>
          <p:nvPr/>
        </p:nvSpPr>
        <p:spPr>
          <a:xfrm>
            <a:off x="2643174" y="285749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橢圓 8"/>
          <p:cNvSpPr/>
          <p:nvPr/>
        </p:nvSpPr>
        <p:spPr>
          <a:xfrm>
            <a:off x="3357554" y="285749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橢圓 11"/>
          <p:cNvSpPr/>
          <p:nvPr/>
        </p:nvSpPr>
        <p:spPr>
          <a:xfrm>
            <a:off x="4429124" y="221455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橢圓 12"/>
          <p:cNvSpPr/>
          <p:nvPr/>
        </p:nvSpPr>
        <p:spPr>
          <a:xfrm>
            <a:off x="4071934" y="285749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橢圓 13"/>
          <p:cNvSpPr/>
          <p:nvPr/>
        </p:nvSpPr>
        <p:spPr>
          <a:xfrm>
            <a:off x="4786314" y="285749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橢圓 14"/>
          <p:cNvSpPr/>
          <p:nvPr/>
        </p:nvSpPr>
        <p:spPr>
          <a:xfrm>
            <a:off x="2285984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橢圓 15"/>
          <p:cNvSpPr/>
          <p:nvPr/>
        </p:nvSpPr>
        <p:spPr>
          <a:xfrm>
            <a:off x="3000364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橢圓 16"/>
          <p:cNvSpPr/>
          <p:nvPr/>
        </p:nvSpPr>
        <p:spPr>
          <a:xfrm>
            <a:off x="3714744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橢圓 17"/>
          <p:cNvSpPr/>
          <p:nvPr/>
        </p:nvSpPr>
        <p:spPr>
          <a:xfrm>
            <a:off x="4429124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橢圓 18"/>
          <p:cNvSpPr/>
          <p:nvPr/>
        </p:nvSpPr>
        <p:spPr>
          <a:xfrm>
            <a:off x="5214942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文字方塊 20"/>
          <p:cNvSpPr txBox="1"/>
          <p:nvPr/>
        </p:nvSpPr>
        <p:spPr>
          <a:xfrm>
            <a:off x="6143636" y="228599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MAXQ</a:t>
            </a:r>
            <a:endParaRPr lang="en-CA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215074" y="357187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HORDQ</a:t>
            </a:r>
            <a:endParaRPr lang="en-C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Leaf Cover</a:t>
            </a:r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6304</TotalTime>
  <Words>574</Words>
  <PresentationFormat>如螢幕大小 (4:3)</PresentationFormat>
  <Paragraphs>119</Paragraphs>
  <Slides>28</Slides>
  <Notes>21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29" baseType="lpstr">
      <vt:lpstr>Office 佈景主題</vt:lpstr>
      <vt:lpstr>投影片 1</vt:lpstr>
      <vt:lpstr>Recursive Optimal</vt:lpstr>
      <vt:lpstr>Model-Based vs Model-Free</vt:lpstr>
      <vt:lpstr>Linear Dyna</vt:lpstr>
      <vt:lpstr>投影片 5</vt:lpstr>
      <vt:lpstr>投影片 6</vt:lpstr>
      <vt:lpstr>A motivating example</vt:lpstr>
      <vt:lpstr>投影片 8</vt:lpstr>
      <vt:lpstr>投影片 9</vt:lpstr>
      <vt:lpstr>Algorithm</vt:lpstr>
      <vt:lpstr>Theorem</vt:lpstr>
      <vt:lpstr>Pseudo-Reward</vt:lpstr>
      <vt:lpstr>投影片 13</vt:lpstr>
      <vt:lpstr>投影片 14</vt:lpstr>
      <vt:lpstr>投影片 15</vt:lpstr>
      <vt:lpstr>投影片 16</vt:lpstr>
      <vt:lpstr>Mario Competition Champion</vt:lpstr>
      <vt:lpstr>投影片 18</vt:lpstr>
      <vt:lpstr>Static Assumption Planning</vt:lpstr>
      <vt:lpstr>投影片 20</vt:lpstr>
      <vt:lpstr>投影片 21</vt:lpstr>
      <vt:lpstr>投影片 22</vt:lpstr>
      <vt:lpstr>RL Competition</vt:lpstr>
      <vt:lpstr>Conclusion</vt:lpstr>
      <vt:lpstr>Optimality is not that important</vt:lpstr>
      <vt:lpstr>Life or death</vt:lpstr>
      <vt:lpstr>A solution to many open problems</vt:lpstr>
      <vt:lpstr>投影片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Lono</dc:creator>
  <cp:lastModifiedBy>Lono</cp:lastModifiedBy>
  <cp:revision>110</cp:revision>
  <dcterms:created xsi:type="dcterms:W3CDTF">2011-06-08T23:12:51Z</dcterms:created>
  <dcterms:modified xsi:type="dcterms:W3CDTF">2011-07-23T00:07:13Z</dcterms:modified>
</cp:coreProperties>
</file>