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66" r:id="rId9"/>
    <p:sldId id="263" r:id="rId10"/>
    <p:sldId id="262" r:id="rId11"/>
    <p:sldId id="264" r:id="rId12"/>
    <p:sldId id="265" r:id="rId13"/>
    <p:sldId id="272" r:id="rId14"/>
    <p:sldId id="259" r:id="rId15"/>
    <p:sldId id="260" r:id="rId16"/>
    <p:sldId id="267" r:id="rId17"/>
    <p:sldId id="26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0099-AE30-4FF8-BC90-4144ED513A37}" type="datetimeFigureOut">
              <a:rPr lang="en-US" smtClean="0"/>
              <a:pPr/>
              <a:t>2/24/2011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6F54-7217-4676-9A5C-7A34DD09231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solution to the Grid world</a:t>
            </a:r>
            <a:endParaRPr lang="en-CA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Hai</a:t>
            </a:r>
            <a:r>
              <a:rPr lang="en-CA" dirty="0" smtClean="0"/>
              <a:t> </a:t>
            </a:r>
            <a:r>
              <a:rPr lang="en-CA" dirty="0" err="1" smtClean="0"/>
              <a:t>Feng</a:t>
            </a:r>
            <a:r>
              <a:rPr lang="en-CA" dirty="0" smtClean="0"/>
              <a:t> Kao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76" y="1626842"/>
            <a:ext cx="8520124" cy="523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群組 6"/>
          <p:cNvGrpSpPr/>
          <p:nvPr/>
        </p:nvGrpSpPr>
        <p:grpSpPr>
          <a:xfrm>
            <a:off x="4143372" y="3429000"/>
            <a:ext cx="4322017" cy="642942"/>
            <a:chOff x="4143372" y="3429000"/>
            <a:chExt cx="4322017" cy="642942"/>
          </a:xfrm>
        </p:grpSpPr>
        <p:sp>
          <p:nvSpPr>
            <p:cNvPr id="5" name="文字方塊 4"/>
            <p:cNvSpPr txBox="1"/>
            <p:nvPr/>
          </p:nvSpPr>
          <p:spPr>
            <a:xfrm>
              <a:off x="4143372" y="3429000"/>
              <a:ext cx="4322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7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3500438"/>
              <a:ext cx="421484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526757" y="4214818"/>
            <a:ext cx="5617243" cy="584775"/>
            <a:chOff x="3526757" y="4214818"/>
            <a:chExt cx="5617243" cy="584775"/>
          </a:xfrm>
        </p:grpSpPr>
        <p:sp>
          <p:nvSpPr>
            <p:cNvPr id="9" name="文字方塊 8"/>
            <p:cNvSpPr txBox="1"/>
            <p:nvPr/>
          </p:nvSpPr>
          <p:spPr>
            <a:xfrm>
              <a:off x="3526757" y="4214818"/>
              <a:ext cx="5617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21x15x13x2x2x2x2=65520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4214818"/>
              <a:ext cx="542928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466" y="1714488"/>
            <a:ext cx="836253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52" y="1693657"/>
            <a:ext cx="8377248" cy="51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群組 12"/>
          <p:cNvGrpSpPr/>
          <p:nvPr/>
        </p:nvGrpSpPr>
        <p:grpSpPr>
          <a:xfrm>
            <a:off x="4467686" y="2428868"/>
            <a:ext cx="4604907" cy="642942"/>
            <a:chOff x="4467686" y="2428868"/>
            <a:chExt cx="4604907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45304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4604907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429696" y="3143248"/>
            <a:ext cx="4714304" cy="642942"/>
            <a:chOff x="4429696" y="3143248"/>
            <a:chExt cx="4714304" cy="642942"/>
          </a:xfrm>
        </p:grpSpPr>
        <p:sp>
          <p:nvSpPr>
            <p:cNvPr id="9" name="文字方塊 8"/>
            <p:cNvSpPr txBox="1"/>
            <p:nvPr/>
          </p:nvSpPr>
          <p:spPr>
            <a:xfrm>
              <a:off x="4429696" y="3143248"/>
              <a:ext cx="47143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65520x65520x65520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3214686"/>
              <a:ext cx="457203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429696" y="4000504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My representation:</a:t>
            </a:r>
          </a:p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21x15x13 states</a:t>
            </a:r>
            <a:endParaRPr lang="en-CA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9696" y="4071942"/>
            <a:ext cx="4571460" cy="9286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AI Agents for Playing Atari 2600</a:t>
            </a:r>
            <a:endParaRPr lang="en-CA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64530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Game-Independent AI Agents for Playing Atari 2600 Console</a:t>
            </a:r>
            <a:br>
              <a:rPr lang="en-CA" dirty="0" smtClean="0"/>
            </a:br>
            <a:r>
              <a:rPr lang="en-CA" dirty="0" smtClean="0"/>
              <a:t>Games, </a:t>
            </a:r>
            <a:r>
              <a:rPr lang="en-CA" dirty="0" err="1" smtClean="0"/>
              <a:t>Yavar</a:t>
            </a:r>
            <a:r>
              <a:rPr lang="en-CA" dirty="0" smtClean="0"/>
              <a:t> </a:t>
            </a:r>
            <a:r>
              <a:rPr lang="en-CA" dirty="0" err="1" smtClean="0"/>
              <a:t>Naddaf</a:t>
            </a:r>
            <a:r>
              <a:rPr lang="en-CA" dirty="0" smtClean="0"/>
              <a:t>, Master Thesis, U of Alberta, 2010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28922"/>
            <a:ext cx="4530516" cy="41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"/>
          <p:cNvGrpSpPr/>
          <p:nvPr/>
        </p:nvGrpSpPr>
        <p:grpSpPr>
          <a:xfrm>
            <a:off x="357158" y="4643446"/>
            <a:ext cx="5628465" cy="642942"/>
            <a:chOff x="4467686" y="2428868"/>
            <a:chExt cx="5628465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5628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14x16x8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5572164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State space grows linear </a:t>
            </a:r>
            <a:r>
              <a:rPr lang="en-CA" dirty="0" err="1" smtClean="0"/>
              <a:t>wrt</a:t>
            </a:r>
            <a:r>
              <a:rPr lang="en-CA" dirty="0" smtClean="0"/>
              <a:t> # object types</a:t>
            </a:r>
          </a:p>
          <a:p>
            <a:pPr lvl="1"/>
            <a:r>
              <a:rPr lang="en-CA" dirty="0" smtClean="0"/>
              <a:t>Rather than exponential </a:t>
            </a:r>
            <a:r>
              <a:rPr lang="en-CA" dirty="0" err="1" smtClean="0"/>
              <a:t>wrt</a:t>
            </a:r>
            <a:r>
              <a:rPr lang="en-CA" dirty="0" smtClean="0"/>
              <a:t> # objects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Weakness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Only captures </a:t>
            </a:r>
            <a:r>
              <a:rPr lang="en-CA" dirty="0" err="1" smtClean="0"/>
              <a:t>pairwise</a:t>
            </a:r>
            <a:r>
              <a:rPr lang="en-CA" dirty="0" smtClean="0"/>
              <a:t> relationship</a:t>
            </a:r>
          </a:p>
          <a:p>
            <a:r>
              <a:rPr lang="en-CA" dirty="0" smtClean="0"/>
              <a:t>Converge?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 hierarchy among different objects</a:t>
            </a:r>
          </a:p>
          <a:p>
            <a:pPr lvl="1"/>
            <a:r>
              <a:rPr lang="en-CA" dirty="0" smtClean="0"/>
              <a:t>Based on spatial proximity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Fictitious </a:t>
            </a:r>
            <a:r>
              <a:rPr lang="en-CA" dirty="0" smtClean="0"/>
              <a:t>play once we get the model of the objects (can generate any combination of the objects)</a:t>
            </a:r>
          </a:p>
          <a:p>
            <a:r>
              <a:rPr lang="en-CA" dirty="0" smtClean="0"/>
              <a:t>We don’t need Stone’s approach to build a simulation environment to learn the basic skill. We can let it to learn through the real game play and analyze the result to get the correct model in a simplified environment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Put a huge coin outside the current view to encourage navigation (make unseen area default with high rewards)</a:t>
            </a:r>
          </a:p>
          <a:p>
            <a:pPr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Grid World</a:t>
            </a:r>
            <a:endParaRPr lang="en-CA" dirty="0"/>
          </a:p>
        </p:txBody>
      </p:sp>
      <p:sp>
        <p:nvSpPr>
          <p:cNvPr id="4" name="矩形 3"/>
          <p:cNvSpPr/>
          <p:nvPr/>
        </p:nvSpPr>
        <p:spPr>
          <a:xfrm>
            <a:off x="1071538" y="1357298"/>
            <a:ext cx="6500858" cy="5000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直線接點 5"/>
          <p:cNvCxnSpPr/>
          <p:nvPr/>
        </p:nvCxnSpPr>
        <p:spPr>
          <a:xfrm>
            <a:off x="1071538" y="192880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1538" y="250030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71538" y="300037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71538" y="357187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71538" y="414338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071538" y="471488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71538" y="521495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71538" y="578645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rot="16200000">
            <a:off x="1821640" y="1250140"/>
            <a:ext cx="5000660" cy="5214976"/>
            <a:chOff x="1223938" y="2081202"/>
            <a:chExt cx="6500858" cy="385924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223938" y="208120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223938" y="265270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223938" y="315277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223938" y="372427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223938" y="429578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223938" y="486728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223938" y="536735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1223938" y="593885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000240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78632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71475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535782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571744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207167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14324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714752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文字方塊 28"/>
          <p:cNvSpPr txBox="1"/>
          <p:nvPr/>
        </p:nvSpPr>
        <p:spPr>
          <a:xfrm>
            <a:off x="6000760" y="35716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: +10 reward</a:t>
            </a:r>
          </a:p>
          <a:p>
            <a:r>
              <a:rPr lang="en-CA" dirty="0" smtClean="0"/>
              <a:t>: -30 reward</a:t>
            </a:r>
            <a:endParaRPr lang="en-CA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57166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71435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4714876" y="4286256"/>
            <a:ext cx="4071966" cy="24288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rgbClr val="FF0000"/>
                </a:solidFill>
              </a:rPr>
              <a:t>Huge state space</a:t>
            </a:r>
          </a:p>
          <a:p>
            <a:pPr lvl="1"/>
            <a:r>
              <a:rPr lang="en-CA" sz="4000" dirty="0" smtClean="0">
                <a:solidFill>
                  <a:srgbClr val="FF0000"/>
                </a:solidFill>
              </a:rPr>
              <a:t>2</a:t>
            </a:r>
            <a:r>
              <a:rPr lang="en-CA" sz="4000" baseline="50000" dirty="0" smtClean="0">
                <a:solidFill>
                  <a:srgbClr val="FF0000"/>
                </a:solidFill>
              </a:rPr>
              <a:t>^(</a:t>
            </a:r>
            <a:r>
              <a:rPr lang="en-CA" sz="5100" baseline="50000" dirty="0" smtClean="0">
                <a:solidFill>
                  <a:srgbClr val="FF0000"/>
                </a:solidFill>
              </a:rPr>
              <a:t>9*9)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071538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1071538" y="1285860"/>
            <a:ext cx="1500198" cy="1286678"/>
            <a:chOff x="1071538" y="1357298"/>
            <a:chExt cx="1643074" cy="1286678"/>
          </a:xfrm>
        </p:grpSpPr>
        <p:sp>
          <p:nvSpPr>
            <p:cNvPr id="61" name="矩形 60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35729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214554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14554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文字方塊 68"/>
          <p:cNvSpPr txBox="1"/>
          <p:nvPr/>
        </p:nvSpPr>
        <p:spPr>
          <a:xfrm>
            <a:off x="50003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2143116"/>
            <a:ext cx="48655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6215074" y="1428736"/>
            <a:ext cx="1928826" cy="1857388"/>
            <a:chOff x="2357422" y="3786190"/>
            <a:chExt cx="1928826" cy="1857388"/>
          </a:xfrm>
        </p:grpSpPr>
        <p:grpSp>
          <p:nvGrpSpPr>
            <p:cNvPr id="5" name="群組 46"/>
            <p:cNvGrpSpPr/>
            <p:nvPr/>
          </p:nvGrpSpPr>
          <p:grpSpPr>
            <a:xfrm>
              <a:off x="2357422" y="3786190"/>
              <a:ext cx="1928826" cy="1857388"/>
              <a:chOff x="1071678" y="1357298"/>
              <a:chExt cx="1643289" cy="128667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71678" y="1357298"/>
                <a:ext cx="1643289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1071678" y="1785926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1071678" y="2214554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rot="5400000">
                <a:off x="928867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4500570"/>
              <a:ext cx="401735" cy="453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向下箭號 79"/>
            <p:cNvSpPr/>
            <p:nvPr/>
          </p:nvSpPr>
          <p:spPr>
            <a:xfrm>
              <a:off x="3143240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向下箭號 80"/>
            <p:cNvSpPr/>
            <p:nvPr/>
          </p:nvSpPr>
          <p:spPr>
            <a:xfrm>
              <a:off x="3786182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向下箭號 81"/>
            <p:cNvSpPr/>
            <p:nvPr/>
          </p:nvSpPr>
          <p:spPr>
            <a:xfrm>
              <a:off x="2500298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向右箭號 82"/>
            <p:cNvSpPr/>
            <p:nvPr/>
          </p:nvSpPr>
          <p:spPr>
            <a:xfrm flipH="1">
              <a:off x="3428992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向右箭號 83"/>
            <p:cNvSpPr/>
            <p:nvPr/>
          </p:nvSpPr>
          <p:spPr>
            <a:xfrm>
              <a:off x="2786050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向右箭號 84"/>
            <p:cNvSpPr/>
            <p:nvPr/>
          </p:nvSpPr>
          <p:spPr>
            <a:xfrm>
              <a:off x="2786050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向右箭號 85"/>
            <p:cNvSpPr/>
            <p:nvPr/>
          </p:nvSpPr>
          <p:spPr>
            <a:xfrm flipH="1">
              <a:off x="3428992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2786050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向右箭號 87"/>
            <p:cNvSpPr/>
            <p:nvPr/>
          </p:nvSpPr>
          <p:spPr>
            <a:xfrm flipH="1">
              <a:off x="3428992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向下箭號 88"/>
            <p:cNvSpPr/>
            <p:nvPr/>
          </p:nvSpPr>
          <p:spPr>
            <a:xfrm flipV="1">
              <a:off x="3786182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向下箭號 89"/>
            <p:cNvSpPr/>
            <p:nvPr/>
          </p:nvSpPr>
          <p:spPr>
            <a:xfrm flipV="1">
              <a:off x="2500298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向下箭號 90"/>
            <p:cNvSpPr/>
            <p:nvPr/>
          </p:nvSpPr>
          <p:spPr>
            <a:xfrm flipV="1">
              <a:off x="3143240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2" name="群組 46"/>
          <p:cNvGrpSpPr/>
          <p:nvPr/>
        </p:nvGrpSpPr>
        <p:grpSpPr>
          <a:xfrm>
            <a:off x="3786182" y="1428736"/>
            <a:ext cx="1928826" cy="1857388"/>
            <a:chOff x="1071678" y="1357298"/>
            <a:chExt cx="1643289" cy="1286678"/>
          </a:xfrm>
        </p:grpSpPr>
        <p:sp>
          <p:nvSpPr>
            <p:cNvPr id="93" name="矩形 92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向下箭號 98"/>
          <p:cNvSpPr/>
          <p:nvPr/>
        </p:nvSpPr>
        <p:spPr>
          <a:xfrm flipV="1">
            <a:off x="4572000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向下箭號 99"/>
          <p:cNvSpPr/>
          <p:nvPr/>
        </p:nvSpPr>
        <p:spPr>
          <a:xfrm flipV="1">
            <a:off x="5214942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向下箭號 100"/>
          <p:cNvSpPr/>
          <p:nvPr/>
        </p:nvSpPr>
        <p:spPr>
          <a:xfrm flipV="1">
            <a:off x="3929058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向右箭號 101"/>
          <p:cNvSpPr/>
          <p:nvPr/>
        </p:nvSpPr>
        <p:spPr>
          <a:xfrm flipV="1">
            <a:off x="485775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向右箭號 102"/>
          <p:cNvSpPr/>
          <p:nvPr/>
        </p:nvSpPr>
        <p:spPr>
          <a:xfrm flipH="1" flipV="1">
            <a:off x="4214810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向右箭號 103"/>
          <p:cNvSpPr/>
          <p:nvPr/>
        </p:nvSpPr>
        <p:spPr>
          <a:xfrm flipH="1" flipV="1">
            <a:off x="4214810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向右箭號 104"/>
          <p:cNvSpPr/>
          <p:nvPr/>
        </p:nvSpPr>
        <p:spPr>
          <a:xfrm flipV="1">
            <a:off x="4857752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向右箭號 105"/>
          <p:cNvSpPr/>
          <p:nvPr/>
        </p:nvSpPr>
        <p:spPr>
          <a:xfrm flipH="1" flipV="1">
            <a:off x="4214810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向右箭號 106"/>
          <p:cNvSpPr/>
          <p:nvPr/>
        </p:nvSpPr>
        <p:spPr>
          <a:xfrm flipV="1">
            <a:off x="4857752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向下箭號 107"/>
          <p:cNvSpPr/>
          <p:nvPr/>
        </p:nvSpPr>
        <p:spPr>
          <a:xfrm>
            <a:off x="5214942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向下箭號 108"/>
          <p:cNvSpPr/>
          <p:nvPr/>
        </p:nvSpPr>
        <p:spPr>
          <a:xfrm>
            <a:off x="3929058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下箭號 109"/>
          <p:cNvSpPr/>
          <p:nvPr/>
        </p:nvSpPr>
        <p:spPr>
          <a:xfrm>
            <a:off x="4572000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4" name="群組 46"/>
          <p:cNvGrpSpPr/>
          <p:nvPr/>
        </p:nvGrpSpPr>
        <p:grpSpPr>
          <a:xfrm>
            <a:off x="1214414" y="1428736"/>
            <a:ext cx="1928826" cy="1857388"/>
            <a:chOff x="1071678" y="1357298"/>
            <a:chExt cx="1643289" cy="1286678"/>
          </a:xfrm>
        </p:grpSpPr>
        <p:sp>
          <p:nvSpPr>
            <p:cNvPr id="128" name="矩形 127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向下箭號 115"/>
          <p:cNvSpPr/>
          <p:nvPr/>
        </p:nvSpPr>
        <p:spPr>
          <a:xfrm>
            <a:off x="2000232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向下箭號 116"/>
          <p:cNvSpPr/>
          <p:nvPr/>
        </p:nvSpPr>
        <p:spPr>
          <a:xfrm>
            <a:off x="2643174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向下箭號 117"/>
          <p:cNvSpPr/>
          <p:nvPr/>
        </p:nvSpPr>
        <p:spPr>
          <a:xfrm>
            <a:off x="1357290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向右箭號 118"/>
          <p:cNvSpPr/>
          <p:nvPr/>
        </p:nvSpPr>
        <p:spPr>
          <a:xfrm flipH="1">
            <a:off x="307180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向右箭號 119"/>
          <p:cNvSpPr/>
          <p:nvPr/>
        </p:nvSpPr>
        <p:spPr>
          <a:xfrm>
            <a:off x="1071538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向右箭號 120"/>
          <p:cNvSpPr/>
          <p:nvPr/>
        </p:nvSpPr>
        <p:spPr>
          <a:xfrm>
            <a:off x="1071538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向右箭號 121"/>
          <p:cNvSpPr/>
          <p:nvPr/>
        </p:nvSpPr>
        <p:spPr>
          <a:xfrm flipH="1">
            <a:off x="3000364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071538" y="157161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flipH="1">
            <a:off x="3000364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向下箭號 124"/>
          <p:cNvSpPr/>
          <p:nvPr/>
        </p:nvSpPr>
        <p:spPr>
          <a:xfrm flipV="1">
            <a:off x="271461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向下箭號 125"/>
          <p:cNvSpPr/>
          <p:nvPr/>
        </p:nvSpPr>
        <p:spPr>
          <a:xfrm flipV="1">
            <a:off x="1357290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向下箭號 126"/>
          <p:cNvSpPr/>
          <p:nvPr/>
        </p:nvSpPr>
        <p:spPr>
          <a:xfrm flipV="1">
            <a:off x="200023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" name="群組 37"/>
          <p:cNvGrpSpPr/>
          <p:nvPr/>
        </p:nvGrpSpPr>
        <p:grpSpPr>
          <a:xfrm>
            <a:off x="928662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1071538" y="4857760"/>
            <a:ext cx="1500198" cy="1286678"/>
            <a:chOff x="1071538" y="1285860"/>
            <a:chExt cx="1500198" cy="1286678"/>
          </a:xfrm>
        </p:grpSpPr>
        <p:grpSp>
          <p:nvGrpSpPr>
            <p:cNvPr id="7" name="群組 59"/>
            <p:cNvGrpSpPr/>
            <p:nvPr/>
          </p:nvGrpSpPr>
          <p:grpSpPr>
            <a:xfrm>
              <a:off x="1071538" y="1285860"/>
              <a:ext cx="1500198" cy="1286678"/>
              <a:chOff x="1071538" y="1357298"/>
              <a:chExt cx="1643074" cy="128667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071538" y="1357298"/>
                <a:ext cx="1643074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2" name="直線接點 61"/>
              <p:cNvCxnSpPr/>
              <p:nvPr/>
            </p:nvCxnSpPr>
            <p:spPr>
              <a:xfrm>
                <a:off x="1071538" y="1785926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1071538" y="2214554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928662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3108" y="1357298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42" y="2214554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2214554"/>
              <a:ext cx="4000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9" name="文字方塊 68"/>
          <p:cNvSpPr txBox="1"/>
          <p:nvPr/>
        </p:nvSpPr>
        <p:spPr>
          <a:xfrm>
            <a:off x="500034" y="514351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向右箭號 59"/>
          <p:cNvSpPr/>
          <p:nvPr/>
        </p:nvSpPr>
        <p:spPr>
          <a:xfrm>
            <a:off x="78578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向右箭號 70"/>
          <p:cNvSpPr/>
          <p:nvPr/>
        </p:nvSpPr>
        <p:spPr>
          <a:xfrm>
            <a:off x="78578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向右箭號 73"/>
          <p:cNvSpPr/>
          <p:nvPr/>
        </p:nvSpPr>
        <p:spPr>
          <a:xfrm>
            <a:off x="785786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向右箭號 74"/>
          <p:cNvSpPr/>
          <p:nvPr/>
        </p:nvSpPr>
        <p:spPr>
          <a:xfrm rot="5400000">
            <a:off x="1016414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向右箭號 75"/>
          <p:cNvSpPr/>
          <p:nvPr/>
        </p:nvSpPr>
        <p:spPr>
          <a:xfrm rot="5400000">
            <a:off x="1516480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向右箭號 76"/>
          <p:cNvSpPr/>
          <p:nvPr/>
        </p:nvSpPr>
        <p:spPr>
          <a:xfrm rot="5400000">
            <a:off x="2016546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79" name="向右箭號 78"/>
          <p:cNvSpPr/>
          <p:nvPr/>
        </p:nvSpPr>
        <p:spPr>
          <a:xfrm rot="16200000" flipV="1">
            <a:off x="1017538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向右箭號 79"/>
          <p:cNvSpPr/>
          <p:nvPr/>
        </p:nvSpPr>
        <p:spPr>
          <a:xfrm rot="16200000" flipV="1">
            <a:off x="1517604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向右箭號 80"/>
          <p:cNvSpPr/>
          <p:nvPr/>
        </p:nvSpPr>
        <p:spPr>
          <a:xfrm rot="16200000" flipV="1">
            <a:off x="2017670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2" name="向右箭號 81"/>
          <p:cNvSpPr/>
          <p:nvPr/>
        </p:nvSpPr>
        <p:spPr>
          <a:xfrm flipH="1">
            <a:off x="2285984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向右箭號 82"/>
          <p:cNvSpPr/>
          <p:nvPr/>
        </p:nvSpPr>
        <p:spPr>
          <a:xfrm flipH="1">
            <a:off x="2285984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向右箭號 83"/>
          <p:cNvSpPr/>
          <p:nvPr/>
        </p:nvSpPr>
        <p:spPr>
          <a:xfrm flipH="1">
            <a:off x="2285984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向右箭號 84"/>
          <p:cNvSpPr/>
          <p:nvPr/>
        </p:nvSpPr>
        <p:spPr>
          <a:xfrm flipH="1">
            <a:off x="557213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向右箭號 85"/>
          <p:cNvSpPr/>
          <p:nvPr/>
        </p:nvSpPr>
        <p:spPr>
          <a:xfrm flipH="1">
            <a:off x="557213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向右箭號 86"/>
          <p:cNvSpPr/>
          <p:nvPr/>
        </p:nvSpPr>
        <p:spPr>
          <a:xfrm flipH="1">
            <a:off x="557213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向右箭號 87"/>
          <p:cNvSpPr/>
          <p:nvPr/>
        </p:nvSpPr>
        <p:spPr>
          <a:xfrm>
            <a:off x="5072066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向右箭號 88"/>
          <p:cNvSpPr/>
          <p:nvPr/>
        </p:nvSpPr>
        <p:spPr>
          <a:xfrm>
            <a:off x="5072066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向右箭號 89"/>
          <p:cNvSpPr/>
          <p:nvPr/>
        </p:nvSpPr>
        <p:spPr>
          <a:xfrm>
            <a:off x="5072066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向右箭號 90"/>
          <p:cNvSpPr/>
          <p:nvPr/>
        </p:nvSpPr>
        <p:spPr>
          <a:xfrm>
            <a:off x="6929454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向右箭號 91"/>
          <p:cNvSpPr/>
          <p:nvPr/>
        </p:nvSpPr>
        <p:spPr>
          <a:xfrm>
            <a:off x="6929454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向右箭號 92"/>
          <p:cNvSpPr/>
          <p:nvPr/>
        </p:nvSpPr>
        <p:spPr>
          <a:xfrm>
            <a:off x="6929454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向右箭號 93"/>
          <p:cNvSpPr/>
          <p:nvPr/>
        </p:nvSpPr>
        <p:spPr>
          <a:xfrm>
            <a:off x="735808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向右箭號 94"/>
          <p:cNvSpPr/>
          <p:nvPr/>
        </p:nvSpPr>
        <p:spPr>
          <a:xfrm>
            <a:off x="735808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向右箭號 95"/>
          <p:cNvSpPr/>
          <p:nvPr/>
        </p:nvSpPr>
        <p:spPr>
          <a:xfrm>
            <a:off x="735808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向右箭號 96"/>
          <p:cNvSpPr/>
          <p:nvPr/>
        </p:nvSpPr>
        <p:spPr>
          <a:xfrm rot="16200000" flipV="1">
            <a:off x="7644396" y="3357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8" name="向右箭號 97"/>
          <p:cNvSpPr/>
          <p:nvPr/>
        </p:nvSpPr>
        <p:spPr>
          <a:xfrm rot="16200000" flipV="1">
            <a:off x="764439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9" name="向右箭號 98"/>
          <p:cNvSpPr/>
          <p:nvPr/>
        </p:nvSpPr>
        <p:spPr>
          <a:xfrm rot="16200000" flipV="1">
            <a:off x="714433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0" name="向右箭號 99"/>
          <p:cNvSpPr/>
          <p:nvPr/>
        </p:nvSpPr>
        <p:spPr>
          <a:xfrm rot="16200000" flipV="1">
            <a:off x="714433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1" name="向右箭號 100"/>
          <p:cNvSpPr/>
          <p:nvPr/>
        </p:nvSpPr>
        <p:spPr>
          <a:xfrm rot="16200000" flipV="1">
            <a:off x="6715702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2" name="向右箭號 101"/>
          <p:cNvSpPr/>
          <p:nvPr/>
        </p:nvSpPr>
        <p:spPr>
          <a:xfrm rot="16200000" flipV="1">
            <a:off x="6715702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3" name="向右箭號 102"/>
          <p:cNvSpPr/>
          <p:nvPr/>
        </p:nvSpPr>
        <p:spPr>
          <a:xfrm rot="16200000" flipV="1">
            <a:off x="2946364" y="365962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4" name="向右箭號 103"/>
          <p:cNvSpPr/>
          <p:nvPr/>
        </p:nvSpPr>
        <p:spPr>
          <a:xfrm rot="16200000" flipV="1">
            <a:off x="3429554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5" name="向右箭號 104"/>
          <p:cNvSpPr/>
          <p:nvPr/>
        </p:nvSpPr>
        <p:spPr>
          <a:xfrm rot="16200000" flipV="1">
            <a:off x="3929620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6" name="向右箭號 105"/>
          <p:cNvSpPr/>
          <p:nvPr/>
        </p:nvSpPr>
        <p:spPr>
          <a:xfrm rot="16200000" flipV="1">
            <a:off x="2946364" y="3231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7" name="向右箭號 106"/>
          <p:cNvSpPr/>
          <p:nvPr/>
        </p:nvSpPr>
        <p:spPr>
          <a:xfrm rot="16200000" flipV="1">
            <a:off x="3429554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8" name="向右箭號 107"/>
          <p:cNvSpPr/>
          <p:nvPr/>
        </p:nvSpPr>
        <p:spPr>
          <a:xfrm rot="16200000" flipV="1">
            <a:off x="3929620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9" name="向右箭號 108"/>
          <p:cNvSpPr/>
          <p:nvPr/>
        </p:nvSpPr>
        <p:spPr>
          <a:xfrm>
            <a:off x="3286116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右箭號 109"/>
          <p:cNvSpPr/>
          <p:nvPr/>
        </p:nvSpPr>
        <p:spPr>
          <a:xfrm>
            <a:off x="328611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向右箭號 110"/>
          <p:cNvSpPr/>
          <p:nvPr/>
        </p:nvSpPr>
        <p:spPr>
          <a:xfrm>
            <a:off x="328611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向右箭號 111"/>
          <p:cNvSpPr/>
          <p:nvPr/>
        </p:nvSpPr>
        <p:spPr>
          <a:xfrm>
            <a:off x="3786182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向右箭號 112"/>
          <p:cNvSpPr/>
          <p:nvPr/>
        </p:nvSpPr>
        <p:spPr>
          <a:xfrm>
            <a:off x="3786182" y="3429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向右箭號 113"/>
          <p:cNvSpPr/>
          <p:nvPr/>
        </p:nvSpPr>
        <p:spPr>
          <a:xfrm>
            <a:off x="3786182" y="300037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向右箭號 114"/>
          <p:cNvSpPr/>
          <p:nvPr/>
        </p:nvSpPr>
        <p:spPr>
          <a:xfrm rot="16200000" flipH="1">
            <a:off x="571557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6" name="向右箭號 115"/>
          <p:cNvSpPr/>
          <p:nvPr/>
        </p:nvSpPr>
        <p:spPr>
          <a:xfrm rot="16200000" flipH="1">
            <a:off x="5215504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7" name="向右箭號 116"/>
          <p:cNvSpPr/>
          <p:nvPr/>
        </p:nvSpPr>
        <p:spPr>
          <a:xfrm rot="16200000" flipH="1">
            <a:off x="478687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8" name="向右箭號 117"/>
          <p:cNvSpPr/>
          <p:nvPr/>
        </p:nvSpPr>
        <p:spPr>
          <a:xfrm rot="16200000" flipH="1">
            <a:off x="571557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9" name="向右箭號 118"/>
          <p:cNvSpPr/>
          <p:nvPr/>
        </p:nvSpPr>
        <p:spPr>
          <a:xfrm rot="16200000" flipH="1">
            <a:off x="5215504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0" name="向右箭號 119"/>
          <p:cNvSpPr/>
          <p:nvPr/>
        </p:nvSpPr>
        <p:spPr>
          <a:xfrm rot="16200000" flipH="1">
            <a:off x="4786876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1" name="向右箭號 120"/>
          <p:cNvSpPr/>
          <p:nvPr/>
        </p:nvSpPr>
        <p:spPr>
          <a:xfrm rot="16200000" flipV="1">
            <a:off x="1143538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2" name="向右箭號 121"/>
          <p:cNvSpPr/>
          <p:nvPr/>
        </p:nvSpPr>
        <p:spPr>
          <a:xfrm>
            <a:off x="1428728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857356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rot="16200000" flipV="1">
            <a:off x="1643604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5" name="向右箭號 124"/>
          <p:cNvSpPr/>
          <p:nvPr/>
        </p:nvSpPr>
        <p:spPr>
          <a:xfrm rot="16200000" flipV="1">
            <a:off x="2143670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6" name="向右箭號 125"/>
          <p:cNvSpPr/>
          <p:nvPr/>
        </p:nvSpPr>
        <p:spPr>
          <a:xfrm rot="5400000">
            <a:off x="1643604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7" name="向右箭號 126"/>
          <p:cNvSpPr/>
          <p:nvPr/>
        </p:nvSpPr>
        <p:spPr>
          <a:xfrm rot="16200000" flipV="1">
            <a:off x="2143670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8" name="向右箭號 127"/>
          <p:cNvSpPr/>
          <p:nvPr/>
        </p:nvSpPr>
        <p:spPr>
          <a:xfrm>
            <a:off x="1428728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向右箭號 128"/>
          <p:cNvSpPr/>
          <p:nvPr/>
        </p:nvSpPr>
        <p:spPr>
          <a:xfrm>
            <a:off x="1428728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向右箭號 129"/>
          <p:cNvSpPr/>
          <p:nvPr/>
        </p:nvSpPr>
        <p:spPr>
          <a:xfrm flipH="1">
            <a:off x="1928794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向右箭號 130"/>
          <p:cNvSpPr/>
          <p:nvPr/>
        </p:nvSpPr>
        <p:spPr>
          <a:xfrm rot="16200000" flipV="1">
            <a:off x="1160414" y="562614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32" name="向右箭號 131"/>
          <p:cNvSpPr/>
          <p:nvPr/>
        </p:nvSpPr>
        <p:spPr>
          <a:xfrm>
            <a:off x="1857356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endParaRPr lang="en-CA" dirty="0"/>
          </a:p>
        </p:txBody>
      </p:sp>
      <p:grpSp>
        <p:nvGrpSpPr>
          <p:cNvPr id="4" name="群組 3"/>
          <p:cNvGrpSpPr/>
          <p:nvPr/>
        </p:nvGrpSpPr>
        <p:grpSpPr>
          <a:xfrm>
            <a:off x="1428728" y="2928934"/>
            <a:ext cx="2214578" cy="2143140"/>
            <a:chOff x="1071538" y="1357298"/>
            <a:chExt cx="1643074" cy="1286678"/>
          </a:xfrm>
        </p:grpSpPr>
        <p:sp>
          <p:nvSpPr>
            <p:cNvPr id="5" name="矩形 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向下箭號 13"/>
          <p:cNvSpPr/>
          <p:nvPr/>
        </p:nvSpPr>
        <p:spPr>
          <a:xfrm>
            <a:off x="2285984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文字方塊 14"/>
          <p:cNvSpPr txBox="1"/>
          <p:nvPr/>
        </p:nvSpPr>
        <p:spPr>
          <a:xfrm>
            <a:off x="3714744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7173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59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28662" y="1571612"/>
            <a:ext cx="7772400" cy="4572000"/>
          </a:xfrm>
        </p:spPr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r>
              <a:rPr lang="en-CA" dirty="0" smtClean="0"/>
              <a:t>Give every one +10 reward</a:t>
            </a:r>
          </a:p>
          <a:p>
            <a:pPr lvl="1"/>
            <a:endParaRPr lang="en-CA" dirty="0"/>
          </a:p>
        </p:txBody>
      </p:sp>
      <p:grpSp>
        <p:nvGrpSpPr>
          <p:cNvPr id="5" name="群組 4"/>
          <p:cNvGrpSpPr/>
          <p:nvPr/>
        </p:nvGrpSpPr>
        <p:grpSpPr>
          <a:xfrm>
            <a:off x="1643042" y="2928934"/>
            <a:ext cx="2214578" cy="2143140"/>
            <a:chOff x="1071538" y="1357298"/>
            <a:chExt cx="1643074" cy="1286678"/>
          </a:xfrm>
        </p:grpSpPr>
        <p:sp>
          <p:nvSpPr>
            <p:cNvPr id="6" name="矩形 5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向下箭號 14"/>
          <p:cNvSpPr/>
          <p:nvPr/>
        </p:nvSpPr>
        <p:spPr>
          <a:xfrm>
            <a:off x="2500298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文字方塊 15"/>
          <p:cNvSpPr txBox="1"/>
          <p:nvPr/>
        </p:nvSpPr>
        <p:spPr>
          <a:xfrm>
            <a:off x="3929058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605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291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00430" y="5286388"/>
            <a:ext cx="1500198" cy="1286678"/>
            <a:chOff x="1071538" y="1357298"/>
            <a:chExt cx="1643074" cy="1286678"/>
          </a:xfrm>
        </p:grpSpPr>
        <p:sp>
          <p:nvSpPr>
            <p:cNvPr id="20" name="矩形 1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6215082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群組 25"/>
          <p:cNvGrpSpPr/>
          <p:nvPr/>
        </p:nvGrpSpPr>
        <p:grpSpPr>
          <a:xfrm>
            <a:off x="5357818" y="5286388"/>
            <a:ext cx="1500198" cy="1286678"/>
            <a:chOff x="1071538" y="1357298"/>
            <a:chExt cx="1643074" cy="1286678"/>
          </a:xfrm>
        </p:grpSpPr>
        <p:sp>
          <p:nvSpPr>
            <p:cNvPr id="27" name="矩形 26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621508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群組 32"/>
          <p:cNvGrpSpPr/>
          <p:nvPr/>
        </p:nvGrpSpPr>
        <p:grpSpPr>
          <a:xfrm>
            <a:off x="7215206" y="5286388"/>
            <a:ext cx="1500198" cy="1286678"/>
            <a:chOff x="1071538" y="1357298"/>
            <a:chExt cx="1643074" cy="1286678"/>
          </a:xfrm>
        </p:grpSpPr>
        <p:sp>
          <p:nvSpPr>
            <p:cNvPr id="34" name="矩形 33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5357826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7572396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  <p:sp>
        <p:nvSpPr>
          <p:cNvPr id="43" name="矩形 42"/>
          <p:cNvSpPr/>
          <p:nvPr/>
        </p:nvSpPr>
        <p:spPr>
          <a:xfrm>
            <a:off x="5715008" y="5857892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</a:t>
            </a:r>
            <a:endParaRPr lang="en-CA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3857620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Champion of RL-Competition 2009</a:t>
            </a:r>
            <a:endParaRPr lang="en-CA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 First Place: Pavlov’s Pets </a:t>
            </a:r>
          </a:p>
          <a:p>
            <a:pPr lvl="1"/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pPr lvl="1"/>
            <a:r>
              <a:rPr lang="en-CA" dirty="0" smtClean="0"/>
              <a:t>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pPr lvl="1"/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663" y="1714488"/>
            <a:ext cx="8410337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2278</TotalTime>
  <Words>298</Words>
  <Application>Microsoft Office PowerPoint</Application>
  <PresentationFormat>如螢幕大小 (4:3)</PresentationFormat>
  <Paragraphs>80</Paragraphs>
  <Slides>18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地鐵</vt:lpstr>
      <vt:lpstr>A solution to the Grid world</vt:lpstr>
      <vt:lpstr>Grid World</vt:lpstr>
      <vt:lpstr>My solution</vt:lpstr>
      <vt:lpstr>My solution</vt:lpstr>
      <vt:lpstr>My solution</vt:lpstr>
      <vt:lpstr>Learning Individually</vt:lpstr>
      <vt:lpstr>Learning Individually</vt:lpstr>
      <vt:lpstr>Champion of RL-Competition 2009</vt:lpstr>
      <vt:lpstr>Mario: First Place</vt:lpstr>
      <vt:lpstr>Mario: First Place</vt:lpstr>
      <vt:lpstr>Mario: First Place</vt:lpstr>
      <vt:lpstr>Mario: First Place</vt:lpstr>
      <vt:lpstr>AI Agents for Playing Atari 2600</vt:lpstr>
      <vt:lpstr>Strength</vt:lpstr>
      <vt:lpstr>Weakness</vt:lpstr>
      <vt:lpstr>Future Work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230</cp:revision>
  <dcterms:created xsi:type="dcterms:W3CDTF">2010-06-26T21:14:22Z</dcterms:created>
  <dcterms:modified xsi:type="dcterms:W3CDTF">2011-02-25T02:09:17Z</dcterms:modified>
</cp:coreProperties>
</file>