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Default Extension="gif" ContentType="image/gif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301" r:id="rId3"/>
    <p:sldId id="324" r:id="rId4"/>
    <p:sldId id="325" r:id="rId5"/>
    <p:sldId id="328" r:id="rId6"/>
    <p:sldId id="259" r:id="rId7"/>
    <p:sldId id="261" r:id="rId8"/>
    <p:sldId id="263" r:id="rId9"/>
    <p:sldId id="332" r:id="rId10"/>
    <p:sldId id="313" r:id="rId11"/>
    <p:sldId id="314" r:id="rId12"/>
    <p:sldId id="323" r:id="rId13"/>
    <p:sldId id="347" r:id="rId14"/>
    <p:sldId id="339" r:id="rId15"/>
    <p:sldId id="342" r:id="rId16"/>
    <p:sldId id="336" r:id="rId17"/>
    <p:sldId id="396" r:id="rId18"/>
    <p:sldId id="360" r:id="rId19"/>
    <p:sldId id="334" r:id="rId20"/>
    <p:sldId id="350" r:id="rId21"/>
    <p:sldId id="337" r:id="rId22"/>
    <p:sldId id="268" r:id="rId23"/>
    <p:sldId id="361" r:id="rId24"/>
    <p:sldId id="333" r:id="rId25"/>
    <p:sldId id="343" r:id="rId26"/>
    <p:sldId id="363" r:id="rId27"/>
    <p:sldId id="362" r:id="rId28"/>
    <p:sldId id="351" r:id="rId29"/>
    <p:sldId id="294" r:id="rId30"/>
    <p:sldId id="364" r:id="rId31"/>
    <p:sldId id="366" r:id="rId32"/>
    <p:sldId id="369" r:id="rId33"/>
    <p:sldId id="368" r:id="rId34"/>
    <p:sldId id="365" r:id="rId35"/>
    <p:sldId id="370" r:id="rId36"/>
    <p:sldId id="379" r:id="rId37"/>
    <p:sldId id="383" r:id="rId38"/>
    <p:sldId id="387" r:id="rId39"/>
    <p:sldId id="401" r:id="rId40"/>
    <p:sldId id="390" r:id="rId41"/>
    <p:sldId id="391" r:id="rId42"/>
    <p:sldId id="276" r:id="rId43"/>
    <p:sldId id="388" r:id="rId44"/>
    <p:sldId id="352" r:id="rId45"/>
    <p:sldId id="257" r:id="rId46"/>
    <p:sldId id="258" r:id="rId47"/>
    <p:sldId id="283" r:id="rId48"/>
    <p:sldId id="284" r:id="rId49"/>
    <p:sldId id="358" r:id="rId50"/>
    <p:sldId id="329" r:id="rId51"/>
    <p:sldId id="330" r:id="rId52"/>
    <p:sldId id="331" r:id="rId53"/>
    <p:sldId id="326" r:id="rId54"/>
    <p:sldId id="327" r:id="rId55"/>
    <p:sldId id="345" r:id="rId56"/>
    <p:sldId id="349" r:id="rId57"/>
    <p:sldId id="355" r:id="rId58"/>
    <p:sldId id="356" r:id="rId59"/>
    <p:sldId id="357" r:id="rId60"/>
    <p:sldId id="367" r:id="rId61"/>
    <p:sldId id="371" r:id="rId62"/>
    <p:sldId id="372" r:id="rId63"/>
    <p:sldId id="373" r:id="rId64"/>
    <p:sldId id="374" r:id="rId65"/>
    <p:sldId id="375" r:id="rId66"/>
    <p:sldId id="376" r:id="rId67"/>
    <p:sldId id="377" r:id="rId68"/>
    <p:sldId id="378" r:id="rId69"/>
    <p:sldId id="380" r:id="rId70"/>
    <p:sldId id="381" r:id="rId71"/>
    <p:sldId id="382" r:id="rId72"/>
    <p:sldId id="384" r:id="rId73"/>
    <p:sldId id="385" r:id="rId74"/>
    <p:sldId id="386" r:id="rId75"/>
    <p:sldId id="389" r:id="rId76"/>
    <p:sldId id="392" r:id="rId77"/>
    <p:sldId id="393" r:id="rId78"/>
    <p:sldId id="394" r:id="rId79"/>
    <p:sldId id="397" r:id="rId80"/>
    <p:sldId id="398" r:id="rId81"/>
    <p:sldId id="399" r:id="rId82"/>
    <p:sldId id="400" r:id="rId8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66707" autoAdjust="0"/>
  </p:normalViewPr>
  <p:slideViewPr>
    <p:cSldViewPr>
      <p:cViewPr varScale="1">
        <p:scale>
          <a:sx n="86" d="100"/>
          <a:sy n="86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79C29-2E6F-4CFC-9D0D-ACF4D3C334D4}" type="datetimeFigureOut">
              <a:rPr lang="en-US" smtClean="0"/>
              <a:pPr/>
              <a:t>8/3/2011</a:t>
            </a:fld>
            <a:endParaRPr lang="en-CA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6D9A5-85CA-4182-8A94-C906263A7EC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Say that they are both model-free</a:t>
            </a:r>
            <a:r>
              <a:rPr lang="en-US" altLang="zh-TW" baseline="0" dirty="0" smtClean="0"/>
              <a:t> approach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State Abstraction</a:t>
            </a:r>
          </a:p>
          <a:p>
            <a:r>
              <a:rPr lang="en-US" altLang="zh-TW" dirty="0" smtClean="0"/>
              <a:t>Temporal Abstraction</a:t>
            </a:r>
            <a:endParaRPr lang="zh-TW" altLang="en-US" dirty="0" smtClean="0"/>
          </a:p>
          <a:p>
            <a:endParaRPr lang="en-CA" dirty="0" smtClean="0"/>
          </a:p>
          <a:p>
            <a:r>
              <a:rPr lang="en-US" altLang="zh-TW" dirty="0" smtClean="0"/>
              <a:t>Taxi example here</a:t>
            </a:r>
          </a:p>
          <a:p>
            <a:r>
              <a:rPr lang="en-US" altLang="zh-TW" dirty="0" smtClean="0"/>
              <a:t>The subtask does not knows the consequence</a:t>
            </a:r>
          </a:p>
          <a:p>
            <a:r>
              <a:rPr lang="en-US" altLang="zh-TW" dirty="0" smtClean="0"/>
              <a:t>Of its own action</a:t>
            </a:r>
          </a:p>
          <a:p>
            <a:r>
              <a:rPr lang="en-US" altLang="zh-TW" dirty="0" smtClean="0"/>
              <a:t>Learn Recursive Optimal Policy</a:t>
            </a:r>
          </a:p>
          <a:p>
            <a:endParaRPr lang="en-US" dirty="0" smtClean="0"/>
          </a:p>
          <a:p>
            <a:r>
              <a:rPr lang="en-US" altLang="zh-TW" dirty="0" smtClean="0"/>
              <a:t>Taxi example here</a:t>
            </a:r>
          </a:p>
          <a:p>
            <a:r>
              <a:rPr lang="en-US" altLang="zh-TW" dirty="0" smtClean="0"/>
              <a:t>The subtask knows the consequence</a:t>
            </a:r>
          </a:p>
          <a:p>
            <a:r>
              <a:rPr lang="en-US" altLang="zh-TW" dirty="0" smtClean="0"/>
              <a:t>Of its own action</a:t>
            </a:r>
          </a:p>
          <a:p>
            <a:r>
              <a:rPr lang="en-US" altLang="zh-TW" dirty="0" smtClean="0"/>
              <a:t>Learn Hierarchical Optimal Policy</a:t>
            </a:r>
            <a:endParaRPr lang="zh-TW" altLang="en-US" dirty="0" smtClean="0"/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Hierarchical optimal</a:t>
            </a:r>
          </a:p>
          <a:p>
            <a:r>
              <a:rPr lang="en-CA" dirty="0" smtClean="0"/>
              <a:t>The two update I conducted</a:t>
            </a:r>
          </a:p>
          <a:p>
            <a:pPr lvl="1"/>
            <a:r>
              <a:rPr lang="en-CA" dirty="0" smtClean="0"/>
              <a:t>leaf cover</a:t>
            </a:r>
          </a:p>
          <a:p>
            <a:pPr lvl="1"/>
            <a:r>
              <a:rPr lang="en-CA" dirty="0" smtClean="0"/>
              <a:t>Change Q update rule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smtClean="0"/>
              <a:t>A motivating example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Leaf Cover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After update,</a:t>
            </a:r>
            <a:r>
              <a:rPr lang="en-CA" baseline="0" dirty="0" smtClean="0"/>
              <a:t> </a:t>
            </a:r>
            <a:endParaRPr lang="en-C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Separate primitive</a:t>
            </a:r>
            <a:r>
              <a:rPr lang="en-CA" baseline="0" dirty="0" smtClean="0"/>
              <a:t> actions from suboptimal policies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For those directly accessed by suboptimal policies needs to be 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Show that the optimal policy can be learned</a:t>
            </a:r>
          </a:p>
          <a:p>
            <a:pPr lvl="1"/>
            <a:r>
              <a:rPr lang="en-CA" dirty="0" smtClean="0"/>
              <a:t>Not just hierarchical optimal policy</a:t>
            </a:r>
          </a:p>
          <a:p>
            <a:pPr lvl="1"/>
            <a:r>
              <a:rPr lang="en-CA" dirty="0" smtClean="0"/>
              <a:t>The optimal policy will be learned regardless of the policy on the top</a:t>
            </a:r>
          </a:p>
          <a:p>
            <a:pPr lvl="2"/>
            <a:r>
              <a:rPr lang="en-CA" dirty="0" smtClean="0"/>
              <a:t>Picture</a:t>
            </a:r>
          </a:p>
          <a:p>
            <a:pPr lvl="2"/>
            <a:r>
              <a:rPr lang="en-CA" dirty="0" smtClean="0"/>
              <a:t>We can put anything on top</a:t>
            </a: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Show that the optimal policy can be learned</a:t>
            </a:r>
          </a:p>
          <a:p>
            <a:pPr lvl="1"/>
            <a:r>
              <a:rPr lang="en-CA" dirty="0" smtClean="0"/>
              <a:t>Not just hierarchical optimal policy</a:t>
            </a:r>
          </a:p>
          <a:p>
            <a:pPr lvl="1"/>
            <a:r>
              <a:rPr lang="en-CA" dirty="0" smtClean="0"/>
              <a:t>The optimal policy will be learned regardless of the policy on the top</a:t>
            </a:r>
          </a:p>
          <a:p>
            <a:pPr lvl="2"/>
            <a:r>
              <a:rPr lang="en-CA" dirty="0" smtClean="0"/>
              <a:t>Picture</a:t>
            </a:r>
          </a:p>
          <a:p>
            <a:pPr lvl="2"/>
            <a:r>
              <a:rPr lang="en-CA" dirty="0" smtClean="0"/>
              <a:t>We can put anything on top</a:t>
            </a: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STRIPS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 focus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is on learning the transition probabilities (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pis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learners were given the preconditions and effects</a:t>
            </a:r>
          </a:p>
          <a:p>
            <a:r>
              <a:rPr lang="el-G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(ω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of each action.</a:t>
            </a: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r>
              <a:rPr lang="en-CA" dirty="0" smtClean="0"/>
              <a:t>1.Can</a:t>
            </a:r>
            <a:r>
              <a:rPr lang="en-CA" baseline="0" dirty="0" smtClean="0"/>
              <a:t> we get a 100% </a:t>
            </a:r>
            <a:r>
              <a:rPr lang="en-CA" baseline="0" dirty="0" err="1" smtClean="0"/>
              <a:t>accurray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surpervised</a:t>
            </a:r>
            <a:r>
              <a:rPr lang="en-CA" baseline="0" dirty="0" smtClean="0"/>
              <a:t> learning?</a:t>
            </a:r>
            <a:endParaRPr lang="en-C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STRIPS</a:t>
            </a:r>
          </a:p>
          <a:p>
            <a:r>
              <a:rPr lang="en-US" altLang="zh-TW" dirty="0" err="1" smtClean="0"/>
              <a:t>Littleman’s</a:t>
            </a:r>
            <a:r>
              <a:rPr lang="en-US" altLang="zh-TW" dirty="0" smtClean="0"/>
              <a:t> model-based paper</a:t>
            </a:r>
          </a:p>
          <a:p>
            <a:pPr lvl="1"/>
            <a:r>
              <a:rPr lang="en-US" altLang="zh-TW" dirty="0" smtClean="0"/>
              <a:t>No need to model everything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CA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CA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dirty="0" smtClean="0"/>
              <a:t>2. We present an algorithm,</a:t>
            </a:r>
          </a:p>
          <a:p>
            <a:r>
              <a:rPr lang="en-CA" dirty="0" smtClean="0"/>
              <a:t>Reinforcement Learning with Decision Trees (</a:t>
            </a:r>
            <a:r>
              <a:rPr lang="en-CA" dirty="0" err="1" smtClean="0"/>
              <a:t>rl-dt</a:t>
            </a:r>
            <a:r>
              <a:rPr lang="en-CA" dirty="0" smtClean="0"/>
              <a:t>),</a:t>
            </a:r>
          </a:p>
          <a:p>
            <a:r>
              <a:rPr lang="en-CA" dirty="0" smtClean="0"/>
              <a:t>that uses supervised learning techniques to learn the model</a:t>
            </a:r>
          </a:p>
          <a:p>
            <a:r>
              <a:rPr lang="en-CA" dirty="0" smtClean="0"/>
              <a:t>by generalizing the relative effect of actions across states.</a:t>
            </a:r>
          </a:p>
          <a:p>
            <a:endParaRPr lang="en-CA" dirty="0" smtClean="0"/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 focus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is on learning the transition probabilities (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pis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learners were given the preconditions and effects</a:t>
            </a:r>
          </a:p>
          <a:p>
            <a:r>
              <a:rPr lang="el-G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(ω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of each action.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 smtClean="0"/>
              <a:t>State abstraction is important</a:t>
            </a:r>
          </a:p>
          <a:p>
            <a:pPr lvl="1"/>
            <a:r>
              <a:rPr lang="en-US" altLang="zh-TW" dirty="0" smtClean="0"/>
              <a:t>But it’s hard to find a “safe state abstraction”</a:t>
            </a:r>
          </a:p>
          <a:p>
            <a:pPr lvl="1"/>
            <a:r>
              <a:rPr lang="en-US" altLang="zh-TW" dirty="0" smtClean="0"/>
              <a:t>Model-free + model-free</a:t>
            </a:r>
            <a:endParaRPr lang="zh-TW" altLang="en-US" dirty="0" smtClean="0"/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Hierarchically Optimal policy sounds great</a:t>
            </a:r>
          </a:p>
          <a:p>
            <a:pPr lvl="1"/>
            <a:r>
              <a:rPr lang="en-CA" dirty="0" smtClean="0"/>
              <a:t>But.... Useless</a:t>
            </a:r>
          </a:p>
          <a:p>
            <a:pPr lvl="1"/>
            <a:r>
              <a:rPr lang="en-CA" dirty="0" smtClean="0"/>
              <a:t>That’s why people uses MAXQ</a:t>
            </a:r>
          </a:p>
          <a:p>
            <a:pPr lvl="1"/>
            <a:r>
              <a:rPr lang="en-CA" dirty="0" smtClean="0"/>
              <a:t>High pseudo reward behaves </a:t>
            </a:r>
            <a:r>
              <a:rPr lang="en-CA" dirty="0" err="1" smtClean="0"/>
              <a:t>like</a:t>
            </a:r>
            <a:r>
              <a:rPr lang="en-CA" dirty="0" err="1" smtClean="0">
                <a:sym typeface="Wingdings" pitchFamily="2" charset="2"/>
              </a:rPr>
              <a:t>MAXQ</a:t>
            </a:r>
            <a:r>
              <a:rPr lang="en-CA" dirty="0" smtClean="0">
                <a:sym typeface="Wingdings" pitchFamily="2" charset="2"/>
              </a:rPr>
              <a:t> (need to introduce MAXQ)</a:t>
            </a:r>
          </a:p>
          <a:p>
            <a:pPr lvl="2"/>
            <a:r>
              <a:rPr lang="en-CA" dirty="0" err="1" smtClean="0">
                <a:sym typeface="Wingdings" pitchFamily="2" charset="2"/>
              </a:rPr>
              <a:t>Higer</a:t>
            </a:r>
            <a:r>
              <a:rPr lang="en-CA" dirty="0" smtClean="0">
                <a:sym typeface="Wingdings" pitchFamily="2" charset="2"/>
              </a:rPr>
              <a:t> learning rate, suboptimal policy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Lower Pseudo reward -&gt; like HORDQ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Low pseudo reward with Leaf cover hierarchy Q learning</a:t>
            </a:r>
          </a:p>
          <a:p>
            <a:pPr lvl="2"/>
            <a:r>
              <a:rPr lang="en-CA" dirty="0" smtClean="0">
                <a:sym typeface="Wingdings" pitchFamily="2" charset="2"/>
              </a:rPr>
              <a:t>Lower learning rate, near optimal policy</a:t>
            </a:r>
            <a:endParaRPr lang="en-CA" dirty="0" smtClean="0"/>
          </a:p>
          <a:p>
            <a:pPr lvl="1"/>
            <a:r>
              <a:rPr lang="en-CA" dirty="0" smtClean="0"/>
              <a:t>How to choose pseudo-reward</a:t>
            </a:r>
          </a:p>
          <a:p>
            <a:pPr lvl="1"/>
            <a:r>
              <a:rPr lang="en-CA" dirty="0" smtClean="0"/>
              <a:t>Show with an experiment or motivating example</a:t>
            </a:r>
          </a:p>
          <a:p>
            <a:pPr lvl="1"/>
            <a:r>
              <a:rPr lang="en-CA" dirty="0" smtClean="0"/>
              <a:t>Boss asks you to make </a:t>
            </a:r>
            <a:r>
              <a:rPr lang="en-CA" dirty="0" err="1" smtClean="0"/>
              <a:t>iRobot</a:t>
            </a:r>
            <a:r>
              <a:rPr lang="en-CA" dirty="0" smtClean="0"/>
              <a:t>, but you make a terminator</a:t>
            </a:r>
          </a:p>
          <a:p>
            <a:pPr lvl="1"/>
            <a:r>
              <a:rPr lang="en-CA" dirty="0" smtClean="0"/>
              <a:t>Experiment -&gt; hierarchically optimal is worse than Q-learning</a:t>
            </a:r>
          </a:p>
          <a:p>
            <a:pPr lvl="1"/>
            <a:r>
              <a:rPr lang="en-CA" dirty="0" smtClean="0"/>
              <a:t>But with Pseudo-Reward no more hierarchical optimal policy (nor optimal policy)</a:t>
            </a:r>
          </a:p>
          <a:p>
            <a:pPr lvl="2"/>
            <a:r>
              <a:rPr lang="en-CA" dirty="0" smtClean="0"/>
              <a:t>Pseudo-reward indicates how much we believe our model</a:t>
            </a:r>
          </a:p>
          <a:p>
            <a:pPr lvl="3"/>
            <a:r>
              <a:rPr lang="en-CA" dirty="0" smtClean="0"/>
              <a:t>But it’s the model-free one that learns the optimal policy</a:t>
            </a:r>
          </a:p>
          <a:p>
            <a:pPr lvl="2"/>
            <a:r>
              <a:rPr lang="en-CA" dirty="0" smtClean="0"/>
              <a:t>You can use large reward to encourage </a:t>
            </a:r>
            <a:r>
              <a:rPr lang="en-CA" dirty="0" err="1" smtClean="0"/>
              <a:t>exporartion</a:t>
            </a:r>
            <a:r>
              <a:rPr lang="en-CA" dirty="0" smtClean="0"/>
              <a:t> in the early stage</a:t>
            </a:r>
          </a:p>
          <a:p>
            <a:pPr lvl="2"/>
            <a:r>
              <a:rPr lang="en-CA" dirty="0" smtClean="0"/>
              <a:t>And decrease it overtime to learn the </a:t>
            </a:r>
            <a:r>
              <a:rPr lang="en-CA" dirty="0" err="1" smtClean="0"/>
              <a:t>opitmal</a:t>
            </a:r>
            <a:r>
              <a:rPr lang="en-CA" dirty="0" smtClean="0"/>
              <a:t> policy</a:t>
            </a:r>
          </a:p>
          <a:p>
            <a:pPr lvl="2"/>
            <a:r>
              <a:rPr lang="en-CA" dirty="0" smtClean="0"/>
              <a:t>But optimal policy is not important, I just want the agent</a:t>
            </a:r>
          </a:p>
          <a:p>
            <a:pPr lvl="2"/>
            <a:r>
              <a:rPr lang="en-CA" dirty="0" smtClean="0"/>
              <a:t>To finish the task</a:t>
            </a:r>
          </a:p>
          <a:p>
            <a:pPr lvl="3"/>
            <a:r>
              <a:rPr lang="en-CA" dirty="0" smtClean="0"/>
              <a:t>Show it with school bus domain</a:t>
            </a:r>
          </a:p>
          <a:p>
            <a:pPr lvl="3"/>
            <a:r>
              <a:rPr lang="en-CA" dirty="0" smtClean="0"/>
              <a:t>Model-based approach cannot finish the task</a:t>
            </a:r>
          </a:p>
          <a:p>
            <a:pPr lvl="3"/>
            <a:endParaRPr lang="en-CA" dirty="0" smtClean="0"/>
          </a:p>
          <a:p>
            <a:r>
              <a:rPr lang="en-US" altLang="zh-TW" dirty="0" err="1" smtClean="0"/>
              <a:t>Pseduo</a:t>
            </a:r>
            <a:r>
              <a:rPr lang="en-US" altLang="zh-TW" dirty="0" smtClean="0"/>
              <a:t>-Reward high-&gt; high confidence in</a:t>
            </a:r>
          </a:p>
          <a:p>
            <a:pPr lvl="1"/>
            <a:r>
              <a:rPr lang="en-US" altLang="zh-TW" dirty="0" err="1" smtClean="0"/>
              <a:t>maxQ</a:t>
            </a:r>
            <a:r>
              <a:rPr lang="en-US" altLang="zh-TW" dirty="0" smtClean="0"/>
              <a:t> hierarchy</a:t>
            </a:r>
          </a:p>
          <a:p>
            <a:pPr lvl="1"/>
            <a:r>
              <a:rPr lang="en-US" altLang="zh-TW" dirty="0" smtClean="0"/>
              <a:t>Low-&gt; low confidence</a:t>
            </a:r>
          </a:p>
          <a:p>
            <a:pPr lvl="1"/>
            <a:r>
              <a:rPr lang="en-US" altLang="zh-TW" dirty="0" smtClean="0"/>
              <a:t>High-pseudo reward increase the learning rate</a:t>
            </a:r>
          </a:p>
          <a:p>
            <a:pPr lvl="1"/>
            <a:r>
              <a:rPr lang="en-US" altLang="zh-TW" dirty="0" smtClean="0"/>
              <a:t>But decrease the policy quality</a:t>
            </a:r>
            <a:endParaRPr lang="zh-TW" altLang="en-US" dirty="0" smtClean="0"/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23</a:t>
            </a:fld>
            <a:endParaRPr lang="en-C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An example of unsafe abstraction</a:t>
            </a: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25</a:t>
            </a:fld>
            <a:endParaRPr lang="en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26</a:t>
            </a:fld>
            <a:endParaRPr lang="en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27</a:t>
            </a:fld>
            <a:endParaRPr lang="en-CA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CA" sz="2400" dirty="0" smtClean="0"/>
              <a:t>Choose as small reward as possible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Decrease it when the policy is “good enough”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theory here</a:t>
            </a: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28</a:t>
            </a:fld>
            <a:endParaRPr lang="en-CA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What’s is the use of my theory</a:t>
            </a: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29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No </a:t>
            </a:r>
            <a:r>
              <a:rPr lang="en-CA" dirty="0" err="1" smtClean="0"/>
              <a:t>onGround</a:t>
            </a:r>
            <a:r>
              <a:rPr lang="en-CA" dirty="0" smtClean="0"/>
              <a:t>, </a:t>
            </a:r>
            <a:r>
              <a:rPr lang="en-CA" dirty="0" err="1" smtClean="0"/>
              <a:t>isSliding</a:t>
            </a:r>
            <a:r>
              <a:rPr lang="en-CA" dirty="0" smtClean="0"/>
              <a:t>, </a:t>
            </a:r>
            <a:r>
              <a:rPr lang="en-CA" dirty="0" err="1" smtClean="0"/>
              <a:t>isMonsterAhead</a:t>
            </a:r>
            <a:r>
              <a:rPr lang="en-CA" dirty="0" smtClean="0"/>
              <a:t>, </a:t>
            </a:r>
            <a:r>
              <a:rPr lang="en-CA" dirty="0" err="1" smtClean="0"/>
              <a:t>isPit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30</a:t>
            </a:fld>
            <a:endParaRPr lang="en-CA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 smtClean="0"/>
              <a:t>Build a model of it’s own dynamic through interaction</a:t>
            </a:r>
          </a:p>
          <a:p>
            <a:pPr lvl="1"/>
            <a:r>
              <a:rPr lang="en-US" altLang="zh-TW" dirty="0" smtClean="0"/>
              <a:t>Other unknown object cannot</a:t>
            </a: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31</a:t>
            </a:fld>
            <a:endParaRPr lang="en-CA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32</a:t>
            </a:fld>
            <a:endParaRPr lang="en-CA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From HORDQ</a:t>
            </a:r>
          </a:p>
          <a:p>
            <a:r>
              <a:rPr lang="en-CA" dirty="0" smtClean="0"/>
              <a:t>Mario Competition 2009 A*</a:t>
            </a:r>
          </a:p>
          <a:p>
            <a:r>
              <a:rPr lang="en-CA" dirty="0" smtClean="0"/>
              <a:t>Assume a perfect knowledge about the game</a:t>
            </a:r>
          </a:p>
          <a:p>
            <a:pPr lvl="1"/>
            <a:r>
              <a:rPr lang="en-CA" dirty="0" smtClean="0"/>
              <a:t>Have access to the simulator interface</a:t>
            </a:r>
          </a:p>
          <a:p>
            <a:r>
              <a:rPr lang="en-CA" dirty="0" smtClean="0"/>
              <a:t>My approach: A* with “learned model”</a:t>
            </a:r>
          </a:p>
          <a:p>
            <a:pPr lvl="1"/>
            <a:r>
              <a:rPr lang="en-CA" dirty="0" smtClean="0"/>
              <a:t>And static assumption</a:t>
            </a:r>
          </a:p>
          <a:p>
            <a:pPr lvl="1"/>
            <a:r>
              <a:rPr lang="en-CA" dirty="0" smtClean="0"/>
              <a:t>Heuristic to reduce the branch</a:t>
            </a:r>
          </a:p>
          <a:p>
            <a:pPr lvl="2"/>
            <a:r>
              <a:rPr lang="en-CA" dirty="0" smtClean="0"/>
              <a:t>Jump</a:t>
            </a: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33</a:t>
            </a:fld>
            <a:endParaRPr lang="en-CA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34</a:t>
            </a:fld>
            <a:endParaRPr lang="en-CA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CA" dirty="0" smtClean="0"/>
              <a:t>No 100% </a:t>
            </a:r>
            <a:r>
              <a:rPr lang="en-CA" dirty="0" err="1" smtClean="0"/>
              <a:t>accurary</a:t>
            </a:r>
            <a:r>
              <a:rPr lang="en-CA" dirty="0" smtClean="0"/>
              <a:t> classifier</a:t>
            </a:r>
          </a:p>
          <a:p>
            <a:pPr lvl="3"/>
            <a:r>
              <a:rPr lang="en-CA" dirty="0" smtClean="0"/>
              <a:t>It will make a suboptimal decision at some point</a:t>
            </a: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35</a:t>
            </a:fld>
            <a:endParaRPr lang="en-CA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Model this is </a:t>
            </a:r>
            <a:r>
              <a:rPr lang="en-CA" dirty="0" err="1" smtClean="0"/>
              <a:t>equivelent</a:t>
            </a:r>
            <a:r>
              <a:rPr lang="en-CA" dirty="0" smtClean="0"/>
              <a:t> to learn</a:t>
            </a:r>
            <a:r>
              <a:rPr lang="en-CA" baseline="0" dirty="0" smtClean="0"/>
              <a:t> precondition and </a:t>
            </a:r>
            <a:r>
              <a:rPr lang="en-CA" baseline="0" dirty="0" err="1" smtClean="0"/>
              <a:t>postcondition</a:t>
            </a:r>
            <a:r>
              <a:rPr lang="en-CA" baseline="0" dirty="0" smtClean="0"/>
              <a:t> of strips style planning</a:t>
            </a: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36</a:t>
            </a:fld>
            <a:endParaRPr lang="en-CA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37</a:t>
            </a:fld>
            <a:endParaRPr lang="en-CA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 smtClean="0"/>
              <a:t>Model-free</a:t>
            </a:r>
            <a:r>
              <a:rPr lang="en-US" altLang="zh-TW" baseline="0" dirty="0" smtClean="0"/>
              <a:t> approaches fail to learn the </a:t>
            </a:r>
          </a:p>
          <a:p>
            <a:pPr lvl="1"/>
            <a:r>
              <a:rPr lang="en-US" altLang="zh-TW" baseline="0" dirty="0" smtClean="0"/>
              <a:t>Model-based approaches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Build </a:t>
            </a:r>
            <a:r>
              <a:rPr lang="en-US" altLang="zh-TW" dirty="0" smtClean="0"/>
              <a:t>a model of it’s own dynamic through interaction</a:t>
            </a:r>
          </a:p>
          <a:p>
            <a:pPr lvl="1"/>
            <a:r>
              <a:rPr lang="en-US" altLang="zh-TW" dirty="0" smtClean="0"/>
              <a:t>Other unknown object cannot</a:t>
            </a: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38</a:t>
            </a:fld>
            <a:endParaRPr lang="en-CA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 smtClean="0"/>
              <a:t>Model-free</a:t>
            </a:r>
            <a:r>
              <a:rPr lang="en-US" altLang="zh-TW" baseline="0" dirty="0" smtClean="0"/>
              <a:t> approaches fail to learn the </a:t>
            </a:r>
          </a:p>
          <a:p>
            <a:pPr lvl="1"/>
            <a:r>
              <a:rPr lang="en-US" altLang="zh-TW" baseline="0" dirty="0" smtClean="0"/>
              <a:t>Model-based approaches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Build </a:t>
            </a:r>
            <a:r>
              <a:rPr lang="en-US" altLang="zh-TW" dirty="0" smtClean="0"/>
              <a:t>a model of it’s own dynamic through interaction</a:t>
            </a:r>
          </a:p>
          <a:p>
            <a:pPr lvl="1"/>
            <a:r>
              <a:rPr lang="en-US" altLang="zh-TW" dirty="0" smtClean="0"/>
              <a:t>Other unknown object cannot</a:t>
            </a: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39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40</a:t>
            </a:fld>
            <a:endParaRPr lang="en-CA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41</a:t>
            </a:fld>
            <a:endParaRPr lang="en-CA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42</a:t>
            </a:fld>
            <a:endParaRPr lang="en-CA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43</a:t>
            </a:fld>
            <a:endParaRPr lang="en-CA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44</a:t>
            </a:fld>
            <a:endParaRPr lang="en-CA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45</a:t>
            </a:fld>
            <a:endParaRPr lang="en-CA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46</a:t>
            </a:fld>
            <a:endParaRPr lang="en-CA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47</a:t>
            </a:fld>
            <a:endParaRPr lang="en-CA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48</a:t>
            </a:fld>
            <a:endParaRPr lang="en-CA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49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50</a:t>
            </a:fld>
            <a:endParaRPr lang="en-CA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51</a:t>
            </a:fld>
            <a:endParaRPr lang="en-CA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52</a:t>
            </a:fld>
            <a:endParaRPr lang="en-CA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53</a:t>
            </a:fld>
            <a:endParaRPr lang="en-CA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54</a:t>
            </a:fld>
            <a:endParaRPr lang="en-CA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64386-D36B-4AFF-AEB3-EA0A4ECDF7F5}" type="slidenum">
              <a:rPr lang="en-CA" smtClean="0"/>
              <a:pPr/>
              <a:t>55</a:t>
            </a:fld>
            <a:endParaRPr lang="en-CA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56</a:t>
            </a:fld>
            <a:endParaRPr lang="en-CA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57</a:t>
            </a:fld>
            <a:endParaRPr lang="en-CA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58</a:t>
            </a:fld>
            <a:endParaRPr lang="en-CA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59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60</a:t>
            </a:fld>
            <a:endParaRPr lang="en-CA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61</a:t>
            </a:fld>
            <a:endParaRPr lang="en-CA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62</a:t>
            </a:fld>
            <a:endParaRPr lang="en-CA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63</a:t>
            </a:fld>
            <a:endParaRPr lang="en-CA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64</a:t>
            </a:fld>
            <a:endParaRPr lang="en-CA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65</a:t>
            </a:fld>
            <a:endParaRPr lang="en-CA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66</a:t>
            </a:fld>
            <a:endParaRPr lang="en-CA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67</a:t>
            </a:fld>
            <a:endParaRPr lang="en-CA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68</a:t>
            </a:fld>
            <a:endParaRPr lang="en-CA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My work</a:t>
            </a:r>
            <a:r>
              <a:rPr lang="en-US" altLang="zh-TW" baseline="0" dirty="0" smtClean="0"/>
              <a:t> is not HRL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69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Can we get both of it?</a:t>
            </a:r>
          </a:p>
          <a:p>
            <a:pPr lvl="1"/>
            <a:r>
              <a:rPr lang="en-CA" sz="3200" dirty="0" smtClean="0"/>
              <a:t>Structural Assumption is not satisfied</a:t>
            </a:r>
          </a:p>
          <a:p>
            <a:pPr lvl="1"/>
            <a:r>
              <a:rPr lang="en-CA" sz="3200" dirty="0" smtClean="0"/>
              <a:t>Converge to optimal policy</a:t>
            </a: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70</a:t>
            </a:fld>
            <a:endParaRPr lang="en-CA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71</a:t>
            </a:fld>
            <a:endParaRPr lang="en-CA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3E318-03EF-4639-959D-667DB5E93610}" type="slidenum">
              <a:rPr lang="en-CA" smtClean="0"/>
              <a:pPr/>
              <a:t>72</a:t>
            </a:fld>
            <a:endParaRPr lang="en-CA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73</a:t>
            </a:fld>
            <a:endParaRPr lang="en-CA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74</a:t>
            </a:fld>
            <a:endParaRPr lang="en-CA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75</a:t>
            </a:fld>
            <a:endParaRPr lang="en-CA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76</a:t>
            </a:fld>
            <a:endParaRPr lang="en-CA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77</a:t>
            </a:fld>
            <a:endParaRPr lang="en-CA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78</a:t>
            </a:fld>
            <a:endParaRPr lang="en-CA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79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 smtClean="0"/>
              <a:t>Model-free</a:t>
            </a:r>
            <a:r>
              <a:rPr lang="en-US" altLang="zh-TW" baseline="0" dirty="0" smtClean="0"/>
              <a:t> approaches fail to learn the </a:t>
            </a:r>
          </a:p>
          <a:p>
            <a:pPr lvl="1"/>
            <a:r>
              <a:rPr lang="en-US" altLang="zh-TW" baseline="0" dirty="0" smtClean="0"/>
              <a:t>Model-based approaches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Build </a:t>
            </a:r>
            <a:r>
              <a:rPr lang="en-US" altLang="zh-TW" dirty="0" smtClean="0"/>
              <a:t>a model of it’s own dynamic through interaction</a:t>
            </a:r>
          </a:p>
          <a:p>
            <a:pPr lvl="1"/>
            <a:r>
              <a:rPr lang="en-US" altLang="zh-TW" dirty="0" smtClean="0"/>
              <a:t>Other unknown object cannot</a:t>
            </a: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80</a:t>
            </a:fld>
            <a:endParaRPr lang="en-CA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81</a:t>
            </a:fld>
            <a:endParaRPr lang="en-CA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82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2011/8/3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Optimal Planning in Approximate Model-Based Reinforcement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altLang="zh-TW" sz="2800" dirty="0" err="1" smtClean="0"/>
              <a:t>Hai-Feng</a:t>
            </a:r>
            <a:r>
              <a:rPr lang="en-CA" altLang="zh-TW" sz="2800" dirty="0" smtClean="0"/>
              <a:t> Kao (haifeng@cs.ubc.ca)</a:t>
            </a:r>
          </a:p>
          <a:p>
            <a:r>
              <a:rPr lang="en-CA" altLang="zh-TW" sz="2800" dirty="0" smtClean="0"/>
              <a:t>MSc presentation</a:t>
            </a:r>
          </a:p>
          <a:p>
            <a:r>
              <a:rPr lang="en-CA" altLang="zh-TW" sz="1700" dirty="0" smtClean="0"/>
              <a:t>Computer Science Department, University of British Columbia</a:t>
            </a:r>
            <a:endParaRPr lang="zh-TW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2714620"/>
            <a:ext cx="8229600" cy="305435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4400" dirty="0" smtClean="0"/>
              <a:t>We need a framework to include two different approaches</a:t>
            </a:r>
            <a:endParaRPr lang="en-CA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2857496"/>
            <a:ext cx="8229600" cy="2697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4000" dirty="0" smtClean="0"/>
              <a:t>Hierarchical Reinforcement Learning</a:t>
            </a:r>
            <a:endParaRPr lang="en-CA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Taxi Domain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643050"/>
            <a:ext cx="3248002" cy="3058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7" name="群組 96"/>
          <p:cNvGrpSpPr/>
          <p:nvPr/>
        </p:nvGrpSpPr>
        <p:grpSpPr>
          <a:xfrm>
            <a:off x="3143240" y="1214422"/>
            <a:ext cx="5457860" cy="3500462"/>
            <a:chOff x="3143240" y="1172808"/>
            <a:chExt cx="5457860" cy="3500462"/>
          </a:xfrm>
        </p:grpSpPr>
        <p:sp>
          <p:nvSpPr>
            <p:cNvPr id="7" name="矩形 6"/>
            <p:cNvSpPr/>
            <p:nvPr/>
          </p:nvSpPr>
          <p:spPr>
            <a:xfrm>
              <a:off x="5426393" y="1172808"/>
              <a:ext cx="987746" cy="611460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Root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286248" y="2101502"/>
              <a:ext cx="929643" cy="611460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Get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786578" y="2101502"/>
              <a:ext cx="929643" cy="611460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Put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7" idx="2"/>
              <a:endCxn id="8" idx="0"/>
            </p:cNvCxnSpPr>
            <p:nvPr/>
          </p:nvCxnSpPr>
          <p:spPr>
            <a:xfrm rot="5400000">
              <a:off x="5177051" y="1358287"/>
              <a:ext cx="317234" cy="116919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7" idx="2"/>
              <a:endCxn id="9" idx="0"/>
            </p:cNvCxnSpPr>
            <p:nvPr/>
          </p:nvCxnSpPr>
          <p:spPr>
            <a:xfrm rot="16200000" flipH="1">
              <a:off x="6427216" y="1277318"/>
              <a:ext cx="317234" cy="13311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8" idx="2"/>
              <a:endCxn id="65" idx="0"/>
            </p:cNvCxnSpPr>
            <p:nvPr/>
          </p:nvCxnSpPr>
          <p:spPr>
            <a:xfrm rot="5400000">
              <a:off x="3992136" y="2485576"/>
              <a:ext cx="531548" cy="98632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8" idx="2"/>
              <a:endCxn id="40" idx="0"/>
            </p:cNvCxnSpPr>
            <p:nvPr/>
          </p:nvCxnSpPr>
          <p:spPr>
            <a:xfrm rot="16200000" flipH="1">
              <a:off x="5143479" y="2320553"/>
              <a:ext cx="460110" cy="124492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stCxn id="40" idx="2"/>
              <a:endCxn id="24" idx="0"/>
            </p:cNvCxnSpPr>
            <p:nvPr/>
          </p:nvCxnSpPr>
          <p:spPr>
            <a:xfrm rot="16200000" flipH="1">
              <a:off x="6793458" y="2987071"/>
              <a:ext cx="388672" cy="198359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40" idx="2"/>
              <a:endCxn id="22" idx="0"/>
            </p:cNvCxnSpPr>
            <p:nvPr/>
          </p:nvCxnSpPr>
          <p:spPr>
            <a:xfrm rot="16200000" flipH="1">
              <a:off x="6114797" y="3665732"/>
              <a:ext cx="388672" cy="6262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stCxn id="9" idx="2"/>
              <a:endCxn id="40" idx="0"/>
            </p:cNvCxnSpPr>
            <p:nvPr/>
          </p:nvCxnSpPr>
          <p:spPr>
            <a:xfrm rot="5400000">
              <a:off x="6393644" y="2315316"/>
              <a:ext cx="460110" cy="125540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40" idx="2"/>
              <a:endCxn id="23" idx="0"/>
            </p:cNvCxnSpPr>
            <p:nvPr/>
          </p:nvCxnSpPr>
          <p:spPr>
            <a:xfrm rot="5400000">
              <a:off x="5471856" y="3649062"/>
              <a:ext cx="388672" cy="65961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stCxn id="40" idx="2"/>
              <a:endCxn id="21" idx="0"/>
            </p:cNvCxnSpPr>
            <p:nvPr/>
          </p:nvCxnSpPr>
          <p:spPr>
            <a:xfrm rot="5400000">
              <a:off x="4828914" y="3006120"/>
              <a:ext cx="388672" cy="194549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橢圓 20"/>
            <p:cNvSpPr/>
            <p:nvPr/>
          </p:nvSpPr>
          <p:spPr>
            <a:xfrm>
              <a:off x="3428992" y="4173204"/>
              <a:ext cx="1243018" cy="500066"/>
            </a:xfrm>
            <a:prstGeom prst="ellipse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TW" sz="2000" dirty="0" smtClean="0">
                  <a:solidFill>
                    <a:schemeClr val="tx1"/>
                  </a:solidFill>
                </a:rPr>
                <a:t>North</a:t>
              </a:r>
            </a:p>
          </p:txBody>
        </p:sp>
        <p:sp>
          <p:nvSpPr>
            <p:cNvPr id="22" name="橢圓 21"/>
            <p:cNvSpPr/>
            <p:nvPr/>
          </p:nvSpPr>
          <p:spPr>
            <a:xfrm>
              <a:off x="6000760" y="4173204"/>
              <a:ext cx="1243018" cy="500066"/>
            </a:xfrm>
            <a:prstGeom prst="ellipse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TW" sz="2000" dirty="0" smtClean="0">
                  <a:solidFill>
                    <a:schemeClr val="tx1"/>
                  </a:solidFill>
                </a:rPr>
                <a:t>South</a:t>
              </a:r>
            </a:p>
          </p:txBody>
        </p:sp>
        <p:sp>
          <p:nvSpPr>
            <p:cNvPr id="23" name="橢圓 22"/>
            <p:cNvSpPr/>
            <p:nvPr/>
          </p:nvSpPr>
          <p:spPr>
            <a:xfrm>
              <a:off x="4714876" y="4173204"/>
              <a:ext cx="1243018" cy="500066"/>
            </a:xfrm>
            <a:prstGeom prst="ellipse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TW" sz="2000" dirty="0" smtClean="0">
                  <a:solidFill>
                    <a:schemeClr val="tx1"/>
                  </a:solidFill>
                </a:rPr>
                <a:t>East</a:t>
              </a:r>
            </a:p>
          </p:txBody>
        </p:sp>
        <p:sp>
          <p:nvSpPr>
            <p:cNvPr id="24" name="橢圓 23"/>
            <p:cNvSpPr/>
            <p:nvPr/>
          </p:nvSpPr>
          <p:spPr>
            <a:xfrm>
              <a:off x="7358082" y="4173204"/>
              <a:ext cx="1243018" cy="500066"/>
            </a:xfrm>
            <a:prstGeom prst="ellipse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TW" sz="2000" dirty="0" smtClean="0">
                  <a:solidFill>
                    <a:schemeClr val="tx1"/>
                  </a:solidFill>
                </a:rPr>
                <a:t>West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5143504" y="3173072"/>
              <a:ext cx="1704988" cy="611460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Navigate(t)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5" name="橢圓 64"/>
            <p:cNvSpPr/>
            <p:nvPr/>
          </p:nvSpPr>
          <p:spPr>
            <a:xfrm>
              <a:off x="3143240" y="3244510"/>
              <a:ext cx="1243018" cy="500066"/>
            </a:xfrm>
            <a:prstGeom prst="ellipse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TW" sz="2000" dirty="0" smtClean="0">
                  <a:solidFill>
                    <a:schemeClr val="tx1"/>
                  </a:solidFill>
                </a:rPr>
                <a:t>Pickup</a:t>
              </a:r>
            </a:p>
          </p:txBody>
        </p:sp>
        <p:sp>
          <p:nvSpPr>
            <p:cNvPr id="66" name="橢圓 65"/>
            <p:cNvSpPr/>
            <p:nvPr/>
          </p:nvSpPr>
          <p:spPr>
            <a:xfrm>
              <a:off x="7358082" y="3173072"/>
              <a:ext cx="1243018" cy="500066"/>
            </a:xfrm>
            <a:prstGeom prst="ellipse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TW" sz="1400" dirty="0" smtClean="0">
                  <a:solidFill>
                    <a:schemeClr val="tx1"/>
                  </a:solidFill>
                </a:rPr>
                <a:t>Putdown</a:t>
              </a:r>
            </a:p>
          </p:txBody>
        </p:sp>
        <p:cxnSp>
          <p:nvCxnSpPr>
            <p:cNvPr id="76" name="直線單箭頭接點 75"/>
            <p:cNvCxnSpPr>
              <a:stCxn id="9" idx="2"/>
              <a:endCxn id="66" idx="0"/>
            </p:cNvCxnSpPr>
            <p:nvPr/>
          </p:nvCxnSpPr>
          <p:spPr>
            <a:xfrm rot="16200000" flipH="1">
              <a:off x="7385440" y="2578921"/>
              <a:ext cx="460110" cy="72819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群組 105"/>
          <p:cNvGrpSpPr/>
          <p:nvPr/>
        </p:nvGrpSpPr>
        <p:grpSpPr>
          <a:xfrm>
            <a:off x="428596" y="5072074"/>
            <a:ext cx="7877175" cy="1495430"/>
            <a:chOff x="571472" y="5000636"/>
            <a:chExt cx="7877175" cy="1495430"/>
          </a:xfrm>
        </p:grpSpPr>
        <p:grpSp>
          <p:nvGrpSpPr>
            <p:cNvPr id="100" name="群組 99"/>
            <p:cNvGrpSpPr/>
            <p:nvPr/>
          </p:nvGrpSpPr>
          <p:grpSpPr>
            <a:xfrm>
              <a:off x="571472" y="5000636"/>
              <a:ext cx="7877175" cy="1495430"/>
              <a:chOff x="642910" y="4643446"/>
              <a:chExt cx="7877175" cy="1495430"/>
            </a:xfrm>
          </p:grpSpPr>
          <p:grpSp>
            <p:nvGrpSpPr>
              <p:cNvPr id="101" name="群組 8"/>
              <p:cNvGrpSpPr/>
              <p:nvPr/>
            </p:nvGrpSpPr>
            <p:grpSpPr>
              <a:xfrm>
                <a:off x="1500166" y="4643446"/>
                <a:ext cx="5510236" cy="600075"/>
                <a:chOff x="1214414" y="3071810"/>
                <a:chExt cx="5510236" cy="600075"/>
              </a:xfrm>
            </p:grpSpPr>
            <p:pic>
              <p:nvPicPr>
                <p:cNvPr id="103" name="Picture 2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2419350" y="3200400"/>
                  <a:ext cx="4305300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04" name="Picture 4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214414" y="3071810"/>
                  <a:ext cx="1276350" cy="6000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pic>
            <p:nvPicPr>
              <p:cNvPr id="102" name="Picture 4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42910" y="5357826"/>
                <a:ext cx="7877175" cy="781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05" name="文字方塊 104"/>
            <p:cNvSpPr txBox="1"/>
            <p:nvPr/>
          </p:nvSpPr>
          <p:spPr>
            <a:xfrm>
              <a:off x="571472" y="5143512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HORDQ:</a:t>
              </a:r>
              <a:endParaRPr lang="en-CA" dirty="0"/>
            </a:p>
          </p:txBody>
        </p:sp>
      </p:grpSp>
      <p:grpSp>
        <p:nvGrpSpPr>
          <p:cNvPr id="107" name="群組 106"/>
          <p:cNvGrpSpPr/>
          <p:nvPr/>
        </p:nvGrpSpPr>
        <p:grpSpPr>
          <a:xfrm>
            <a:off x="285720" y="5143512"/>
            <a:ext cx="7953375" cy="1457329"/>
            <a:chOff x="500034" y="5214950"/>
            <a:chExt cx="7953375" cy="1457329"/>
          </a:xfrm>
        </p:grpSpPr>
        <p:grpSp>
          <p:nvGrpSpPr>
            <p:cNvPr id="108" name="群組 97"/>
            <p:cNvGrpSpPr/>
            <p:nvPr/>
          </p:nvGrpSpPr>
          <p:grpSpPr>
            <a:xfrm>
              <a:off x="500034" y="5214950"/>
              <a:ext cx="7953375" cy="1457329"/>
              <a:chOff x="500034" y="5214950"/>
              <a:chExt cx="7953375" cy="1457329"/>
            </a:xfrm>
          </p:grpSpPr>
          <p:pic>
            <p:nvPicPr>
              <p:cNvPr id="110" name="Picture 2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00034" y="5786454"/>
                <a:ext cx="7953375" cy="885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11" name="Picture 5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1785918" y="5214950"/>
                <a:ext cx="4105275" cy="43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09" name="文字方塊 108"/>
            <p:cNvSpPr txBox="1"/>
            <p:nvPr/>
          </p:nvSpPr>
          <p:spPr>
            <a:xfrm>
              <a:off x="928662" y="5286388"/>
              <a:ext cx="84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MAXQ:</a:t>
              </a:r>
              <a:endParaRPr lang="en-CA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Taxi Domain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928670"/>
            <a:ext cx="3248002" cy="3058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4712013" y="2357430"/>
            <a:ext cx="987746" cy="61146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Root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1868" y="3286124"/>
            <a:ext cx="929643" cy="61146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Get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72198" y="3286124"/>
            <a:ext cx="929643" cy="61146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Put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7" idx="2"/>
            <a:endCxn id="8" idx="0"/>
          </p:cNvCxnSpPr>
          <p:nvPr/>
        </p:nvCxnSpPr>
        <p:spPr>
          <a:xfrm rot="5400000">
            <a:off x="4462671" y="2542909"/>
            <a:ext cx="317234" cy="116919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2"/>
            <a:endCxn id="9" idx="0"/>
          </p:cNvCxnSpPr>
          <p:nvPr/>
        </p:nvCxnSpPr>
        <p:spPr>
          <a:xfrm rot="16200000" flipH="1">
            <a:off x="5712836" y="2461940"/>
            <a:ext cx="317234" cy="133113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8" idx="2"/>
            <a:endCxn id="65" idx="0"/>
          </p:cNvCxnSpPr>
          <p:nvPr/>
        </p:nvCxnSpPr>
        <p:spPr>
          <a:xfrm rot="5400000">
            <a:off x="3492070" y="3813074"/>
            <a:ext cx="460110" cy="62913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2"/>
            <a:endCxn id="40" idx="0"/>
          </p:cNvCxnSpPr>
          <p:nvPr/>
        </p:nvCxnSpPr>
        <p:spPr>
          <a:xfrm rot="16200000" flipH="1">
            <a:off x="4429099" y="3505175"/>
            <a:ext cx="460110" cy="124492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0" idx="2"/>
            <a:endCxn id="24" idx="0"/>
          </p:cNvCxnSpPr>
          <p:nvPr/>
        </p:nvCxnSpPr>
        <p:spPr>
          <a:xfrm rot="16200000" flipH="1">
            <a:off x="6079078" y="4171693"/>
            <a:ext cx="388672" cy="198359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40" idx="2"/>
            <a:endCxn id="22" idx="0"/>
          </p:cNvCxnSpPr>
          <p:nvPr/>
        </p:nvCxnSpPr>
        <p:spPr>
          <a:xfrm rot="16200000" flipH="1">
            <a:off x="5400417" y="4850354"/>
            <a:ext cx="388672" cy="62627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9" idx="2"/>
            <a:endCxn id="40" idx="0"/>
          </p:cNvCxnSpPr>
          <p:nvPr/>
        </p:nvCxnSpPr>
        <p:spPr>
          <a:xfrm rot="5400000">
            <a:off x="5679264" y="3499938"/>
            <a:ext cx="460110" cy="125540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40" idx="2"/>
            <a:endCxn id="23" idx="0"/>
          </p:cNvCxnSpPr>
          <p:nvPr/>
        </p:nvCxnSpPr>
        <p:spPr>
          <a:xfrm rot="5400000">
            <a:off x="4757476" y="4833684"/>
            <a:ext cx="388672" cy="65961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0" idx="2"/>
            <a:endCxn id="21" idx="0"/>
          </p:cNvCxnSpPr>
          <p:nvPr/>
        </p:nvCxnSpPr>
        <p:spPr>
          <a:xfrm rot="5400000">
            <a:off x="4114534" y="4190742"/>
            <a:ext cx="388672" cy="194549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2714612" y="5357826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North</a:t>
            </a:r>
          </a:p>
        </p:txBody>
      </p:sp>
      <p:sp>
        <p:nvSpPr>
          <p:cNvPr id="22" name="橢圓 21"/>
          <p:cNvSpPr/>
          <p:nvPr/>
        </p:nvSpPr>
        <p:spPr>
          <a:xfrm>
            <a:off x="5286380" y="5357826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South</a:t>
            </a:r>
          </a:p>
        </p:txBody>
      </p:sp>
      <p:sp>
        <p:nvSpPr>
          <p:cNvPr id="23" name="橢圓 22"/>
          <p:cNvSpPr/>
          <p:nvPr/>
        </p:nvSpPr>
        <p:spPr>
          <a:xfrm>
            <a:off x="4000496" y="5357826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East</a:t>
            </a:r>
          </a:p>
        </p:txBody>
      </p:sp>
      <p:sp>
        <p:nvSpPr>
          <p:cNvPr id="24" name="橢圓 23"/>
          <p:cNvSpPr/>
          <p:nvPr/>
        </p:nvSpPr>
        <p:spPr>
          <a:xfrm>
            <a:off x="6643702" y="5357826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West</a:t>
            </a:r>
          </a:p>
        </p:txBody>
      </p:sp>
      <p:sp>
        <p:nvSpPr>
          <p:cNvPr id="40" name="矩形 39"/>
          <p:cNvSpPr/>
          <p:nvPr/>
        </p:nvSpPr>
        <p:spPr>
          <a:xfrm>
            <a:off x="4429124" y="4357694"/>
            <a:ext cx="1704988" cy="61146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Navigate(t)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2786050" y="4357694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Pickup</a:t>
            </a:r>
          </a:p>
        </p:txBody>
      </p:sp>
      <p:sp>
        <p:nvSpPr>
          <p:cNvPr id="66" name="橢圓 65"/>
          <p:cNvSpPr/>
          <p:nvPr/>
        </p:nvSpPr>
        <p:spPr>
          <a:xfrm>
            <a:off x="6429388" y="4357694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1400" dirty="0" smtClean="0">
                <a:solidFill>
                  <a:schemeClr val="tx1"/>
                </a:solidFill>
              </a:rPr>
              <a:t>Putdown</a:t>
            </a:r>
          </a:p>
        </p:txBody>
      </p:sp>
      <p:cxnSp>
        <p:nvCxnSpPr>
          <p:cNvPr id="76" name="直線單箭頭接點 75"/>
          <p:cNvCxnSpPr>
            <a:stCxn id="9" idx="2"/>
            <a:endCxn id="66" idx="0"/>
          </p:cNvCxnSpPr>
          <p:nvPr/>
        </p:nvCxnSpPr>
        <p:spPr>
          <a:xfrm rot="16200000" flipH="1">
            <a:off x="6563903" y="3870700"/>
            <a:ext cx="460110" cy="51387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群組 52"/>
          <p:cNvGrpSpPr/>
          <p:nvPr/>
        </p:nvGrpSpPr>
        <p:grpSpPr>
          <a:xfrm>
            <a:off x="1357290" y="3897585"/>
            <a:ext cx="2679400" cy="960175"/>
            <a:chOff x="1357290" y="3897585"/>
            <a:chExt cx="2679400" cy="960175"/>
          </a:xfrm>
        </p:grpSpPr>
        <p:sp>
          <p:nvSpPr>
            <p:cNvPr id="43" name="橢圓 42"/>
            <p:cNvSpPr/>
            <p:nvPr/>
          </p:nvSpPr>
          <p:spPr>
            <a:xfrm>
              <a:off x="1357290" y="4357694"/>
              <a:ext cx="1243018" cy="500066"/>
            </a:xfrm>
            <a:prstGeom prst="ellipse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TW" sz="1400" dirty="0" smtClean="0">
                  <a:solidFill>
                    <a:schemeClr val="tx1"/>
                  </a:solidFill>
                </a:rPr>
                <a:t>Putdown</a:t>
              </a:r>
            </a:p>
          </p:txBody>
        </p:sp>
        <p:cxnSp>
          <p:nvCxnSpPr>
            <p:cNvPr id="44" name="直線單箭頭接點 43"/>
            <p:cNvCxnSpPr>
              <a:stCxn id="8" idx="2"/>
              <a:endCxn id="43" idx="0"/>
            </p:cNvCxnSpPr>
            <p:nvPr/>
          </p:nvCxnSpPr>
          <p:spPr>
            <a:xfrm rot="5400000">
              <a:off x="2777690" y="3098694"/>
              <a:ext cx="460110" cy="205789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群組 53"/>
          <p:cNvGrpSpPr/>
          <p:nvPr/>
        </p:nvGrpSpPr>
        <p:grpSpPr>
          <a:xfrm>
            <a:off x="6537019" y="3897584"/>
            <a:ext cx="2421271" cy="960176"/>
            <a:chOff x="6537019" y="3897584"/>
            <a:chExt cx="2421271" cy="960176"/>
          </a:xfrm>
        </p:grpSpPr>
        <p:sp>
          <p:nvSpPr>
            <p:cNvPr id="47" name="橢圓 46"/>
            <p:cNvSpPr/>
            <p:nvPr/>
          </p:nvSpPr>
          <p:spPr>
            <a:xfrm>
              <a:off x="7715272" y="4357694"/>
              <a:ext cx="1243018" cy="500066"/>
            </a:xfrm>
            <a:prstGeom prst="ellipse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TW" sz="2000" dirty="0" smtClean="0">
                  <a:solidFill>
                    <a:schemeClr val="tx1"/>
                  </a:solidFill>
                </a:rPr>
                <a:t>Pickup</a:t>
              </a:r>
            </a:p>
          </p:txBody>
        </p:sp>
        <p:cxnSp>
          <p:nvCxnSpPr>
            <p:cNvPr id="48" name="直線單箭頭接點 47"/>
            <p:cNvCxnSpPr>
              <a:stCxn id="9" idx="2"/>
              <a:endCxn id="47" idx="0"/>
            </p:cNvCxnSpPr>
            <p:nvPr/>
          </p:nvCxnSpPr>
          <p:spPr>
            <a:xfrm rot="16200000" flipH="1">
              <a:off x="7206845" y="3227758"/>
              <a:ext cx="460110" cy="179976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6029325"/>
            <a:ext cx="62674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" name="文字方塊 54"/>
          <p:cNvSpPr txBox="1"/>
          <p:nvPr/>
        </p:nvSpPr>
        <p:spPr>
          <a:xfrm>
            <a:off x="3643306" y="1785926"/>
            <a:ext cx="12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</a:rPr>
              <a:t>Suboptimal</a:t>
            </a:r>
            <a:endParaRPr lang="en-CA" b="1" dirty="0">
              <a:solidFill>
                <a:schemeClr val="accent2"/>
              </a:solidFill>
            </a:endParaRPr>
          </a:p>
        </p:txBody>
      </p:sp>
      <p:cxnSp>
        <p:nvCxnSpPr>
          <p:cNvPr id="57" name="直線單箭頭接點 56"/>
          <p:cNvCxnSpPr>
            <a:stCxn id="55" idx="2"/>
            <a:endCxn id="7" idx="0"/>
          </p:cNvCxnSpPr>
          <p:nvPr/>
        </p:nvCxnSpPr>
        <p:spPr>
          <a:xfrm rot="16200000" flipH="1">
            <a:off x="4643565" y="1795109"/>
            <a:ext cx="202172" cy="922469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/>
          <p:cNvGrpSpPr/>
          <p:nvPr/>
        </p:nvGrpSpPr>
        <p:grpSpPr>
          <a:xfrm>
            <a:off x="3500430" y="3071810"/>
            <a:ext cx="3643338" cy="2071702"/>
            <a:chOff x="3500430" y="3071810"/>
            <a:chExt cx="3643338" cy="2071702"/>
          </a:xfrm>
        </p:grpSpPr>
        <p:sp>
          <p:nvSpPr>
            <p:cNvPr id="58" name="矩形 57"/>
            <p:cNvSpPr/>
            <p:nvPr/>
          </p:nvSpPr>
          <p:spPr>
            <a:xfrm>
              <a:off x="3500430" y="3071810"/>
              <a:ext cx="3643338" cy="20717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5000628" y="3429000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2"/>
                  </a:solidFill>
                </a:rPr>
                <a:t>HORDQ</a:t>
              </a:r>
              <a:endParaRPr lang="en-CA" b="1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2214546" y="2285992"/>
            <a:ext cx="3571900" cy="207170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橢圓 3"/>
          <p:cNvSpPr/>
          <p:nvPr/>
        </p:nvSpPr>
        <p:spPr>
          <a:xfrm>
            <a:off x="3714744" y="250030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橢圓 5"/>
          <p:cNvSpPr/>
          <p:nvPr/>
        </p:nvSpPr>
        <p:spPr>
          <a:xfrm>
            <a:off x="3071802" y="321468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橢圓 7"/>
          <p:cNvSpPr/>
          <p:nvPr/>
        </p:nvSpPr>
        <p:spPr>
          <a:xfrm>
            <a:off x="2714612" y="385762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橢圓 8"/>
          <p:cNvSpPr/>
          <p:nvPr/>
        </p:nvSpPr>
        <p:spPr>
          <a:xfrm>
            <a:off x="3428992" y="385762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橢圓 11"/>
          <p:cNvSpPr/>
          <p:nvPr/>
        </p:nvSpPr>
        <p:spPr>
          <a:xfrm>
            <a:off x="4429124" y="321468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橢圓 12"/>
          <p:cNvSpPr/>
          <p:nvPr/>
        </p:nvSpPr>
        <p:spPr>
          <a:xfrm>
            <a:off x="4143372" y="385762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橢圓 13"/>
          <p:cNvSpPr/>
          <p:nvPr/>
        </p:nvSpPr>
        <p:spPr>
          <a:xfrm>
            <a:off x="4857752" y="385762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橢圓 14"/>
          <p:cNvSpPr/>
          <p:nvPr/>
        </p:nvSpPr>
        <p:spPr>
          <a:xfrm>
            <a:off x="221454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橢圓 15"/>
          <p:cNvSpPr/>
          <p:nvPr/>
        </p:nvSpPr>
        <p:spPr>
          <a:xfrm>
            <a:off x="3000364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橢圓 16"/>
          <p:cNvSpPr/>
          <p:nvPr/>
        </p:nvSpPr>
        <p:spPr>
          <a:xfrm>
            <a:off x="3786182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橢圓 17"/>
          <p:cNvSpPr/>
          <p:nvPr/>
        </p:nvSpPr>
        <p:spPr>
          <a:xfrm>
            <a:off x="4500562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橢圓 18"/>
          <p:cNvSpPr/>
          <p:nvPr/>
        </p:nvSpPr>
        <p:spPr>
          <a:xfrm>
            <a:off x="5286380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文字方塊 20"/>
          <p:cNvSpPr txBox="1"/>
          <p:nvPr/>
        </p:nvSpPr>
        <p:spPr>
          <a:xfrm>
            <a:off x="6215074" y="3286124"/>
            <a:ext cx="10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</a:rPr>
              <a:t>Anything</a:t>
            </a:r>
            <a:endParaRPr lang="en-CA" b="1" dirty="0">
              <a:solidFill>
                <a:schemeClr val="accent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286512" y="457200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tx2"/>
                </a:solidFill>
              </a:rPr>
              <a:t>HORDQ</a:t>
            </a:r>
            <a:endParaRPr lang="en-CA" b="1" dirty="0">
              <a:solidFill>
                <a:schemeClr val="tx2"/>
              </a:solidFill>
            </a:endParaRPr>
          </a:p>
        </p:txBody>
      </p:sp>
      <p:cxnSp>
        <p:nvCxnSpPr>
          <p:cNvPr id="26" name="直線單箭頭接點 25"/>
          <p:cNvCxnSpPr>
            <a:stCxn id="4" idx="5"/>
            <a:endCxn id="12" idx="1"/>
          </p:cNvCxnSpPr>
          <p:nvPr/>
        </p:nvCxnSpPr>
        <p:spPr>
          <a:xfrm rot="16200000" flipH="1">
            <a:off x="4080601" y="2866163"/>
            <a:ext cx="411294" cy="41129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4" idx="3"/>
            <a:endCxn id="6" idx="7"/>
          </p:cNvCxnSpPr>
          <p:nvPr/>
        </p:nvCxnSpPr>
        <p:spPr>
          <a:xfrm rot="5400000">
            <a:off x="3401940" y="2901882"/>
            <a:ext cx="411294" cy="33985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6" idx="3"/>
            <a:endCxn id="8" idx="0"/>
          </p:cNvCxnSpPr>
          <p:nvPr/>
        </p:nvCxnSpPr>
        <p:spPr>
          <a:xfrm rot="5400000">
            <a:off x="2893208" y="3616262"/>
            <a:ext cx="277085" cy="20564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6" idx="5"/>
            <a:endCxn id="9" idx="0"/>
          </p:cNvCxnSpPr>
          <p:nvPr/>
        </p:nvCxnSpPr>
        <p:spPr>
          <a:xfrm rot="16200000" flipH="1">
            <a:off x="3401940" y="3616261"/>
            <a:ext cx="277085" cy="20564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2" idx="3"/>
            <a:endCxn id="13" idx="0"/>
          </p:cNvCxnSpPr>
          <p:nvPr/>
        </p:nvCxnSpPr>
        <p:spPr>
          <a:xfrm rot="5400000">
            <a:off x="4286249" y="3651981"/>
            <a:ext cx="277085" cy="13420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2" idx="5"/>
            <a:endCxn id="14" idx="0"/>
          </p:cNvCxnSpPr>
          <p:nvPr/>
        </p:nvCxnSpPr>
        <p:spPr>
          <a:xfrm rot="16200000" flipH="1">
            <a:off x="4794981" y="3580542"/>
            <a:ext cx="277085" cy="27708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8" idx="3"/>
            <a:endCxn id="15" idx="0"/>
          </p:cNvCxnSpPr>
          <p:nvPr/>
        </p:nvCxnSpPr>
        <p:spPr>
          <a:xfrm rot="5400000">
            <a:off x="2393142" y="4259204"/>
            <a:ext cx="419961" cy="34852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8" idx="5"/>
            <a:endCxn id="16" idx="0"/>
          </p:cNvCxnSpPr>
          <p:nvPr/>
        </p:nvCxnSpPr>
        <p:spPr>
          <a:xfrm rot="16200000" flipH="1">
            <a:off x="2937593" y="4366360"/>
            <a:ext cx="419961" cy="13420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9" idx="3"/>
            <a:endCxn id="16" idx="0"/>
          </p:cNvCxnSpPr>
          <p:nvPr/>
        </p:nvCxnSpPr>
        <p:spPr>
          <a:xfrm rot="5400000">
            <a:off x="3143241" y="4294923"/>
            <a:ext cx="419961" cy="27708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9" idx="5"/>
            <a:endCxn id="17" idx="0"/>
          </p:cNvCxnSpPr>
          <p:nvPr/>
        </p:nvCxnSpPr>
        <p:spPr>
          <a:xfrm rot="16200000" flipH="1">
            <a:off x="3687692" y="4330641"/>
            <a:ext cx="419961" cy="20564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13" idx="3"/>
            <a:endCxn id="17" idx="0"/>
          </p:cNvCxnSpPr>
          <p:nvPr/>
        </p:nvCxnSpPr>
        <p:spPr>
          <a:xfrm rot="5400000">
            <a:off x="3893340" y="4330642"/>
            <a:ext cx="419961" cy="20564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2000232" y="4429132"/>
            <a:ext cx="3929090" cy="7143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4" name="直線單箭頭接點 73"/>
          <p:cNvCxnSpPr>
            <a:stCxn id="13" idx="5"/>
            <a:endCxn id="18" idx="0"/>
          </p:cNvCxnSpPr>
          <p:nvPr/>
        </p:nvCxnSpPr>
        <p:spPr>
          <a:xfrm rot="16200000" flipH="1">
            <a:off x="4402072" y="4330641"/>
            <a:ext cx="419961" cy="20564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14" idx="3"/>
            <a:endCxn id="18" idx="0"/>
          </p:cNvCxnSpPr>
          <p:nvPr/>
        </p:nvCxnSpPr>
        <p:spPr>
          <a:xfrm rot="5400000">
            <a:off x="4607720" y="4330642"/>
            <a:ext cx="419961" cy="20564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14" idx="5"/>
            <a:endCxn id="19" idx="0"/>
          </p:cNvCxnSpPr>
          <p:nvPr/>
        </p:nvCxnSpPr>
        <p:spPr>
          <a:xfrm rot="16200000" flipH="1">
            <a:off x="5152171" y="4294922"/>
            <a:ext cx="419961" cy="27708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Theorem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00306"/>
            <a:ext cx="8858280" cy="108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2571744"/>
            <a:ext cx="8229600" cy="348298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6600" dirty="0" smtClean="0"/>
              <a:t>Why is it useful?</a:t>
            </a:r>
            <a:endParaRPr lang="en-CA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2214546" y="2285992"/>
            <a:ext cx="3571900" cy="207170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橢圓 3"/>
          <p:cNvSpPr/>
          <p:nvPr/>
        </p:nvSpPr>
        <p:spPr>
          <a:xfrm>
            <a:off x="3714744" y="250030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橢圓 5"/>
          <p:cNvSpPr/>
          <p:nvPr/>
        </p:nvSpPr>
        <p:spPr>
          <a:xfrm>
            <a:off x="3071802" y="321468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橢圓 7"/>
          <p:cNvSpPr/>
          <p:nvPr/>
        </p:nvSpPr>
        <p:spPr>
          <a:xfrm>
            <a:off x="2714612" y="385762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橢圓 8"/>
          <p:cNvSpPr/>
          <p:nvPr/>
        </p:nvSpPr>
        <p:spPr>
          <a:xfrm>
            <a:off x="3428992" y="385762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橢圓 11"/>
          <p:cNvSpPr/>
          <p:nvPr/>
        </p:nvSpPr>
        <p:spPr>
          <a:xfrm>
            <a:off x="4429124" y="321468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橢圓 12"/>
          <p:cNvSpPr/>
          <p:nvPr/>
        </p:nvSpPr>
        <p:spPr>
          <a:xfrm>
            <a:off x="4143372" y="385762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橢圓 13"/>
          <p:cNvSpPr/>
          <p:nvPr/>
        </p:nvSpPr>
        <p:spPr>
          <a:xfrm>
            <a:off x="4857752" y="385762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橢圓 14"/>
          <p:cNvSpPr/>
          <p:nvPr/>
        </p:nvSpPr>
        <p:spPr>
          <a:xfrm>
            <a:off x="221454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橢圓 15"/>
          <p:cNvSpPr/>
          <p:nvPr/>
        </p:nvSpPr>
        <p:spPr>
          <a:xfrm>
            <a:off x="3000364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橢圓 16"/>
          <p:cNvSpPr/>
          <p:nvPr/>
        </p:nvSpPr>
        <p:spPr>
          <a:xfrm>
            <a:off x="3786182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橢圓 17"/>
          <p:cNvSpPr/>
          <p:nvPr/>
        </p:nvSpPr>
        <p:spPr>
          <a:xfrm>
            <a:off x="4500562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橢圓 18"/>
          <p:cNvSpPr/>
          <p:nvPr/>
        </p:nvSpPr>
        <p:spPr>
          <a:xfrm>
            <a:off x="5286380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文字方塊 20"/>
          <p:cNvSpPr txBox="1"/>
          <p:nvPr/>
        </p:nvSpPr>
        <p:spPr>
          <a:xfrm>
            <a:off x="6215074" y="3286124"/>
            <a:ext cx="10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</a:rPr>
              <a:t>Anything</a:t>
            </a:r>
            <a:endParaRPr lang="en-CA" b="1" dirty="0">
              <a:solidFill>
                <a:schemeClr val="accent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286512" y="457200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tx2"/>
                </a:solidFill>
              </a:rPr>
              <a:t>HORDQ</a:t>
            </a:r>
            <a:endParaRPr lang="en-CA" b="1" dirty="0">
              <a:solidFill>
                <a:schemeClr val="tx2"/>
              </a:solidFill>
            </a:endParaRPr>
          </a:p>
        </p:txBody>
      </p:sp>
      <p:cxnSp>
        <p:nvCxnSpPr>
          <p:cNvPr id="26" name="直線單箭頭接點 25"/>
          <p:cNvCxnSpPr>
            <a:stCxn id="4" idx="5"/>
            <a:endCxn id="12" idx="1"/>
          </p:cNvCxnSpPr>
          <p:nvPr/>
        </p:nvCxnSpPr>
        <p:spPr>
          <a:xfrm rot="16200000" flipH="1">
            <a:off x="4080601" y="2866163"/>
            <a:ext cx="411294" cy="41129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4" idx="3"/>
            <a:endCxn id="6" idx="7"/>
          </p:cNvCxnSpPr>
          <p:nvPr/>
        </p:nvCxnSpPr>
        <p:spPr>
          <a:xfrm rot="5400000">
            <a:off x="3401940" y="2901882"/>
            <a:ext cx="411294" cy="33985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6" idx="3"/>
            <a:endCxn id="8" idx="0"/>
          </p:cNvCxnSpPr>
          <p:nvPr/>
        </p:nvCxnSpPr>
        <p:spPr>
          <a:xfrm rot="5400000">
            <a:off x="2893208" y="3616262"/>
            <a:ext cx="277085" cy="20564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6" idx="5"/>
            <a:endCxn id="9" idx="0"/>
          </p:cNvCxnSpPr>
          <p:nvPr/>
        </p:nvCxnSpPr>
        <p:spPr>
          <a:xfrm rot="16200000" flipH="1">
            <a:off x="3401940" y="3616261"/>
            <a:ext cx="277085" cy="20564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2" idx="3"/>
            <a:endCxn id="13" idx="0"/>
          </p:cNvCxnSpPr>
          <p:nvPr/>
        </p:nvCxnSpPr>
        <p:spPr>
          <a:xfrm rot="5400000">
            <a:off x="4286249" y="3651981"/>
            <a:ext cx="277085" cy="13420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2" idx="5"/>
            <a:endCxn id="14" idx="0"/>
          </p:cNvCxnSpPr>
          <p:nvPr/>
        </p:nvCxnSpPr>
        <p:spPr>
          <a:xfrm rot="16200000" flipH="1">
            <a:off x="4794981" y="3580542"/>
            <a:ext cx="277085" cy="27708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8" idx="3"/>
            <a:endCxn id="15" idx="0"/>
          </p:cNvCxnSpPr>
          <p:nvPr/>
        </p:nvCxnSpPr>
        <p:spPr>
          <a:xfrm rot="5400000">
            <a:off x="2393142" y="4259204"/>
            <a:ext cx="419961" cy="34852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8" idx="5"/>
            <a:endCxn id="16" idx="0"/>
          </p:cNvCxnSpPr>
          <p:nvPr/>
        </p:nvCxnSpPr>
        <p:spPr>
          <a:xfrm rot="16200000" flipH="1">
            <a:off x="2937593" y="4366360"/>
            <a:ext cx="419961" cy="13420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9" idx="3"/>
            <a:endCxn id="16" idx="0"/>
          </p:cNvCxnSpPr>
          <p:nvPr/>
        </p:nvCxnSpPr>
        <p:spPr>
          <a:xfrm rot="5400000">
            <a:off x="3143241" y="4294923"/>
            <a:ext cx="419961" cy="27708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9" idx="5"/>
            <a:endCxn id="17" idx="0"/>
          </p:cNvCxnSpPr>
          <p:nvPr/>
        </p:nvCxnSpPr>
        <p:spPr>
          <a:xfrm rot="16200000" flipH="1">
            <a:off x="3687692" y="4330641"/>
            <a:ext cx="419961" cy="20564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13" idx="3"/>
            <a:endCxn id="17" idx="0"/>
          </p:cNvCxnSpPr>
          <p:nvPr/>
        </p:nvCxnSpPr>
        <p:spPr>
          <a:xfrm rot="5400000">
            <a:off x="3893340" y="4330642"/>
            <a:ext cx="419961" cy="20564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2000232" y="4429132"/>
            <a:ext cx="3929090" cy="7143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4" name="直線單箭頭接點 73"/>
          <p:cNvCxnSpPr>
            <a:stCxn id="13" idx="5"/>
            <a:endCxn id="18" idx="0"/>
          </p:cNvCxnSpPr>
          <p:nvPr/>
        </p:nvCxnSpPr>
        <p:spPr>
          <a:xfrm rot="16200000" flipH="1">
            <a:off x="4402072" y="4330641"/>
            <a:ext cx="419961" cy="20564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14" idx="3"/>
            <a:endCxn id="18" idx="0"/>
          </p:cNvCxnSpPr>
          <p:nvPr/>
        </p:nvCxnSpPr>
        <p:spPr>
          <a:xfrm rot="5400000">
            <a:off x="4607720" y="4330642"/>
            <a:ext cx="419961" cy="20564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14" idx="5"/>
            <a:endCxn id="19" idx="0"/>
          </p:cNvCxnSpPr>
          <p:nvPr/>
        </p:nvCxnSpPr>
        <p:spPr>
          <a:xfrm rot="16200000" flipH="1">
            <a:off x="5152171" y="4294922"/>
            <a:ext cx="419961" cy="27708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TW" dirty="0" smtClean="0"/>
              <a:t>Approximate </a:t>
            </a:r>
            <a:r>
              <a:rPr lang="en-CA" altLang="zh-TW" dirty="0" err="1" smtClean="0"/>
              <a:t>Dyna</a:t>
            </a:r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1" y="3929066"/>
            <a:ext cx="850108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5" y="2857496"/>
            <a:ext cx="81343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文字方塊 6"/>
          <p:cNvSpPr txBox="1"/>
          <p:nvPr/>
        </p:nvSpPr>
        <p:spPr>
          <a:xfrm>
            <a:off x="857224" y="5429264"/>
            <a:ext cx="339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Is the structural assumption valid?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zh-TW" dirty="0" smtClean="0"/>
              <a:t>Learning the transition probabilities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071942"/>
            <a:ext cx="8429652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2714620"/>
            <a:ext cx="59150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文字方塊 6"/>
          <p:cNvSpPr txBox="1"/>
          <p:nvPr/>
        </p:nvSpPr>
        <p:spPr>
          <a:xfrm>
            <a:off x="857224" y="5429264"/>
            <a:ext cx="6110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Do we have any 100% accuracy  supervised learning algorithm?</a:t>
            </a:r>
          </a:p>
          <a:p>
            <a:r>
              <a:rPr lang="en-CA" dirty="0" smtClean="0"/>
              <a:t>Can we learning every effects?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Markov Decision Processes (MDPs)</a:t>
            </a:r>
          </a:p>
          <a:p>
            <a:r>
              <a:rPr lang="en-US" altLang="zh-TW" dirty="0" smtClean="0"/>
              <a:t>Hierarchical Reinforcement Learning (HRL)</a:t>
            </a:r>
          </a:p>
          <a:p>
            <a:r>
              <a:rPr lang="en-US" altLang="zh-TW" dirty="0" smtClean="0"/>
              <a:t>Optimal Planning (My algorithm)</a:t>
            </a:r>
          </a:p>
          <a:p>
            <a:r>
              <a:rPr lang="en-US" altLang="zh-TW" dirty="0" smtClean="0"/>
              <a:t>Experiment</a:t>
            </a:r>
          </a:p>
          <a:p>
            <a:pPr lvl="1"/>
            <a:r>
              <a:rPr lang="en-US" altLang="zh-TW" dirty="0" smtClean="0"/>
              <a:t>School Bus</a:t>
            </a:r>
          </a:p>
          <a:p>
            <a:pPr lvl="1"/>
            <a:r>
              <a:rPr lang="en-US" altLang="zh-TW" dirty="0" smtClean="0"/>
              <a:t>Super Mario Bros.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MAXQ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357562"/>
            <a:ext cx="79533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文字方塊 8"/>
          <p:cNvSpPr txBox="1"/>
          <p:nvPr/>
        </p:nvSpPr>
        <p:spPr>
          <a:xfrm>
            <a:off x="857224" y="5429264"/>
            <a:ext cx="3195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Allow “unsafe” state abstraction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2"/>
          <p:cNvSpPr txBox="1">
            <a:spLocks/>
          </p:cNvSpPr>
          <p:nvPr/>
        </p:nvSpPr>
        <p:spPr>
          <a:xfrm>
            <a:off x="642910" y="1785926"/>
            <a:ext cx="8229600" cy="1071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CA" sz="3200" dirty="0" smtClean="0">
                <a:sym typeface="Wingdings" pitchFamily="2" charset="2"/>
              </a:rPr>
              <a:t>No free lunch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CA" sz="2800" dirty="0" smtClean="0"/>
              <a:t>Why MAXQ is the most popular HRL framework?</a:t>
            </a:r>
            <a:endParaRPr kumimoji="0" lang="en-CA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CA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CA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929198"/>
            <a:ext cx="78771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3714752"/>
            <a:ext cx="79533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文字方塊 13"/>
          <p:cNvSpPr txBox="1"/>
          <p:nvPr/>
        </p:nvSpPr>
        <p:spPr>
          <a:xfrm>
            <a:off x="357158" y="1571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Pseudo-Reward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Pseudo-rewards encourage subtasks pursuing </a:t>
            </a:r>
            <a:r>
              <a:rPr lang="en-CA" dirty="0" err="1" smtClean="0"/>
              <a:t>subgoals</a:t>
            </a:r>
            <a:endParaRPr lang="en-CA" dirty="0" smtClean="0"/>
          </a:p>
          <a:p>
            <a:r>
              <a:rPr lang="en-CA" dirty="0" smtClean="0"/>
              <a:t>High pseudo rewards </a:t>
            </a:r>
            <a:r>
              <a:rPr lang="en-CA" dirty="0" smtClean="0">
                <a:sym typeface="Wingdings" pitchFamily="2" charset="2"/>
              </a:rPr>
              <a:t> MAXQ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Faster learning</a:t>
            </a:r>
          </a:p>
          <a:p>
            <a:r>
              <a:rPr lang="en-CA" dirty="0" smtClean="0">
                <a:sym typeface="Wingdings" pitchFamily="2" charset="2"/>
              </a:rPr>
              <a:t>Low pseudo rewards</a:t>
            </a:r>
            <a:r>
              <a:rPr lang="en-CA" dirty="0" smtClean="0"/>
              <a:t> </a:t>
            </a:r>
            <a:r>
              <a:rPr lang="en-CA" dirty="0" smtClean="0">
                <a:sym typeface="Wingdings" pitchFamily="2" charset="2"/>
              </a:rPr>
              <a:t> HORDQ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Slower learning</a:t>
            </a:r>
          </a:p>
          <a:p>
            <a:r>
              <a:rPr lang="en-CA" dirty="0" smtClean="0">
                <a:sym typeface="Wingdings" pitchFamily="2" charset="2"/>
              </a:rPr>
              <a:t>Non-zero pseudo rewards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Lose </a:t>
            </a:r>
            <a:r>
              <a:rPr lang="en-CA" dirty="0" smtClean="0">
                <a:sym typeface="Wingdings" pitchFamily="2" charset="2"/>
              </a:rPr>
              <a:t>optimality</a:t>
            </a:r>
          </a:p>
          <a:p>
            <a:pPr lvl="1"/>
            <a:r>
              <a:rPr lang="en-CA" dirty="0" smtClean="0"/>
              <a:t>Decrease </a:t>
            </a:r>
            <a:r>
              <a:rPr lang="en-CA" dirty="0" smtClean="0"/>
              <a:t>the pseudo-reward to </a:t>
            </a:r>
            <a:r>
              <a:rPr lang="en-CA" dirty="0" smtClean="0"/>
              <a:t>zero</a:t>
            </a:r>
          </a:p>
          <a:p>
            <a:pPr lvl="2"/>
            <a:r>
              <a:rPr lang="en-CA" dirty="0" smtClean="0"/>
              <a:t>To learn the optimal </a:t>
            </a:r>
            <a:r>
              <a:rPr lang="en-CA" dirty="0" smtClean="0"/>
              <a:t>policy</a:t>
            </a:r>
            <a:endParaRPr lang="en-CA" dirty="0" smtClean="0">
              <a:sym typeface="Wingdings" pitchFamily="2" charset="2"/>
            </a:endParaRPr>
          </a:p>
          <a:p>
            <a:pPr lvl="1"/>
            <a:endParaRPr lang="en-CA" dirty="0" smtClean="0">
              <a:sym typeface="Wingdings" pitchFamily="2" charset="2"/>
            </a:endParaRPr>
          </a:p>
          <a:p>
            <a:pPr lvl="1"/>
            <a:endParaRPr lang="en-CA" dirty="0" smtClean="0">
              <a:sym typeface="Wingdings" pitchFamily="2" charset="2"/>
            </a:endParaRPr>
          </a:p>
          <a:p>
            <a:endParaRPr lang="en-CA" dirty="0" smtClean="0">
              <a:sym typeface="Wingdings" pitchFamily="2" charset="2"/>
            </a:endParaRPr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1: School Bus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186370" cy="45259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Actions:</a:t>
            </a:r>
          </a:p>
          <a:p>
            <a:pPr lvl="1"/>
            <a:r>
              <a:rPr lang="en-CA" dirty="0" smtClean="0"/>
              <a:t>North, South, West, East </a:t>
            </a:r>
          </a:p>
          <a:p>
            <a:r>
              <a:rPr lang="en-CA" dirty="0" smtClean="0"/>
              <a:t>Reward:</a:t>
            </a:r>
          </a:p>
          <a:p>
            <a:pPr lvl="1"/>
            <a:r>
              <a:rPr lang="en-CA" dirty="0" smtClean="0"/>
              <a:t>Step cost: -1</a:t>
            </a:r>
          </a:p>
          <a:p>
            <a:pPr lvl="1"/>
            <a:r>
              <a:rPr lang="en-CA" dirty="0" smtClean="0"/>
              <a:t>Pickup all passengers: 0</a:t>
            </a:r>
          </a:p>
          <a:p>
            <a:pPr lvl="1"/>
            <a:r>
              <a:rPr lang="en-CA" dirty="0" smtClean="0"/>
              <a:t>Breakdown: -50</a:t>
            </a:r>
          </a:p>
          <a:p>
            <a:r>
              <a:rPr lang="en-CA" dirty="0" smtClean="0"/>
              <a:t>Construction site:</a:t>
            </a:r>
          </a:p>
          <a:p>
            <a:pPr lvl="1"/>
            <a:r>
              <a:rPr lang="en-CA" dirty="0" smtClean="0"/>
              <a:t>Will damage the bus</a:t>
            </a:r>
          </a:p>
          <a:p>
            <a:pPr lvl="2"/>
            <a:r>
              <a:rPr lang="en-CA" dirty="0" smtClean="0"/>
              <a:t>May break down for each step</a:t>
            </a:r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1571612"/>
            <a:ext cx="3131211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1: School Bus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3" y="2000240"/>
            <a:ext cx="3131211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5712145" y="2214554"/>
            <a:ext cx="987746" cy="61146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Root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2502" y="3527737"/>
            <a:ext cx="929643" cy="61146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Move(1)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57993" y="3527737"/>
            <a:ext cx="929643" cy="61146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Move(6)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6" idx="2"/>
            <a:endCxn id="7" idx="0"/>
          </p:cNvCxnSpPr>
          <p:nvPr/>
        </p:nvCxnSpPr>
        <p:spPr>
          <a:xfrm rot="5400000">
            <a:off x="5375809" y="2697528"/>
            <a:ext cx="701723" cy="95869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6" idx="2"/>
            <a:endCxn id="8" idx="0"/>
          </p:cNvCxnSpPr>
          <p:nvPr/>
        </p:nvCxnSpPr>
        <p:spPr>
          <a:xfrm rot="16200000" flipH="1">
            <a:off x="6363555" y="2668476"/>
            <a:ext cx="701723" cy="101679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944555" y="3348667"/>
            <a:ext cx="639130" cy="882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/>
              <a:t>…</a:t>
            </a:r>
            <a:endParaRPr lang="zh-TW" altLang="en-US" sz="4400" dirty="0"/>
          </a:p>
        </p:txBody>
      </p:sp>
      <p:cxnSp>
        <p:nvCxnSpPr>
          <p:cNvPr id="16" name="直線單箭頭接點 15"/>
          <p:cNvCxnSpPr>
            <a:stCxn id="7" idx="2"/>
          </p:cNvCxnSpPr>
          <p:nvPr/>
        </p:nvCxnSpPr>
        <p:spPr>
          <a:xfrm rot="5400000">
            <a:off x="4405105" y="4342285"/>
            <a:ext cx="1045306" cy="63913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2"/>
          </p:cNvCxnSpPr>
          <p:nvPr/>
        </p:nvCxnSpPr>
        <p:spPr>
          <a:xfrm rot="16200000" flipH="1">
            <a:off x="4986132" y="4400387"/>
            <a:ext cx="1045306" cy="52292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8" idx="2"/>
          </p:cNvCxnSpPr>
          <p:nvPr/>
        </p:nvCxnSpPr>
        <p:spPr>
          <a:xfrm rot="5400000">
            <a:off x="6554905" y="4516593"/>
            <a:ext cx="1045306" cy="29051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8" idx="2"/>
          </p:cNvCxnSpPr>
          <p:nvPr/>
        </p:nvCxnSpPr>
        <p:spPr>
          <a:xfrm rot="16200000" flipH="1">
            <a:off x="7106881" y="4255131"/>
            <a:ext cx="1045306" cy="81343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7" idx="2"/>
          </p:cNvCxnSpPr>
          <p:nvPr/>
        </p:nvCxnSpPr>
        <p:spPr>
          <a:xfrm rot="16200000" flipH="1">
            <a:off x="5567159" y="3819360"/>
            <a:ext cx="1045306" cy="168497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2"/>
          </p:cNvCxnSpPr>
          <p:nvPr/>
        </p:nvCxnSpPr>
        <p:spPr>
          <a:xfrm rot="16200000" flipH="1">
            <a:off x="6119135" y="3267385"/>
            <a:ext cx="1045306" cy="278892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8" idx="2"/>
          </p:cNvCxnSpPr>
          <p:nvPr/>
        </p:nvCxnSpPr>
        <p:spPr>
          <a:xfrm rot="5400000">
            <a:off x="5973878" y="3935566"/>
            <a:ext cx="1045306" cy="145256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8" idx="2"/>
          </p:cNvCxnSpPr>
          <p:nvPr/>
        </p:nvCxnSpPr>
        <p:spPr>
          <a:xfrm rot="5400000">
            <a:off x="5392851" y="3354539"/>
            <a:ext cx="1045306" cy="261462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3714744" y="5214950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North</a:t>
            </a:r>
          </a:p>
        </p:txBody>
      </p:sp>
      <p:sp>
        <p:nvSpPr>
          <p:cNvPr id="33" name="橢圓 32"/>
          <p:cNvSpPr/>
          <p:nvPr/>
        </p:nvSpPr>
        <p:spPr>
          <a:xfrm>
            <a:off x="6286512" y="5214950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South</a:t>
            </a:r>
          </a:p>
        </p:txBody>
      </p:sp>
      <p:sp>
        <p:nvSpPr>
          <p:cNvPr id="34" name="橢圓 33"/>
          <p:cNvSpPr/>
          <p:nvPr/>
        </p:nvSpPr>
        <p:spPr>
          <a:xfrm>
            <a:off x="5000628" y="5214950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East</a:t>
            </a:r>
          </a:p>
        </p:txBody>
      </p:sp>
      <p:sp>
        <p:nvSpPr>
          <p:cNvPr id="35" name="橢圓 34"/>
          <p:cNvSpPr/>
          <p:nvPr/>
        </p:nvSpPr>
        <p:spPr>
          <a:xfrm>
            <a:off x="7643834" y="5214950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West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4286248" y="3357562"/>
            <a:ext cx="4286280" cy="1071570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圓角矩形 36"/>
          <p:cNvSpPr/>
          <p:nvPr/>
        </p:nvSpPr>
        <p:spPr>
          <a:xfrm>
            <a:off x="4286248" y="2000240"/>
            <a:ext cx="4214842" cy="1000132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文字方塊 38"/>
          <p:cNvSpPr txBox="1"/>
          <p:nvPr/>
        </p:nvSpPr>
        <p:spPr>
          <a:xfrm>
            <a:off x="7358082" y="2071678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Model Based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7786710" y="3643314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TW" sz="1400" b="1" dirty="0" smtClean="0">
                <a:solidFill>
                  <a:schemeClr val="tx2"/>
                </a:solidFill>
              </a:rPr>
              <a:t>HORDQ</a:t>
            </a:r>
            <a:endParaRPr lang="zh-TW" altLang="en-US" sz="1400" b="1" dirty="0">
              <a:solidFill>
                <a:schemeClr val="tx2"/>
              </a:solidFill>
            </a:endParaRPr>
          </a:p>
        </p:txBody>
      </p:sp>
      <p:sp>
        <p:nvSpPr>
          <p:cNvPr id="41" name="向左箭號 40"/>
          <p:cNvSpPr/>
          <p:nvPr/>
        </p:nvSpPr>
        <p:spPr>
          <a:xfrm rot="12960768">
            <a:off x="6517091" y="1739062"/>
            <a:ext cx="928694" cy="35719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文字方塊 41"/>
          <p:cNvSpPr txBox="1"/>
          <p:nvPr/>
        </p:nvSpPr>
        <p:spPr>
          <a:xfrm>
            <a:off x="5143504" y="1285860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Ignore the damage status</a:t>
            </a:r>
            <a:endParaRPr lang="en-CA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1: Result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1857364"/>
            <a:ext cx="398084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1: School Bus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3" y="2000240"/>
            <a:ext cx="3131211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5712145" y="2214554"/>
            <a:ext cx="987746" cy="61146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Root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2502" y="3527737"/>
            <a:ext cx="929643" cy="61146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Move(1)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57993" y="3527737"/>
            <a:ext cx="929643" cy="61146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Move(6)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6" idx="2"/>
            <a:endCxn id="7" idx="0"/>
          </p:cNvCxnSpPr>
          <p:nvPr/>
        </p:nvCxnSpPr>
        <p:spPr>
          <a:xfrm rot="5400000">
            <a:off x="5375809" y="2697528"/>
            <a:ext cx="701723" cy="95869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6" idx="2"/>
            <a:endCxn id="8" idx="0"/>
          </p:cNvCxnSpPr>
          <p:nvPr/>
        </p:nvCxnSpPr>
        <p:spPr>
          <a:xfrm rot="16200000" flipH="1">
            <a:off x="6363555" y="2668476"/>
            <a:ext cx="701723" cy="101679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944555" y="3348667"/>
            <a:ext cx="639130" cy="882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/>
              <a:t>…</a:t>
            </a:r>
            <a:endParaRPr lang="zh-TW" altLang="en-US" sz="4400" dirty="0"/>
          </a:p>
        </p:txBody>
      </p:sp>
      <p:cxnSp>
        <p:nvCxnSpPr>
          <p:cNvPr id="16" name="直線單箭頭接點 15"/>
          <p:cNvCxnSpPr>
            <a:stCxn id="7" idx="2"/>
          </p:cNvCxnSpPr>
          <p:nvPr/>
        </p:nvCxnSpPr>
        <p:spPr>
          <a:xfrm rot="5400000">
            <a:off x="4405105" y="4342285"/>
            <a:ext cx="1045306" cy="63913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2"/>
          </p:cNvCxnSpPr>
          <p:nvPr/>
        </p:nvCxnSpPr>
        <p:spPr>
          <a:xfrm rot="16200000" flipH="1">
            <a:off x="4986132" y="4400387"/>
            <a:ext cx="1045306" cy="52292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8" idx="2"/>
          </p:cNvCxnSpPr>
          <p:nvPr/>
        </p:nvCxnSpPr>
        <p:spPr>
          <a:xfrm rot="5400000">
            <a:off x="6554905" y="4516593"/>
            <a:ext cx="1045306" cy="29051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8" idx="2"/>
          </p:cNvCxnSpPr>
          <p:nvPr/>
        </p:nvCxnSpPr>
        <p:spPr>
          <a:xfrm rot="16200000" flipH="1">
            <a:off x="7106881" y="4255131"/>
            <a:ext cx="1045306" cy="81343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7" idx="2"/>
          </p:cNvCxnSpPr>
          <p:nvPr/>
        </p:nvCxnSpPr>
        <p:spPr>
          <a:xfrm rot="16200000" flipH="1">
            <a:off x="5567159" y="3819360"/>
            <a:ext cx="1045306" cy="168497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2"/>
          </p:cNvCxnSpPr>
          <p:nvPr/>
        </p:nvCxnSpPr>
        <p:spPr>
          <a:xfrm rot="16200000" flipH="1">
            <a:off x="6119135" y="3267385"/>
            <a:ext cx="1045306" cy="278892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8" idx="2"/>
          </p:cNvCxnSpPr>
          <p:nvPr/>
        </p:nvCxnSpPr>
        <p:spPr>
          <a:xfrm rot="5400000">
            <a:off x="5973878" y="3935566"/>
            <a:ext cx="1045306" cy="145256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8" idx="2"/>
          </p:cNvCxnSpPr>
          <p:nvPr/>
        </p:nvCxnSpPr>
        <p:spPr>
          <a:xfrm rot="5400000">
            <a:off x="5392851" y="3354539"/>
            <a:ext cx="1045306" cy="261462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3714744" y="5214950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North</a:t>
            </a:r>
          </a:p>
        </p:txBody>
      </p:sp>
      <p:sp>
        <p:nvSpPr>
          <p:cNvPr id="33" name="橢圓 32"/>
          <p:cNvSpPr/>
          <p:nvPr/>
        </p:nvSpPr>
        <p:spPr>
          <a:xfrm>
            <a:off x="6286512" y="5214950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South</a:t>
            </a:r>
          </a:p>
        </p:txBody>
      </p:sp>
      <p:sp>
        <p:nvSpPr>
          <p:cNvPr id="34" name="橢圓 33"/>
          <p:cNvSpPr/>
          <p:nvPr/>
        </p:nvSpPr>
        <p:spPr>
          <a:xfrm>
            <a:off x="5000628" y="5214950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East</a:t>
            </a:r>
          </a:p>
        </p:txBody>
      </p:sp>
      <p:sp>
        <p:nvSpPr>
          <p:cNvPr id="35" name="橢圓 34"/>
          <p:cNvSpPr/>
          <p:nvPr/>
        </p:nvSpPr>
        <p:spPr>
          <a:xfrm>
            <a:off x="7643834" y="5214950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West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4286248" y="3357562"/>
            <a:ext cx="4286280" cy="1071570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圓角矩形 36"/>
          <p:cNvSpPr/>
          <p:nvPr/>
        </p:nvSpPr>
        <p:spPr>
          <a:xfrm>
            <a:off x="4286248" y="2000240"/>
            <a:ext cx="4214842" cy="1000132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文字方塊 38"/>
          <p:cNvSpPr txBox="1"/>
          <p:nvPr/>
        </p:nvSpPr>
        <p:spPr>
          <a:xfrm>
            <a:off x="7358082" y="2071678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strike="sngStrike" dirty="0" smtClean="0">
                <a:solidFill>
                  <a:schemeClr val="accent2"/>
                </a:solidFill>
              </a:rPr>
              <a:t>Model Based</a:t>
            </a:r>
            <a:endParaRPr lang="zh-TW" altLang="en-US" sz="1400" b="1" strike="sngStrike" dirty="0">
              <a:solidFill>
                <a:schemeClr val="accent2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7786710" y="3643314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TW" sz="1400" b="1" dirty="0" smtClean="0">
                <a:solidFill>
                  <a:schemeClr val="tx2"/>
                </a:solidFill>
              </a:rPr>
              <a:t>HORDQ</a:t>
            </a:r>
            <a:endParaRPr lang="zh-TW" altLang="en-US" sz="1400" b="1" dirty="0">
              <a:solidFill>
                <a:schemeClr val="tx2"/>
              </a:solidFill>
            </a:endParaRPr>
          </a:p>
        </p:txBody>
      </p:sp>
      <p:sp>
        <p:nvSpPr>
          <p:cNvPr id="41" name="向左箭號 40"/>
          <p:cNvSpPr/>
          <p:nvPr/>
        </p:nvSpPr>
        <p:spPr>
          <a:xfrm rot="12960768">
            <a:off x="6517091" y="1739062"/>
            <a:ext cx="928694" cy="35719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文字方塊 41"/>
          <p:cNvSpPr txBox="1"/>
          <p:nvPr/>
        </p:nvSpPr>
        <p:spPr>
          <a:xfrm>
            <a:off x="5857884" y="128586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Radom Policy!!!</a:t>
            </a:r>
            <a:endParaRPr lang="en-CA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1: Result</a:t>
            </a:r>
            <a:endParaRPr lang="en-CA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1928802"/>
            <a:ext cx="3931635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Pseudo-reward shall</a:t>
            </a:r>
          </a:p>
          <a:p>
            <a:pPr lvl="1"/>
            <a:r>
              <a:rPr lang="en-CA" dirty="0" smtClean="0"/>
              <a:t>Larger than the </a:t>
            </a:r>
            <a:r>
              <a:rPr lang="en-CA" dirty="0" smtClean="0"/>
              <a:t>step cost of reaching the </a:t>
            </a:r>
            <a:r>
              <a:rPr lang="en-CA" dirty="0" err="1" smtClean="0"/>
              <a:t>subgoal</a:t>
            </a:r>
            <a:endParaRPr lang="en-CA" dirty="0" smtClean="0"/>
          </a:p>
          <a:p>
            <a:pPr lvl="2"/>
            <a:r>
              <a:rPr lang="en-CA" dirty="0" smtClean="0"/>
              <a:t>Necessary for good learning rate</a:t>
            </a:r>
          </a:p>
          <a:p>
            <a:pPr lvl="1"/>
            <a:r>
              <a:rPr lang="en-CA" dirty="0" smtClean="0"/>
              <a:t>Smaller than the breakdown penalty</a:t>
            </a:r>
          </a:p>
          <a:p>
            <a:pPr lvl="2"/>
            <a:r>
              <a:rPr lang="en-CA" dirty="0" smtClean="0"/>
              <a:t>To avoid break the bus</a:t>
            </a:r>
          </a:p>
          <a:p>
            <a:r>
              <a:rPr lang="en-CA" dirty="0" smtClean="0"/>
              <a:t>To learn the optimal policy</a:t>
            </a:r>
          </a:p>
          <a:p>
            <a:pPr lvl="1"/>
            <a:r>
              <a:rPr lang="en-CA" dirty="0" smtClean="0"/>
              <a:t>Decrease the pseudo-reward to zero</a:t>
            </a:r>
          </a:p>
          <a:p>
            <a:pPr lvl="1"/>
            <a:r>
              <a:rPr lang="en-CA" dirty="0" smtClean="0"/>
              <a:t>What </a:t>
            </a:r>
            <a:r>
              <a:rPr lang="en-CA" dirty="0" smtClean="0"/>
              <a:t>is the decreasing rate</a:t>
            </a:r>
            <a:r>
              <a:rPr lang="en-CA" dirty="0" smtClean="0"/>
              <a:t>?</a:t>
            </a:r>
            <a:endParaRPr lang="en-CA" dirty="0" smtClean="0"/>
          </a:p>
          <a:p>
            <a:pPr lvl="1"/>
            <a:endParaRPr lang="en-CA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CA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42910" y="57148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CA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TW" dirty="0" smtClean="0"/>
              <a:t>No more “toy problems”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1676"/>
          </a:xfrm>
        </p:spPr>
        <p:txBody>
          <a:bodyPr/>
          <a:lstStyle/>
          <a:p>
            <a:r>
              <a:rPr lang="en-US" altLang="zh-TW" dirty="0" smtClean="0"/>
              <a:t>What is the application to large</a:t>
            </a:r>
            <a:r>
              <a:rPr lang="zh-TW" altLang="en-US" dirty="0" smtClean="0"/>
              <a:t> </a:t>
            </a:r>
            <a:r>
              <a:rPr lang="en-US" altLang="zh-TW" dirty="0" smtClean="0"/>
              <a:t>domains?</a:t>
            </a:r>
          </a:p>
          <a:p>
            <a:pPr lvl="1"/>
            <a:r>
              <a:rPr lang="en-US" altLang="zh-TW" dirty="0" smtClean="0"/>
              <a:t>No more table lookup Q-learning</a:t>
            </a:r>
          </a:p>
          <a:p>
            <a:pPr lvl="1"/>
            <a:r>
              <a:rPr lang="en-US" altLang="zh-TW" dirty="0" smtClean="0"/>
              <a:t>Not possible to learn the optimal policy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71472" y="3929066"/>
            <a:ext cx="8229600" cy="1971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71472" y="3929066"/>
            <a:ext cx="8229600" cy="1971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42910" y="4000504"/>
            <a:ext cx="8229600" cy="1971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the model-free approach handle the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situations where</a:t>
            </a:r>
            <a:r>
              <a:rPr kumimoji="0" lang="en-US" altLang="zh-TW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model-based approach </a:t>
            </a:r>
            <a:r>
              <a:rPr kumimoji="0" lang="en-US" altLang="zh-TW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fails</a:t>
            </a: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圓角矩形 35"/>
          <p:cNvSpPr/>
          <p:nvPr/>
        </p:nvSpPr>
        <p:spPr>
          <a:xfrm>
            <a:off x="6357950" y="1928802"/>
            <a:ext cx="2214578" cy="40005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Classical Planning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00306"/>
            <a:ext cx="2192001" cy="291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立方體 4"/>
          <p:cNvSpPr/>
          <p:nvPr/>
        </p:nvSpPr>
        <p:spPr>
          <a:xfrm>
            <a:off x="6929454" y="4143380"/>
            <a:ext cx="1071570" cy="1143008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立方體 5"/>
          <p:cNvSpPr/>
          <p:nvPr/>
        </p:nvSpPr>
        <p:spPr>
          <a:xfrm>
            <a:off x="6929454" y="3286124"/>
            <a:ext cx="1071570" cy="1143008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立方體 6"/>
          <p:cNvSpPr/>
          <p:nvPr/>
        </p:nvSpPr>
        <p:spPr>
          <a:xfrm>
            <a:off x="6929454" y="2428868"/>
            <a:ext cx="1071570" cy="1143008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弧形接點 8"/>
          <p:cNvCxnSpPr>
            <a:stCxn id="7" idx="0"/>
            <a:endCxn id="3074" idx="0"/>
          </p:cNvCxnSpPr>
          <p:nvPr/>
        </p:nvCxnSpPr>
        <p:spPr>
          <a:xfrm rot="16200000" flipH="1" flipV="1">
            <a:off x="4311874" y="-787005"/>
            <a:ext cx="71438" cy="6503184"/>
          </a:xfrm>
          <a:prstGeom prst="curvedConnector3">
            <a:avLst>
              <a:gd name="adj1" fmla="val -1154775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弧形接點 10"/>
          <p:cNvCxnSpPr>
            <a:stCxn id="3074" idx="2"/>
            <a:endCxn id="5" idx="3"/>
          </p:cNvCxnSpPr>
          <p:nvPr/>
        </p:nvCxnSpPr>
        <p:spPr>
          <a:xfrm rot="5400000" flipH="1" flipV="1">
            <a:off x="4146981" y="2235408"/>
            <a:ext cx="133331" cy="6235292"/>
          </a:xfrm>
          <a:prstGeom prst="curvedConnector3">
            <a:avLst>
              <a:gd name="adj1" fmla="val -439815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500430" y="1142984"/>
            <a:ext cx="1874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Observations</a:t>
            </a:r>
            <a:endParaRPr lang="zh-TW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14744" y="6143644"/>
            <a:ext cx="113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Actions</a:t>
            </a:r>
            <a:endParaRPr lang="zh-TW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786050" y="1857364"/>
            <a:ext cx="173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Fully Observable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786050" y="5429264"/>
            <a:ext cx="134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Single Agent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572000" y="1857364"/>
            <a:ext cx="151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Perfect Model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86248" y="5429264"/>
            <a:ext cx="143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Deterministic</a:t>
            </a:r>
            <a:endParaRPr lang="zh-TW" altLang="en-US" dirty="0"/>
          </a:p>
        </p:txBody>
      </p:sp>
      <p:sp>
        <p:nvSpPr>
          <p:cNvPr id="33" name="標題 1"/>
          <p:cNvSpPr txBox="1">
            <a:spLocks/>
          </p:cNvSpPr>
          <p:nvPr/>
        </p:nvSpPr>
        <p:spPr>
          <a:xfrm>
            <a:off x="571472" y="2857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Markov Decision Process(MDP)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57686" y="542926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Stochastic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590430" y="1849289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 Prior Model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000892" y="5929330"/>
            <a:ext cx="966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2"/>
                </a:solidFill>
              </a:rPr>
              <a:t>World</a:t>
            </a:r>
            <a:endParaRPr lang="zh-TW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571604" y="3929066"/>
            <a:ext cx="93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Agent</a:t>
            </a:r>
            <a:endParaRPr lang="zh-TW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28596" y="5357826"/>
            <a:ext cx="5998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Sega EMA</a:t>
            </a:r>
            <a:endParaRPr lang="en-CA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/>
      <p:bldP spid="32" grpId="0"/>
      <p:bldP spid="33" grpId="0"/>
      <p:bldP spid="34" grpId="0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2: Super Mario Bros.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7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RL Competition 2009</a:t>
            </a:r>
          </a:p>
          <a:p>
            <a:pPr lvl="1"/>
            <a:r>
              <a:rPr lang="en-CA" dirty="0" smtClean="0"/>
              <a:t>Image features:</a:t>
            </a:r>
          </a:p>
          <a:p>
            <a:pPr lvl="2"/>
            <a:r>
              <a:rPr lang="en-CA" dirty="0" smtClean="0"/>
              <a:t>22x16 Tiles</a:t>
            </a:r>
          </a:p>
          <a:p>
            <a:pPr lvl="2"/>
            <a:r>
              <a:rPr lang="en-CA" dirty="0" smtClean="0"/>
              <a:t>List of monsters</a:t>
            </a:r>
          </a:p>
          <a:p>
            <a:pPr lvl="3"/>
            <a:r>
              <a:rPr lang="en-CA" dirty="0" smtClean="0"/>
              <a:t>Type, Speed, Position</a:t>
            </a:r>
          </a:p>
          <a:p>
            <a:pPr lvl="1"/>
            <a:r>
              <a:rPr lang="en-CA" dirty="0" smtClean="0"/>
              <a:t>Actions:</a:t>
            </a:r>
          </a:p>
          <a:p>
            <a:pPr lvl="2"/>
            <a:r>
              <a:rPr lang="en-CA" dirty="0" smtClean="0"/>
              <a:t>Left, Right, Jump, Speed</a:t>
            </a:r>
          </a:p>
          <a:p>
            <a:pPr lvl="1"/>
            <a:r>
              <a:rPr lang="en-US" altLang="zh-TW" dirty="0" smtClean="0"/>
              <a:t>Reward: </a:t>
            </a:r>
          </a:p>
          <a:p>
            <a:pPr lvl="2"/>
            <a:r>
              <a:rPr lang="en-US" altLang="zh-TW" dirty="0" smtClean="0"/>
              <a:t>Finish the level: +100</a:t>
            </a:r>
          </a:p>
          <a:p>
            <a:pPr lvl="2"/>
            <a:r>
              <a:rPr lang="en-US" altLang="zh-TW" dirty="0" smtClean="0"/>
              <a:t>Get killed: -50</a:t>
            </a:r>
          </a:p>
          <a:p>
            <a:pPr lvl="2"/>
            <a:r>
              <a:rPr lang="en-US" altLang="zh-TW" dirty="0" smtClean="0"/>
              <a:t>Each coin: +1</a:t>
            </a:r>
          </a:p>
          <a:p>
            <a:pPr lvl="2"/>
            <a:r>
              <a:rPr lang="en-US" altLang="zh-TW" dirty="0" smtClean="0"/>
              <a:t>Move forward: +1</a:t>
            </a:r>
          </a:p>
          <a:p>
            <a:pPr lvl="2"/>
            <a:r>
              <a:rPr lang="en-US" altLang="zh-TW" dirty="0" smtClean="0"/>
              <a:t>Move backward: -1</a:t>
            </a:r>
          </a:p>
          <a:p>
            <a:pPr lvl="3"/>
            <a:endParaRPr lang="en-US" altLang="zh-TW" dirty="0" smtClean="0"/>
          </a:p>
        </p:txBody>
      </p:sp>
      <p:pic>
        <p:nvPicPr>
          <p:cNvPr id="4" name="Content Placeholder 13" descr="infinitemariobros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1785926"/>
            <a:ext cx="3238522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2: Super Mario Bros.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Why Mario is important?</a:t>
            </a:r>
          </a:p>
          <a:p>
            <a:pPr lvl="1"/>
            <a:r>
              <a:rPr lang="en-US" altLang="zh-TW" dirty="0" smtClean="0"/>
              <a:t>Mario is like a mobile robot</a:t>
            </a:r>
          </a:p>
          <a:p>
            <a:pPr lvl="2"/>
            <a:r>
              <a:rPr lang="en-US" altLang="zh-TW" dirty="0" smtClean="0"/>
              <a:t>Sensor: </a:t>
            </a:r>
          </a:p>
          <a:p>
            <a:pPr lvl="3"/>
            <a:r>
              <a:rPr lang="en-US" altLang="zh-TW" dirty="0" smtClean="0"/>
              <a:t>Video camera</a:t>
            </a:r>
          </a:p>
          <a:p>
            <a:pPr lvl="2"/>
            <a:r>
              <a:rPr lang="en-US" altLang="zh-TW" dirty="0" smtClean="0"/>
              <a:t>Dynamic:</a:t>
            </a:r>
          </a:p>
          <a:p>
            <a:pPr lvl="3"/>
            <a:r>
              <a:rPr lang="en-CA" dirty="0" smtClean="0"/>
              <a:t>Move around obstacles</a:t>
            </a:r>
          </a:p>
          <a:p>
            <a:pPr lvl="3"/>
            <a:r>
              <a:rPr lang="en-CA" dirty="0" smtClean="0"/>
              <a:t>Avoid dangerous creatures</a:t>
            </a:r>
          </a:p>
          <a:p>
            <a:pPr lvl="2"/>
            <a:r>
              <a:rPr lang="en-CA" dirty="0" smtClean="0"/>
              <a:t>Intelligence:</a:t>
            </a:r>
          </a:p>
          <a:p>
            <a:pPr lvl="3"/>
            <a:r>
              <a:rPr lang="en-CA" dirty="0" smtClean="0"/>
              <a:t>Execute a correct sequence of actions to achieve its goal</a:t>
            </a:r>
          </a:p>
          <a:p>
            <a:pPr lvl="1"/>
            <a:endParaRPr lang="en-CA" dirty="0" smtClean="0"/>
          </a:p>
          <a:p>
            <a:pPr lvl="3"/>
            <a:endParaRPr lang="en-US" altLang="zh-TW" dirty="0" smtClean="0"/>
          </a:p>
        </p:txBody>
      </p:sp>
      <p:pic>
        <p:nvPicPr>
          <p:cNvPr id="4" name="Content Placeholder 13" descr="infinitemariobros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02" y="1447800"/>
            <a:ext cx="2260597" cy="1695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Model-Based Approach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4282" y="1285860"/>
            <a:ext cx="8229600" cy="557214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Model the dynamics of Mario</a:t>
            </a:r>
          </a:p>
          <a:p>
            <a:pPr lvl="1"/>
            <a:r>
              <a:rPr lang="en-CA" dirty="0" smtClean="0"/>
              <a:t>Regression Tree </a:t>
            </a:r>
          </a:p>
          <a:p>
            <a:pPr lvl="2"/>
            <a:r>
              <a:rPr lang="en-CA" dirty="0" smtClean="0"/>
              <a:t>Use the idea from </a:t>
            </a:r>
            <a:r>
              <a:rPr lang="en-CA" dirty="0" err="1" smtClean="0"/>
              <a:t>Helster</a:t>
            </a:r>
            <a:r>
              <a:rPr lang="en-CA" dirty="0" smtClean="0"/>
              <a:t> and Stone 2009</a:t>
            </a:r>
          </a:p>
          <a:p>
            <a:pPr lvl="2"/>
            <a:r>
              <a:rPr lang="en-CA" dirty="0" smtClean="0"/>
              <a:t>Each action has its own tree</a:t>
            </a:r>
          </a:p>
          <a:p>
            <a:pPr lvl="2"/>
            <a:r>
              <a:rPr lang="en-CA" dirty="0" smtClean="0"/>
              <a:t>Features:</a:t>
            </a:r>
          </a:p>
          <a:p>
            <a:pPr lvl="3"/>
            <a:r>
              <a:rPr lang="en-CA" dirty="0" smtClean="0"/>
              <a:t>5x5 tiles around Mario</a:t>
            </a:r>
          </a:p>
          <a:p>
            <a:pPr lvl="4"/>
            <a:r>
              <a:rPr lang="en-CA" dirty="0" smtClean="0"/>
              <a:t>Include monsters</a:t>
            </a:r>
          </a:p>
          <a:p>
            <a:pPr lvl="3"/>
            <a:r>
              <a:rPr lang="en-CA" dirty="0" smtClean="0"/>
              <a:t>Current speed</a:t>
            </a:r>
          </a:p>
          <a:p>
            <a:pPr lvl="2"/>
            <a:r>
              <a:rPr lang="en-CA" dirty="0" smtClean="0"/>
              <a:t>Predicts:</a:t>
            </a:r>
          </a:p>
          <a:p>
            <a:pPr lvl="3"/>
            <a:r>
              <a:rPr lang="en-CA" dirty="0" smtClean="0"/>
              <a:t>The speed in the next state</a:t>
            </a:r>
          </a:p>
          <a:p>
            <a:pPr lvl="3"/>
            <a:r>
              <a:rPr lang="en-CA" dirty="0" smtClean="0"/>
              <a:t>The relative positions</a:t>
            </a:r>
          </a:p>
          <a:p>
            <a:r>
              <a:rPr lang="en-CA" dirty="0" smtClean="0"/>
              <a:t>Model the rewards</a:t>
            </a:r>
          </a:p>
          <a:p>
            <a:pPr lvl="1"/>
            <a:r>
              <a:rPr lang="en-CA" dirty="0" smtClean="0"/>
              <a:t>Regression Tree with the same feature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59683" y="2786058"/>
            <a:ext cx="3384317" cy="268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6991899" y="4511161"/>
            <a:ext cx="821478" cy="78040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Model-Based Approach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571612"/>
            <a:ext cx="5472122" cy="4972072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A* search </a:t>
            </a:r>
          </a:p>
          <a:p>
            <a:pPr lvl="1"/>
            <a:r>
              <a:rPr lang="en-CA" dirty="0" smtClean="0"/>
              <a:t>Idea from Robin </a:t>
            </a:r>
            <a:r>
              <a:rPr lang="en-CA" dirty="0" err="1" smtClean="0"/>
              <a:t>Baumgarten</a:t>
            </a:r>
            <a:endParaRPr lang="en-CA" dirty="0" smtClean="0"/>
          </a:p>
          <a:p>
            <a:pPr lvl="2"/>
            <a:r>
              <a:rPr lang="en-CA" dirty="0" smtClean="0"/>
              <a:t>The champion of Mario AI Competition 2009</a:t>
            </a:r>
          </a:p>
          <a:p>
            <a:pPr lvl="1"/>
            <a:r>
              <a:rPr lang="en-CA" dirty="0" smtClean="0"/>
              <a:t>Find a path which moves Mario forward as far as possible</a:t>
            </a:r>
          </a:p>
          <a:p>
            <a:pPr lvl="1"/>
            <a:r>
              <a:rPr lang="en-CA" dirty="0" smtClean="0"/>
              <a:t>Search for paths at most 6 step ahead</a:t>
            </a:r>
          </a:p>
          <a:p>
            <a:pPr lvl="1"/>
            <a:r>
              <a:rPr lang="en-CA" dirty="0" smtClean="0"/>
              <a:t>Prune the path when:</a:t>
            </a:r>
          </a:p>
          <a:p>
            <a:pPr lvl="2"/>
            <a:r>
              <a:rPr lang="en-CA" dirty="0" smtClean="0"/>
              <a:t>Mario gets killed</a:t>
            </a:r>
          </a:p>
          <a:p>
            <a:pPr lvl="2"/>
            <a:r>
              <a:rPr lang="en-CA" dirty="0" smtClean="0"/>
              <a:t>A jump action doesn’t increase the y-speed of Mario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8019" y="2143116"/>
            <a:ext cx="3955981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Model-Free Approach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2844" y="1785926"/>
            <a:ext cx="4643470" cy="4525963"/>
          </a:xfrm>
        </p:spPr>
        <p:txBody>
          <a:bodyPr>
            <a:normAutofit/>
          </a:bodyPr>
          <a:lstStyle/>
          <a:p>
            <a:r>
              <a:rPr lang="en-CA" dirty="0" smtClean="0"/>
              <a:t>Linear HORDQ:</a:t>
            </a:r>
          </a:p>
          <a:p>
            <a:pPr lvl="1"/>
            <a:r>
              <a:rPr lang="en-CA" dirty="0" smtClean="0"/>
              <a:t>Features: </a:t>
            </a:r>
          </a:p>
          <a:p>
            <a:pPr lvl="2"/>
            <a:r>
              <a:rPr lang="en-CA" dirty="0" smtClean="0"/>
              <a:t>Monsters in the screen</a:t>
            </a:r>
          </a:p>
          <a:p>
            <a:pPr lvl="3"/>
            <a:r>
              <a:rPr lang="en-CA" dirty="0" smtClean="0"/>
              <a:t>type, position (relative)</a:t>
            </a:r>
          </a:p>
          <a:p>
            <a:pPr lvl="2"/>
            <a:r>
              <a:rPr lang="en-CA" dirty="0" smtClean="0"/>
              <a:t>No pit information!!!</a:t>
            </a:r>
          </a:p>
          <a:p>
            <a:pPr lvl="3"/>
            <a:r>
              <a:rPr lang="en-CA" dirty="0" smtClean="0"/>
              <a:t>Not available from image features</a:t>
            </a:r>
          </a:p>
          <a:p>
            <a:pPr lvl="3"/>
            <a:r>
              <a:rPr lang="en-CA" dirty="0" smtClean="0"/>
              <a:t>How to represent a pit?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4786314" y="1928802"/>
            <a:ext cx="4135798" cy="3286148"/>
            <a:chOff x="1419225" y="923925"/>
            <a:chExt cx="6305550" cy="501015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19225" y="923925"/>
              <a:ext cx="6305550" cy="501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6" name="肘形接點 5"/>
            <p:cNvCxnSpPr/>
            <p:nvPr/>
          </p:nvCxnSpPr>
          <p:spPr>
            <a:xfrm>
              <a:off x="4724400" y="3886200"/>
              <a:ext cx="1524000" cy="914400"/>
            </a:xfrm>
            <a:prstGeom prst="bentConnector3">
              <a:avLst>
                <a:gd name="adj1" fmla="val 100924"/>
              </a:avLst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Model-Based Approach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686304" cy="4525963"/>
          </a:xfrm>
        </p:spPr>
        <p:txBody>
          <a:bodyPr>
            <a:normAutofit/>
          </a:bodyPr>
          <a:lstStyle/>
          <a:p>
            <a:r>
              <a:rPr lang="en-CA" dirty="0" smtClean="0"/>
              <a:t>Why model-based is necessary:</a:t>
            </a:r>
          </a:p>
          <a:p>
            <a:pPr lvl="1"/>
            <a:r>
              <a:rPr lang="en-CA" dirty="0" smtClean="0"/>
              <a:t>The terrain information</a:t>
            </a:r>
          </a:p>
          <a:p>
            <a:pPr lvl="2"/>
            <a:r>
              <a:rPr lang="en-CA" dirty="0" smtClean="0"/>
              <a:t>Let Mario move efficiently</a:t>
            </a:r>
          </a:p>
          <a:p>
            <a:pPr lvl="1"/>
            <a:r>
              <a:rPr lang="en-CA" dirty="0" smtClean="0"/>
              <a:t>The pit</a:t>
            </a:r>
          </a:p>
          <a:p>
            <a:pPr lvl="2"/>
            <a:r>
              <a:rPr lang="en-CA" dirty="0" smtClean="0"/>
              <a:t>Part of terrain information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5137846" y="1857364"/>
            <a:ext cx="4006154" cy="3286148"/>
            <a:chOff x="3286116" y="2757217"/>
            <a:chExt cx="4383075" cy="3595327"/>
          </a:xfrm>
        </p:grpSpPr>
        <p:grpSp>
          <p:nvGrpSpPr>
            <p:cNvPr id="5" name="群組 38"/>
            <p:cNvGrpSpPr/>
            <p:nvPr/>
          </p:nvGrpSpPr>
          <p:grpSpPr>
            <a:xfrm>
              <a:off x="3286116" y="2757217"/>
              <a:ext cx="4383075" cy="3472118"/>
              <a:chOff x="1428728" y="1285860"/>
              <a:chExt cx="6240463" cy="4943475"/>
            </a:xfrm>
          </p:grpSpPr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8728" y="1285860"/>
                <a:ext cx="6240463" cy="4943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8" name="弧形接點 7"/>
              <p:cNvCxnSpPr/>
              <p:nvPr/>
            </p:nvCxnSpPr>
            <p:spPr>
              <a:xfrm flipV="1">
                <a:off x="3786182" y="4357695"/>
                <a:ext cx="571504" cy="428628"/>
              </a:xfrm>
              <a:prstGeom prst="curvedConnector3">
                <a:avLst>
                  <a:gd name="adj1" fmla="val 3736"/>
                </a:avLst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弧形接點 8"/>
              <p:cNvCxnSpPr/>
              <p:nvPr/>
            </p:nvCxnSpPr>
            <p:spPr>
              <a:xfrm rot="16200000" flipH="1">
                <a:off x="4321965" y="4393412"/>
                <a:ext cx="500065" cy="428628"/>
              </a:xfrm>
              <a:prstGeom prst="curvedConnector3">
                <a:avLst>
                  <a:gd name="adj1" fmla="val 3735"/>
                </a:avLst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弧形接點 9"/>
              <p:cNvCxnSpPr/>
              <p:nvPr/>
            </p:nvCxnSpPr>
            <p:spPr>
              <a:xfrm rot="5400000">
                <a:off x="4393406" y="4893475"/>
                <a:ext cx="428633" cy="357196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弧形接點 10"/>
              <p:cNvCxnSpPr/>
              <p:nvPr/>
            </p:nvCxnSpPr>
            <p:spPr>
              <a:xfrm rot="16200000" flipH="1">
                <a:off x="4214813" y="5429264"/>
                <a:ext cx="500063" cy="71437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/>
            <p:cNvSpPr/>
            <p:nvPr/>
          </p:nvSpPr>
          <p:spPr>
            <a:xfrm>
              <a:off x="5072066" y="5572140"/>
              <a:ext cx="821478" cy="780404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Model-Free Approach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Why model-free is necessary:</a:t>
            </a:r>
          </a:p>
          <a:p>
            <a:pPr lvl="1"/>
            <a:r>
              <a:rPr lang="en-CA" dirty="0" smtClean="0"/>
              <a:t>Handle the interaction between objects</a:t>
            </a:r>
          </a:p>
          <a:p>
            <a:pPr lvl="1"/>
            <a:r>
              <a:rPr lang="en-CA" dirty="0" smtClean="0"/>
              <a:t>Not everything can be modeled</a:t>
            </a:r>
          </a:p>
          <a:p>
            <a:pPr lvl="2"/>
            <a:r>
              <a:rPr lang="en-CA" dirty="0" smtClean="0"/>
              <a:t>Monster can be killed</a:t>
            </a:r>
          </a:p>
          <a:p>
            <a:pPr lvl="2"/>
            <a:r>
              <a:rPr lang="en-CA" dirty="0" smtClean="0"/>
              <a:t>Turtle -&gt; shell</a:t>
            </a:r>
          </a:p>
          <a:p>
            <a:pPr lvl="2"/>
            <a:r>
              <a:rPr lang="en-CA" dirty="0" smtClean="0"/>
              <a:t>Kick the shell may kill monsters</a:t>
            </a:r>
          </a:p>
          <a:p>
            <a:pPr lvl="2"/>
            <a:r>
              <a:rPr lang="en-CA" dirty="0" smtClean="0"/>
              <a:t>Kick the shell may kill Mario</a:t>
            </a:r>
          </a:p>
          <a:p>
            <a:pPr lvl="2"/>
            <a:r>
              <a:rPr lang="en-CA" dirty="0" smtClean="0"/>
              <a:t>Monsters come out from the right edge of the screen</a:t>
            </a:r>
          </a:p>
          <a:p>
            <a:pPr lvl="2"/>
            <a:r>
              <a:rPr lang="en-CA" dirty="0" smtClean="0"/>
              <a:t>Fiery Mario can attack with fireballs</a:t>
            </a:r>
          </a:p>
          <a:p>
            <a:pPr lvl="2"/>
            <a:r>
              <a:rPr lang="en-CA" dirty="0" smtClean="0"/>
              <a:t>Fireball kills the monster</a:t>
            </a:r>
          </a:p>
          <a:p>
            <a:pPr lvl="1"/>
            <a:r>
              <a:rPr lang="en-CA" dirty="0" smtClean="0"/>
              <a:t>No monster dynamics from model-based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TW" dirty="0" smtClean="0"/>
              <a:t>Task Hierarchy for Mario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57554" y="2071678"/>
            <a:ext cx="1285884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Root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357554" y="3143248"/>
            <a:ext cx="1285884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Action(t)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3147891" y="4329629"/>
            <a:ext cx="1714512" cy="7143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altLang="zh-TW" sz="2400" dirty="0" smtClean="0">
                <a:solidFill>
                  <a:schemeClr val="dk1"/>
                </a:solidFill>
              </a:rPr>
              <a:t>Action(t)</a:t>
            </a:r>
          </a:p>
        </p:txBody>
      </p:sp>
      <p:cxnSp>
        <p:nvCxnSpPr>
          <p:cNvPr id="12" name="直線單箭頭接點 11"/>
          <p:cNvCxnSpPr>
            <a:stCxn id="7" idx="2"/>
            <a:endCxn id="14" idx="0"/>
          </p:cNvCxnSpPr>
          <p:nvPr/>
        </p:nvCxnSpPr>
        <p:spPr>
          <a:xfrm rot="5400000">
            <a:off x="3750463" y="2893215"/>
            <a:ext cx="500066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4" idx="2"/>
            <a:endCxn id="9" idx="0"/>
          </p:cNvCxnSpPr>
          <p:nvPr/>
        </p:nvCxnSpPr>
        <p:spPr>
          <a:xfrm rot="16200000" flipH="1">
            <a:off x="3695383" y="4019864"/>
            <a:ext cx="614877" cy="465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2500298" y="2857496"/>
            <a:ext cx="3000396" cy="1071570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圓角矩形 22"/>
          <p:cNvSpPr/>
          <p:nvPr/>
        </p:nvSpPr>
        <p:spPr>
          <a:xfrm>
            <a:off x="2500298" y="1928802"/>
            <a:ext cx="2928958" cy="785818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文字方塊 23"/>
          <p:cNvSpPr txBox="1"/>
          <p:nvPr/>
        </p:nvSpPr>
        <p:spPr>
          <a:xfrm>
            <a:off x="4857752" y="214311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TW" sz="1400" b="1" dirty="0" smtClean="0">
                <a:solidFill>
                  <a:schemeClr val="accent2"/>
                </a:solidFill>
              </a:rPr>
              <a:t>A*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714876" y="321468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TW" sz="1400" b="1" dirty="0" smtClean="0">
                <a:solidFill>
                  <a:schemeClr val="tx2"/>
                </a:solidFill>
              </a:rPr>
              <a:t>HORDQ</a:t>
            </a:r>
            <a:endParaRPr lang="zh-TW" altLang="en-US" sz="1400" b="1" dirty="0">
              <a:solidFill>
                <a:schemeClr val="tx2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28662" y="5357826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Idea: let A* handle the pit, HORDQ handle the monster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2: Result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7"/>
          </a:xfrm>
        </p:spPr>
        <p:txBody>
          <a:bodyPr>
            <a:normAutofit/>
          </a:bodyPr>
          <a:lstStyle/>
          <a:p>
            <a:r>
              <a:rPr lang="en-CA" dirty="0" smtClean="0"/>
              <a:t>Random seed:1247</a:t>
            </a:r>
          </a:p>
          <a:p>
            <a:r>
              <a:rPr lang="en-CA" dirty="0" smtClean="0"/>
              <a:t>Difficulty: 3</a:t>
            </a:r>
          </a:p>
          <a:p>
            <a:pPr lvl="2"/>
            <a:endParaRPr lang="en-US" altLang="zh-TW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28575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2: Result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7"/>
          </a:xfrm>
        </p:spPr>
        <p:txBody>
          <a:bodyPr>
            <a:normAutofit/>
          </a:bodyPr>
          <a:lstStyle/>
          <a:p>
            <a:r>
              <a:rPr lang="en-CA" dirty="0" smtClean="0"/>
              <a:t>The number of times to pass the level:</a:t>
            </a:r>
            <a:endParaRPr lang="en-CA" dirty="0" smtClean="0"/>
          </a:p>
          <a:p>
            <a:pPr lvl="1"/>
            <a:r>
              <a:rPr lang="en-CA" dirty="0" smtClean="0"/>
              <a:t>SARSA: 1/1000</a:t>
            </a:r>
          </a:p>
          <a:p>
            <a:pPr lvl="1"/>
            <a:r>
              <a:rPr lang="en-CA" dirty="0" err="1" smtClean="0"/>
              <a:t>Model+HORDQ</a:t>
            </a:r>
            <a:r>
              <a:rPr lang="en-CA" dirty="0" smtClean="0"/>
              <a:t>(10): 277/1000</a:t>
            </a:r>
          </a:p>
          <a:p>
            <a:pPr lvl="1"/>
            <a:r>
              <a:rPr lang="en-CA" dirty="0" err="1" smtClean="0"/>
              <a:t>Model+HORDQ</a:t>
            </a:r>
            <a:r>
              <a:rPr lang="en-CA" dirty="0" smtClean="0"/>
              <a:t>(10): </a:t>
            </a:r>
            <a:r>
              <a:rPr lang="en-CA" dirty="0" smtClean="0"/>
              <a:t>64/1000</a:t>
            </a:r>
          </a:p>
          <a:p>
            <a:pPr lvl="1"/>
            <a:r>
              <a:rPr lang="en-CA" dirty="0" smtClean="0"/>
              <a:t>Model: 0/1000</a:t>
            </a:r>
            <a:endParaRPr lang="en-CA" dirty="0" smtClean="0"/>
          </a:p>
          <a:p>
            <a:pPr lvl="2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Markov Decision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0370"/>
          </a:xfrm>
        </p:spPr>
        <p:txBody>
          <a:bodyPr/>
          <a:lstStyle/>
          <a:p>
            <a:r>
              <a:rPr lang="en-US" altLang="zh-TW" dirty="0" smtClean="0"/>
              <a:t>MDP M = (S, A, P, R)</a:t>
            </a:r>
          </a:p>
          <a:p>
            <a:pPr lvl="1"/>
            <a:r>
              <a:rPr lang="en-US" altLang="zh-TW" dirty="0" smtClean="0"/>
              <a:t>S: states</a:t>
            </a:r>
          </a:p>
          <a:p>
            <a:pPr lvl="1"/>
            <a:r>
              <a:rPr lang="en-US" altLang="zh-TW" dirty="0" smtClean="0"/>
              <a:t>A: actions</a:t>
            </a:r>
          </a:p>
          <a:p>
            <a:pPr lvl="1"/>
            <a:r>
              <a:rPr lang="en-US" altLang="zh-TW" dirty="0" smtClean="0"/>
              <a:t>P: transition function</a:t>
            </a:r>
          </a:p>
          <a:p>
            <a:pPr lvl="1"/>
            <a:r>
              <a:rPr lang="en-US" altLang="zh-TW" dirty="0" smtClean="0"/>
              <a:t>R: reward function</a:t>
            </a:r>
          </a:p>
          <a:p>
            <a:pPr lvl="1"/>
            <a:endParaRPr lang="en-US" altLang="zh-TW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714884"/>
            <a:ext cx="717486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pseudo-reward </a:t>
            </a:r>
            <a:r>
              <a:rPr lang="en-CA" dirty="0" smtClean="0"/>
              <a:t>shall</a:t>
            </a:r>
          </a:p>
          <a:p>
            <a:pPr lvl="1"/>
            <a:r>
              <a:rPr lang="en-CA" dirty="0" smtClean="0"/>
              <a:t>Large enough to let A* have access to all primitive actions when a pit is encountered</a:t>
            </a:r>
          </a:p>
          <a:p>
            <a:pPr lvl="1"/>
            <a:r>
              <a:rPr lang="en-CA" dirty="0" smtClean="0"/>
              <a:t>Small enough so Mario will not be killed by the </a:t>
            </a:r>
            <a:r>
              <a:rPr lang="en-CA" dirty="0" smtClean="0"/>
              <a:t>monster</a:t>
            </a:r>
          </a:p>
          <a:p>
            <a:r>
              <a:rPr lang="en-CA" dirty="0" smtClean="0"/>
              <a:t>Decrease the pseudo-reward to 0</a:t>
            </a:r>
          </a:p>
          <a:p>
            <a:pPr lvl="1"/>
            <a:r>
              <a:rPr lang="en-CA" dirty="0" smtClean="0"/>
              <a:t> Will not lead to better policy anymore</a:t>
            </a:r>
            <a:endParaRPr lang="en-CA" dirty="0" smtClean="0"/>
          </a:p>
          <a:p>
            <a:pPr lvl="1"/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general rule for pseudo-reward</a:t>
            </a:r>
          </a:p>
          <a:p>
            <a:pPr lvl="1"/>
            <a:r>
              <a:rPr lang="en-CA" dirty="0" smtClean="0"/>
              <a:t>Large enough so that the model-free approach will pursue the </a:t>
            </a:r>
            <a:r>
              <a:rPr lang="en-CA" dirty="0" err="1" smtClean="0"/>
              <a:t>subgoal</a:t>
            </a:r>
            <a:endParaRPr lang="en-CA" dirty="0" smtClean="0"/>
          </a:p>
          <a:p>
            <a:pPr lvl="2"/>
            <a:r>
              <a:rPr lang="en-CA" dirty="0" smtClean="0"/>
              <a:t>When the model-based approach doesn’t have enough samples to build an approximately good model</a:t>
            </a:r>
          </a:p>
          <a:p>
            <a:pPr lvl="1"/>
            <a:r>
              <a:rPr lang="en-CA" dirty="0" smtClean="0"/>
              <a:t>Small enough to pass the control to model-free approach when the model-based approach doesn’t work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85984" y="2928934"/>
            <a:ext cx="6400816" cy="319722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7200" dirty="0" smtClean="0"/>
              <a:t>Thank you</a:t>
            </a:r>
            <a:endParaRPr lang="en-CA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previous work on</a:t>
            </a:r>
          </a:p>
          <a:p>
            <a:pPr lvl="1"/>
            <a:r>
              <a:rPr lang="en-US" altLang="zh-TW" dirty="0" smtClean="0"/>
              <a:t>Model-based approach + model-free one</a:t>
            </a:r>
          </a:p>
          <a:p>
            <a:pPr lvl="1"/>
            <a:r>
              <a:rPr lang="en-US" altLang="zh-TW" dirty="0" err="1" smtClean="0"/>
              <a:t>Vlad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CMU tech report</a:t>
            </a:r>
          </a:p>
          <a:p>
            <a:pPr lvl="1"/>
            <a:r>
              <a:rPr lang="en-US" altLang="zh-TW" dirty="0" smtClean="0"/>
              <a:t>Another</a:t>
            </a:r>
          </a:p>
          <a:p>
            <a:pPr lvl="1"/>
            <a:r>
              <a:rPr lang="en-US" altLang="zh-TW" dirty="0" smtClean="0"/>
              <a:t>Include the school and conf name\</a:t>
            </a:r>
          </a:p>
          <a:p>
            <a:pPr lvl="1"/>
            <a:r>
              <a:rPr lang="en-US" altLang="zh-TW" dirty="0" smtClean="0"/>
              <a:t>Their approach cannot learn the optimal policy</a:t>
            </a:r>
          </a:p>
          <a:p>
            <a:pPr lvl="2"/>
            <a:r>
              <a:rPr lang="en-US" altLang="zh-TW" dirty="0" smtClean="0"/>
              <a:t>If </a:t>
            </a:r>
            <a:r>
              <a:rPr lang="en-US" altLang="zh-TW" smtClean="0"/>
              <a:t>model-based approach cannot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Optimality is not that important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many path to the goal</a:t>
            </a:r>
          </a:p>
          <a:p>
            <a:pPr lvl="1"/>
            <a:r>
              <a:rPr lang="en-US" altLang="zh-TW" dirty="0" smtClean="0"/>
              <a:t>Little of them are completely wrong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Life or death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Suboptimality</a:t>
            </a:r>
            <a:r>
              <a:rPr lang="en-US" altLang="zh-TW" dirty="0" smtClean="0"/>
              <a:t> lead </a:t>
            </a:r>
            <a:r>
              <a:rPr lang="en-US" altLang="zh-TW" smtClean="0"/>
              <a:t>to certain death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solution to many open problems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Linear </a:t>
            </a:r>
            <a:r>
              <a:rPr lang="en-US" altLang="zh-TW" dirty="0" err="1" smtClean="0"/>
              <a:t>Dyna</a:t>
            </a:r>
            <a:r>
              <a:rPr lang="en-US" altLang="zh-TW" dirty="0" smtClean="0"/>
              <a:t> 2008</a:t>
            </a:r>
          </a:p>
          <a:p>
            <a:r>
              <a:rPr lang="en-US" altLang="zh-TW" dirty="0" smtClean="0"/>
              <a:t>2. Peter’s Stone (or </a:t>
            </a:r>
            <a:r>
              <a:rPr lang="en-US" altLang="zh-TW" dirty="0" err="1" smtClean="0"/>
              <a:t>rutegur</a:t>
            </a:r>
            <a:r>
              <a:rPr lang="en-US" altLang="zh-TW" dirty="0" smtClean="0"/>
              <a:t>) model-based cannot model everything </a:t>
            </a:r>
          </a:p>
          <a:p>
            <a:r>
              <a:rPr lang="en-US" altLang="zh-TW" dirty="0" smtClean="0"/>
              <a:t>3. MAXQ -&gt; no need to find safe </a:t>
            </a:r>
            <a:r>
              <a:rPr lang="en-US" altLang="zh-TW" smtClean="0"/>
              <a:t>state abstraction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Video: 30 min, 3 hour</a:t>
            </a:r>
          </a:p>
          <a:p>
            <a:pPr lvl="1"/>
            <a:r>
              <a:rPr lang="en-US" altLang="zh-TW" dirty="0" smtClean="0"/>
              <a:t>Music</a:t>
            </a:r>
          </a:p>
          <a:p>
            <a:r>
              <a:rPr lang="en-US" altLang="zh-TW" dirty="0" smtClean="0"/>
              <a:t>Other video on </a:t>
            </a:r>
            <a:r>
              <a:rPr lang="en-US" altLang="zh-TW" dirty="0" err="1" smtClean="0"/>
              <a:t>youtube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Acknoledgement</a:t>
            </a:r>
            <a:endParaRPr lang="en-CA" dirty="0" smtClean="0"/>
          </a:p>
          <a:p>
            <a:pPr lvl="1"/>
            <a:r>
              <a:rPr lang="en-CA" dirty="0" smtClean="0"/>
              <a:t>Mom</a:t>
            </a:r>
          </a:p>
          <a:p>
            <a:pPr lvl="1"/>
            <a:r>
              <a:rPr lang="en-CA" dirty="0" smtClean="0"/>
              <a:t>Supervisor</a:t>
            </a:r>
          </a:p>
          <a:p>
            <a:pPr lvl="1"/>
            <a:r>
              <a:rPr lang="en-CA" smtClean="0"/>
              <a:t>Bruno</a:t>
            </a:r>
          </a:p>
          <a:p>
            <a:pPr lvl="1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圓角矩形 29"/>
          <p:cNvSpPr/>
          <p:nvPr/>
        </p:nvSpPr>
        <p:spPr>
          <a:xfrm>
            <a:off x="1571604" y="1744714"/>
            <a:ext cx="1928826" cy="4929222"/>
          </a:xfrm>
          <a:prstGeom prst="roundRect">
            <a:avLst/>
          </a:prstGeom>
          <a:noFill/>
          <a:ln w="444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1285852" y="1928802"/>
            <a:ext cx="6215106" cy="4500594"/>
          </a:xfrm>
          <a:prstGeom prst="roundRect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Model-Free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Model-Based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28794" y="3643314"/>
            <a:ext cx="1000132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solidFill>
                  <a:schemeClr val="accent1">
                    <a:lumMod val="50000"/>
                  </a:schemeClr>
                </a:solidFill>
              </a:rPr>
              <a:t>Q</a:t>
            </a:r>
            <a:endParaRPr lang="zh-TW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6314" y="3643314"/>
            <a:ext cx="1000132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solidFill>
                  <a:schemeClr val="accent1">
                    <a:lumMod val="50000"/>
                  </a:schemeClr>
                </a:solidFill>
              </a:rPr>
              <a:t>P, R</a:t>
            </a:r>
            <a:endParaRPr lang="zh-TW" altLang="en-US" sz="4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rot="5400000">
            <a:off x="1822431" y="3249611"/>
            <a:ext cx="785818" cy="1588"/>
          </a:xfrm>
          <a:prstGeom prst="straightConnector1">
            <a:avLst/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直線單箭頭接點 7"/>
          <p:cNvCxnSpPr/>
          <p:nvPr/>
        </p:nvCxnSpPr>
        <p:spPr>
          <a:xfrm rot="5400000">
            <a:off x="2251059" y="3249611"/>
            <a:ext cx="785818" cy="1588"/>
          </a:xfrm>
          <a:prstGeom prst="straightConnector1">
            <a:avLst/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053241" y="2383934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tx2"/>
                </a:solidFill>
              </a:rPr>
              <a:t>s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460542" y="2383935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tx2"/>
                </a:solidFill>
              </a:rPr>
              <a:t>a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rot="5400000">
            <a:off x="4626942" y="3223107"/>
            <a:ext cx="785818" cy="1588"/>
          </a:xfrm>
          <a:prstGeom prst="straightConnector1">
            <a:avLst/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單箭頭接點 13"/>
          <p:cNvCxnSpPr/>
          <p:nvPr/>
        </p:nvCxnSpPr>
        <p:spPr>
          <a:xfrm rot="5400000">
            <a:off x="5055570" y="3223107"/>
            <a:ext cx="785818" cy="1588"/>
          </a:xfrm>
          <a:prstGeom prst="straightConnector1">
            <a:avLst/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857752" y="2285992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tx2"/>
                </a:solidFill>
              </a:rPr>
              <a:t>s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265053" y="2285993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tx2"/>
                </a:solidFill>
              </a:rPr>
              <a:t>a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rot="5400000">
            <a:off x="4617630" y="5231438"/>
            <a:ext cx="785818" cy="1588"/>
          </a:xfrm>
          <a:prstGeom prst="straightConnector1">
            <a:avLst/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>
            <a:off x="5046258" y="5231438"/>
            <a:ext cx="785818" cy="1588"/>
          </a:xfrm>
          <a:prstGeom prst="straightConnector1">
            <a:avLst/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2036745" y="5249875"/>
            <a:ext cx="785818" cy="1588"/>
          </a:xfrm>
          <a:prstGeom prst="straightConnector1">
            <a:avLst/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285984" y="5643578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tx2"/>
                </a:solidFill>
              </a:rPr>
              <a:t>q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857752" y="5786454"/>
            <a:ext cx="365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/>
                </a:solidFill>
              </a:rPr>
              <a:t>S’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286380" y="5715016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tx2"/>
                </a:solidFill>
              </a:rPr>
              <a:t>r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sp>
        <p:nvSpPr>
          <p:cNvPr id="29" name="向左箭號 28"/>
          <p:cNvSpPr/>
          <p:nvPr/>
        </p:nvSpPr>
        <p:spPr>
          <a:xfrm>
            <a:off x="3214678" y="4000504"/>
            <a:ext cx="1357322" cy="357190"/>
          </a:xfrm>
          <a:prstGeom prst="lef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429124" y="2000240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2"/>
                </a:solidFill>
              </a:rPr>
              <a:t>Model-Based</a:t>
            </a:r>
            <a:endParaRPr lang="zh-TW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857356" y="2000240"/>
            <a:ext cx="1667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2"/>
                </a:solidFill>
              </a:rPr>
              <a:t>Model-Free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785926"/>
            <a:ext cx="6623875" cy="483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071546"/>
            <a:ext cx="7286631" cy="5570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741670"/>
            <a:ext cx="8086740" cy="611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750" y="1633538"/>
            <a:ext cx="47625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643050"/>
            <a:ext cx="6067433" cy="5014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Thinking Big…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i="0" dirty="0">
                <a:solidFill>
                  <a:srgbClr val="FFCC66"/>
                </a:solidFill>
              </a:rPr>
              <a:t>"</a:t>
            </a:r>
            <a:r>
              <a:rPr lang="en-US" sz="2800" dirty="0">
                <a:solidFill>
                  <a:srgbClr val="FFCC66"/>
                </a:solidFill>
              </a:rPr>
              <a:t>... consider maze domains. Reinforcement learning researchers, including this author, have spent countless years of research solving a solved problem! Navigating in grid worlds, even with stochastic dynamics, has been far from rocket science since the advent of search techniques such as A*.</a:t>
            </a:r>
            <a:r>
              <a:rPr lang="en-US" sz="2800" i="0" dirty="0">
                <a:solidFill>
                  <a:srgbClr val="FFCC66"/>
                </a:solidFill>
              </a:rPr>
              <a:t>”                                        </a:t>
            </a:r>
            <a:r>
              <a:rPr lang="en-US" i="0" dirty="0"/>
              <a:t> </a:t>
            </a:r>
            <a:r>
              <a:rPr lang="en-US" sz="2800" i="0" dirty="0"/>
              <a:t>-- David Andre</a:t>
            </a:r>
          </a:p>
          <a:p>
            <a:r>
              <a:rPr lang="en-US" sz="2800" dirty="0"/>
              <a:t>Use planners, theorem </a:t>
            </a:r>
            <a:r>
              <a:rPr lang="en-US" sz="2800" dirty="0" err="1"/>
              <a:t>provers</a:t>
            </a:r>
            <a:r>
              <a:rPr lang="en-US" sz="2800" dirty="0"/>
              <a:t>, etc. as components in big hierarchical solver.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TODO: add theorem to show that it’s necessary to add all primitive subtasks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Pseudo-Reward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 smtClean="0"/>
              <a:t>Hierarchically Optimal policy sounds great</a:t>
            </a:r>
          </a:p>
          <a:p>
            <a:pPr lvl="1"/>
            <a:r>
              <a:rPr lang="en-CA" dirty="0" smtClean="0"/>
              <a:t>But.... Useless</a:t>
            </a:r>
          </a:p>
          <a:p>
            <a:pPr lvl="1"/>
            <a:r>
              <a:rPr lang="en-CA" dirty="0" smtClean="0"/>
              <a:t>That’s why people uses MAXQ</a:t>
            </a:r>
          </a:p>
          <a:p>
            <a:pPr lvl="1"/>
            <a:r>
              <a:rPr lang="en-CA" dirty="0" smtClean="0"/>
              <a:t>High pseudo reward behaves </a:t>
            </a:r>
            <a:r>
              <a:rPr lang="en-CA" dirty="0" err="1" smtClean="0"/>
              <a:t>like</a:t>
            </a:r>
            <a:r>
              <a:rPr lang="en-CA" dirty="0" err="1" smtClean="0">
                <a:sym typeface="Wingdings" pitchFamily="2" charset="2"/>
              </a:rPr>
              <a:t>MAXQ</a:t>
            </a:r>
            <a:r>
              <a:rPr lang="en-CA" dirty="0" smtClean="0">
                <a:sym typeface="Wingdings" pitchFamily="2" charset="2"/>
              </a:rPr>
              <a:t> (need to introduce MAXQ)</a:t>
            </a:r>
          </a:p>
          <a:p>
            <a:pPr lvl="2"/>
            <a:r>
              <a:rPr lang="en-CA" dirty="0" err="1" smtClean="0">
                <a:sym typeface="Wingdings" pitchFamily="2" charset="2"/>
              </a:rPr>
              <a:t>Higer</a:t>
            </a:r>
            <a:r>
              <a:rPr lang="en-CA" dirty="0" smtClean="0">
                <a:sym typeface="Wingdings" pitchFamily="2" charset="2"/>
              </a:rPr>
              <a:t> learning rate, suboptimal policy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Lower Pseudo reward -&gt; like HORDQ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Low pseudo reward with Leaf cover hierarchy Q learning</a:t>
            </a:r>
          </a:p>
          <a:p>
            <a:pPr lvl="2"/>
            <a:r>
              <a:rPr lang="en-CA" dirty="0" smtClean="0">
                <a:sym typeface="Wingdings" pitchFamily="2" charset="2"/>
              </a:rPr>
              <a:t>Lower learning rate, near optimal policy</a:t>
            </a:r>
            <a:endParaRPr lang="en-CA" dirty="0" smtClean="0"/>
          </a:p>
          <a:p>
            <a:pPr lvl="1"/>
            <a:r>
              <a:rPr lang="en-CA" dirty="0" smtClean="0"/>
              <a:t>How to choose pseudo-reward</a:t>
            </a:r>
          </a:p>
          <a:p>
            <a:pPr lvl="1"/>
            <a:r>
              <a:rPr lang="en-CA" dirty="0" smtClean="0"/>
              <a:t>Show with an experiment or motivating example</a:t>
            </a:r>
          </a:p>
          <a:p>
            <a:pPr lvl="1"/>
            <a:r>
              <a:rPr lang="en-CA" dirty="0" smtClean="0"/>
              <a:t>Boss asks you to make </a:t>
            </a:r>
            <a:r>
              <a:rPr lang="en-CA" dirty="0" err="1" smtClean="0"/>
              <a:t>iRobot</a:t>
            </a:r>
            <a:r>
              <a:rPr lang="en-CA" dirty="0" smtClean="0"/>
              <a:t>, but you make a terminator</a:t>
            </a:r>
          </a:p>
          <a:p>
            <a:pPr lvl="1"/>
            <a:r>
              <a:rPr lang="en-CA" dirty="0" smtClean="0"/>
              <a:t>Experiment -&gt; hierarchically optimal is worse than Q-learning</a:t>
            </a:r>
          </a:p>
          <a:p>
            <a:pPr lvl="1"/>
            <a:r>
              <a:rPr lang="en-CA" dirty="0" smtClean="0"/>
              <a:t>But with Pseudo-Reward no more hierarchical optimal policy (nor optimal policy)</a:t>
            </a:r>
          </a:p>
          <a:p>
            <a:pPr lvl="2"/>
            <a:r>
              <a:rPr lang="en-CA" dirty="0" smtClean="0"/>
              <a:t>Pseudo-reward indicates how much we believe our model</a:t>
            </a:r>
          </a:p>
          <a:p>
            <a:pPr lvl="3"/>
            <a:r>
              <a:rPr lang="en-CA" dirty="0" smtClean="0"/>
              <a:t>But it’s the model-free one that learns the optimal policy</a:t>
            </a:r>
          </a:p>
          <a:p>
            <a:pPr lvl="2"/>
            <a:r>
              <a:rPr lang="en-CA" dirty="0" smtClean="0"/>
              <a:t>You can use large reward to encourage </a:t>
            </a:r>
            <a:r>
              <a:rPr lang="en-CA" dirty="0" err="1" smtClean="0"/>
              <a:t>exporartion</a:t>
            </a:r>
            <a:r>
              <a:rPr lang="en-CA" dirty="0" smtClean="0"/>
              <a:t> in the early stage</a:t>
            </a:r>
          </a:p>
          <a:p>
            <a:pPr lvl="2"/>
            <a:r>
              <a:rPr lang="en-CA" dirty="0" smtClean="0"/>
              <a:t>And decrease it overtime to learn the </a:t>
            </a:r>
            <a:r>
              <a:rPr lang="en-CA" dirty="0" err="1" smtClean="0"/>
              <a:t>opitmal</a:t>
            </a:r>
            <a:r>
              <a:rPr lang="en-CA" dirty="0" smtClean="0"/>
              <a:t> policy</a:t>
            </a:r>
          </a:p>
          <a:p>
            <a:pPr lvl="2"/>
            <a:r>
              <a:rPr lang="en-CA" dirty="0" smtClean="0"/>
              <a:t>But optimal policy is not important, I just want the agent</a:t>
            </a:r>
          </a:p>
          <a:p>
            <a:pPr lvl="2"/>
            <a:r>
              <a:rPr lang="en-CA" dirty="0" smtClean="0"/>
              <a:t>To finish the task</a:t>
            </a:r>
          </a:p>
          <a:p>
            <a:pPr lvl="3"/>
            <a:r>
              <a:rPr lang="en-CA" dirty="0" smtClean="0"/>
              <a:t>Show it with school bus domain</a:t>
            </a:r>
          </a:p>
          <a:p>
            <a:pPr lvl="3"/>
            <a:r>
              <a:rPr lang="en-CA" dirty="0" smtClean="0"/>
              <a:t>Model-based approach cannot finish the 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14678" y="2071678"/>
            <a:ext cx="1928826" cy="714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Root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42844" y="3286124"/>
            <a:ext cx="1071570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Left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285884" y="3286124"/>
            <a:ext cx="1571636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/>
              <a:t>Left Speed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357818" y="3357562"/>
            <a:ext cx="1714512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Right Speed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7286644" y="3357562"/>
            <a:ext cx="1571636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Right Jump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785786" y="4786322"/>
            <a:ext cx="2347898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Left Speed Jump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4143372" y="3357562"/>
            <a:ext cx="1071570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Right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3643306" y="3929066"/>
            <a:ext cx="1071570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Jump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5929322" y="4286256"/>
            <a:ext cx="2643174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Right Speed Jump</a:t>
            </a:r>
            <a:endParaRPr lang="zh-TW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1500166" y="3857628"/>
            <a:ext cx="1928826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Jump Speed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I played video games:</a:t>
            </a:r>
          </a:p>
          <a:p>
            <a:pPr lvl="1"/>
            <a:r>
              <a:rPr lang="en-US" altLang="zh-TW" dirty="0" smtClean="0"/>
              <a:t>Prediction (planning)</a:t>
            </a:r>
          </a:p>
          <a:p>
            <a:pPr lvl="1"/>
            <a:r>
              <a:rPr lang="en-US" altLang="zh-TW" dirty="0" smtClean="0"/>
              <a:t>In a complex </a:t>
            </a:r>
            <a:r>
              <a:rPr lang="en-US" altLang="zh-TW" dirty="0" err="1" smtClean="0"/>
              <a:t>secenario</a:t>
            </a:r>
            <a:r>
              <a:rPr lang="en-US" altLang="zh-TW" dirty="0" smtClean="0"/>
              <a:t> (too many monsters)</a:t>
            </a:r>
          </a:p>
          <a:p>
            <a:pPr lvl="2"/>
            <a:r>
              <a:rPr lang="en-US" altLang="zh-TW" dirty="0" smtClean="0"/>
              <a:t>Planning doesn’t work</a:t>
            </a:r>
          </a:p>
          <a:p>
            <a:pPr lvl="2"/>
            <a:r>
              <a:rPr lang="en-US" altLang="zh-TW" dirty="0" smtClean="0"/>
              <a:t>Trial and error-&gt; use experience </a:t>
            </a:r>
            <a:r>
              <a:rPr lang="en-US" altLang="zh-TW" smtClean="0"/>
              <a:t>and memory</a:t>
            </a:r>
          </a:p>
          <a:p>
            <a:pPr lvl="3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Model-Free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Model-Based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3000372"/>
            <a:ext cx="8229600" cy="3500462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As before, </a:t>
            </a:r>
            <a:r>
              <a:rPr lang="en-US" altLang="zh-TW" dirty="0" err="1" smtClean="0"/>
              <a:t>Dyna</a:t>
            </a:r>
            <a:r>
              <a:rPr lang="en-US" altLang="zh-TW" dirty="0" smtClean="0"/>
              <a:t>-MG showed a distinct advantage over the model-free method </a:t>
            </a:r>
            <a:r>
              <a:rPr lang="en-US" altLang="zh-TW" dirty="0" smtClean="0">
                <a:solidFill>
                  <a:srgbClr val="FF0000"/>
                </a:solidFill>
              </a:rPr>
              <a:t>in terms of learning rate</a:t>
            </a:r>
            <a:r>
              <a:rPr lang="en-US" altLang="zh-TW" dirty="0" smtClean="0"/>
              <a:t>. There was no clear advantage for either method in the second half of the experiment. We note that, asymptotically, </a:t>
            </a:r>
            <a:r>
              <a:rPr lang="en-US" altLang="zh-TW" dirty="0" smtClean="0">
                <a:solidFill>
                  <a:srgbClr val="FF0000"/>
                </a:solidFill>
              </a:rPr>
              <a:t>model-free methods are never worse than model-based methods</a:t>
            </a:r>
            <a:r>
              <a:rPr lang="en-US" altLang="zh-TW" dirty="0" smtClean="0"/>
              <a:t>, and are often better because the model does not converge exactly to the true system because of structural modeling assumptions. </a:t>
            </a:r>
            <a:r>
              <a:rPr lang="en-US" altLang="zh-TW" dirty="0" smtClean="0">
                <a:solidFill>
                  <a:srgbClr val="FF0000"/>
                </a:solidFill>
              </a:rPr>
              <a:t>The benefit of models, and of planning generally, is in rapid adaptation </a:t>
            </a:r>
            <a:r>
              <a:rPr lang="en-US" altLang="zh-TW" dirty="0" smtClean="0"/>
              <a:t>to new problems and situations  -- Linear </a:t>
            </a:r>
            <a:r>
              <a:rPr lang="en-US" altLang="zh-TW" dirty="0" err="1" smtClean="0"/>
              <a:t>Dyna</a:t>
            </a:r>
            <a:r>
              <a:rPr lang="en-US" altLang="zh-TW" dirty="0" smtClean="0"/>
              <a:t> (Sutton et al. 2008)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357554" y="1428736"/>
            <a:ext cx="5072098" cy="1477328"/>
          </a:xfrm>
          <a:prstGeom prst="rect">
            <a:avLst/>
          </a:prstGeom>
          <a:solidFill>
            <a:schemeClr val="lt1"/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Model-Based:</a:t>
            </a:r>
          </a:p>
          <a:p>
            <a:r>
              <a:rPr lang="en-US" altLang="zh-TW" b="1" dirty="0" smtClean="0">
                <a:solidFill>
                  <a:schemeClr val="accent2"/>
                </a:solidFill>
              </a:rPr>
              <a:t>1. Faster learning rate</a:t>
            </a:r>
          </a:p>
          <a:p>
            <a:r>
              <a:rPr lang="en-US" altLang="zh-TW" b="1" dirty="0" smtClean="0">
                <a:solidFill>
                  <a:schemeClr val="accent2"/>
                </a:solidFill>
              </a:rPr>
              <a:t>2. Possibly worse policy because of structural modeling assumptions</a:t>
            </a:r>
          </a:p>
          <a:p>
            <a:r>
              <a:rPr lang="en-US" altLang="zh-TW" b="1" dirty="0" smtClean="0">
                <a:solidFill>
                  <a:schemeClr val="accent2"/>
                </a:solidFill>
              </a:rPr>
              <a:t>3. Rapid adaptation to new problems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42910" y="1571612"/>
            <a:ext cx="2451890" cy="923330"/>
          </a:xfrm>
          <a:prstGeom prst="rect">
            <a:avLst/>
          </a:prstGeom>
          <a:solidFill>
            <a:schemeClr val="lt1"/>
          </a:solidFill>
          <a:ln w="254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4"/>
                </a:solidFill>
              </a:rPr>
              <a:t>Model-Free:</a:t>
            </a:r>
          </a:p>
          <a:p>
            <a:pPr marL="342900" indent="-342900">
              <a:buAutoNum type="arabicPeriod"/>
            </a:pPr>
            <a:r>
              <a:rPr lang="en-US" altLang="zh-TW" b="1" dirty="0" smtClean="0">
                <a:solidFill>
                  <a:schemeClr val="accent4"/>
                </a:solidFill>
              </a:rPr>
              <a:t>Slower learning rate</a:t>
            </a:r>
          </a:p>
          <a:p>
            <a:pPr marL="342900" indent="-342900">
              <a:buAutoNum type="arabicPeriod"/>
            </a:pPr>
            <a:r>
              <a:rPr lang="en-US" altLang="zh-TW" b="1" dirty="0" smtClean="0">
                <a:solidFill>
                  <a:schemeClr val="accent4"/>
                </a:solidFill>
              </a:rPr>
              <a:t>Better policy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Why Mario is important</a:t>
            </a:r>
          </a:p>
          <a:p>
            <a:pPr lvl="1"/>
            <a:r>
              <a:rPr lang="en-US" altLang="zh-TW" dirty="0" smtClean="0"/>
              <a:t>A robot uses its sensor </a:t>
            </a:r>
          </a:p>
          <a:p>
            <a:pPr lvl="2"/>
            <a:r>
              <a:rPr lang="en-US" altLang="zh-TW" dirty="0" smtClean="0"/>
              <a:t>Video camera</a:t>
            </a:r>
          </a:p>
          <a:p>
            <a:pPr lvl="2"/>
            <a:r>
              <a:rPr lang="en-US" altLang="zh-TW" dirty="0" smtClean="0"/>
              <a:t>Computer vision, tracking</a:t>
            </a:r>
          </a:p>
          <a:p>
            <a:pPr lvl="1"/>
            <a:r>
              <a:rPr lang="en-US" altLang="zh-TW" dirty="0" smtClean="0"/>
              <a:t>Build a model of it’s own dynamic through interaction</a:t>
            </a:r>
          </a:p>
          <a:p>
            <a:pPr lvl="1"/>
            <a:r>
              <a:rPr lang="en-US" altLang="zh-TW" dirty="0" smtClean="0"/>
              <a:t>Other unknown object cannot be model</a:t>
            </a:r>
          </a:p>
          <a:p>
            <a:pPr lvl="2"/>
            <a:r>
              <a:rPr lang="en-US" altLang="zh-TW" dirty="0" smtClean="0"/>
              <a:t>Use model-free instead</a:t>
            </a:r>
          </a:p>
          <a:p>
            <a:r>
              <a:rPr lang="en-US" altLang="zh-TW" dirty="0" smtClean="0"/>
              <a:t>Learns how to </a:t>
            </a:r>
            <a:r>
              <a:rPr lang="en-US" altLang="zh-TW" dirty="0" err="1" smtClean="0"/>
              <a:t>destory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koobma</a:t>
            </a:r>
            <a:r>
              <a:rPr lang="en-US" altLang="zh-TW" dirty="0" smtClean="0"/>
              <a:t> and save princess</a:t>
            </a:r>
          </a:p>
          <a:p>
            <a:r>
              <a:rPr lang="en-US" altLang="zh-TW" dirty="0" smtClean="0"/>
              <a:t>Move around obstacles, avoid dangerous creature</a:t>
            </a:r>
          </a:p>
          <a:p>
            <a:pPr lvl="1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Two Baseline Algorithm</a:t>
            </a:r>
          </a:p>
          <a:p>
            <a:pPr lvl="1"/>
            <a:r>
              <a:rPr lang="en-CA" dirty="0" smtClean="0"/>
              <a:t>Mario Competition 2009 Champion</a:t>
            </a:r>
          </a:p>
          <a:p>
            <a:pPr lvl="1"/>
            <a:r>
              <a:rPr lang="en-CA" dirty="0" smtClean="0"/>
              <a:t>RL Competition 2009 Champion</a:t>
            </a:r>
          </a:p>
          <a:p>
            <a:pPr lvl="1">
              <a:buNone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Mario Competition 2009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A*</a:t>
            </a:r>
          </a:p>
          <a:p>
            <a:r>
              <a:rPr lang="en-CA" dirty="0" smtClean="0"/>
              <a:t>Assume a perfect knowledge about the game</a:t>
            </a:r>
          </a:p>
          <a:p>
            <a:pPr lvl="1"/>
            <a:r>
              <a:rPr lang="en-CA" dirty="0" smtClean="0"/>
              <a:t>Have access to the simulator interface</a:t>
            </a:r>
          </a:p>
          <a:p>
            <a:r>
              <a:rPr lang="en-CA" dirty="0" smtClean="0"/>
              <a:t>My approach: A* with “learned model”</a:t>
            </a:r>
          </a:p>
          <a:p>
            <a:pPr lvl="1"/>
            <a:r>
              <a:rPr lang="en-CA" dirty="0" smtClean="0"/>
              <a:t>And static assumption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Static </a:t>
            </a:r>
            <a:r>
              <a:rPr lang="en-CA" smtClean="0"/>
              <a:t>Assumption Planning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Learner</a:t>
            </a:r>
          </a:p>
          <a:p>
            <a:pPr lvl="1"/>
            <a:r>
              <a:rPr lang="en-CA" dirty="0" smtClean="0"/>
              <a:t>Regression Tree</a:t>
            </a:r>
          </a:p>
          <a:p>
            <a:pPr lvl="1"/>
            <a:r>
              <a:rPr lang="en-CA" dirty="0" smtClean="0"/>
              <a:t>Predict the future location of </a:t>
            </a:r>
            <a:r>
              <a:rPr lang="en-CA" dirty="0" err="1" smtClean="0"/>
              <a:t>mario</a:t>
            </a:r>
            <a:r>
              <a:rPr lang="en-CA" dirty="0" smtClean="0"/>
              <a:t>, and speed and reward</a:t>
            </a:r>
          </a:p>
          <a:p>
            <a:pPr lvl="1"/>
            <a:r>
              <a:rPr lang="en-CA" dirty="0" smtClean="0"/>
              <a:t>Heuristic to reduce the branch</a:t>
            </a:r>
          </a:p>
          <a:p>
            <a:pPr lvl="2"/>
            <a:r>
              <a:rPr lang="en-CA" dirty="0" smtClean="0"/>
              <a:t>Jump</a:t>
            </a:r>
          </a:p>
          <a:p>
            <a:pPr lvl="2"/>
            <a:r>
              <a:rPr lang="en-CA" dirty="0" smtClean="0"/>
              <a:t>From HORDQ</a:t>
            </a:r>
          </a:p>
          <a:p>
            <a:pPr lvl="1"/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Mario:</a:t>
            </a:r>
          </a:p>
          <a:p>
            <a:pPr lvl="1"/>
            <a:r>
              <a:rPr lang="en-CA" dirty="0" smtClean="0"/>
              <a:t>Why model-based is </a:t>
            </a:r>
            <a:r>
              <a:rPr lang="en-CA" dirty="0" err="1" smtClean="0"/>
              <a:t>neccessary</a:t>
            </a:r>
            <a:r>
              <a:rPr lang="en-CA" dirty="0" smtClean="0"/>
              <a:t>-&gt;the pit</a:t>
            </a:r>
          </a:p>
          <a:p>
            <a:pPr lvl="2"/>
            <a:r>
              <a:rPr lang="en-CA" dirty="0" smtClean="0"/>
              <a:t>Model-based can model the terrain, but model-free cannot</a:t>
            </a:r>
          </a:p>
          <a:p>
            <a:pPr lvl="1"/>
            <a:r>
              <a:rPr lang="en-CA" dirty="0" smtClean="0"/>
              <a:t>Why model-free is </a:t>
            </a:r>
            <a:r>
              <a:rPr lang="en-CA" dirty="0" err="1" smtClean="0"/>
              <a:t>neccessary</a:t>
            </a:r>
            <a:r>
              <a:rPr lang="en-CA" dirty="0" smtClean="0"/>
              <a:t> -&gt;</a:t>
            </a:r>
          </a:p>
          <a:p>
            <a:pPr lvl="2"/>
            <a:r>
              <a:rPr lang="en-CA" dirty="0" smtClean="0"/>
              <a:t>Not everything can be modeled –</a:t>
            </a:r>
          </a:p>
          <a:p>
            <a:pPr lvl="3"/>
            <a:r>
              <a:rPr lang="en-CA" dirty="0" smtClean="0"/>
              <a:t>We don’t know when</a:t>
            </a:r>
          </a:p>
          <a:p>
            <a:pPr lvl="3"/>
            <a:r>
              <a:rPr lang="en-CA" dirty="0" smtClean="0"/>
              <a:t>Moving monster</a:t>
            </a:r>
          </a:p>
          <a:p>
            <a:pPr lvl="3"/>
            <a:r>
              <a:rPr lang="en-CA" dirty="0" smtClean="0"/>
              <a:t> Turtle will be turned into shell Turtle-&gt;shell</a:t>
            </a:r>
          </a:p>
          <a:p>
            <a:pPr lvl="3"/>
            <a:r>
              <a:rPr lang="en-CA" dirty="0" smtClean="0"/>
              <a:t>Kick shell to the wall</a:t>
            </a:r>
          </a:p>
          <a:p>
            <a:pPr lvl="3"/>
            <a:r>
              <a:rPr lang="en-CA" dirty="0" err="1" smtClean="0"/>
              <a:t>Piraha</a:t>
            </a:r>
            <a:r>
              <a:rPr lang="en-CA" dirty="0" smtClean="0"/>
              <a:t> flower</a:t>
            </a:r>
          </a:p>
          <a:p>
            <a:pPr lvl="3"/>
            <a:r>
              <a:rPr lang="en-CA" dirty="0" smtClean="0"/>
              <a:t>Monsters comes out from right edge of the screen</a:t>
            </a:r>
          </a:p>
          <a:p>
            <a:pPr lvl="3"/>
            <a:r>
              <a:rPr lang="en-CA" dirty="0" smtClean="0"/>
              <a:t>Fireball kills the monster</a:t>
            </a:r>
          </a:p>
          <a:p>
            <a:pPr lvl="2"/>
            <a:r>
              <a:rPr lang="en-CA" dirty="0" smtClean="0"/>
              <a:t>Mario is the only moving subject</a:t>
            </a:r>
          </a:p>
          <a:p>
            <a:pPr lvl="2"/>
            <a:r>
              <a:rPr lang="en-CA" dirty="0" smtClean="0"/>
              <a:t>No 100% </a:t>
            </a:r>
            <a:r>
              <a:rPr lang="en-CA" dirty="0" err="1" smtClean="0"/>
              <a:t>accurary</a:t>
            </a:r>
            <a:r>
              <a:rPr lang="en-CA" dirty="0" smtClean="0"/>
              <a:t> classifier</a:t>
            </a:r>
          </a:p>
          <a:p>
            <a:pPr lvl="3"/>
            <a:r>
              <a:rPr lang="en-CA" dirty="0" smtClean="0"/>
              <a:t>It will make a suboptimal decision at some point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picture with moving path</a:t>
            </a:r>
          </a:p>
          <a:p>
            <a:pPr lvl="1"/>
            <a:r>
              <a:rPr lang="en-US" altLang="zh-TW" dirty="0" smtClean="0"/>
              <a:t>No monster </a:t>
            </a:r>
          </a:p>
          <a:p>
            <a:pPr lvl="1"/>
            <a:r>
              <a:rPr lang="en-US" altLang="zh-TW" dirty="0" smtClean="0"/>
              <a:t>To show how Model-based approach can work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 dynamic programming anymore</a:t>
            </a:r>
          </a:p>
          <a:p>
            <a:pPr lvl="1"/>
            <a:r>
              <a:rPr lang="en-US" altLang="zh-TW" dirty="0" smtClean="0"/>
              <a:t>(x, y, </a:t>
            </a:r>
            <a:r>
              <a:rPr lang="en-US" altLang="zh-TW" dirty="0" err="1" smtClean="0"/>
              <a:t>dx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dy</a:t>
            </a:r>
            <a:r>
              <a:rPr lang="en-US" altLang="zh-TW" dirty="0" smtClean="0"/>
              <a:t>) is too huge to </a:t>
            </a:r>
            <a:r>
              <a:rPr lang="en-US" altLang="zh-TW" dirty="0" err="1" smtClean="0"/>
              <a:t>emeuerate</a:t>
            </a:r>
            <a:endParaRPr lang="en-US" altLang="zh-TW" dirty="0" smtClean="0"/>
          </a:p>
          <a:p>
            <a:r>
              <a:rPr lang="en-US" altLang="zh-TW" dirty="0" smtClean="0"/>
              <a:t>Use k-step look ahead planning</a:t>
            </a:r>
          </a:p>
          <a:p>
            <a:pPr lvl="1"/>
            <a:r>
              <a:rPr lang="en-US" altLang="zh-TW" dirty="0" smtClean="0"/>
              <a:t>Similar to Robin’s idea</a:t>
            </a:r>
          </a:p>
          <a:p>
            <a:pPr lvl="1"/>
            <a:r>
              <a:rPr lang="en-US" altLang="zh-TW" dirty="0" smtClean="0"/>
              <a:t>Search for N nodes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Model-free</a:t>
            </a:r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 err="1" smtClean="0"/>
              <a:t>xx’s</a:t>
            </a:r>
            <a:r>
              <a:rPr lang="en-US" altLang="zh-TW" dirty="0" smtClean="0"/>
              <a:t> idea</a:t>
            </a:r>
          </a:p>
          <a:p>
            <a:pPr lvl="1"/>
            <a:r>
              <a:rPr lang="en-US" altLang="zh-TW" dirty="0" smtClean="0"/>
              <a:t>State </a:t>
            </a:r>
            <a:r>
              <a:rPr lang="en-US" altLang="zh-TW" dirty="0" err="1" smtClean="0"/>
              <a:t>abstraciton</a:t>
            </a:r>
            <a:endParaRPr lang="en-US" altLang="zh-TW" dirty="0" smtClean="0"/>
          </a:p>
          <a:p>
            <a:pPr lvl="1"/>
            <a:r>
              <a:rPr lang="en-US" altLang="zh-TW" smtClean="0"/>
              <a:t>Feature 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Pavlov’s pet </a:t>
            </a:r>
          </a:p>
          <a:p>
            <a:r>
              <a:rPr lang="en-CA" dirty="0" err="1" smtClean="0"/>
              <a:t>SaeHoon</a:t>
            </a:r>
            <a:r>
              <a:rPr lang="en-CA" dirty="0" smtClean="0"/>
              <a:t> Yi (USA)</a:t>
            </a:r>
          </a:p>
          <a:p>
            <a:r>
              <a:rPr lang="en-CA" dirty="0" smtClean="0"/>
              <a:t>• Paul </a:t>
            </a:r>
            <a:r>
              <a:rPr lang="en-CA" dirty="0" err="1" smtClean="0"/>
              <a:t>Ringstad</a:t>
            </a:r>
            <a:r>
              <a:rPr lang="en-CA" dirty="0" smtClean="0"/>
              <a:t> (USA)</a:t>
            </a:r>
          </a:p>
          <a:p>
            <a:r>
              <a:rPr lang="en-CA" dirty="0" smtClean="0"/>
              <a:t>• </a:t>
            </a:r>
            <a:r>
              <a:rPr lang="en-CA" dirty="0" err="1" smtClean="0"/>
              <a:t>Fengming</a:t>
            </a:r>
            <a:r>
              <a:rPr lang="en-CA" dirty="0" smtClean="0"/>
              <a:t> Wang (USA)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The Hierarchy for Mario</a:t>
            </a:r>
          </a:p>
          <a:p>
            <a:pPr lvl="1"/>
            <a:r>
              <a:rPr lang="en-US" altLang="zh-TW" dirty="0" err="1" smtClean="0"/>
              <a:t>Pics</a:t>
            </a:r>
            <a:r>
              <a:rPr lang="en-US" altLang="zh-TW" dirty="0" smtClean="0"/>
              <a:t> here</a:t>
            </a:r>
          </a:p>
          <a:p>
            <a:pPr lvl="1"/>
            <a:r>
              <a:rPr lang="en-US" altLang="zh-TW" dirty="0" smtClean="0"/>
              <a:t>9 actions</a:t>
            </a:r>
          </a:p>
          <a:p>
            <a:r>
              <a:rPr lang="en-US" altLang="zh-TW" dirty="0" smtClean="0"/>
              <a:t>No temporal abstraction and spatial abstraction</a:t>
            </a:r>
          </a:p>
          <a:p>
            <a:pPr lvl="1"/>
            <a:r>
              <a:rPr lang="en-US" altLang="zh-TW" dirty="0" smtClean="0"/>
              <a:t>No benefit from hierarchical representation</a:t>
            </a:r>
          </a:p>
          <a:p>
            <a:pPr lvl="1"/>
            <a:r>
              <a:rPr lang="en-US" altLang="zh-TW" dirty="0" smtClean="0"/>
              <a:t>All subtasks finished in single step</a:t>
            </a:r>
          </a:p>
          <a:p>
            <a:r>
              <a:rPr lang="en-US" altLang="zh-TW" dirty="0" smtClean="0"/>
              <a:t>The benefit from my </a:t>
            </a:r>
            <a:r>
              <a:rPr lang="en-US" altLang="zh-TW" dirty="0" err="1" smtClean="0"/>
              <a:t>appraoch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combination of two complementary </a:t>
            </a:r>
            <a:r>
              <a:rPr lang="en-US" altLang="zh-TW" dirty="0" err="1" smtClean="0"/>
              <a:t>appraoch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Can we get both of it?</a:t>
            </a:r>
          </a:p>
          <a:p>
            <a:pPr lvl="1"/>
            <a:r>
              <a:rPr lang="en-CA" dirty="0" smtClean="0"/>
              <a:t>Use model-based approach to simulate the experiences</a:t>
            </a:r>
          </a:p>
          <a:p>
            <a:pPr lvl="1"/>
            <a:r>
              <a:rPr lang="en-CA" dirty="0" smtClean="0"/>
              <a:t>Learns the optimal policy</a:t>
            </a:r>
          </a:p>
          <a:p>
            <a:pPr lvl="2"/>
            <a:r>
              <a:rPr lang="en-CA" dirty="0" smtClean="0"/>
              <a:t>When structural assumption of the model is not satisfied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Why model-based approach can handle pit?</a:t>
            </a:r>
          </a:p>
          <a:p>
            <a:r>
              <a:rPr lang="en-US" altLang="zh-TW" dirty="0" smtClean="0"/>
              <a:t>Why model-free approach can’t?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Model-based approach encodes our prior knowledge about the </a:t>
            </a:r>
            <a:br>
              <a:rPr lang="en-US" dirty="0" smtClean="0"/>
            </a:br>
            <a:r>
              <a:rPr lang="en-US" dirty="0" smtClean="0"/>
              <a:t>system dynamics. It is beneficial if the agent possess such knowledge.</a:t>
            </a:r>
            <a:br>
              <a:rPr lang="en-US" dirty="0" smtClean="0"/>
            </a:br>
            <a:r>
              <a:rPr lang="en-US" smtClean="0"/>
              <a:t>However, our dynamical model may be not perfect....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Mario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1752600"/>
            <a:ext cx="403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Mixed discrete continuous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Visible board, monster descriptions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Variable dimensionality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Compositional / object oriented 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1447800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Observation Space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3197423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3 integers, representing the buttons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    on a Nintendo controller!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2895600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Action Space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4111823"/>
            <a:ext cx="495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Variable (!)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3810000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Rewards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4850487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Speed, critter dynamics, reward function, action mappings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000" y="4548664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Parameterization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4" name="Content Placeholder 13" descr="infinitemariobross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86400" y="1447800"/>
            <a:ext cx="3352800" cy="2514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RL Competition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Input Features:</a:t>
            </a:r>
          </a:p>
          <a:p>
            <a:pPr lvl="1"/>
            <a:r>
              <a:rPr lang="en-CA" dirty="0" smtClean="0"/>
              <a:t>Screen features</a:t>
            </a:r>
          </a:p>
          <a:p>
            <a:pPr lvl="2"/>
            <a:r>
              <a:rPr lang="en-CA" dirty="0" smtClean="0"/>
              <a:t>No </a:t>
            </a:r>
            <a:r>
              <a:rPr lang="en-CA" dirty="0" err="1" smtClean="0"/>
              <a:t>onGround</a:t>
            </a:r>
            <a:r>
              <a:rPr lang="en-CA" dirty="0" smtClean="0"/>
              <a:t>, </a:t>
            </a:r>
            <a:r>
              <a:rPr lang="en-CA" dirty="0" err="1" smtClean="0"/>
              <a:t>isSliding</a:t>
            </a:r>
            <a:r>
              <a:rPr lang="en-CA" dirty="0" smtClean="0"/>
              <a:t>, </a:t>
            </a:r>
            <a:r>
              <a:rPr lang="en-CA" dirty="0" err="1" smtClean="0"/>
              <a:t>isMonsterAhead</a:t>
            </a:r>
            <a:r>
              <a:rPr lang="en-CA" dirty="0" smtClean="0"/>
              <a:t>, </a:t>
            </a:r>
            <a:r>
              <a:rPr lang="en-CA" dirty="0" err="1" smtClean="0"/>
              <a:t>isPit</a:t>
            </a:r>
            <a:endParaRPr lang="en-CA" dirty="0" smtClean="0"/>
          </a:p>
          <a:p>
            <a:pPr lvl="2"/>
            <a:r>
              <a:rPr lang="en-CA" dirty="0" smtClean="0"/>
              <a:t>Unlike Mario competition</a:t>
            </a:r>
          </a:p>
          <a:p>
            <a:pPr lvl="3"/>
            <a:r>
              <a:rPr lang="en-CA" dirty="0" smtClean="0"/>
              <a:t>No </a:t>
            </a:r>
            <a:r>
              <a:rPr lang="en-CA" dirty="0" err="1" smtClean="0"/>
              <a:t>fireflower</a:t>
            </a:r>
            <a:endParaRPr lang="en-CA" dirty="0" smtClean="0"/>
          </a:p>
          <a:p>
            <a:pPr lvl="1"/>
            <a:r>
              <a:rPr lang="en-CA" dirty="0" smtClean="0"/>
              <a:t>22x16 Tiles (not including monsters)</a:t>
            </a:r>
          </a:p>
          <a:p>
            <a:pPr lvl="1"/>
            <a:r>
              <a:rPr lang="en-CA" dirty="0" smtClean="0"/>
              <a:t>List of monsters (including speed and position)</a:t>
            </a:r>
          </a:p>
          <a:p>
            <a:r>
              <a:rPr lang="en-CA" dirty="0" smtClean="0"/>
              <a:t>Linear </a:t>
            </a:r>
            <a:r>
              <a:rPr lang="en-CA" dirty="0" err="1" smtClean="0"/>
              <a:t>Sarsa</a:t>
            </a:r>
            <a:endParaRPr lang="en-CA" dirty="0" smtClean="0"/>
          </a:p>
          <a:p>
            <a:r>
              <a:rPr lang="en-CA" dirty="0" smtClean="0"/>
              <a:t>3 nearest monster or pit</a:t>
            </a:r>
          </a:p>
          <a:p>
            <a:pPr lvl="1"/>
            <a:r>
              <a:rPr lang="en-CA" dirty="0" smtClean="0"/>
              <a:t>How to represent the pit</a:t>
            </a:r>
          </a:p>
          <a:p>
            <a:pPr lvl="1"/>
            <a:r>
              <a:rPr lang="en-CA" dirty="0" smtClean="0"/>
              <a:t>Theirs-&gt; hand-coded the pit feature</a:t>
            </a:r>
          </a:p>
          <a:p>
            <a:pPr lvl="1"/>
            <a:r>
              <a:rPr lang="en-CA" dirty="0" smtClean="0"/>
              <a:t>Mine-&gt; work on 5x5 tiles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643050"/>
            <a:ext cx="630555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 descr="\\kao\Users\Public\hordq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4358198"/>
            <a:ext cx="3333070" cy="24998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it will converge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Will it converge?</a:t>
            </a:r>
          </a:p>
          <a:p>
            <a:pPr lvl="1"/>
            <a:r>
              <a:rPr lang="en-US" altLang="zh-TW" dirty="0" smtClean="0"/>
              <a:t>Open problem (</a:t>
            </a:r>
            <a:r>
              <a:rPr lang="en-US" altLang="zh-TW" dirty="0" err="1" smtClean="0"/>
              <a:t>russel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david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andre</a:t>
            </a:r>
            <a:r>
              <a:rPr lang="en-US" altLang="zh-TW" dirty="0" smtClean="0"/>
              <a:t> fail to prove it(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357430"/>
            <a:ext cx="8386779" cy="316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2143108" y="1285860"/>
            <a:ext cx="3571900" cy="21431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橢圓 3"/>
          <p:cNvSpPr/>
          <p:nvPr/>
        </p:nvSpPr>
        <p:spPr>
          <a:xfrm>
            <a:off x="3643306" y="150017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橢圓 5"/>
          <p:cNvSpPr/>
          <p:nvPr/>
        </p:nvSpPr>
        <p:spPr>
          <a:xfrm>
            <a:off x="3000364" y="221455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橢圓 7"/>
          <p:cNvSpPr/>
          <p:nvPr/>
        </p:nvSpPr>
        <p:spPr>
          <a:xfrm>
            <a:off x="264317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橢圓 8"/>
          <p:cNvSpPr/>
          <p:nvPr/>
        </p:nvSpPr>
        <p:spPr>
          <a:xfrm>
            <a:off x="335755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橢圓 11"/>
          <p:cNvSpPr/>
          <p:nvPr/>
        </p:nvSpPr>
        <p:spPr>
          <a:xfrm>
            <a:off x="4429124" y="221455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橢圓 12"/>
          <p:cNvSpPr/>
          <p:nvPr/>
        </p:nvSpPr>
        <p:spPr>
          <a:xfrm>
            <a:off x="407193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橢圓 13"/>
          <p:cNvSpPr/>
          <p:nvPr/>
        </p:nvSpPr>
        <p:spPr>
          <a:xfrm>
            <a:off x="478631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橢圓 14"/>
          <p:cNvSpPr/>
          <p:nvPr/>
        </p:nvSpPr>
        <p:spPr>
          <a:xfrm>
            <a:off x="228598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橢圓 15"/>
          <p:cNvSpPr/>
          <p:nvPr/>
        </p:nvSpPr>
        <p:spPr>
          <a:xfrm>
            <a:off x="300036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橢圓 16"/>
          <p:cNvSpPr/>
          <p:nvPr/>
        </p:nvSpPr>
        <p:spPr>
          <a:xfrm>
            <a:off x="371474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橢圓 17"/>
          <p:cNvSpPr/>
          <p:nvPr/>
        </p:nvSpPr>
        <p:spPr>
          <a:xfrm>
            <a:off x="442912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橢圓 18"/>
          <p:cNvSpPr/>
          <p:nvPr/>
        </p:nvSpPr>
        <p:spPr>
          <a:xfrm>
            <a:off x="5214942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文字方塊 20"/>
          <p:cNvSpPr txBox="1"/>
          <p:nvPr/>
        </p:nvSpPr>
        <p:spPr>
          <a:xfrm>
            <a:off x="6143636" y="22859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MAXQ</a:t>
            </a:r>
            <a:endParaRPr lang="en-CA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215074" y="357187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HORDQ</a:t>
            </a:r>
            <a:endParaRPr lang="en-CA" dirty="0"/>
          </a:p>
        </p:txBody>
      </p:sp>
      <p:sp>
        <p:nvSpPr>
          <p:cNvPr id="23" name="向左箭號 22"/>
          <p:cNvSpPr/>
          <p:nvPr/>
        </p:nvSpPr>
        <p:spPr>
          <a:xfrm>
            <a:off x="6000760" y="1643050"/>
            <a:ext cx="1285884" cy="428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文字方塊 23"/>
          <p:cNvSpPr txBox="1"/>
          <p:nvPr/>
        </p:nvSpPr>
        <p:spPr>
          <a:xfrm>
            <a:off x="7500958" y="1714488"/>
            <a:ext cx="28805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You can put </a:t>
            </a:r>
          </a:p>
          <a:p>
            <a:r>
              <a:rPr lang="en-CA" dirty="0" smtClean="0"/>
              <a:t>Anything here:</a:t>
            </a:r>
          </a:p>
          <a:p>
            <a:r>
              <a:rPr lang="en-CA" dirty="0" smtClean="0"/>
              <a:t>Model-free RL</a:t>
            </a:r>
          </a:p>
          <a:p>
            <a:r>
              <a:rPr lang="en-CA" dirty="0" smtClean="0"/>
              <a:t>Model-based RL</a:t>
            </a:r>
          </a:p>
          <a:p>
            <a:r>
              <a:rPr lang="en-CA" dirty="0" smtClean="0"/>
              <a:t>Include all</a:t>
            </a:r>
          </a:p>
          <a:p>
            <a:r>
              <a:rPr lang="en-CA" dirty="0" smtClean="0"/>
              <a:t>Classical planning algorithms</a:t>
            </a:r>
          </a:p>
          <a:p>
            <a:r>
              <a:rPr lang="en-CA" dirty="0" smtClean="0"/>
              <a:t>And still get an optimal</a:t>
            </a:r>
          </a:p>
          <a:p>
            <a:r>
              <a:rPr lang="en-CA" dirty="0" smtClean="0"/>
              <a:t>Policy!! for an MDP</a:t>
            </a:r>
          </a:p>
          <a:p>
            <a:r>
              <a:rPr lang="en-CA" dirty="0" smtClean="0"/>
              <a:t>Symbolic programming</a:t>
            </a:r>
          </a:p>
          <a:p>
            <a:r>
              <a:rPr lang="en-CA" dirty="0" smtClean="0"/>
              <a:t>A*</a:t>
            </a:r>
          </a:p>
          <a:p>
            <a:r>
              <a:rPr lang="en-CA" dirty="0" smtClean="0"/>
              <a:t>STRIPS</a:t>
            </a:r>
          </a:p>
          <a:p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2285992"/>
            <a:ext cx="8229600" cy="348298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15000" dirty="0" smtClean="0"/>
              <a:t>Yes</a:t>
            </a:r>
            <a:endParaRPr lang="en-CA" sz="1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2: Result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7"/>
          </a:xfrm>
        </p:spPr>
        <p:txBody>
          <a:bodyPr>
            <a:normAutofit/>
          </a:bodyPr>
          <a:lstStyle/>
          <a:p>
            <a:r>
              <a:rPr lang="en-CA" dirty="0" smtClean="0"/>
              <a:t>The number of times to pass the level:</a:t>
            </a:r>
            <a:endParaRPr lang="en-CA" dirty="0" smtClean="0"/>
          </a:p>
          <a:p>
            <a:pPr lvl="1"/>
            <a:r>
              <a:rPr lang="en-CA" dirty="0" smtClean="0"/>
              <a:t>SARSA: 1/1000</a:t>
            </a:r>
          </a:p>
          <a:p>
            <a:pPr lvl="1"/>
            <a:r>
              <a:rPr lang="en-CA" dirty="0" err="1" smtClean="0"/>
              <a:t>Model+HORDQ</a:t>
            </a:r>
            <a:r>
              <a:rPr lang="en-CA" dirty="0" smtClean="0"/>
              <a:t>(10): 277/1000</a:t>
            </a:r>
          </a:p>
          <a:p>
            <a:pPr lvl="1"/>
            <a:r>
              <a:rPr lang="en-CA" dirty="0" err="1" smtClean="0"/>
              <a:t>Model+HORDQ</a:t>
            </a:r>
            <a:r>
              <a:rPr lang="en-CA" dirty="0" smtClean="0"/>
              <a:t>(10): </a:t>
            </a:r>
            <a:r>
              <a:rPr lang="en-CA" dirty="0" smtClean="0"/>
              <a:t>64/1000</a:t>
            </a:r>
          </a:p>
          <a:p>
            <a:pPr lvl="1"/>
            <a:r>
              <a:rPr lang="en-CA" dirty="0" smtClean="0"/>
              <a:t>Model: 0/1000</a:t>
            </a:r>
            <a:endParaRPr lang="en-CA" dirty="0" smtClean="0"/>
          </a:p>
          <a:p>
            <a:pPr lvl="2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I combine two champion approaches and produce a better one</a:t>
            </a:r>
          </a:p>
          <a:p>
            <a:r>
              <a:rPr lang="en-CA" dirty="0" smtClean="0"/>
              <a:t>A* is still the state of the art for Mario</a:t>
            </a:r>
          </a:p>
          <a:p>
            <a:pPr lvl="1"/>
            <a:r>
              <a:rPr lang="en-CA" dirty="0" smtClean="0"/>
              <a:t>With a perfect model</a:t>
            </a:r>
          </a:p>
          <a:p>
            <a:pPr lvl="1"/>
            <a:r>
              <a:rPr lang="en-CA" dirty="0" smtClean="0"/>
              <a:t>without, my approach is better</a:t>
            </a:r>
          </a:p>
          <a:p>
            <a:r>
              <a:rPr lang="en-CA" dirty="0" smtClean="0"/>
              <a:t>Compare to RL competition</a:t>
            </a:r>
          </a:p>
          <a:p>
            <a:pPr lvl="1"/>
            <a:r>
              <a:rPr lang="en-CA" dirty="0" smtClean="0"/>
              <a:t>We include the terrain information</a:t>
            </a:r>
          </a:p>
          <a:p>
            <a:pPr lvl="1"/>
            <a:r>
              <a:rPr lang="en-CA" dirty="0" smtClean="0"/>
              <a:t>Move efficiently</a:t>
            </a:r>
          </a:p>
          <a:p>
            <a:pPr lvl="1"/>
            <a:r>
              <a:rPr lang="en-CA" dirty="0" smtClean="0"/>
              <a:t>Less sample</a:t>
            </a:r>
          </a:p>
          <a:p>
            <a:pPr lvl="1"/>
            <a:r>
              <a:rPr lang="en-CA" dirty="0" smtClean="0"/>
              <a:t>Easier to generalize to </a:t>
            </a:r>
            <a:r>
              <a:rPr lang="en-CA" smtClean="0"/>
              <a:t>new level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70" y="2643182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Idea: combine both approaches</a:t>
            </a:r>
          </a:p>
          <a:p>
            <a:pPr lvl="1"/>
            <a:r>
              <a:rPr lang="en-CA" dirty="0" smtClean="0"/>
              <a:t>Follow model-based approach when the model is correct</a:t>
            </a:r>
          </a:p>
          <a:p>
            <a:pPr lvl="1"/>
            <a:r>
              <a:rPr lang="en-CA" dirty="0" smtClean="0"/>
              <a:t>Follow model-free approach when the model is wrong</a:t>
            </a:r>
          </a:p>
          <a:p>
            <a:pPr lvl="1">
              <a:buNone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13557</TotalTime>
  <Words>2810</Words>
  <PresentationFormat>如螢幕大小 (4:3)</PresentationFormat>
  <Paragraphs>672</Paragraphs>
  <Slides>82</Slides>
  <Notes>82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82</vt:i4>
      </vt:variant>
    </vt:vector>
  </HeadingPairs>
  <TitlesOfParts>
    <vt:vector size="83" baseType="lpstr">
      <vt:lpstr>Office 佈景主題</vt:lpstr>
      <vt:lpstr>Optimal Planning in Approximate Model-Based Reinforcement Learning</vt:lpstr>
      <vt:lpstr>Overview</vt:lpstr>
      <vt:lpstr>Classical Planning</vt:lpstr>
      <vt:lpstr>Markov Decision Process</vt:lpstr>
      <vt:lpstr>Model-Free vs Model-Based</vt:lpstr>
      <vt:lpstr>Model-Free vs Model-Based</vt:lpstr>
      <vt:lpstr>投影片 7</vt:lpstr>
      <vt:lpstr>投影片 8</vt:lpstr>
      <vt:lpstr>投影片 9</vt:lpstr>
      <vt:lpstr>投影片 10</vt:lpstr>
      <vt:lpstr>投影片 11</vt:lpstr>
      <vt:lpstr>Taxi Domain</vt:lpstr>
      <vt:lpstr>Taxi Domain</vt:lpstr>
      <vt:lpstr>投影片 14</vt:lpstr>
      <vt:lpstr>Theorem</vt:lpstr>
      <vt:lpstr>投影片 16</vt:lpstr>
      <vt:lpstr>投影片 17</vt:lpstr>
      <vt:lpstr>Approximate Dyna</vt:lpstr>
      <vt:lpstr>Learning the transition probabilities</vt:lpstr>
      <vt:lpstr>MAXQ</vt:lpstr>
      <vt:lpstr>投影片 21</vt:lpstr>
      <vt:lpstr>Pseudo-Reward</vt:lpstr>
      <vt:lpstr>Experiment 1: School Bus</vt:lpstr>
      <vt:lpstr>Experiment 1: School Bus</vt:lpstr>
      <vt:lpstr>Experiment 1: Result</vt:lpstr>
      <vt:lpstr>Experiment 1: School Bus</vt:lpstr>
      <vt:lpstr>Experiment 1: Result</vt:lpstr>
      <vt:lpstr>Discussion</vt:lpstr>
      <vt:lpstr>No more “toy problems”</vt:lpstr>
      <vt:lpstr>Experiment 2: Super Mario Bros.</vt:lpstr>
      <vt:lpstr>Experiment 2: Super Mario Bros.</vt:lpstr>
      <vt:lpstr>Model-Based Approach</vt:lpstr>
      <vt:lpstr>Model-Based Approach</vt:lpstr>
      <vt:lpstr>Model-Free Approach</vt:lpstr>
      <vt:lpstr>Model-Based Approach</vt:lpstr>
      <vt:lpstr>Model-Free Approach</vt:lpstr>
      <vt:lpstr>Task Hierarchy for Mario</vt:lpstr>
      <vt:lpstr>Experiment 2: Result</vt:lpstr>
      <vt:lpstr>Experiment 2: Result</vt:lpstr>
      <vt:lpstr>Discussion</vt:lpstr>
      <vt:lpstr>Discussion</vt:lpstr>
      <vt:lpstr>Conclusion</vt:lpstr>
      <vt:lpstr>投影片 43</vt:lpstr>
      <vt:lpstr>投影片 44</vt:lpstr>
      <vt:lpstr>Optimality is not that important</vt:lpstr>
      <vt:lpstr>Life or death</vt:lpstr>
      <vt:lpstr>A solution to many open problems</vt:lpstr>
      <vt:lpstr>投影片 48</vt:lpstr>
      <vt:lpstr>投影片 49</vt:lpstr>
      <vt:lpstr>投影片 50</vt:lpstr>
      <vt:lpstr>投影片 51</vt:lpstr>
      <vt:lpstr>投影片 52</vt:lpstr>
      <vt:lpstr>投影片 53</vt:lpstr>
      <vt:lpstr>投影片 54</vt:lpstr>
      <vt:lpstr>Thinking Big…</vt:lpstr>
      <vt:lpstr>投影片 56</vt:lpstr>
      <vt:lpstr>Pseudo-Reward</vt:lpstr>
      <vt:lpstr>投影片 58</vt:lpstr>
      <vt:lpstr>投影片 59</vt:lpstr>
      <vt:lpstr>投影片 60</vt:lpstr>
      <vt:lpstr>投影片 61</vt:lpstr>
      <vt:lpstr>Mario Competition 2009</vt:lpstr>
      <vt:lpstr>Static Assumption Planning</vt:lpstr>
      <vt:lpstr>投影片 64</vt:lpstr>
      <vt:lpstr>投影片 65</vt:lpstr>
      <vt:lpstr>投影片 66</vt:lpstr>
      <vt:lpstr>投影片 67</vt:lpstr>
      <vt:lpstr>投影片 68</vt:lpstr>
      <vt:lpstr>投影片 69</vt:lpstr>
      <vt:lpstr>投影片 70</vt:lpstr>
      <vt:lpstr>投影片 71</vt:lpstr>
      <vt:lpstr>Infinite Mario</vt:lpstr>
      <vt:lpstr>RL Competition</vt:lpstr>
      <vt:lpstr>投影片 74</vt:lpstr>
      <vt:lpstr>投影片 75</vt:lpstr>
      <vt:lpstr>投影片 76</vt:lpstr>
      <vt:lpstr>投影片 77</vt:lpstr>
      <vt:lpstr>投影片 78</vt:lpstr>
      <vt:lpstr>投影片 79</vt:lpstr>
      <vt:lpstr>Experiment 2: Result</vt:lpstr>
      <vt:lpstr>Conclusion</vt:lpstr>
      <vt:lpstr>投影片 82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Lono</dc:creator>
  <cp:lastModifiedBy>Lono</cp:lastModifiedBy>
  <cp:revision>474</cp:revision>
  <dcterms:created xsi:type="dcterms:W3CDTF">2011-06-08T23:12:51Z</dcterms:created>
  <dcterms:modified xsi:type="dcterms:W3CDTF">2011-08-03T15:35:48Z</dcterms:modified>
</cp:coreProperties>
</file>