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3" r:id="rId12"/>
    <p:sldId id="270" r:id="rId13"/>
    <p:sldId id="271" r:id="rId14"/>
    <p:sldId id="272" r:id="rId15"/>
    <p:sldId id="274" r:id="rId16"/>
    <p:sldId id="280" r:id="rId17"/>
    <p:sldId id="276" r:id="rId18"/>
    <p:sldId id="279" r:id="rId19"/>
    <p:sldId id="277" r:id="rId20"/>
    <p:sldId id="278" r:id="rId21"/>
    <p:sldId id="275" r:id="rId22"/>
    <p:sldId id="259" r:id="rId23"/>
    <p:sldId id="258" r:id="rId24"/>
    <p:sldId id="260" r:id="rId25"/>
    <p:sldId id="261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&#19968;&#33324;&#32080;&#21512;@SequenceGenerator&#20351;&#29992;&#12290;&#27880;&#24847;&#26576;&#20123;&#36039;&#26009;&#24235;&#22914;Oracl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ro.ctlok.com/blog/2012/07/18/spring-integrate-jpa.html" TargetMode="External"/><Relationship Id="rId2" Type="http://schemas.openxmlformats.org/officeDocument/2006/relationships/hyperlink" Target="https://stevenitlife.blogspot.tw/2016/03/hibernate-spring-jpa-configur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bm.com/developerworks/cn/opensource/os-cn-spring-jpa/" TargetMode="External"/><Relationship Id="rId4" Type="http://schemas.openxmlformats.org/officeDocument/2006/relationships/hyperlink" Target="https://www.cnblogs.com/dreamroute/p/5173896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mis.nsysu.edu.tw/cheng-shi-zi-xun-wang/java-ee-jin-jie-pian/hibernate-ji-shu/ji-chu-ru-men/jian-dan-fan-li/di-yi-gehibernate-cheng-shi" TargetMode="External"/><Relationship Id="rId2" Type="http://schemas.openxmlformats.org/officeDocument/2006/relationships/hyperlink" Target="https://docs.jboss.org/hibernate/orm/3.3/reference/en-US/html/session-configuration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ferry.com/articles/hibernate-jpa-annotations.html" TargetMode="External"/><Relationship Id="rId2" Type="http://schemas.openxmlformats.org/officeDocument/2006/relationships/hyperlink" Target="http://www.blogjava.net/zJun/archive/2007/01/24/9574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racle.com/technetwork/middleware/ias/toplink-jpa-annotations-096251.html" TargetMode="External"/><Relationship Id="rId5" Type="http://schemas.openxmlformats.org/officeDocument/2006/relationships/hyperlink" Target="https://www.objectdb.com/api/java/jpa/annotations" TargetMode="External"/><Relationship Id="rId4" Type="http://schemas.openxmlformats.org/officeDocument/2006/relationships/hyperlink" Target="https://kknews.cc/zh-tw/other/5nnye2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Spring JPA</a:t>
            </a:r>
            <a:r>
              <a:rPr lang="zh-TW" altLang="en-US" sz="6000" dirty="0"/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131032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@Id-1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TW" dirty="0"/>
              <a:t>@Id </a:t>
            </a:r>
            <a:r>
              <a:rPr lang="zh-TW" altLang="en-US" dirty="0"/>
              <a:t>標註用於聲明一個實體類的屬性映射為資料庫的主鍵列。該屬性通常置於屬性聲明語句之前，可與聲明語句同行，也可寫在單獨行上。</a:t>
            </a:r>
            <a:endParaRPr lang="en-US" altLang="zh-TW" dirty="0"/>
          </a:p>
          <a:p>
            <a:r>
              <a:rPr lang="en-US" altLang="zh-TW" dirty="0"/>
              <a:t>@Id</a:t>
            </a:r>
            <a:r>
              <a:rPr lang="zh-TW" altLang="en-US" dirty="0"/>
              <a:t>標註也可置於屬性的</a:t>
            </a:r>
            <a:r>
              <a:rPr lang="en-US" altLang="zh-TW" dirty="0"/>
              <a:t>getter</a:t>
            </a:r>
            <a:r>
              <a:rPr lang="zh-TW" altLang="en-US" dirty="0"/>
              <a:t>方法之前。</a:t>
            </a:r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9EABA9-4637-4E81-8FC9-8741129CD05C}"/>
              </a:ext>
            </a:extLst>
          </p:cNvPr>
          <p:cNvSpPr txBox="1"/>
          <p:nvPr/>
        </p:nvSpPr>
        <p:spPr>
          <a:xfrm>
            <a:off x="1488232" y="530120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@Id</a:t>
            </a:r>
          </a:p>
          <a:p>
            <a:r>
              <a:rPr lang="en-US" altLang="zh-TW" dirty="0"/>
              <a:t>@</a:t>
            </a:r>
            <a:r>
              <a:rPr lang="en-US" altLang="zh-TW" dirty="0" err="1"/>
              <a:t>GeneratedValue</a:t>
            </a:r>
            <a:r>
              <a:rPr lang="en-US" altLang="zh-TW" dirty="0"/>
              <a:t>(strategy = </a:t>
            </a:r>
            <a:r>
              <a:rPr lang="en-US" altLang="zh-TW" dirty="0" err="1"/>
              <a:t>GenerationType.</a:t>
            </a:r>
            <a:r>
              <a:rPr lang="en-US" altLang="zh-TW" b="1" i="1" dirty="0" err="1"/>
              <a:t>IDENTITY</a:t>
            </a:r>
            <a:r>
              <a:rPr lang="en-US" altLang="zh-TW" b="1" i="1" dirty="0"/>
              <a:t>)</a:t>
            </a:r>
          </a:p>
          <a:p>
            <a:r>
              <a:rPr lang="en-US" altLang="zh-TW" b="1" dirty="0"/>
              <a:t>private Integer id;</a:t>
            </a:r>
            <a:endParaRPr lang="zh-TW" altLang="en-US" dirty="0"/>
          </a:p>
        </p:txBody>
      </p:sp>
      <p:pic>
        <p:nvPicPr>
          <p:cNvPr id="2050" name="Picture 2" descr="https://i1.kknews.cc/SIG=kj2np2/r4s000423r9n4o2413q.jpg">
            <a:extLst>
              <a:ext uri="{FF2B5EF4-FFF2-40B4-BE49-F238E27FC236}">
                <a16:creationId xmlns:a16="http://schemas.microsoft.com/office/drawing/2014/main" id="{A7187FC0-47AE-4ED4-A400-B3F3D20FC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29000"/>
            <a:ext cx="52101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86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5EBA7E-79C8-48AE-B921-8DD59E19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@Id-2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5557D9-42B1-48AE-B949-A71AA52E7F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實體類別最好有主鍵列，並有對應的</a:t>
            </a:r>
            <a:r>
              <a:rPr lang="en-US" altLang="zh-TW" dirty="0" err="1"/>
              <a:t>getter,setter</a:t>
            </a:r>
            <a:r>
              <a:rPr lang="zh-CN" altLang="en-US" dirty="0"/>
              <a:t>方法，這是</a:t>
            </a:r>
            <a:r>
              <a:rPr lang="en-US" altLang="zh-CN" dirty="0"/>
              <a:t>Hibernate</a:t>
            </a:r>
            <a:r>
              <a:rPr lang="zh-CN" altLang="en-US" dirty="0"/>
              <a:t>推薦的。</a:t>
            </a:r>
            <a:endParaRPr lang="en-US" altLang="zh-CN" dirty="0"/>
          </a:p>
          <a:p>
            <a:r>
              <a:rPr lang="zh-CN" altLang="en-US" dirty="0"/>
              <a:t>主鍵盡量使用可以為</a:t>
            </a:r>
            <a:r>
              <a:rPr lang="en-US" altLang="zh-CN" dirty="0"/>
              <a:t>null</a:t>
            </a:r>
            <a:r>
              <a:rPr lang="zh-CN" altLang="en-US" dirty="0"/>
              <a:t>值的類型，例如</a:t>
            </a:r>
            <a:r>
              <a:rPr lang="en-US" altLang="zh-CN" dirty="0" err="1"/>
              <a:t>Integer,Long,String</a:t>
            </a:r>
            <a:r>
              <a:rPr lang="zh-CN" altLang="en-US" dirty="0"/>
              <a:t>等，而不要使用</a:t>
            </a:r>
            <a:r>
              <a:rPr lang="en-US" altLang="zh-CN" dirty="0" err="1"/>
              <a:t>int,long</a:t>
            </a:r>
            <a:r>
              <a:rPr lang="zh-CN" altLang="en-US" dirty="0"/>
              <a:t>等因為如果主鍵為</a:t>
            </a:r>
            <a:r>
              <a:rPr lang="en-US" altLang="zh-CN" dirty="0"/>
              <a:t>null</a:t>
            </a:r>
            <a:r>
              <a:rPr lang="zh-CN" altLang="en-US" dirty="0"/>
              <a:t>，則表示該實體類別還沒有儲存到資料庫，是一個臨時狀態</a:t>
            </a:r>
            <a:r>
              <a:rPr lang="en-US" altLang="zh-CN" dirty="0"/>
              <a:t>(Transient),</a:t>
            </a:r>
            <a:r>
              <a:rPr lang="zh-CN" altLang="en-US" dirty="0"/>
              <a:t>而</a:t>
            </a:r>
            <a:r>
              <a:rPr lang="en-US" altLang="zh-CN" dirty="0" err="1"/>
              <a:t>int,long</a:t>
            </a:r>
            <a:r>
              <a:rPr lang="zh-CN" altLang="en-US" dirty="0"/>
              <a:t>等原始類型則不具備該功能。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1768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</a:t>
            </a:r>
            <a:r>
              <a:rPr lang="en-US" altLang="zh-TW" dirty="0" err="1"/>
              <a:t>GeneratedValue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TW" dirty="0"/>
              <a:t>@</a:t>
            </a:r>
            <a:r>
              <a:rPr lang="en-US" altLang="zh-TW" dirty="0" err="1"/>
              <a:t>GeneratedValue</a:t>
            </a:r>
            <a:r>
              <a:rPr lang="en-US" altLang="zh-TW" dirty="0"/>
              <a:t> </a:t>
            </a:r>
            <a:r>
              <a:rPr lang="zh-TW" altLang="en-US" dirty="0"/>
              <a:t>用於標註主鍵的生成策略，通過 </a:t>
            </a:r>
            <a:r>
              <a:rPr lang="en-US" altLang="zh-TW" dirty="0"/>
              <a:t>strategy </a:t>
            </a:r>
            <a:r>
              <a:rPr lang="zh-TW" altLang="en-US" dirty="0"/>
              <a:t>屬性指定。默認情況下，</a:t>
            </a:r>
            <a:r>
              <a:rPr lang="en-US" altLang="zh-TW" dirty="0"/>
              <a:t>JPA </a:t>
            </a:r>
            <a:r>
              <a:rPr lang="zh-TW" altLang="en-US" dirty="0"/>
              <a:t>自動選擇一個最適合底層資料庫的主鍵生成策略：</a:t>
            </a:r>
            <a:r>
              <a:rPr lang="en-US" altLang="zh-TW" dirty="0" err="1"/>
              <a:t>SqlServer</a:t>
            </a:r>
            <a:r>
              <a:rPr lang="en-US" altLang="zh-TW" dirty="0"/>
              <a:t> </a:t>
            </a:r>
            <a:r>
              <a:rPr lang="zh-TW" altLang="en-US" dirty="0"/>
              <a:t>對應 </a:t>
            </a:r>
            <a:r>
              <a:rPr lang="en-US" altLang="zh-TW" dirty="0"/>
              <a:t>identity</a:t>
            </a:r>
            <a:r>
              <a:rPr lang="zh-TW" altLang="en-US" dirty="0"/>
              <a:t>，</a:t>
            </a:r>
            <a:r>
              <a:rPr lang="en-US" altLang="zh-TW" dirty="0"/>
              <a:t>MySQL </a:t>
            </a:r>
            <a:r>
              <a:rPr lang="zh-TW" altLang="en-US" dirty="0"/>
              <a:t>對應 </a:t>
            </a:r>
            <a:r>
              <a:rPr lang="en-US" altLang="zh-TW" dirty="0"/>
              <a:t>auto increment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9EABA9-4637-4E81-8FC9-8741129CD05C}"/>
              </a:ext>
            </a:extLst>
          </p:cNvPr>
          <p:cNvSpPr txBox="1"/>
          <p:nvPr/>
        </p:nvSpPr>
        <p:spPr>
          <a:xfrm>
            <a:off x="1488232" y="530120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@Id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@</a:t>
            </a:r>
            <a:r>
              <a:rPr lang="en-US" altLang="zh-TW" dirty="0" err="1">
                <a:solidFill>
                  <a:srgbClr val="FF0000"/>
                </a:solidFill>
              </a:rPr>
              <a:t>GeneratedValue</a:t>
            </a:r>
            <a:r>
              <a:rPr lang="en-US" altLang="zh-TW" dirty="0"/>
              <a:t>(strategy = </a:t>
            </a:r>
            <a:r>
              <a:rPr lang="en-US" altLang="zh-TW" dirty="0" err="1"/>
              <a:t>GenerationType.</a:t>
            </a:r>
            <a:r>
              <a:rPr lang="en-US" altLang="zh-TW" b="1" i="1" dirty="0" err="1"/>
              <a:t>IDENTITY</a:t>
            </a:r>
            <a:r>
              <a:rPr lang="en-US" altLang="zh-TW" b="1" i="1" dirty="0"/>
              <a:t>)</a:t>
            </a:r>
          </a:p>
          <a:p>
            <a:r>
              <a:rPr lang="en-US" altLang="zh-TW" b="1" dirty="0"/>
              <a:t>private Integer id;</a:t>
            </a:r>
            <a:endParaRPr lang="zh-TW" altLang="en-US" dirty="0"/>
          </a:p>
        </p:txBody>
      </p:sp>
      <p:pic>
        <p:nvPicPr>
          <p:cNvPr id="2050" name="Picture 2" descr="https://i1.kknews.cc/SIG=kj2np2/r4s000423r9n4o2413q.jpg">
            <a:extLst>
              <a:ext uri="{FF2B5EF4-FFF2-40B4-BE49-F238E27FC236}">
                <a16:creationId xmlns:a16="http://schemas.microsoft.com/office/drawing/2014/main" id="{A7187FC0-47AE-4ED4-A400-B3F3D20FC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84984"/>
            <a:ext cx="52101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37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647CB-3870-419B-8612-1BFC123B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主鍵產生規則</a:t>
            </a:r>
            <a:r>
              <a:rPr lang="en-US" altLang="zh-TW" dirty="0"/>
              <a:t>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79740F-2988-4C57-86F6-DAFD9158EC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@Id</a:t>
            </a:r>
            <a:r>
              <a:rPr lang="zh-CN" altLang="en-US" dirty="0"/>
              <a:t>設定主鍵的同時，也要用</a:t>
            </a:r>
            <a:r>
              <a:rPr lang="en-US" altLang="zh-CN" dirty="0"/>
              <a:t>@</a:t>
            </a:r>
            <a:r>
              <a:rPr lang="en-US" altLang="zh-CN" dirty="0" err="1"/>
              <a:t>GeneratedValue</a:t>
            </a:r>
            <a:r>
              <a:rPr lang="zh-CN" altLang="en-US" dirty="0"/>
              <a:t>設定主鍵產生規則</a:t>
            </a:r>
            <a:endParaRPr lang="en-US" altLang="zh-CN" dirty="0"/>
          </a:p>
          <a:p>
            <a:r>
              <a:rPr lang="zh-CN" altLang="en-US" dirty="0"/>
              <a:t>主鍵產生規則也稱為主鍵產生策略，負責維護新實體的主鍵值。用得最多的策略是自增長策略。</a:t>
            </a:r>
            <a:endParaRPr lang="en-US" altLang="zh-CN" dirty="0"/>
          </a:p>
          <a:p>
            <a:r>
              <a:rPr lang="en-US" altLang="zh-CN" dirty="0"/>
              <a:t>Hibernate</a:t>
            </a:r>
            <a:r>
              <a:rPr lang="zh-CN" altLang="en-US" dirty="0"/>
              <a:t>還支援其他的多種主鍵產生規則，這些產生規則有些是資料庫提供的，有些是</a:t>
            </a:r>
            <a:r>
              <a:rPr lang="en-US" altLang="zh-CN" dirty="0"/>
              <a:t>Hibernate</a:t>
            </a:r>
            <a:r>
              <a:rPr lang="zh-CN" altLang="en-US" dirty="0"/>
              <a:t>提供的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138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647CB-3870-419B-8612-1BFC123B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主鍵產生規則</a:t>
            </a:r>
            <a:r>
              <a:rPr lang="en-US" altLang="zh-TW" dirty="0"/>
              <a:t>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79740F-2988-4C57-86F6-DAFD9158EC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/>
              <a:t>GenerationType</a:t>
            </a:r>
            <a:r>
              <a:rPr lang="en-US" altLang="zh-TW" dirty="0"/>
              <a:t> </a:t>
            </a:r>
            <a:r>
              <a:rPr lang="zh-TW" altLang="en-US" dirty="0"/>
              <a:t>中定義了以下</a:t>
            </a:r>
            <a:r>
              <a:rPr lang="en-US" altLang="zh-TW" dirty="0"/>
              <a:t>4</a:t>
            </a:r>
            <a:r>
              <a:rPr lang="zh-TW" altLang="en-US" dirty="0"/>
              <a:t>種可供選擇的策略</a:t>
            </a:r>
            <a:endParaRPr lang="en-US" altLang="zh-TW" dirty="0"/>
          </a:p>
          <a:p>
            <a:pPr lvl="1"/>
            <a:r>
              <a:rPr lang="en-US" altLang="zh-TW" dirty="0" err="1"/>
              <a:t>GenerationType.AUTO</a:t>
            </a:r>
            <a:r>
              <a:rPr lang="en-US" altLang="zh-TW" dirty="0"/>
              <a:t>:</a:t>
            </a:r>
            <a:r>
              <a:rPr lang="zh-CN" altLang="en-US" dirty="0"/>
              <a:t>自動方式，根據底層資料庫自動選擇。</a:t>
            </a:r>
            <a:r>
              <a:rPr lang="en-US" altLang="zh-CN" dirty="0"/>
              <a:t>EX=&gt;MySQL</a:t>
            </a:r>
            <a:r>
              <a:rPr lang="zh-CN" altLang="en-US" dirty="0"/>
              <a:t>等支援自增長類型的資料庫則為</a:t>
            </a:r>
            <a:r>
              <a:rPr lang="en-US" altLang="zh-CN" dirty="0"/>
              <a:t>(</a:t>
            </a:r>
            <a:r>
              <a:rPr lang="en-US" altLang="zh-CN" dirty="0" err="1"/>
              <a:t>auto_increment</a:t>
            </a:r>
            <a:r>
              <a:rPr lang="en-US" altLang="zh-CN" dirty="0"/>
              <a:t>)</a:t>
            </a:r>
          </a:p>
          <a:p>
            <a:pPr lvl="1"/>
            <a:r>
              <a:rPr lang="en-US" altLang="zh-TW" dirty="0" err="1"/>
              <a:t>GenerationType.SEQUENCE</a:t>
            </a:r>
            <a:r>
              <a:rPr lang="en-US" altLang="zh-TW" dirty="0"/>
              <a:t>:</a:t>
            </a:r>
            <a:r>
              <a:rPr lang="zh-CN" altLang="en-US" dirty="0"/>
              <a:t>使用</a:t>
            </a:r>
            <a:r>
              <a:rPr lang="en-US" altLang="zh-CN" dirty="0"/>
              <a:t>Sequence</a:t>
            </a:r>
            <a:r>
              <a:rPr lang="zh-CN" altLang="en-US" dirty="0"/>
              <a:t>來決定主鍵的取值，適合</a:t>
            </a:r>
            <a:r>
              <a:rPr lang="en-US" altLang="zh-CN" dirty="0"/>
              <a:t>Oracle</a:t>
            </a:r>
            <a:r>
              <a:rPr lang="zh-CN" altLang="en-US" dirty="0"/>
              <a:t>、</a:t>
            </a:r>
            <a:r>
              <a:rPr lang="en-US" altLang="zh-CN" dirty="0"/>
              <a:t>DB2</a:t>
            </a:r>
            <a:r>
              <a:rPr lang="zh-CN" altLang="en-US" dirty="0"/>
              <a:t>、</a:t>
            </a:r>
            <a:r>
              <a:rPr lang="en-US" altLang="zh-CN" dirty="0"/>
              <a:t>PostgreSQL</a:t>
            </a:r>
            <a:r>
              <a:rPr lang="zh-CN" altLang="en-US" dirty="0"/>
              <a:t>、</a:t>
            </a:r>
            <a:r>
              <a:rPr lang="en-US" altLang="zh-CN" dirty="0"/>
              <a:t>SAP DB</a:t>
            </a:r>
            <a:r>
              <a:rPr lang="zh-CN" altLang="en-US" dirty="0"/>
              <a:t>等支援</a:t>
            </a:r>
            <a:r>
              <a:rPr lang="en-US" altLang="zh-CN" dirty="0"/>
              <a:t>Sequence</a:t>
            </a:r>
            <a:r>
              <a:rPr lang="zh-CN" altLang="en-US" dirty="0"/>
              <a:t>的資料庫，</a:t>
            </a:r>
            <a:r>
              <a:rPr lang="zh-CN" altLang="en-US" dirty="0">
                <a:hlinkClick r:id="rId2"/>
              </a:rPr>
              <a:t>一般結合</a:t>
            </a:r>
            <a:r>
              <a:rPr lang="en-US" altLang="zh-CN" dirty="0">
                <a:hlinkClick r:id="rId2"/>
              </a:rPr>
              <a:t>@</a:t>
            </a:r>
            <a:r>
              <a:rPr lang="en-US" altLang="zh-CN" dirty="0" err="1">
                <a:hlinkClick r:id="rId2"/>
              </a:rPr>
              <a:t>SequenceGenerator</a:t>
            </a:r>
            <a:r>
              <a:rPr lang="zh-CN" altLang="en-US" dirty="0">
                <a:hlinkClick r:id="rId2"/>
              </a:rPr>
              <a:t>使用。注意某些資料庫如</a:t>
            </a:r>
            <a:r>
              <a:rPr lang="en-US" altLang="zh-CN" dirty="0">
                <a:hlinkClick r:id="rId2"/>
              </a:rPr>
              <a:t>Oracle</a:t>
            </a:r>
            <a:r>
              <a:rPr lang="zh-CN" altLang="en-US" dirty="0"/>
              <a:t>等沒有自增長類型，只能使用</a:t>
            </a:r>
            <a:r>
              <a:rPr lang="en-US" altLang="zh-CN" dirty="0"/>
              <a:t>Sequence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TW" dirty="0" err="1"/>
              <a:t>GenerationType.IDENTITY</a:t>
            </a:r>
            <a:r>
              <a:rPr lang="en-US" altLang="zh-TW" dirty="0"/>
              <a:t>:</a:t>
            </a:r>
            <a:r>
              <a:rPr lang="zh-CN" altLang="en-US" dirty="0"/>
              <a:t>支援</a:t>
            </a:r>
            <a:r>
              <a:rPr lang="en-US" altLang="zh-CN" dirty="0"/>
              <a:t>DB2</a:t>
            </a:r>
            <a:r>
              <a:rPr lang="zh-CN" altLang="en-US" dirty="0"/>
              <a:t> 、</a:t>
            </a:r>
            <a:r>
              <a:rPr lang="en-US" altLang="zh-CN" dirty="0"/>
              <a:t>MySQL</a:t>
            </a:r>
            <a:r>
              <a:rPr lang="zh-CN" altLang="en-US" dirty="0"/>
              <a:t> 、</a:t>
            </a:r>
            <a:r>
              <a:rPr lang="en-US" altLang="zh-CN" dirty="0"/>
              <a:t>MSSQL Server</a:t>
            </a:r>
            <a:r>
              <a:rPr lang="zh-CN" altLang="en-US" dirty="0"/>
              <a:t> 、</a:t>
            </a:r>
            <a:r>
              <a:rPr lang="en-US" altLang="zh-CN" dirty="0"/>
              <a:t>Sybase</a:t>
            </a:r>
            <a:r>
              <a:rPr lang="zh-CN" altLang="en-US" dirty="0"/>
              <a:t>與</a:t>
            </a:r>
            <a:r>
              <a:rPr lang="en-US" altLang="zh-CN" dirty="0" err="1"/>
              <a:t>HypersonicSQL</a:t>
            </a:r>
            <a:r>
              <a:rPr lang="zh-CN" altLang="en-US" dirty="0"/>
              <a:t>資料庫的</a:t>
            </a:r>
            <a:r>
              <a:rPr lang="en-US" altLang="zh-CN" dirty="0"/>
              <a:t>identity</a:t>
            </a:r>
            <a:r>
              <a:rPr lang="zh-CN" altLang="en-US" dirty="0"/>
              <a:t>類型主鍵</a:t>
            </a:r>
            <a:endParaRPr lang="en-US" altLang="zh-CN" dirty="0"/>
          </a:p>
          <a:p>
            <a:pPr lvl="1"/>
            <a:r>
              <a:rPr lang="en-US" altLang="zh-TW" dirty="0" err="1"/>
              <a:t>GenerationType.TABLE</a:t>
            </a:r>
            <a:r>
              <a:rPr lang="en-US" altLang="zh-TW" dirty="0"/>
              <a:t>:</a:t>
            </a:r>
            <a:r>
              <a:rPr lang="zh-CN" altLang="en-US" dirty="0"/>
              <a:t>使用指定的表來決定主鍵的取值，一般結合</a:t>
            </a:r>
            <a:r>
              <a:rPr lang="en-US" altLang="zh-CN" dirty="0"/>
              <a:t>@</a:t>
            </a:r>
            <a:r>
              <a:rPr lang="en-US" altLang="zh-CN" dirty="0" err="1"/>
              <a:t>TableGenerator</a:t>
            </a:r>
            <a:r>
              <a:rPr lang="zh-CN" altLang="en-US" dirty="0"/>
              <a:t>使用，</a:t>
            </a:r>
            <a:r>
              <a:rPr lang="zh-TW" altLang="en-US" dirty="0"/>
              <a:t>使用該策略可以使應用更易於資料庫移植。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081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FC779-00C8-44E7-BF69-CE17D371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@Column (</a:t>
            </a:r>
            <a:r>
              <a:rPr lang="zh-CN" altLang="en-US" dirty="0"/>
              <a:t>普通屬性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4BB258-55B3-49C7-A4CA-A43FCE0AC4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當實體的屬性與其映射的資料庫表的列不同名時需要使用</a:t>
            </a:r>
            <a:r>
              <a:rPr lang="en-US" altLang="zh-TW" dirty="0"/>
              <a:t>@Column </a:t>
            </a:r>
            <a:r>
              <a:rPr lang="zh-TW" altLang="en-US" dirty="0"/>
              <a:t>標註說明，該屬性通常置於實體的屬性聲明語句之前，還可與 </a:t>
            </a:r>
            <a:r>
              <a:rPr lang="en-US" altLang="zh-TW" dirty="0"/>
              <a:t>@Id </a:t>
            </a:r>
            <a:r>
              <a:rPr lang="zh-TW" altLang="en-US" dirty="0"/>
              <a:t>標註一起使用。</a:t>
            </a:r>
            <a:endParaRPr lang="en-US" altLang="zh-TW" dirty="0"/>
          </a:p>
          <a:p>
            <a:r>
              <a:rPr lang="en-US" altLang="zh-TW" dirty="0"/>
              <a:t>@Column</a:t>
            </a:r>
            <a:r>
              <a:rPr lang="zh-CN" altLang="en-US" dirty="0"/>
              <a:t>中可指定</a:t>
            </a:r>
            <a:endParaRPr lang="en-US" altLang="zh-CN" dirty="0"/>
          </a:p>
          <a:p>
            <a:pPr lvl="1"/>
            <a:r>
              <a:rPr lang="en-US" altLang="zh-CN" dirty="0"/>
              <a:t>nullable(</a:t>
            </a:r>
            <a:r>
              <a:rPr lang="zh-CN" altLang="en-US" dirty="0"/>
              <a:t>是否允許為</a:t>
            </a:r>
            <a:r>
              <a:rPr lang="en-US" altLang="zh-CN" dirty="0"/>
              <a:t>null)</a:t>
            </a:r>
          </a:p>
          <a:p>
            <a:pPr lvl="1"/>
            <a:r>
              <a:rPr lang="en-US" altLang="zh-TW" dirty="0"/>
              <a:t>unique(</a:t>
            </a:r>
            <a:r>
              <a:rPr lang="zh-CN" altLang="en-US" dirty="0"/>
              <a:t>是否唯一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insertable(</a:t>
            </a:r>
            <a:r>
              <a:rPr lang="zh-CN" altLang="en-US" dirty="0"/>
              <a:t>是否允許插入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updateble</a:t>
            </a:r>
            <a:r>
              <a:rPr lang="en-US" altLang="zh-TW" dirty="0"/>
              <a:t>(</a:t>
            </a:r>
            <a:r>
              <a:rPr lang="zh-CN" altLang="en-US" dirty="0"/>
              <a:t>是否允許更新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length(</a:t>
            </a:r>
            <a:r>
              <a:rPr lang="zh-CN" altLang="en-US" dirty="0"/>
              <a:t>欄位長度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columnDefinition</a:t>
            </a:r>
            <a:r>
              <a:rPr lang="en-US" altLang="zh-TW" dirty="0"/>
              <a:t>(</a:t>
            </a:r>
            <a:r>
              <a:rPr lang="zh-CN" altLang="en-US" dirty="0"/>
              <a:t>欄位型態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scale(</a:t>
            </a:r>
            <a:r>
              <a:rPr lang="zh-CN" altLang="en-US" dirty="0"/>
              <a:t>整數長度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precision(</a:t>
            </a:r>
            <a:r>
              <a:rPr lang="zh-CN" altLang="en-US" dirty="0"/>
              <a:t>小數點精度</a:t>
            </a:r>
            <a:r>
              <a:rPr lang="en-US" altLang="zh-TW" dirty="0"/>
              <a:t>)</a:t>
            </a:r>
          </a:p>
          <a:p>
            <a:r>
              <a:rPr lang="zh-CN" altLang="en-US" dirty="0"/>
              <a:t>這些屬性用於產生</a:t>
            </a:r>
            <a:r>
              <a:rPr lang="en-US" altLang="zh-CN" dirty="0"/>
              <a:t>DDL</a:t>
            </a:r>
            <a:r>
              <a:rPr lang="zh-CN" altLang="en-US" dirty="0"/>
              <a:t>建表敘述</a:t>
            </a:r>
            <a:endParaRPr lang="en-US" altLang="zh-CN" dirty="0"/>
          </a:p>
          <a:p>
            <a:r>
              <a:rPr lang="zh-CN" altLang="en-US" dirty="0"/>
              <a:t>如果屬性對應的列名與屬性名一致，</a:t>
            </a:r>
            <a:r>
              <a:rPr lang="en-US" altLang="zh-CN" dirty="0"/>
              <a:t>@Column</a:t>
            </a:r>
            <a:r>
              <a:rPr lang="zh-CN" altLang="en-US" dirty="0"/>
              <a:t>可以省略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4582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FC779-00C8-44E7-BF69-CE17D371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@Temporal (</a:t>
            </a:r>
            <a:r>
              <a:rPr lang="zh-CN" altLang="en-US" dirty="0"/>
              <a:t>日期屬性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4BB258-55B3-49C7-A4CA-A43FCE0AC4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日期屬性也屬於普通屬性，普通屬性的設定規則也適用於日期屬性。日期屬性又包括只有日期沒有時間</a:t>
            </a:r>
            <a:r>
              <a:rPr lang="en-US" altLang="zh-CN" dirty="0"/>
              <a:t>(</a:t>
            </a:r>
            <a:r>
              <a:rPr lang="zh-CN" altLang="en-US" dirty="0"/>
              <a:t>即</a:t>
            </a:r>
            <a:r>
              <a:rPr lang="en-US" altLang="zh-CN" dirty="0" err="1"/>
              <a:t>java.sql.Date</a:t>
            </a:r>
            <a:r>
              <a:rPr lang="en-US" altLang="zh-CN" dirty="0"/>
              <a:t>)</a:t>
            </a:r>
            <a:r>
              <a:rPr lang="zh-CN" altLang="en-US" dirty="0"/>
              <a:t>、沒有日期只有時間</a:t>
            </a:r>
            <a:r>
              <a:rPr lang="en-US" altLang="zh-CN" dirty="0"/>
              <a:t>(</a:t>
            </a:r>
            <a:r>
              <a:rPr lang="zh-CN" altLang="en-US" dirty="0"/>
              <a:t>即</a:t>
            </a:r>
            <a:r>
              <a:rPr lang="en-US" altLang="zh-CN" dirty="0" err="1"/>
              <a:t>java.sql.Time</a:t>
            </a:r>
            <a:r>
              <a:rPr lang="en-US" altLang="zh-CN" dirty="0"/>
              <a:t>)</a:t>
            </a:r>
            <a:r>
              <a:rPr lang="zh-CN" altLang="en-US" dirty="0"/>
              <a:t>、既有日期也有時間</a:t>
            </a:r>
            <a:r>
              <a:rPr lang="en-US" altLang="zh-CN" dirty="0"/>
              <a:t>(</a:t>
            </a:r>
            <a:r>
              <a:rPr lang="zh-CN" altLang="en-US" dirty="0"/>
              <a:t>既</a:t>
            </a:r>
            <a:r>
              <a:rPr lang="en-US" altLang="zh-CN" dirty="0" err="1"/>
              <a:t>java.sql.Timestamp</a:t>
            </a:r>
            <a:r>
              <a:rPr lang="en-US" altLang="zh-CN" dirty="0"/>
              <a:t>)</a:t>
            </a:r>
            <a:r>
              <a:rPr lang="zh-CN" altLang="en-US" dirty="0"/>
              <a:t>等</a:t>
            </a:r>
            <a:r>
              <a:rPr lang="en-US" altLang="zh-CN" dirty="0"/>
              <a:t>3</a:t>
            </a:r>
            <a:r>
              <a:rPr lang="zh-CN" altLang="en-US" dirty="0"/>
              <a:t>種情況，因此要多一些設定。</a:t>
            </a:r>
            <a:endParaRPr lang="en-US" altLang="zh-CN" dirty="0"/>
          </a:p>
          <a:p>
            <a:r>
              <a:rPr lang="zh-CN" altLang="en-US" dirty="0"/>
              <a:t>都是</a:t>
            </a:r>
            <a:r>
              <a:rPr lang="en-US" altLang="zh-CN" dirty="0" err="1"/>
              <a:t>java.util.Date</a:t>
            </a:r>
            <a:r>
              <a:rPr lang="zh-CN" altLang="en-US" dirty="0"/>
              <a:t>的子類別，直接使用也行。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B5AC205-4DB9-46D7-8004-DBA6CEFD2D3B}"/>
              </a:ext>
            </a:extLst>
          </p:cNvPr>
          <p:cNvSpPr txBox="1"/>
          <p:nvPr/>
        </p:nvSpPr>
        <p:spPr>
          <a:xfrm>
            <a:off x="1089796" y="4244645"/>
            <a:ext cx="6964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@Temporal(</a:t>
            </a:r>
            <a:r>
              <a:rPr lang="en-US" altLang="zh-TW" dirty="0" err="1">
                <a:solidFill>
                  <a:srgbClr val="FF0000"/>
                </a:solidFill>
              </a:rPr>
              <a:t>TemporalType.</a:t>
            </a:r>
            <a:r>
              <a:rPr lang="en-US" altLang="zh-TW" b="1" i="1" dirty="0" err="1">
                <a:solidFill>
                  <a:srgbClr val="FF0000"/>
                </a:solidFill>
              </a:rPr>
              <a:t>TIMESTAMP</a:t>
            </a:r>
            <a:r>
              <a:rPr lang="en-US" altLang="zh-TW" b="1" i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/>
              <a:t>@Column(name = "Date", </a:t>
            </a:r>
            <a:r>
              <a:rPr lang="en-US" altLang="zh-TW" dirty="0" err="1"/>
              <a:t>columnDefinition</a:t>
            </a:r>
            <a:r>
              <a:rPr lang="en-US" altLang="zh-TW" dirty="0"/>
              <a:t> = "datetime", nullable = </a:t>
            </a:r>
            <a:r>
              <a:rPr lang="en-US" altLang="zh-TW" b="1" dirty="0"/>
              <a:t>false)</a:t>
            </a:r>
          </a:p>
          <a:p>
            <a:r>
              <a:rPr lang="en-US" altLang="zh-TW" dirty="0"/>
              <a:t>@</a:t>
            </a:r>
            <a:r>
              <a:rPr lang="en-US" altLang="zh-TW" dirty="0" err="1"/>
              <a:t>NotNull</a:t>
            </a:r>
            <a:endParaRPr lang="en-US" altLang="zh-TW" dirty="0"/>
          </a:p>
          <a:p>
            <a:r>
              <a:rPr lang="en-US" altLang="zh-TW" b="1" dirty="0"/>
              <a:t>private Date </a:t>
            </a:r>
            <a:r>
              <a:rPr lang="en-US" altLang="zh-TW" b="1" dirty="0" err="1"/>
              <a:t>date</a:t>
            </a:r>
            <a:r>
              <a:rPr lang="en-US" altLang="zh-TW" b="1" dirty="0"/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6198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FC779-00C8-44E7-BF69-CE17D371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</a:t>
            </a:r>
            <a:r>
              <a:rPr lang="en-US" altLang="zh-TW" dirty="0" err="1"/>
              <a:t>OneToMany</a:t>
            </a:r>
            <a:r>
              <a:rPr lang="en-US" altLang="zh-TW" dirty="0"/>
              <a:t> (</a:t>
            </a:r>
            <a:r>
              <a:rPr lang="zh-CN" altLang="en-US" dirty="0"/>
              <a:t>一對多關聯性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4BB258-55B3-49C7-A4CA-A43FCE0AC4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單邊的一對多關聯性是指一方有集合屬性，包含多個多方，而多方沒有一方的參考</a:t>
            </a:r>
            <a:endParaRPr lang="en-US" altLang="zh-TW" dirty="0"/>
          </a:p>
          <a:p>
            <a:r>
              <a:rPr lang="zh-TW" altLang="en-US" dirty="0"/>
              <a:t>設定</a:t>
            </a:r>
            <a:endParaRPr lang="en-US" altLang="zh-TW" dirty="0"/>
          </a:p>
          <a:p>
            <a:pPr lvl="1"/>
            <a:r>
              <a:rPr lang="en-US" altLang="zh-TW" dirty="0"/>
              <a:t>fetch</a:t>
            </a:r>
          </a:p>
          <a:p>
            <a:pPr lvl="1"/>
            <a:r>
              <a:rPr lang="en-US" altLang="zh-TW" dirty="0"/>
              <a:t>cascade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3197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FC779-00C8-44E7-BF69-CE17D371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</a:t>
            </a:r>
            <a:r>
              <a:rPr lang="en-US" altLang="zh-TW" dirty="0" err="1"/>
              <a:t>ManyToOne</a:t>
            </a:r>
            <a:r>
              <a:rPr lang="en-US" altLang="zh-TW" dirty="0"/>
              <a:t> (</a:t>
            </a:r>
            <a:r>
              <a:rPr lang="zh-CN" altLang="en-US" dirty="0"/>
              <a:t>多對一關聯性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4BB258-55B3-49C7-A4CA-A43FCE0AC4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一對多關聯性剛好相反，多方有一方的參考，一方沒有多方的參考，但是他們的資料表間的關係是一樣的，例如論文與論文類別</a:t>
            </a:r>
          </a:p>
        </p:txBody>
      </p:sp>
    </p:spTree>
    <p:extLst>
      <p:ext uri="{BB962C8B-B14F-4D97-AF65-F5344CB8AC3E}">
        <p14:creationId xmlns:p14="http://schemas.microsoft.com/office/powerpoint/2010/main" val="925273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FC779-00C8-44E7-BF69-CE17D371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</a:t>
            </a:r>
            <a:r>
              <a:rPr lang="en-US" altLang="zh-TW" dirty="0" err="1"/>
              <a:t>OneToMany</a:t>
            </a:r>
            <a:r>
              <a:rPr lang="en-US" altLang="zh-TW" dirty="0"/>
              <a:t> (</a:t>
            </a:r>
            <a:r>
              <a:rPr lang="zh-CN" altLang="en-US" dirty="0"/>
              <a:t>一對多關聯性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4BB258-55B3-49C7-A4CA-A43FCE0AC4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單邊的一對多關聯性是指一方有集合屬性，包含多個多方，而多方沒有一方的參考</a:t>
            </a:r>
          </a:p>
        </p:txBody>
      </p:sp>
    </p:spTree>
    <p:extLst>
      <p:ext uri="{BB962C8B-B14F-4D97-AF65-F5344CB8AC3E}">
        <p14:creationId xmlns:p14="http://schemas.microsoft.com/office/powerpoint/2010/main" val="82479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JPA</a:t>
            </a:r>
            <a:r>
              <a:rPr lang="zh-TW" altLang="en-US" dirty="0"/>
              <a:t>簡單介紹</a:t>
            </a:r>
            <a:endParaRPr lang="en-US" altLang="zh-TW" dirty="0"/>
          </a:p>
          <a:p>
            <a:r>
              <a:rPr lang="en-US" altLang="zh-TW" dirty="0"/>
              <a:t>JPA</a:t>
            </a:r>
            <a:r>
              <a:rPr lang="zh-TW" altLang="en-US" dirty="0"/>
              <a:t>的</a:t>
            </a:r>
            <a:r>
              <a:rPr lang="en-US" altLang="zh-TW" dirty="0"/>
              <a:t>@annotation</a:t>
            </a:r>
            <a:r>
              <a:rPr lang="zh-TW" altLang="en-US" dirty="0"/>
              <a:t>介紹</a:t>
            </a:r>
            <a:endParaRPr lang="en-US" altLang="zh-TW" dirty="0"/>
          </a:p>
          <a:p>
            <a:r>
              <a:rPr lang="en-US" altLang="zh-TW" dirty="0"/>
              <a:t>JPA</a:t>
            </a:r>
            <a:r>
              <a:rPr lang="zh-TW" altLang="en-US" dirty="0"/>
              <a:t>的配置</a:t>
            </a:r>
            <a:endParaRPr lang="en-US" altLang="zh-TW" dirty="0"/>
          </a:p>
          <a:p>
            <a:r>
              <a:rPr lang="en-US" altLang="zh-TW" dirty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8837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FC779-00C8-44E7-BF69-CE17D371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</a:t>
            </a:r>
            <a:r>
              <a:rPr lang="en-US" altLang="zh-TW" dirty="0" err="1"/>
              <a:t>OneToMany</a:t>
            </a:r>
            <a:r>
              <a:rPr lang="en-US" altLang="zh-TW" dirty="0"/>
              <a:t> (</a:t>
            </a:r>
            <a:r>
              <a:rPr lang="zh-CN" altLang="en-US" dirty="0"/>
              <a:t>一對多關聯性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4BB258-55B3-49C7-A4CA-A43FCE0AC4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單邊的一對多關聯性是指一方有集合屬性，包含多個多方，而多方沒有一方的參考</a:t>
            </a:r>
          </a:p>
        </p:txBody>
      </p:sp>
    </p:spTree>
    <p:extLst>
      <p:ext uri="{BB962C8B-B14F-4D97-AF65-F5344CB8AC3E}">
        <p14:creationId xmlns:p14="http://schemas.microsoft.com/office/powerpoint/2010/main" val="4038818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E329D-3848-4DF9-9894-DB8E9C60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JPA</a:t>
            </a:r>
            <a:r>
              <a:rPr lang="zh-CN" altLang="en-US" sz="6000" dirty="0"/>
              <a:t>的配置</a:t>
            </a:r>
            <a:endParaRPr lang="zh-TW" altLang="en-US" sz="60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23FA7-C953-4F6A-8B81-6BAEF2F89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89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>
                <a:latin typeface="Consolas" panose="020B0609020204030204" pitchFamily="49" charset="0"/>
              </a:rPr>
              <a:t>Reference</a:t>
            </a:r>
            <a:endParaRPr lang="zh-TW" altLang="en-US" sz="6000" dirty="0">
              <a:latin typeface="Consolas" panose="020B0609020204030204" pitchFamily="49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9993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JPA </a:t>
            </a:r>
            <a:r>
              <a:rPr lang="zh-TW" altLang="en-US" dirty="0"/>
              <a:t>配置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https://stevenitlife.blogspot.tw/2016/03/hibernate-spring-jpa-configure.html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http://pro.ctlok.com/blog/2012/07/18/spring-integrate-jpa.html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https://www.cnblogs.com/dreamroute/p/5173896.html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https://www.ibm.com/developerworks/cn/opensource/os-cn-spring-jpa/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528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Hibernate</a:t>
            </a:r>
            <a:r>
              <a:rPr lang="zh-TW" altLang="en-US" dirty="0"/>
              <a:t>參數說明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https://docs.jboss.org/hibernate/orm/3.3/reference/en-US/html/session-configuration.html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https://sites.google.com/a/mis.nsysu.edu.tw/cheng-shi-zi-xun-wang/java-ee-jin-jie-pian/hibernate-ji-shu/ji-chu-ru-men/jian-dan-fan-li/di-yi-gehibernate-cheng-shi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0053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JPA</a:t>
            </a:r>
            <a:r>
              <a:rPr lang="zh-TW" altLang="en-US" dirty="0"/>
              <a:t> </a:t>
            </a:r>
            <a:r>
              <a:rPr lang="en-US" altLang="zh-TW" dirty="0"/>
              <a:t>annotation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http://www.blogjava.net/zJun/archive/2007/01/24/95747.html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★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http://www.techferry.com/articles/hibernate-jpa-annotations.html</a:t>
            </a:r>
            <a:r>
              <a:rPr lang="en-US" altLang="zh-TW" dirty="0"/>
              <a:t> ~</a:t>
            </a:r>
            <a:r>
              <a:rPr lang="zh-TW" altLang="en-US" dirty="0"/>
              <a:t>★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https://kknews.cc/zh-tw/other/5nnye2.html</a:t>
            </a:r>
            <a:r>
              <a:rPr lang="en-US" altLang="zh-TW" dirty="0"/>
              <a:t> ~</a:t>
            </a:r>
            <a:r>
              <a:rPr lang="zh-TW" altLang="en-US" dirty="0"/>
              <a:t>★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https://www.objectdb.com/api/java/jpa/annotations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http://www.oracle.com/technetwork/middleware/ias/toplink-jpa-annotations-096251.html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402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JPA</a:t>
            </a:r>
            <a:r>
              <a:rPr lang="zh-TW" altLang="en-US" sz="6000" dirty="0"/>
              <a:t>簡單介紹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610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Hibernate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Framework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，與各種資料庫、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敘述打交道，是資料持久化的一種解決方式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物件與關聯式資料庫之間建立某種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Mapping(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映射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，以實現直接存取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(POJO)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簡單來說就是把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POJO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拆分成各種屬性然後拼裝為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敘述，儲存到資料庫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讀取資料也適用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POJO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的各種屬性從資料庫讀出來，再拼裝為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POJO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277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JPA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早期的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XML(hbm.xml)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POJO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與資料庫間的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Mapping(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映射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推出了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JPA(Java Persistence API)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，也可以用註釋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@(Annotation)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Mapping(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映射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現在支援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設定檔與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@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註釋設定兩種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491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JPA</a:t>
            </a:r>
            <a:r>
              <a:rPr lang="zh-TW" altLang="en-US" sz="6000" dirty="0"/>
              <a:t>的</a:t>
            </a:r>
            <a:r>
              <a:rPr lang="en-US" altLang="zh-TW" sz="6000" dirty="0"/>
              <a:t>@annotation</a:t>
            </a:r>
            <a:r>
              <a:rPr lang="zh-TW" altLang="en-US" sz="6000" dirty="0"/>
              <a:t>介紹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094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</a:t>
            </a:r>
            <a:r>
              <a:rPr lang="zh-TW" altLang="en-US" dirty="0"/>
              <a:t>註釋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實體類別一般</a:t>
            </a:r>
            <a:r>
              <a:rPr lang="zh-CN" altLang="en-US" dirty="0"/>
              <a:t>有</a:t>
            </a:r>
            <a:r>
              <a:rPr lang="en-US" altLang="zh-CN" dirty="0"/>
              <a:t>id</a:t>
            </a:r>
            <a:r>
              <a:rPr lang="zh-CN" altLang="en-US" dirty="0"/>
              <a:t>、普通屬性、集合屬性等，分別對應資料庫的主鍵、普通列、外鍵。</a:t>
            </a:r>
            <a:endParaRPr lang="en-US" altLang="zh-CN" dirty="0"/>
          </a:p>
          <a:p>
            <a:r>
              <a:rPr lang="en-US" altLang="zh-TW" dirty="0"/>
              <a:t>@</a:t>
            </a:r>
            <a:r>
              <a:rPr lang="zh-CN" altLang="en-US" dirty="0"/>
              <a:t>註釋設定中、實體類別用</a:t>
            </a:r>
            <a:r>
              <a:rPr lang="en-US" altLang="zh-CN" dirty="0"/>
              <a:t>@Entity</a:t>
            </a:r>
            <a:r>
              <a:rPr lang="zh-CN" altLang="en-US" dirty="0"/>
              <a:t>註釋、用</a:t>
            </a:r>
            <a:r>
              <a:rPr lang="en-US" altLang="zh-CN" dirty="0"/>
              <a:t>@Table</a:t>
            </a:r>
            <a:r>
              <a:rPr lang="zh-CN" altLang="en-US" dirty="0"/>
              <a:t>指定對應的資料表，用</a:t>
            </a:r>
            <a:r>
              <a:rPr lang="en-US" altLang="zh-CN" dirty="0"/>
              <a:t>@Id</a:t>
            </a:r>
            <a:r>
              <a:rPr lang="zh-TW" altLang="en-US" dirty="0"/>
              <a:t>設定主鍵、</a:t>
            </a:r>
            <a:r>
              <a:rPr lang="en-US" altLang="zh-TW" dirty="0"/>
              <a:t>@Column</a:t>
            </a:r>
            <a:r>
              <a:rPr lang="zh-CN" altLang="en-US" dirty="0"/>
              <a:t>設定普通屬性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@</a:t>
            </a:r>
            <a:r>
              <a:rPr lang="en-US" altLang="zh-CN" dirty="0" err="1"/>
              <a:t>OneToMany</a:t>
            </a:r>
            <a:r>
              <a:rPr lang="zh-CN" altLang="en-US" dirty="0"/>
              <a:t>、</a:t>
            </a:r>
            <a:r>
              <a:rPr lang="en-US" altLang="zh-CN" dirty="0"/>
              <a:t>@</a:t>
            </a:r>
            <a:r>
              <a:rPr lang="en-US" altLang="zh-CN" dirty="0" err="1"/>
              <a:t>MaynToOne</a:t>
            </a:r>
            <a:r>
              <a:rPr lang="zh-CN" altLang="en-US" dirty="0"/>
              <a:t>、</a:t>
            </a:r>
            <a:r>
              <a:rPr lang="en-US" altLang="zh-CN" dirty="0"/>
              <a:t>@</a:t>
            </a:r>
            <a:r>
              <a:rPr lang="en-US" altLang="zh-CN" dirty="0" err="1"/>
              <a:t>MaynToMany</a:t>
            </a:r>
            <a:r>
              <a:rPr lang="zh-CN" altLang="en-US" dirty="0"/>
              <a:t>、</a:t>
            </a:r>
            <a:r>
              <a:rPr lang="en-US" altLang="zh-CN" dirty="0"/>
              <a:t>@</a:t>
            </a:r>
            <a:r>
              <a:rPr lang="en-US" altLang="zh-CN" dirty="0" err="1"/>
              <a:t>OneToOne</a:t>
            </a:r>
            <a:r>
              <a:rPr lang="zh-CN" altLang="en-US" dirty="0"/>
              <a:t>設定實體間的關係等。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009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@Entity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@Entity </a:t>
            </a:r>
            <a:r>
              <a:rPr lang="zh-TW" altLang="en-US" dirty="0"/>
              <a:t>標註用於實體類聲明語句之前，指出該</a:t>
            </a:r>
            <a:r>
              <a:rPr lang="en-US" altLang="zh-TW" dirty="0"/>
              <a:t>Java </a:t>
            </a:r>
            <a:r>
              <a:rPr lang="zh-TW" altLang="en-US" dirty="0"/>
              <a:t>類為實體類，將映射到指定的資料庫表。如聲明一個實體類 </a:t>
            </a:r>
            <a:r>
              <a:rPr lang="en-US" altLang="zh-TW" dirty="0"/>
              <a:t>User</a:t>
            </a:r>
            <a:r>
              <a:rPr lang="zh-TW" altLang="en-US" dirty="0"/>
              <a:t>，它將映射到資料庫中的 </a:t>
            </a:r>
            <a:r>
              <a:rPr lang="en-US" altLang="zh-TW" dirty="0"/>
              <a:t>user </a:t>
            </a:r>
            <a:r>
              <a:rPr lang="zh-TW" altLang="en-US" dirty="0"/>
              <a:t>表上。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07E1D28-D75A-4B89-98DC-13C5ACD292C9}"/>
              </a:ext>
            </a:extLst>
          </p:cNvPr>
          <p:cNvSpPr txBox="1"/>
          <p:nvPr/>
        </p:nvSpPr>
        <p:spPr>
          <a:xfrm>
            <a:off x="1043608" y="3272135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@</a:t>
            </a:r>
            <a:r>
              <a:rPr lang="en-US" altLang="zh-TW" dirty="0" err="1">
                <a:solidFill>
                  <a:srgbClr val="FF0000"/>
                </a:solidFill>
              </a:rPr>
              <a:t>javax.persistence.Entity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@Table(name = "</a:t>
            </a:r>
            <a:r>
              <a:rPr lang="en-US" altLang="zh-TW" dirty="0" err="1"/>
              <a:t>Dim_Store</a:t>
            </a:r>
            <a:r>
              <a:rPr lang="en-US" altLang="zh-TW" dirty="0"/>
              <a:t>")</a:t>
            </a:r>
          </a:p>
          <a:p>
            <a:r>
              <a:rPr lang="en-US" altLang="zh-TW" b="1" dirty="0"/>
              <a:t>public class </a:t>
            </a:r>
            <a:r>
              <a:rPr lang="en-US" altLang="zh-TW" b="1" dirty="0" err="1"/>
              <a:t>DimStore</a:t>
            </a:r>
            <a:r>
              <a:rPr lang="en-US" altLang="zh-TW" b="1" dirty="0"/>
              <a:t> extends Entity {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996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當實體類與其映射的資料庫表名不同名時需要使用</a:t>
            </a:r>
            <a:r>
              <a:rPr lang="en-US" altLang="zh-TW" dirty="0"/>
              <a:t>@Table </a:t>
            </a:r>
            <a:r>
              <a:rPr lang="zh-TW" altLang="en-US" dirty="0"/>
              <a:t>標註說明，該標註與 </a:t>
            </a:r>
            <a:r>
              <a:rPr lang="en-US" altLang="zh-TW" dirty="0"/>
              <a:t>@Entity </a:t>
            </a:r>
            <a:r>
              <a:rPr lang="zh-TW" altLang="en-US" dirty="0"/>
              <a:t>標註並列使用，置於實體類聲明語句之前，可寫於單獨語句行，也可與聲明語句同行。</a:t>
            </a:r>
            <a:endParaRPr lang="en-US" altLang="zh-TW" dirty="0"/>
          </a:p>
          <a:p>
            <a:r>
              <a:rPr lang="en-US" altLang="zh-TW" dirty="0"/>
              <a:t>@Table </a:t>
            </a:r>
            <a:r>
              <a:rPr lang="zh-TW" altLang="en-US" dirty="0"/>
              <a:t>標註的常用選項是 </a:t>
            </a:r>
            <a:r>
              <a:rPr lang="en-US" altLang="zh-TW" b="1" dirty="0"/>
              <a:t>name</a:t>
            </a:r>
            <a:r>
              <a:rPr lang="zh-TW" altLang="en-US" dirty="0"/>
              <a:t>，用於指明資料庫的表名</a:t>
            </a:r>
            <a:endParaRPr lang="en-US" altLang="zh-TW" dirty="0"/>
          </a:p>
          <a:p>
            <a:r>
              <a:rPr lang="en-US" altLang="zh-TW" dirty="0"/>
              <a:t>@Table</a:t>
            </a:r>
            <a:r>
              <a:rPr lang="zh-TW" altLang="en-US" dirty="0"/>
              <a:t>標註還有一個兩個選項 </a:t>
            </a:r>
            <a:r>
              <a:rPr lang="en-US" altLang="zh-TW" dirty="0"/>
              <a:t>catalog </a:t>
            </a:r>
            <a:r>
              <a:rPr lang="zh-TW" altLang="en-US" dirty="0"/>
              <a:t>和 </a:t>
            </a:r>
            <a:r>
              <a:rPr lang="en-US" altLang="zh-TW" dirty="0"/>
              <a:t>schema </a:t>
            </a:r>
            <a:r>
              <a:rPr lang="zh-TW" altLang="en-US" dirty="0"/>
              <a:t>用於設置表所屬的資料庫目錄或模式，通常為資料庫名。</a:t>
            </a:r>
            <a:r>
              <a:rPr lang="en-US" altLang="zh-TW" dirty="0" err="1"/>
              <a:t>uniqueConstraints</a:t>
            </a:r>
            <a:r>
              <a:rPr lang="en-US" altLang="zh-TW" dirty="0"/>
              <a:t> </a:t>
            </a:r>
            <a:r>
              <a:rPr lang="zh-TW" altLang="en-US" dirty="0"/>
              <a:t>選項用於設置約束條件，通常不須設置。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9EABA9-4637-4E81-8FC9-8741129CD05C}"/>
              </a:ext>
            </a:extLst>
          </p:cNvPr>
          <p:cNvSpPr txBox="1"/>
          <p:nvPr/>
        </p:nvSpPr>
        <p:spPr>
          <a:xfrm>
            <a:off x="1488232" y="530120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@</a:t>
            </a:r>
            <a:r>
              <a:rPr lang="en-US" altLang="zh-TW" dirty="0" err="1">
                <a:solidFill>
                  <a:srgbClr val="FF0000"/>
                </a:solidFill>
              </a:rPr>
              <a:t>javax.persistence.Entity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@Table(name = "</a:t>
            </a:r>
            <a:r>
              <a:rPr lang="en-US" altLang="zh-TW" dirty="0" err="1">
                <a:solidFill>
                  <a:srgbClr val="FF0000"/>
                </a:solidFill>
              </a:rPr>
              <a:t>Dim_Store</a:t>
            </a:r>
            <a:r>
              <a:rPr lang="en-US" altLang="zh-TW" dirty="0">
                <a:solidFill>
                  <a:srgbClr val="FF0000"/>
                </a:solidFill>
              </a:rPr>
              <a:t>")</a:t>
            </a:r>
          </a:p>
          <a:p>
            <a:r>
              <a:rPr lang="en-US" altLang="zh-TW" b="1" dirty="0"/>
              <a:t>public class </a:t>
            </a:r>
            <a:r>
              <a:rPr lang="en-US" altLang="zh-TW" b="1" dirty="0" err="1"/>
              <a:t>DimStore</a:t>
            </a:r>
            <a:r>
              <a:rPr lang="en-US" altLang="zh-TW" b="1" dirty="0"/>
              <a:t> extends Entity {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4606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671</TotalTime>
  <Words>1461</Words>
  <Application>Microsoft Office PowerPoint</Application>
  <PresentationFormat>如螢幕大小 (4:3)</PresentationFormat>
  <Paragraphs>103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4" baseType="lpstr">
      <vt:lpstr>宋体</vt:lpstr>
      <vt:lpstr>幼圆</vt:lpstr>
      <vt:lpstr>微軟正黑體</vt:lpstr>
      <vt:lpstr>新細明體</vt:lpstr>
      <vt:lpstr>Consolas</vt:lpstr>
      <vt:lpstr>Franklin Gothic Book</vt:lpstr>
      <vt:lpstr>Perpetua</vt:lpstr>
      <vt:lpstr>Wingdings 2</vt:lpstr>
      <vt:lpstr>公正</vt:lpstr>
      <vt:lpstr>Spring JPA配置</vt:lpstr>
      <vt:lpstr>OutLine</vt:lpstr>
      <vt:lpstr>JPA簡單介紹</vt:lpstr>
      <vt:lpstr>Hibernate</vt:lpstr>
      <vt:lpstr>JPA</vt:lpstr>
      <vt:lpstr>JPA的@annotation介紹</vt:lpstr>
      <vt:lpstr>@註釋</vt:lpstr>
      <vt:lpstr>@Entity</vt:lpstr>
      <vt:lpstr>@Table</vt:lpstr>
      <vt:lpstr>@Id-1</vt:lpstr>
      <vt:lpstr>@Id-2</vt:lpstr>
      <vt:lpstr>@GeneratedValue</vt:lpstr>
      <vt:lpstr>主鍵產生規則-1</vt:lpstr>
      <vt:lpstr>主鍵產生規則-2</vt:lpstr>
      <vt:lpstr>@Column (普通屬性)</vt:lpstr>
      <vt:lpstr>@Temporal (日期屬性)</vt:lpstr>
      <vt:lpstr>@OneToMany (一對多關聯性)</vt:lpstr>
      <vt:lpstr>@ManyToOne (多對一關聯性)</vt:lpstr>
      <vt:lpstr>@OneToMany (一對多關聯性)</vt:lpstr>
      <vt:lpstr>@OneToMany (一對多關聯性)</vt:lpstr>
      <vt:lpstr>JPA的配置</vt:lpstr>
      <vt:lpstr>Reference</vt:lpstr>
      <vt:lpstr>Spring JPA 配置</vt:lpstr>
      <vt:lpstr>Hibernate參數說明</vt:lpstr>
      <vt:lpstr>JPA annotation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JPA配置</dc:title>
  <dc:creator>Lon.L.Chang (netw tech&amp;eng mis.twtc01.Newegg) 61560</dc:creator>
  <cp:lastModifiedBy>阿瓏 Chang</cp:lastModifiedBy>
  <cp:revision>75</cp:revision>
  <dcterms:created xsi:type="dcterms:W3CDTF">2018-05-25T02:10:04Z</dcterms:created>
  <dcterms:modified xsi:type="dcterms:W3CDTF">2018-05-29T15:50:43Z</dcterms:modified>
</cp:coreProperties>
</file>