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6" r:id="rId10"/>
    <p:sldId id="287" r:id="rId11"/>
    <p:sldId id="277" r:id="rId12"/>
    <p:sldId id="282" r:id="rId13"/>
    <p:sldId id="281" r:id="rId14"/>
    <p:sldId id="279" r:id="rId15"/>
    <p:sldId id="280" r:id="rId16"/>
    <p:sldId id="283" r:id="rId17"/>
    <p:sldId id="284" r:id="rId18"/>
    <p:sldId id="285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type + examples + GAN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type + examples + GAN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type + examples + GAN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type + examples + GAN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type + examples + GAN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F111B-A480-14D4-A292-9D332EAC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76C23-9FA1-A04A-AE21-6303D8839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9A5BA5-4C3B-D347-3B1A-3E6D87691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type + examples + GAN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EF0FF-CA85-02A0-4133-EC8AAB0DB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E9FF3-68FC-28E4-3184-9245DE1FF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FF3B8D-98BC-F5C4-3947-D2E9B31B1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CD0BF-BD6D-3AA2-6926-840047829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type + examples + GAN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D5DCF-E11F-1043-8482-615C730F7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Mr. Pritam Prakash Shete</a:t>
            </a:r>
          </a:p>
          <a:p>
            <a:r>
              <a:rPr lang="en-US" dirty="0"/>
              <a:t>Computer Division, BARC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D403B-AD13-2C1F-6170-ED93C690A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3B71-A2EB-2D33-EA75-A8B1F4BB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Astronomical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AE52-0D84-2494-5E57-E10358E7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</a:t>
            </a:r>
          </a:p>
          <a:p>
            <a:pPr lvl="1"/>
            <a:r>
              <a:rPr lang="en-US" dirty="0"/>
              <a:t>Star clusters </a:t>
            </a:r>
          </a:p>
          <a:p>
            <a:pPr lvl="1"/>
            <a:r>
              <a:rPr lang="en-US" dirty="0"/>
              <a:t>Cosmic structures</a:t>
            </a:r>
          </a:p>
          <a:p>
            <a:r>
              <a:rPr lang="en-US" dirty="0"/>
              <a:t>Anomaly detection </a:t>
            </a:r>
          </a:p>
          <a:p>
            <a:pPr lvl="1"/>
            <a:r>
              <a:rPr lang="en-US" dirty="0"/>
              <a:t>Brightness</a:t>
            </a:r>
          </a:p>
          <a:p>
            <a:pPr lvl="1"/>
            <a:r>
              <a:rPr lang="en-US" dirty="0"/>
              <a:t>Spectral characteristics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82326FB2-C829-DD0E-A243-40ACEF843D7B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6" name="Picture 5" descr="AstronomicalDataAnalysis.jpg">
            <a:extLst>
              <a:ext uri="{FF2B5EF4-FFF2-40B4-BE49-F238E27FC236}">
                <a16:creationId xmlns:a16="http://schemas.microsoft.com/office/drawing/2014/main" id="{A3A97DE3-2B5D-6410-C5F4-33C6ECF85D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4146650"/>
            <a:ext cx="3271081" cy="24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4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</a:t>
            </a:r>
            <a:r>
              <a:rPr lang="en-US"/>
              <a:t>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Unsupervised learning – Unlabeled dataset</a:t>
            </a:r>
          </a:p>
          <a:p>
            <a:r>
              <a:rPr lang="en-IN" dirty="0"/>
              <a:t>Centroid based algorithm</a:t>
            </a:r>
          </a:p>
          <a:p>
            <a:r>
              <a:rPr lang="en-IN" dirty="0"/>
              <a:t>Iterative algorithm</a:t>
            </a:r>
          </a:p>
          <a:p>
            <a:r>
              <a:rPr lang="en-IN" dirty="0"/>
              <a:t>K – Number of pre-defined clusters</a:t>
            </a:r>
          </a:p>
          <a:p>
            <a:r>
              <a:rPr lang="en-IN" dirty="0"/>
              <a:t>Divide dataset into K different clusters</a:t>
            </a:r>
          </a:p>
          <a:p>
            <a:r>
              <a:rPr lang="en-IN" dirty="0"/>
              <a:t>Decrease distance between samples from same cluster</a:t>
            </a:r>
          </a:p>
          <a:p>
            <a:r>
              <a:rPr lang="en-IN" dirty="0"/>
              <a:t>Increase distance between samples from different clusters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WCSS – Within Cluster Sum of Squares</a:t>
            </a:r>
          </a:p>
          <a:p>
            <a:r>
              <a:rPr lang="en-US" dirty="0"/>
              <a:t>Variations within a cluster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Objective – Minimize WCSS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895601"/>
          <a:ext cx="5066436" cy="9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2273040" imgH="444240" progId="Equation.3">
                  <p:embed/>
                </p:oleObj>
              </mc:Choice>
              <mc:Fallback>
                <p:oleObj name="Equation" r:id="rId2" imgW="22730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1"/>
                        <a:ext cx="5066436" cy="990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Select number of clusters – K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Select random K points as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Cluster assignment</a:t>
            </a:r>
          </a:p>
          <a:p>
            <a:pPr marL="971550" lvl="1" indent="-514350"/>
            <a:r>
              <a:rPr lang="en-IN" dirty="0"/>
              <a:t>Assign each data point to closest centroid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Centroid movement</a:t>
            </a:r>
          </a:p>
          <a:p>
            <a:pPr marL="971550" lvl="1" indent="-514350"/>
            <a:r>
              <a:rPr lang="en-IN" dirty="0"/>
              <a:t>Compute centroids for new clusters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Repeat Steps 3 to 5 until </a:t>
            </a:r>
          </a:p>
          <a:p>
            <a:pPr marL="914400" lvl="1" indent="-514350"/>
            <a:r>
              <a:rPr lang="en-US" dirty="0"/>
              <a:t>Maximum number of iterations</a:t>
            </a:r>
          </a:p>
          <a:p>
            <a:pPr marL="914400" lvl="1" indent="-514350"/>
            <a:r>
              <a:rPr lang="en-US" dirty="0"/>
              <a:t>Minimum variation in cluster centers</a:t>
            </a:r>
          </a:p>
          <a:p>
            <a:pPr marL="914400" lvl="1" indent="-514350"/>
            <a:r>
              <a:rPr lang="en-US" dirty="0"/>
              <a:t>No change in cluster centers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Select maximum number of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iteration</a:t>
            </a:r>
          </a:p>
          <a:p>
            <a:pPr marL="914400" lvl="1" indent="-514350"/>
            <a:r>
              <a:rPr lang="en-IN" dirty="0"/>
              <a:t>Select random K points as centroids</a:t>
            </a:r>
            <a:endParaRPr lang="en-US" dirty="0"/>
          </a:p>
          <a:p>
            <a:pPr marL="914400" lvl="1" indent="-514350"/>
            <a:r>
              <a:rPr lang="en-US" dirty="0"/>
              <a:t>Compute K clusters </a:t>
            </a:r>
          </a:p>
          <a:p>
            <a:pPr marL="914400" lvl="1" indent="-514350"/>
            <a:r>
              <a:rPr lang="en-US" dirty="0"/>
              <a:t>Compute WCSS value</a:t>
            </a:r>
          </a:p>
          <a:p>
            <a:pPr marL="914400" lvl="1" indent="-514350"/>
            <a:r>
              <a:rPr lang="en-US" dirty="0"/>
              <a:t>Keep cluster centroids with minimum WCSS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cluster centroids with minimum WCSS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Elbow Method – Number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range of values for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value of K</a:t>
            </a:r>
          </a:p>
          <a:p>
            <a:pPr marL="914400" lvl="1" indent="-514350"/>
            <a:r>
              <a:rPr lang="en-US" dirty="0"/>
              <a:t>Compute WCSS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Plots curve between </a:t>
            </a:r>
          </a:p>
          <a:p>
            <a:pPr marL="914400" lvl="1" indent="-514350"/>
            <a:r>
              <a:rPr lang="en-IN" dirty="0"/>
              <a:t>Calculated WCSS values </a:t>
            </a:r>
          </a:p>
          <a:p>
            <a:pPr marL="914400" lvl="1" indent="-514350"/>
            <a:r>
              <a:rPr lang="en-IN" dirty="0"/>
              <a:t>Number of clusters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 value of K – Sharp reduction in WCSS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Elbow Method – Number Of Clusters</a:t>
            </a:r>
          </a:p>
        </p:txBody>
      </p:sp>
      <p:pic>
        <p:nvPicPr>
          <p:cNvPr id="5" name="Picture 4" descr="Elbow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53671"/>
            <a:ext cx="6998677" cy="53519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to implement</a:t>
            </a:r>
          </a:p>
          <a:p>
            <a:r>
              <a:rPr lang="en-IN" dirty="0"/>
              <a:t>Computationally faster</a:t>
            </a:r>
          </a:p>
          <a:p>
            <a:r>
              <a:rPr lang="en-IN" dirty="0"/>
              <a:t>Works well with spherical clusters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Difficult to predict number of clusters K</a:t>
            </a:r>
          </a:p>
          <a:p>
            <a:r>
              <a:rPr lang="en-IN" dirty="0"/>
              <a:t>Random initialization – Strong impact</a:t>
            </a:r>
          </a:p>
          <a:p>
            <a:r>
              <a:rPr lang="en-IN" dirty="0"/>
              <a:t>Sensitive to outliers</a:t>
            </a:r>
          </a:p>
          <a:p>
            <a:r>
              <a:rPr lang="en-IN" dirty="0"/>
              <a:t>Asymmetric clusters</a:t>
            </a:r>
          </a:p>
          <a:p>
            <a:r>
              <a:rPr lang="en-IN" dirty="0"/>
              <a:t>Good for spherical clusters only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Clustering applications</a:t>
            </a:r>
          </a:p>
          <a:p>
            <a:r>
              <a:rPr lang="en-US" dirty="0"/>
              <a:t>K means clustering</a:t>
            </a:r>
          </a:p>
          <a:p>
            <a:r>
              <a:rPr lang="en-US" dirty="0"/>
              <a:t>Optimization objective</a:t>
            </a:r>
          </a:p>
          <a:p>
            <a:r>
              <a:rPr lang="en-US" dirty="0"/>
              <a:t>Random initialization</a:t>
            </a:r>
          </a:p>
          <a:p>
            <a:r>
              <a:rPr lang="en-US" dirty="0"/>
              <a:t>Number of clusters</a:t>
            </a:r>
          </a:p>
          <a:p>
            <a:r>
              <a:rPr lang="en-US"/>
              <a:t>Advantages and disadvantages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 – { (x</a:t>
            </a:r>
            <a:r>
              <a:rPr lang="en-US" baseline="30000" dirty="0"/>
              <a:t>(1)</a:t>
            </a:r>
            <a:r>
              <a:rPr lang="en-US" dirty="0"/>
              <a:t>,y</a:t>
            </a:r>
            <a:r>
              <a:rPr lang="en-US" baseline="30000" dirty="0"/>
              <a:t>(1)</a:t>
            </a:r>
            <a:r>
              <a:rPr lang="en-US" dirty="0"/>
              <a:t>), (x</a:t>
            </a:r>
            <a:r>
              <a:rPr lang="en-US" baseline="30000" dirty="0"/>
              <a:t>(2)</a:t>
            </a:r>
            <a:r>
              <a:rPr lang="en-US" dirty="0"/>
              <a:t>,y</a:t>
            </a:r>
            <a:r>
              <a:rPr lang="en-US" baseline="30000" dirty="0"/>
              <a:t>(2)</a:t>
            </a:r>
            <a:r>
              <a:rPr lang="en-US" dirty="0"/>
              <a:t>), …, (x</a:t>
            </a:r>
            <a:r>
              <a:rPr lang="en-US" baseline="30000" dirty="0"/>
              <a:t>(m)</a:t>
            </a:r>
            <a:r>
              <a:rPr lang="en-US" dirty="0"/>
              <a:t>,y</a:t>
            </a:r>
            <a:r>
              <a:rPr lang="en-US" baseline="30000" dirty="0"/>
              <a:t>(m)</a:t>
            </a:r>
            <a:r>
              <a:rPr lang="en-US" dirty="0"/>
              <a:t>)}</a:t>
            </a:r>
          </a:p>
          <a:p>
            <a:r>
              <a:rPr lang="en-US" dirty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7467600" cy="3733800"/>
          </a:xfrm>
          <a:prstGeom prst="rect">
            <a:avLst/>
          </a:prstGeom>
        </p:spPr>
      </p:pic>
      <p:sp>
        <p:nvSpPr>
          <p:cNvPr id="3" name="Text Box 10">
            <a:extLst>
              <a:ext uri="{FF2B5EF4-FFF2-40B4-BE49-F238E27FC236}">
                <a16:creationId xmlns:a16="http://schemas.microsoft.com/office/drawing/2014/main" id="{F975073C-37AB-7BCD-5DA5-68BB2CF66B19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 – { x</a:t>
            </a:r>
            <a:r>
              <a:rPr lang="en-US" baseline="30000" dirty="0"/>
              <a:t>(1)</a:t>
            </a:r>
            <a:r>
              <a:rPr lang="en-US" dirty="0"/>
              <a:t>, x</a:t>
            </a:r>
            <a:r>
              <a:rPr lang="en-US" baseline="30000" dirty="0"/>
              <a:t>(2)</a:t>
            </a:r>
            <a:r>
              <a:rPr lang="en-US" dirty="0"/>
              <a:t>, …, x</a:t>
            </a:r>
            <a:r>
              <a:rPr lang="en-US" baseline="30000" dirty="0"/>
              <a:t>(m)</a:t>
            </a:r>
            <a:r>
              <a:rPr lang="en-US" dirty="0"/>
              <a:t>}</a:t>
            </a:r>
          </a:p>
          <a:p>
            <a:r>
              <a:rPr lang="en-US" dirty="0"/>
              <a:t>Unlabeled dataset</a:t>
            </a:r>
          </a:p>
        </p:txBody>
      </p:sp>
      <p:pic>
        <p:nvPicPr>
          <p:cNvPr id="7" name="Picture 6" descr="unclustered_da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962400"/>
            <a:ext cx="3163542" cy="2642616"/>
          </a:xfrm>
          <a:prstGeom prst="rect">
            <a:avLst/>
          </a:prstGeom>
        </p:spPr>
      </p:pic>
      <p:sp>
        <p:nvSpPr>
          <p:cNvPr id="4" name="Text Box 10">
            <a:extLst>
              <a:ext uri="{FF2B5EF4-FFF2-40B4-BE49-F238E27FC236}">
                <a16:creationId xmlns:a16="http://schemas.microsoft.com/office/drawing/2014/main" id="{CF908389-832F-25AF-21D2-8063D872C3A9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structure of data</a:t>
            </a:r>
          </a:p>
          <a:p>
            <a:r>
              <a:rPr lang="en-US" dirty="0"/>
              <a:t>Group or cluster data</a:t>
            </a:r>
          </a:p>
          <a:p>
            <a:r>
              <a:rPr lang="en-US" dirty="0"/>
              <a:t>Extract useful information about data</a:t>
            </a:r>
          </a:p>
          <a:p>
            <a:endParaRPr lang="en-US" dirty="0"/>
          </a:p>
        </p:txBody>
      </p:sp>
      <p:pic>
        <p:nvPicPr>
          <p:cNvPr id="5" name="Picture 4" descr="UnsupervisedLear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962400"/>
            <a:ext cx="6858000" cy="2641238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62000" y="1333500"/>
            <a:ext cx="2895600" cy="2541032"/>
            <a:chOff x="762000" y="1333500"/>
            <a:chExt cx="2895600" cy="2541032"/>
          </a:xfrm>
        </p:grpSpPr>
        <p:pic>
          <p:nvPicPr>
            <p:cNvPr id="3" name="Picture 2" descr="market_segmentati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333500"/>
              <a:ext cx="2895600" cy="21717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62000" y="35052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Market segmentation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1447800"/>
            <a:ext cx="2667000" cy="2350532"/>
            <a:chOff x="5486400" y="1447800"/>
            <a:chExt cx="2667000" cy="2350532"/>
          </a:xfrm>
        </p:grpSpPr>
        <p:pic>
          <p:nvPicPr>
            <p:cNvPr id="5" name="Picture 4" descr="SocialNetworkAnalysi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0" y="1447800"/>
              <a:ext cx="2667000" cy="20002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86400" y="3429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Social network analysis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4038600"/>
            <a:ext cx="3200400" cy="2350532"/>
            <a:chOff x="685800" y="4038600"/>
            <a:chExt cx="3200400" cy="2350532"/>
          </a:xfrm>
        </p:grpSpPr>
        <p:pic>
          <p:nvPicPr>
            <p:cNvPr id="7" name="Picture 6" descr="OrganizeComputingClust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374" y="4038600"/>
              <a:ext cx="2612696" cy="19597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60198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Computing cluster organization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86400" y="4036696"/>
            <a:ext cx="2895600" cy="2352436"/>
            <a:chOff x="5486400" y="4036696"/>
            <a:chExt cx="2895600" cy="2352436"/>
          </a:xfrm>
        </p:grpSpPr>
        <p:pic>
          <p:nvPicPr>
            <p:cNvPr id="11" name="Picture 10" descr="AstronomicalDataAnalysi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4036696"/>
              <a:ext cx="2612786" cy="19831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86400" y="60198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Astronomical data analysis</a:t>
              </a:r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database</a:t>
            </a:r>
          </a:p>
          <a:p>
            <a:r>
              <a:rPr lang="en-US" dirty="0"/>
              <a:t>Group into market segments</a:t>
            </a:r>
          </a:p>
          <a:p>
            <a:r>
              <a:rPr lang="en-US" dirty="0"/>
              <a:t>Serve market segments differently  </a:t>
            </a:r>
          </a:p>
        </p:txBody>
      </p:sp>
      <p:pic>
        <p:nvPicPr>
          <p:cNvPr id="5" name="Picture 4" descr="market_segmen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810000"/>
            <a:ext cx="3810000" cy="28575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send mails frequently</a:t>
            </a:r>
          </a:p>
          <a:p>
            <a:r>
              <a:rPr lang="en-US" dirty="0"/>
              <a:t>Users receive mails frequently</a:t>
            </a:r>
          </a:p>
          <a:p>
            <a:r>
              <a:rPr lang="en-US" dirty="0"/>
              <a:t>Coherence group of users</a:t>
            </a:r>
          </a:p>
          <a:p>
            <a:endParaRPr lang="en-US" dirty="0"/>
          </a:p>
        </p:txBody>
      </p:sp>
      <p:pic>
        <p:nvPicPr>
          <p:cNvPr id="7" name="Picture 6" descr="SocialNetworkAnaly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000500"/>
            <a:ext cx="3505200" cy="26289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41094-02C0-7DC8-81A1-45EA768D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B64F-AB6F-4839-D790-77919D0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Cluster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CDDB-0829-B21E-5020-45F93091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Compactness – Similarity within a cluster</a:t>
            </a:r>
          </a:p>
          <a:p>
            <a:r>
              <a:rPr lang="en-US" dirty="0"/>
              <a:t>Separation – Difference between clusters</a:t>
            </a:r>
          </a:p>
          <a:p>
            <a:r>
              <a:rPr lang="en-US" dirty="0"/>
              <a:t>Different nodes</a:t>
            </a:r>
          </a:p>
          <a:p>
            <a:pPr lvl="1"/>
            <a:r>
              <a:rPr lang="en-US" dirty="0"/>
              <a:t>Compute node</a:t>
            </a:r>
          </a:p>
          <a:p>
            <a:pPr lvl="1"/>
            <a:r>
              <a:rPr lang="en-US" dirty="0"/>
              <a:t>Data node</a:t>
            </a:r>
          </a:p>
          <a:p>
            <a:pPr lvl="1"/>
            <a:r>
              <a:rPr lang="en-US" dirty="0"/>
              <a:t>GPU vs CPU nodes</a:t>
            </a:r>
          </a:p>
          <a:p>
            <a:r>
              <a:rPr lang="en-US" dirty="0"/>
              <a:t>Different applications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C89043B-B89B-BBA8-436A-2EA498516E0C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6" name="Picture 5" descr="OrganizeComputingClusters.jpg">
            <a:extLst>
              <a:ext uri="{FF2B5EF4-FFF2-40B4-BE49-F238E27FC236}">
                <a16:creationId xmlns:a16="http://schemas.microsoft.com/office/drawing/2014/main" id="{EC08CB8C-E5E2-9E91-12B8-9291C79B17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3886200"/>
            <a:ext cx="3501670" cy="26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499</Words>
  <Application>Microsoft Office PowerPoint</Application>
  <PresentationFormat>On-screen Show (4:3)</PresentationFormat>
  <Paragraphs>127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Equation</vt:lpstr>
      <vt:lpstr>K Means Clustering</vt:lpstr>
      <vt:lpstr>Topics</vt:lpstr>
      <vt:lpstr>Supervised Learning</vt:lpstr>
      <vt:lpstr>Unsupervised Learning – What?</vt:lpstr>
      <vt:lpstr>Unsupervised Learning – How?</vt:lpstr>
      <vt:lpstr>Applications</vt:lpstr>
      <vt:lpstr>Market Segmentation</vt:lpstr>
      <vt:lpstr>Social Network Analysis</vt:lpstr>
      <vt:lpstr>Computing Cluster Organization</vt:lpstr>
      <vt:lpstr>Astronomical Data Analysis</vt:lpstr>
      <vt:lpstr>K Means Clustering</vt:lpstr>
      <vt:lpstr>Optimization Objective</vt:lpstr>
      <vt:lpstr>K Means Clustering Algorithm</vt:lpstr>
      <vt:lpstr>Random Initialization</vt:lpstr>
      <vt:lpstr>Elbow Method – Number Of Clusters</vt:lpstr>
      <vt:lpstr>Elbow Method – Number Of Clusters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Prachi Shete</cp:lastModifiedBy>
  <cp:revision>1310</cp:revision>
  <dcterms:created xsi:type="dcterms:W3CDTF">2019-02-01T20:19:40Z</dcterms:created>
  <dcterms:modified xsi:type="dcterms:W3CDTF">2025-01-31T03:18:52Z</dcterms:modified>
</cp:coreProperties>
</file>