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68" r:id="rId3"/>
    <p:sldId id="428" r:id="rId4"/>
    <p:sldId id="452" r:id="rId5"/>
    <p:sldId id="453" r:id="rId6"/>
    <p:sldId id="420" r:id="rId7"/>
    <p:sldId id="436" r:id="rId8"/>
    <p:sldId id="441" r:id="rId9"/>
    <p:sldId id="437" r:id="rId10"/>
    <p:sldId id="458" r:id="rId11"/>
    <p:sldId id="455" r:id="rId12"/>
    <p:sldId id="476" r:id="rId13"/>
    <p:sldId id="466" r:id="rId14"/>
    <p:sldId id="475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7" r:id="rId23"/>
    <p:sldId id="478" r:id="rId24"/>
    <p:sldId id="507" r:id="rId25"/>
    <p:sldId id="311" r:id="rId26"/>
    <p:sldId id="504" r:id="rId27"/>
    <p:sldId id="438" r:id="rId28"/>
    <p:sldId id="440" r:id="rId29"/>
    <p:sldId id="439" r:id="rId30"/>
    <p:sldId id="422" r:id="rId31"/>
    <p:sldId id="444" r:id="rId32"/>
    <p:sldId id="442" r:id="rId33"/>
    <p:sldId id="443" r:id="rId34"/>
    <p:sldId id="423" r:id="rId35"/>
    <p:sldId id="446" r:id="rId36"/>
    <p:sldId id="447" r:id="rId37"/>
    <p:sldId id="448" r:id="rId38"/>
    <p:sldId id="449" r:id="rId39"/>
    <p:sldId id="450" r:id="rId40"/>
    <p:sldId id="451" r:id="rId41"/>
    <p:sldId id="362" r:id="rId42"/>
    <p:sldId id="505" r:id="rId43"/>
    <p:sldId id="418" r:id="rId44"/>
    <p:sldId id="391" r:id="rId45"/>
    <p:sldId id="392" r:id="rId46"/>
    <p:sldId id="393" r:id="rId47"/>
    <p:sldId id="273" r:id="rId48"/>
    <p:sldId id="281" r:id="rId49"/>
    <p:sldId id="274" r:id="rId50"/>
    <p:sldId id="366" r:id="rId51"/>
    <p:sldId id="503" r:id="rId52"/>
    <p:sldId id="497" r:id="rId53"/>
    <p:sldId id="501" r:id="rId54"/>
    <p:sldId id="502" r:id="rId55"/>
    <p:sldId id="499" r:id="rId56"/>
    <p:sldId id="474" r:id="rId57"/>
    <p:sldId id="498" r:id="rId58"/>
    <p:sldId id="479" r:id="rId59"/>
    <p:sldId id="480" r:id="rId60"/>
    <p:sldId id="500" r:id="rId61"/>
    <p:sldId id="481" r:id="rId62"/>
    <p:sldId id="482" r:id="rId63"/>
    <p:sldId id="483" r:id="rId64"/>
    <p:sldId id="484" r:id="rId65"/>
    <p:sldId id="397" r:id="rId66"/>
    <p:sldId id="400" r:id="rId67"/>
    <p:sldId id="402" r:id="rId68"/>
    <p:sldId id="404" r:id="rId69"/>
    <p:sldId id="405" r:id="rId70"/>
    <p:sldId id="506" r:id="rId71"/>
    <p:sldId id="363" r:id="rId72"/>
    <p:sldId id="269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Artificial Neural </a:t>
            </a:r>
            <a:r>
              <a:rPr lang="en-US" dirty="0"/>
              <a:t>Network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Computer Division, BARC 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>
                <a:solidFill>
                  <a:srgbClr val="00B050"/>
                </a:solidFill>
              </a:rPr>
              <a:t>Z = W</a:t>
            </a:r>
            <a:r>
              <a:rPr lang="en-US" baseline="30000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X + b</a:t>
            </a:r>
          </a:p>
          <a:p>
            <a:r>
              <a:rPr lang="en-US" dirty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b=</a:t>
            </a:r>
            <a:r>
              <a:rPr lang="pl-PL" dirty="0"/>
              <a:t> 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r>
              <a:rPr lang="en-GB" dirty="0"/>
              <a:t>+b</a:t>
            </a:r>
          </a:p>
          <a:p>
            <a:pPr marL="0" indent="0">
              <a:buNone/>
            </a:pPr>
            <a:r>
              <a:rPr lang="en-GB" dirty="0"/>
              <a:t>       = </a:t>
            </a:r>
            <a:r>
              <a:rPr lang="pl-PL" dirty="0"/>
              <a:t> 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r>
              <a:rPr lang="en-GB" baseline="-25000" dirty="0"/>
              <a:t> </a:t>
            </a:r>
            <a:r>
              <a:rPr lang="pl-PL" dirty="0"/>
              <a:t>+ W</a:t>
            </a:r>
            <a:r>
              <a:rPr lang="en-GB" baseline="-25000" dirty="0"/>
              <a:t>0</a:t>
            </a:r>
            <a:r>
              <a:rPr lang="pl-PL" dirty="0"/>
              <a:t>*</a:t>
            </a:r>
            <a:r>
              <a:rPr lang="en-GB" dirty="0"/>
              <a:t>1</a:t>
            </a:r>
          </a:p>
          <a:p>
            <a:pPr marL="0" indent="0">
              <a:buNone/>
            </a:pPr>
            <a:r>
              <a:rPr lang="en-GB" dirty="0"/>
              <a:t>       =  </a:t>
            </a:r>
            <a:r>
              <a:rPr lang="pl-PL" dirty="0"/>
              <a:t>W</a:t>
            </a:r>
            <a:r>
              <a:rPr lang="en-GB" baseline="-25000" dirty="0"/>
              <a:t>0</a:t>
            </a:r>
            <a:r>
              <a:rPr lang="pl-PL" dirty="0"/>
              <a:t>*</a:t>
            </a:r>
            <a:r>
              <a:rPr lang="en-GB" dirty="0"/>
              <a:t>1 +</a:t>
            </a:r>
            <a:r>
              <a:rPr lang="pl-PL" dirty="0"/>
              <a:t>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552144" y="4112567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 =</a:t>
            </a:r>
            <a:r>
              <a:rPr lang="pl-PL" dirty="0"/>
              <a:t> 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r>
              <a:rPr lang="en-GB" dirty="0"/>
              <a:t>+b</a:t>
            </a: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ŷ = </a:t>
            </a:r>
            <a:r>
              <a:rPr lang="el-GR" dirty="0"/>
              <a:t>σ</a:t>
            </a:r>
            <a:r>
              <a:rPr lang="en-US" dirty="0"/>
              <a:t>(Z) = a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e.g. sigmoid function</a:t>
            </a:r>
          </a:p>
          <a:p>
            <a:pPr lvl="1"/>
            <a:endParaRPr lang="en-US" dirty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 =</a:t>
            </a:r>
            <a:r>
              <a:rPr lang="pl-PL" dirty="0"/>
              <a:t> 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r>
              <a:rPr lang="en-GB" dirty="0"/>
              <a:t>+b</a:t>
            </a: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ŷ = </a:t>
            </a:r>
            <a:r>
              <a:rPr lang="el-GR" dirty="0"/>
              <a:t>σ</a:t>
            </a:r>
            <a:r>
              <a:rPr lang="en-US" dirty="0"/>
              <a:t>(Z) = a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e.g. sigmoid function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– One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sample</a:t>
            </a:r>
          </a:p>
          <a:p>
            <a:pPr lvl="1"/>
            <a:endParaRPr lang="en-US" dirty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/>
              <a:t>Z = W</a:t>
            </a:r>
            <a:r>
              <a:rPr lang="en-US" baseline="30000" dirty="0"/>
              <a:t>T</a:t>
            </a:r>
            <a:r>
              <a:rPr lang="en-US" dirty="0"/>
              <a:t>X + b =</a:t>
            </a:r>
            <a:r>
              <a:rPr lang="pl-PL" dirty="0"/>
              <a:t> W</a:t>
            </a:r>
            <a:r>
              <a:rPr lang="pl-PL" baseline="-25000" dirty="0"/>
              <a:t>1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1</a:t>
            </a:r>
            <a:r>
              <a:rPr lang="pl-PL" dirty="0"/>
              <a:t> + W</a:t>
            </a:r>
            <a:r>
              <a:rPr lang="pl-PL" baseline="-25000" dirty="0"/>
              <a:t>2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2</a:t>
            </a:r>
            <a:r>
              <a:rPr lang="pl-PL" dirty="0"/>
              <a:t> + W</a:t>
            </a:r>
            <a:r>
              <a:rPr lang="pl-PL" baseline="-25000" dirty="0"/>
              <a:t>3</a:t>
            </a:r>
            <a:r>
              <a:rPr lang="pl-PL" dirty="0"/>
              <a:t>*</a:t>
            </a:r>
            <a:r>
              <a:rPr lang="en-IN" dirty="0"/>
              <a:t>x</a:t>
            </a:r>
            <a:r>
              <a:rPr lang="pl-PL" baseline="-25000" dirty="0"/>
              <a:t>3</a:t>
            </a:r>
            <a:r>
              <a:rPr lang="en-GB" dirty="0"/>
              <a:t>+b</a:t>
            </a: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ŷ = </a:t>
            </a:r>
            <a:r>
              <a:rPr lang="el-GR" dirty="0"/>
              <a:t>σ</a:t>
            </a:r>
            <a:r>
              <a:rPr lang="en-US" dirty="0"/>
              <a:t>(Z) = a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e.g. sigmoid function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– One i</a:t>
            </a:r>
            <a:r>
              <a:rPr lang="en-US" baseline="30000" dirty="0"/>
              <a:t>th</a:t>
            </a:r>
            <a:r>
              <a:rPr lang="en-US" dirty="0"/>
              <a:t> sample</a:t>
            </a:r>
          </a:p>
          <a:p>
            <a:r>
              <a:rPr lang="en-US" dirty="0"/>
              <a:t>Cost function</a:t>
            </a:r>
          </a:p>
          <a:p>
            <a:pPr lvl="1"/>
            <a:r>
              <a:rPr lang="en-US" dirty="0"/>
              <a:t>J(W, b) – Average of loss function for all samples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 = ŷ</a:t>
              </a:r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Input layer</a:t>
            </a:r>
          </a:p>
          <a:p>
            <a:r>
              <a:rPr lang="en-US" dirty="0">
                <a:solidFill>
                  <a:srgbClr val="00B050"/>
                </a:solidFill>
              </a:rPr>
              <a:t>Hidden layer – Layer 1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Output layer – Layer 2</a:t>
            </a:r>
          </a:p>
          <a:p>
            <a:pPr lvl="1"/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800600" y="1828800"/>
            <a:ext cx="4191000" cy="3429000"/>
            <a:chOff x="4572000" y="1828800"/>
            <a:chExt cx="41910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3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4572000" y="1828800"/>
              <a:ext cx="533400" cy="3429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62800" y="1828800"/>
              <a:ext cx="609600" cy="3429000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X + b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4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5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  <a:endParaRPr lang="en-US" baseline="30000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endParaRPr lang="en-US" dirty="0"/>
          </a:p>
          <a:p>
            <a:endParaRPr lang="en-US" baseline="30000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Artificial neural network</a:t>
            </a:r>
          </a:p>
          <a:p>
            <a:r>
              <a:rPr lang="en-US" dirty="0"/>
              <a:t>Activation functions</a:t>
            </a:r>
          </a:p>
          <a:p>
            <a:r>
              <a:rPr lang="en-US" dirty="0"/>
              <a:t>Loss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Back propagation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endParaRPr lang="en-US" baseline="30000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ŷ = 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L(ŷ, y)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ŷ = 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Layer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/>
              <a:t>Layer 1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[1]</a:t>
            </a:r>
            <a:r>
              <a:rPr lang="en-US" dirty="0"/>
              <a:t> = W</a:t>
            </a:r>
            <a:r>
              <a:rPr lang="en-US" baseline="30000" dirty="0"/>
              <a:t>[1]</a:t>
            </a:r>
            <a:r>
              <a:rPr lang="en-US" dirty="0"/>
              <a:t>a</a:t>
            </a:r>
            <a:r>
              <a:rPr lang="en-US" baseline="30000" dirty="0"/>
              <a:t>[0]</a:t>
            </a:r>
            <a:r>
              <a:rPr lang="en-US" dirty="0"/>
              <a:t> + b</a:t>
            </a:r>
            <a:r>
              <a:rPr lang="en-US" baseline="30000" dirty="0"/>
              <a:t>[1]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[1]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r>
              <a:rPr lang="en-US" dirty="0"/>
              <a:t>Layer 2</a:t>
            </a:r>
          </a:p>
          <a:p>
            <a:pPr lvl="1"/>
            <a:r>
              <a:rPr lang="en-US" dirty="0"/>
              <a:t>Z</a:t>
            </a:r>
            <a:r>
              <a:rPr lang="en-US" baseline="30000" dirty="0"/>
              <a:t>[2]</a:t>
            </a:r>
            <a:r>
              <a:rPr lang="en-US" dirty="0"/>
              <a:t> = W</a:t>
            </a:r>
            <a:r>
              <a:rPr lang="en-US" baseline="30000" dirty="0"/>
              <a:t>[2]</a:t>
            </a:r>
            <a:r>
              <a:rPr lang="en-US" dirty="0"/>
              <a:t>a</a:t>
            </a:r>
            <a:r>
              <a:rPr lang="en-US" baseline="30000" dirty="0"/>
              <a:t>[1]</a:t>
            </a:r>
            <a:r>
              <a:rPr lang="en-US" dirty="0"/>
              <a:t> + b</a:t>
            </a:r>
            <a:r>
              <a:rPr lang="en-US" baseline="30000" dirty="0"/>
              <a:t>[2]</a:t>
            </a:r>
          </a:p>
          <a:p>
            <a:pPr lvl="1"/>
            <a:r>
              <a:rPr lang="en-US" dirty="0"/>
              <a:t>ŷ = a</a:t>
            </a:r>
            <a:r>
              <a:rPr lang="en-US" baseline="30000" dirty="0"/>
              <a:t>[2]  </a:t>
            </a:r>
            <a:r>
              <a:rPr lang="en-US" dirty="0"/>
              <a:t>= </a:t>
            </a:r>
            <a:r>
              <a:rPr lang="el-GR" dirty="0"/>
              <a:t>σ</a:t>
            </a:r>
            <a:r>
              <a:rPr lang="en-US" dirty="0"/>
              <a:t>(Z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r>
              <a:rPr lang="en-US" dirty="0"/>
              <a:t>Cost function</a:t>
            </a:r>
          </a:p>
          <a:p>
            <a:pPr lvl="1"/>
            <a:r>
              <a:rPr lang="en-US" dirty="0"/>
              <a:t>J(W, b)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2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-25000" dirty="0"/>
                  <a:t>3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ŷ</a:t>
                </a:r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462DBD-4C06-B068-1077-D0743889B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-196915"/>
            <a:ext cx="6858000" cy="35528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8F99CC-CE9C-0936-9A35-7A1D92FFA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25242"/>
            <a:ext cx="6858000" cy="2971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45B39E-547E-ABF9-0C36-AF93EFDA2AB1}"/>
              </a:ext>
            </a:extLst>
          </p:cNvPr>
          <p:cNvSpPr txBox="1"/>
          <p:nvPr/>
        </p:nvSpPr>
        <p:spPr>
          <a:xfrm>
            <a:off x="2667000" y="313275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Logistic Regression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E92E0-1F3D-CFE7-F842-68E1A2F727E6}"/>
              </a:ext>
            </a:extLst>
          </p:cNvPr>
          <p:cNvSpPr txBox="1"/>
          <p:nvPr/>
        </p:nvSpPr>
        <p:spPr>
          <a:xfrm>
            <a:off x="3048000" y="650091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 Neural Network/ Deep Learning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4745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layer is called Fully Connected Layer or Dense Layer</a:t>
            </a:r>
          </a:p>
          <a:p>
            <a:r>
              <a:rPr lang="en-US" dirty="0"/>
              <a:t>Number of neurons in layer L (n</a:t>
            </a:r>
            <a:r>
              <a:rPr lang="en-US" baseline="-25000" dirty="0"/>
              <a:t>L</a:t>
            </a:r>
            <a:r>
              <a:rPr lang="en-US" dirty="0"/>
              <a:t>)</a:t>
            </a:r>
          </a:p>
          <a:p>
            <a:r>
              <a:rPr lang="en-US" dirty="0"/>
              <a:t>Number of neurons in layer L -1 (n</a:t>
            </a:r>
            <a:r>
              <a:rPr lang="en-US" baseline="-25000" dirty="0"/>
              <a:t>L-1</a:t>
            </a:r>
            <a:r>
              <a:rPr lang="en-US" dirty="0"/>
              <a:t>)</a:t>
            </a:r>
          </a:p>
          <a:p>
            <a:r>
              <a:rPr lang="en-US" dirty="0"/>
              <a:t>Number of Parameters= </a:t>
            </a:r>
            <a:r>
              <a:rPr lang="en-US" dirty="0" err="1"/>
              <a:t>n</a:t>
            </a:r>
            <a:r>
              <a:rPr lang="en-US" baseline="-25000" dirty="0" err="1"/>
              <a:t>w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endParaRPr lang="en-US" dirty="0"/>
          </a:p>
          <a:p>
            <a:pPr lvl="1"/>
            <a:r>
              <a:rPr lang="en-US" dirty="0"/>
              <a:t>Number of Weights(</a:t>
            </a:r>
            <a:r>
              <a:rPr lang="en-US" dirty="0" err="1"/>
              <a:t>n</a:t>
            </a:r>
            <a:r>
              <a:rPr lang="en-US" baseline="-25000" dirty="0" err="1"/>
              <a:t>w</a:t>
            </a:r>
            <a:r>
              <a:rPr lang="en-US" dirty="0"/>
              <a:t>)= n</a:t>
            </a:r>
            <a:r>
              <a:rPr lang="en-US" baseline="-25000" dirty="0"/>
              <a:t>L-1 </a:t>
            </a:r>
            <a:r>
              <a:rPr lang="en-US" dirty="0"/>
              <a:t>*n</a:t>
            </a:r>
            <a:r>
              <a:rPr lang="en-US" baseline="-25000" dirty="0"/>
              <a:t>L</a:t>
            </a:r>
          </a:p>
          <a:p>
            <a:pPr lvl="1"/>
            <a:r>
              <a:rPr lang="en-US" dirty="0"/>
              <a:t>Number of Biases(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)= n</a:t>
            </a:r>
            <a:r>
              <a:rPr lang="en-US" baseline="-25000" dirty="0"/>
              <a:t>L</a:t>
            </a:r>
            <a:endParaRPr lang="en-US" dirty="0"/>
          </a:p>
          <a:p>
            <a:r>
              <a:rPr lang="en-GB" dirty="0"/>
              <a:t>Neural network with 13 input neurons, two hidden layers of 5 and 4 neurons, and an output layer of 3 neurons. </a:t>
            </a:r>
          </a:p>
          <a:p>
            <a:pPr lvl="1"/>
            <a:r>
              <a:rPr lang="en-GB" dirty="0"/>
              <a:t>The total number of weights is ( 13 * 5 ) + ( 5 * 4 ) + ( 4 * 3 ) = 97. The total number of biases is 5 + 4 + 3 = 12. Which makes the total number of parameters 97 + 12 = 109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556792"/>
            <a:ext cx="87849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6918F9-7E44-80F2-39AA-761F46049300}"/>
              </a:ext>
            </a:extLst>
          </p:cNvPr>
          <p:cNvSpPr/>
          <p:nvPr/>
        </p:nvSpPr>
        <p:spPr>
          <a:xfrm>
            <a:off x="4724400" y="3200400"/>
            <a:ext cx="3810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444E0-B201-9556-F8D9-C18AAF859C62}"/>
              </a:ext>
            </a:extLst>
          </p:cNvPr>
          <p:cNvSpPr/>
          <p:nvPr/>
        </p:nvSpPr>
        <p:spPr>
          <a:xfrm>
            <a:off x="4876800" y="4661725"/>
            <a:ext cx="3810000" cy="146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86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Activation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Object 3"/>
              <p:cNvSpPr txBox="1"/>
              <p:nvPr/>
            </p:nvSpPr>
            <p:spPr bwMode="auto">
              <a:xfrm>
                <a:off x="3505200" y="5027612"/>
                <a:ext cx="1684337" cy="76358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02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5027612"/>
                <a:ext cx="1684337" cy="763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42027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Activation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&lt;= ŷ &lt;= 1.0</a:t>
            </a:r>
          </a:p>
          <a:p>
            <a:r>
              <a:rPr lang="en-US" dirty="0"/>
              <a:t>Binary classification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09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Activation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1600200"/>
          <a:ext cx="32512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5360" imgH="2550600" progId="Equation.3">
                  <p:embed/>
                </p:oleObj>
              </mc:Choice>
              <mc:Fallback>
                <p:oleObj name="Equation" r:id="rId2" imgW="1755360" imgH="255060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3251200" cy="472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978400" y="1625600"/>
          <a:ext cx="2946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99840" imgH="2532240" progId="Equation.3">
                  <p:embed/>
                </p:oleObj>
              </mc:Choice>
              <mc:Fallback>
                <p:oleObj name="Equation" r:id="rId4" imgW="1599840" imgH="253224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625600"/>
                        <a:ext cx="2946400" cy="464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16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/>
              <a:t>y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  <a:endParaRPr lang="en-US" baseline="-25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</a:t>
            </a:r>
          </a:p>
        </p:txBody>
      </p:sp>
      <p:pic>
        <p:nvPicPr>
          <p:cNvPr id="5" name="Image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8350" y="1943100"/>
            <a:ext cx="4286250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Object 2"/>
              <p:cNvSpPr txBox="1"/>
              <p:nvPr/>
            </p:nvSpPr>
            <p:spPr bwMode="auto">
              <a:xfrm>
                <a:off x="2755900" y="5080000"/>
                <a:ext cx="2270125" cy="81438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614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5900" y="5080000"/>
                <a:ext cx="2270125" cy="814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737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tanh</a:t>
            </a:r>
            <a:r>
              <a:rPr lang="en-US" dirty="0"/>
              <a:t>(Z) ~ 1 – For Z &gt;&gt; 0 </a:t>
            </a:r>
          </a:p>
          <a:p>
            <a:r>
              <a:rPr lang="en-US" dirty="0" err="1"/>
              <a:t>tanh</a:t>
            </a:r>
            <a:r>
              <a:rPr lang="en-US" dirty="0"/>
              <a:t>(Z) ~ -1 – For Z &lt;&lt; 0 </a:t>
            </a:r>
          </a:p>
          <a:p>
            <a:r>
              <a:rPr lang="en-US" dirty="0" err="1"/>
              <a:t>tanh</a:t>
            </a:r>
            <a:r>
              <a:rPr lang="en-US" dirty="0"/>
              <a:t>(Z) = 0 – For Z = 0</a:t>
            </a:r>
          </a:p>
        </p:txBody>
      </p:sp>
    </p:spTree>
    <p:extLst>
      <p:ext uri="{BB962C8B-B14F-4D97-AF65-F5344CB8AC3E}">
        <p14:creationId xmlns:p14="http://schemas.microsoft.com/office/powerpoint/2010/main" val="27920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/>
              <a:t>Zero mean </a:t>
            </a:r>
          </a:p>
          <a:p>
            <a:r>
              <a:rPr lang="en-US" dirty="0"/>
              <a:t>Range – -1.0 to +1.0 </a:t>
            </a:r>
          </a:p>
          <a:p>
            <a:r>
              <a:rPr lang="en-US" dirty="0"/>
              <a:t>Scaled and zero mean Sigmoid function</a:t>
            </a:r>
          </a:p>
          <a:p>
            <a:r>
              <a:rPr lang="en-US" dirty="0"/>
              <a:t>Better than Sigmoid activation function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Recurrent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30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Activation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Object 2"/>
              <p:cNvSpPr txBox="1"/>
              <p:nvPr/>
            </p:nvSpPr>
            <p:spPr bwMode="auto">
              <a:xfrm>
                <a:off x="930275" y="1600200"/>
                <a:ext cx="2390775" cy="8143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717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0275" y="1600200"/>
                <a:ext cx="2390775" cy="814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Object 3"/>
              <p:cNvSpPr txBox="1"/>
              <p:nvPr/>
            </p:nvSpPr>
            <p:spPr bwMode="auto">
              <a:xfrm>
                <a:off x="973138" y="2714625"/>
                <a:ext cx="3025775" cy="7651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1−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717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138" y="2714625"/>
                <a:ext cx="3025775" cy="765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86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pic>
        <p:nvPicPr>
          <p:cNvPr id="5" name="Image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2286000"/>
            <a:ext cx="6096000" cy="277368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Object 2"/>
              <p:cNvSpPr txBox="1"/>
              <p:nvPr/>
            </p:nvSpPr>
            <p:spPr bwMode="auto">
              <a:xfrm>
                <a:off x="3208337" y="5410200"/>
                <a:ext cx="2735263" cy="393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1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8337" y="5410200"/>
                <a:ext cx="2735263" cy="39370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522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  <a:p>
            <a:r>
              <a:rPr lang="en-US" dirty="0"/>
              <a:t>Convolutional neural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46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8" name="Object 2"/>
              <p:cNvSpPr txBox="1"/>
              <p:nvPr/>
            </p:nvSpPr>
            <p:spPr bwMode="auto">
              <a:xfrm>
                <a:off x="760413" y="1809750"/>
                <a:ext cx="2732087" cy="393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921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413" y="1809750"/>
                <a:ext cx="2732087" cy="393700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Object 3"/>
              <p:cNvSpPr txBox="1"/>
              <p:nvPr/>
            </p:nvSpPr>
            <p:spPr bwMode="auto">
              <a:xfrm>
                <a:off x="762000" y="2286000"/>
                <a:ext cx="3001963" cy="2370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?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921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286000"/>
                <a:ext cx="3001963" cy="237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752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Object 2"/>
              <p:cNvSpPr txBox="1"/>
              <p:nvPr/>
            </p:nvSpPr>
            <p:spPr bwMode="auto">
              <a:xfrm>
                <a:off x="2366962" y="5411788"/>
                <a:ext cx="5786438" cy="12938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Leaky</m:t>
                    </m:r>
                    <m:r>
                      <m:rPr>
                        <m:nor/>
                      </m:rPr>
                      <a:rPr lang="en-IN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fName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0.01 ∗ 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for Z&lt;0</a:t>
                </a:r>
              </a:p>
              <a:p>
                <a: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                   Z  for Z&gt;=0</a:t>
                </a:r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Parametric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fName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m:rPr>
                        <m:nor/>
                      </m:rPr>
                      <a:rPr lang="en-IN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GB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for Z&lt;0</a:t>
                </a:r>
              </a:p>
              <a:p>
                <a: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                              Z  for Z&gt;=0</a:t>
                </a:r>
                <a:endParaRPr lang="en-IN" dirty="0"/>
              </a:p>
            </p:txBody>
          </p:sp>
        </mc:Choice>
        <mc:Fallback>
          <p:sp>
            <p:nvSpPr>
              <p:cNvPr id="81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6962" y="5411788"/>
                <a:ext cx="5786438" cy="1293812"/>
              </a:xfrm>
              <a:prstGeom prst="rect">
                <a:avLst/>
              </a:prstGeom>
              <a:blipFill>
                <a:blip r:embed="rId2"/>
                <a:stretch>
                  <a:fillRect l="-316" t="-3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2057400"/>
            <a:ext cx="5715000" cy="30575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90901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(Z) ~ Z – For Z &gt; 0 </a:t>
            </a:r>
          </a:p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(Z) ~ 0.01 * Z – For Z &lt; 0 </a:t>
            </a:r>
          </a:p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(Z)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– For Z = 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04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  <a:p>
            <a:r>
              <a:rPr lang="en-US" dirty="0"/>
              <a:t>Convolutional neural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3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Object 3"/>
              <p:cNvSpPr txBox="1"/>
              <p:nvPr/>
            </p:nvSpPr>
            <p:spPr bwMode="auto">
              <a:xfrm>
                <a:off x="3505200" y="5027612"/>
                <a:ext cx="1684337" cy="76358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02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5027612"/>
                <a:ext cx="1684337" cy="763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8" name="Object 2"/>
              <p:cNvSpPr txBox="1"/>
              <p:nvPr/>
            </p:nvSpPr>
            <p:spPr bwMode="auto">
              <a:xfrm>
                <a:off x="762000" y="1828800"/>
                <a:ext cx="4976813" cy="393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𝐿𝑒𝑎𝑘𝑦</m:t>
                      </m:r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 0.01 ∗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921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828800"/>
                <a:ext cx="4976813" cy="393700"/>
              </a:xfrm>
              <a:prstGeom prst="rect">
                <a:avLst/>
              </a:prstGeom>
              <a:blipFill>
                <a:blip r:embed="rId2"/>
                <a:stretch>
                  <a:fillRect l="-368"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Object 3"/>
              <p:cNvSpPr txBox="1"/>
              <p:nvPr/>
            </p:nvSpPr>
            <p:spPr bwMode="auto">
              <a:xfrm>
                <a:off x="688975" y="2362200"/>
                <a:ext cx="3149600" cy="23701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0.01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?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21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" y="2362200"/>
                <a:ext cx="3149600" cy="2370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061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  <a:p>
            <a:r>
              <a:rPr lang="en-IN" dirty="0"/>
              <a:t>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443513"/>
            <a:ext cx="4411881" cy="2303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 b="420"/>
          <a:stretch/>
        </p:blipFill>
        <p:spPr>
          <a:xfrm>
            <a:off x="4644008" y="1412776"/>
            <a:ext cx="4319575" cy="3015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73" r="7473"/>
          <a:stretch/>
        </p:blipFill>
        <p:spPr>
          <a:xfrm>
            <a:off x="-252000" y="3040762"/>
            <a:ext cx="4942310" cy="37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78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D45-AB31-7134-CDFB-956A3141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Loss/Cost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27EF-55C1-2892-5C35-490BD89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Classification </a:t>
            </a:r>
          </a:p>
          <a:p>
            <a:r>
              <a:rPr lang="en-GB" dirty="0"/>
              <a:t>Multiclass Classification</a:t>
            </a:r>
          </a:p>
          <a:p>
            <a:r>
              <a:rPr lang="en-GB" dirty="0"/>
              <a:t>Regression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51ABE-060D-7B74-CE80-55FDF9A2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834"/>
          <a:stretch/>
        </p:blipFill>
        <p:spPr>
          <a:xfrm>
            <a:off x="6814457" y="1219200"/>
            <a:ext cx="2209800" cy="3155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38A69-CDEF-97D5-AFF8-8BE259DF2E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73" r="7473"/>
          <a:stretch/>
        </p:blipFill>
        <p:spPr>
          <a:xfrm>
            <a:off x="-162459" y="3505200"/>
            <a:ext cx="3723519" cy="2792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F2F14-6BB7-B753-C9B8-6CB844E4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6" r="35833"/>
          <a:stretch/>
        </p:blipFill>
        <p:spPr>
          <a:xfrm>
            <a:off x="3816158" y="2895600"/>
            <a:ext cx="2743200" cy="31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81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classification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36" y="1591521"/>
            <a:ext cx="5878264" cy="262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5242"/>
            <a:ext cx="7620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5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Classification-Loss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L(ŷ, y) = – y * log(ŷ) – (1 – y) * log(1 – 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y = 1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L(ŷ, y) = – log(ŷ)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– log(ŷ) – Minimize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log(ŷ) – Maximize 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Maximize 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1.0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3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Classification-Loss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L(ŷ, y) = – y * log(ŷ) – (1 – y) * log(1 – 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y = 0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L(ŷ, y) = – log(1 – ŷ)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– log(1 – ŷ) – Minimize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log(1 – ŷ) – Maximize 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1 – ŷ – Maximize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Minimize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ŷ – 0.0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90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Classification-Cost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One sample – i</a:t>
            </a:r>
            <a:r>
              <a:rPr lang="en-US" baseline="30000" dirty="0"/>
              <a:t>th</a:t>
            </a:r>
            <a:r>
              <a:rPr lang="en-US" dirty="0"/>
              <a:t> sample</a:t>
            </a:r>
          </a:p>
          <a:p>
            <a:pPr lvl="1"/>
            <a:r>
              <a:rPr lang="en-US" dirty="0"/>
              <a:t>L(ŷ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= –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 * log(ŷ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– (1 –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* log(1 – ŷ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</a:t>
            </a:r>
          </a:p>
          <a:p>
            <a:r>
              <a:rPr lang="en-US" dirty="0"/>
              <a:t>Cost function</a:t>
            </a:r>
          </a:p>
          <a:p>
            <a:pPr lvl="1"/>
            <a:r>
              <a:rPr lang="en-US" dirty="0"/>
              <a:t>Average of loss function for all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Object 2"/>
              <p:cNvSpPr txBox="1"/>
              <p:nvPr/>
            </p:nvSpPr>
            <p:spPr bwMode="auto">
              <a:xfrm>
                <a:off x="990600" y="4482557"/>
                <a:ext cx="7162800" cy="18420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)+(1−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func>
                                <m:func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536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482557"/>
                <a:ext cx="7162800" cy="1842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30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Class Classification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5256584" cy="4283557"/>
          </a:xfrm>
        </p:spPr>
      </p:pic>
    </p:spTree>
    <p:extLst>
      <p:ext uri="{BB962C8B-B14F-4D97-AF65-F5344CB8AC3E}">
        <p14:creationId xmlns:p14="http://schemas.microsoft.com/office/powerpoint/2010/main" val="756301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Multi Class Classification</a:t>
            </a:r>
            <a:br>
              <a:rPr lang="en-IN" dirty="0"/>
            </a:br>
            <a:r>
              <a:rPr lang="en-IN" dirty="0"/>
              <a:t>One Hot Encoding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Each output is represented as a binary vector that is all zero values except the index of the integer, which is marked with a 1.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99592" y="3284984"/>
          <a:ext cx="6912768" cy="303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r>
                        <a:rPr lang="en-IN" baseline="0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</a:p>
                    <a:p>
                      <a:r>
                        <a:rPr lang="en-IN" dirty="0"/>
                        <a:t>(Income)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&gt;=500k &amp; &lt;1000k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&gt;=1000k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&gt;=500k &amp; &lt;1000k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&gt;=500k &amp; &lt;1000k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&gt;=1000k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96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Multi Class Classification</a:t>
            </a:r>
            <a:br>
              <a:rPr lang="en-IN" dirty="0"/>
            </a:br>
            <a:r>
              <a:rPr lang="en-IN" dirty="0"/>
              <a:t>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dirty="0"/>
                  <a:t>Linear Classifier for Multi class classification</a:t>
                </a:r>
              </a:p>
              <a:p>
                <a:r>
                  <a:rPr lang="en-IN" dirty="0"/>
                  <a:t>Calculates a probability for every possible class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Uses Cross entropy Loss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L=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  <m:r>
                          <a:rPr lang="en-IN" b="0" i="1" baseline="-25000" smtClean="0">
                            <a:latin typeface="Cambria Math"/>
                          </a:rPr>
                          <m:t>𝑖</m:t>
                        </m:r>
                        <m:r>
                          <a:rPr lang="en-IN" b="0" i="1" baseline="-2500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IN" b="0" i="1" smtClean="0">
                            <a:latin typeface="Cambria Math"/>
                          </a:rPr>
                          <m:t>𝑆</m:t>
                        </m:r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𝑦𝑖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81" t="-1617" b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819400"/>
            <a:ext cx="4320480" cy="1857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07" y="2818356"/>
            <a:ext cx="4392486" cy="18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9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</a:t>
            </a:r>
            <a:r>
              <a:rPr lang="en-US" dirty="0"/>
              <a:t>(Z) ~ 1 – For Z &gt;&gt; 0 </a:t>
            </a:r>
          </a:p>
          <a:p>
            <a:r>
              <a:rPr lang="el-GR" dirty="0"/>
              <a:t>σ</a:t>
            </a:r>
            <a:r>
              <a:rPr lang="en-US" dirty="0"/>
              <a:t>(Z) ~ 0 – For Z &lt;&lt; 0 </a:t>
            </a:r>
          </a:p>
          <a:p>
            <a:r>
              <a:rPr lang="el-GR" dirty="0"/>
              <a:t>σ</a:t>
            </a:r>
            <a:r>
              <a:rPr lang="en-US" dirty="0"/>
              <a:t>(Z) = 0.5 – For Z = 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/>
                        <a:t>σ(</a:t>
                      </a:r>
                      <a:r>
                        <a:rPr lang="en-US" b="1" dirty="0"/>
                        <a:t>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Similar NN used for classification can be used with few changes</a:t>
            </a:r>
          </a:p>
          <a:p>
            <a:pPr lvl="1"/>
            <a:r>
              <a:rPr lang="en-IN" dirty="0"/>
              <a:t>No activation function for the output layer </a:t>
            </a:r>
          </a:p>
          <a:p>
            <a:pPr lvl="2"/>
            <a:r>
              <a:rPr lang="en-IN" dirty="0"/>
              <a:t>Predict numerical values directly without transform</a:t>
            </a:r>
          </a:p>
          <a:p>
            <a:pPr lvl="1"/>
            <a:r>
              <a:rPr lang="en-IN" dirty="0"/>
              <a:t>Loss- Mean squared error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149080"/>
            <a:ext cx="3433013" cy="782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6C8A6-92E8-EB70-25F2-020D859B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00" y="4800600"/>
            <a:ext cx="4043500" cy="180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718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C6E5-917A-919C-1BFC-765D5BA0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Neural Network are Trained?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B4987-742E-690B-EFD6-3B634F172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95967"/>
            <a:ext cx="8905102" cy="4576233"/>
          </a:xfrm>
        </p:spPr>
      </p:pic>
    </p:spTree>
    <p:extLst>
      <p:ext uri="{BB962C8B-B14F-4D97-AF65-F5344CB8AC3E}">
        <p14:creationId xmlns:p14="http://schemas.microsoft.com/office/powerpoint/2010/main" val="572339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599"/>
          </a:xfrm>
        </p:spPr>
        <p:txBody>
          <a:bodyPr>
            <a:normAutofit/>
          </a:bodyPr>
          <a:lstStyle/>
          <a:p>
            <a:r>
              <a:rPr lang="en-GB" dirty="0"/>
              <a:t>Optimization technique to minimize the cost function of a model by iteratively adjusting the model parameters to reduce the difference between predicted and actual values, improving the model’s performance</a:t>
            </a:r>
            <a:endParaRPr lang="en-US" dirty="0"/>
          </a:p>
          <a:p>
            <a:r>
              <a:rPr lang="en-US" dirty="0"/>
              <a:t>Convex function </a:t>
            </a:r>
          </a:p>
          <a:p>
            <a:r>
              <a:rPr lang="en-US" dirty="0"/>
              <a:t>Global optimum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6313F-3AE4-E46E-DB78-2F8CE1C05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" y="533400"/>
            <a:ext cx="8777287" cy="5791200"/>
          </a:xfrm>
        </p:spPr>
      </p:pic>
    </p:spTree>
    <p:extLst>
      <p:ext uri="{BB962C8B-B14F-4D97-AF65-F5344CB8AC3E}">
        <p14:creationId xmlns:p14="http://schemas.microsoft.com/office/powerpoint/2010/main" val="2792812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CEF8-31FC-1A2E-5DD8-5757F2E7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540A7-34B6-2253-3577-F3830B6F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" y="1524000"/>
            <a:ext cx="9056360" cy="4724400"/>
          </a:xfrm>
        </p:spPr>
      </p:pic>
    </p:spTree>
    <p:extLst>
      <p:ext uri="{BB962C8B-B14F-4D97-AF65-F5344CB8AC3E}">
        <p14:creationId xmlns:p14="http://schemas.microsoft.com/office/powerpoint/2010/main" val="2682658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33EC-538C-23E9-BABF-51B80D13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45B6-87DF-40AA-3CD1-ACB7FE4C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IN" dirty="0"/>
              <a:t>Suppose, y = f (g(x))</a:t>
            </a:r>
          </a:p>
          <a:p>
            <a:pPr marL="0" indent="0">
              <a:buNone/>
            </a:pPr>
            <a:r>
              <a:rPr lang="en-GB" dirty="0"/>
              <a:t>f (x) = x</a:t>
            </a:r>
            <a:r>
              <a:rPr lang="en-GB" baseline="30000" dirty="0"/>
              <a:t>2</a:t>
            </a:r>
            <a:r>
              <a:rPr lang="en-GB" dirty="0"/>
              <a:t>          g(x) = cos x</a:t>
            </a:r>
          </a:p>
          <a:p>
            <a:pPr marL="0" indent="0">
              <a:buNone/>
            </a:pPr>
            <a:r>
              <a:rPr lang="en-GB" dirty="0"/>
              <a:t>Then  f (g(x)) = f (cos x) = (cos x)</a:t>
            </a:r>
            <a:r>
              <a:rPr lang="en-GB" baseline="30000" dirty="0"/>
              <a:t>2</a:t>
            </a:r>
          </a:p>
          <a:p>
            <a:r>
              <a:rPr lang="en-IN" dirty="0"/>
              <a:t>To</a:t>
            </a:r>
            <a:r>
              <a:rPr lang="en-IN" baseline="30000" dirty="0"/>
              <a:t> </a:t>
            </a:r>
            <a:r>
              <a:rPr lang="en-IN" dirty="0"/>
              <a:t>differentiate y = f (g(x)), let u = g(x). Then y = f (u)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C4DFD-3744-D53A-0979-696FABA6E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9105" r="20000" b="43858"/>
          <a:stretch/>
        </p:blipFill>
        <p:spPr>
          <a:xfrm>
            <a:off x="838200" y="4419600"/>
            <a:ext cx="3810000" cy="1253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62A296-B2E1-8B0D-9375-B818DD2171B6}"/>
                  </a:ext>
                </a:extLst>
              </p:cNvPr>
              <p:cNvSpPr txBox="1"/>
              <p:nvPr/>
            </p:nvSpPr>
            <p:spPr>
              <a:xfrm>
                <a:off x="827314" y="5672889"/>
                <a:ext cx="5943600" cy="108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3200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s-ES" sz="3200" dirty="0"/>
                  <a:t>= 2u × − sin x = −2 cos x sin x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62A296-B2E1-8B0D-9375-B818DD217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5672889"/>
                <a:ext cx="5943600" cy="1087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27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</a:t>
            </a:r>
          </a:p>
        </p:txBody>
      </p:sp>
      <p:pic>
        <p:nvPicPr>
          <p:cNvPr id="12" name="Picture 11" descr="Backpropag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800225"/>
            <a:ext cx="8296275" cy="4371975"/>
          </a:xfrm>
          <a:prstGeom prst="rect">
            <a:avLst/>
          </a:prstGeom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[2]</a:t>
            </a:r>
            <a:r>
              <a:rPr lang="en-US" sz="2800" dirty="0"/>
              <a:t>= W</a:t>
            </a:r>
            <a:r>
              <a:rPr lang="en-US" sz="2800" baseline="30000" dirty="0"/>
              <a:t>[2]</a:t>
            </a:r>
            <a:r>
              <a:rPr lang="en-US" sz="2800" dirty="0"/>
              <a:t>a</a:t>
            </a:r>
            <a:r>
              <a:rPr lang="en-US" sz="2800" baseline="30000" dirty="0"/>
              <a:t>[1] </a:t>
            </a:r>
            <a:r>
              <a:rPr lang="en-US" sz="2800" dirty="0"/>
              <a:t>+ b</a:t>
            </a:r>
            <a:r>
              <a:rPr lang="en-US" sz="2800" baseline="30000" dirty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[2]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[2]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[2]</a:t>
            </a:r>
            <a:r>
              <a:rPr lang="en-US" sz="2800" dirty="0"/>
              <a:t>= W</a:t>
            </a:r>
            <a:r>
              <a:rPr lang="en-US" sz="2800" baseline="30000" dirty="0"/>
              <a:t>[2]</a:t>
            </a:r>
            <a:r>
              <a:rPr lang="en-US" sz="2800" dirty="0"/>
              <a:t>a</a:t>
            </a:r>
            <a:r>
              <a:rPr lang="en-US" sz="2800" baseline="30000" dirty="0"/>
              <a:t>[1] </a:t>
            </a:r>
            <a:r>
              <a:rPr lang="en-US" sz="2800" dirty="0"/>
              <a:t>+ b</a:t>
            </a:r>
            <a:r>
              <a:rPr lang="en-US" sz="2800" baseline="30000" dirty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[2]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[2]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J(W</a:t>
            </a:r>
            <a:r>
              <a:rPr lang="en-US" sz="2800" baseline="30000" dirty="0"/>
              <a:t>[1]</a:t>
            </a:r>
            <a:r>
              <a:rPr lang="en-US" sz="2800" dirty="0"/>
              <a:t>, b</a:t>
            </a:r>
            <a:r>
              <a:rPr lang="en-US" sz="2800" baseline="30000" dirty="0"/>
              <a:t>[1]</a:t>
            </a:r>
            <a:r>
              <a:rPr lang="en-US" sz="2800" dirty="0"/>
              <a:t>, W</a:t>
            </a:r>
            <a:r>
              <a:rPr lang="en-US" sz="2800" baseline="30000" dirty="0"/>
              <a:t>[2]</a:t>
            </a:r>
            <a:r>
              <a:rPr lang="en-US" sz="2800" dirty="0"/>
              <a:t>, b</a:t>
            </a:r>
            <a:r>
              <a:rPr lang="en-US" sz="2800" baseline="30000" dirty="0"/>
              <a:t>[2]</a:t>
            </a:r>
            <a:r>
              <a:rPr lang="en-US" sz="2800" dirty="0"/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– X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X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Output – ŷ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B426-5984-72FB-866D-B946C797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079BF9-8405-AB5A-9854-30668BDDD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3" y="1676400"/>
            <a:ext cx="8530417" cy="4224587"/>
          </a:xfrm>
        </p:spPr>
      </p:pic>
    </p:spTree>
    <p:extLst>
      <p:ext uri="{BB962C8B-B14F-4D97-AF65-F5344CB8AC3E}">
        <p14:creationId xmlns:p14="http://schemas.microsoft.com/office/powerpoint/2010/main" val="2739368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284413"/>
                <a:ext cx="3460750" cy="1263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IN">
                    <a:solidFill>
                      <a:srgbClr val="000000"/>
                    </a:solidFill>
                  </a:rPr>
                </a:br>
                <a:endParaRPr lang="en-IN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284413"/>
                <a:ext cx="3460750" cy="1263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284413"/>
                <a:ext cx="3460750" cy="20716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IN">
                    <a:solidFill>
                      <a:srgbClr val="000000"/>
                    </a:solidFill>
                  </a:rPr>
                </a:br>
                <a:endParaRPr lang="en-IN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284413"/>
                <a:ext cx="3460750" cy="2071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284413"/>
                <a:ext cx="3460750" cy="25257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284413"/>
                <a:ext cx="3460750" cy="2525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</a:p>
          <a:p>
            <a:pPr lvl="0">
              <a:defRPr/>
            </a:pPr>
            <a:r>
              <a:rPr lang="en-US" dirty="0"/>
              <a:t>Cost function</a:t>
            </a:r>
          </a:p>
          <a:p>
            <a:pPr lvl="1">
              <a:defRPr/>
            </a:pPr>
            <a:r>
              <a:rPr lang="en-US" dirty="0"/>
              <a:t>J(W</a:t>
            </a:r>
            <a:r>
              <a:rPr lang="en-US" baseline="30000" dirty="0"/>
              <a:t>[1]</a:t>
            </a:r>
            <a:r>
              <a:rPr lang="en-US" dirty="0"/>
              <a:t>, 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 b</a:t>
            </a:r>
            <a:r>
              <a:rPr lang="en-US" baseline="30000" dirty="0"/>
              <a:t>[2]</a:t>
            </a:r>
            <a:r>
              <a:rPr lang="en-US" dirty="0"/>
              <a:t>)</a:t>
            </a:r>
            <a:r>
              <a:rPr lang="en-US" baseline="30000" dirty="0"/>
              <a:t>   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284413"/>
                <a:ext cx="3460750" cy="3536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284413"/>
                <a:ext cx="3460750" cy="3536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EXAMPLE-Gradient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002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)=</a:t>
            </a:r>
            <a:r>
              <a:rPr lang="en-US" sz="3200" dirty="0"/>
              <a:t> – y</a:t>
            </a:r>
            <a:r>
              <a:rPr lang="en-US" sz="3200" baseline="30000" dirty="0"/>
              <a:t>(</a:t>
            </a:r>
            <a:r>
              <a:rPr lang="en-US" sz="3200" baseline="30000" dirty="0" err="1"/>
              <a:t>i</a:t>
            </a:r>
            <a:r>
              <a:rPr lang="en-US" sz="3200" baseline="30000" dirty="0"/>
              <a:t>)</a:t>
            </a:r>
            <a:r>
              <a:rPr lang="en-US" sz="3200" dirty="0"/>
              <a:t> * log(ŷ</a:t>
            </a:r>
            <a:r>
              <a:rPr lang="en-US" sz="3200" baseline="30000" dirty="0"/>
              <a:t>(</a:t>
            </a:r>
            <a:r>
              <a:rPr lang="en-US" sz="3200" baseline="30000" dirty="0" err="1"/>
              <a:t>i</a:t>
            </a:r>
            <a:r>
              <a:rPr lang="en-US" sz="3200" baseline="30000" dirty="0"/>
              <a:t>)</a:t>
            </a:r>
            <a:r>
              <a:rPr lang="en-US" sz="3200" dirty="0"/>
              <a:t>) – (1 – y</a:t>
            </a:r>
            <a:r>
              <a:rPr lang="en-US" sz="3200" baseline="30000" dirty="0"/>
              <a:t>(</a:t>
            </a:r>
            <a:r>
              <a:rPr lang="en-US" sz="3200" baseline="30000" dirty="0" err="1"/>
              <a:t>i</a:t>
            </a:r>
            <a:r>
              <a:rPr lang="en-US" sz="3200" baseline="30000" dirty="0"/>
              <a:t>)</a:t>
            </a:r>
            <a:r>
              <a:rPr lang="en-US" sz="3200" dirty="0"/>
              <a:t>) * log(1 – ŷ</a:t>
            </a:r>
            <a:r>
              <a:rPr lang="en-US" sz="3200" baseline="30000" dirty="0"/>
              <a:t>(</a:t>
            </a:r>
            <a:r>
              <a:rPr lang="en-US" sz="3200" baseline="30000" dirty="0" err="1"/>
              <a:t>i</a:t>
            </a:r>
            <a:r>
              <a:rPr lang="en-US" sz="3200" baseline="30000" dirty="0"/>
              <a:t>)</a:t>
            </a:r>
            <a:r>
              <a:rPr lang="en-US" sz="3200" dirty="0"/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192338"/>
                <a:ext cx="2222500" cy="1616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192338"/>
                <a:ext cx="2222500" cy="1616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E9EAFE-F605-9C63-7158-E599CDAD4C04}"/>
              </a:ext>
            </a:extLst>
          </p:cNvPr>
          <p:cNvSpPr txBox="1"/>
          <p:nvPr/>
        </p:nvSpPr>
        <p:spPr>
          <a:xfrm>
            <a:off x="4802157" y="4424176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*Derivative of log(x) is </a:t>
            </a:r>
            <a:r>
              <a:rPr lang="en-GB" sz="1800" dirty="0">
                <a:solidFill>
                  <a:srgbClr val="00B050"/>
                </a:solidFill>
              </a:rPr>
              <a:t>1/x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067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EXAMPLE-Gradient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)=</a:t>
            </a:r>
            <a:r>
              <a:rPr lang="en-US" sz="4400" dirty="0"/>
              <a:t> </a:t>
            </a:r>
            <a:r>
              <a:rPr lang="en-US" sz="2800" dirty="0"/>
              <a:t>–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 * log(ŷ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 – (1 –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 * log(1 – 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192338"/>
                <a:ext cx="3611562" cy="2151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IN" dirty="0">
                    <a:solidFill>
                      <a:srgbClr val="000000"/>
                    </a:solidFill>
                  </a:rPr>
                </a:br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dirty="0"/>
                                <m:t>ŷ</m:t>
                              </m:r>
                            </m:den>
                          </m:f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ŷ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192338"/>
                <a:ext cx="3611562" cy="2151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97154BB-2FE7-2D44-F205-3DB32FC3E294}"/>
              </a:ext>
            </a:extLst>
          </p:cNvPr>
          <p:cNvSpPr txBox="1"/>
          <p:nvPr/>
        </p:nvSpPr>
        <p:spPr>
          <a:xfrm>
            <a:off x="4935538" y="46807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*Derivative of sigmoid(x) is </a:t>
            </a:r>
            <a:r>
              <a:rPr lang="el-GR" sz="1800" dirty="0">
                <a:solidFill>
                  <a:srgbClr val="00B050"/>
                </a:solidFill>
              </a:rPr>
              <a:t>σ</a:t>
            </a:r>
            <a:r>
              <a:rPr lang="en-GB" sz="1800" dirty="0">
                <a:solidFill>
                  <a:srgbClr val="00B050"/>
                </a:solidFill>
              </a:rPr>
              <a:t>(x)</a:t>
            </a:r>
            <a:r>
              <a:rPr lang="en-GB" dirty="0">
                <a:solidFill>
                  <a:srgbClr val="00B050"/>
                </a:solidFill>
              </a:rPr>
              <a:t>(1-</a:t>
            </a:r>
            <a:r>
              <a:rPr lang="el-GR" sz="1800" dirty="0">
                <a:solidFill>
                  <a:srgbClr val="00B050"/>
                </a:solidFill>
              </a:rPr>
              <a:t> σ </a:t>
            </a:r>
            <a:r>
              <a:rPr lang="en-GB" sz="1800" dirty="0">
                <a:solidFill>
                  <a:srgbClr val="00B050"/>
                </a:solidFill>
              </a:rPr>
              <a:t>(</a:t>
            </a:r>
            <a:r>
              <a:rPr lang="en-GB" dirty="0">
                <a:solidFill>
                  <a:srgbClr val="00B050"/>
                </a:solidFill>
              </a:rPr>
              <a:t>x))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157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EXAMPLE-Gradient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192338"/>
                <a:ext cx="4065587" cy="21478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aseline="30000" dirty="0"/>
                        <m:t>[0]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192338"/>
                <a:ext cx="4065587" cy="2147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413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EXAMPLE-Gradient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192338"/>
                <a:ext cx="3687762" cy="26273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aseline="30000" dirty="0"/>
                        <m:t>[0]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192338"/>
                <a:ext cx="3687762" cy="2627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6247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EXAMPLE-Gradient descent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Z</a:t>
            </a:r>
            <a:r>
              <a:rPr lang="en-US" sz="2800" baseline="30000" dirty="0"/>
              <a:t>[1]</a:t>
            </a:r>
            <a:r>
              <a:rPr lang="en-US" sz="2800" dirty="0"/>
              <a:t>= W</a:t>
            </a:r>
            <a:r>
              <a:rPr lang="en-US" sz="2800" baseline="30000" dirty="0"/>
              <a:t>[1]</a:t>
            </a:r>
            <a:r>
              <a:rPr lang="en-US" sz="2800" dirty="0"/>
              <a:t>a</a:t>
            </a:r>
            <a:r>
              <a:rPr lang="en-US" sz="2800" baseline="30000" dirty="0"/>
              <a:t>[0]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ŷ = a</a:t>
            </a:r>
            <a:r>
              <a:rPr lang="en-US" sz="2800" baseline="30000" dirty="0"/>
              <a:t>[1]  </a:t>
            </a:r>
            <a:r>
              <a:rPr lang="en-US" sz="2800" dirty="0"/>
              <a:t>= </a:t>
            </a:r>
            <a:r>
              <a:rPr lang="el-GR" sz="2800" dirty="0"/>
              <a:t>σ</a:t>
            </a:r>
            <a:r>
              <a:rPr lang="en-US" sz="2800" dirty="0"/>
              <a:t>(Z</a:t>
            </a:r>
            <a:r>
              <a:rPr lang="en-US" sz="2800" baseline="30000" dirty="0"/>
              <a:t>[1]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/>
              <a:t>L(ŷ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, y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i</a:t>
            </a:r>
            <a:r>
              <a:rPr lang="en-US" sz="2800" baseline="30000" dirty="0"/>
              <a:t>)</a:t>
            </a:r>
            <a:r>
              <a:rPr lang="en-US" sz="2800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4935538" y="2192338"/>
                <a:ext cx="2222500" cy="2273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ŷ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aseline="30000" dirty="0"/>
                        <m:t>[0]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538" y="2192338"/>
                <a:ext cx="2222500" cy="2273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8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/>
              <a:t>y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  <a:endParaRPr lang="en-US" baseline="-25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E6FB-F384-907D-73F7-E95C8E07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vs ML vs Deep Learning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8CB48A-12F6-A819-DE90-048264B06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4" y="2057400"/>
            <a:ext cx="8410086" cy="3535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8193A-246D-3DFF-D1B2-D67F21975A67}"/>
              </a:ext>
            </a:extLst>
          </p:cNvPr>
          <p:cNvSpPr txBox="1"/>
          <p:nvPr/>
        </p:nvSpPr>
        <p:spPr>
          <a:xfrm>
            <a:off x="6096000" y="5029200"/>
            <a:ext cx="266429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080" b="1" dirty="0">
                <a:solidFill>
                  <a:srgbClr val="686868"/>
                </a:solidFill>
              </a:rPr>
              <a:t>Subset of ML based on specific set of algorithms that attempt to mimic the human brain in the form of multi-layered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707007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Standard Neural Network(Dense Layers/Fully connected Layers) – Spatial Weather prediction</a:t>
            </a:r>
          </a:p>
          <a:p>
            <a:r>
              <a:rPr lang="en-IN" dirty="0"/>
              <a:t>Convolution Neural Network – Image classification </a:t>
            </a:r>
            <a:r>
              <a:rPr lang="en-IN" dirty="0" err="1"/>
              <a:t>etc</a:t>
            </a:r>
            <a:r>
              <a:rPr lang="en-IN" dirty="0"/>
              <a:t> </a:t>
            </a:r>
          </a:p>
          <a:p>
            <a:r>
              <a:rPr lang="en-IN" dirty="0"/>
              <a:t>Recurrent Neural Network – Temporal Weather prediction </a:t>
            </a:r>
          </a:p>
          <a:p>
            <a:r>
              <a:rPr lang="en-IN" dirty="0"/>
              <a:t>Generative Adversarial Networks - </a:t>
            </a:r>
            <a:r>
              <a:rPr lang="en-GB" dirty="0"/>
              <a:t>image generation, image editing, and image enhancement</a:t>
            </a:r>
            <a:endParaRPr lang="en-IN" dirty="0"/>
          </a:p>
          <a:p>
            <a:r>
              <a:rPr lang="en-IN" dirty="0"/>
              <a:t>Transformers - </a:t>
            </a:r>
            <a:r>
              <a:rPr lang="en-GB" dirty="0"/>
              <a:t>understand DNA, drug design, NLP, image to text, text to image</a:t>
            </a:r>
            <a:endParaRPr lang="en-IN" dirty="0"/>
          </a:p>
          <a:p>
            <a:r>
              <a:rPr lang="en-IN" dirty="0"/>
              <a:t>Large Language Models – NLP( translation, summarization of text etc) </a:t>
            </a:r>
            <a:r>
              <a:rPr lang="en-GB" dirty="0"/>
              <a:t>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ChatGPT</a:t>
            </a:r>
            <a:r>
              <a:rPr lang="en-GB" dirty="0"/>
              <a:t>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1591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/>
              <a:t>y = W</a:t>
            </a:r>
            <a:r>
              <a:rPr lang="en-US" baseline="30000" dirty="0"/>
              <a:t>T</a:t>
            </a:r>
            <a:r>
              <a:rPr lang="en-US" dirty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Weights – W  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W </a:t>
            </a:r>
            <a:r>
              <a:rPr lang="el-GR" dirty="0"/>
              <a:t>ε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Dimension – n</a:t>
            </a:r>
            <a:r>
              <a:rPr lang="en-US" baseline="-25000" dirty="0"/>
              <a:t>X </a:t>
            </a:r>
          </a:p>
          <a:p>
            <a:r>
              <a:rPr lang="en-US" dirty="0"/>
              <a:t>Bias – b  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b </a:t>
            </a:r>
            <a:r>
              <a:rPr lang="el-GR" dirty="0"/>
              <a:t>ε </a:t>
            </a:r>
            <a:r>
              <a:rPr lang="en-US" dirty="0"/>
              <a:t>R</a:t>
            </a:r>
          </a:p>
          <a:p>
            <a:r>
              <a:rPr lang="en-US" dirty="0">
                <a:solidFill>
                  <a:srgbClr val="00B050"/>
                </a:solidFill>
              </a:rPr>
              <a:t>Z = W</a:t>
            </a:r>
            <a:r>
              <a:rPr lang="en-US" baseline="30000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X + b</a:t>
            </a:r>
          </a:p>
          <a:p>
            <a:r>
              <a:rPr lang="en-US" dirty="0">
                <a:solidFill>
                  <a:srgbClr val="00B050"/>
                </a:solidFill>
              </a:rPr>
              <a:t>ŷ = </a:t>
            </a:r>
            <a:r>
              <a:rPr lang="el-GR" dirty="0">
                <a:solidFill>
                  <a:srgbClr val="00B050"/>
                </a:solidFill>
              </a:rPr>
              <a:t>σ</a:t>
            </a:r>
            <a:r>
              <a:rPr lang="en-US" dirty="0">
                <a:solidFill>
                  <a:srgbClr val="00B050"/>
                </a:solidFill>
              </a:rPr>
              <a:t>(Z)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ŷ</a:t>
              </a:r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</a:t>
              </a:r>
              <a:r>
                <a:rPr lang="en-US" sz="2400" b="1" baseline="-250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3158</Words>
  <Application>Microsoft Office PowerPoint</Application>
  <PresentationFormat>On-screen Show (4:3)</PresentationFormat>
  <Paragraphs>524</Paragraphs>
  <Slides>72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Cambria Math</vt:lpstr>
      <vt:lpstr>Office Theme</vt:lpstr>
      <vt:lpstr>Equation</vt:lpstr>
      <vt:lpstr>Artificial Neural Network</vt:lpstr>
      <vt:lpstr>Topics</vt:lpstr>
      <vt:lpstr>Linear Regression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Artificial Neural Network</vt:lpstr>
      <vt:lpstr>Artificial Neural Network </vt:lpstr>
      <vt:lpstr>Artificial Neural Network </vt:lpstr>
      <vt:lpstr>Artificial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PowerPoint Presentation</vt:lpstr>
      <vt:lpstr>Artificial Neural Network</vt:lpstr>
      <vt:lpstr>Activation Function</vt:lpstr>
      <vt:lpstr>Sigmoid Activation</vt:lpstr>
      <vt:lpstr>Sigmoid Activation </vt:lpstr>
      <vt:lpstr>Sigmoid Activation</vt:lpstr>
      <vt:lpstr>tanh Activation</vt:lpstr>
      <vt:lpstr>tanh Activation  </vt:lpstr>
      <vt:lpstr>tanh Activation </vt:lpstr>
      <vt:lpstr>tanh Activation  </vt:lpstr>
      <vt:lpstr>ReLU Activation</vt:lpstr>
      <vt:lpstr>ReLU Activation</vt:lpstr>
      <vt:lpstr>ReLU Activation</vt:lpstr>
      <vt:lpstr>Leaky ReLU Activation</vt:lpstr>
      <vt:lpstr>Leaky ReLU Activation</vt:lpstr>
      <vt:lpstr>Leaky ReLU Activation</vt:lpstr>
      <vt:lpstr>Leaky ReLU Activation</vt:lpstr>
      <vt:lpstr>Supervised Learning</vt:lpstr>
      <vt:lpstr>Loss/Cost Function</vt:lpstr>
      <vt:lpstr>Binary classification</vt:lpstr>
      <vt:lpstr>Binary Classification-Loss function </vt:lpstr>
      <vt:lpstr>Binary Classification-Loss function </vt:lpstr>
      <vt:lpstr>Binary Classification-Cost function </vt:lpstr>
      <vt:lpstr>Multi Class Classification</vt:lpstr>
      <vt:lpstr>Multi Class Classification One Hot Encoding</vt:lpstr>
      <vt:lpstr>Multi Class Classification SOFTMAX</vt:lpstr>
      <vt:lpstr>Regression Problem</vt:lpstr>
      <vt:lpstr>How Neural Network are Trained?</vt:lpstr>
      <vt:lpstr>Gradient Descent</vt:lpstr>
      <vt:lpstr>PowerPoint Presentation</vt:lpstr>
      <vt:lpstr>PowerPoint Presentation</vt:lpstr>
      <vt:lpstr>Chain Rule</vt:lpstr>
      <vt:lpstr>Back Propagation</vt:lpstr>
      <vt:lpstr>Back Propagation</vt:lpstr>
      <vt:lpstr>Back Propagation </vt:lpstr>
      <vt:lpstr>Back Propagation </vt:lpstr>
      <vt:lpstr>PowerPoint Presentation</vt:lpstr>
      <vt:lpstr>Back Propagation </vt:lpstr>
      <vt:lpstr>Back Propagation  </vt:lpstr>
      <vt:lpstr>Back Propagation  </vt:lpstr>
      <vt:lpstr>Back Propagation </vt:lpstr>
      <vt:lpstr>EXAMPLE-Gradient descent</vt:lpstr>
      <vt:lpstr>EXAMPLE-Gradient descent</vt:lpstr>
      <vt:lpstr>EXAMPLE-Gradient descent</vt:lpstr>
      <vt:lpstr>EXAMPLE-Gradient descent</vt:lpstr>
      <vt:lpstr>EXAMPLE-Gradient descent</vt:lpstr>
      <vt:lpstr>AI vs ML vs Deep Learning</vt:lpstr>
      <vt:lpstr>Deep Learning Networks</vt:lpstr>
      <vt:lpstr>Questions?</vt:lpstr>
    </vt:vector>
  </TitlesOfParts>
  <Company>BARC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ADMIN</cp:lastModifiedBy>
  <cp:revision>687</cp:revision>
  <dcterms:created xsi:type="dcterms:W3CDTF">2019-02-01T20:19:40Z</dcterms:created>
  <dcterms:modified xsi:type="dcterms:W3CDTF">2025-02-18T12:41:26Z</dcterms:modified>
</cp:coreProperties>
</file>