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8" r:id="rId3"/>
    <p:sldId id="428" r:id="rId4"/>
    <p:sldId id="452" r:id="rId5"/>
    <p:sldId id="453" r:id="rId6"/>
    <p:sldId id="420" r:id="rId7"/>
    <p:sldId id="436" r:id="rId8"/>
    <p:sldId id="441" r:id="rId9"/>
    <p:sldId id="437" r:id="rId10"/>
    <p:sldId id="458" r:id="rId11"/>
    <p:sldId id="455" r:id="rId12"/>
    <p:sldId id="476" r:id="rId13"/>
    <p:sldId id="466" r:id="rId14"/>
    <p:sldId id="475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7" r:id="rId23"/>
    <p:sldId id="478" r:id="rId24"/>
    <p:sldId id="497" r:id="rId25"/>
    <p:sldId id="474" r:id="rId26"/>
    <p:sldId id="498" r:id="rId27"/>
    <p:sldId id="479" r:id="rId28"/>
    <p:sldId id="480" r:id="rId29"/>
    <p:sldId id="481" r:id="rId30"/>
    <p:sldId id="482" r:id="rId31"/>
    <p:sldId id="483" r:id="rId32"/>
    <p:sldId id="484" r:id="rId33"/>
    <p:sldId id="415" r:id="rId34"/>
    <p:sldId id="438" r:id="rId35"/>
    <p:sldId id="440" r:id="rId36"/>
    <p:sldId id="439" r:id="rId37"/>
    <p:sldId id="422" r:id="rId38"/>
    <p:sldId id="444" r:id="rId39"/>
    <p:sldId id="442" r:id="rId40"/>
    <p:sldId id="443" r:id="rId41"/>
    <p:sldId id="423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26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Artificial Neural </a:t>
            </a:r>
            <a:r>
              <a:rPr lang="en-US" dirty="0"/>
              <a:t>Network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Division, BARC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>
                <a:solidFill>
                  <a:srgbClr val="00B050"/>
                </a:solidFill>
              </a:rPr>
              <a:t>Z = W</a:t>
            </a:r>
            <a:r>
              <a:rPr lang="en-US" baseline="30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X + b</a:t>
            </a:r>
          </a:p>
          <a:p>
            <a:r>
              <a:rPr lang="en-US" dirty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e.g. sigmoid function</a:t>
            </a:r>
          </a:p>
          <a:p>
            <a:pPr lvl="1"/>
            <a:endParaRPr lang="en-US" dirty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e.g. sigmoid function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– One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sample</a:t>
            </a:r>
          </a:p>
          <a:p>
            <a:pPr lvl="1"/>
            <a:endParaRPr lang="en-US" dirty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e.g. sigmoid function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– One i</a:t>
            </a:r>
            <a:r>
              <a:rPr lang="en-US" baseline="30000" dirty="0"/>
              <a:t>th</a:t>
            </a:r>
            <a:r>
              <a:rPr lang="en-US" dirty="0"/>
              <a:t> sample</a:t>
            </a:r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J(W, b) – Average of loss function for all samples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Input layer</a:t>
            </a:r>
          </a:p>
          <a:p>
            <a:r>
              <a:rPr lang="en-US" dirty="0">
                <a:solidFill>
                  <a:srgbClr val="00B050"/>
                </a:solidFill>
              </a:rPr>
              <a:t>Hidden layer – Layer 1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Output layer – Layer 2</a:t>
            </a:r>
          </a:p>
          <a:p>
            <a:pPr lvl="1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800600" y="1828800"/>
            <a:ext cx="4191000" cy="3429000"/>
            <a:chOff x="4572000" y="1828800"/>
            <a:chExt cx="41910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3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4572000" y="1828800"/>
              <a:ext cx="533400" cy="3429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62800" y="1828800"/>
              <a:ext cx="609600" cy="3429000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X + b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4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5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  <a:endParaRPr lang="en-US" baseline="30000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endParaRPr lang="en-US" dirty="0"/>
          </a:p>
          <a:p>
            <a:endParaRPr lang="en-US" baseline="30000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Artificial neural network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Back propagation</a:t>
            </a:r>
          </a:p>
          <a:p>
            <a:r>
              <a:rPr lang="en-US" dirty="0"/>
              <a:t>Activation functions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endParaRPr lang="en-US" baseline="30000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ŷ = 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L(ŷ, y)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ŷ = 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ŷ = 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J(W, b)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function </a:t>
            </a:r>
          </a:p>
          <a:p>
            <a:r>
              <a:rPr lang="en-US" dirty="0"/>
              <a:t>Global optimum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2FC73BC8-AE7E-14DB-88AA-CDF72D1979E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</a:t>
            </a:r>
          </a:p>
        </p:txBody>
      </p:sp>
      <p:pic>
        <p:nvPicPr>
          <p:cNvPr id="12" name="Picture 11" descr="Backpropa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800225"/>
            <a:ext cx="8296275" cy="4371975"/>
          </a:xfrm>
          <a:prstGeom prst="rect">
            <a:avLst/>
          </a:prstGeom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[2]</a:t>
            </a:r>
            <a:r>
              <a:rPr lang="en-US" sz="2800" dirty="0"/>
              <a:t>= W</a:t>
            </a:r>
            <a:r>
              <a:rPr lang="en-US" sz="2800" baseline="30000" dirty="0"/>
              <a:t>[2]</a:t>
            </a:r>
            <a:r>
              <a:rPr lang="en-US" sz="2800" dirty="0"/>
              <a:t>a</a:t>
            </a:r>
            <a:r>
              <a:rPr lang="en-US" sz="2800" baseline="30000" dirty="0"/>
              <a:t>[1] </a:t>
            </a:r>
            <a:r>
              <a:rPr lang="en-US" sz="2800" dirty="0"/>
              <a:t>+ b</a:t>
            </a:r>
            <a:r>
              <a:rPr lang="en-US" sz="2800" baseline="30000" dirty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[2]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[2]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[2]</a:t>
            </a:r>
            <a:r>
              <a:rPr lang="en-US" sz="2800" dirty="0"/>
              <a:t>= W</a:t>
            </a:r>
            <a:r>
              <a:rPr lang="en-US" sz="2800" baseline="30000" dirty="0"/>
              <a:t>[2]</a:t>
            </a:r>
            <a:r>
              <a:rPr lang="en-US" sz="2800" dirty="0"/>
              <a:t>a</a:t>
            </a:r>
            <a:r>
              <a:rPr lang="en-US" sz="2800" baseline="30000" dirty="0"/>
              <a:t>[1] </a:t>
            </a:r>
            <a:r>
              <a:rPr lang="en-US" sz="2800" dirty="0"/>
              <a:t>+ b</a:t>
            </a:r>
            <a:r>
              <a:rPr lang="en-US" sz="2800" baseline="30000" dirty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[2]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[2]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, W</a:t>
            </a:r>
            <a:r>
              <a:rPr lang="en-US" sz="2800" baseline="30000" dirty="0"/>
              <a:t>[2]</a:t>
            </a:r>
            <a:r>
              <a:rPr lang="en-US" sz="2800" dirty="0"/>
              <a:t>, b</a:t>
            </a:r>
            <a:r>
              <a:rPr lang="en-US" sz="2800" baseline="30000" dirty="0"/>
              <a:t>[2]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Equation" r:id="rId2" imgW="1739880" imgH="634680" progId="Equation.3">
                  <p:embed/>
                </p:oleObj>
              </mc:Choice>
              <mc:Fallback>
                <p:oleObj name="Equation" r:id="rId2" imgW="173988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284413"/>
                        <a:ext cx="346075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quation" r:id="rId2" imgW="1739880" imgH="1041120" progId="Equation.3">
                  <p:embed/>
                </p:oleObj>
              </mc:Choice>
              <mc:Fallback>
                <p:oleObj name="Equation" r:id="rId2" imgW="1739880" imgH="104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284413"/>
                        <a:ext cx="3460750" cy="207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52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Equation" r:id="rId2" imgW="1739880" imgH="1269720" progId="Equation.3">
                  <p:embed/>
                </p:oleObj>
              </mc:Choice>
              <mc:Fallback>
                <p:oleObj name="Equation" r:id="rId2" imgW="1739880" imgH="1269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284413"/>
                        <a:ext cx="3460750" cy="2525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quation" r:id="rId2" imgW="1739880" imgH="1777680" progId="Equation.3">
                  <p:embed/>
                </p:oleObj>
              </mc:Choice>
              <mc:Fallback>
                <p:oleObj name="Equation" r:id="rId2" imgW="1739880" imgH="1777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284413"/>
                        <a:ext cx="3460750" cy="353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activation</a:t>
            </a:r>
          </a:p>
          <a:p>
            <a:r>
              <a:rPr lang="en-US" dirty="0"/>
              <a:t>tanh activation</a:t>
            </a:r>
          </a:p>
          <a:p>
            <a:r>
              <a:rPr lang="en-US" dirty="0" err="1"/>
              <a:t>ReLU</a:t>
            </a:r>
            <a:r>
              <a:rPr lang="en-US" dirty="0"/>
              <a:t> – Rectified Linear Units</a:t>
            </a:r>
          </a:p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Activation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2" imgW="876240" imgH="393480" progId="Equation.3">
                  <p:embed/>
                </p:oleObj>
              </mc:Choice>
              <mc:Fallback>
                <p:oleObj name="Equation" r:id="rId2" imgW="876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7612"/>
                        <a:ext cx="1684337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Activation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&lt;= ŷ &lt;= 1.0</a:t>
            </a:r>
          </a:p>
          <a:p>
            <a:r>
              <a:rPr lang="en-US" dirty="0"/>
              <a:t>Binary classification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Activation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1600200"/>
          <a:ext cx="3251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2" imgW="1755360" imgH="2550600" progId="Equation.3">
                  <p:embed/>
                </p:oleObj>
              </mc:Choice>
              <mc:Fallback>
                <p:oleObj name="Equation" r:id="rId2" imgW="1755360" imgH="2550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3251200" cy="472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78400" y="1625600"/>
          <a:ext cx="2946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1599840" imgH="2532240" progId="Equation.3">
                  <p:embed/>
                </p:oleObj>
              </mc:Choice>
              <mc:Fallback>
                <p:oleObj name="Equation" r:id="rId4" imgW="1599840" imgH="2532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625600"/>
                        <a:ext cx="2946400" cy="464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</a:t>
            </a:r>
          </a:p>
        </p:txBody>
      </p:sp>
      <p:pic>
        <p:nvPicPr>
          <p:cNvPr id="5" name="Image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8350" y="1943100"/>
            <a:ext cx="4286250" cy="2857500"/>
          </a:xfrm>
          <a:prstGeom prst="rect">
            <a:avLst/>
          </a:prstGeom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55900" y="5080000"/>
          <a:ext cx="22701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80800" imgH="419040" progId="Equation.3">
                  <p:embed/>
                </p:oleObj>
              </mc:Choice>
              <mc:Fallback>
                <p:oleObj name="Equation" r:id="rId3" imgW="11808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080000"/>
                        <a:ext cx="2270125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tanh</a:t>
            </a:r>
            <a:r>
              <a:rPr lang="en-US" dirty="0"/>
              <a:t>(Z) ~ 1 – For Z &gt;&gt; 0 </a:t>
            </a:r>
          </a:p>
          <a:p>
            <a:r>
              <a:rPr lang="en-US" dirty="0" err="1"/>
              <a:t>tanh</a:t>
            </a:r>
            <a:r>
              <a:rPr lang="en-US" dirty="0"/>
              <a:t>(Z) ~ -1 – For Z &lt;&lt; 0 </a:t>
            </a:r>
          </a:p>
          <a:p>
            <a:r>
              <a:rPr lang="en-US" dirty="0" err="1"/>
              <a:t>tanh</a:t>
            </a:r>
            <a:r>
              <a:rPr lang="en-US" dirty="0"/>
              <a:t>(Z) = 0 – For Z = 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Zero mean </a:t>
            </a:r>
          </a:p>
          <a:p>
            <a:r>
              <a:rPr lang="en-US" dirty="0"/>
              <a:t>Range – -1.0 to +1.0 </a:t>
            </a:r>
          </a:p>
          <a:p>
            <a:r>
              <a:rPr lang="en-US" dirty="0"/>
              <a:t>Scaled and zero mean Sigmoid function</a:t>
            </a:r>
          </a:p>
          <a:p>
            <a:r>
              <a:rPr lang="en-US" dirty="0"/>
              <a:t>Better than Sigmoid activation function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Recurrent neural network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2" imgW="876240" imgH="393480" progId="Equation.3">
                  <p:embed/>
                </p:oleObj>
              </mc:Choice>
              <mc:Fallback>
                <p:oleObj name="Equation" r:id="rId2" imgW="876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7612"/>
                        <a:ext cx="1684337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 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30275" y="1600200"/>
          <a:ext cx="2390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2" imgW="1244520" imgH="419040" progId="Equation.3">
                  <p:embed/>
                </p:oleObj>
              </mc:Choice>
              <mc:Fallback>
                <p:oleObj name="Equation" r:id="rId2" imgW="12445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600200"/>
                        <a:ext cx="2390775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73138" y="2714625"/>
          <a:ext cx="30257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1574640" imgH="393480" progId="Equation.3">
                  <p:embed/>
                </p:oleObj>
              </mc:Choice>
              <mc:Fallback>
                <p:oleObj name="Equation" r:id="rId4" imgW="1574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714625"/>
                        <a:ext cx="30257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pic>
        <p:nvPicPr>
          <p:cNvPr id="5" name="Image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2286000"/>
            <a:ext cx="6096000" cy="277368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208337" y="5410200"/>
          <a:ext cx="27352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422360" imgH="203040" progId="Equation.3">
                  <p:embed/>
                </p:oleObj>
              </mc:Choice>
              <mc:Fallback>
                <p:oleObj name="Equation" r:id="rId3" imgW="14223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7" y="5410200"/>
                        <a:ext cx="27352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(Z) ~ Z – For Z &gt; 0 </a:t>
            </a:r>
          </a:p>
          <a:p>
            <a:r>
              <a:rPr lang="en-US" dirty="0" err="1"/>
              <a:t>ReLU</a:t>
            </a:r>
            <a:r>
              <a:rPr lang="en-US" dirty="0"/>
              <a:t>(Z) ~ 0 – For Z &lt; 0 </a:t>
            </a:r>
          </a:p>
          <a:p>
            <a:r>
              <a:rPr lang="en-US" dirty="0" err="1"/>
              <a:t>ReLU</a:t>
            </a:r>
            <a:r>
              <a:rPr lang="en-US" dirty="0"/>
              <a:t>(Z) =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– For Z = 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  <a:p>
            <a:r>
              <a:rPr lang="en-US" dirty="0"/>
              <a:t>Convolutional neural network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0413" y="1809750"/>
          <a:ext cx="27320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2" imgW="1422360" imgH="203040" progId="Equation.3">
                  <p:embed/>
                </p:oleObj>
              </mc:Choice>
              <mc:Fallback>
                <p:oleObj name="Equation" r:id="rId2" imgW="14223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809750"/>
                        <a:ext cx="27320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62000" y="2286000"/>
          <a:ext cx="3001963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1562040" imgH="1218960" progId="Equation.3">
                  <p:embed/>
                </p:oleObj>
              </mc:Choice>
              <mc:Fallback>
                <p:oleObj name="Equation" r:id="rId4" imgW="1562040" imgH="1218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3001963" cy="237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366963" y="5411788"/>
          <a:ext cx="4419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2" imgW="2298600" imgH="431640" progId="Equation.3">
                  <p:embed/>
                </p:oleObj>
              </mc:Choice>
              <mc:Fallback>
                <p:oleObj name="Equation" r:id="rId2" imgW="22986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411788"/>
                        <a:ext cx="441960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52600" y="2057400"/>
            <a:ext cx="5715000" cy="305752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(Z) ~ Z – For Z &gt; 0 </a:t>
            </a:r>
          </a:p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(Z) ~ 0.01 * Z – For Z &lt; 0 </a:t>
            </a:r>
          </a:p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(Z) =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– For Z = 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  <a:p>
            <a:r>
              <a:rPr lang="en-US" dirty="0"/>
              <a:t>Convolutional neural network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2000" y="1828800"/>
          <a:ext cx="4976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2" imgW="2590560" imgH="203040" progId="Equation.3">
                  <p:embed/>
                </p:oleObj>
              </mc:Choice>
              <mc:Fallback>
                <p:oleObj name="Equation" r:id="rId2" imgW="25905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49768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8975" y="2362200"/>
          <a:ext cx="3149600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4" imgW="1638000" imgH="1218960" progId="Equation.3">
                  <p:embed/>
                </p:oleObj>
              </mc:Choice>
              <mc:Fallback>
                <p:oleObj name="Equation" r:id="rId4" imgW="1638000" imgH="1218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362200"/>
                        <a:ext cx="3149600" cy="237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</a:t>
            </a:r>
            <a:r>
              <a:rPr lang="en-US" dirty="0"/>
              <a:t>(Z) ~ 1 – For Z &gt;&gt; 0 </a:t>
            </a:r>
          </a:p>
          <a:p>
            <a:r>
              <a:rPr lang="el-GR" dirty="0"/>
              <a:t>σ</a:t>
            </a:r>
            <a:r>
              <a:rPr lang="en-US" dirty="0"/>
              <a:t>(Z) ~ 0 – For Z &lt;&lt; 0 </a:t>
            </a:r>
          </a:p>
          <a:p>
            <a:r>
              <a:rPr lang="el-GR" dirty="0"/>
              <a:t>σ</a:t>
            </a:r>
            <a:r>
              <a:rPr lang="en-US" dirty="0"/>
              <a:t>(Z) = 0.5 – For Z = 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/>
                        <a:t>σ(</a:t>
                      </a:r>
                      <a:r>
                        <a:rPr lang="en-US" b="1" dirty="0"/>
                        <a:t>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– X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X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Output – ŷ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>
                <a:solidFill>
                  <a:srgbClr val="00B050"/>
                </a:solidFill>
              </a:rPr>
              <a:t>Z = W</a:t>
            </a:r>
            <a:r>
              <a:rPr lang="en-US" baseline="30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X + b</a:t>
            </a:r>
          </a:p>
          <a:p>
            <a:r>
              <a:rPr lang="en-US" dirty="0">
                <a:solidFill>
                  <a:srgbClr val="00B050"/>
                </a:solidFill>
              </a:rPr>
              <a:t>ŷ = </a:t>
            </a:r>
            <a:r>
              <a:rPr lang="el-GR" dirty="0">
                <a:solidFill>
                  <a:srgbClr val="00B050"/>
                </a:solidFill>
              </a:rPr>
              <a:t>σ</a:t>
            </a:r>
            <a:r>
              <a:rPr lang="en-US" dirty="0">
                <a:solidFill>
                  <a:srgbClr val="00B050"/>
                </a:solidFill>
              </a:rPr>
              <a:t>(Z)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ŷ</a:t>
              </a:r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1609</Words>
  <Application>Microsoft Office PowerPoint</Application>
  <PresentationFormat>On-screen Show (4:3)</PresentationFormat>
  <Paragraphs>359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Office Theme</vt:lpstr>
      <vt:lpstr>Equation</vt:lpstr>
      <vt:lpstr>Artificial Neural Network</vt:lpstr>
      <vt:lpstr>Topics</vt:lpstr>
      <vt:lpstr>Linear Regression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Artificial Neural Network</vt:lpstr>
      <vt:lpstr>Artificial Neural Network </vt:lpstr>
      <vt:lpstr>Artificial Neural Network </vt:lpstr>
      <vt:lpstr>Artificial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Gradient Descent</vt:lpstr>
      <vt:lpstr>Back Propagation</vt:lpstr>
      <vt:lpstr>Back Propagation</vt:lpstr>
      <vt:lpstr>Back Propagation </vt:lpstr>
      <vt:lpstr>Back Propagation </vt:lpstr>
      <vt:lpstr>Back Propagation </vt:lpstr>
      <vt:lpstr>Back Propagation  </vt:lpstr>
      <vt:lpstr>Back Propagation  </vt:lpstr>
      <vt:lpstr>Back Propagation </vt:lpstr>
      <vt:lpstr>Activation Functions </vt:lpstr>
      <vt:lpstr>Sigmoid Activation</vt:lpstr>
      <vt:lpstr>Sigmoid Activation </vt:lpstr>
      <vt:lpstr>Sigmoid Activation</vt:lpstr>
      <vt:lpstr>tanh Activation</vt:lpstr>
      <vt:lpstr>tanh Activation  </vt:lpstr>
      <vt:lpstr>tanh Activation </vt:lpstr>
      <vt:lpstr>tanh Activation  </vt:lpstr>
      <vt:lpstr>ReLU Activation</vt:lpstr>
      <vt:lpstr>ReLU Activation</vt:lpstr>
      <vt:lpstr>ReLU Activation</vt:lpstr>
      <vt:lpstr>ReLU Activation</vt:lpstr>
      <vt:lpstr>Leaky ReLU Activation</vt:lpstr>
      <vt:lpstr>Leaky ReLU Activation</vt:lpstr>
      <vt:lpstr>Leaky ReLU Activation</vt:lpstr>
      <vt:lpstr>Leaky ReLU Activation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Prachi Shete</cp:lastModifiedBy>
  <cp:revision>674</cp:revision>
  <dcterms:created xsi:type="dcterms:W3CDTF">2019-02-01T20:19:40Z</dcterms:created>
  <dcterms:modified xsi:type="dcterms:W3CDTF">2024-03-07T03:52:50Z</dcterms:modified>
</cp:coreProperties>
</file>