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8" r:id="rId3"/>
    <p:sldId id="305" r:id="rId4"/>
    <p:sldId id="358" r:id="rId5"/>
    <p:sldId id="356" r:id="rId6"/>
    <p:sldId id="357" r:id="rId7"/>
    <p:sldId id="336" r:id="rId8"/>
    <p:sldId id="335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6" r:id="rId18"/>
    <p:sldId id="345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55" r:id="rId28"/>
    <p:sldId id="26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24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Residual Network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Computer Division, BARC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Residual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</a:t>
            </a:r>
            <a:r>
              <a:rPr lang="en-US" baseline="30000" dirty="0"/>
              <a:t>[l+1]</a:t>
            </a:r>
            <a:r>
              <a:rPr lang="en-US" dirty="0"/>
              <a:t> = W</a:t>
            </a:r>
            <a:r>
              <a:rPr lang="en-US" baseline="30000" dirty="0"/>
              <a:t>[l+1]</a:t>
            </a:r>
            <a:r>
              <a:rPr lang="en-US" dirty="0"/>
              <a:t> a</a:t>
            </a:r>
            <a:r>
              <a:rPr lang="en-US" baseline="30000" dirty="0"/>
              <a:t>[l]</a:t>
            </a:r>
            <a:r>
              <a:rPr lang="en-US" dirty="0"/>
              <a:t> + b</a:t>
            </a:r>
            <a:r>
              <a:rPr lang="en-US" baseline="30000" dirty="0"/>
              <a:t>[l+1]</a:t>
            </a:r>
            <a:r>
              <a:rPr lang="en-US" dirty="0"/>
              <a:t> – Linear regression</a:t>
            </a:r>
            <a:endParaRPr lang="en-US" baseline="30000" dirty="0"/>
          </a:p>
          <a:p>
            <a:r>
              <a:rPr lang="en-US" dirty="0"/>
              <a:t>a</a:t>
            </a:r>
            <a:r>
              <a:rPr lang="en-US" baseline="30000" dirty="0"/>
              <a:t>[l+1]</a:t>
            </a:r>
            <a:r>
              <a:rPr lang="en-US" dirty="0"/>
              <a:t> = g(z</a:t>
            </a:r>
            <a:r>
              <a:rPr lang="en-US" baseline="30000" dirty="0"/>
              <a:t>[l+1]</a:t>
            </a:r>
            <a:r>
              <a:rPr lang="en-US" dirty="0"/>
              <a:t>) – ReLU activation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z</a:t>
            </a:r>
            <a:r>
              <a:rPr lang="en-US" baseline="30000" dirty="0"/>
              <a:t>[l+2]</a:t>
            </a:r>
            <a:r>
              <a:rPr lang="en-US" dirty="0"/>
              <a:t> = W</a:t>
            </a:r>
            <a:r>
              <a:rPr lang="en-US" baseline="30000" dirty="0"/>
              <a:t>[l+2]</a:t>
            </a:r>
            <a:r>
              <a:rPr lang="en-US" dirty="0"/>
              <a:t> a</a:t>
            </a:r>
            <a:r>
              <a:rPr lang="en-US" baseline="30000" dirty="0"/>
              <a:t>[l+1]</a:t>
            </a:r>
            <a:r>
              <a:rPr lang="en-US" dirty="0"/>
              <a:t> + b</a:t>
            </a:r>
            <a:r>
              <a:rPr lang="en-US" baseline="30000" dirty="0"/>
              <a:t>[l+2]</a:t>
            </a:r>
            <a:r>
              <a:rPr lang="en-US" dirty="0"/>
              <a:t> – Linear regression</a:t>
            </a:r>
            <a:endParaRPr lang="en-US" baseline="30000" dirty="0"/>
          </a:p>
          <a:p>
            <a:r>
              <a:rPr lang="en-US" dirty="0">
                <a:solidFill>
                  <a:srgbClr val="00B050"/>
                </a:solidFill>
              </a:rPr>
              <a:t>a</a:t>
            </a:r>
            <a:r>
              <a:rPr lang="en-US" baseline="30000" dirty="0">
                <a:solidFill>
                  <a:srgbClr val="00B050"/>
                </a:solidFill>
              </a:rPr>
              <a:t>[l+2]</a:t>
            </a:r>
            <a:r>
              <a:rPr lang="en-US" dirty="0">
                <a:solidFill>
                  <a:srgbClr val="00B050"/>
                </a:solidFill>
              </a:rPr>
              <a:t> = g(z</a:t>
            </a:r>
            <a:r>
              <a:rPr lang="en-US" baseline="30000" dirty="0">
                <a:solidFill>
                  <a:srgbClr val="00B050"/>
                </a:solidFill>
              </a:rPr>
              <a:t>[l+2]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u="sng" dirty="0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</a:rPr>
              <a:t>+ a</a:t>
            </a:r>
            <a:r>
              <a:rPr lang="en-US" b="1" u="sng" baseline="30000" dirty="0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</a:rPr>
              <a:t>[l]</a:t>
            </a:r>
            <a:r>
              <a:rPr lang="en-US" dirty="0">
                <a:solidFill>
                  <a:srgbClr val="00B050"/>
                </a:solidFill>
              </a:rPr>
              <a:t>) – ReLU activation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2438400" y="4191000"/>
            <a:ext cx="4419600" cy="2286000"/>
            <a:chOff x="2438400" y="4191000"/>
            <a:chExt cx="4419600" cy="2286000"/>
          </a:xfrm>
        </p:grpSpPr>
        <p:grpSp>
          <p:nvGrpSpPr>
            <p:cNvPr id="4" name="Group 22"/>
            <p:cNvGrpSpPr/>
            <p:nvPr/>
          </p:nvGrpSpPr>
          <p:grpSpPr>
            <a:xfrm>
              <a:off x="2438400" y="4572000"/>
              <a:ext cx="4419600" cy="1905000"/>
              <a:chOff x="1066800" y="3128665"/>
              <a:chExt cx="4419600" cy="1905000"/>
            </a:xfrm>
          </p:grpSpPr>
          <p:grpSp>
            <p:nvGrpSpPr>
              <p:cNvPr id="5" name="Group 10"/>
              <p:cNvGrpSpPr/>
              <p:nvPr/>
            </p:nvGrpSpPr>
            <p:grpSpPr>
              <a:xfrm>
                <a:off x="2133600" y="3128665"/>
                <a:ext cx="609599" cy="1905000"/>
                <a:chOff x="2057400" y="2438400"/>
                <a:chExt cx="609599" cy="1905000"/>
              </a:xfrm>
            </p:grpSpPr>
            <p:sp>
              <p:nvSpPr>
                <p:cNvPr id="37" name="Rectangle 3"/>
                <p:cNvSpPr/>
                <p:nvPr/>
              </p:nvSpPr>
              <p:spPr>
                <a:xfrm>
                  <a:off x="2057400" y="2438400"/>
                  <a:ext cx="533400" cy="1905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4"/>
                <p:cNvSpPr/>
                <p:nvPr/>
              </p:nvSpPr>
              <p:spPr>
                <a:xfrm>
                  <a:off x="2133600" y="25146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5"/>
                <p:cNvSpPr/>
                <p:nvPr/>
              </p:nvSpPr>
              <p:spPr>
                <a:xfrm>
                  <a:off x="2133600" y="29718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7"/>
                <p:cNvSpPr/>
                <p:nvPr/>
              </p:nvSpPr>
              <p:spPr>
                <a:xfrm>
                  <a:off x="2133600" y="38862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TextBox 9"/>
                <p:cNvSpPr txBox="1"/>
                <p:nvPr/>
              </p:nvSpPr>
              <p:spPr>
                <a:xfrm rot="5400000">
                  <a:off x="2298113" y="3336222"/>
                  <a:ext cx="2761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/>
                    <a:t>…</a:t>
                  </a:r>
                </a:p>
              </p:txBody>
            </p:sp>
          </p:grpSp>
          <p:cxnSp>
            <p:nvCxnSpPr>
              <p:cNvPr id="25" name="Straight Arrow Connector 24"/>
              <p:cNvCxnSpPr/>
              <p:nvPr/>
            </p:nvCxnSpPr>
            <p:spPr>
              <a:xfrm>
                <a:off x="2819400" y="4116388"/>
                <a:ext cx="914400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2819400" y="3581400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y-GB" sz="2400" b="1" dirty="0"/>
                  <a:t>a</a:t>
                </a:r>
                <a:r>
                  <a:rPr lang="en-US" sz="2400" b="1" baseline="30000" dirty="0"/>
                  <a:t>[l+1]</a:t>
                </a:r>
                <a:endParaRPr lang="en-US" sz="2400" b="1" dirty="0"/>
              </a:p>
            </p:txBody>
          </p:sp>
          <p:grpSp>
            <p:nvGrpSpPr>
              <p:cNvPr id="6" name="Group 10"/>
              <p:cNvGrpSpPr/>
              <p:nvPr/>
            </p:nvGrpSpPr>
            <p:grpSpPr>
              <a:xfrm>
                <a:off x="3886200" y="3128665"/>
                <a:ext cx="609599" cy="1905000"/>
                <a:chOff x="2057400" y="2438400"/>
                <a:chExt cx="609599" cy="1905000"/>
              </a:xfrm>
            </p:grpSpPr>
            <p:sp>
              <p:nvSpPr>
                <p:cNvPr id="32" name="Rectangle 3"/>
                <p:cNvSpPr/>
                <p:nvPr/>
              </p:nvSpPr>
              <p:spPr>
                <a:xfrm>
                  <a:off x="2057400" y="2438400"/>
                  <a:ext cx="533400" cy="1905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4"/>
                <p:cNvSpPr/>
                <p:nvPr/>
              </p:nvSpPr>
              <p:spPr>
                <a:xfrm>
                  <a:off x="2133600" y="25146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5"/>
                <p:cNvSpPr/>
                <p:nvPr/>
              </p:nvSpPr>
              <p:spPr>
                <a:xfrm>
                  <a:off x="2133600" y="29718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7"/>
                <p:cNvSpPr/>
                <p:nvPr/>
              </p:nvSpPr>
              <p:spPr>
                <a:xfrm>
                  <a:off x="2133600" y="38862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 rot="5400000">
                  <a:off x="2298113" y="3336222"/>
                  <a:ext cx="2761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/>
                    <a:t>…</a:t>
                  </a:r>
                </a:p>
              </p:txBody>
            </p:sp>
          </p:grpSp>
          <p:sp>
            <p:nvSpPr>
              <p:cNvPr id="28" name="TextBox 27"/>
              <p:cNvSpPr txBox="1"/>
              <p:nvPr/>
            </p:nvSpPr>
            <p:spPr>
              <a:xfrm>
                <a:off x="1143000" y="3581400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y-GB" sz="2400" b="1" dirty="0"/>
                  <a:t>a</a:t>
                </a:r>
                <a:r>
                  <a:rPr lang="en-US" sz="2400" b="1" baseline="30000" dirty="0"/>
                  <a:t>[l]</a:t>
                </a:r>
                <a:endParaRPr lang="en-US" sz="2400" b="1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572000" y="3581400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y-GB" sz="2400" b="1" dirty="0"/>
                  <a:t>a</a:t>
                </a:r>
                <a:r>
                  <a:rPr lang="en-US" sz="2400" b="1" baseline="30000" dirty="0"/>
                  <a:t>[l+2]</a:t>
                </a:r>
                <a:endParaRPr lang="en-US" sz="2400" b="1" dirty="0"/>
              </a:p>
            </p:txBody>
          </p:sp>
          <p:cxnSp>
            <p:nvCxnSpPr>
              <p:cNvPr id="30" name="Straight Arrow Connector 29"/>
              <p:cNvCxnSpPr/>
              <p:nvPr/>
            </p:nvCxnSpPr>
            <p:spPr>
              <a:xfrm>
                <a:off x="4572000" y="4116388"/>
                <a:ext cx="914400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1066800" y="4116388"/>
                <a:ext cx="914400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56"/>
            <p:cNvGrpSpPr/>
            <p:nvPr/>
          </p:nvGrpSpPr>
          <p:grpSpPr>
            <a:xfrm>
              <a:off x="3047206" y="4191000"/>
              <a:ext cx="2516982" cy="1371600"/>
              <a:chOff x="3047206" y="4191000"/>
              <a:chExt cx="2516982" cy="137160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 rot="5400000" flipH="1" flipV="1">
                <a:off x="2361803" y="4876403"/>
                <a:ext cx="1371600" cy="794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3048000" y="4191000"/>
                <a:ext cx="2514600" cy="1588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 rot="5400000">
                <a:off x="5372894" y="4380706"/>
                <a:ext cx="381000" cy="1588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Residual block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438400" y="2590800"/>
            <a:ext cx="4419600" cy="2747665"/>
            <a:chOff x="2438400" y="2590800"/>
            <a:chExt cx="4419600" cy="2747665"/>
          </a:xfrm>
        </p:grpSpPr>
        <p:grpSp>
          <p:nvGrpSpPr>
            <p:cNvPr id="42" name="Group 41"/>
            <p:cNvGrpSpPr/>
            <p:nvPr/>
          </p:nvGrpSpPr>
          <p:grpSpPr>
            <a:xfrm>
              <a:off x="2438400" y="2590800"/>
              <a:ext cx="4419600" cy="2286000"/>
              <a:chOff x="2438400" y="4191000"/>
              <a:chExt cx="4419600" cy="2286000"/>
            </a:xfrm>
          </p:grpSpPr>
          <p:grpSp>
            <p:nvGrpSpPr>
              <p:cNvPr id="4" name="Group 22"/>
              <p:cNvGrpSpPr/>
              <p:nvPr/>
            </p:nvGrpSpPr>
            <p:grpSpPr>
              <a:xfrm>
                <a:off x="2438400" y="4572000"/>
                <a:ext cx="4419600" cy="1905000"/>
                <a:chOff x="1066800" y="3128665"/>
                <a:chExt cx="4419600" cy="1905000"/>
              </a:xfrm>
            </p:grpSpPr>
            <p:grpSp>
              <p:nvGrpSpPr>
                <p:cNvPr id="5" name="Group 10"/>
                <p:cNvGrpSpPr/>
                <p:nvPr/>
              </p:nvGrpSpPr>
              <p:grpSpPr>
                <a:xfrm>
                  <a:off x="2133600" y="3128665"/>
                  <a:ext cx="609599" cy="1905000"/>
                  <a:chOff x="2057400" y="2438400"/>
                  <a:chExt cx="609599" cy="1905000"/>
                </a:xfrm>
              </p:grpSpPr>
              <p:sp>
                <p:nvSpPr>
                  <p:cNvPr id="37" name="Rectangle 3"/>
                  <p:cNvSpPr/>
                  <p:nvPr/>
                </p:nvSpPr>
                <p:spPr>
                  <a:xfrm>
                    <a:off x="2057400" y="2438400"/>
                    <a:ext cx="533400" cy="1905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Oval 4"/>
                  <p:cNvSpPr/>
                  <p:nvPr/>
                </p:nvSpPr>
                <p:spPr>
                  <a:xfrm>
                    <a:off x="2133600" y="2514600"/>
                    <a:ext cx="381000" cy="381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Oval 5"/>
                  <p:cNvSpPr/>
                  <p:nvPr/>
                </p:nvSpPr>
                <p:spPr>
                  <a:xfrm>
                    <a:off x="2133600" y="2971800"/>
                    <a:ext cx="381000" cy="381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7"/>
                  <p:cNvSpPr/>
                  <p:nvPr/>
                </p:nvSpPr>
                <p:spPr>
                  <a:xfrm>
                    <a:off x="2133600" y="3886200"/>
                    <a:ext cx="381000" cy="381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TextBox 9"/>
                  <p:cNvSpPr txBox="1"/>
                  <p:nvPr/>
                </p:nvSpPr>
                <p:spPr>
                  <a:xfrm rot="5400000">
                    <a:off x="2298113" y="3336222"/>
                    <a:ext cx="27610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/>
                      <a:t>…</a:t>
                    </a:r>
                  </a:p>
                </p:txBody>
              </p:sp>
            </p:grpSp>
            <p:cxnSp>
              <p:nvCxnSpPr>
                <p:cNvPr id="25" name="Straight Arrow Connector 24"/>
                <p:cNvCxnSpPr/>
                <p:nvPr/>
              </p:nvCxnSpPr>
              <p:spPr>
                <a:xfrm>
                  <a:off x="2819400" y="4116388"/>
                  <a:ext cx="914400" cy="1588"/>
                </a:xfrm>
                <a:prstGeom prst="straightConnector1">
                  <a:avLst/>
                </a:prstGeom>
                <a:ln w="25400"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/>
                <p:cNvSpPr txBox="1"/>
                <p:nvPr/>
              </p:nvSpPr>
              <p:spPr>
                <a:xfrm>
                  <a:off x="2819400" y="3581400"/>
                  <a:ext cx="838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cy-GB" sz="2400" b="1" dirty="0"/>
                    <a:t>a</a:t>
                  </a:r>
                  <a:r>
                    <a:rPr lang="en-US" sz="2400" b="1" baseline="30000" dirty="0"/>
                    <a:t>[l+1]</a:t>
                  </a:r>
                  <a:endParaRPr lang="en-US" sz="2400" b="1" dirty="0"/>
                </a:p>
              </p:txBody>
            </p:sp>
            <p:grpSp>
              <p:nvGrpSpPr>
                <p:cNvPr id="6" name="Group 10"/>
                <p:cNvGrpSpPr/>
                <p:nvPr/>
              </p:nvGrpSpPr>
              <p:grpSpPr>
                <a:xfrm>
                  <a:off x="3886200" y="3128665"/>
                  <a:ext cx="609599" cy="1905000"/>
                  <a:chOff x="2057400" y="2438400"/>
                  <a:chExt cx="609599" cy="1905000"/>
                </a:xfrm>
              </p:grpSpPr>
              <p:sp>
                <p:nvSpPr>
                  <p:cNvPr id="32" name="Rectangle 3"/>
                  <p:cNvSpPr/>
                  <p:nvPr/>
                </p:nvSpPr>
                <p:spPr>
                  <a:xfrm>
                    <a:off x="2057400" y="2438400"/>
                    <a:ext cx="533400" cy="1905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Oval 4"/>
                  <p:cNvSpPr/>
                  <p:nvPr/>
                </p:nvSpPr>
                <p:spPr>
                  <a:xfrm>
                    <a:off x="2133600" y="2514600"/>
                    <a:ext cx="381000" cy="381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Oval 5"/>
                  <p:cNvSpPr/>
                  <p:nvPr/>
                </p:nvSpPr>
                <p:spPr>
                  <a:xfrm>
                    <a:off x="2133600" y="2971800"/>
                    <a:ext cx="381000" cy="381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Oval 7"/>
                  <p:cNvSpPr/>
                  <p:nvPr/>
                </p:nvSpPr>
                <p:spPr>
                  <a:xfrm>
                    <a:off x="2133600" y="3886200"/>
                    <a:ext cx="381000" cy="381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TextBox 35"/>
                  <p:cNvSpPr txBox="1"/>
                  <p:nvPr/>
                </p:nvSpPr>
                <p:spPr>
                  <a:xfrm rot="5400000">
                    <a:off x="2298113" y="3336222"/>
                    <a:ext cx="27610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/>
                      <a:t>…</a:t>
                    </a:r>
                  </a:p>
                </p:txBody>
              </p:sp>
            </p:grpSp>
            <p:sp>
              <p:nvSpPr>
                <p:cNvPr id="28" name="TextBox 27"/>
                <p:cNvSpPr txBox="1"/>
                <p:nvPr/>
              </p:nvSpPr>
              <p:spPr>
                <a:xfrm>
                  <a:off x="1143000" y="3581400"/>
                  <a:ext cx="6858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cy-GB" sz="2400" b="1" dirty="0"/>
                    <a:t>a</a:t>
                  </a:r>
                  <a:r>
                    <a:rPr lang="en-US" sz="2400" b="1" baseline="30000" dirty="0"/>
                    <a:t>[l]</a:t>
                  </a:r>
                  <a:endParaRPr lang="en-US" sz="2400" b="1" dirty="0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4572000" y="3581400"/>
                  <a:ext cx="838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cy-GB" sz="2400" b="1" dirty="0"/>
                    <a:t>a</a:t>
                  </a:r>
                  <a:r>
                    <a:rPr lang="en-US" sz="2400" b="1" baseline="30000" dirty="0"/>
                    <a:t>[l+2]</a:t>
                  </a:r>
                  <a:endParaRPr lang="en-US" sz="2400" b="1" dirty="0"/>
                </a:p>
              </p:txBody>
            </p:sp>
            <p:cxnSp>
              <p:nvCxnSpPr>
                <p:cNvPr id="30" name="Straight Arrow Connector 29"/>
                <p:cNvCxnSpPr/>
                <p:nvPr/>
              </p:nvCxnSpPr>
              <p:spPr>
                <a:xfrm>
                  <a:off x="4572000" y="4116388"/>
                  <a:ext cx="914400" cy="1588"/>
                </a:xfrm>
                <a:prstGeom prst="straightConnector1">
                  <a:avLst/>
                </a:prstGeom>
                <a:ln w="25400"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/>
                <p:nvPr/>
              </p:nvCxnSpPr>
              <p:spPr>
                <a:xfrm>
                  <a:off x="1066800" y="4116388"/>
                  <a:ext cx="914400" cy="1588"/>
                </a:xfrm>
                <a:prstGeom prst="straightConnector1">
                  <a:avLst/>
                </a:prstGeom>
                <a:ln w="25400"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56"/>
              <p:cNvGrpSpPr/>
              <p:nvPr/>
            </p:nvGrpSpPr>
            <p:grpSpPr>
              <a:xfrm>
                <a:off x="3047206" y="4191000"/>
                <a:ext cx="2516982" cy="1371600"/>
                <a:chOff x="3047206" y="4191000"/>
                <a:chExt cx="2516982" cy="1371600"/>
              </a:xfrm>
            </p:grpSpPr>
            <p:cxnSp>
              <p:nvCxnSpPr>
                <p:cNvPr id="43" name="Straight Connector 42"/>
                <p:cNvCxnSpPr/>
                <p:nvPr/>
              </p:nvCxnSpPr>
              <p:spPr>
                <a:xfrm rot="5400000" flipH="1" flipV="1">
                  <a:off x="2361803" y="4876403"/>
                  <a:ext cx="1371600" cy="794"/>
                </a:xfrm>
                <a:prstGeom prst="line">
                  <a:avLst/>
                </a:prstGeom>
                <a:ln w="254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3048000" y="4191000"/>
                  <a:ext cx="2514600" cy="1588"/>
                </a:xfrm>
                <a:prstGeom prst="line">
                  <a:avLst/>
                </a:prstGeom>
                <a:ln w="254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/>
                <p:cNvCxnSpPr/>
                <p:nvPr/>
              </p:nvCxnSpPr>
              <p:spPr>
                <a:xfrm rot="5400000">
                  <a:off x="5372894" y="4380706"/>
                  <a:ext cx="381000" cy="1588"/>
                </a:xfrm>
                <a:prstGeom prst="straightConnector1">
                  <a:avLst/>
                </a:prstGeom>
                <a:ln w="25400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5" name="TextBox 44"/>
            <p:cNvSpPr txBox="1"/>
            <p:nvPr/>
          </p:nvSpPr>
          <p:spPr>
            <a:xfrm>
              <a:off x="3907545" y="4876800"/>
              <a:ext cx="15026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6"/>
                  </a:solidFill>
                </a:rPr>
                <a:t>Main path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Residual block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2438400" y="1759803"/>
            <a:ext cx="4419600" cy="3578662"/>
            <a:chOff x="2438400" y="1759803"/>
            <a:chExt cx="4419600" cy="3578662"/>
          </a:xfrm>
        </p:grpSpPr>
        <p:grpSp>
          <p:nvGrpSpPr>
            <p:cNvPr id="3" name="Group 41"/>
            <p:cNvGrpSpPr/>
            <p:nvPr/>
          </p:nvGrpSpPr>
          <p:grpSpPr>
            <a:xfrm>
              <a:off x="2438400" y="2590800"/>
              <a:ext cx="4419600" cy="2286000"/>
              <a:chOff x="2438400" y="4191000"/>
              <a:chExt cx="4419600" cy="2286000"/>
            </a:xfrm>
          </p:grpSpPr>
          <p:grpSp>
            <p:nvGrpSpPr>
              <p:cNvPr id="4" name="Group 22"/>
              <p:cNvGrpSpPr/>
              <p:nvPr/>
            </p:nvGrpSpPr>
            <p:grpSpPr>
              <a:xfrm>
                <a:off x="2438400" y="4572000"/>
                <a:ext cx="4419600" cy="1905000"/>
                <a:chOff x="1066800" y="3128665"/>
                <a:chExt cx="4419600" cy="1905000"/>
              </a:xfrm>
            </p:grpSpPr>
            <p:grpSp>
              <p:nvGrpSpPr>
                <p:cNvPr id="5" name="Group 10"/>
                <p:cNvGrpSpPr/>
                <p:nvPr/>
              </p:nvGrpSpPr>
              <p:grpSpPr>
                <a:xfrm>
                  <a:off x="2133600" y="3128665"/>
                  <a:ext cx="609599" cy="1905000"/>
                  <a:chOff x="2057400" y="2438400"/>
                  <a:chExt cx="609599" cy="1905000"/>
                </a:xfrm>
              </p:grpSpPr>
              <p:sp>
                <p:nvSpPr>
                  <p:cNvPr id="37" name="Rectangle 3"/>
                  <p:cNvSpPr/>
                  <p:nvPr/>
                </p:nvSpPr>
                <p:spPr>
                  <a:xfrm>
                    <a:off x="2057400" y="2438400"/>
                    <a:ext cx="533400" cy="1905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Oval 4"/>
                  <p:cNvSpPr/>
                  <p:nvPr/>
                </p:nvSpPr>
                <p:spPr>
                  <a:xfrm>
                    <a:off x="2133600" y="2514600"/>
                    <a:ext cx="381000" cy="381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Oval 5"/>
                  <p:cNvSpPr/>
                  <p:nvPr/>
                </p:nvSpPr>
                <p:spPr>
                  <a:xfrm>
                    <a:off x="2133600" y="2971800"/>
                    <a:ext cx="381000" cy="381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7"/>
                  <p:cNvSpPr/>
                  <p:nvPr/>
                </p:nvSpPr>
                <p:spPr>
                  <a:xfrm>
                    <a:off x="2133600" y="3886200"/>
                    <a:ext cx="381000" cy="381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TextBox 9"/>
                  <p:cNvSpPr txBox="1"/>
                  <p:nvPr/>
                </p:nvSpPr>
                <p:spPr>
                  <a:xfrm rot="5400000">
                    <a:off x="2298113" y="3336222"/>
                    <a:ext cx="27610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/>
                      <a:t>…</a:t>
                    </a:r>
                  </a:p>
                </p:txBody>
              </p:sp>
            </p:grpSp>
            <p:cxnSp>
              <p:nvCxnSpPr>
                <p:cNvPr id="25" name="Straight Arrow Connector 24"/>
                <p:cNvCxnSpPr/>
                <p:nvPr/>
              </p:nvCxnSpPr>
              <p:spPr>
                <a:xfrm>
                  <a:off x="2819400" y="4116388"/>
                  <a:ext cx="914400" cy="1588"/>
                </a:xfrm>
                <a:prstGeom prst="straightConnector1">
                  <a:avLst/>
                </a:prstGeom>
                <a:ln w="25400"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/>
                <p:cNvSpPr txBox="1"/>
                <p:nvPr/>
              </p:nvSpPr>
              <p:spPr>
                <a:xfrm>
                  <a:off x="2819400" y="3581400"/>
                  <a:ext cx="838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cy-GB" sz="2400" b="1" dirty="0"/>
                    <a:t>a</a:t>
                  </a:r>
                  <a:r>
                    <a:rPr lang="en-US" sz="2400" b="1" baseline="30000" dirty="0"/>
                    <a:t>[l+1]</a:t>
                  </a:r>
                  <a:endParaRPr lang="en-US" sz="2400" b="1" dirty="0"/>
                </a:p>
              </p:txBody>
            </p:sp>
            <p:grpSp>
              <p:nvGrpSpPr>
                <p:cNvPr id="6" name="Group 10"/>
                <p:cNvGrpSpPr/>
                <p:nvPr/>
              </p:nvGrpSpPr>
              <p:grpSpPr>
                <a:xfrm>
                  <a:off x="3886200" y="3128665"/>
                  <a:ext cx="609599" cy="1905000"/>
                  <a:chOff x="2057400" y="2438400"/>
                  <a:chExt cx="609599" cy="1905000"/>
                </a:xfrm>
              </p:grpSpPr>
              <p:sp>
                <p:nvSpPr>
                  <p:cNvPr id="32" name="Rectangle 3"/>
                  <p:cNvSpPr/>
                  <p:nvPr/>
                </p:nvSpPr>
                <p:spPr>
                  <a:xfrm>
                    <a:off x="2057400" y="2438400"/>
                    <a:ext cx="533400" cy="1905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Oval 4"/>
                  <p:cNvSpPr/>
                  <p:nvPr/>
                </p:nvSpPr>
                <p:spPr>
                  <a:xfrm>
                    <a:off x="2133600" y="2514600"/>
                    <a:ext cx="381000" cy="381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Oval 5"/>
                  <p:cNvSpPr/>
                  <p:nvPr/>
                </p:nvSpPr>
                <p:spPr>
                  <a:xfrm>
                    <a:off x="2133600" y="2971800"/>
                    <a:ext cx="381000" cy="381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Oval 7"/>
                  <p:cNvSpPr/>
                  <p:nvPr/>
                </p:nvSpPr>
                <p:spPr>
                  <a:xfrm>
                    <a:off x="2133600" y="3886200"/>
                    <a:ext cx="381000" cy="381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TextBox 35"/>
                  <p:cNvSpPr txBox="1"/>
                  <p:nvPr/>
                </p:nvSpPr>
                <p:spPr>
                  <a:xfrm rot="5400000">
                    <a:off x="2298113" y="3336222"/>
                    <a:ext cx="27610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/>
                      <a:t>…</a:t>
                    </a:r>
                  </a:p>
                </p:txBody>
              </p:sp>
            </p:grpSp>
            <p:sp>
              <p:nvSpPr>
                <p:cNvPr id="28" name="TextBox 27"/>
                <p:cNvSpPr txBox="1"/>
                <p:nvPr/>
              </p:nvSpPr>
              <p:spPr>
                <a:xfrm>
                  <a:off x="1143000" y="3581400"/>
                  <a:ext cx="6858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cy-GB" sz="2400" b="1" dirty="0"/>
                    <a:t>a</a:t>
                  </a:r>
                  <a:r>
                    <a:rPr lang="en-US" sz="2400" b="1" baseline="30000" dirty="0"/>
                    <a:t>[l]</a:t>
                  </a:r>
                  <a:endParaRPr lang="en-US" sz="2400" b="1" dirty="0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4572000" y="3581400"/>
                  <a:ext cx="838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cy-GB" sz="2400" b="1" dirty="0"/>
                    <a:t>a</a:t>
                  </a:r>
                  <a:r>
                    <a:rPr lang="en-US" sz="2400" b="1" baseline="30000" dirty="0"/>
                    <a:t>[l+2]</a:t>
                  </a:r>
                  <a:endParaRPr lang="en-US" sz="2400" b="1" dirty="0"/>
                </a:p>
              </p:txBody>
            </p:sp>
            <p:cxnSp>
              <p:nvCxnSpPr>
                <p:cNvPr id="30" name="Straight Arrow Connector 29"/>
                <p:cNvCxnSpPr/>
                <p:nvPr/>
              </p:nvCxnSpPr>
              <p:spPr>
                <a:xfrm>
                  <a:off x="4572000" y="4116388"/>
                  <a:ext cx="914400" cy="1588"/>
                </a:xfrm>
                <a:prstGeom prst="straightConnector1">
                  <a:avLst/>
                </a:prstGeom>
                <a:ln w="25400"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/>
                <p:nvPr/>
              </p:nvCxnSpPr>
              <p:spPr>
                <a:xfrm>
                  <a:off x="1066800" y="4116388"/>
                  <a:ext cx="914400" cy="1588"/>
                </a:xfrm>
                <a:prstGeom prst="straightConnector1">
                  <a:avLst/>
                </a:prstGeom>
                <a:ln w="25400"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56"/>
              <p:cNvGrpSpPr/>
              <p:nvPr/>
            </p:nvGrpSpPr>
            <p:grpSpPr>
              <a:xfrm>
                <a:off x="3047206" y="4191000"/>
                <a:ext cx="2516982" cy="1371600"/>
                <a:chOff x="3047206" y="4191000"/>
                <a:chExt cx="2516982" cy="1371600"/>
              </a:xfrm>
            </p:grpSpPr>
            <p:cxnSp>
              <p:nvCxnSpPr>
                <p:cNvPr id="43" name="Straight Connector 42"/>
                <p:cNvCxnSpPr/>
                <p:nvPr/>
              </p:nvCxnSpPr>
              <p:spPr>
                <a:xfrm rot="5400000" flipH="1" flipV="1">
                  <a:off x="2361803" y="4876403"/>
                  <a:ext cx="1371600" cy="794"/>
                </a:xfrm>
                <a:prstGeom prst="line">
                  <a:avLst/>
                </a:prstGeom>
                <a:ln w="254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3048000" y="4191000"/>
                  <a:ext cx="2514600" cy="1588"/>
                </a:xfrm>
                <a:prstGeom prst="line">
                  <a:avLst/>
                </a:prstGeom>
                <a:ln w="254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/>
                <p:cNvCxnSpPr/>
                <p:nvPr/>
              </p:nvCxnSpPr>
              <p:spPr>
                <a:xfrm rot="5400000">
                  <a:off x="5372894" y="4380706"/>
                  <a:ext cx="381000" cy="1588"/>
                </a:xfrm>
                <a:prstGeom prst="straightConnector1">
                  <a:avLst/>
                </a:prstGeom>
                <a:ln w="25400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4" name="TextBox 43"/>
            <p:cNvSpPr txBox="1"/>
            <p:nvPr/>
          </p:nvSpPr>
          <p:spPr>
            <a:xfrm>
              <a:off x="3204019" y="1759803"/>
              <a:ext cx="220618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B050"/>
                  </a:solidFill>
                </a:rPr>
                <a:t>Shortcut or</a:t>
              </a:r>
            </a:p>
            <a:p>
              <a:pPr algn="ctr"/>
              <a:r>
                <a:rPr lang="en-US" sz="2400" b="1" dirty="0">
                  <a:solidFill>
                    <a:srgbClr val="00B050"/>
                  </a:solidFill>
                </a:rPr>
                <a:t>Skip connection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907545" y="4876800"/>
              <a:ext cx="15026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6"/>
                  </a:solidFill>
                </a:rPr>
                <a:t>Main path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Plain network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152400" y="3429000"/>
            <a:ext cx="8839200" cy="1905000"/>
            <a:chOff x="152400" y="3429000"/>
            <a:chExt cx="8839200" cy="1905000"/>
          </a:xfrm>
        </p:grpSpPr>
        <p:grpSp>
          <p:nvGrpSpPr>
            <p:cNvPr id="6" name="Group 10"/>
            <p:cNvGrpSpPr/>
            <p:nvPr/>
          </p:nvGrpSpPr>
          <p:grpSpPr>
            <a:xfrm>
              <a:off x="3810000" y="3429000"/>
              <a:ext cx="609599" cy="1905000"/>
              <a:chOff x="2057400" y="2438400"/>
              <a:chExt cx="609599" cy="1905000"/>
            </a:xfrm>
          </p:grpSpPr>
          <p:sp>
            <p:nvSpPr>
              <p:cNvPr id="37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cxnSp>
          <p:nvCxnSpPr>
            <p:cNvPr id="25" name="Straight Arrow Connector 24"/>
            <p:cNvCxnSpPr/>
            <p:nvPr/>
          </p:nvCxnSpPr>
          <p:spPr>
            <a:xfrm>
              <a:off x="8305800" y="44196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8305800" y="38100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a</a:t>
              </a:r>
              <a:r>
                <a:rPr lang="en-US" sz="2400" b="1" baseline="30000" dirty="0"/>
                <a:t>[l]</a:t>
              </a:r>
              <a:endParaRPr lang="en-US" sz="24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2400" y="388620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/>
                <a:t>X</a:t>
              </a:r>
              <a:endParaRPr lang="en-US" sz="2400" b="1" dirty="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3124200" y="44180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10"/>
            <p:cNvGrpSpPr/>
            <p:nvPr/>
          </p:nvGrpSpPr>
          <p:grpSpPr>
            <a:xfrm>
              <a:off x="5105401" y="3429000"/>
              <a:ext cx="609599" cy="1905000"/>
              <a:chOff x="2057400" y="2438400"/>
              <a:chExt cx="609599" cy="1905000"/>
            </a:xfrm>
          </p:grpSpPr>
          <p:sp>
            <p:nvSpPr>
              <p:cNvPr id="50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cxnSp>
          <p:nvCxnSpPr>
            <p:cNvPr id="57" name="Straight Arrow Connector 56"/>
            <p:cNvCxnSpPr/>
            <p:nvPr/>
          </p:nvCxnSpPr>
          <p:spPr>
            <a:xfrm>
              <a:off x="4419601" y="44180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10"/>
            <p:cNvGrpSpPr/>
            <p:nvPr/>
          </p:nvGrpSpPr>
          <p:grpSpPr>
            <a:xfrm>
              <a:off x="6400801" y="3429000"/>
              <a:ext cx="609599" cy="1905000"/>
              <a:chOff x="2057400" y="2438400"/>
              <a:chExt cx="609599" cy="1905000"/>
            </a:xfrm>
          </p:grpSpPr>
          <p:sp>
            <p:nvSpPr>
              <p:cNvPr id="59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cxnSp>
          <p:nvCxnSpPr>
            <p:cNvPr id="64" name="Straight Arrow Connector 63"/>
            <p:cNvCxnSpPr/>
            <p:nvPr/>
          </p:nvCxnSpPr>
          <p:spPr>
            <a:xfrm>
              <a:off x="5715001" y="44180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10"/>
            <p:cNvGrpSpPr/>
            <p:nvPr/>
          </p:nvGrpSpPr>
          <p:grpSpPr>
            <a:xfrm>
              <a:off x="7696201" y="3429000"/>
              <a:ext cx="609599" cy="1905000"/>
              <a:chOff x="2057400" y="2438400"/>
              <a:chExt cx="609599" cy="1905000"/>
            </a:xfrm>
          </p:grpSpPr>
          <p:sp>
            <p:nvSpPr>
              <p:cNvPr id="66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cxnSp>
          <p:nvCxnSpPr>
            <p:cNvPr id="71" name="Straight Arrow Connector 70"/>
            <p:cNvCxnSpPr/>
            <p:nvPr/>
          </p:nvCxnSpPr>
          <p:spPr>
            <a:xfrm>
              <a:off x="7010401" y="44180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10"/>
            <p:cNvGrpSpPr/>
            <p:nvPr/>
          </p:nvGrpSpPr>
          <p:grpSpPr>
            <a:xfrm>
              <a:off x="2362201" y="3429000"/>
              <a:ext cx="609599" cy="1905000"/>
              <a:chOff x="2057400" y="2438400"/>
              <a:chExt cx="609599" cy="1905000"/>
            </a:xfrm>
          </p:grpSpPr>
          <p:sp>
            <p:nvSpPr>
              <p:cNvPr id="73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cxnSp>
          <p:nvCxnSpPr>
            <p:cNvPr id="78" name="Straight Arrow Connector 77"/>
            <p:cNvCxnSpPr/>
            <p:nvPr/>
          </p:nvCxnSpPr>
          <p:spPr>
            <a:xfrm>
              <a:off x="1676401" y="44180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10"/>
            <p:cNvGrpSpPr/>
            <p:nvPr/>
          </p:nvGrpSpPr>
          <p:grpSpPr>
            <a:xfrm>
              <a:off x="914401" y="3429000"/>
              <a:ext cx="609599" cy="1905000"/>
              <a:chOff x="2057400" y="2438400"/>
              <a:chExt cx="609599" cy="1905000"/>
            </a:xfrm>
          </p:grpSpPr>
          <p:sp>
            <p:nvSpPr>
              <p:cNvPr id="80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cxnSp>
          <p:nvCxnSpPr>
            <p:cNvPr id="85" name="Straight Arrow Connector 84"/>
            <p:cNvCxnSpPr/>
            <p:nvPr/>
          </p:nvCxnSpPr>
          <p:spPr>
            <a:xfrm>
              <a:off x="228601" y="44180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Residual network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152400" y="3048000"/>
            <a:ext cx="8839200" cy="2286000"/>
            <a:chOff x="152400" y="3048000"/>
            <a:chExt cx="8839200" cy="2286000"/>
          </a:xfrm>
        </p:grpSpPr>
        <p:grpSp>
          <p:nvGrpSpPr>
            <p:cNvPr id="79" name="Group 78"/>
            <p:cNvGrpSpPr/>
            <p:nvPr/>
          </p:nvGrpSpPr>
          <p:grpSpPr>
            <a:xfrm>
              <a:off x="609600" y="3048000"/>
              <a:ext cx="1982788" cy="1371600"/>
              <a:chOff x="609600" y="3048000"/>
              <a:chExt cx="1982788" cy="137160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 rot="5400000" flipH="1" flipV="1">
                <a:off x="-75803" y="3733403"/>
                <a:ext cx="1371600" cy="794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609600" y="3048000"/>
                <a:ext cx="1981200" cy="1588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 rot="5400000">
                <a:off x="2401094" y="3237706"/>
                <a:ext cx="381000" cy="1588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85"/>
            <p:cNvGrpSpPr/>
            <p:nvPr/>
          </p:nvGrpSpPr>
          <p:grpSpPr>
            <a:xfrm>
              <a:off x="152400" y="3429000"/>
              <a:ext cx="8839200" cy="1905000"/>
              <a:chOff x="152400" y="3429000"/>
              <a:chExt cx="8839200" cy="1905000"/>
            </a:xfrm>
          </p:grpSpPr>
          <p:grpSp>
            <p:nvGrpSpPr>
              <p:cNvPr id="5" name="Group 10"/>
              <p:cNvGrpSpPr/>
              <p:nvPr/>
            </p:nvGrpSpPr>
            <p:grpSpPr>
              <a:xfrm>
                <a:off x="3810000" y="3429000"/>
                <a:ext cx="609599" cy="1905000"/>
                <a:chOff x="2057400" y="2438400"/>
                <a:chExt cx="609599" cy="1905000"/>
              </a:xfrm>
            </p:grpSpPr>
            <p:sp>
              <p:nvSpPr>
                <p:cNvPr id="37" name="Rectangle 3"/>
                <p:cNvSpPr/>
                <p:nvPr/>
              </p:nvSpPr>
              <p:spPr>
                <a:xfrm>
                  <a:off x="2057400" y="2438400"/>
                  <a:ext cx="533400" cy="1905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4"/>
                <p:cNvSpPr/>
                <p:nvPr/>
              </p:nvSpPr>
              <p:spPr>
                <a:xfrm>
                  <a:off x="2133600" y="25146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5"/>
                <p:cNvSpPr/>
                <p:nvPr/>
              </p:nvSpPr>
              <p:spPr>
                <a:xfrm>
                  <a:off x="2133600" y="29718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7"/>
                <p:cNvSpPr/>
                <p:nvPr/>
              </p:nvSpPr>
              <p:spPr>
                <a:xfrm>
                  <a:off x="2133600" y="38862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TextBox 9"/>
                <p:cNvSpPr txBox="1"/>
                <p:nvPr/>
              </p:nvSpPr>
              <p:spPr>
                <a:xfrm rot="5400000">
                  <a:off x="2298113" y="3336222"/>
                  <a:ext cx="2761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/>
                    <a:t>…</a:t>
                  </a:r>
                </a:p>
              </p:txBody>
            </p:sp>
          </p:grpSp>
          <p:cxnSp>
            <p:nvCxnSpPr>
              <p:cNvPr id="25" name="Straight Arrow Connector 24"/>
              <p:cNvCxnSpPr/>
              <p:nvPr/>
            </p:nvCxnSpPr>
            <p:spPr>
              <a:xfrm>
                <a:off x="8305800" y="4419600"/>
                <a:ext cx="609600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8305800" y="3810000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y-GB" sz="2400" b="1" dirty="0"/>
                  <a:t>a</a:t>
                </a:r>
                <a:r>
                  <a:rPr lang="en-US" sz="2400" b="1" baseline="30000" dirty="0"/>
                  <a:t>[l]</a:t>
                </a:r>
                <a:endParaRPr lang="en-US" sz="2400" b="1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52400" y="3886200"/>
                <a:ext cx="38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cy-GB" sz="2400" b="1" dirty="0"/>
                  <a:t>X</a:t>
                </a:r>
                <a:endParaRPr lang="en-US" sz="2400" b="1" dirty="0"/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>
                <a:off x="3124200" y="4418012"/>
                <a:ext cx="609600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Group 10"/>
              <p:cNvGrpSpPr/>
              <p:nvPr/>
            </p:nvGrpSpPr>
            <p:grpSpPr>
              <a:xfrm>
                <a:off x="5105401" y="3429000"/>
                <a:ext cx="609599" cy="1905000"/>
                <a:chOff x="2057400" y="2438400"/>
                <a:chExt cx="609599" cy="1905000"/>
              </a:xfrm>
            </p:grpSpPr>
            <p:sp>
              <p:nvSpPr>
                <p:cNvPr id="50" name="Rectangle 3"/>
                <p:cNvSpPr/>
                <p:nvPr/>
              </p:nvSpPr>
              <p:spPr>
                <a:xfrm>
                  <a:off x="2057400" y="2438400"/>
                  <a:ext cx="533400" cy="1905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4"/>
                <p:cNvSpPr/>
                <p:nvPr/>
              </p:nvSpPr>
              <p:spPr>
                <a:xfrm>
                  <a:off x="2133600" y="25146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"/>
                <p:cNvSpPr/>
                <p:nvPr/>
              </p:nvSpPr>
              <p:spPr>
                <a:xfrm>
                  <a:off x="2133600" y="29718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7"/>
                <p:cNvSpPr/>
                <p:nvPr/>
              </p:nvSpPr>
              <p:spPr>
                <a:xfrm>
                  <a:off x="2133600" y="38862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TextBox 9"/>
                <p:cNvSpPr txBox="1"/>
                <p:nvPr/>
              </p:nvSpPr>
              <p:spPr>
                <a:xfrm rot="5400000">
                  <a:off x="2298113" y="3336222"/>
                  <a:ext cx="2761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/>
                    <a:t>…</a:t>
                  </a:r>
                </a:p>
              </p:txBody>
            </p:sp>
          </p:grpSp>
          <p:cxnSp>
            <p:nvCxnSpPr>
              <p:cNvPr id="57" name="Straight Arrow Connector 56"/>
              <p:cNvCxnSpPr/>
              <p:nvPr/>
            </p:nvCxnSpPr>
            <p:spPr>
              <a:xfrm>
                <a:off x="4419601" y="4418012"/>
                <a:ext cx="609600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Group 10"/>
              <p:cNvGrpSpPr/>
              <p:nvPr/>
            </p:nvGrpSpPr>
            <p:grpSpPr>
              <a:xfrm>
                <a:off x="6400801" y="3429000"/>
                <a:ext cx="609599" cy="1905000"/>
                <a:chOff x="2057400" y="2438400"/>
                <a:chExt cx="609599" cy="1905000"/>
              </a:xfrm>
            </p:grpSpPr>
            <p:sp>
              <p:nvSpPr>
                <p:cNvPr id="59" name="Rectangle 3"/>
                <p:cNvSpPr/>
                <p:nvPr/>
              </p:nvSpPr>
              <p:spPr>
                <a:xfrm>
                  <a:off x="2057400" y="2438400"/>
                  <a:ext cx="533400" cy="1905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4"/>
                <p:cNvSpPr/>
                <p:nvPr/>
              </p:nvSpPr>
              <p:spPr>
                <a:xfrm>
                  <a:off x="2133600" y="25146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5"/>
                <p:cNvSpPr/>
                <p:nvPr/>
              </p:nvSpPr>
              <p:spPr>
                <a:xfrm>
                  <a:off x="2133600" y="29718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7"/>
                <p:cNvSpPr/>
                <p:nvPr/>
              </p:nvSpPr>
              <p:spPr>
                <a:xfrm>
                  <a:off x="2133600" y="38862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TextBox 9"/>
                <p:cNvSpPr txBox="1"/>
                <p:nvPr/>
              </p:nvSpPr>
              <p:spPr>
                <a:xfrm rot="5400000">
                  <a:off x="2298113" y="3336222"/>
                  <a:ext cx="2761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/>
                    <a:t>…</a:t>
                  </a:r>
                </a:p>
              </p:txBody>
            </p:sp>
          </p:grpSp>
          <p:cxnSp>
            <p:nvCxnSpPr>
              <p:cNvPr id="64" name="Straight Arrow Connector 63"/>
              <p:cNvCxnSpPr/>
              <p:nvPr/>
            </p:nvCxnSpPr>
            <p:spPr>
              <a:xfrm>
                <a:off x="5715001" y="4418012"/>
                <a:ext cx="609600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Group 10"/>
              <p:cNvGrpSpPr/>
              <p:nvPr/>
            </p:nvGrpSpPr>
            <p:grpSpPr>
              <a:xfrm>
                <a:off x="7696201" y="3429000"/>
                <a:ext cx="609599" cy="1905000"/>
                <a:chOff x="2057400" y="2438400"/>
                <a:chExt cx="609599" cy="1905000"/>
              </a:xfrm>
            </p:grpSpPr>
            <p:sp>
              <p:nvSpPr>
                <p:cNvPr id="66" name="Rectangle 3"/>
                <p:cNvSpPr/>
                <p:nvPr/>
              </p:nvSpPr>
              <p:spPr>
                <a:xfrm>
                  <a:off x="2057400" y="2438400"/>
                  <a:ext cx="533400" cy="1905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4"/>
                <p:cNvSpPr/>
                <p:nvPr/>
              </p:nvSpPr>
              <p:spPr>
                <a:xfrm>
                  <a:off x="2133600" y="25146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5"/>
                <p:cNvSpPr/>
                <p:nvPr/>
              </p:nvSpPr>
              <p:spPr>
                <a:xfrm>
                  <a:off x="2133600" y="29718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7"/>
                <p:cNvSpPr/>
                <p:nvPr/>
              </p:nvSpPr>
              <p:spPr>
                <a:xfrm>
                  <a:off x="2133600" y="38862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TextBox 9"/>
                <p:cNvSpPr txBox="1"/>
                <p:nvPr/>
              </p:nvSpPr>
              <p:spPr>
                <a:xfrm rot="5400000">
                  <a:off x="2298113" y="3336222"/>
                  <a:ext cx="2761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/>
                    <a:t>…</a:t>
                  </a:r>
                </a:p>
              </p:txBody>
            </p:sp>
          </p:grpSp>
          <p:cxnSp>
            <p:nvCxnSpPr>
              <p:cNvPr id="71" name="Straight Arrow Connector 70"/>
              <p:cNvCxnSpPr/>
              <p:nvPr/>
            </p:nvCxnSpPr>
            <p:spPr>
              <a:xfrm>
                <a:off x="7010401" y="4418012"/>
                <a:ext cx="609600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Group 10"/>
              <p:cNvGrpSpPr/>
              <p:nvPr/>
            </p:nvGrpSpPr>
            <p:grpSpPr>
              <a:xfrm>
                <a:off x="2362201" y="3429000"/>
                <a:ext cx="609599" cy="1905000"/>
                <a:chOff x="2057400" y="2438400"/>
                <a:chExt cx="609599" cy="1905000"/>
              </a:xfrm>
            </p:grpSpPr>
            <p:sp>
              <p:nvSpPr>
                <p:cNvPr id="73" name="Rectangle 3"/>
                <p:cNvSpPr/>
                <p:nvPr/>
              </p:nvSpPr>
              <p:spPr>
                <a:xfrm>
                  <a:off x="2057400" y="2438400"/>
                  <a:ext cx="533400" cy="1905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4"/>
                <p:cNvSpPr/>
                <p:nvPr/>
              </p:nvSpPr>
              <p:spPr>
                <a:xfrm>
                  <a:off x="2133600" y="25146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5"/>
                <p:cNvSpPr/>
                <p:nvPr/>
              </p:nvSpPr>
              <p:spPr>
                <a:xfrm>
                  <a:off x="2133600" y="29718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"/>
                <p:cNvSpPr/>
                <p:nvPr/>
              </p:nvSpPr>
              <p:spPr>
                <a:xfrm>
                  <a:off x="2133600" y="38862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TextBox 9"/>
                <p:cNvSpPr txBox="1"/>
                <p:nvPr/>
              </p:nvSpPr>
              <p:spPr>
                <a:xfrm rot="5400000">
                  <a:off x="2298113" y="3336222"/>
                  <a:ext cx="2761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/>
                    <a:t>…</a:t>
                  </a:r>
                </a:p>
              </p:txBody>
            </p:sp>
          </p:grpSp>
          <p:cxnSp>
            <p:nvCxnSpPr>
              <p:cNvPr id="78" name="Straight Arrow Connector 77"/>
              <p:cNvCxnSpPr/>
              <p:nvPr/>
            </p:nvCxnSpPr>
            <p:spPr>
              <a:xfrm>
                <a:off x="1676401" y="4418012"/>
                <a:ext cx="609600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10"/>
              <p:cNvGrpSpPr/>
              <p:nvPr/>
            </p:nvGrpSpPr>
            <p:grpSpPr>
              <a:xfrm>
                <a:off x="914401" y="3429000"/>
                <a:ext cx="609599" cy="1905000"/>
                <a:chOff x="2057400" y="2438400"/>
                <a:chExt cx="609599" cy="1905000"/>
              </a:xfrm>
            </p:grpSpPr>
            <p:sp>
              <p:nvSpPr>
                <p:cNvPr id="80" name="Rectangle 3"/>
                <p:cNvSpPr/>
                <p:nvPr/>
              </p:nvSpPr>
              <p:spPr>
                <a:xfrm>
                  <a:off x="2057400" y="2438400"/>
                  <a:ext cx="533400" cy="1905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4"/>
                <p:cNvSpPr/>
                <p:nvPr/>
              </p:nvSpPr>
              <p:spPr>
                <a:xfrm>
                  <a:off x="2133600" y="25146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5"/>
                <p:cNvSpPr/>
                <p:nvPr/>
              </p:nvSpPr>
              <p:spPr>
                <a:xfrm>
                  <a:off x="2133600" y="29718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7"/>
                <p:cNvSpPr/>
                <p:nvPr/>
              </p:nvSpPr>
              <p:spPr>
                <a:xfrm>
                  <a:off x="2133600" y="38862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TextBox 9"/>
                <p:cNvSpPr txBox="1"/>
                <p:nvPr/>
              </p:nvSpPr>
              <p:spPr>
                <a:xfrm rot="5400000">
                  <a:off x="2298113" y="3336222"/>
                  <a:ext cx="2761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/>
                    <a:t>…</a:t>
                  </a:r>
                </a:p>
              </p:txBody>
            </p:sp>
          </p:grpSp>
          <p:cxnSp>
            <p:nvCxnSpPr>
              <p:cNvPr id="85" name="Straight Arrow Connector 84"/>
              <p:cNvCxnSpPr/>
              <p:nvPr/>
            </p:nvCxnSpPr>
            <p:spPr>
              <a:xfrm>
                <a:off x="228601" y="4418012"/>
                <a:ext cx="609600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/>
            <p:cNvGrpSpPr/>
            <p:nvPr/>
          </p:nvGrpSpPr>
          <p:grpSpPr>
            <a:xfrm>
              <a:off x="3352800" y="3048000"/>
              <a:ext cx="1982788" cy="1371600"/>
              <a:chOff x="609600" y="3048000"/>
              <a:chExt cx="1982788" cy="1371600"/>
            </a:xfrm>
          </p:grpSpPr>
          <p:cxnSp>
            <p:nvCxnSpPr>
              <p:cNvPr id="87" name="Straight Connector 86"/>
              <p:cNvCxnSpPr/>
              <p:nvPr/>
            </p:nvCxnSpPr>
            <p:spPr>
              <a:xfrm rot="5400000" flipH="1" flipV="1">
                <a:off x="-75803" y="3733403"/>
                <a:ext cx="1371600" cy="794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609600" y="3048000"/>
                <a:ext cx="1981200" cy="1588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 rot="5400000">
                <a:off x="2401094" y="3237706"/>
                <a:ext cx="381000" cy="1588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/>
            <p:cNvGrpSpPr/>
            <p:nvPr/>
          </p:nvGrpSpPr>
          <p:grpSpPr>
            <a:xfrm>
              <a:off x="6019800" y="3048000"/>
              <a:ext cx="1982788" cy="1371600"/>
              <a:chOff x="609600" y="3048000"/>
              <a:chExt cx="1982788" cy="1371600"/>
            </a:xfrm>
          </p:grpSpPr>
          <p:cxnSp>
            <p:nvCxnSpPr>
              <p:cNvPr id="91" name="Straight Connector 90"/>
              <p:cNvCxnSpPr/>
              <p:nvPr/>
            </p:nvCxnSpPr>
            <p:spPr>
              <a:xfrm rot="5400000" flipH="1" flipV="1">
                <a:off x="-75803" y="3733403"/>
                <a:ext cx="1371600" cy="794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609600" y="3048000"/>
                <a:ext cx="1981200" cy="1588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 rot="5400000">
                <a:off x="2401094" y="3237706"/>
                <a:ext cx="381000" cy="1588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Add shortcuts or skip connections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Plain v/s residual network</a:t>
            </a:r>
          </a:p>
        </p:txBody>
      </p:sp>
      <p:sp>
        <p:nvSpPr>
          <p:cNvPr id="9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Plain network</a:t>
            </a:r>
          </a:p>
          <a:p>
            <a:pPr lvl="1"/>
            <a:r>
              <a:rPr lang="en-US" dirty="0"/>
              <a:t>More network layers – More training error </a:t>
            </a:r>
          </a:p>
        </p:txBody>
      </p:sp>
      <p:pic>
        <p:nvPicPr>
          <p:cNvPr id="65" name="Picture 64" descr="Plain&amp;ResidualNetwork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68346"/>
            <a:ext cx="9144000" cy="3013454"/>
          </a:xfrm>
          <a:prstGeom prst="rect">
            <a:avLst/>
          </a:prstGeom>
        </p:spPr>
      </p:pic>
      <p:sp>
        <p:nvSpPr>
          <p:cNvPr id="72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2362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>
                <a:solidFill>
                  <a:srgbClr val="FF0000"/>
                </a:solidFill>
              </a:rPr>
              <a:t>ack</a:t>
            </a:r>
            <a:r>
              <a:rPr lang="en-US" sz="1600" b="1" dirty="0">
                <a:solidFill>
                  <a:srgbClr val="FF0000"/>
                </a:solidFill>
              </a:rPr>
              <a:t> – </a:t>
            </a:r>
            <a:r>
              <a:rPr lang="en-US" sz="1600" b="1" dirty="0" err="1">
                <a:solidFill>
                  <a:srgbClr val="FF0000"/>
                </a:solidFill>
              </a:rPr>
              <a:t>ResNet</a:t>
            </a:r>
            <a:r>
              <a:rPr lang="en-US" sz="1600" b="1" dirty="0">
                <a:solidFill>
                  <a:srgbClr val="FF0000"/>
                </a:solidFill>
              </a:rPr>
              <a:t> paper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Plain v/s residual network</a:t>
            </a:r>
          </a:p>
        </p:txBody>
      </p:sp>
      <p:sp>
        <p:nvSpPr>
          <p:cNvPr id="9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Plain network</a:t>
            </a:r>
          </a:p>
          <a:p>
            <a:pPr lvl="1"/>
            <a:r>
              <a:rPr lang="en-US" dirty="0"/>
              <a:t>More network layers – More training error </a:t>
            </a:r>
          </a:p>
          <a:p>
            <a:r>
              <a:rPr lang="en-US" dirty="0"/>
              <a:t>Residual network</a:t>
            </a:r>
          </a:p>
          <a:p>
            <a:pPr lvl="1"/>
            <a:r>
              <a:rPr lang="en-US" dirty="0"/>
              <a:t>More network layers – Less training error</a:t>
            </a:r>
          </a:p>
        </p:txBody>
      </p:sp>
      <p:pic>
        <p:nvPicPr>
          <p:cNvPr id="65" name="Picture 64" descr="Plain&amp;ResidualNetwork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68346"/>
            <a:ext cx="9144000" cy="3013454"/>
          </a:xfrm>
          <a:prstGeom prst="rect">
            <a:avLst/>
          </a:prstGeom>
        </p:spPr>
      </p:pic>
      <p:sp>
        <p:nvSpPr>
          <p:cNvPr id="5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2362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>
                <a:solidFill>
                  <a:srgbClr val="FF0000"/>
                </a:solidFill>
              </a:rPr>
              <a:t>ack</a:t>
            </a:r>
            <a:r>
              <a:rPr lang="en-US" sz="1600" b="1" dirty="0">
                <a:solidFill>
                  <a:srgbClr val="FF0000"/>
                </a:solidFill>
              </a:rPr>
              <a:t> – </a:t>
            </a:r>
            <a:r>
              <a:rPr lang="en-US" sz="1600" b="1" dirty="0" err="1">
                <a:solidFill>
                  <a:srgbClr val="FF0000"/>
                </a:solidFill>
              </a:rPr>
              <a:t>ResNet</a:t>
            </a:r>
            <a:r>
              <a:rPr lang="en-US" sz="1600" b="1" dirty="0">
                <a:solidFill>
                  <a:srgbClr val="FF0000"/>
                </a:solidFill>
              </a:rPr>
              <a:t> paper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residual network works?</a:t>
            </a:r>
          </a:p>
        </p:txBody>
      </p:sp>
      <p:sp>
        <p:nvSpPr>
          <p:cNvPr id="9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z</a:t>
            </a:r>
            <a:r>
              <a:rPr lang="en-US" baseline="30000" dirty="0"/>
              <a:t>[l]</a:t>
            </a:r>
            <a:r>
              <a:rPr lang="en-US" dirty="0"/>
              <a:t> = W</a:t>
            </a:r>
            <a:r>
              <a:rPr lang="en-US" baseline="30000" dirty="0"/>
              <a:t>[l]</a:t>
            </a:r>
            <a:r>
              <a:rPr lang="en-US" dirty="0"/>
              <a:t> a</a:t>
            </a:r>
            <a:r>
              <a:rPr lang="en-US" baseline="30000" dirty="0"/>
              <a:t>[l-1]</a:t>
            </a:r>
            <a:r>
              <a:rPr lang="en-US" dirty="0"/>
              <a:t> + b</a:t>
            </a:r>
            <a:r>
              <a:rPr lang="en-US" baseline="30000" dirty="0"/>
              <a:t>[l]</a:t>
            </a:r>
            <a:r>
              <a:rPr lang="en-US" dirty="0"/>
              <a:t> – Linear regression</a:t>
            </a:r>
            <a:endParaRPr lang="en-US" baseline="30000" dirty="0"/>
          </a:p>
          <a:p>
            <a:r>
              <a:rPr lang="en-US" dirty="0"/>
              <a:t>a</a:t>
            </a:r>
            <a:r>
              <a:rPr lang="en-US" baseline="30000" dirty="0"/>
              <a:t>[l]</a:t>
            </a:r>
            <a:r>
              <a:rPr lang="en-US" dirty="0"/>
              <a:t> = g(z</a:t>
            </a:r>
            <a:r>
              <a:rPr lang="en-US" baseline="30000" dirty="0"/>
              <a:t>[l]</a:t>
            </a:r>
            <a:r>
              <a:rPr lang="en-US" dirty="0"/>
              <a:t>) – ReLU activation 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152400" y="4648200"/>
            <a:ext cx="6172201" cy="1905000"/>
            <a:chOff x="152400" y="4648200"/>
            <a:chExt cx="6172201" cy="1905000"/>
          </a:xfrm>
        </p:grpSpPr>
        <p:grpSp>
          <p:nvGrpSpPr>
            <p:cNvPr id="4" name="Group 10"/>
            <p:cNvGrpSpPr/>
            <p:nvPr/>
          </p:nvGrpSpPr>
          <p:grpSpPr>
            <a:xfrm>
              <a:off x="3810000" y="4648200"/>
              <a:ext cx="609599" cy="1905000"/>
              <a:chOff x="2057400" y="2438400"/>
              <a:chExt cx="609599" cy="1905000"/>
            </a:xfrm>
          </p:grpSpPr>
          <p:sp>
            <p:nvSpPr>
              <p:cNvPr id="118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152400" y="510540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/>
                <a:t>X</a:t>
              </a:r>
              <a:endParaRPr lang="en-US" sz="2400" b="1" dirty="0"/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>
              <a:off x="3124200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10"/>
            <p:cNvGrpSpPr/>
            <p:nvPr/>
          </p:nvGrpSpPr>
          <p:grpSpPr>
            <a:xfrm>
              <a:off x="5105401" y="4648200"/>
              <a:ext cx="609599" cy="1905000"/>
              <a:chOff x="2057400" y="2438400"/>
              <a:chExt cx="609599" cy="1905000"/>
            </a:xfrm>
          </p:grpSpPr>
          <p:sp>
            <p:nvSpPr>
              <p:cNvPr id="113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cxnSp>
          <p:nvCxnSpPr>
            <p:cNvPr id="83" name="Straight Arrow Connector 82"/>
            <p:cNvCxnSpPr/>
            <p:nvPr/>
          </p:nvCxnSpPr>
          <p:spPr>
            <a:xfrm>
              <a:off x="44196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>
              <a:off x="57150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"/>
            <p:cNvGrpSpPr/>
            <p:nvPr/>
          </p:nvGrpSpPr>
          <p:grpSpPr>
            <a:xfrm>
              <a:off x="2362201" y="4648200"/>
              <a:ext cx="609599" cy="1905000"/>
              <a:chOff x="2057400" y="2438400"/>
              <a:chExt cx="609599" cy="1905000"/>
            </a:xfrm>
          </p:grpSpPr>
          <p:sp>
            <p:nvSpPr>
              <p:cNvPr id="98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cxnSp>
          <p:nvCxnSpPr>
            <p:cNvPr id="89" name="Straight Arrow Connector 88"/>
            <p:cNvCxnSpPr/>
            <p:nvPr/>
          </p:nvCxnSpPr>
          <p:spPr>
            <a:xfrm>
              <a:off x="16764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10"/>
            <p:cNvGrpSpPr/>
            <p:nvPr/>
          </p:nvGrpSpPr>
          <p:grpSpPr>
            <a:xfrm>
              <a:off x="914401" y="4648200"/>
              <a:ext cx="609599" cy="1905000"/>
              <a:chOff x="2057400" y="2438400"/>
              <a:chExt cx="609599" cy="1905000"/>
            </a:xfrm>
          </p:grpSpPr>
          <p:sp>
            <p:nvSpPr>
              <p:cNvPr id="92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cxnSp>
          <p:nvCxnSpPr>
            <p:cNvPr id="91" name="Straight Arrow Connector 90"/>
            <p:cNvCxnSpPr/>
            <p:nvPr/>
          </p:nvCxnSpPr>
          <p:spPr>
            <a:xfrm>
              <a:off x="2286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5638800" y="517713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a</a:t>
              </a:r>
              <a:r>
                <a:rPr lang="en-US" sz="2400" b="1" baseline="30000" dirty="0"/>
                <a:t>[l]</a:t>
              </a:r>
              <a:endParaRPr lang="en-US" sz="2400" b="1" dirty="0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residual network works?</a:t>
            </a:r>
          </a:p>
        </p:txBody>
      </p:sp>
      <p:sp>
        <p:nvSpPr>
          <p:cNvPr id="9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z</a:t>
            </a:r>
            <a:r>
              <a:rPr lang="en-US" baseline="30000" dirty="0"/>
              <a:t>[l+2]</a:t>
            </a:r>
            <a:r>
              <a:rPr lang="en-US" dirty="0"/>
              <a:t> = W</a:t>
            </a:r>
            <a:r>
              <a:rPr lang="en-US" baseline="30000" dirty="0"/>
              <a:t>[l+2]</a:t>
            </a:r>
            <a:r>
              <a:rPr lang="en-US" dirty="0"/>
              <a:t> a</a:t>
            </a:r>
            <a:r>
              <a:rPr lang="en-US" baseline="30000" dirty="0"/>
              <a:t>[l+1]</a:t>
            </a:r>
            <a:r>
              <a:rPr lang="en-US" dirty="0"/>
              <a:t> + b</a:t>
            </a:r>
            <a:r>
              <a:rPr lang="en-US" baseline="30000" dirty="0"/>
              <a:t>[l+2]</a:t>
            </a:r>
            <a:r>
              <a:rPr lang="en-US" dirty="0"/>
              <a:t> – Linear regression</a:t>
            </a:r>
            <a:endParaRPr lang="en-US" baseline="30000" dirty="0"/>
          </a:p>
          <a:p>
            <a:r>
              <a:rPr lang="en-US" dirty="0"/>
              <a:t>a</a:t>
            </a:r>
            <a:r>
              <a:rPr lang="en-US" baseline="30000" dirty="0"/>
              <a:t>[l+2]</a:t>
            </a:r>
            <a:r>
              <a:rPr lang="en-US" dirty="0"/>
              <a:t> = </a:t>
            </a:r>
            <a:r>
              <a:rPr lang="en-US" dirty="0">
                <a:solidFill>
                  <a:srgbClr val="00B050"/>
                </a:solidFill>
              </a:rPr>
              <a:t>g(z</a:t>
            </a:r>
            <a:r>
              <a:rPr lang="en-US" baseline="30000" dirty="0">
                <a:solidFill>
                  <a:srgbClr val="00B050"/>
                </a:solidFill>
              </a:rPr>
              <a:t>[l+2]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</a:rPr>
              <a:t>+ a</a:t>
            </a:r>
            <a:r>
              <a:rPr lang="en-US" baseline="30000" dirty="0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</a:rPr>
              <a:t>[l]</a:t>
            </a:r>
            <a:r>
              <a:rPr lang="en-US" dirty="0">
                <a:solidFill>
                  <a:srgbClr val="00B050"/>
                </a:solidFill>
              </a:rPr>
              <a:t>)</a:t>
            </a:r>
            <a:r>
              <a:rPr lang="en-US" dirty="0"/>
              <a:t> – ReLU activation</a:t>
            </a:r>
          </a:p>
          <a:p>
            <a:endParaRPr lang="en-US" dirty="0"/>
          </a:p>
        </p:txBody>
      </p:sp>
      <p:grpSp>
        <p:nvGrpSpPr>
          <p:cNvPr id="128" name="Group 127"/>
          <p:cNvGrpSpPr/>
          <p:nvPr/>
        </p:nvGrpSpPr>
        <p:grpSpPr>
          <a:xfrm>
            <a:off x="152400" y="4267200"/>
            <a:ext cx="8915400" cy="2286000"/>
            <a:chOff x="152400" y="4267200"/>
            <a:chExt cx="8915400" cy="2286000"/>
          </a:xfrm>
        </p:grpSpPr>
        <p:grpSp>
          <p:nvGrpSpPr>
            <p:cNvPr id="77" name="Group 10"/>
            <p:cNvGrpSpPr/>
            <p:nvPr/>
          </p:nvGrpSpPr>
          <p:grpSpPr>
            <a:xfrm>
              <a:off x="3810000" y="4648200"/>
              <a:ext cx="609599" cy="1905000"/>
              <a:chOff x="2057400" y="2438400"/>
              <a:chExt cx="609599" cy="1905000"/>
            </a:xfrm>
          </p:grpSpPr>
          <p:sp>
            <p:nvSpPr>
              <p:cNvPr id="118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cxnSp>
          <p:nvCxnSpPr>
            <p:cNvPr id="78" name="Straight Arrow Connector 77"/>
            <p:cNvCxnSpPr/>
            <p:nvPr/>
          </p:nvCxnSpPr>
          <p:spPr>
            <a:xfrm>
              <a:off x="8305800" y="56388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8229600" y="5100935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a</a:t>
              </a:r>
              <a:r>
                <a:rPr lang="en-US" sz="2400" b="1" baseline="30000" dirty="0"/>
                <a:t>[l+2]</a:t>
              </a:r>
              <a:endParaRPr lang="en-US" sz="2400" b="1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52400" y="510540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/>
                <a:t>X</a:t>
              </a:r>
              <a:endParaRPr lang="en-US" sz="2400" b="1" dirty="0"/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>
              <a:off x="3124200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10"/>
            <p:cNvGrpSpPr/>
            <p:nvPr/>
          </p:nvGrpSpPr>
          <p:grpSpPr>
            <a:xfrm>
              <a:off x="5105401" y="4648200"/>
              <a:ext cx="609599" cy="1905000"/>
              <a:chOff x="2057400" y="2438400"/>
              <a:chExt cx="609599" cy="1905000"/>
            </a:xfrm>
          </p:grpSpPr>
          <p:sp>
            <p:nvSpPr>
              <p:cNvPr id="113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cxnSp>
          <p:nvCxnSpPr>
            <p:cNvPr id="83" name="Straight Arrow Connector 82"/>
            <p:cNvCxnSpPr/>
            <p:nvPr/>
          </p:nvCxnSpPr>
          <p:spPr>
            <a:xfrm>
              <a:off x="44196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 10"/>
            <p:cNvGrpSpPr/>
            <p:nvPr/>
          </p:nvGrpSpPr>
          <p:grpSpPr>
            <a:xfrm>
              <a:off x="6400801" y="4648200"/>
              <a:ext cx="609599" cy="1905000"/>
              <a:chOff x="2057400" y="2438400"/>
              <a:chExt cx="609599" cy="1905000"/>
            </a:xfrm>
          </p:grpSpPr>
          <p:sp>
            <p:nvSpPr>
              <p:cNvPr id="108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cxnSp>
          <p:nvCxnSpPr>
            <p:cNvPr id="85" name="Straight Arrow Connector 84"/>
            <p:cNvCxnSpPr/>
            <p:nvPr/>
          </p:nvCxnSpPr>
          <p:spPr>
            <a:xfrm>
              <a:off x="57150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Group 10"/>
            <p:cNvGrpSpPr/>
            <p:nvPr/>
          </p:nvGrpSpPr>
          <p:grpSpPr>
            <a:xfrm>
              <a:off x="7696201" y="4648200"/>
              <a:ext cx="609599" cy="1905000"/>
              <a:chOff x="2057400" y="2438400"/>
              <a:chExt cx="609599" cy="1905000"/>
            </a:xfrm>
          </p:grpSpPr>
          <p:sp>
            <p:nvSpPr>
              <p:cNvPr id="103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cxnSp>
          <p:nvCxnSpPr>
            <p:cNvPr id="87" name="Straight Arrow Connector 86"/>
            <p:cNvCxnSpPr/>
            <p:nvPr/>
          </p:nvCxnSpPr>
          <p:spPr>
            <a:xfrm>
              <a:off x="70104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Group 10"/>
            <p:cNvGrpSpPr/>
            <p:nvPr/>
          </p:nvGrpSpPr>
          <p:grpSpPr>
            <a:xfrm>
              <a:off x="2362201" y="4648200"/>
              <a:ext cx="609599" cy="1905000"/>
              <a:chOff x="2057400" y="2438400"/>
              <a:chExt cx="609599" cy="1905000"/>
            </a:xfrm>
          </p:grpSpPr>
          <p:sp>
            <p:nvSpPr>
              <p:cNvPr id="98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cxnSp>
          <p:nvCxnSpPr>
            <p:cNvPr id="89" name="Straight Arrow Connector 88"/>
            <p:cNvCxnSpPr/>
            <p:nvPr/>
          </p:nvCxnSpPr>
          <p:spPr>
            <a:xfrm>
              <a:off x="16764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" name="Group 10"/>
            <p:cNvGrpSpPr/>
            <p:nvPr/>
          </p:nvGrpSpPr>
          <p:grpSpPr>
            <a:xfrm>
              <a:off x="914401" y="4648200"/>
              <a:ext cx="609599" cy="1905000"/>
              <a:chOff x="2057400" y="2438400"/>
              <a:chExt cx="609599" cy="1905000"/>
            </a:xfrm>
          </p:grpSpPr>
          <p:sp>
            <p:nvSpPr>
              <p:cNvPr id="92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cxnSp>
          <p:nvCxnSpPr>
            <p:cNvPr id="91" name="Straight Arrow Connector 90"/>
            <p:cNvCxnSpPr/>
            <p:nvPr/>
          </p:nvCxnSpPr>
          <p:spPr>
            <a:xfrm>
              <a:off x="2286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 flipH="1" flipV="1">
              <a:off x="5409008" y="4952603"/>
              <a:ext cx="1371600" cy="794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6094411" y="4267200"/>
              <a:ext cx="1906589" cy="1528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rot="5400000">
              <a:off x="7811294" y="4456906"/>
              <a:ext cx="3810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5638800" y="517713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a</a:t>
              </a:r>
              <a:r>
                <a:rPr lang="en-US" sz="2400" b="1" baseline="30000" dirty="0"/>
                <a:t>[l]</a:t>
              </a:r>
              <a:endParaRPr lang="en-US" sz="2400" b="1" dirty="0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residual network works?</a:t>
            </a:r>
          </a:p>
        </p:txBody>
      </p:sp>
      <p:sp>
        <p:nvSpPr>
          <p:cNvPr id="9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z</a:t>
            </a:r>
            <a:r>
              <a:rPr lang="en-US" baseline="30000" dirty="0"/>
              <a:t>[l+2]</a:t>
            </a:r>
            <a:r>
              <a:rPr lang="en-US" dirty="0"/>
              <a:t> = W</a:t>
            </a:r>
            <a:r>
              <a:rPr lang="en-US" baseline="30000" dirty="0"/>
              <a:t>[l+2]</a:t>
            </a:r>
            <a:r>
              <a:rPr lang="en-US" dirty="0"/>
              <a:t> a</a:t>
            </a:r>
            <a:r>
              <a:rPr lang="en-US" baseline="30000" dirty="0"/>
              <a:t>[l+1]</a:t>
            </a:r>
            <a:r>
              <a:rPr lang="en-US" dirty="0"/>
              <a:t> + b</a:t>
            </a:r>
            <a:r>
              <a:rPr lang="en-US" baseline="30000" dirty="0"/>
              <a:t>[l+2]</a:t>
            </a:r>
            <a:r>
              <a:rPr lang="en-US" dirty="0"/>
              <a:t> – Linear regression</a:t>
            </a:r>
            <a:endParaRPr lang="en-US" baseline="30000" dirty="0"/>
          </a:p>
          <a:p>
            <a:r>
              <a:rPr lang="en-US" dirty="0"/>
              <a:t>a</a:t>
            </a:r>
            <a:r>
              <a:rPr lang="en-US" baseline="30000" dirty="0"/>
              <a:t>[l+2]</a:t>
            </a:r>
            <a:r>
              <a:rPr lang="en-US" dirty="0"/>
              <a:t> = </a:t>
            </a:r>
            <a:r>
              <a:rPr lang="en-US" dirty="0">
                <a:solidFill>
                  <a:srgbClr val="00B050"/>
                </a:solidFill>
              </a:rPr>
              <a:t>g(</a:t>
            </a:r>
            <a:r>
              <a:rPr lang="en-US" u="sng" dirty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z</a:t>
            </a:r>
            <a:r>
              <a:rPr lang="en-US" u="sng" baseline="30000" dirty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[l+2]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</a:rPr>
              <a:t>+ a</a:t>
            </a:r>
            <a:r>
              <a:rPr lang="en-US" baseline="30000" dirty="0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</a:rPr>
              <a:t>[l]</a:t>
            </a:r>
            <a:r>
              <a:rPr lang="en-US" dirty="0">
                <a:solidFill>
                  <a:srgbClr val="00B050"/>
                </a:solidFill>
              </a:rPr>
              <a:t>)</a:t>
            </a:r>
            <a:r>
              <a:rPr lang="en-US" dirty="0"/>
              <a:t> – ReLU activation</a:t>
            </a:r>
          </a:p>
          <a:p>
            <a:pPr>
              <a:buNone/>
            </a:pPr>
            <a:r>
              <a:rPr lang="en-US" dirty="0"/>
              <a:t>            = </a:t>
            </a:r>
            <a:r>
              <a:rPr lang="en-US" dirty="0">
                <a:solidFill>
                  <a:srgbClr val="00B050"/>
                </a:solidFill>
              </a:rPr>
              <a:t>g(</a:t>
            </a:r>
            <a:r>
              <a:rPr lang="en-US" u="sng" dirty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W</a:t>
            </a:r>
            <a:r>
              <a:rPr lang="en-US" u="sng" baseline="30000" dirty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[l+2]</a:t>
            </a:r>
            <a:r>
              <a:rPr lang="en-US" u="sng" dirty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 a</a:t>
            </a:r>
            <a:r>
              <a:rPr lang="en-US" u="sng" baseline="30000" dirty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[l+1] </a:t>
            </a:r>
            <a:r>
              <a:rPr lang="en-US" u="sng" dirty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+ b</a:t>
            </a:r>
            <a:r>
              <a:rPr lang="en-US" u="sng" baseline="30000" dirty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[l+2]</a:t>
            </a:r>
            <a:r>
              <a:rPr lang="en-US" dirty="0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</a:rPr>
              <a:t> + a</a:t>
            </a:r>
            <a:r>
              <a:rPr lang="en-US" baseline="30000" dirty="0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</a:rPr>
              <a:t>[l]</a:t>
            </a:r>
            <a:r>
              <a:rPr lang="en-US" dirty="0">
                <a:solidFill>
                  <a:srgbClr val="00B050"/>
                </a:solidFill>
              </a:rPr>
              <a:t>)</a:t>
            </a:r>
            <a:endParaRPr lang="en-US" dirty="0"/>
          </a:p>
        </p:txBody>
      </p:sp>
      <p:grpSp>
        <p:nvGrpSpPr>
          <p:cNvPr id="3" name="Group 127"/>
          <p:cNvGrpSpPr/>
          <p:nvPr/>
        </p:nvGrpSpPr>
        <p:grpSpPr>
          <a:xfrm>
            <a:off x="152400" y="4267200"/>
            <a:ext cx="8915400" cy="2286000"/>
            <a:chOff x="152400" y="4267200"/>
            <a:chExt cx="8915400" cy="2286000"/>
          </a:xfrm>
        </p:grpSpPr>
        <p:grpSp>
          <p:nvGrpSpPr>
            <p:cNvPr id="4" name="Group 10"/>
            <p:cNvGrpSpPr/>
            <p:nvPr/>
          </p:nvGrpSpPr>
          <p:grpSpPr>
            <a:xfrm>
              <a:off x="3810000" y="4648200"/>
              <a:ext cx="609599" cy="1905000"/>
              <a:chOff x="2057400" y="2438400"/>
              <a:chExt cx="609599" cy="1905000"/>
            </a:xfrm>
          </p:grpSpPr>
          <p:sp>
            <p:nvSpPr>
              <p:cNvPr id="118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cxnSp>
          <p:nvCxnSpPr>
            <p:cNvPr id="78" name="Straight Arrow Connector 77"/>
            <p:cNvCxnSpPr/>
            <p:nvPr/>
          </p:nvCxnSpPr>
          <p:spPr>
            <a:xfrm>
              <a:off x="8305800" y="56388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8229600" y="5100935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a</a:t>
              </a:r>
              <a:r>
                <a:rPr lang="en-US" sz="2400" b="1" baseline="30000" dirty="0"/>
                <a:t>[l+2]</a:t>
              </a:r>
              <a:endParaRPr lang="en-US" sz="2400" b="1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52400" y="510540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/>
                <a:t>X</a:t>
              </a:r>
              <a:endParaRPr lang="en-US" sz="2400" b="1" dirty="0"/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>
              <a:off x="3124200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10"/>
            <p:cNvGrpSpPr/>
            <p:nvPr/>
          </p:nvGrpSpPr>
          <p:grpSpPr>
            <a:xfrm>
              <a:off x="5105401" y="4648200"/>
              <a:ext cx="609599" cy="1905000"/>
              <a:chOff x="2057400" y="2438400"/>
              <a:chExt cx="609599" cy="1905000"/>
            </a:xfrm>
          </p:grpSpPr>
          <p:sp>
            <p:nvSpPr>
              <p:cNvPr id="113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cxnSp>
          <p:nvCxnSpPr>
            <p:cNvPr id="83" name="Straight Arrow Connector 82"/>
            <p:cNvCxnSpPr/>
            <p:nvPr/>
          </p:nvCxnSpPr>
          <p:spPr>
            <a:xfrm>
              <a:off x="44196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10"/>
            <p:cNvGrpSpPr/>
            <p:nvPr/>
          </p:nvGrpSpPr>
          <p:grpSpPr>
            <a:xfrm>
              <a:off x="6400801" y="4648200"/>
              <a:ext cx="609599" cy="1905000"/>
              <a:chOff x="2057400" y="2438400"/>
              <a:chExt cx="609599" cy="1905000"/>
            </a:xfrm>
          </p:grpSpPr>
          <p:sp>
            <p:nvSpPr>
              <p:cNvPr id="108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cxnSp>
          <p:nvCxnSpPr>
            <p:cNvPr id="85" name="Straight Arrow Connector 84"/>
            <p:cNvCxnSpPr/>
            <p:nvPr/>
          </p:nvCxnSpPr>
          <p:spPr>
            <a:xfrm>
              <a:off x="57150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10"/>
            <p:cNvGrpSpPr/>
            <p:nvPr/>
          </p:nvGrpSpPr>
          <p:grpSpPr>
            <a:xfrm>
              <a:off x="7696201" y="4648200"/>
              <a:ext cx="609599" cy="1905000"/>
              <a:chOff x="2057400" y="2438400"/>
              <a:chExt cx="609599" cy="1905000"/>
            </a:xfrm>
          </p:grpSpPr>
          <p:sp>
            <p:nvSpPr>
              <p:cNvPr id="103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cxnSp>
          <p:nvCxnSpPr>
            <p:cNvPr id="87" name="Straight Arrow Connector 86"/>
            <p:cNvCxnSpPr/>
            <p:nvPr/>
          </p:nvCxnSpPr>
          <p:spPr>
            <a:xfrm>
              <a:off x="70104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"/>
            <p:cNvGrpSpPr/>
            <p:nvPr/>
          </p:nvGrpSpPr>
          <p:grpSpPr>
            <a:xfrm>
              <a:off x="2362201" y="4648200"/>
              <a:ext cx="609599" cy="1905000"/>
              <a:chOff x="2057400" y="2438400"/>
              <a:chExt cx="609599" cy="1905000"/>
            </a:xfrm>
          </p:grpSpPr>
          <p:sp>
            <p:nvSpPr>
              <p:cNvPr id="98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cxnSp>
          <p:nvCxnSpPr>
            <p:cNvPr id="89" name="Straight Arrow Connector 88"/>
            <p:cNvCxnSpPr/>
            <p:nvPr/>
          </p:nvCxnSpPr>
          <p:spPr>
            <a:xfrm>
              <a:off x="16764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10"/>
            <p:cNvGrpSpPr/>
            <p:nvPr/>
          </p:nvGrpSpPr>
          <p:grpSpPr>
            <a:xfrm>
              <a:off x="914401" y="4648200"/>
              <a:ext cx="609599" cy="1905000"/>
              <a:chOff x="2057400" y="2438400"/>
              <a:chExt cx="609599" cy="1905000"/>
            </a:xfrm>
          </p:grpSpPr>
          <p:sp>
            <p:nvSpPr>
              <p:cNvPr id="92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cxnSp>
          <p:nvCxnSpPr>
            <p:cNvPr id="91" name="Straight Arrow Connector 90"/>
            <p:cNvCxnSpPr/>
            <p:nvPr/>
          </p:nvCxnSpPr>
          <p:spPr>
            <a:xfrm>
              <a:off x="2286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 flipH="1" flipV="1">
              <a:off x="5409008" y="4952603"/>
              <a:ext cx="1371600" cy="794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6094411" y="4267200"/>
              <a:ext cx="1906589" cy="1528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rot="5400000">
              <a:off x="7811294" y="4456906"/>
              <a:ext cx="3810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5638800" y="517713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a</a:t>
              </a:r>
              <a:r>
                <a:rPr lang="en-US" sz="2400" b="1" baseline="30000" dirty="0"/>
                <a:t>[l]</a:t>
              </a:r>
              <a:endParaRPr lang="en-US" sz="2400" b="1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Vanishing Gradient</a:t>
            </a:r>
          </a:p>
          <a:p>
            <a:r>
              <a:rPr lang="en-US" dirty="0"/>
              <a:t>Residual block</a:t>
            </a:r>
          </a:p>
          <a:p>
            <a:r>
              <a:rPr lang="en-US" dirty="0"/>
              <a:t>Residual network</a:t>
            </a:r>
          </a:p>
          <a:p>
            <a:r>
              <a:rPr lang="en-US" dirty="0"/>
              <a:t>Plain v/s residual network</a:t>
            </a:r>
          </a:p>
          <a:p>
            <a:r>
              <a:rPr lang="en-US" dirty="0"/>
              <a:t>Why residual network works?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residual network works?</a:t>
            </a:r>
          </a:p>
        </p:txBody>
      </p:sp>
      <p:sp>
        <p:nvSpPr>
          <p:cNvPr id="9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z</a:t>
            </a:r>
            <a:r>
              <a:rPr lang="en-US" baseline="30000" dirty="0"/>
              <a:t>[l+2]</a:t>
            </a:r>
            <a:r>
              <a:rPr lang="en-US" dirty="0"/>
              <a:t> = W</a:t>
            </a:r>
            <a:r>
              <a:rPr lang="en-US" baseline="30000" dirty="0"/>
              <a:t>[l+2]</a:t>
            </a:r>
            <a:r>
              <a:rPr lang="en-US" dirty="0"/>
              <a:t> a</a:t>
            </a:r>
            <a:r>
              <a:rPr lang="en-US" baseline="30000" dirty="0"/>
              <a:t>[l+1]</a:t>
            </a:r>
            <a:r>
              <a:rPr lang="en-US" dirty="0"/>
              <a:t> + b</a:t>
            </a:r>
            <a:r>
              <a:rPr lang="en-US" baseline="30000" dirty="0"/>
              <a:t>[l+2]</a:t>
            </a:r>
            <a:r>
              <a:rPr lang="en-US" dirty="0"/>
              <a:t> – Linear regression</a:t>
            </a:r>
            <a:endParaRPr lang="en-US" baseline="30000" dirty="0"/>
          </a:p>
          <a:p>
            <a:r>
              <a:rPr lang="en-US" dirty="0"/>
              <a:t>a</a:t>
            </a:r>
            <a:r>
              <a:rPr lang="en-US" baseline="30000" dirty="0"/>
              <a:t>[l+2]</a:t>
            </a:r>
            <a:r>
              <a:rPr lang="en-US" dirty="0"/>
              <a:t> = </a:t>
            </a:r>
            <a:r>
              <a:rPr lang="en-US" dirty="0">
                <a:solidFill>
                  <a:srgbClr val="00B050"/>
                </a:solidFill>
              </a:rPr>
              <a:t>g(</a:t>
            </a:r>
            <a:r>
              <a:rPr lang="en-US" u="sng" dirty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z</a:t>
            </a:r>
            <a:r>
              <a:rPr lang="en-US" u="sng" baseline="30000" dirty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[l+2]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</a:rPr>
              <a:t>+ a</a:t>
            </a:r>
            <a:r>
              <a:rPr lang="en-US" baseline="30000" dirty="0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</a:rPr>
              <a:t>[l]</a:t>
            </a:r>
            <a:r>
              <a:rPr lang="en-US" dirty="0">
                <a:solidFill>
                  <a:srgbClr val="00B050"/>
                </a:solidFill>
              </a:rPr>
              <a:t>)</a:t>
            </a:r>
            <a:r>
              <a:rPr lang="en-US" dirty="0"/>
              <a:t> – ReLU activation</a:t>
            </a:r>
          </a:p>
          <a:p>
            <a:pPr>
              <a:buNone/>
            </a:pPr>
            <a:r>
              <a:rPr lang="en-US" dirty="0"/>
              <a:t>            = </a:t>
            </a:r>
            <a:r>
              <a:rPr lang="en-US" dirty="0">
                <a:solidFill>
                  <a:srgbClr val="00B050"/>
                </a:solidFill>
              </a:rPr>
              <a:t>g(</a:t>
            </a:r>
            <a:r>
              <a:rPr lang="en-US" u="sng" dirty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W</a:t>
            </a:r>
            <a:r>
              <a:rPr lang="en-US" u="sng" baseline="30000" dirty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[l+2]</a:t>
            </a:r>
            <a:r>
              <a:rPr lang="en-US" u="sng" dirty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 a</a:t>
            </a:r>
            <a:r>
              <a:rPr lang="en-US" u="sng" baseline="30000" dirty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[l+1] </a:t>
            </a:r>
            <a:r>
              <a:rPr lang="en-US" u="sng" dirty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+ b</a:t>
            </a:r>
            <a:r>
              <a:rPr lang="en-US" u="sng" baseline="30000" dirty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[l+2]</a:t>
            </a:r>
            <a:r>
              <a:rPr lang="en-US" dirty="0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</a:rPr>
              <a:t> + a</a:t>
            </a:r>
            <a:r>
              <a:rPr lang="en-US" baseline="30000" dirty="0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</a:rPr>
              <a:t>[l]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W</a:t>
            </a:r>
            <a:r>
              <a:rPr lang="en-US" baseline="30000" dirty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[l+2]</a:t>
            </a:r>
            <a:r>
              <a:rPr lang="en-US" dirty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~ 0 </a:t>
            </a:r>
            <a:r>
              <a:rPr lang="en-US" dirty="0">
                <a:uFill>
                  <a:solidFill>
                    <a:schemeClr val="accent6"/>
                  </a:solidFill>
                </a:uFill>
              </a:rPr>
              <a:t>and</a:t>
            </a:r>
            <a:r>
              <a:rPr lang="en-US" dirty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 b</a:t>
            </a:r>
            <a:r>
              <a:rPr lang="en-US" baseline="30000" dirty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[l+2] </a:t>
            </a:r>
            <a:r>
              <a:rPr lang="en-US" dirty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~0 </a:t>
            </a:r>
            <a:r>
              <a:rPr lang="en-US" dirty="0">
                <a:uFill>
                  <a:solidFill>
                    <a:schemeClr val="accent6"/>
                  </a:solidFill>
                </a:uFill>
              </a:rPr>
              <a:t>then</a:t>
            </a:r>
            <a:r>
              <a:rPr lang="en-US" dirty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 </a:t>
            </a:r>
            <a:r>
              <a:rPr lang="en-US" u="sng" dirty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W</a:t>
            </a:r>
            <a:r>
              <a:rPr lang="en-US" u="sng" baseline="30000" dirty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[l+2]</a:t>
            </a:r>
            <a:r>
              <a:rPr lang="en-US" u="sng" dirty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 a</a:t>
            </a:r>
            <a:r>
              <a:rPr lang="en-US" u="sng" baseline="30000" dirty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[l+1] </a:t>
            </a:r>
            <a:r>
              <a:rPr lang="en-US" u="sng" dirty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+ b</a:t>
            </a:r>
            <a:r>
              <a:rPr lang="en-US" u="sng" baseline="30000" dirty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[l+2]</a:t>
            </a:r>
            <a:r>
              <a:rPr lang="en-US" baseline="30000" dirty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  </a:t>
            </a:r>
            <a:r>
              <a:rPr lang="en-US" dirty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= 0</a:t>
            </a:r>
            <a:r>
              <a:rPr lang="en-US" dirty="0">
                <a:uFill>
                  <a:solidFill>
                    <a:schemeClr val="accent6"/>
                  </a:solidFill>
                </a:uFill>
              </a:rPr>
              <a:t> </a:t>
            </a:r>
            <a:endParaRPr lang="en-US" dirty="0"/>
          </a:p>
        </p:txBody>
      </p:sp>
      <p:grpSp>
        <p:nvGrpSpPr>
          <p:cNvPr id="3" name="Group 127"/>
          <p:cNvGrpSpPr/>
          <p:nvPr/>
        </p:nvGrpSpPr>
        <p:grpSpPr>
          <a:xfrm>
            <a:off x="152400" y="4267200"/>
            <a:ext cx="8915400" cy="2286000"/>
            <a:chOff x="152400" y="4267200"/>
            <a:chExt cx="8915400" cy="2286000"/>
          </a:xfrm>
        </p:grpSpPr>
        <p:grpSp>
          <p:nvGrpSpPr>
            <p:cNvPr id="4" name="Group 10"/>
            <p:cNvGrpSpPr/>
            <p:nvPr/>
          </p:nvGrpSpPr>
          <p:grpSpPr>
            <a:xfrm>
              <a:off x="3810000" y="4648200"/>
              <a:ext cx="609599" cy="1905000"/>
              <a:chOff x="2057400" y="2438400"/>
              <a:chExt cx="609599" cy="1905000"/>
            </a:xfrm>
          </p:grpSpPr>
          <p:sp>
            <p:nvSpPr>
              <p:cNvPr id="118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cxnSp>
          <p:nvCxnSpPr>
            <p:cNvPr id="78" name="Straight Arrow Connector 77"/>
            <p:cNvCxnSpPr/>
            <p:nvPr/>
          </p:nvCxnSpPr>
          <p:spPr>
            <a:xfrm>
              <a:off x="8305800" y="56388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8229600" y="5100935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a</a:t>
              </a:r>
              <a:r>
                <a:rPr lang="en-US" sz="2400" b="1" baseline="30000" dirty="0"/>
                <a:t>[l+2]</a:t>
              </a:r>
              <a:endParaRPr lang="en-US" sz="2400" b="1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52400" y="510540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/>
                <a:t>X</a:t>
              </a:r>
              <a:endParaRPr lang="en-US" sz="2400" b="1" dirty="0"/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>
              <a:off x="3124200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10"/>
            <p:cNvGrpSpPr/>
            <p:nvPr/>
          </p:nvGrpSpPr>
          <p:grpSpPr>
            <a:xfrm>
              <a:off x="5105401" y="4648200"/>
              <a:ext cx="609599" cy="1905000"/>
              <a:chOff x="2057400" y="2438400"/>
              <a:chExt cx="609599" cy="1905000"/>
            </a:xfrm>
          </p:grpSpPr>
          <p:sp>
            <p:nvSpPr>
              <p:cNvPr id="113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cxnSp>
          <p:nvCxnSpPr>
            <p:cNvPr id="83" name="Straight Arrow Connector 82"/>
            <p:cNvCxnSpPr/>
            <p:nvPr/>
          </p:nvCxnSpPr>
          <p:spPr>
            <a:xfrm>
              <a:off x="44196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10"/>
            <p:cNvGrpSpPr/>
            <p:nvPr/>
          </p:nvGrpSpPr>
          <p:grpSpPr>
            <a:xfrm>
              <a:off x="6400801" y="4648200"/>
              <a:ext cx="609599" cy="1905000"/>
              <a:chOff x="2057400" y="2438400"/>
              <a:chExt cx="609599" cy="1905000"/>
            </a:xfrm>
          </p:grpSpPr>
          <p:sp>
            <p:nvSpPr>
              <p:cNvPr id="108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cxnSp>
          <p:nvCxnSpPr>
            <p:cNvPr id="85" name="Straight Arrow Connector 84"/>
            <p:cNvCxnSpPr/>
            <p:nvPr/>
          </p:nvCxnSpPr>
          <p:spPr>
            <a:xfrm>
              <a:off x="57150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10"/>
            <p:cNvGrpSpPr/>
            <p:nvPr/>
          </p:nvGrpSpPr>
          <p:grpSpPr>
            <a:xfrm>
              <a:off x="7696201" y="4648200"/>
              <a:ext cx="609599" cy="1905000"/>
              <a:chOff x="2057400" y="2438400"/>
              <a:chExt cx="609599" cy="1905000"/>
            </a:xfrm>
          </p:grpSpPr>
          <p:sp>
            <p:nvSpPr>
              <p:cNvPr id="103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cxnSp>
          <p:nvCxnSpPr>
            <p:cNvPr id="87" name="Straight Arrow Connector 86"/>
            <p:cNvCxnSpPr/>
            <p:nvPr/>
          </p:nvCxnSpPr>
          <p:spPr>
            <a:xfrm>
              <a:off x="70104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"/>
            <p:cNvGrpSpPr/>
            <p:nvPr/>
          </p:nvGrpSpPr>
          <p:grpSpPr>
            <a:xfrm>
              <a:off x="2362201" y="4648200"/>
              <a:ext cx="609599" cy="1905000"/>
              <a:chOff x="2057400" y="2438400"/>
              <a:chExt cx="609599" cy="1905000"/>
            </a:xfrm>
          </p:grpSpPr>
          <p:sp>
            <p:nvSpPr>
              <p:cNvPr id="98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cxnSp>
          <p:nvCxnSpPr>
            <p:cNvPr id="89" name="Straight Arrow Connector 88"/>
            <p:cNvCxnSpPr/>
            <p:nvPr/>
          </p:nvCxnSpPr>
          <p:spPr>
            <a:xfrm>
              <a:off x="16764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10"/>
            <p:cNvGrpSpPr/>
            <p:nvPr/>
          </p:nvGrpSpPr>
          <p:grpSpPr>
            <a:xfrm>
              <a:off x="914401" y="4648200"/>
              <a:ext cx="609599" cy="1905000"/>
              <a:chOff x="2057400" y="2438400"/>
              <a:chExt cx="609599" cy="1905000"/>
            </a:xfrm>
          </p:grpSpPr>
          <p:sp>
            <p:nvSpPr>
              <p:cNvPr id="92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cxnSp>
          <p:nvCxnSpPr>
            <p:cNvPr id="91" name="Straight Arrow Connector 90"/>
            <p:cNvCxnSpPr/>
            <p:nvPr/>
          </p:nvCxnSpPr>
          <p:spPr>
            <a:xfrm>
              <a:off x="2286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 flipH="1" flipV="1">
              <a:off x="5409008" y="4952603"/>
              <a:ext cx="1371600" cy="794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6094411" y="4267200"/>
              <a:ext cx="1906589" cy="1528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rot="5400000">
              <a:off x="7811294" y="4456906"/>
              <a:ext cx="3810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5638800" y="517713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a</a:t>
              </a:r>
              <a:r>
                <a:rPr lang="en-US" sz="2400" b="1" baseline="30000" dirty="0"/>
                <a:t>[l]</a:t>
              </a:r>
              <a:endParaRPr lang="en-US" sz="2400" b="1" dirty="0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residual network works?</a:t>
            </a:r>
          </a:p>
        </p:txBody>
      </p:sp>
      <p:sp>
        <p:nvSpPr>
          <p:cNvPr id="9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z</a:t>
            </a:r>
            <a:r>
              <a:rPr lang="en-US" baseline="30000" dirty="0"/>
              <a:t>[l+2]</a:t>
            </a:r>
            <a:r>
              <a:rPr lang="en-US" dirty="0"/>
              <a:t> = W</a:t>
            </a:r>
            <a:r>
              <a:rPr lang="en-US" baseline="30000" dirty="0"/>
              <a:t>[l+2]</a:t>
            </a:r>
            <a:r>
              <a:rPr lang="en-US" dirty="0"/>
              <a:t> a</a:t>
            </a:r>
            <a:r>
              <a:rPr lang="en-US" baseline="30000" dirty="0"/>
              <a:t>[l+1]</a:t>
            </a:r>
            <a:r>
              <a:rPr lang="en-US" dirty="0"/>
              <a:t> + b</a:t>
            </a:r>
            <a:r>
              <a:rPr lang="en-US" baseline="30000" dirty="0"/>
              <a:t>[l+2]</a:t>
            </a:r>
            <a:r>
              <a:rPr lang="en-US" dirty="0"/>
              <a:t> – Linear regression</a:t>
            </a:r>
            <a:endParaRPr lang="en-US" baseline="30000" dirty="0"/>
          </a:p>
          <a:p>
            <a:r>
              <a:rPr lang="en-US" dirty="0"/>
              <a:t>a</a:t>
            </a:r>
            <a:r>
              <a:rPr lang="en-US" baseline="30000" dirty="0"/>
              <a:t>[l+2]</a:t>
            </a:r>
            <a:r>
              <a:rPr lang="en-US" dirty="0"/>
              <a:t> = </a:t>
            </a:r>
            <a:r>
              <a:rPr lang="en-US" dirty="0">
                <a:solidFill>
                  <a:srgbClr val="00B050"/>
                </a:solidFill>
              </a:rPr>
              <a:t>g(</a:t>
            </a:r>
            <a:r>
              <a:rPr lang="en-US" u="sng" dirty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z</a:t>
            </a:r>
            <a:r>
              <a:rPr lang="en-US" u="sng" baseline="30000" dirty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[l+2]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</a:rPr>
              <a:t>+ a</a:t>
            </a:r>
            <a:r>
              <a:rPr lang="en-US" baseline="30000" dirty="0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</a:rPr>
              <a:t>[l]</a:t>
            </a:r>
            <a:r>
              <a:rPr lang="en-US" dirty="0">
                <a:solidFill>
                  <a:srgbClr val="00B050"/>
                </a:solidFill>
              </a:rPr>
              <a:t>)</a:t>
            </a:r>
            <a:r>
              <a:rPr lang="en-US" dirty="0"/>
              <a:t> – ReLU activation</a:t>
            </a:r>
          </a:p>
          <a:p>
            <a:pPr>
              <a:buNone/>
            </a:pPr>
            <a:r>
              <a:rPr lang="en-US" dirty="0"/>
              <a:t>            = </a:t>
            </a:r>
            <a:r>
              <a:rPr lang="en-US" dirty="0">
                <a:solidFill>
                  <a:srgbClr val="00B050"/>
                </a:solidFill>
              </a:rPr>
              <a:t>g(</a:t>
            </a:r>
            <a:r>
              <a:rPr lang="en-US" u="sng" dirty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W</a:t>
            </a:r>
            <a:r>
              <a:rPr lang="en-US" u="sng" baseline="30000" dirty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[l+2]</a:t>
            </a:r>
            <a:r>
              <a:rPr lang="en-US" u="sng" dirty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 a</a:t>
            </a:r>
            <a:r>
              <a:rPr lang="en-US" u="sng" baseline="30000" dirty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[l+1] </a:t>
            </a:r>
            <a:r>
              <a:rPr lang="en-US" u="sng" dirty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+ b</a:t>
            </a:r>
            <a:r>
              <a:rPr lang="en-US" u="sng" baseline="30000" dirty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[l+2]</a:t>
            </a:r>
            <a:r>
              <a:rPr lang="en-US" dirty="0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</a:rPr>
              <a:t> + a</a:t>
            </a:r>
            <a:r>
              <a:rPr lang="en-US" baseline="30000" dirty="0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</a:rPr>
              <a:t>[l]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  <a:p>
            <a:pPr>
              <a:buNone/>
            </a:pPr>
            <a:r>
              <a:rPr lang="en-US" dirty="0"/>
              <a:t>            = </a:t>
            </a:r>
            <a:r>
              <a:rPr lang="en-US" dirty="0">
                <a:solidFill>
                  <a:srgbClr val="00B050"/>
                </a:solidFill>
              </a:rPr>
              <a:t>g(</a:t>
            </a:r>
            <a:r>
              <a:rPr lang="en-US" dirty="0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</a:rPr>
              <a:t>a</a:t>
            </a:r>
            <a:r>
              <a:rPr lang="en-US" baseline="30000" dirty="0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</a:rPr>
              <a:t>[l]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  <a:p>
            <a:pPr>
              <a:buNone/>
            </a:pPr>
            <a:r>
              <a:rPr lang="en-US" dirty="0"/>
              <a:t>            = </a:t>
            </a:r>
            <a:r>
              <a:rPr lang="en-US" dirty="0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</a:rPr>
              <a:t>a</a:t>
            </a:r>
            <a:r>
              <a:rPr lang="en-US" baseline="30000" dirty="0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</a:rPr>
              <a:t>[l]</a:t>
            </a:r>
            <a:r>
              <a:rPr lang="en-US" dirty="0">
                <a:solidFill>
                  <a:srgbClr val="00B050"/>
                </a:solidFill>
              </a:rPr>
              <a:t> – ReLU activation</a:t>
            </a:r>
          </a:p>
        </p:txBody>
      </p:sp>
      <p:grpSp>
        <p:nvGrpSpPr>
          <p:cNvPr id="3" name="Group 127"/>
          <p:cNvGrpSpPr/>
          <p:nvPr/>
        </p:nvGrpSpPr>
        <p:grpSpPr>
          <a:xfrm>
            <a:off x="152400" y="4267200"/>
            <a:ext cx="8915400" cy="2286000"/>
            <a:chOff x="152400" y="4267200"/>
            <a:chExt cx="8915400" cy="2286000"/>
          </a:xfrm>
        </p:grpSpPr>
        <p:grpSp>
          <p:nvGrpSpPr>
            <p:cNvPr id="4" name="Group 10"/>
            <p:cNvGrpSpPr/>
            <p:nvPr/>
          </p:nvGrpSpPr>
          <p:grpSpPr>
            <a:xfrm>
              <a:off x="3810000" y="4648200"/>
              <a:ext cx="609599" cy="1905000"/>
              <a:chOff x="2057400" y="2438400"/>
              <a:chExt cx="609599" cy="1905000"/>
            </a:xfrm>
          </p:grpSpPr>
          <p:sp>
            <p:nvSpPr>
              <p:cNvPr id="118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cxnSp>
          <p:nvCxnSpPr>
            <p:cNvPr id="78" name="Straight Arrow Connector 77"/>
            <p:cNvCxnSpPr/>
            <p:nvPr/>
          </p:nvCxnSpPr>
          <p:spPr>
            <a:xfrm>
              <a:off x="8305800" y="56388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8229600" y="5100935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a</a:t>
              </a:r>
              <a:r>
                <a:rPr lang="en-US" sz="2400" b="1" baseline="30000" dirty="0"/>
                <a:t>[l+2]</a:t>
              </a:r>
              <a:endParaRPr lang="en-US" sz="2400" b="1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52400" y="510540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/>
                <a:t>X</a:t>
              </a:r>
              <a:endParaRPr lang="en-US" sz="2400" b="1" dirty="0"/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>
              <a:off x="3124200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10"/>
            <p:cNvGrpSpPr/>
            <p:nvPr/>
          </p:nvGrpSpPr>
          <p:grpSpPr>
            <a:xfrm>
              <a:off x="5105401" y="4648200"/>
              <a:ext cx="609599" cy="1905000"/>
              <a:chOff x="2057400" y="2438400"/>
              <a:chExt cx="609599" cy="1905000"/>
            </a:xfrm>
          </p:grpSpPr>
          <p:sp>
            <p:nvSpPr>
              <p:cNvPr id="113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cxnSp>
          <p:nvCxnSpPr>
            <p:cNvPr id="83" name="Straight Arrow Connector 82"/>
            <p:cNvCxnSpPr/>
            <p:nvPr/>
          </p:nvCxnSpPr>
          <p:spPr>
            <a:xfrm>
              <a:off x="44196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10"/>
            <p:cNvGrpSpPr/>
            <p:nvPr/>
          </p:nvGrpSpPr>
          <p:grpSpPr>
            <a:xfrm>
              <a:off x="6400801" y="4648200"/>
              <a:ext cx="609599" cy="1905000"/>
              <a:chOff x="2057400" y="2438400"/>
              <a:chExt cx="609599" cy="1905000"/>
            </a:xfrm>
          </p:grpSpPr>
          <p:sp>
            <p:nvSpPr>
              <p:cNvPr id="108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cxnSp>
          <p:nvCxnSpPr>
            <p:cNvPr id="85" name="Straight Arrow Connector 84"/>
            <p:cNvCxnSpPr/>
            <p:nvPr/>
          </p:nvCxnSpPr>
          <p:spPr>
            <a:xfrm>
              <a:off x="57150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10"/>
            <p:cNvGrpSpPr/>
            <p:nvPr/>
          </p:nvGrpSpPr>
          <p:grpSpPr>
            <a:xfrm>
              <a:off x="7696201" y="4648200"/>
              <a:ext cx="609599" cy="1905000"/>
              <a:chOff x="2057400" y="2438400"/>
              <a:chExt cx="609599" cy="1905000"/>
            </a:xfrm>
          </p:grpSpPr>
          <p:sp>
            <p:nvSpPr>
              <p:cNvPr id="103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cxnSp>
          <p:nvCxnSpPr>
            <p:cNvPr id="87" name="Straight Arrow Connector 86"/>
            <p:cNvCxnSpPr/>
            <p:nvPr/>
          </p:nvCxnSpPr>
          <p:spPr>
            <a:xfrm>
              <a:off x="70104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"/>
            <p:cNvGrpSpPr/>
            <p:nvPr/>
          </p:nvGrpSpPr>
          <p:grpSpPr>
            <a:xfrm>
              <a:off x="2362201" y="4648200"/>
              <a:ext cx="609599" cy="1905000"/>
              <a:chOff x="2057400" y="2438400"/>
              <a:chExt cx="609599" cy="1905000"/>
            </a:xfrm>
          </p:grpSpPr>
          <p:sp>
            <p:nvSpPr>
              <p:cNvPr id="98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cxnSp>
          <p:nvCxnSpPr>
            <p:cNvPr id="89" name="Straight Arrow Connector 88"/>
            <p:cNvCxnSpPr/>
            <p:nvPr/>
          </p:nvCxnSpPr>
          <p:spPr>
            <a:xfrm>
              <a:off x="16764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10"/>
            <p:cNvGrpSpPr/>
            <p:nvPr/>
          </p:nvGrpSpPr>
          <p:grpSpPr>
            <a:xfrm>
              <a:off x="914401" y="4648200"/>
              <a:ext cx="609599" cy="1905000"/>
              <a:chOff x="2057400" y="2438400"/>
              <a:chExt cx="609599" cy="1905000"/>
            </a:xfrm>
          </p:grpSpPr>
          <p:sp>
            <p:nvSpPr>
              <p:cNvPr id="92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cxnSp>
          <p:nvCxnSpPr>
            <p:cNvPr id="91" name="Straight Arrow Connector 90"/>
            <p:cNvCxnSpPr/>
            <p:nvPr/>
          </p:nvCxnSpPr>
          <p:spPr>
            <a:xfrm>
              <a:off x="2286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 flipH="1" flipV="1">
              <a:off x="5409008" y="4952603"/>
              <a:ext cx="1371600" cy="794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6094411" y="4267200"/>
              <a:ext cx="1906589" cy="1528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rot="5400000">
              <a:off x="7811294" y="4456906"/>
              <a:ext cx="3810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5638800" y="517713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a</a:t>
              </a:r>
              <a:r>
                <a:rPr lang="en-US" sz="2400" b="1" baseline="30000" dirty="0"/>
                <a:t>[l]</a:t>
              </a:r>
              <a:endParaRPr lang="en-US" sz="2400" b="1" dirty="0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residual network works?</a:t>
            </a:r>
          </a:p>
        </p:txBody>
      </p:sp>
      <p:sp>
        <p:nvSpPr>
          <p:cNvPr id="9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z</a:t>
            </a:r>
            <a:r>
              <a:rPr lang="en-US" baseline="30000" dirty="0"/>
              <a:t>[l+2]</a:t>
            </a:r>
            <a:r>
              <a:rPr lang="en-US" dirty="0"/>
              <a:t> = W</a:t>
            </a:r>
            <a:r>
              <a:rPr lang="en-US" baseline="30000" dirty="0"/>
              <a:t>[l+2]</a:t>
            </a:r>
            <a:r>
              <a:rPr lang="en-US" dirty="0"/>
              <a:t> a</a:t>
            </a:r>
            <a:r>
              <a:rPr lang="en-US" baseline="30000" dirty="0"/>
              <a:t>[l+1]</a:t>
            </a:r>
            <a:r>
              <a:rPr lang="en-US" dirty="0"/>
              <a:t> + b</a:t>
            </a:r>
            <a:r>
              <a:rPr lang="en-US" baseline="30000" dirty="0"/>
              <a:t>[l+2]</a:t>
            </a:r>
            <a:r>
              <a:rPr lang="en-US" dirty="0"/>
              <a:t> – Linear regression</a:t>
            </a:r>
            <a:endParaRPr lang="en-US" baseline="30000" dirty="0"/>
          </a:p>
          <a:p>
            <a:r>
              <a:rPr lang="en-US" dirty="0"/>
              <a:t>a</a:t>
            </a:r>
            <a:r>
              <a:rPr lang="en-US" baseline="30000" dirty="0"/>
              <a:t>[l+2]</a:t>
            </a:r>
            <a:r>
              <a:rPr lang="en-US" dirty="0"/>
              <a:t> = </a:t>
            </a:r>
            <a:r>
              <a:rPr lang="en-US" dirty="0">
                <a:solidFill>
                  <a:srgbClr val="00B050"/>
                </a:solidFill>
              </a:rPr>
              <a:t>g(</a:t>
            </a:r>
            <a:r>
              <a:rPr lang="en-US" u="sng" dirty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z</a:t>
            </a:r>
            <a:r>
              <a:rPr lang="en-US" u="sng" baseline="30000" dirty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[l+2]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</a:rPr>
              <a:t>+ a</a:t>
            </a:r>
            <a:r>
              <a:rPr lang="en-US" baseline="30000" dirty="0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</a:rPr>
              <a:t>[l]</a:t>
            </a:r>
            <a:r>
              <a:rPr lang="en-US" dirty="0">
                <a:solidFill>
                  <a:srgbClr val="00B050"/>
                </a:solidFill>
              </a:rPr>
              <a:t>)</a:t>
            </a:r>
            <a:r>
              <a:rPr lang="en-US" dirty="0"/>
              <a:t> – ReLU activation</a:t>
            </a:r>
          </a:p>
          <a:p>
            <a:pPr>
              <a:buNone/>
            </a:pPr>
            <a:r>
              <a:rPr lang="en-US" dirty="0"/>
              <a:t>            = </a:t>
            </a:r>
            <a:r>
              <a:rPr lang="en-US" dirty="0">
                <a:solidFill>
                  <a:srgbClr val="00B050"/>
                </a:solidFill>
              </a:rPr>
              <a:t>g(</a:t>
            </a:r>
            <a:r>
              <a:rPr lang="en-US" u="sng" dirty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W</a:t>
            </a:r>
            <a:r>
              <a:rPr lang="en-US" u="sng" baseline="30000" dirty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[l+2]</a:t>
            </a:r>
            <a:r>
              <a:rPr lang="en-US" u="sng" dirty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 a</a:t>
            </a:r>
            <a:r>
              <a:rPr lang="en-US" u="sng" baseline="30000" dirty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[l+1] </a:t>
            </a:r>
            <a:r>
              <a:rPr lang="en-US" u="sng" dirty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+ b</a:t>
            </a:r>
            <a:r>
              <a:rPr lang="en-US" u="sng" baseline="30000" dirty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[l+2]</a:t>
            </a:r>
            <a:r>
              <a:rPr lang="en-US" dirty="0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</a:rPr>
              <a:t> + a</a:t>
            </a:r>
            <a:r>
              <a:rPr lang="en-US" baseline="30000" dirty="0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</a:rPr>
              <a:t>[l]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  <a:p>
            <a:pPr>
              <a:buNone/>
            </a:pPr>
            <a:r>
              <a:rPr lang="en-US" dirty="0"/>
              <a:t>            = </a:t>
            </a:r>
            <a:r>
              <a:rPr lang="en-US" dirty="0">
                <a:solidFill>
                  <a:srgbClr val="00B050"/>
                </a:solidFill>
              </a:rPr>
              <a:t>g(</a:t>
            </a:r>
            <a:r>
              <a:rPr lang="en-US" dirty="0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</a:rPr>
              <a:t>a</a:t>
            </a:r>
            <a:r>
              <a:rPr lang="en-US" baseline="30000" dirty="0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</a:rPr>
              <a:t>[l]</a:t>
            </a:r>
            <a:r>
              <a:rPr lang="en-US" dirty="0">
                <a:solidFill>
                  <a:srgbClr val="00B050"/>
                </a:solidFill>
              </a:rPr>
              <a:t>) </a:t>
            </a:r>
          </a:p>
          <a:p>
            <a:pPr>
              <a:buNone/>
            </a:pPr>
            <a:r>
              <a:rPr lang="en-US" dirty="0"/>
              <a:t>            = </a:t>
            </a:r>
            <a:r>
              <a:rPr lang="en-US" dirty="0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</a:rPr>
              <a:t>a</a:t>
            </a:r>
            <a:r>
              <a:rPr lang="en-US" baseline="30000" dirty="0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</a:rPr>
              <a:t>[l]</a:t>
            </a:r>
            <a:r>
              <a:rPr lang="en-US" dirty="0">
                <a:solidFill>
                  <a:srgbClr val="00B050"/>
                </a:solidFill>
              </a:rPr>
              <a:t> – Identity function</a:t>
            </a:r>
          </a:p>
        </p:txBody>
      </p:sp>
      <p:grpSp>
        <p:nvGrpSpPr>
          <p:cNvPr id="3" name="Group 127"/>
          <p:cNvGrpSpPr/>
          <p:nvPr/>
        </p:nvGrpSpPr>
        <p:grpSpPr>
          <a:xfrm>
            <a:off x="152400" y="4267200"/>
            <a:ext cx="8915400" cy="2286000"/>
            <a:chOff x="152400" y="4267200"/>
            <a:chExt cx="8915400" cy="2286000"/>
          </a:xfrm>
        </p:grpSpPr>
        <p:grpSp>
          <p:nvGrpSpPr>
            <p:cNvPr id="4" name="Group 10"/>
            <p:cNvGrpSpPr/>
            <p:nvPr/>
          </p:nvGrpSpPr>
          <p:grpSpPr>
            <a:xfrm>
              <a:off x="3810000" y="4648200"/>
              <a:ext cx="609599" cy="1905000"/>
              <a:chOff x="2057400" y="2438400"/>
              <a:chExt cx="609599" cy="1905000"/>
            </a:xfrm>
          </p:grpSpPr>
          <p:sp>
            <p:nvSpPr>
              <p:cNvPr id="118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cxnSp>
          <p:nvCxnSpPr>
            <p:cNvPr id="78" name="Straight Arrow Connector 77"/>
            <p:cNvCxnSpPr/>
            <p:nvPr/>
          </p:nvCxnSpPr>
          <p:spPr>
            <a:xfrm>
              <a:off x="8305800" y="56388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8229600" y="5100935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a</a:t>
              </a:r>
              <a:r>
                <a:rPr lang="en-US" sz="2400" b="1" baseline="30000" dirty="0"/>
                <a:t>[l+2]</a:t>
              </a:r>
              <a:endParaRPr lang="en-US" sz="2400" b="1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52400" y="510540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/>
                <a:t>X</a:t>
              </a:r>
              <a:endParaRPr lang="en-US" sz="2400" b="1" dirty="0"/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>
              <a:off x="3124200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10"/>
            <p:cNvGrpSpPr/>
            <p:nvPr/>
          </p:nvGrpSpPr>
          <p:grpSpPr>
            <a:xfrm>
              <a:off x="5105401" y="4648200"/>
              <a:ext cx="609599" cy="1905000"/>
              <a:chOff x="2057400" y="2438400"/>
              <a:chExt cx="609599" cy="1905000"/>
            </a:xfrm>
          </p:grpSpPr>
          <p:sp>
            <p:nvSpPr>
              <p:cNvPr id="113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cxnSp>
          <p:nvCxnSpPr>
            <p:cNvPr id="83" name="Straight Arrow Connector 82"/>
            <p:cNvCxnSpPr/>
            <p:nvPr/>
          </p:nvCxnSpPr>
          <p:spPr>
            <a:xfrm>
              <a:off x="44196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10"/>
            <p:cNvGrpSpPr/>
            <p:nvPr/>
          </p:nvGrpSpPr>
          <p:grpSpPr>
            <a:xfrm>
              <a:off x="6400801" y="4648200"/>
              <a:ext cx="609599" cy="1905000"/>
              <a:chOff x="2057400" y="2438400"/>
              <a:chExt cx="609599" cy="1905000"/>
            </a:xfrm>
          </p:grpSpPr>
          <p:sp>
            <p:nvSpPr>
              <p:cNvPr id="108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cxnSp>
          <p:nvCxnSpPr>
            <p:cNvPr id="85" name="Straight Arrow Connector 84"/>
            <p:cNvCxnSpPr/>
            <p:nvPr/>
          </p:nvCxnSpPr>
          <p:spPr>
            <a:xfrm>
              <a:off x="57150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10"/>
            <p:cNvGrpSpPr/>
            <p:nvPr/>
          </p:nvGrpSpPr>
          <p:grpSpPr>
            <a:xfrm>
              <a:off x="7696201" y="4648200"/>
              <a:ext cx="609599" cy="1905000"/>
              <a:chOff x="2057400" y="2438400"/>
              <a:chExt cx="609599" cy="1905000"/>
            </a:xfrm>
          </p:grpSpPr>
          <p:sp>
            <p:nvSpPr>
              <p:cNvPr id="103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cxnSp>
          <p:nvCxnSpPr>
            <p:cNvPr id="87" name="Straight Arrow Connector 86"/>
            <p:cNvCxnSpPr/>
            <p:nvPr/>
          </p:nvCxnSpPr>
          <p:spPr>
            <a:xfrm>
              <a:off x="70104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"/>
            <p:cNvGrpSpPr/>
            <p:nvPr/>
          </p:nvGrpSpPr>
          <p:grpSpPr>
            <a:xfrm>
              <a:off x="2362201" y="4648200"/>
              <a:ext cx="609599" cy="1905000"/>
              <a:chOff x="2057400" y="2438400"/>
              <a:chExt cx="609599" cy="1905000"/>
            </a:xfrm>
          </p:grpSpPr>
          <p:sp>
            <p:nvSpPr>
              <p:cNvPr id="98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cxnSp>
          <p:nvCxnSpPr>
            <p:cNvPr id="89" name="Straight Arrow Connector 88"/>
            <p:cNvCxnSpPr/>
            <p:nvPr/>
          </p:nvCxnSpPr>
          <p:spPr>
            <a:xfrm>
              <a:off x="16764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10"/>
            <p:cNvGrpSpPr/>
            <p:nvPr/>
          </p:nvGrpSpPr>
          <p:grpSpPr>
            <a:xfrm>
              <a:off x="914401" y="4648200"/>
              <a:ext cx="609599" cy="1905000"/>
              <a:chOff x="2057400" y="2438400"/>
              <a:chExt cx="609599" cy="1905000"/>
            </a:xfrm>
          </p:grpSpPr>
          <p:sp>
            <p:nvSpPr>
              <p:cNvPr id="92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cxnSp>
          <p:nvCxnSpPr>
            <p:cNvPr id="91" name="Straight Arrow Connector 90"/>
            <p:cNvCxnSpPr/>
            <p:nvPr/>
          </p:nvCxnSpPr>
          <p:spPr>
            <a:xfrm>
              <a:off x="2286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 flipH="1" flipV="1">
              <a:off x="5409008" y="4952603"/>
              <a:ext cx="1371600" cy="794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6094411" y="4267200"/>
              <a:ext cx="1906589" cy="1528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rot="5400000">
              <a:off x="7811294" y="4456906"/>
              <a:ext cx="3810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5638800" y="517713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a</a:t>
              </a:r>
              <a:r>
                <a:rPr lang="en-US" sz="2400" b="1" baseline="30000" dirty="0"/>
                <a:t>[l]</a:t>
              </a:r>
              <a:endParaRPr lang="en-US" sz="2400" b="1" dirty="0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residual network works?</a:t>
            </a:r>
          </a:p>
        </p:txBody>
      </p:sp>
      <p:sp>
        <p:nvSpPr>
          <p:cNvPr id="9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z</a:t>
            </a:r>
            <a:r>
              <a:rPr lang="en-US" baseline="30000" dirty="0"/>
              <a:t>[l+2]</a:t>
            </a:r>
            <a:r>
              <a:rPr lang="en-US" dirty="0"/>
              <a:t> = W</a:t>
            </a:r>
            <a:r>
              <a:rPr lang="en-US" baseline="30000" dirty="0"/>
              <a:t>[l+2]</a:t>
            </a:r>
            <a:r>
              <a:rPr lang="en-US" dirty="0"/>
              <a:t> a</a:t>
            </a:r>
            <a:r>
              <a:rPr lang="en-US" baseline="30000" dirty="0"/>
              <a:t>[l+1]</a:t>
            </a:r>
            <a:r>
              <a:rPr lang="en-US" dirty="0"/>
              <a:t> + b</a:t>
            </a:r>
            <a:r>
              <a:rPr lang="en-US" baseline="30000" dirty="0"/>
              <a:t>[l+2]</a:t>
            </a:r>
            <a:r>
              <a:rPr lang="en-US" dirty="0"/>
              <a:t> – Linear regression</a:t>
            </a:r>
            <a:endParaRPr lang="en-US" baseline="30000" dirty="0"/>
          </a:p>
          <a:p>
            <a:r>
              <a:rPr lang="en-US" dirty="0"/>
              <a:t>a</a:t>
            </a:r>
            <a:r>
              <a:rPr lang="en-US" baseline="30000" dirty="0"/>
              <a:t>[l+2]</a:t>
            </a:r>
            <a:r>
              <a:rPr lang="en-US" dirty="0"/>
              <a:t> = </a:t>
            </a:r>
            <a:r>
              <a:rPr lang="en-US" dirty="0">
                <a:solidFill>
                  <a:srgbClr val="00B050"/>
                </a:solidFill>
              </a:rPr>
              <a:t>g(</a:t>
            </a:r>
            <a:r>
              <a:rPr lang="en-US" u="sng" dirty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z</a:t>
            </a:r>
            <a:r>
              <a:rPr lang="en-US" u="sng" baseline="30000" dirty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[l+2]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</a:rPr>
              <a:t>+ a</a:t>
            </a:r>
            <a:r>
              <a:rPr lang="en-US" baseline="30000" dirty="0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</a:rPr>
              <a:t>[l]</a:t>
            </a:r>
            <a:r>
              <a:rPr lang="en-US" dirty="0">
                <a:solidFill>
                  <a:srgbClr val="00B050"/>
                </a:solidFill>
              </a:rPr>
              <a:t>)</a:t>
            </a:r>
            <a:r>
              <a:rPr lang="en-US" dirty="0"/>
              <a:t> – ReLU activation</a:t>
            </a:r>
          </a:p>
          <a:p>
            <a:pPr>
              <a:buNone/>
            </a:pPr>
            <a:r>
              <a:rPr lang="en-US" dirty="0"/>
              <a:t>            = </a:t>
            </a:r>
            <a:r>
              <a:rPr lang="en-US" dirty="0">
                <a:solidFill>
                  <a:srgbClr val="00B050"/>
                </a:solidFill>
              </a:rPr>
              <a:t>g(</a:t>
            </a:r>
            <a:r>
              <a:rPr lang="en-US" u="sng" dirty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W</a:t>
            </a:r>
            <a:r>
              <a:rPr lang="en-US" u="sng" baseline="30000" dirty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[l+2]</a:t>
            </a:r>
            <a:r>
              <a:rPr lang="en-US" u="sng" dirty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 a</a:t>
            </a:r>
            <a:r>
              <a:rPr lang="en-US" u="sng" baseline="30000" dirty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[l+1] </a:t>
            </a:r>
            <a:r>
              <a:rPr lang="en-US" u="sng" dirty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+ b</a:t>
            </a:r>
            <a:r>
              <a:rPr lang="en-US" u="sng" baseline="30000" dirty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[l+2]</a:t>
            </a:r>
            <a:r>
              <a:rPr lang="en-US" dirty="0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</a:rPr>
              <a:t> + a</a:t>
            </a:r>
            <a:r>
              <a:rPr lang="en-US" baseline="30000" dirty="0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</a:rPr>
              <a:t>[l]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  <a:p>
            <a:pPr>
              <a:buNone/>
            </a:pPr>
            <a:r>
              <a:rPr lang="en-US" dirty="0"/>
              <a:t>            = </a:t>
            </a:r>
            <a:r>
              <a:rPr lang="en-US" dirty="0">
                <a:solidFill>
                  <a:srgbClr val="00B050"/>
                </a:solidFill>
              </a:rPr>
              <a:t>g(</a:t>
            </a:r>
            <a:r>
              <a:rPr lang="en-US" dirty="0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</a:rPr>
              <a:t>a</a:t>
            </a:r>
            <a:r>
              <a:rPr lang="en-US" baseline="30000" dirty="0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</a:rPr>
              <a:t>[l]</a:t>
            </a:r>
            <a:r>
              <a:rPr lang="en-US" dirty="0">
                <a:solidFill>
                  <a:srgbClr val="00B050"/>
                </a:solidFill>
              </a:rPr>
              <a:t>) </a:t>
            </a:r>
          </a:p>
          <a:p>
            <a:pPr>
              <a:buNone/>
            </a:pPr>
            <a:r>
              <a:rPr lang="en-US" dirty="0"/>
              <a:t>            = </a:t>
            </a:r>
            <a:r>
              <a:rPr lang="en-US" dirty="0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</a:rPr>
              <a:t>a</a:t>
            </a:r>
            <a:r>
              <a:rPr lang="en-US" baseline="30000" dirty="0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</a:rPr>
              <a:t>[l]</a:t>
            </a:r>
            <a:r>
              <a:rPr lang="en-US" dirty="0">
                <a:solidFill>
                  <a:srgbClr val="00B050"/>
                </a:solidFill>
              </a:rPr>
              <a:t> – Easy to learn</a:t>
            </a:r>
          </a:p>
        </p:txBody>
      </p:sp>
      <p:grpSp>
        <p:nvGrpSpPr>
          <p:cNvPr id="3" name="Group 127"/>
          <p:cNvGrpSpPr/>
          <p:nvPr/>
        </p:nvGrpSpPr>
        <p:grpSpPr>
          <a:xfrm>
            <a:off x="152400" y="4267200"/>
            <a:ext cx="8915400" cy="2286000"/>
            <a:chOff x="152400" y="4267200"/>
            <a:chExt cx="8915400" cy="2286000"/>
          </a:xfrm>
        </p:grpSpPr>
        <p:grpSp>
          <p:nvGrpSpPr>
            <p:cNvPr id="4" name="Group 10"/>
            <p:cNvGrpSpPr/>
            <p:nvPr/>
          </p:nvGrpSpPr>
          <p:grpSpPr>
            <a:xfrm>
              <a:off x="3810000" y="4648200"/>
              <a:ext cx="609599" cy="1905000"/>
              <a:chOff x="2057400" y="2438400"/>
              <a:chExt cx="609599" cy="1905000"/>
            </a:xfrm>
          </p:grpSpPr>
          <p:sp>
            <p:nvSpPr>
              <p:cNvPr id="118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cxnSp>
          <p:nvCxnSpPr>
            <p:cNvPr id="78" name="Straight Arrow Connector 77"/>
            <p:cNvCxnSpPr/>
            <p:nvPr/>
          </p:nvCxnSpPr>
          <p:spPr>
            <a:xfrm>
              <a:off x="8305800" y="56388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8229600" y="5100935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a</a:t>
              </a:r>
              <a:r>
                <a:rPr lang="en-US" sz="2400" b="1" baseline="30000" dirty="0"/>
                <a:t>[l+2]</a:t>
              </a:r>
              <a:endParaRPr lang="en-US" sz="2400" b="1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52400" y="510540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/>
                <a:t>X</a:t>
              </a:r>
              <a:endParaRPr lang="en-US" sz="2400" b="1" dirty="0"/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>
              <a:off x="3124200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10"/>
            <p:cNvGrpSpPr/>
            <p:nvPr/>
          </p:nvGrpSpPr>
          <p:grpSpPr>
            <a:xfrm>
              <a:off x="5105401" y="4648200"/>
              <a:ext cx="609599" cy="1905000"/>
              <a:chOff x="2057400" y="2438400"/>
              <a:chExt cx="609599" cy="1905000"/>
            </a:xfrm>
          </p:grpSpPr>
          <p:sp>
            <p:nvSpPr>
              <p:cNvPr id="113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cxnSp>
          <p:nvCxnSpPr>
            <p:cNvPr id="83" name="Straight Arrow Connector 82"/>
            <p:cNvCxnSpPr/>
            <p:nvPr/>
          </p:nvCxnSpPr>
          <p:spPr>
            <a:xfrm>
              <a:off x="44196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10"/>
            <p:cNvGrpSpPr/>
            <p:nvPr/>
          </p:nvGrpSpPr>
          <p:grpSpPr>
            <a:xfrm>
              <a:off x="6400801" y="4648200"/>
              <a:ext cx="609599" cy="1905000"/>
              <a:chOff x="2057400" y="2438400"/>
              <a:chExt cx="609599" cy="1905000"/>
            </a:xfrm>
          </p:grpSpPr>
          <p:sp>
            <p:nvSpPr>
              <p:cNvPr id="108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cxnSp>
          <p:nvCxnSpPr>
            <p:cNvPr id="85" name="Straight Arrow Connector 84"/>
            <p:cNvCxnSpPr/>
            <p:nvPr/>
          </p:nvCxnSpPr>
          <p:spPr>
            <a:xfrm>
              <a:off x="57150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10"/>
            <p:cNvGrpSpPr/>
            <p:nvPr/>
          </p:nvGrpSpPr>
          <p:grpSpPr>
            <a:xfrm>
              <a:off x="7696201" y="4648200"/>
              <a:ext cx="609599" cy="1905000"/>
              <a:chOff x="2057400" y="2438400"/>
              <a:chExt cx="609599" cy="1905000"/>
            </a:xfrm>
          </p:grpSpPr>
          <p:sp>
            <p:nvSpPr>
              <p:cNvPr id="103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cxnSp>
          <p:nvCxnSpPr>
            <p:cNvPr id="87" name="Straight Arrow Connector 86"/>
            <p:cNvCxnSpPr/>
            <p:nvPr/>
          </p:nvCxnSpPr>
          <p:spPr>
            <a:xfrm>
              <a:off x="70104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"/>
            <p:cNvGrpSpPr/>
            <p:nvPr/>
          </p:nvGrpSpPr>
          <p:grpSpPr>
            <a:xfrm>
              <a:off x="2362201" y="4648200"/>
              <a:ext cx="609599" cy="1905000"/>
              <a:chOff x="2057400" y="2438400"/>
              <a:chExt cx="609599" cy="1905000"/>
            </a:xfrm>
          </p:grpSpPr>
          <p:sp>
            <p:nvSpPr>
              <p:cNvPr id="98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cxnSp>
          <p:nvCxnSpPr>
            <p:cNvPr id="89" name="Straight Arrow Connector 88"/>
            <p:cNvCxnSpPr/>
            <p:nvPr/>
          </p:nvCxnSpPr>
          <p:spPr>
            <a:xfrm>
              <a:off x="16764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10"/>
            <p:cNvGrpSpPr/>
            <p:nvPr/>
          </p:nvGrpSpPr>
          <p:grpSpPr>
            <a:xfrm>
              <a:off x="914401" y="4648200"/>
              <a:ext cx="609599" cy="1905000"/>
              <a:chOff x="2057400" y="2438400"/>
              <a:chExt cx="609599" cy="1905000"/>
            </a:xfrm>
          </p:grpSpPr>
          <p:sp>
            <p:nvSpPr>
              <p:cNvPr id="92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cxnSp>
          <p:nvCxnSpPr>
            <p:cNvPr id="91" name="Straight Arrow Connector 90"/>
            <p:cNvCxnSpPr/>
            <p:nvPr/>
          </p:nvCxnSpPr>
          <p:spPr>
            <a:xfrm>
              <a:off x="2286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 flipH="1" flipV="1">
              <a:off x="5409008" y="4952603"/>
              <a:ext cx="1371600" cy="794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6094411" y="4267200"/>
              <a:ext cx="1906589" cy="1528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rot="5400000">
              <a:off x="7811294" y="4456906"/>
              <a:ext cx="3810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5638800" y="517713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a</a:t>
              </a:r>
              <a:r>
                <a:rPr lang="en-US" sz="2400" b="1" baseline="30000" dirty="0"/>
                <a:t>[l]</a:t>
              </a:r>
              <a:endParaRPr lang="en-US" sz="2400" b="1" dirty="0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residual network works?</a:t>
            </a:r>
          </a:p>
        </p:txBody>
      </p:sp>
      <p:sp>
        <p:nvSpPr>
          <p:cNvPr id="9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Residual block</a:t>
            </a:r>
          </a:p>
          <a:p>
            <a:pPr lvl="1"/>
            <a:r>
              <a:rPr lang="en-US" dirty="0"/>
              <a:t>Does NOT hurt training performance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>
              <a:solidFill>
                <a:srgbClr val="00B050"/>
              </a:solidFill>
            </a:endParaRPr>
          </a:p>
        </p:txBody>
      </p:sp>
      <p:grpSp>
        <p:nvGrpSpPr>
          <p:cNvPr id="3" name="Group 127"/>
          <p:cNvGrpSpPr/>
          <p:nvPr/>
        </p:nvGrpSpPr>
        <p:grpSpPr>
          <a:xfrm>
            <a:off x="152400" y="4267200"/>
            <a:ext cx="8915400" cy="2286000"/>
            <a:chOff x="152400" y="4267200"/>
            <a:chExt cx="8915400" cy="2286000"/>
          </a:xfrm>
        </p:grpSpPr>
        <p:grpSp>
          <p:nvGrpSpPr>
            <p:cNvPr id="4" name="Group 10"/>
            <p:cNvGrpSpPr/>
            <p:nvPr/>
          </p:nvGrpSpPr>
          <p:grpSpPr>
            <a:xfrm>
              <a:off x="3810000" y="4648200"/>
              <a:ext cx="609599" cy="1905000"/>
              <a:chOff x="2057400" y="2438400"/>
              <a:chExt cx="609599" cy="1905000"/>
            </a:xfrm>
          </p:grpSpPr>
          <p:sp>
            <p:nvSpPr>
              <p:cNvPr id="118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cxnSp>
          <p:nvCxnSpPr>
            <p:cNvPr id="78" name="Straight Arrow Connector 77"/>
            <p:cNvCxnSpPr/>
            <p:nvPr/>
          </p:nvCxnSpPr>
          <p:spPr>
            <a:xfrm>
              <a:off x="8305800" y="56388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8229600" y="5100935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a</a:t>
              </a:r>
              <a:r>
                <a:rPr lang="en-US" sz="2400" b="1" baseline="30000" dirty="0"/>
                <a:t>[l+2]</a:t>
              </a:r>
              <a:endParaRPr lang="en-US" sz="2400" b="1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52400" y="510540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/>
                <a:t>X</a:t>
              </a:r>
              <a:endParaRPr lang="en-US" sz="2400" b="1" dirty="0"/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>
              <a:off x="3124200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10"/>
            <p:cNvGrpSpPr/>
            <p:nvPr/>
          </p:nvGrpSpPr>
          <p:grpSpPr>
            <a:xfrm>
              <a:off x="5105401" y="4648200"/>
              <a:ext cx="609599" cy="1905000"/>
              <a:chOff x="2057400" y="2438400"/>
              <a:chExt cx="609599" cy="1905000"/>
            </a:xfrm>
          </p:grpSpPr>
          <p:sp>
            <p:nvSpPr>
              <p:cNvPr id="113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cxnSp>
          <p:nvCxnSpPr>
            <p:cNvPr id="83" name="Straight Arrow Connector 82"/>
            <p:cNvCxnSpPr/>
            <p:nvPr/>
          </p:nvCxnSpPr>
          <p:spPr>
            <a:xfrm>
              <a:off x="44196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10"/>
            <p:cNvGrpSpPr/>
            <p:nvPr/>
          </p:nvGrpSpPr>
          <p:grpSpPr>
            <a:xfrm>
              <a:off x="6400801" y="4648200"/>
              <a:ext cx="609599" cy="1905000"/>
              <a:chOff x="2057400" y="2438400"/>
              <a:chExt cx="609599" cy="1905000"/>
            </a:xfrm>
          </p:grpSpPr>
          <p:sp>
            <p:nvSpPr>
              <p:cNvPr id="108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cxnSp>
          <p:nvCxnSpPr>
            <p:cNvPr id="85" name="Straight Arrow Connector 84"/>
            <p:cNvCxnSpPr/>
            <p:nvPr/>
          </p:nvCxnSpPr>
          <p:spPr>
            <a:xfrm>
              <a:off x="57150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10"/>
            <p:cNvGrpSpPr/>
            <p:nvPr/>
          </p:nvGrpSpPr>
          <p:grpSpPr>
            <a:xfrm>
              <a:off x="7696201" y="4648200"/>
              <a:ext cx="609599" cy="1905000"/>
              <a:chOff x="2057400" y="2438400"/>
              <a:chExt cx="609599" cy="1905000"/>
            </a:xfrm>
          </p:grpSpPr>
          <p:sp>
            <p:nvSpPr>
              <p:cNvPr id="103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cxnSp>
          <p:nvCxnSpPr>
            <p:cNvPr id="87" name="Straight Arrow Connector 86"/>
            <p:cNvCxnSpPr/>
            <p:nvPr/>
          </p:nvCxnSpPr>
          <p:spPr>
            <a:xfrm>
              <a:off x="70104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"/>
            <p:cNvGrpSpPr/>
            <p:nvPr/>
          </p:nvGrpSpPr>
          <p:grpSpPr>
            <a:xfrm>
              <a:off x="2362201" y="4648200"/>
              <a:ext cx="609599" cy="1905000"/>
              <a:chOff x="2057400" y="2438400"/>
              <a:chExt cx="609599" cy="1905000"/>
            </a:xfrm>
          </p:grpSpPr>
          <p:sp>
            <p:nvSpPr>
              <p:cNvPr id="98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cxnSp>
          <p:nvCxnSpPr>
            <p:cNvPr id="89" name="Straight Arrow Connector 88"/>
            <p:cNvCxnSpPr/>
            <p:nvPr/>
          </p:nvCxnSpPr>
          <p:spPr>
            <a:xfrm>
              <a:off x="16764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10"/>
            <p:cNvGrpSpPr/>
            <p:nvPr/>
          </p:nvGrpSpPr>
          <p:grpSpPr>
            <a:xfrm>
              <a:off x="914401" y="4648200"/>
              <a:ext cx="609599" cy="1905000"/>
              <a:chOff x="2057400" y="2438400"/>
              <a:chExt cx="609599" cy="1905000"/>
            </a:xfrm>
          </p:grpSpPr>
          <p:sp>
            <p:nvSpPr>
              <p:cNvPr id="92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cxnSp>
          <p:nvCxnSpPr>
            <p:cNvPr id="91" name="Straight Arrow Connector 90"/>
            <p:cNvCxnSpPr/>
            <p:nvPr/>
          </p:nvCxnSpPr>
          <p:spPr>
            <a:xfrm>
              <a:off x="2286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 flipH="1" flipV="1">
              <a:off x="5409008" y="4952603"/>
              <a:ext cx="1371600" cy="794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6094411" y="4267200"/>
              <a:ext cx="1906589" cy="1528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rot="5400000">
              <a:off x="7811294" y="4456906"/>
              <a:ext cx="3810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5638800" y="517713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a</a:t>
              </a:r>
              <a:r>
                <a:rPr lang="en-US" sz="2400" b="1" baseline="30000" dirty="0"/>
                <a:t>[l]</a:t>
              </a:r>
              <a:endParaRPr lang="en-US" sz="2400" b="1" dirty="0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residual network works?</a:t>
            </a:r>
          </a:p>
        </p:txBody>
      </p:sp>
      <p:sp>
        <p:nvSpPr>
          <p:cNvPr id="9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Residual block</a:t>
            </a:r>
          </a:p>
          <a:p>
            <a:pPr lvl="1"/>
            <a:r>
              <a:rPr lang="en-US" dirty="0"/>
              <a:t>Does NOT hurt training performance</a:t>
            </a:r>
          </a:p>
          <a:p>
            <a:pPr lvl="1"/>
            <a:r>
              <a:rPr lang="en-US" dirty="0"/>
              <a:t>Solve vanishing gradients problem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>
              <a:solidFill>
                <a:srgbClr val="00B050"/>
              </a:solidFill>
            </a:endParaRPr>
          </a:p>
        </p:txBody>
      </p:sp>
      <p:grpSp>
        <p:nvGrpSpPr>
          <p:cNvPr id="3" name="Group 127"/>
          <p:cNvGrpSpPr/>
          <p:nvPr/>
        </p:nvGrpSpPr>
        <p:grpSpPr>
          <a:xfrm>
            <a:off x="152400" y="4267200"/>
            <a:ext cx="8915400" cy="2286000"/>
            <a:chOff x="152400" y="4267200"/>
            <a:chExt cx="8915400" cy="2286000"/>
          </a:xfrm>
        </p:grpSpPr>
        <p:grpSp>
          <p:nvGrpSpPr>
            <p:cNvPr id="4" name="Group 10"/>
            <p:cNvGrpSpPr/>
            <p:nvPr/>
          </p:nvGrpSpPr>
          <p:grpSpPr>
            <a:xfrm>
              <a:off x="3810000" y="4648200"/>
              <a:ext cx="609599" cy="1905000"/>
              <a:chOff x="2057400" y="2438400"/>
              <a:chExt cx="609599" cy="1905000"/>
            </a:xfrm>
          </p:grpSpPr>
          <p:sp>
            <p:nvSpPr>
              <p:cNvPr id="118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cxnSp>
          <p:nvCxnSpPr>
            <p:cNvPr id="78" name="Straight Arrow Connector 77"/>
            <p:cNvCxnSpPr/>
            <p:nvPr/>
          </p:nvCxnSpPr>
          <p:spPr>
            <a:xfrm>
              <a:off x="8305800" y="56388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8229600" y="5100935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a</a:t>
              </a:r>
              <a:r>
                <a:rPr lang="en-US" sz="2400" b="1" baseline="30000" dirty="0"/>
                <a:t>[l+2]</a:t>
              </a:r>
              <a:endParaRPr lang="en-US" sz="2400" b="1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52400" y="510540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/>
                <a:t>X</a:t>
              </a:r>
              <a:endParaRPr lang="en-US" sz="2400" b="1" dirty="0"/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>
              <a:off x="3124200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10"/>
            <p:cNvGrpSpPr/>
            <p:nvPr/>
          </p:nvGrpSpPr>
          <p:grpSpPr>
            <a:xfrm>
              <a:off x="5105401" y="4648200"/>
              <a:ext cx="609599" cy="1905000"/>
              <a:chOff x="2057400" y="2438400"/>
              <a:chExt cx="609599" cy="1905000"/>
            </a:xfrm>
          </p:grpSpPr>
          <p:sp>
            <p:nvSpPr>
              <p:cNvPr id="113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cxnSp>
          <p:nvCxnSpPr>
            <p:cNvPr id="83" name="Straight Arrow Connector 82"/>
            <p:cNvCxnSpPr/>
            <p:nvPr/>
          </p:nvCxnSpPr>
          <p:spPr>
            <a:xfrm>
              <a:off x="44196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10"/>
            <p:cNvGrpSpPr/>
            <p:nvPr/>
          </p:nvGrpSpPr>
          <p:grpSpPr>
            <a:xfrm>
              <a:off x="6400801" y="4648200"/>
              <a:ext cx="609599" cy="1905000"/>
              <a:chOff x="2057400" y="2438400"/>
              <a:chExt cx="609599" cy="1905000"/>
            </a:xfrm>
          </p:grpSpPr>
          <p:sp>
            <p:nvSpPr>
              <p:cNvPr id="108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cxnSp>
          <p:nvCxnSpPr>
            <p:cNvPr id="85" name="Straight Arrow Connector 84"/>
            <p:cNvCxnSpPr/>
            <p:nvPr/>
          </p:nvCxnSpPr>
          <p:spPr>
            <a:xfrm>
              <a:off x="57150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10"/>
            <p:cNvGrpSpPr/>
            <p:nvPr/>
          </p:nvGrpSpPr>
          <p:grpSpPr>
            <a:xfrm>
              <a:off x="7696201" y="4648200"/>
              <a:ext cx="609599" cy="1905000"/>
              <a:chOff x="2057400" y="2438400"/>
              <a:chExt cx="609599" cy="1905000"/>
            </a:xfrm>
          </p:grpSpPr>
          <p:sp>
            <p:nvSpPr>
              <p:cNvPr id="103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cxnSp>
          <p:nvCxnSpPr>
            <p:cNvPr id="87" name="Straight Arrow Connector 86"/>
            <p:cNvCxnSpPr/>
            <p:nvPr/>
          </p:nvCxnSpPr>
          <p:spPr>
            <a:xfrm>
              <a:off x="70104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"/>
            <p:cNvGrpSpPr/>
            <p:nvPr/>
          </p:nvGrpSpPr>
          <p:grpSpPr>
            <a:xfrm>
              <a:off x="2362201" y="4648200"/>
              <a:ext cx="609599" cy="1905000"/>
              <a:chOff x="2057400" y="2438400"/>
              <a:chExt cx="609599" cy="1905000"/>
            </a:xfrm>
          </p:grpSpPr>
          <p:sp>
            <p:nvSpPr>
              <p:cNvPr id="98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cxnSp>
          <p:nvCxnSpPr>
            <p:cNvPr id="89" name="Straight Arrow Connector 88"/>
            <p:cNvCxnSpPr/>
            <p:nvPr/>
          </p:nvCxnSpPr>
          <p:spPr>
            <a:xfrm>
              <a:off x="16764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10"/>
            <p:cNvGrpSpPr/>
            <p:nvPr/>
          </p:nvGrpSpPr>
          <p:grpSpPr>
            <a:xfrm>
              <a:off x="914401" y="4648200"/>
              <a:ext cx="609599" cy="1905000"/>
              <a:chOff x="2057400" y="2438400"/>
              <a:chExt cx="609599" cy="1905000"/>
            </a:xfrm>
          </p:grpSpPr>
          <p:sp>
            <p:nvSpPr>
              <p:cNvPr id="92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cxnSp>
          <p:nvCxnSpPr>
            <p:cNvPr id="91" name="Straight Arrow Connector 90"/>
            <p:cNvCxnSpPr/>
            <p:nvPr/>
          </p:nvCxnSpPr>
          <p:spPr>
            <a:xfrm>
              <a:off x="2286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 flipH="1" flipV="1">
              <a:off x="5409008" y="4952603"/>
              <a:ext cx="1371600" cy="794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6094411" y="4267200"/>
              <a:ext cx="1906589" cy="1528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rot="5400000">
              <a:off x="7811294" y="4456906"/>
              <a:ext cx="3810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5638800" y="517713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a</a:t>
              </a:r>
              <a:r>
                <a:rPr lang="en-US" sz="2400" b="1" baseline="30000" dirty="0"/>
                <a:t>[l]</a:t>
              </a:r>
              <a:endParaRPr lang="en-US" sz="2400" b="1" dirty="0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residual network works?</a:t>
            </a:r>
          </a:p>
        </p:txBody>
      </p:sp>
      <p:sp>
        <p:nvSpPr>
          <p:cNvPr id="9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Residual block</a:t>
            </a:r>
          </a:p>
          <a:p>
            <a:pPr lvl="1"/>
            <a:r>
              <a:rPr lang="en-US" dirty="0"/>
              <a:t>Does NOT hurt training performance</a:t>
            </a:r>
          </a:p>
          <a:p>
            <a:pPr lvl="1"/>
            <a:r>
              <a:rPr lang="en-US" dirty="0"/>
              <a:t>Solve vanishing gradients problem</a:t>
            </a:r>
          </a:p>
          <a:p>
            <a:pPr lvl="1"/>
            <a:r>
              <a:rPr lang="en-US" dirty="0"/>
              <a:t>Improve training performance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>
              <a:solidFill>
                <a:srgbClr val="00B050"/>
              </a:solidFill>
            </a:endParaRPr>
          </a:p>
        </p:txBody>
      </p:sp>
      <p:grpSp>
        <p:nvGrpSpPr>
          <p:cNvPr id="3" name="Group 127"/>
          <p:cNvGrpSpPr/>
          <p:nvPr/>
        </p:nvGrpSpPr>
        <p:grpSpPr>
          <a:xfrm>
            <a:off x="152400" y="4267200"/>
            <a:ext cx="8915400" cy="2286000"/>
            <a:chOff x="152400" y="4267200"/>
            <a:chExt cx="8915400" cy="2286000"/>
          </a:xfrm>
        </p:grpSpPr>
        <p:grpSp>
          <p:nvGrpSpPr>
            <p:cNvPr id="4" name="Group 10"/>
            <p:cNvGrpSpPr/>
            <p:nvPr/>
          </p:nvGrpSpPr>
          <p:grpSpPr>
            <a:xfrm>
              <a:off x="3810000" y="4648200"/>
              <a:ext cx="609599" cy="1905000"/>
              <a:chOff x="2057400" y="2438400"/>
              <a:chExt cx="609599" cy="1905000"/>
            </a:xfrm>
          </p:grpSpPr>
          <p:sp>
            <p:nvSpPr>
              <p:cNvPr id="118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cxnSp>
          <p:nvCxnSpPr>
            <p:cNvPr id="78" name="Straight Arrow Connector 77"/>
            <p:cNvCxnSpPr/>
            <p:nvPr/>
          </p:nvCxnSpPr>
          <p:spPr>
            <a:xfrm>
              <a:off x="8305800" y="56388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8229600" y="5100935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a</a:t>
              </a:r>
              <a:r>
                <a:rPr lang="en-US" sz="2400" b="1" baseline="30000" dirty="0"/>
                <a:t>[l+2]</a:t>
              </a:r>
              <a:endParaRPr lang="en-US" sz="2400" b="1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52400" y="510540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/>
                <a:t>X</a:t>
              </a:r>
              <a:endParaRPr lang="en-US" sz="2400" b="1" dirty="0"/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>
              <a:off x="3124200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10"/>
            <p:cNvGrpSpPr/>
            <p:nvPr/>
          </p:nvGrpSpPr>
          <p:grpSpPr>
            <a:xfrm>
              <a:off x="5105401" y="4648200"/>
              <a:ext cx="609599" cy="1905000"/>
              <a:chOff x="2057400" y="2438400"/>
              <a:chExt cx="609599" cy="1905000"/>
            </a:xfrm>
          </p:grpSpPr>
          <p:sp>
            <p:nvSpPr>
              <p:cNvPr id="113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cxnSp>
          <p:nvCxnSpPr>
            <p:cNvPr id="83" name="Straight Arrow Connector 82"/>
            <p:cNvCxnSpPr/>
            <p:nvPr/>
          </p:nvCxnSpPr>
          <p:spPr>
            <a:xfrm>
              <a:off x="44196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10"/>
            <p:cNvGrpSpPr/>
            <p:nvPr/>
          </p:nvGrpSpPr>
          <p:grpSpPr>
            <a:xfrm>
              <a:off x="6400801" y="4648200"/>
              <a:ext cx="609599" cy="1905000"/>
              <a:chOff x="2057400" y="2438400"/>
              <a:chExt cx="609599" cy="1905000"/>
            </a:xfrm>
          </p:grpSpPr>
          <p:sp>
            <p:nvSpPr>
              <p:cNvPr id="108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cxnSp>
          <p:nvCxnSpPr>
            <p:cNvPr id="85" name="Straight Arrow Connector 84"/>
            <p:cNvCxnSpPr/>
            <p:nvPr/>
          </p:nvCxnSpPr>
          <p:spPr>
            <a:xfrm>
              <a:off x="57150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10"/>
            <p:cNvGrpSpPr/>
            <p:nvPr/>
          </p:nvGrpSpPr>
          <p:grpSpPr>
            <a:xfrm>
              <a:off x="7696201" y="4648200"/>
              <a:ext cx="609599" cy="1905000"/>
              <a:chOff x="2057400" y="2438400"/>
              <a:chExt cx="609599" cy="1905000"/>
            </a:xfrm>
          </p:grpSpPr>
          <p:sp>
            <p:nvSpPr>
              <p:cNvPr id="103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cxnSp>
          <p:nvCxnSpPr>
            <p:cNvPr id="87" name="Straight Arrow Connector 86"/>
            <p:cNvCxnSpPr/>
            <p:nvPr/>
          </p:nvCxnSpPr>
          <p:spPr>
            <a:xfrm>
              <a:off x="70104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"/>
            <p:cNvGrpSpPr/>
            <p:nvPr/>
          </p:nvGrpSpPr>
          <p:grpSpPr>
            <a:xfrm>
              <a:off x="2362201" y="4648200"/>
              <a:ext cx="609599" cy="1905000"/>
              <a:chOff x="2057400" y="2438400"/>
              <a:chExt cx="609599" cy="1905000"/>
            </a:xfrm>
          </p:grpSpPr>
          <p:sp>
            <p:nvSpPr>
              <p:cNvPr id="98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cxnSp>
          <p:nvCxnSpPr>
            <p:cNvPr id="89" name="Straight Arrow Connector 88"/>
            <p:cNvCxnSpPr/>
            <p:nvPr/>
          </p:nvCxnSpPr>
          <p:spPr>
            <a:xfrm>
              <a:off x="16764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10"/>
            <p:cNvGrpSpPr/>
            <p:nvPr/>
          </p:nvGrpSpPr>
          <p:grpSpPr>
            <a:xfrm>
              <a:off x="914401" y="4648200"/>
              <a:ext cx="609599" cy="1905000"/>
              <a:chOff x="2057400" y="2438400"/>
              <a:chExt cx="609599" cy="1905000"/>
            </a:xfrm>
          </p:grpSpPr>
          <p:sp>
            <p:nvSpPr>
              <p:cNvPr id="92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cxnSp>
          <p:nvCxnSpPr>
            <p:cNvPr id="91" name="Straight Arrow Connector 90"/>
            <p:cNvCxnSpPr/>
            <p:nvPr/>
          </p:nvCxnSpPr>
          <p:spPr>
            <a:xfrm>
              <a:off x="2286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 flipH="1" flipV="1">
              <a:off x="5409008" y="4952603"/>
              <a:ext cx="1371600" cy="794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6094411" y="4267200"/>
              <a:ext cx="1906589" cy="1528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rot="5400000">
              <a:off x="7811294" y="4456906"/>
              <a:ext cx="3810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5638800" y="517713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a</a:t>
              </a:r>
              <a:r>
                <a:rPr lang="en-US" sz="2400" b="1" baseline="30000" dirty="0"/>
                <a:t>[l]</a:t>
              </a:r>
              <a:endParaRPr lang="en-US" sz="2400" b="1" dirty="0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residual network works?</a:t>
            </a:r>
          </a:p>
        </p:txBody>
      </p:sp>
      <p:sp>
        <p:nvSpPr>
          <p:cNvPr id="9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Residual block</a:t>
            </a:r>
          </a:p>
          <a:p>
            <a:pPr lvl="1"/>
            <a:r>
              <a:rPr lang="en-US" dirty="0"/>
              <a:t>Does NOT hurt training performance</a:t>
            </a:r>
          </a:p>
          <a:p>
            <a:pPr lvl="1"/>
            <a:r>
              <a:rPr lang="en-US" dirty="0"/>
              <a:t>Solve vanishing gradients problem</a:t>
            </a:r>
          </a:p>
          <a:p>
            <a:pPr lvl="1"/>
            <a:r>
              <a:rPr lang="en-US" dirty="0"/>
              <a:t>Improve training performance</a:t>
            </a:r>
          </a:p>
          <a:p>
            <a:pPr lvl="1"/>
            <a:r>
              <a:rPr lang="en-US" dirty="0"/>
              <a:t>Allow design of large neural network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>
              <a:solidFill>
                <a:srgbClr val="00B050"/>
              </a:solidFill>
            </a:endParaRPr>
          </a:p>
        </p:txBody>
      </p:sp>
      <p:grpSp>
        <p:nvGrpSpPr>
          <p:cNvPr id="3" name="Group 127"/>
          <p:cNvGrpSpPr/>
          <p:nvPr/>
        </p:nvGrpSpPr>
        <p:grpSpPr>
          <a:xfrm>
            <a:off x="152400" y="4267200"/>
            <a:ext cx="8915400" cy="2286000"/>
            <a:chOff x="152400" y="4267200"/>
            <a:chExt cx="8915400" cy="2286000"/>
          </a:xfrm>
        </p:grpSpPr>
        <p:grpSp>
          <p:nvGrpSpPr>
            <p:cNvPr id="4" name="Group 10"/>
            <p:cNvGrpSpPr/>
            <p:nvPr/>
          </p:nvGrpSpPr>
          <p:grpSpPr>
            <a:xfrm>
              <a:off x="3810000" y="4648200"/>
              <a:ext cx="609599" cy="1905000"/>
              <a:chOff x="2057400" y="2438400"/>
              <a:chExt cx="609599" cy="1905000"/>
            </a:xfrm>
          </p:grpSpPr>
          <p:sp>
            <p:nvSpPr>
              <p:cNvPr id="118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cxnSp>
          <p:nvCxnSpPr>
            <p:cNvPr id="78" name="Straight Arrow Connector 77"/>
            <p:cNvCxnSpPr/>
            <p:nvPr/>
          </p:nvCxnSpPr>
          <p:spPr>
            <a:xfrm>
              <a:off x="8305800" y="56388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8229600" y="5100935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a</a:t>
              </a:r>
              <a:r>
                <a:rPr lang="en-US" sz="2400" b="1" baseline="30000" dirty="0"/>
                <a:t>[l+2]</a:t>
              </a:r>
              <a:endParaRPr lang="en-US" sz="2400" b="1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52400" y="510540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/>
                <a:t>X</a:t>
              </a:r>
              <a:endParaRPr lang="en-US" sz="2400" b="1" dirty="0"/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>
              <a:off x="3124200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10"/>
            <p:cNvGrpSpPr/>
            <p:nvPr/>
          </p:nvGrpSpPr>
          <p:grpSpPr>
            <a:xfrm>
              <a:off x="5105401" y="4648200"/>
              <a:ext cx="609599" cy="1905000"/>
              <a:chOff x="2057400" y="2438400"/>
              <a:chExt cx="609599" cy="1905000"/>
            </a:xfrm>
          </p:grpSpPr>
          <p:sp>
            <p:nvSpPr>
              <p:cNvPr id="113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cxnSp>
          <p:nvCxnSpPr>
            <p:cNvPr id="83" name="Straight Arrow Connector 82"/>
            <p:cNvCxnSpPr/>
            <p:nvPr/>
          </p:nvCxnSpPr>
          <p:spPr>
            <a:xfrm>
              <a:off x="44196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10"/>
            <p:cNvGrpSpPr/>
            <p:nvPr/>
          </p:nvGrpSpPr>
          <p:grpSpPr>
            <a:xfrm>
              <a:off x="6400801" y="4648200"/>
              <a:ext cx="609599" cy="1905000"/>
              <a:chOff x="2057400" y="2438400"/>
              <a:chExt cx="609599" cy="1905000"/>
            </a:xfrm>
          </p:grpSpPr>
          <p:sp>
            <p:nvSpPr>
              <p:cNvPr id="108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cxnSp>
          <p:nvCxnSpPr>
            <p:cNvPr id="85" name="Straight Arrow Connector 84"/>
            <p:cNvCxnSpPr/>
            <p:nvPr/>
          </p:nvCxnSpPr>
          <p:spPr>
            <a:xfrm>
              <a:off x="57150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10"/>
            <p:cNvGrpSpPr/>
            <p:nvPr/>
          </p:nvGrpSpPr>
          <p:grpSpPr>
            <a:xfrm>
              <a:off x="7696201" y="4648200"/>
              <a:ext cx="609599" cy="1905000"/>
              <a:chOff x="2057400" y="2438400"/>
              <a:chExt cx="609599" cy="1905000"/>
            </a:xfrm>
          </p:grpSpPr>
          <p:sp>
            <p:nvSpPr>
              <p:cNvPr id="103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cxnSp>
          <p:nvCxnSpPr>
            <p:cNvPr id="87" name="Straight Arrow Connector 86"/>
            <p:cNvCxnSpPr/>
            <p:nvPr/>
          </p:nvCxnSpPr>
          <p:spPr>
            <a:xfrm>
              <a:off x="70104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"/>
            <p:cNvGrpSpPr/>
            <p:nvPr/>
          </p:nvGrpSpPr>
          <p:grpSpPr>
            <a:xfrm>
              <a:off x="2362201" y="4648200"/>
              <a:ext cx="609599" cy="1905000"/>
              <a:chOff x="2057400" y="2438400"/>
              <a:chExt cx="609599" cy="1905000"/>
            </a:xfrm>
          </p:grpSpPr>
          <p:sp>
            <p:nvSpPr>
              <p:cNvPr id="98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cxnSp>
          <p:nvCxnSpPr>
            <p:cNvPr id="89" name="Straight Arrow Connector 88"/>
            <p:cNvCxnSpPr/>
            <p:nvPr/>
          </p:nvCxnSpPr>
          <p:spPr>
            <a:xfrm>
              <a:off x="16764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10"/>
            <p:cNvGrpSpPr/>
            <p:nvPr/>
          </p:nvGrpSpPr>
          <p:grpSpPr>
            <a:xfrm>
              <a:off x="914401" y="4648200"/>
              <a:ext cx="609599" cy="1905000"/>
              <a:chOff x="2057400" y="2438400"/>
              <a:chExt cx="609599" cy="1905000"/>
            </a:xfrm>
          </p:grpSpPr>
          <p:sp>
            <p:nvSpPr>
              <p:cNvPr id="92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cxnSp>
          <p:nvCxnSpPr>
            <p:cNvPr id="91" name="Straight Arrow Connector 90"/>
            <p:cNvCxnSpPr/>
            <p:nvPr/>
          </p:nvCxnSpPr>
          <p:spPr>
            <a:xfrm>
              <a:off x="2286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 flipH="1" flipV="1">
              <a:off x="5409008" y="4952603"/>
              <a:ext cx="1371600" cy="794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6094411" y="4267200"/>
              <a:ext cx="1906589" cy="1528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rot="5400000">
              <a:off x="7811294" y="4456906"/>
              <a:ext cx="3810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5638800" y="517713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a</a:t>
              </a:r>
              <a:r>
                <a:rPr lang="en-US" sz="2400" b="1" baseline="30000" dirty="0"/>
                <a:t>[l]</a:t>
              </a:r>
              <a:endParaRPr lang="en-US" sz="2400" b="1" dirty="0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Vanishing/Exploding Gradients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E9C913-D698-A864-0237-6F82BBDA45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67" r="5555"/>
          <a:stretch/>
        </p:blipFill>
        <p:spPr>
          <a:xfrm>
            <a:off x="3124200" y="1166018"/>
            <a:ext cx="6019800" cy="360045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1AA8245-FAFE-857B-10CB-0F3A222297A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0" y="116601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/>
              <a:t>Z</a:t>
            </a:r>
            <a:r>
              <a:rPr lang="en-US" sz="2000" baseline="30000" dirty="0"/>
              <a:t>[L-1]</a:t>
            </a:r>
            <a:r>
              <a:rPr lang="en-US" sz="2000" dirty="0"/>
              <a:t>= W</a:t>
            </a:r>
            <a:r>
              <a:rPr lang="en-US" sz="2000" baseline="30000" dirty="0"/>
              <a:t>[L-1]</a:t>
            </a:r>
            <a:r>
              <a:rPr lang="en-US" sz="2000" dirty="0"/>
              <a:t>a</a:t>
            </a:r>
            <a:r>
              <a:rPr lang="en-US" sz="2000" baseline="30000" dirty="0"/>
              <a:t>[L-2]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[L-1]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/>
              <a:t>a</a:t>
            </a:r>
            <a:r>
              <a:rPr lang="en-US" sz="2000" baseline="30000" dirty="0"/>
              <a:t>[L-1]  </a:t>
            </a:r>
            <a:r>
              <a:rPr lang="en-US" sz="2000" dirty="0"/>
              <a:t>= </a:t>
            </a:r>
            <a:r>
              <a:rPr lang="el-GR" sz="2000" dirty="0"/>
              <a:t>σ</a:t>
            </a:r>
            <a:r>
              <a:rPr lang="en-US" sz="2000" dirty="0"/>
              <a:t>(Z</a:t>
            </a:r>
            <a:r>
              <a:rPr lang="en-US" sz="2000" baseline="30000" dirty="0"/>
              <a:t>[L-1]</a:t>
            </a:r>
            <a:r>
              <a:rPr lang="en-US" sz="2000" dirty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/>
              <a:t>Z</a:t>
            </a:r>
            <a:r>
              <a:rPr lang="en-US" sz="2000" baseline="30000" dirty="0"/>
              <a:t>[L]</a:t>
            </a:r>
            <a:r>
              <a:rPr lang="en-US" sz="2000" dirty="0"/>
              <a:t>= W</a:t>
            </a:r>
            <a:r>
              <a:rPr lang="en-US" sz="2000" baseline="30000" dirty="0"/>
              <a:t>[L]</a:t>
            </a:r>
            <a:r>
              <a:rPr lang="en-US" sz="2000" dirty="0"/>
              <a:t>a</a:t>
            </a:r>
            <a:r>
              <a:rPr lang="en-US" sz="2000" baseline="30000" dirty="0"/>
              <a:t>[L-1] </a:t>
            </a:r>
            <a:r>
              <a:rPr lang="en-US" sz="2000" dirty="0"/>
              <a:t>+ b</a:t>
            </a:r>
            <a:r>
              <a:rPr lang="en-US" sz="2000" baseline="30000" dirty="0"/>
              <a:t>[L]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/>
              <a:t>ŷ = a</a:t>
            </a:r>
            <a:r>
              <a:rPr lang="en-US" sz="2000" baseline="30000" dirty="0"/>
              <a:t>[2]  </a:t>
            </a:r>
            <a:r>
              <a:rPr lang="en-US" sz="2000" dirty="0"/>
              <a:t>= </a:t>
            </a:r>
            <a:r>
              <a:rPr lang="el-GR" sz="2000" dirty="0"/>
              <a:t>σ</a:t>
            </a:r>
            <a:r>
              <a:rPr lang="en-US" sz="2000" dirty="0"/>
              <a:t>(Z</a:t>
            </a:r>
            <a:r>
              <a:rPr lang="en-US" sz="2000" baseline="30000" dirty="0"/>
              <a:t>[L]</a:t>
            </a:r>
            <a:r>
              <a:rPr lang="en-US" sz="2000" dirty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/>
              <a:t>L(ŷ</a:t>
            </a:r>
            <a:r>
              <a:rPr lang="en-US" sz="2000" baseline="30000" dirty="0"/>
              <a:t>(</a:t>
            </a:r>
            <a:r>
              <a:rPr lang="en-US" sz="2000" baseline="30000" dirty="0" err="1"/>
              <a:t>i</a:t>
            </a:r>
            <a:r>
              <a:rPr lang="en-US" sz="2000" baseline="30000" dirty="0"/>
              <a:t>)</a:t>
            </a:r>
            <a:r>
              <a:rPr lang="en-US" sz="2000" dirty="0"/>
              <a:t>, y</a:t>
            </a:r>
            <a:r>
              <a:rPr lang="en-US" sz="2000" baseline="30000" dirty="0"/>
              <a:t>(</a:t>
            </a:r>
            <a:r>
              <a:rPr lang="en-US" sz="2000" baseline="30000" dirty="0" err="1"/>
              <a:t>i</a:t>
            </a:r>
            <a:r>
              <a:rPr lang="en-US" sz="2000" baseline="30000" dirty="0"/>
              <a:t>)</a:t>
            </a:r>
            <a:r>
              <a:rPr lang="en-US" sz="2000" dirty="0"/>
              <a:t>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bject 6">
                <a:extLst>
                  <a:ext uri="{FF2B5EF4-FFF2-40B4-BE49-F238E27FC236}">
                    <a16:creationId xmlns:a16="http://schemas.microsoft.com/office/drawing/2014/main" id="{5DD9EBFD-D78A-952C-8495-98C6AE0B31BD}"/>
                  </a:ext>
                </a:extLst>
              </p:cNvPr>
              <p:cNvSpPr txBox="1"/>
              <p:nvPr/>
            </p:nvSpPr>
            <p:spPr bwMode="auto">
              <a:xfrm>
                <a:off x="97647" y="3503612"/>
                <a:ext cx="3460750" cy="252571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:br>
                  <a:rPr lang="en-IN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br>
                  <a:rPr lang="en-IN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en-IN" dirty="0"/>
              </a:p>
            </p:txBody>
          </p:sp>
        </mc:Choice>
        <mc:Fallback>
          <p:sp>
            <p:nvSpPr>
              <p:cNvPr id="10" name="Object 6">
                <a:extLst>
                  <a:ext uri="{FF2B5EF4-FFF2-40B4-BE49-F238E27FC236}">
                    <a16:creationId xmlns:a16="http://schemas.microsoft.com/office/drawing/2014/main" id="{5DD9EBFD-D78A-952C-8495-98C6AE0B3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647" y="3503612"/>
                <a:ext cx="3460750" cy="25257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167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Vanishing/Exploding Gradients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84784"/>
            <a:ext cx="8504238" cy="1988339"/>
          </a:xfrm>
        </p:spPr>
      </p:pic>
    </p:spTree>
    <p:extLst>
      <p:ext uri="{BB962C8B-B14F-4D97-AF65-F5344CB8AC3E}">
        <p14:creationId xmlns:p14="http://schemas.microsoft.com/office/powerpoint/2010/main" val="422879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3693A-B0CF-9AC1-B20C-985A0FEBF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Vanishing Gradient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83E89-EF26-F8E8-815D-7F111029C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During backpropagation, the error from the output layer is propagated back through the network. </a:t>
            </a:r>
          </a:p>
          <a:p>
            <a:r>
              <a:rPr lang="en-GB" dirty="0"/>
              <a:t>As the algorithm moves through the layers, the gradients get smaller and smaller. </a:t>
            </a:r>
          </a:p>
          <a:p>
            <a:r>
              <a:rPr lang="en-GB" dirty="0"/>
              <a:t>The gradients of earlier layers become exponentially smaller than the gradients of later layers. </a:t>
            </a:r>
          </a:p>
          <a:p>
            <a:r>
              <a:rPr lang="en-IN" dirty="0"/>
              <a:t>Consequently earlier layers stop learning</a:t>
            </a:r>
          </a:p>
        </p:txBody>
      </p:sp>
    </p:spTree>
    <p:extLst>
      <p:ext uri="{BB962C8B-B14F-4D97-AF65-F5344CB8AC3E}">
        <p14:creationId xmlns:p14="http://schemas.microsoft.com/office/powerpoint/2010/main" val="715666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ED79D-F4AD-B223-557F-DC8A55885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75AC0-DB9D-8885-C66C-6DB98220C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Vanishing Gradient</a:t>
            </a:r>
          </a:p>
          <a:p>
            <a:pPr lvl="1"/>
            <a:r>
              <a:rPr lang="en-GB" dirty="0"/>
              <a:t>Use the rectified linear unit (</a:t>
            </a:r>
            <a:r>
              <a:rPr lang="en-GB" dirty="0" err="1"/>
              <a:t>ReLU</a:t>
            </a:r>
            <a:r>
              <a:rPr lang="en-GB" dirty="0"/>
              <a:t>) activation function instead of sigmoid</a:t>
            </a:r>
          </a:p>
          <a:p>
            <a:pPr lvl="1"/>
            <a:r>
              <a:rPr lang="en-GB" dirty="0"/>
              <a:t>Use RESNET</a:t>
            </a:r>
          </a:p>
          <a:p>
            <a:r>
              <a:rPr lang="en-GB" dirty="0"/>
              <a:t>Exploding Gradient</a:t>
            </a:r>
          </a:p>
          <a:p>
            <a:pPr lvl="1"/>
            <a:r>
              <a:rPr lang="en-GB" dirty="0"/>
              <a:t>Gradient Clipping: Set maximum threshold for the magnitude of gradients during backpropagation. Any gradient exceeding the threshold is clipped to the threshold value, preventing it from growing unbounded.</a:t>
            </a:r>
          </a:p>
          <a:p>
            <a:pPr lvl="1"/>
            <a:r>
              <a:rPr lang="en-GB" dirty="0"/>
              <a:t>Batch Normalization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056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Plain network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z</a:t>
            </a:r>
            <a:r>
              <a:rPr lang="en-US" baseline="30000" dirty="0">
                <a:solidFill>
                  <a:srgbClr val="00B050"/>
                </a:solidFill>
              </a:rPr>
              <a:t>[l+1]</a:t>
            </a:r>
            <a:r>
              <a:rPr lang="en-US" dirty="0">
                <a:solidFill>
                  <a:srgbClr val="00B050"/>
                </a:solidFill>
              </a:rPr>
              <a:t> = W</a:t>
            </a:r>
            <a:r>
              <a:rPr lang="en-US" baseline="30000" dirty="0">
                <a:solidFill>
                  <a:srgbClr val="00B050"/>
                </a:solidFill>
              </a:rPr>
              <a:t>[l+1]</a:t>
            </a:r>
            <a:r>
              <a:rPr lang="en-US" dirty="0">
                <a:solidFill>
                  <a:srgbClr val="00B050"/>
                </a:solidFill>
              </a:rPr>
              <a:t> a</a:t>
            </a:r>
            <a:r>
              <a:rPr lang="en-US" baseline="30000" dirty="0">
                <a:solidFill>
                  <a:srgbClr val="00B050"/>
                </a:solidFill>
              </a:rPr>
              <a:t>[l]</a:t>
            </a:r>
            <a:r>
              <a:rPr lang="en-US" dirty="0">
                <a:solidFill>
                  <a:srgbClr val="00B050"/>
                </a:solidFill>
              </a:rPr>
              <a:t> + b</a:t>
            </a:r>
            <a:r>
              <a:rPr lang="en-US" baseline="30000" dirty="0">
                <a:solidFill>
                  <a:srgbClr val="00B050"/>
                </a:solidFill>
              </a:rPr>
              <a:t>[l+1]</a:t>
            </a:r>
            <a:r>
              <a:rPr lang="en-US" dirty="0">
                <a:solidFill>
                  <a:srgbClr val="00B050"/>
                </a:solidFill>
              </a:rPr>
              <a:t> – Linear regression</a:t>
            </a:r>
            <a:endParaRPr lang="en-US" baseline="30000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a</a:t>
            </a:r>
            <a:r>
              <a:rPr lang="en-US" baseline="30000" dirty="0">
                <a:solidFill>
                  <a:srgbClr val="00B050"/>
                </a:solidFill>
              </a:rPr>
              <a:t>[l+1]</a:t>
            </a:r>
            <a:r>
              <a:rPr lang="en-US" dirty="0">
                <a:solidFill>
                  <a:srgbClr val="00B050"/>
                </a:solidFill>
              </a:rPr>
              <a:t> = g(z</a:t>
            </a:r>
            <a:r>
              <a:rPr lang="en-US" baseline="30000" dirty="0">
                <a:solidFill>
                  <a:srgbClr val="00B050"/>
                </a:solidFill>
              </a:rPr>
              <a:t>[l+1]</a:t>
            </a:r>
            <a:r>
              <a:rPr lang="en-US" dirty="0">
                <a:solidFill>
                  <a:srgbClr val="00B050"/>
                </a:solidFill>
              </a:rPr>
              <a:t>) – ReLU activation</a:t>
            </a:r>
          </a:p>
        </p:txBody>
      </p:sp>
      <p:grpSp>
        <p:nvGrpSpPr>
          <p:cNvPr id="4" name="Group 22"/>
          <p:cNvGrpSpPr/>
          <p:nvPr/>
        </p:nvGrpSpPr>
        <p:grpSpPr>
          <a:xfrm>
            <a:off x="2438400" y="4572000"/>
            <a:ext cx="4419600" cy="1905000"/>
            <a:chOff x="1066800" y="3128665"/>
            <a:chExt cx="4419600" cy="1905000"/>
          </a:xfrm>
        </p:grpSpPr>
        <p:grpSp>
          <p:nvGrpSpPr>
            <p:cNvPr id="5" name="Group 10"/>
            <p:cNvGrpSpPr/>
            <p:nvPr/>
          </p:nvGrpSpPr>
          <p:grpSpPr>
            <a:xfrm>
              <a:off x="2133600" y="3128665"/>
              <a:ext cx="609599" cy="1905000"/>
              <a:chOff x="2057400" y="2438400"/>
              <a:chExt cx="609599" cy="1905000"/>
            </a:xfrm>
          </p:grpSpPr>
          <p:sp>
            <p:nvSpPr>
              <p:cNvPr id="37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B050"/>
                    </a:solidFill>
                  </a:rPr>
                  <a:t>…</a:t>
                </a:r>
              </a:p>
            </p:txBody>
          </p:sp>
        </p:grpSp>
        <p:cxnSp>
          <p:nvCxnSpPr>
            <p:cNvPr id="25" name="Straight Arrow Connector 24"/>
            <p:cNvCxnSpPr/>
            <p:nvPr/>
          </p:nvCxnSpPr>
          <p:spPr>
            <a:xfrm>
              <a:off x="2819400" y="4116388"/>
              <a:ext cx="9144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819400" y="3581400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>
                  <a:solidFill>
                    <a:srgbClr val="00B050"/>
                  </a:solidFill>
                </a:rPr>
                <a:t>a</a:t>
              </a:r>
              <a:r>
                <a:rPr lang="en-US" sz="2400" b="1" baseline="30000" dirty="0">
                  <a:solidFill>
                    <a:srgbClr val="00B050"/>
                  </a:solidFill>
                </a:rPr>
                <a:t>[l+1]</a:t>
              </a:r>
              <a:endParaRPr lang="en-US" sz="2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6" name="Group 10"/>
            <p:cNvGrpSpPr/>
            <p:nvPr/>
          </p:nvGrpSpPr>
          <p:grpSpPr>
            <a:xfrm>
              <a:off x="3886200" y="3128665"/>
              <a:ext cx="609599" cy="1905000"/>
              <a:chOff x="2057400" y="2438400"/>
              <a:chExt cx="609599" cy="1905000"/>
            </a:xfrm>
          </p:grpSpPr>
          <p:sp>
            <p:nvSpPr>
              <p:cNvPr id="32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1143000" y="35814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>
                  <a:solidFill>
                    <a:srgbClr val="00B050"/>
                  </a:solidFill>
                </a:rPr>
                <a:t>a</a:t>
              </a:r>
              <a:r>
                <a:rPr lang="en-US" sz="2400" b="1" baseline="30000" dirty="0">
                  <a:solidFill>
                    <a:srgbClr val="00B050"/>
                  </a:solidFill>
                </a:rPr>
                <a:t>[l]</a:t>
              </a:r>
              <a:endParaRPr lang="en-US" sz="2400" b="1" dirty="0">
                <a:solidFill>
                  <a:srgbClr val="00B05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72000" y="3581400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a</a:t>
              </a:r>
              <a:r>
                <a:rPr lang="en-US" sz="2400" b="1" baseline="30000" dirty="0"/>
                <a:t>[l+2]</a:t>
              </a:r>
              <a:endParaRPr lang="en-US" sz="2400" b="1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4572000" y="4116388"/>
              <a:ext cx="9144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1066800" y="4116388"/>
              <a:ext cx="9144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Plain network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</a:t>
            </a:r>
            <a:r>
              <a:rPr lang="en-US" baseline="30000" dirty="0"/>
              <a:t>[l+1]</a:t>
            </a:r>
            <a:r>
              <a:rPr lang="en-US" dirty="0"/>
              <a:t> = W</a:t>
            </a:r>
            <a:r>
              <a:rPr lang="en-US" baseline="30000" dirty="0"/>
              <a:t>[l+1]</a:t>
            </a:r>
            <a:r>
              <a:rPr lang="en-US" dirty="0"/>
              <a:t> a</a:t>
            </a:r>
            <a:r>
              <a:rPr lang="en-US" baseline="30000" dirty="0"/>
              <a:t>[l]</a:t>
            </a:r>
            <a:r>
              <a:rPr lang="en-US" dirty="0"/>
              <a:t> + b</a:t>
            </a:r>
            <a:r>
              <a:rPr lang="en-US" baseline="30000" dirty="0"/>
              <a:t>[l+1]</a:t>
            </a:r>
            <a:r>
              <a:rPr lang="en-US" dirty="0"/>
              <a:t> – Linear regression</a:t>
            </a:r>
            <a:endParaRPr lang="en-US" baseline="30000" dirty="0"/>
          </a:p>
          <a:p>
            <a:r>
              <a:rPr lang="en-US" dirty="0"/>
              <a:t>a</a:t>
            </a:r>
            <a:r>
              <a:rPr lang="en-US" baseline="30000" dirty="0"/>
              <a:t>[l+1]</a:t>
            </a:r>
            <a:r>
              <a:rPr lang="en-US" dirty="0"/>
              <a:t> = g(z</a:t>
            </a:r>
            <a:r>
              <a:rPr lang="en-US" baseline="30000" dirty="0"/>
              <a:t>[l+1]</a:t>
            </a:r>
            <a:r>
              <a:rPr lang="en-US" dirty="0"/>
              <a:t>) – ReLU activation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z</a:t>
            </a:r>
            <a:r>
              <a:rPr lang="en-US" baseline="30000" dirty="0">
                <a:solidFill>
                  <a:srgbClr val="00B050"/>
                </a:solidFill>
              </a:rPr>
              <a:t>[l+2]</a:t>
            </a:r>
            <a:r>
              <a:rPr lang="en-US" dirty="0">
                <a:solidFill>
                  <a:srgbClr val="00B050"/>
                </a:solidFill>
              </a:rPr>
              <a:t> = W</a:t>
            </a:r>
            <a:r>
              <a:rPr lang="en-US" baseline="30000" dirty="0">
                <a:solidFill>
                  <a:srgbClr val="00B050"/>
                </a:solidFill>
              </a:rPr>
              <a:t>[l+2]</a:t>
            </a:r>
            <a:r>
              <a:rPr lang="en-US" dirty="0">
                <a:solidFill>
                  <a:srgbClr val="00B050"/>
                </a:solidFill>
              </a:rPr>
              <a:t> a</a:t>
            </a:r>
            <a:r>
              <a:rPr lang="en-US" baseline="30000" dirty="0">
                <a:solidFill>
                  <a:srgbClr val="00B050"/>
                </a:solidFill>
              </a:rPr>
              <a:t>[l+1]</a:t>
            </a:r>
            <a:r>
              <a:rPr lang="en-US" dirty="0">
                <a:solidFill>
                  <a:srgbClr val="00B050"/>
                </a:solidFill>
              </a:rPr>
              <a:t> + b</a:t>
            </a:r>
            <a:r>
              <a:rPr lang="en-US" baseline="30000" dirty="0">
                <a:solidFill>
                  <a:srgbClr val="00B050"/>
                </a:solidFill>
              </a:rPr>
              <a:t>[l+2]</a:t>
            </a:r>
            <a:r>
              <a:rPr lang="en-US" dirty="0">
                <a:solidFill>
                  <a:srgbClr val="00B050"/>
                </a:solidFill>
              </a:rPr>
              <a:t> – Linear regression</a:t>
            </a:r>
            <a:endParaRPr lang="en-US" baseline="30000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a</a:t>
            </a:r>
            <a:r>
              <a:rPr lang="en-US" baseline="30000" dirty="0">
                <a:solidFill>
                  <a:srgbClr val="00B050"/>
                </a:solidFill>
              </a:rPr>
              <a:t>[l+2]</a:t>
            </a:r>
            <a:r>
              <a:rPr lang="en-US" dirty="0">
                <a:solidFill>
                  <a:srgbClr val="00B050"/>
                </a:solidFill>
              </a:rPr>
              <a:t> = g(z</a:t>
            </a:r>
            <a:r>
              <a:rPr lang="en-US" baseline="30000" dirty="0">
                <a:solidFill>
                  <a:srgbClr val="00B050"/>
                </a:solidFill>
              </a:rPr>
              <a:t>[l+2]</a:t>
            </a:r>
            <a:r>
              <a:rPr lang="en-US" dirty="0">
                <a:solidFill>
                  <a:srgbClr val="00B050"/>
                </a:solidFill>
              </a:rPr>
              <a:t>) – ReLU activation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2438400" y="4572000"/>
            <a:ext cx="4419600" cy="1905000"/>
            <a:chOff x="1066800" y="3128665"/>
            <a:chExt cx="4419600" cy="1905000"/>
          </a:xfrm>
        </p:grpSpPr>
        <p:grpSp>
          <p:nvGrpSpPr>
            <p:cNvPr id="24" name="Group 10"/>
            <p:cNvGrpSpPr/>
            <p:nvPr/>
          </p:nvGrpSpPr>
          <p:grpSpPr>
            <a:xfrm>
              <a:off x="2133600" y="3128665"/>
              <a:ext cx="609599" cy="1905000"/>
              <a:chOff x="2057400" y="2438400"/>
              <a:chExt cx="609599" cy="1905000"/>
            </a:xfrm>
          </p:grpSpPr>
          <p:sp>
            <p:nvSpPr>
              <p:cNvPr id="37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cxnSp>
          <p:nvCxnSpPr>
            <p:cNvPr id="25" name="Straight Arrow Connector 24"/>
            <p:cNvCxnSpPr/>
            <p:nvPr/>
          </p:nvCxnSpPr>
          <p:spPr>
            <a:xfrm>
              <a:off x="2819400" y="4116388"/>
              <a:ext cx="9144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819400" y="3581400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>
                  <a:solidFill>
                    <a:srgbClr val="00B050"/>
                  </a:solidFill>
                </a:rPr>
                <a:t>a</a:t>
              </a:r>
              <a:r>
                <a:rPr lang="en-US" sz="2400" b="1" baseline="30000" dirty="0">
                  <a:solidFill>
                    <a:srgbClr val="00B050"/>
                  </a:solidFill>
                </a:rPr>
                <a:t>[l+1]</a:t>
              </a:r>
              <a:endParaRPr lang="en-US" sz="2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27" name="Group 10"/>
            <p:cNvGrpSpPr/>
            <p:nvPr/>
          </p:nvGrpSpPr>
          <p:grpSpPr>
            <a:xfrm>
              <a:off x="3886200" y="3128665"/>
              <a:ext cx="609599" cy="1905000"/>
              <a:chOff x="2057400" y="2438400"/>
              <a:chExt cx="609599" cy="1905000"/>
            </a:xfrm>
          </p:grpSpPr>
          <p:sp>
            <p:nvSpPr>
              <p:cNvPr id="32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B050"/>
                    </a:solidFill>
                  </a:rPr>
                  <a:t>…</a:t>
                </a: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1143000" y="35814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a</a:t>
              </a:r>
              <a:r>
                <a:rPr lang="en-US" sz="2400" b="1" baseline="30000" dirty="0"/>
                <a:t>[l]</a:t>
              </a:r>
              <a:endParaRPr lang="en-US" sz="24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72000" y="3581400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>
                  <a:solidFill>
                    <a:srgbClr val="00B050"/>
                  </a:solidFill>
                </a:rPr>
                <a:t>a</a:t>
              </a:r>
              <a:r>
                <a:rPr lang="en-US" sz="2400" b="1" baseline="30000" dirty="0">
                  <a:solidFill>
                    <a:srgbClr val="00B050"/>
                  </a:solidFill>
                </a:rPr>
                <a:t>[l+2]</a:t>
              </a:r>
              <a:endParaRPr lang="en-US" sz="24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4572000" y="4116388"/>
              <a:ext cx="9144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1066800" y="4116388"/>
              <a:ext cx="9144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Residual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</a:t>
            </a:r>
            <a:r>
              <a:rPr lang="en-US" baseline="30000" dirty="0"/>
              <a:t>[l+1]</a:t>
            </a:r>
            <a:r>
              <a:rPr lang="en-US" dirty="0"/>
              <a:t> = W</a:t>
            </a:r>
            <a:r>
              <a:rPr lang="en-US" baseline="30000" dirty="0"/>
              <a:t>[l+1]</a:t>
            </a:r>
            <a:r>
              <a:rPr lang="en-US" dirty="0"/>
              <a:t> a</a:t>
            </a:r>
            <a:r>
              <a:rPr lang="en-US" baseline="30000" dirty="0"/>
              <a:t>[l]</a:t>
            </a:r>
            <a:r>
              <a:rPr lang="en-US" dirty="0"/>
              <a:t> + b</a:t>
            </a:r>
            <a:r>
              <a:rPr lang="en-US" baseline="30000" dirty="0"/>
              <a:t>[l+1]</a:t>
            </a:r>
            <a:r>
              <a:rPr lang="en-US" dirty="0"/>
              <a:t> – Linear regression</a:t>
            </a:r>
            <a:endParaRPr lang="en-US" baseline="30000" dirty="0"/>
          </a:p>
          <a:p>
            <a:r>
              <a:rPr lang="en-US" dirty="0"/>
              <a:t>a</a:t>
            </a:r>
            <a:r>
              <a:rPr lang="en-US" baseline="30000" dirty="0"/>
              <a:t>[l+1]</a:t>
            </a:r>
            <a:r>
              <a:rPr lang="en-US" dirty="0"/>
              <a:t> = g(z</a:t>
            </a:r>
            <a:r>
              <a:rPr lang="en-US" baseline="30000" dirty="0"/>
              <a:t>[l+1]</a:t>
            </a:r>
            <a:r>
              <a:rPr lang="en-US" dirty="0"/>
              <a:t>) – ReLU activation</a:t>
            </a:r>
            <a:endParaRPr lang="en-US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2438400" y="4191000"/>
            <a:ext cx="4419600" cy="2286000"/>
            <a:chOff x="2438400" y="4191000"/>
            <a:chExt cx="4419600" cy="2286000"/>
          </a:xfrm>
        </p:grpSpPr>
        <p:grpSp>
          <p:nvGrpSpPr>
            <p:cNvPr id="4" name="Group 22"/>
            <p:cNvGrpSpPr/>
            <p:nvPr/>
          </p:nvGrpSpPr>
          <p:grpSpPr>
            <a:xfrm>
              <a:off x="2438400" y="4572000"/>
              <a:ext cx="4419600" cy="1905000"/>
              <a:chOff x="1066800" y="3128665"/>
              <a:chExt cx="4419600" cy="1905000"/>
            </a:xfrm>
          </p:grpSpPr>
          <p:grpSp>
            <p:nvGrpSpPr>
              <p:cNvPr id="5" name="Group 10"/>
              <p:cNvGrpSpPr/>
              <p:nvPr/>
            </p:nvGrpSpPr>
            <p:grpSpPr>
              <a:xfrm>
                <a:off x="2133600" y="3128665"/>
                <a:ext cx="609599" cy="1905000"/>
                <a:chOff x="2057400" y="2438400"/>
                <a:chExt cx="609599" cy="1905000"/>
              </a:xfrm>
            </p:grpSpPr>
            <p:sp>
              <p:nvSpPr>
                <p:cNvPr id="37" name="Rectangle 3"/>
                <p:cNvSpPr/>
                <p:nvPr/>
              </p:nvSpPr>
              <p:spPr>
                <a:xfrm>
                  <a:off x="2057400" y="2438400"/>
                  <a:ext cx="533400" cy="1905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4"/>
                <p:cNvSpPr/>
                <p:nvPr/>
              </p:nvSpPr>
              <p:spPr>
                <a:xfrm>
                  <a:off x="2133600" y="25146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5"/>
                <p:cNvSpPr/>
                <p:nvPr/>
              </p:nvSpPr>
              <p:spPr>
                <a:xfrm>
                  <a:off x="2133600" y="29718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7"/>
                <p:cNvSpPr/>
                <p:nvPr/>
              </p:nvSpPr>
              <p:spPr>
                <a:xfrm>
                  <a:off x="2133600" y="38862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TextBox 9"/>
                <p:cNvSpPr txBox="1"/>
                <p:nvPr/>
              </p:nvSpPr>
              <p:spPr>
                <a:xfrm rot="5400000">
                  <a:off x="2298113" y="3336222"/>
                  <a:ext cx="2761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/>
                    <a:t>…</a:t>
                  </a:r>
                </a:p>
              </p:txBody>
            </p:sp>
          </p:grpSp>
          <p:cxnSp>
            <p:nvCxnSpPr>
              <p:cNvPr id="25" name="Straight Arrow Connector 24"/>
              <p:cNvCxnSpPr/>
              <p:nvPr/>
            </p:nvCxnSpPr>
            <p:spPr>
              <a:xfrm>
                <a:off x="2819400" y="4116388"/>
                <a:ext cx="914400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2819400" y="3581400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y-GB" sz="2400" b="1" dirty="0"/>
                  <a:t>a</a:t>
                </a:r>
                <a:r>
                  <a:rPr lang="en-US" sz="2400" b="1" baseline="30000" dirty="0"/>
                  <a:t>[l+1]</a:t>
                </a:r>
                <a:endParaRPr lang="en-US" sz="2400" b="1" dirty="0"/>
              </a:p>
            </p:txBody>
          </p:sp>
          <p:grpSp>
            <p:nvGrpSpPr>
              <p:cNvPr id="6" name="Group 10"/>
              <p:cNvGrpSpPr/>
              <p:nvPr/>
            </p:nvGrpSpPr>
            <p:grpSpPr>
              <a:xfrm>
                <a:off x="3886200" y="3128665"/>
                <a:ext cx="609599" cy="1905000"/>
                <a:chOff x="2057400" y="2438400"/>
                <a:chExt cx="609599" cy="1905000"/>
              </a:xfrm>
            </p:grpSpPr>
            <p:sp>
              <p:nvSpPr>
                <p:cNvPr id="32" name="Rectangle 3"/>
                <p:cNvSpPr/>
                <p:nvPr/>
              </p:nvSpPr>
              <p:spPr>
                <a:xfrm>
                  <a:off x="2057400" y="2438400"/>
                  <a:ext cx="533400" cy="1905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4"/>
                <p:cNvSpPr/>
                <p:nvPr/>
              </p:nvSpPr>
              <p:spPr>
                <a:xfrm>
                  <a:off x="2133600" y="25146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5"/>
                <p:cNvSpPr/>
                <p:nvPr/>
              </p:nvSpPr>
              <p:spPr>
                <a:xfrm>
                  <a:off x="2133600" y="29718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7"/>
                <p:cNvSpPr/>
                <p:nvPr/>
              </p:nvSpPr>
              <p:spPr>
                <a:xfrm>
                  <a:off x="2133600" y="38862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 rot="5400000">
                  <a:off x="2298113" y="3336222"/>
                  <a:ext cx="2761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/>
                    <a:t>…</a:t>
                  </a:r>
                </a:p>
              </p:txBody>
            </p:sp>
          </p:grpSp>
          <p:sp>
            <p:nvSpPr>
              <p:cNvPr id="28" name="TextBox 27"/>
              <p:cNvSpPr txBox="1"/>
              <p:nvPr/>
            </p:nvSpPr>
            <p:spPr>
              <a:xfrm>
                <a:off x="1143000" y="3581400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y-GB" sz="2400" b="1" dirty="0"/>
                  <a:t>a</a:t>
                </a:r>
                <a:r>
                  <a:rPr lang="en-US" sz="2400" b="1" baseline="30000" dirty="0"/>
                  <a:t>[l]</a:t>
                </a:r>
                <a:endParaRPr lang="en-US" sz="2400" b="1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572000" y="3581400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y-GB" sz="2400" b="1" dirty="0"/>
                  <a:t>a</a:t>
                </a:r>
                <a:r>
                  <a:rPr lang="en-US" sz="2400" b="1" baseline="30000" dirty="0"/>
                  <a:t>[l+2]</a:t>
                </a:r>
                <a:endParaRPr lang="en-US" sz="2400" b="1" dirty="0"/>
              </a:p>
            </p:txBody>
          </p:sp>
          <p:cxnSp>
            <p:nvCxnSpPr>
              <p:cNvPr id="30" name="Straight Arrow Connector 29"/>
              <p:cNvCxnSpPr/>
              <p:nvPr/>
            </p:nvCxnSpPr>
            <p:spPr>
              <a:xfrm>
                <a:off x="4572000" y="4116388"/>
                <a:ext cx="914400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1066800" y="4116388"/>
                <a:ext cx="914400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/>
          </p:nvGrpSpPr>
          <p:grpSpPr>
            <a:xfrm>
              <a:off x="3047206" y="4191000"/>
              <a:ext cx="2516982" cy="1371600"/>
              <a:chOff x="3047206" y="4191000"/>
              <a:chExt cx="2516982" cy="137160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 rot="5400000" flipH="1" flipV="1">
                <a:off x="2361803" y="4876403"/>
                <a:ext cx="1371600" cy="794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3048000" y="4191000"/>
                <a:ext cx="2514600" cy="1588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 rot="5400000">
                <a:off x="5372894" y="4380706"/>
                <a:ext cx="381000" cy="1588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1574</Words>
  <Application>Microsoft Office PowerPoint</Application>
  <PresentationFormat>On-screen Show (4:3)</PresentationFormat>
  <Paragraphs>265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Cambria Math</vt:lpstr>
      <vt:lpstr>Office Theme</vt:lpstr>
      <vt:lpstr>Residual Network</vt:lpstr>
      <vt:lpstr>Topics</vt:lpstr>
      <vt:lpstr>Vanishing/Exploding Gradients</vt:lpstr>
      <vt:lpstr>Vanishing/Exploding Gradients</vt:lpstr>
      <vt:lpstr>Vanishing Gradient</vt:lpstr>
      <vt:lpstr>Solution</vt:lpstr>
      <vt:lpstr>Plain network block</vt:lpstr>
      <vt:lpstr>Plain network block</vt:lpstr>
      <vt:lpstr>Residual block</vt:lpstr>
      <vt:lpstr>Residual block</vt:lpstr>
      <vt:lpstr>Residual block</vt:lpstr>
      <vt:lpstr>Residual block</vt:lpstr>
      <vt:lpstr>Plain network</vt:lpstr>
      <vt:lpstr>Residual network</vt:lpstr>
      <vt:lpstr>Plain v/s residual network</vt:lpstr>
      <vt:lpstr>Plain v/s residual network</vt:lpstr>
      <vt:lpstr>Why residual network works?</vt:lpstr>
      <vt:lpstr>Why residual network works?</vt:lpstr>
      <vt:lpstr>Why residual network works?</vt:lpstr>
      <vt:lpstr>Why residual network works?</vt:lpstr>
      <vt:lpstr>Why residual network works?</vt:lpstr>
      <vt:lpstr>Why residual network works?</vt:lpstr>
      <vt:lpstr>Why residual network works?</vt:lpstr>
      <vt:lpstr>Why residual network works?</vt:lpstr>
      <vt:lpstr>Why residual network works?</vt:lpstr>
      <vt:lpstr>Why residual network works?</vt:lpstr>
      <vt:lpstr>Why residual network works?</vt:lpstr>
      <vt:lpstr>Questions?</vt:lpstr>
    </vt:vector>
  </TitlesOfParts>
  <Company>BARC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ADMIN</cp:lastModifiedBy>
  <cp:revision>211</cp:revision>
  <dcterms:created xsi:type="dcterms:W3CDTF">2019-02-01T20:19:40Z</dcterms:created>
  <dcterms:modified xsi:type="dcterms:W3CDTF">2025-03-03T10:25:04Z</dcterms:modified>
</cp:coreProperties>
</file>