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68" r:id="rId3"/>
    <p:sldId id="273" r:id="rId4"/>
    <p:sldId id="287" r:id="rId5"/>
    <p:sldId id="291" r:id="rId6"/>
    <p:sldId id="288" r:id="rId7"/>
    <p:sldId id="28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33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3" r:id="rId28"/>
    <p:sldId id="304" r:id="rId29"/>
    <p:sldId id="294" r:id="rId30"/>
    <p:sldId id="292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3" r:id="rId39"/>
    <p:sldId id="307" r:id="rId40"/>
    <p:sldId id="308" r:id="rId41"/>
    <p:sldId id="309" r:id="rId42"/>
    <p:sldId id="270" r:id="rId43"/>
    <p:sldId id="261" r:id="rId44"/>
    <p:sldId id="274" r:id="rId45"/>
    <p:sldId id="276" r:id="rId46"/>
    <p:sldId id="275" r:id="rId47"/>
    <p:sldId id="311" r:id="rId48"/>
    <p:sldId id="322" r:id="rId49"/>
    <p:sldId id="314" r:id="rId50"/>
    <p:sldId id="313" r:id="rId51"/>
    <p:sldId id="310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26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Convolution is similar to cross-correlation.</a:t>
            </a:r>
          </a:p>
          <a:p>
            <a:r>
              <a:rPr lang="en-US" b="0" dirty="0" smtClean="0"/>
              <a:t>For discrete, real-valued functions, they differ only in a time reversal in one of the functions. </a:t>
            </a:r>
          </a:p>
          <a:p>
            <a:r>
              <a:rPr lang="en-US" b="0" dirty="0" smtClean="0"/>
              <a:t>For continuous functions, the cross-correlation operator is the adjoint of the convolution operator.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 </a:t>
            </a:r>
            <a:r>
              <a:rPr lang="en-US" smtClean="0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 </a:t>
            </a:r>
            <a:r>
              <a:rPr lang="en-US" smtClean="0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 </a:t>
            </a:r>
            <a:r>
              <a:rPr lang="en-US" smtClean="0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 </a:t>
            </a:r>
            <a:r>
              <a:rPr lang="en-US" smtClean="0"/>
              <a:t>fully connected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C5B1-3194-4B6A-BAEE-39D412112D0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DeepLearning\Presentations\Animations\Convolution.wm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dirty="0" smtClean="0"/>
              <a:t>Scientific Officer F,</a:t>
            </a:r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correlation – Example </a:t>
            </a:r>
            <a:endParaRPr lang="en-US" dirty="0"/>
          </a:p>
        </p:txBody>
      </p:sp>
      <p:pic>
        <p:nvPicPr>
          <p:cNvPr id="6" name="Picture 5" descr="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9100"/>
            <a:ext cx="3429000" cy="1028700"/>
          </a:xfrm>
          <a:prstGeom prst="rect">
            <a:avLst/>
          </a:prstGeom>
        </p:spPr>
      </p:pic>
      <p:pic>
        <p:nvPicPr>
          <p:cNvPr id="7" name="Picture 6" descr="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1"/>
            <a:ext cx="3429000" cy="1028700"/>
          </a:xfrm>
          <a:prstGeom prst="rect">
            <a:avLst/>
          </a:prstGeom>
        </p:spPr>
      </p:pic>
      <p:pic>
        <p:nvPicPr>
          <p:cNvPr id="10" name="Picture 9" descr="g.f-Cross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000500"/>
            <a:ext cx="3429000" cy="2628900"/>
          </a:xfrm>
          <a:prstGeom prst="rect">
            <a:avLst/>
          </a:prstGeom>
        </p:spPr>
      </p:pic>
      <p:pic>
        <p:nvPicPr>
          <p:cNvPr id="11" name="Picture 10" descr="f.g-Cross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219200"/>
            <a:ext cx="3429000" cy="2628900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 rot="10800000" flipV="1">
            <a:off x="76200" y="6414879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Wikipedia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Example </a:t>
            </a:r>
            <a:endParaRPr lang="en-US" dirty="0"/>
          </a:p>
        </p:txBody>
      </p:sp>
      <p:pic>
        <p:nvPicPr>
          <p:cNvPr id="10" name="Convolu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1828800"/>
            <a:ext cx="7467600" cy="4200525"/>
          </a:xfrm>
          <a:prstGeom prst="rect">
            <a:avLst/>
          </a:prstGeom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76200" y="6414879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Wikipedia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convolution –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image –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 </a:t>
            </a:r>
          </a:p>
          <a:p>
            <a:r>
              <a:rPr lang="en-US" dirty="0" smtClean="0"/>
              <a:t>Kernel –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Convolving image </a:t>
            </a: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/>
              <a:t> with kernel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70C0"/>
                </a:solidFill>
              </a:rPr>
              <a:t>f*g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0200" y="3657600"/>
          <a:ext cx="6177844" cy="838200"/>
        </p:xfrm>
        <a:graphic>
          <a:graphicData uri="http://schemas.openxmlformats.org/presentationml/2006/ole">
            <p:oleObj spid="_x0000_s2050" name="Equation" r:id="rId3" imgW="25272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convolution – 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105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105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630680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7150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 image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743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Output image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convolution – 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105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105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630680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7150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 image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743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Output image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4572000"/>
            <a:ext cx="3587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105*1/9 + 102*1/9 + 100*1/9 </a:t>
            </a:r>
          </a:p>
          <a:p>
            <a:r>
              <a:rPr lang="en-US" sz="2000" b="1" dirty="0" smtClean="0"/>
              <a:t>+ 103*1/9  + 99*1/9 + 103*1/9 </a:t>
            </a:r>
          </a:p>
          <a:p>
            <a:r>
              <a:rPr lang="en-US" sz="2000" b="1" dirty="0" smtClean="0"/>
              <a:t>+ 102*1/9  + 99*1/9 + 105*1/9</a:t>
            </a:r>
          </a:p>
          <a:p>
            <a:r>
              <a:rPr lang="en-US" sz="2000" b="1" dirty="0" smtClean="0"/>
              <a:t>= 102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convolution – 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105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105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6200" y="1630680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715000" y="1539240"/>
          <a:ext cx="3200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 image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2743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Output image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4572000"/>
            <a:ext cx="3507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102*1/9 + 100*1/9 + 98*1/9 </a:t>
            </a:r>
          </a:p>
          <a:p>
            <a:r>
              <a:rPr lang="en-US" sz="2000" b="1" dirty="0" smtClean="0"/>
              <a:t>+ 99*1/9  + 103*1/9 + 101*1/9 </a:t>
            </a:r>
          </a:p>
          <a:p>
            <a:r>
              <a:rPr lang="en-US" sz="2000" b="1" dirty="0" smtClean="0"/>
              <a:t>+ 99*1/9  + 105*1/9 + 102*1/9</a:t>
            </a:r>
          </a:p>
          <a:p>
            <a:r>
              <a:rPr lang="en-US" sz="2000" b="1" dirty="0" smtClean="0"/>
              <a:t>= 101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convolution – Example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854815"/>
          <a:ext cx="1600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1/9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3810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 image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967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3733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Output image</a:t>
            </a:r>
            <a:endParaRPr lang="en-US" sz="2400" b="1" dirty="0"/>
          </a:p>
        </p:txBody>
      </p:sp>
      <p:pic>
        <p:nvPicPr>
          <p:cNvPr id="10" name="Picture 9" descr="averag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7800"/>
            <a:ext cx="3048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input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3048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convolution –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Flip the kernel both horizontally and vertically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Repeat for all pixels in input image 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Put the center element of the kernel at every pixel of the image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Multiply each element of the kernel with its corresponding element of the image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Sum up all product outputs 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Put the result in the output matrix at the same 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Example 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Vertical edge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Convolution</a:t>
            </a:r>
          </a:p>
          <a:p>
            <a:r>
              <a:rPr lang="en-US" dirty="0" smtClean="0"/>
              <a:t>Image convolution</a:t>
            </a:r>
          </a:p>
          <a:p>
            <a:r>
              <a:rPr lang="en-US" dirty="0" smtClean="0"/>
              <a:t>Convolution layer</a:t>
            </a:r>
          </a:p>
          <a:p>
            <a:r>
              <a:rPr lang="en-US" dirty="0" smtClean="0"/>
              <a:t>Pooling layer</a:t>
            </a:r>
          </a:p>
          <a:p>
            <a:r>
              <a:rPr lang="en-US" dirty="0" smtClean="0"/>
              <a:t>Why convolutions?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Vertical edge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Vertical edge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Vertical edge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Vertical edge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Vertical edge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pic>
        <p:nvPicPr>
          <p:cNvPr id="16" name="Picture 15" descr="edg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 descr="edge-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 descr="edge-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Vertical edge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810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962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5791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Vertical edge detection</a:t>
            </a:r>
            <a:endParaRPr lang="en-US" sz="3200" b="1" dirty="0"/>
          </a:p>
        </p:txBody>
      </p:sp>
      <p:pic>
        <p:nvPicPr>
          <p:cNvPr id="18" name="Picture 17" descr="edge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400800" y="2510135"/>
          <a:ext cx="1981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 descr="edge-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 descr="edge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4876800"/>
            <a:ext cx="7143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Edge detection – Vertical &amp; horizontal 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86200" y="17893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0" y="28911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5800" y="4415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86200" y="37705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0" y="48723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2133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76600" y="41002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290006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48400" y="1447800"/>
          <a:ext cx="2057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8400" y="525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8400" y="3801070"/>
          <a:ext cx="1981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detection – Learn filters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19417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600" y="3043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114800" y="3922990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38600" y="50247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2286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42526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72200" y="2623125"/>
            <a:ext cx="2438400" cy="2290465"/>
            <a:chOff x="5486400" y="1295400"/>
            <a:chExt cx="2438400" cy="2290465"/>
          </a:xfrm>
        </p:grpSpPr>
        <p:sp>
          <p:nvSpPr>
            <p:cNvPr id="27" name="TextBox 26"/>
            <p:cNvSpPr txBox="1"/>
            <p:nvPr/>
          </p:nvSpPr>
          <p:spPr>
            <a:xfrm>
              <a:off x="5486400" y="31242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Output image</a:t>
              </a:r>
              <a:endParaRPr lang="en-US" sz="2400" b="1" dirty="0"/>
            </a:p>
          </p:txBody>
        </p:sp>
        <p:pic>
          <p:nvPicPr>
            <p:cNvPr id="15" name="Picture 14" descr="edge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400" y="1295400"/>
              <a:ext cx="2438400" cy="18288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33400" y="2627590"/>
            <a:ext cx="2438400" cy="2290465"/>
            <a:chOff x="609600" y="2514600"/>
            <a:chExt cx="2438400" cy="2290465"/>
          </a:xfrm>
        </p:grpSpPr>
        <p:sp>
          <p:nvSpPr>
            <p:cNvPr id="17" name="TextBox 16"/>
            <p:cNvSpPr txBox="1"/>
            <p:nvPr/>
          </p:nvSpPr>
          <p:spPr>
            <a:xfrm>
              <a:off x="609600" y="43434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Input image</a:t>
              </a:r>
              <a:endParaRPr lang="en-US" sz="2400" b="1" dirty="0"/>
            </a:p>
          </p:txBody>
        </p:sp>
        <p:pic>
          <p:nvPicPr>
            <p:cNvPr id="18" name="Picture 17" descr="input-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514600"/>
              <a:ext cx="2438400" cy="18288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29" name="TextBox 28"/>
          <p:cNvSpPr txBox="1"/>
          <p:nvPr/>
        </p:nvSpPr>
        <p:spPr>
          <a:xfrm>
            <a:off x="4563150" y="1371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3150" y="33776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2D input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648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038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643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709863" y="6065838"/>
          <a:ext cx="4224337" cy="390525"/>
        </p:xfrm>
        <a:graphic>
          <a:graphicData uri="http://schemas.openxmlformats.org/presentationml/2006/ole">
            <p:oleObj spid="_x0000_s61442" name="Equation" r:id="rId3" imgW="2476440" imgH="228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operation – Reduce image size</a:t>
            </a:r>
          </a:p>
          <a:p>
            <a:r>
              <a:rPr lang="en-US" dirty="0" smtClean="0"/>
              <a:t>Multilayer CNN – 1x1 or lesser output size</a:t>
            </a:r>
          </a:p>
          <a:p>
            <a:r>
              <a:rPr lang="en-US" dirty="0" smtClean="0"/>
              <a:t>Less utilization of corner image pixels</a:t>
            </a:r>
          </a:p>
          <a:p>
            <a:r>
              <a:rPr lang="en-US" dirty="0" smtClean="0"/>
              <a:t>Solution – Padding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1524000"/>
            <a:ext cx="2438400" cy="2094131"/>
            <a:chOff x="1219200" y="1524000"/>
            <a:chExt cx="2438400" cy="2094131"/>
          </a:xfrm>
        </p:grpSpPr>
        <p:pic>
          <p:nvPicPr>
            <p:cNvPr id="4" name="Picture 3" descr="ImageClassification-SachinTendulkar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1524000"/>
              <a:ext cx="1600200" cy="144655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19200" y="29718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Sachin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Tendulkar</a:t>
              </a:r>
              <a:r>
                <a:rPr lang="en-US" b="1" dirty="0" smtClean="0"/>
                <a:t> </a:t>
              </a:r>
            </a:p>
            <a:p>
              <a:pPr algn="ctr"/>
              <a:r>
                <a:rPr lang="en-US" b="1" dirty="0" smtClean="0"/>
                <a:t>Image classification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5800" y="3669268"/>
            <a:ext cx="3124200" cy="2579132"/>
            <a:chOff x="1447800" y="1143000"/>
            <a:chExt cx="3124200" cy="2579132"/>
          </a:xfrm>
        </p:grpSpPr>
        <p:pic>
          <p:nvPicPr>
            <p:cNvPr id="6" name="Picture 5" descr="ObjectDetec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1143000"/>
              <a:ext cx="3095660" cy="223300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447800" y="3352800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Object detection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447800"/>
            <a:ext cx="4343400" cy="2101263"/>
            <a:chOff x="381000" y="4528137"/>
            <a:chExt cx="4343400" cy="2101263"/>
          </a:xfrm>
        </p:grpSpPr>
        <p:pic>
          <p:nvPicPr>
            <p:cNvPr id="9" name="Picture 8" descr="ImageSegmentation-BrainSegmentati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4528137"/>
              <a:ext cx="4343400" cy="173193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1000" y="6260068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Image segmentation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5400" y="3593068"/>
            <a:ext cx="2438400" cy="3036332"/>
            <a:chOff x="6248400" y="3657600"/>
            <a:chExt cx="2438400" cy="3036332"/>
          </a:xfrm>
        </p:grpSpPr>
        <p:pic>
          <p:nvPicPr>
            <p:cNvPr id="12" name="Picture 11" descr="ImageCaptioning-0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8400" y="3657600"/>
              <a:ext cx="2438400" cy="27517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48400" y="63246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Image captioning</a:t>
              </a:r>
              <a:endParaRPr lang="en-US" b="1" dirty="0"/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Valid padding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4648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038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643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709863" y="6065838"/>
          <a:ext cx="4224337" cy="390525"/>
        </p:xfrm>
        <a:graphic>
          <a:graphicData uri="http://schemas.openxmlformats.org/presentationml/2006/ole">
            <p:oleObj spid="_x0000_s39939" name="Equation" r:id="rId3" imgW="2476440" imgH="228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 layer – Same padding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950720"/>
          <a:ext cx="2819400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67450" y="22250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4038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0247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8x8 padded input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029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output</a:t>
            </a:r>
            <a:endParaRPr lang="en-US" sz="2400" b="1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709863" y="6065838"/>
          <a:ext cx="4224337" cy="390525"/>
        </p:xfrm>
        <a:graphic>
          <a:graphicData uri="http://schemas.openxmlformats.org/presentationml/2006/ole">
            <p:oleObj spid="_x0000_s41987" name="Equation" r:id="rId3" imgW="2476440" imgH="228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Stride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 stride =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7x7 input</a:t>
            </a:r>
            <a:endParaRPr lang="en-US" sz="2400" b="1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p:oleObj spid="_x0000_s43010" name="Equation" r:id="rId3" imgW="3187440" imgH="431640" progId="Equation.3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/>
                <a:gridCol w="457200"/>
                <a:gridCol w="457200"/>
              </a:tblGrid>
              <a:tr h="41656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output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Stride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/>
                <a:gridCol w="457200"/>
                <a:gridCol w="457200"/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 stride =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7x7 input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output</a:t>
            </a:r>
            <a:endParaRPr lang="en-US" sz="2400" b="1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p:oleObj spid="_x0000_s44035" name="Equation" r:id="rId3" imgW="3187440" imgH="4316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Stride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/>
                <a:gridCol w="457200"/>
                <a:gridCol w="457200"/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 stride =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7x7 input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output</a:t>
            </a:r>
            <a:endParaRPr lang="en-US" sz="2400" b="1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p:oleObj spid="_x0000_s45058" name="Equation" r:id="rId3" imgW="318744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Stride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/>
                <a:gridCol w="457200"/>
                <a:gridCol w="457200"/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 stride =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7x7 input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output</a:t>
            </a:r>
            <a:endParaRPr lang="en-US" sz="2400" b="1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p:oleObj spid="_x0000_s46083" name="Equation" r:id="rId3" imgW="3187440" imgH="4316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Stride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3425" y="2057400"/>
          <a:ext cx="246697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767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53200" y="2667000"/>
          <a:ext cx="1371600" cy="1249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/>
                <a:gridCol w="457200"/>
                <a:gridCol w="457200"/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53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 stride = 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7961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7x7 input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038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output</a:t>
            </a:r>
            <a:endParaRPr lang="en-US" sz="2400" b="1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05025" y="5892800"/>
          <a:ext cx="5437188" cy="738188"/>
        </p:xfrm>
        <a:graphic>
          <a:graphicData uri="http://schemas.openxmlformats.org/presentationml/2006/ole">
            <p:oleObj spid="_x0000_s47106" name="Equation" r:id="rId3" imgW="318744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6350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62525" y="24384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15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RGB input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056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648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6x6x3 input</a:t>
            </a:r>
          </a:p>
          <a:p>
            <a:pPr algn="ctr"/>
            <a:r>
              <a:rPr lang="en-US" sz="2400" b="1" dirty="0" smtClean="0"/>
              <a:t>(HWC)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038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3x3x3 filter</a:t>
            </a:r>
          </a:p>
          <a:p>
            <a:pPr algn="ctr"/>
            <a:r>
              <a:rPr lang="en-US" sz="2400" b="1" dirty="0" smtClean="0"/>
              <a:t>(HWC)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64373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</a:p>
          <a:p>
            <a:pPr algn="ctr"/>
            <a:r>
              <a:rPr lang="en-US" sz="2400" b="1" dirty="0" smtClean="0"/>
              <a:t>(HW)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1996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33925" y="25908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29125" y="2788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11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886325" y="37338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733925" y="1645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15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RGB 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648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6x6x3 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3124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3x3x3 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643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4x4x2 output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19964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14800" y="5181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3x3x3 filter</a:t>
            </a:r>
            <a:endParaRPr lang="en-US" sz="2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010400" y="227076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05600" y="2590800"/>
          <a:ext cx="14097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81525" y="182880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29125" y="2022455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657725" y="3931920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29125" y="4079855"/>
          <a:ext cx="10572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33800" y="2387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4419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Example</a:t>
            </a:r>
            <a:endParaRPr lang="en-US" dirty="0"/>
          </a:p>
        </p:txBody>
      </p:sp>
      <p:pic>
        <p:nvPicPr>
          <p:cNvPr id="4" name="Picture 3" descr="3x3x3-Filter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43" y="1828800"/>
            <a:ext cx="1061357" cy="1143000"/>
          </a:xfrm>
          <a:prstGeom prst="rect">
            <a:avLst/>
          </a:prstGeom>
        </p:spPr>
      </p:pic>
      <p:pic>
        <p:nvPicPr>
          <p:cNvPr id="5" name="Picture 4" descr="3x3x3-Filter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7" y="4191000"/>
            <a:ext cx="1160583" cy="1109380"/>
          </a:xfrm>
          <a:prstGeom prst="rect">
            <a:avLst/>
          </a:prstGeom>
        </p:spPr>
      </p:pic>
      <p:pic>
        <p:nvPicPr>
          <p:cNvPr id="8" name="Picture 7" descr="6x6x3-Inp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7" y="2603777"/>
            <a:ext cx="2112090" cy="21206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67000" y="2967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3x3x3 filter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5253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3x3x3 filter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824" y="4648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6x6x3 input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2286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4673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Image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input image for object type</a:t>
            </a:r>
          </a:p>
          <a:p>
            <a:r>
              <a:rPr lang="en-US" dirty="0" smtClean="0"/>
              <a:t>Applications </a:t>
            </a:r>
          </a:p>
          <a:p>
            <a:pPr lvl="1"/>
            <a:r>
              <a:rPr lang="en-US" dirty="0" smtClean="0"/>
              <a:t>Classify different objects using input image</a:t>
            </a:r>
          </a:p>
          <a:p>
            <a:pPr lvl="2"/>
            <a:r>
              <a:rPr lang="en-US" dirty="0" smtClean="0"/>
              <a:t>ImageNet dataset – 20K objects – 14 Million images</a:t>
            </a:r>
          </a:p>
          <a:p>
            <a:pPr lvl="2"/>
            <a:r>
              <a:rPr lang="en-US" dirty="0" smtClean="0"/>
              <a:t>State of art accuracy </a:t>
            </a:r>
          </a:p>
          <a:p>
            <a:pPr lvl="1"/>
            <a:r>
              <a:rPr lang="en-US" dirty="0" smtClean="0"/>
              <a:t>Verify or recognize person using facial image</a:t>
            </a:r>
          </a:p>
          <a:p>
            <a:pPr lvl="2"/>
            <a:r>
              <a:rPr lang="en-US" dirty="0" smtClean="0"/>
              <a:t>MS-Celeb-20K dataset – 20K celebrities – 1.2 Million images </a:t>
            </a:r>
          </a:p>
          <a:p>
            <a:pPr lvl="2"/>
            <a:r>
              <a:rPr lang="en-US" dirty="0" smtClean="0"/>
              <a:t>State of art accuracy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Example</a:t>
            </a:r>
            <a:endParaRPr lang="en-US" dirty="0"/>
          </a:p>
        </p:txBody>
      </p:sp>
      <p:pic>
        <p:nvPicPr>
          <p:cNvPr id="4" name="Picture 3" descr="3x3x3-Filter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43" y="1828800"/>
            <a:ext cx="1061357" cy="1143000"/>
          </a:xfrm>
          <a:prstGeom prst="rect">
            <a:avLst/>
          </a:prstGeom>
        </p:spPr>
      </p:pic>
      <p:pic>
        <p:nvPicPr>
          <p:cNvPr id="5" name="Picture 4" descr="3x3x3-Filter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17" y="4191000"/>
            <a:ext cx="1160583" cy="1109380"/>
          </a:xfrm>
          <a:prstGeom prst="rect">
            <a:avLst/>
          </a:prstGeom>
        </p:spPr>
      </p:pic>
      <p:pic>
        <p:nvPicPr>
          <p:cNvPr id="8" name="Picture 7" descr="6x6x3-Inpu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7" y="2603777"/>
            <a:ext cx="2112090" cy="212062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69413" y="1845352"/>
            <a:ext cx="1636187" cy="1126448"/>
            <a:chOff x="4800600" y="1676400"/>
            <a:chExt cx="1636187" cy="1126448"/>
          </a:xfrm>
        </p:grpSpPr>
        <p:pic>
          <p:nvPicPr>
            <p:cNvPr id="6" name="Picture 5" descr="4x4-Output-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0600" y="1676400"/>
              <a:ext cx="1088046" cy="11264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67400" y="19812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 b</a:t>
              </a:r>
              <a:endParaRPr lang="en-US" sz="2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84154" y="4207552"/>
            <a:ext cx="1621446" cy="1126448"/>
            <a:chOff x="4855554" y="4207552"/>
            <a:chExt cx="1621446" cy="1126448"/>
          </a:xfrm>
        </p:grpSpPr>
        <p:pic>
          <p:nvPicPr>
            <p:cNvPr id="7" name="Picture 6" descr="4x4-Output-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55554" y="4207552"/>
              <a:ext cx="1088046" cy="11264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907613" y="44958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 b</a:t>
              </a:r>
              <a:endParaRPr lang="en-US" sz="24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67000" y="2967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3x3x3 filter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5253335"/>
            <a:ext cx="161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3x3x3 filter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3824" y="4648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6x6x3 input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1771471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Relu</a:t>
            </a:r>
            <a:r>
              <a:rPr lang="en-US" sz="2400" b="1" dirty="0" smtClean="0"/>
              <a:t>(                        )</a:t>
            </a:r>
          </a:p>
          <a:p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41148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Relu</a:t>
            </a:r>
            <a:r>
              <a:rPr lang="en-US" sz="2400" b="1" dirty="0" smtClean="0"/>
              <a:t>(                        )</a:t>
            </a:r>
          </a:p>
          <a:p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15457" y="5329535"/>
            <a:ext cx="148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Activation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15457" y="2967335"/>
            <a:ext cx="148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Activation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2286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4673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Example</a:t>
            </a:r>
            <a:endParaRPr lang="en-US" dirty="0"/>
          </a:p>
        </p:txBody>
      </p:sp>
      <p:grpSp>
        <p:nvGrpSpPr>
          <p:cNvPr id="3" name="Group 26"/>
          <p:cNvGrpSpPr/>
          <p:nvPr/>
        </p:nvGrpSpPr>
        <p:grpSpPr>
          <a:xfrm>
            <a:off x="133824" y="1771471"/>
            <a:ext cx="8754013" cy="4019729"/>
            <a:chOff x="133824" y="1771471"/>
            <a:chExt cx="8754013" cy="4019729"/>
          </a:xfrm>
        </p:grpSpPr>
        <p:pic>
          <p:nvPicPr>
            <p:cNvPr id="4" name="Picture 3" descr="3x3x3-Filter-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7243" y="1828800"/>
              <a:ext cx="1061357" cy="1143000"/>
            </a:xfrm>
            <a:prstGeom prst="rect">
              <a:avLst/>
            </a:prstGeom>
          </p:spPr>
        </p:pic>
        <p:pic>
          <p:nvPicPr>
            <p:cNvPr id="5" name="Picture 4" descr="3x3x3-Filter-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4217" y="4191000"/>
              <a:ext cx="1160583" cy="1109380"/>
            </a:xfrm>
            <a:prstGeom prst="rect">
              <a:avLst/>
            </a:prstGeom>
          </p:spPr>
        </p:pic>
        <p:pic>
          <p:nvPicPr>
            <p:cNvPr id="8" name="Picture 7" descr="6x6x3-Input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397" y="2603777"/>
              <a:ext cx="2112090" cy="2120623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5069413" y="1845352"/>
              <a:ext cx="1636187" cy="1126448"/>
              <a:chOff x="4800600" y="1676400"/>
              <a:chExt cx="1636187" cy="1126448"/>
            </a:xfrm>
          </p:grpSpPr>
          <p:pic>
            <p:nvPicPr>
              <p:cNvPr id="6" name="Picture 5" descr="4x4-Output-1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0600" y="1676400"/>
                <a:ext cx="1088046" cy="112644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867400" y="1981200"/>
                <a:ext cx="569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+ b</a:t>
                </a:r>
                <a:endParaRPr lang="en-US" sz="2400" b="1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084154" y="4207552"/>
              <a:ext cx="1621446" cy="1126448"/>
              <a:chOff x="4855554" y="4207552"/>
              <a:chExt cx="1621446" cy="1126448"/>
            </a:xfrm>
          </p:grpSpPr>
          <p:pic>
            <p:nvPicPr>
              <p:cNvPr id="7" name="Picture 6" descr="4x4-Output-2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5554" y="4207552"/>
                <a:ext cx="1088046" cy="112644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907613" y="4495800"/>
                <a:ext cx="569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+ b</a:t>
                </a:r>
                <a:endParaRPr lang="en-US" sz="2400" b="1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667000" y="2967335"/>
              <a:ext cx="1618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3x3x3 filter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5253335"/>
              <a:ext cx="1618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3x3x3 filter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824" y="4648200"/>
              <a:ext cx="1680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6x6x3 input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7200" y="1771471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 smtClean="0"/>
            </a:p>
            <a:p>
              <a:r>
                <a:rPr lang="en-US" sz="2400" b="1" dirty="0" err="1" smtClean="0"/>
                <a:t>Relu</a:t>
              </a:r>
              <a:r>
                <a:rPr lang="en-US" sz="2400" b="1" dirty="0" smtClean="0"/>
                <a:t>(                        )</a:t>
              </a:r>
            </a:p>
            <a:p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7200" y="4114800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 smtClean="0"/>
            </a:p>
            <a:p>
              <a:r>
                <a:rPr lang="en-US" sz="2400" b="1" dirty="0" err="1" smtClean="0"/>
                <a:t>Relu</a:t>
              </a:r>
              <a:r>
                <a:rPr lang="en-US" sz="2400" b="1" dirty="0" smtClean="0"/>
                <a:t>(                        )</a:t>
              </a:r>
            </a:p>
            <a:p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5457" y="5329535"/>
              <a:ext cx="1485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15457" y="2967335"/>
              <a:ext cx="1485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10400" y="4191000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4x4x2 output</a:t>
              </a:r>
              <a:endParaRPr lang="en-US" sz="2400" b="1" dirty="0"/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7217754" y="2819400"/>
              <a:ext cx="1316646" cy="1355048"/>
              <a:chOff x="7010400" y="2819400"/>
              <a:chExt cx="1316646" cy="1355048"/>
            </a:xfrm>
          </p:grpSpPr>
          <p:pic>
            <p:nvPicPr>
              <p:cNvPr id="10" name="Picture 9" descr="4x4-Output-2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9000" y="2819400"/>
                <a:ext cx="1088046" cy="1126448"/>
              </a:xfrm>
              <a:prstGeom prst="rect">
                <a:avLst/>
              </a:prstGeom>
            </p:spPr>
          </p:pic>
          <p:pic>
            <p:nvPicPr>
              <p:cNvPr id="9" name="Picture 8" descr="4x4-Output-1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0400" y="3048000"/>
                <a:ext cx="1088046" cy="112644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24384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*</a:t>
              </a:r>
              <a:endParaRPr lang="en-US" sz="3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38400" y="46730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*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–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Filter size – (f x f x n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filters – n</a:t>
            </a:r>
            <a:r>
              <a:rPr lang="en-US" baseline="-25000" dirty="0" smtClean="0"/>
              <a:t>F</a:t>
            </a:r>
          </a:p>
          <a:p>
            <a:r>
              <a:rPr lang="en-US" dirty="0" smtClean="0"/>
              <a:t>Bias term – 1 </a:t>
            </a:r>
          </a:p>
          <a:p>
            <a:r>
              <a:rPr lang="en-US" dirty="0" smtClean="0"/>
              <a:t>Parameters  - n</a:t>
            </a:r>
            <a:r>
              <a:rPr lang="en-US" baseline="-25000" dirty="0" smtClean="0"/>
              <a:t>F</a:t>
            </a:r>
            <a:r>
              <a:rPr lang="en-US" dirty="0" smtClean="0"/>
              <a:t> x [ ( f x f x n</a:t>
            </a:r>
            <a:r>
              <a:rPr lang="en-US" baseline="-25000" dirty="0" smtClean="0"/>
              <a:t>C </a:t>
            </a:r>
            <a:r>
              <a:rPr lang="en-US" dirty="0" smtClean="0"/>
              <a:t>) + 1 ]</a:t>
            </a:r>
          </a:p>
          <a:p>
            <a:r>
              <a:rPr lang="en-US" dirty="0" smtClean="0"/>
              <a:t>Hyper parameters</a:t>
            </a:r>
          </a:p>
          <a:p>
            <a:pPr lvl="1"/>
            <a:r>
              <a:rPr lang="en-US" dirty="0" smtClean="0"/>
              <a:t>Filter size</a:t>
            </a:r>
          </a:p>
          <a:p>
            <a:pPr lvl="1"/>
            <a:r>
              <a:rPr lang="en-US" dirty="0" smtClean="0"/>
              <a:t>Stride size</a:t>
            </a:r>
          </a:p>
          <a:p>
            <a:pPr lvl="1"/>
            <a:r>
              <a:rPr lang="en-US" dirty="0" smtClean="0"/>
              <a:t>Padding size</a:t>
            </a:r>
          </a:p>
          <a:p>
            <a:pPr lvl="1"/>
            <a:r>
              <a:rPr lang="en-US" dirty="0" smtClean="0"/>
              <a:t>Number of filters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 – What?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size of input image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Max pooling layer</a:t>
            </a:r>
          </a:p>
          <a:p>
            <a:pPr lvl="1"/>
            <a:r>
              <a:rPr lang="en-US" dirty="0" smtClean="0"/>
              <a:t>Average pooling layer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 – Max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438400"/>
          <a:ext cx="2514600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38900" y="2857500"/>
          <a:ext cx="1257300" cy="8001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/>
                <a:gridCol w="62865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1865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2x2 output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981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Max pool</a:t>
            </a:r>
          </a:p>
          <a:p>
            <a:pPr algn="ctr"/>
            <a:r>
              <a:rPr lang="en-US" sz="2400" b="1" dirty="0" smtClean="0"/>
              <a:t>with 2x2 filter </a:t>
            </a:r>
          </a:p>
          <a:p>
            <a:pPr algn="ctr"/>
            <a:r>
              <a:rPr lang="en-US" sz="2400" b="1" dirty="0" smtClean="0"/>
              <a:t>and stride=2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5800" y="32766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819400" y="5029200"/>
          <a:ext cx="4375150" cy="736600"/>
        </p:xfrm>
        <a:graphic>
          <a:graphicData uri="http://schemas.openxmlformats.org/presentationml/2006/ole">
            <p:oleObj spid="_x0000_s24578" name="Equation" r:id="rId3" imgW="2565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 – Average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438400"/>
          <a:ext cx="2514600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38900" y="2857500"/>
          <a:ext cx="1257300" cy="8001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8650"/>
                <a:gridCol w="628650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6.5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5.5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191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41865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2x2 output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981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Average pool</a:t>
            </a:r>
          </a:p>
          <a:p>
            <a:pPr algn="ctr"/>
            <a:r>
              <a:rPr lang="en-US" sz="2400" b="1" dirty="0" smtClean="0"/>
              <a:t>with 2x2 filter </a:t>
            </a:r>
          </a:p>
          <a:p>
            <a:pPr algn="ctr"/>
            <a:r>
              <a:rPr lang="en-US" sz="2400" b="1" dirty="0" smtClean="0"/>
              <a:t>and stride=2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95800" y="3276600"/>
            <a:ext cx="990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819400" y="5029200"/>
          <a:ext cx="4375150" cy="736600"/>
        </p:xfrm>
        <a:graphic>
          <a:graphicData uri="http://schemas.openxmlformats.org/presentationml/2006/ole">
            <p:oleObj spid="_x0000_s25603" name="Equation" r:id="rId3" imgW="2565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 –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</a:t>
            </a:r>
          </a:p>
          <a:p>
            <a:pPr lvl="1"/>
            <a:r>
              <a:rPr lang="en-US" dirty="0" smtClean="0"/>
              <a:t>Zero</a:t>
            </a:r>
          </a:p>
          <a:p>
            <a:r>
              <a:rPr lang="en-US" dirty="0" smtClean="0"/>
              <a:t>Hyper parameters</a:t>
            </a:r>
          </a:p>
          <a:p>
            <a:pPr lvl="1"/>
            <a:r>
              <a:rPr lang="en-US" dirty="0" smtClean="0"/>
              <a:t>Filter size</a:t>
            </a:r>
          </a:p>
          <a:p>
            <a:pPr lvl="1"/>
            <a:r>
              <a:rPr lang="en-US" dirty="0" smtClean="0"/>
              <a:t>Stride size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v/s FC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size – 32x32x3 – 3072  </a:t>
            </a:r>
          </a:p>
          <a:p>
            <a:r>
              <a:rPr lang="en-US" dirty="0" smtClean="0"/>
              <a:t>Filter size – 5x5x3 and 5 filters – 380 </a:t>
            </a:r>
          </a:p>
          <a:p>
            <a:r>
              <a:rPr lang="en-US" dirty="0" smtClean="0"/>
              <a:t>Output size – 28x28x5 – 3920  </a:t>
            </a:r>
          </a:p>
          <a:p>
            <a:r>
              <a:rPr lang="en-US" dirty="0" smtClean="0"/>
              <a:t>Fully connected layer parameters</a:t>
            </a:r>
          </a:p>
          <a:p>
            <a:pPr lvl="1"/>
            <a:r>
              <a:rPr lang="en-US" dirty="0" smtClean="0"/>
              <a:t>Input size * Output size</a:t>
            </a:r>
          </a:p>
          <a:p>
            <a:pPr lvl="1"/>
            <a:r>
              <a:rPr lang="en-US" dirty="0" smtClean="0"/>
              <a:t>3072 * 3920 – 12 Million</a:t>
            </a:r>
          </a:p>
          <a:p>
            <a:r>
              <a:rPr lang="en-US" dirty="0" smtClean="0"/>
              <a:t>Convolutional layer parameters</a:t>
            </a:r>
          </a:p>
          <a:p>
            <a:pPr lvl="1"/>
            <a:r>
              <a:rPr lang="en-US" dirty="0" smtClean="0"/>
              <a:t> 380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sharing </a:t>
            </a:r>
          </a:p>
          <a:p>
            <a:pPr lvl="1"/>
            <a:r>
              <a:rPr lang="en-US" dirty="0" smtClean="0"/>
              <a:t>Sharable feature detector</a:t>
            </a:r>
          </a:p>
          <a:p>
            <a:pPr lvl="1"/>
            <a:r>
              <a:rPr lang="en-US" dirty="0" smtClean="0"/>
              <a:t>Feature detector useful in one part of the image is useful in another part of image</a:t>
            </a:r>
          </a:p>
          <a:p>
            <a:r>
              <a:rPr lang="en-US" dirty="0" smtClean="0"/>
              <a:t>Sparsity of connection</a:t>
            </a:r>
          </a:p>
          <a:p>
            <a:pPr lvl="1"/>
            <a:r>
              <a:rPr lang="en-US" dirty="0" smtClean="0"/>
              <a:t>Output value depends on a small number of inputs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Convolutions – Parameter sharing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Object 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and locate objects in input image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Self driving car</a:t>
            </a:r>
          </a:p>
          <a:p>
            <a:pPr lvl="2"/>
            <a:r>
              <a:rPr lang="en-US" dirty="0" smtClean="0"/>
              <a:t>ImageNet dataset – 20K objects – 14 Million images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Convolutions – Parameter sharing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Convolutions – Parameter sharing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Convolutions – Parameter sharing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Convolutions – Parameter sharing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Convolutions – Sparsity of connection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Convolutions – Sparsity of connection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Convolutions – Sparsity of connection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Convolutions – Sparsity of connection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Convolutions – Sparsity of connection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20575"/>
          <a:ext cx="25146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2708255"/>
          <a:ext cx="1209675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  <a:gridCol w="403225"/>
                <a:gridCol w="403225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53200" y="2510135"/>
          <a:ext cx="1676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567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input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3957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3x3 filter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56307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4x4 output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96350" y="3068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Image segmentation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input image using object types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Self driving car</a:t>
            </a:r>
          </a:p>
          <a:p>
            <a:pPr lvl="2"/>
            <a:r>
              <a:rPr lang="en-US" dirty="0" smtClean="0"/>
              <a:t>ImageNet dataset – 20K objects – 14 Million images</a:t>
            </a:r>
          </a:p>
          <a:p>
            <a:pPr lvl="1"/>
            <a:r>
              <a:rPr lang="en-US" dirty="0" smtClean="0"/>
              <a:t>Brain tumor segmentation</a:t>
            </a:r>
          </a:p>
          <a:p>
            <a:pPr lvl="2"/>
            <a:r>
              <a:rPr lang="en-US" dirty="0" smtClean="0"/>
              <a:t>MICCAI </a:t>
            </a:r>
            <a:r>
              <a:rPr lang="en-US" dirty="0" err="1" smtClean="0"/>
              <a:t>BraTS</a:t>
            </a:r>
            <a:r>
              <a:rPr lang="en-US" dirty="0" smtClean="0"/>
              <a:t> 2018 dataset</a:t>
            </a:r>
          </a:p>
          <a:p>
            <a:pPr lvl="1"/>
            <a:r>
              <a:rPr lang="en-US" dirty="0" smtClean="0"/>
              <a:t>Brain tissues segmentation</a:t>
            </a:r>
          </a:p>
          <a:p>
            <a:pPr lvl="2"/>
            <a:r>
              <a:rPr lang="en-US" dirty="0" smtClean="0"/>
              <a:t>MICCAI MRBrainS18 dataset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Image captioning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Caption input image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Optical character recognition</a:t>
            </a:r>
          </a:p>
          <a:p>
            <a:pPr lvl="2"/>
            <a:r>
              <a:rPr lang="en-US" dirty="0" smtClean="0"/>
              <a:t>Synthetic image data</a:t>
            </a:r>
          </a:p>
          <a:p>
            <a:pPr lvl="2"/>
            <a:r>
              <a:rPr lang="en-US" dirty="0" smtClean="0"/>
              <a:t>State of art accuracy</a:t>
            </a:r>
          </a:p>
          <a:p>
            <a:pPr lvl="1"/>
            <a:r>
              <a:rPr lang="en-US" dirty="0" smtClean="0"/>
              <a:t>Vehicle number plate recognition</a:t>
            </a:r>
          </a:p>
          <a:p>
            <a:pPr lvl="2"/>
            <a:r>
              <a:rPr lang="en-US" dirty="0" smtClean="0"/>
              <a:t>Synthetic + real image data</a:t>
            </a:r>
          </a:p>
          <a:p>
            <a:pPr lvl="2"/>
            <a:r>
              <a:rPr lang="en-US" dirty="0" smtClean="0"/>
              <a:t>State of art accuracy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Mathematical operation</a:t>
            </a:r>
          </a:p>
          <a:p>
            <a:pPr algn="just"/>
            <a:r>
              <a:rPr lang="en-US" dirty="0" smtClean="0"/>
              <a:t>Two functions –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Convolving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70C0"/>
                </a:solidFill>
              </a:rPr>
              <a:t>f*g</a:t>
            </a:r>
          </a:p>
          <a:p>
            <a:pPr algn="just"/>
            <a:r>
              <a:rPr lang="en-US" dirty="0" smtClean="0"/>
              <a:t>Expresses how the shape of one function is modified by the other function</a:t>
            </a:r>
          </a:p>
          <a:p>
            <a:pPr algn="just"/>
            <a:r>
              <a:rPr lang="en-US" dirty="0" smtClean="0"/>
              <a:t>One function – Time </a:t>
            </a:r>
            <a:r>
              <a:rPr lang="en-US" dirty="0" smtClean="0">
                <a:solidFill>
                  <a:srgbClr val="00B050"/>
                </a:solidFill>
              </a:rPr>
              <a:t>shifted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00B050"/>
                </a:solidFill>
              </a:rPr>
              <a:t>reversed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9788" y="5105400"/>
          <a:ext cx="7700962" cy="963612"/>
        </p:xfrm>
        <a:graphic>
          <a:graphicData uri="http://schemas.openxmlformats.org/presentationml/2006/ole">
            <p:oleObj spid="_x0000_s1026" name="Equation" r:id="rId4" imgW="3149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Example</a:t>
            </a:r>
            <a:endParaRPr lang="en-US" dirty="0"/>
          </a:p>
        </p:txBody>
      </p:sp>
      <p:pic>
        <p:nvPicPr>
          <p:cNvPr id="6" name="Picture 5" descr="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9100"/>
            <a:ext cx="3429000" cy="1028700"/>
          </a:xfrm>
          <a:prstGeom prst="rect">
            <a:avLst/>
          </a:prstGeom>
        </p:spPr>
      </p:pic>
      <p:pic>
        <p:nvPicPr>
          <p:cNvPr id="7" name="Picture 6" descr="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1"/>
            <a:ext cx="3429000" cy="1028700"/>
          </a:xfrm>
          <a:prstGeom prst="rect">
            <a:avLst/>
          </a:prstGeom>
        </p:spPr>
      </p:pic>
      <p:pic>
        <p:nvPicPr>
          <p:cNvPr id="8" name="Picture 7" descr="g.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076700"/>
            <a:ext cx="3429000" cy="2628900"/>
          </a:xfrm>
          <a:prstGeom prst="rect">
            <a:avLst/>
          </a:prstGeom>
        </p:spPr>
      </p:pic>
      <p:pic>
        <p:nvPicPr>
          <p:cNvPr id="9" name="Picture 8" descr="f.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333500"/>
            <a:ext cx="3429000" cy="2628900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0800000" flipV="1">
            <a:off x="76200" y="6414879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Wikipedia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2787</Words>
  <Application>Microsoft Office PowerPoint</Application>
  <PresentationFormat>On-screen Show (4:3)</PresentationFormat>
  <Paragraphs>1946</Paragraphs>
  <Slides>59</Slides>
  <Notes>5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Equation</vt:lpstr>
      <vt:lpstr>Convolutional Neural Network</vt:lpstr>
      <vt:lpstr>Topics</vt:lpstr>
      <vt:lpstr>Introduction </vt:lpstr>
      <vt:lpstr>Applications – Image classification </vt:lpstr>
      <vt:lpstr>Applications – Object detection </vt:lpstr>
      <vt:lpstr>Applications – Image segmentation </vt:lpstr>
      <vt:lpstr>Applications – Image captioning </vt:lpstr>
      <vt:lpstr>Convolution</vt:lpstr>
      <vt:lpstr>Convolution – Example</vt:lpstr>
      <vt:lpstr>Cross correlation – Example </vt:lpstr>
      <vt:lpstr>Convolution – Example </vt:lpstr>
      <vt:lpstr>Image convolution – Definition</vt:lpstr>
      <vt:lpstr>Image convolution – Example </vt:lpstr>
      <vt:lpstr>Image convolution – Example </vt:lpstr>
      <vt:lpstr>Image convolution – Example </vt:lpstr>
      <vt:lpstr>Image convolution – Example </vt:lpstr>
      <vt:lpstr>Image convolution – Algorithm </vt:lpstr>
      <vt:lpstr>Edge detection – Example 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edge  </vt:lpstr>
      <vt:lpstr>Edge detection – Vertical &amp; horizontal  </vt:lpstr>
      <vt:lpstr>Edge detection – Learn filters </vt:lpstr>
      <vt:lpstr>Convolution layer – 2D input</vt:lpstr>
      <vt:lpstr>Convolution layer – Padding</vt:lpstr>
      <vt:lpstr>Convolution layer – Valid padding   </vt:lpstr>
      <vt:lpstr>Convolution layer – Same padding   </vt:lpstr>
      <vt:lpstr>Convolution layer – Stride</vt:lpstr>
      <vt:lpstr>Convolution layer – Stride</vt:lpstr>
      <vt:lpstr>Convolution layer – Stride</vt:lpstr>
      <vt:lpstr>Convolution layer – Stride</vt:lpstr>
      <vt:lpstr>Convolution layer – Stride</vt:lpstr>
      <vt:lpstr>Convolution layer – RGB input</vt:lpstr>
      <vt:lpstr>Convolution layer – RGB input</vt:lpstr>
      <vt:lpstr>Convolution layer – Example</vt:lpstr>
      <vt:lpstr>Convolution layer – Example</vt:lpstr>
      <vt:lpstr>Convolution layer – Example</vt:lpstr>
      <vt:lpstr>Convolution layer – Parameters </vt:lpstr>
      <vt:lpstr>Pooling layer – What? </vt:lpstr>
      <vt:lpstr>Pooling layer – Max pool</vt:lpstr>
      <vt:lpstr>Pooling layer – Average pool</vt:lpstr>
      <vt:lpstr>Pooling layer – Parameters </vt:lpstr>
      <vt:lpstr>Convolution layer v/s FC layer</vt:lpstr>
      <vt:lpstr>Why convolutions? </vt:lpstr>
      <vt:lpstr>Convolutions – Parameter sharing </vt:lpstr>
      <vt:lpstr>Convolutions – Parameter sharing </vt:lpstr>
      <vt:lpstr>Convolutions – Parameter sharing </vt:lpstr>
      <vt:lpstr>Convolutions – Parameter sharing </vt:lpstr>
      <vt:lpstr>Convolutions – Parameter sharing </vt:lpstr>
      <vt:lpstr>Convolutions – Sparsity of connection  </vt:lpstr>
      <vt:lpstr>Convolutions – Sparsity of connection </vt:lpstr>
      <vt:lpstr>Convolutions – Sparsity of connection </vt:lpstr>
      <vt:lpstr>Convolutions – Sparsity of connection </vt:lpstr>
      <vt:lpstr>Convolutions – Sparsity of connection 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194</cp:revision>
  <dcterms:created xsi:type="dcterms:W3CDTF">2019-02-01T20:19:40Z</dcterms:created>
  <dcterms:modified xsi:type="dcterms:W3CDTF">2022-06-29T05:24:55Z</dcterms:modified>
</cp:coreProperties>
</file>