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68" r:id="rId3"/>
    <p:sldId id="273" r:id="rId4"/>
    <p:sldId id="287" r:id="rId5"/>
    <p:sldId id="291" r:id="rId6"/>
    <p:sldId id="288" r:id="rId7"/>
    <p:sldId id="289" r:id="rId8"/>
    <p:sldId id="369" r:id="rId9"/>
    <p:sldId id="277" r:id="rId10"/>
    <p:sldId id="278" r:id="rId11"/>
    <p:sldId id="342" r:id="rId12"/>
    <p:sldId id="279" r:id="rId13"/>
    <p:sldId id="336" r:id="rId14"/>
    <p:sldId id="281" r:id="rId15"/>
    <p:sldId id="282" r:id="rId16"/>
    <p:sldId id="283" r:id="rId17"/>
    <p:sldId id="284" r:id="rId18"/>
    <p:sldId id="285" r:id="rId19"/>
    <p:sldId id="343" r:id="rId20"/>
    <p:sldId id="33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3" r:id="rId31"/>
    <p:sldId id="304" r:id="rId32"/>
    <p:sldId id="294" r:id="rId33"/>
    <p:sldId id="292" r:id="rId34"/>
    <p:sldId id="295" r:id="rId35"/>
    <p:sldId id="346" r:id="rId36"/>
    <p:sldId id="296" r:id="rId37"/>
    <p:sldId id="297" r:id="rId38"/>
    <p:sldId id="298" r:id="rId39"/>
    <p:sldId id="299" r:id="rId40"/>
    <p:sldId id="300" r:id="rId41"/>
    <p:sldId id="349" r:id="rId42"/>
    <p:sldId id="351" r:id="rId43"/>
    <p:sldId id="302" r:id="rId44"/>
    <p:sldId id="303" r:id="rId45"/>
    <p:sldId id="307" r:id="rId46"/>
    <p:sldId id="308" r:id="rId47"/>
    <p:sldId id="309" r:id="rId48"/>
    <p:sldId id="345" r:id="rId49"/>
    <p:sldId id="261" r:id="rId50"/>
    <p:sldId id="274" r:id="rId51"/>
    <p:sldId id="347" r:id="rId52"/>
    <p:sldId id="276" r:id="rId53"/>
    <p:sldId id="348" r:id="rId54"/>
    <p:sldId id="270" r:id="rId55"/>
    <p:sldId id="366" r:id="rId56"/>
    <p:sldId id="367" r:id="rId57"/>
    <p:sldId id="368" r:id="rId58"/>
    <p:sldId id="311" r:id="rId59"/>
    <p:sldId id="322" r:id="rId60"/>
    <p:sldId id="314" r:id="rId61"/>
    <p:sldId id="313" r:id="rId62"/>
    <p:sldId id="310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269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Convolution is similar to cross-correlation.</a:t>
            </a:r>
          </a:p>
          <a:p>
            <a:r>
              <a:rPr lang="en-US" b="0" dirty="0"/>
              <a:t>For discrete, real-valued functions, they differ only in a time reversal in one of the functions. </a:t>
            </a:r>
          </a:p>
          <a:p>
            <a:r>
              <a:rPr lang="en-US" b="0" dirty="0"/>
              <a:t>For continuous functions, the cross-correlation operator is the adjoint of the convolution operator.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Vs </a:t>
            </a:r>
            <a:r>
              <a:rPr lang="en-US"/>
              <a:t>fully connected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EC5B1-3194-4B6A-BAEE-39D412112D0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Vs </a:t>
            </a:r>
            <a:r>
              <a:rPr lang="en-US"/>
              <a:t>fully connected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EC5B1-3194-4B6A-BAEE-39D412112D0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Vs </a:t>
            </a:r>
            <a:r>
              <a:rPr lang="en-US"/>
              <a:t>fully connected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EC5B1-3194-4B6A-BAEE-39D412112D0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Vs </a:t>
            </a:r>
            <a:r>
              <a:rPr lang="en-US"/>
              <a:t>fully connected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EC5B1-3194-4B6A-BAEE-39D412112D0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Division, BARC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– Example</a:t>
            </a:r>
          </a:p>
        </p:txBody>
      </p:sp>
      <p:pic>
        <p:nvPicPr>
          <p:cNvPr id="6" name="Picture 5" descr="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29100"/>
            <a:ext cx="3429000" cy="1028700"/>
          </a:xfrm>
          <a:prstGeom prst="rect">
            <a:avLst/>
          </a:prstGeom>
        </p:spPr>
      </p:pic>
      <p:pic>
        <p:nvPicPr>
          <p:cNvPr id="7" name="Picture 6" descr="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1301"/>
            <a:ext cx="3429000" cy="1028700"/>
          </a:xfrm>
          <a:prstGeom prst="rect">
            <a:avLst/>
          </a:prstGeom>
        </p:spPr>
      </p:pic>
      <p:pic>
        <p:nvPicPr>
          <p:cNvPr id="8" name="Picture 7" descr="g.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076700"/>
            <a:ext cx="3429000" cy="2628900"/>
          </a:xfrm>
          <a:prstGeom prst="rect">
            <a:avLst/>
          </a:prstGeom>
        </p:spPr>
      </p:pic>
      <p:pic>
        <p:nvPicPr>
          <p:cNvPr id="9" name="Picture 8" descr="f.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1333500"/>
            <a:ext cx="3429000" cy="2628900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 rot="10800000" flipV="1">
            <a:off x="76200" y="6414879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Wikipedia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c11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560" y="2362200"/>
            <a:ext cx="8981440" cy="2590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correlation – Example </a:t>
            </a:r>
          </a:p>
        </p:txBody>
      </p:sp>
      <p:pic>
        <p:nvPicPr>
          <p:cNvPr id="6" name="Picture 5" descr="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29100"/>
            <a:ext cx="3429000" cy="1028700"/>
          </a:xfrm>
          <a:prstGeom prst="rect">
            <a:avLst/>
          </a:prstGeom>
        </p:spPr>
      </p:pic>
      <p:pic>
        <p:nvPicPr>
          <p:cNvPr id="7" name="Picture 6" descr="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1301"/>
            <a:ext cx="3429000" cy="1028700"/>
          </a:xfrm>
          <a:prstGeom prst="rect">
            <a:avLst/>
          </a:prstGeom>
        </p:spPr>
      </p:pic>
      <p:pic>
        <p:nvPicPr>
          <p:cNvPr id="10" name="Picture 9" descr="g.f-CrossCorrel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000500"/>
            <a:ext cx="3429000" cy="2628900"/>
          </a:xfrm>
          <a:prstGeom prst="rect">
            <a:avLst/>
          </a:prstGeom>
        </p:spPr>
      </p:pic>
      <p:pic>
        <p:nvPicPr>
          <p:cNvPr id="11" name="Picture 10" descr="f.g-CrossCorrel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219200"/>
            <a:ext cx="3429000" cy="2628900"/>
          </a:xfrm>
          <a:prstGeom prst="rect">
            <a:avLst/>
          </a:prstGeom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 rot="10800000" flipV="1">
            <a:off x="76200" y="6414879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Wikipedia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c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400" y="1600200"/>
            <a:ext cx="6223199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convolution –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image – </a:t>
            </a:r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/>
              <a:t> </a:t>
            </a:r>
          </a:p>
          <a:p>
            <a:r>
              <a:rPr lang="en-US" dirty="0"/>
              <a:t>Kernel – 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 </a:t>
            </a:r>
          </a:p>
          <a:p>
            <a:r>
              <a:rPr lang="en-US" dirty="0"/>
              <a:t>Convolving image </a:t>
            </a:r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/>
              <a:t> with kernel 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 – </a:t>
            </a:r>
            <a:r>
              <a:rPr lang="en-US" dirty="0">
                <a:solidFill>
                  <a:srgbClr val="0070C0"/>
                </a:solidFill>
              </a:rPr>
              <a:t>f*g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00200" y="3657600"/>
          <a:ext cx="617784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200" imgH="342720" progId="Equation.3">
                  <p:embed/>
                </p:oleObj>
              </mc:Choice>
              <mc:Fallback>
                <p:oleObj name="Equation" r:id="rId2" imgW="25272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57600"/>
                        <a:ext cx="6177844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convolution – Example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39240"/>
          <a:ext cx="3200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6200" y="1630680"/>
          <a:ext cx="1600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715000" y="1539240"/>
          <a:ext cx="3200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810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Input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2743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3810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Output image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convolution – Example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39240"/>
          <a:ext cx="3200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6200" y="1630680"/>
          <a:ext cx="1600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715000" y="1539240"/>
          <a:ext cx="3200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810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Input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2743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3810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Output image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572000"/>
            <a:ext cx="3587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105*1/9 + 102*1/9 + 100*1/9 </a:t>
            </a:r>
          </a:p>
          <a:p>
            <a:r>
              <a:rPr lang="en-US" sz="2000" b="1" dirty="0"/>
              <a:t>+ 103*1/9  + 99*1/9 + 103*1/9 </a:t>
            </a:r>
          </a:p>
          <a:p>
            <a:r>
              <a:rPr lang="en-US" sz="2000" b="1" dirty="0"/>
              <a:t>+ 102*1/9  + 99*1/9 + 105*1/9</a:t>
            </a:r>
          </a:p>
          <a:p>
            <a:r>
              <a:rPr lang="en-US" sz="2000" b="1" dirty="0"/>
              <a:t>= 102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convolution – Example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39240"/>
          <a:ext cx="3200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6200" y="1630680"/>
          <a:ext cx="1600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715000" y="1539240"/>
          <a:ext cx="3200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810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Input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2743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3810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Output image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572000"/>
            <a:ext cx="3507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102*1/9 + 100*1/9 + 98*1/9 </a:t>
            </a:r>
          </a:p>
          <a:p>
            <a:r>
              <a:rPr lang="en-US" sz="2000" b="1" dirty="0"/>
              <a:t>+ 99*1/9  + 103*1/9 + 101*1/9 </a:t>
            </a:r>
          </a:p>
          <a:p>
            <a:r>
              <a:rPr lang="en-US" sz="2000" b="1" dirty="0"/>
              <a:t>+ 99*1/9  + 105*1/9 + 102*1/9</a:t>
            </a:r>
          </a:p>
          <a:p>
            <a:r>
              <a:rPr lang="en-US" sz="2000" b="1" dirty="0"/>
              <a:t>= 101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convolution – Example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0" y="1854815"/>
          <a:ext cx="1600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1/9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3810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Input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29673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3733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Output image</a:t>
            </a:r>
          </a:p>
        </p:txBody>
      </p:sp>
      <p:pic>
        <p:nvPicPr>
          <p:cNvPr id="10" name="Picture 9" descr="averag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47800"/>
            <a:ext cx="3048000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input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3048000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c1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2034381"/>
            <a:ext cx="5010150" cy="3657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Convolution</a:t>
            </a:r>
          </a:p>
          <a:p>
            <a:r>
              <a:rPr lang="en-US" dirty="0"/>
              <a:t>Image convolution</a:t>
            </a:r>
          </a:p>
          <a:p>
            <a:r>
              <a:rPr lang="en-US" dirty="0"/>
              <a:t>Convolution layer</a:t>
            </a:r>
          </a:p>
          <a:p>
            <a:r>
              <a:rPr lang="en-US" dirty="0"/>
              <a:t>Pooling layer</a:t>
            </a:r>
          </a:p>
          <a:p>
            <a:r>
              <a:rPr lang="en-US" dirty="0"/>
              <a:t>Why convolutions?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convolution –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Flip the kernel both horizontally and vertically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Repeat for all pixels in input image 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/>
              <a:t>Put the center element of the kernel at every pixel of the image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/>
              <a:t>Multiply each element of the kernel with its corresponding element of the image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/>
              <a:t>Sum up all product outputs 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/>
              <a:t>Put the result in the output matrix at the same position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detection – Example 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detection – Vertical edge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detection – Vertical edge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detection – Vertical edge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detection – Vertical edge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detection – Vertical edge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detection – Vertical edge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pic>
        <p:nvPicPr>
          <p:cNvPr id="16" name="Picture 15" descr="edge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876800"/>
            <a:ext cx="7143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 descr="edge-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4876800"/>
            <a:ext cx="7143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 descr="edge-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876800"/>
            <a:ext cx="7143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detection – Vertical edge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5791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Vertical edge detection</a:t>
            </a:r>
          </a:p>
        </p:txBody>
      </p:sp>
      <p:pic>
        <p:nvPicPr>
          <p:cNvPr id="18" name="Picture 17" descr="edge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876800"/>
            <a:ext cx="7143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400800" y="2510135"/>
          <a:ext cx="19812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14" descr="edge-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4876800"/>
            <a:ext cx="7143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 descr="edge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4876800"/>
            <a:ext cx="7143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 detection – Vertical &amp; horizontal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86200" y="1789390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0" y="28911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5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86200" y="3770590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10000" y="48723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76600" y="2133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41002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2200" y="290006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248400" y="1447800"/>
          <a:ext cx="2057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248400" y="5253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248400" y="3801070"/>
          <a:ext cx="19812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14400" y="1524000"/>
            <a:ext cx="2438400" cy="2094131"/>
            <a:chOff x="1219200" y="1524000"/>
            <a:chExt cx="2438400" cy="2094131"/>
          </a:xfrm>
        </p:grpSpPr>
        <p:pic>
          <p:nvPicPr>
            <p:cNvPr id="4" name="Picture 3" descr="ImageClassification-SachinTendulkar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1524000"/>
              <a:ext cx="1600200" cy="144655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219200" y="297180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Sachin</a:t>
              </a:r>
              <a:r>
                <a:rPr lang="en-US" b="1" dirty="0"/>
                <a:t> </a:t>
              </a:r>
              <a:r>
                <a:rPr lang="en-US" b="1" dirty="0" err="1"/>
                <a:t>Tendulkar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/>
                <a:t>Image classification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5800" y="3669268"/>
            <a:ext cx="3124200" cy="2579132"/>
            <a:chOff x="1447800" y="1143000"/>
            <a:chExt cx="3124200" cy="2579132"/>
          </a:xfrm>
        </p:grpSpPr>
        <p:pic>
          <p:nvPicPr>
            <p:cNvPr id="6" name="Picture 5" descr="ObjectDetectio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800" y="1143000"/>
              <a:ext cx="3095660" cy="223300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447800" y="33528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Object detection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1447800"/>
            <a:ext cx="4343400" cy="2101263"/>
            <a:chOff x="381000" y="4528137"/>
            <a:chExt cx="4343400" cy="2101263"/>
          </a:xfrm>
        </p:grpSpPr>
        <p:pic>
          <p:nvPicPr>
            <p:cNvPr id="9" name="Picture 8" descr="ImageSegmentation-BrainSegmentati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0" y="4528137"/>
              <a:ext cx="4343400" cy="173193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1000" y="6260068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Image segmentation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05400" y="3593068"/>
            <a:ext cx="2438400" cy="3036332"/>
            <a:chOff x="6248400" y="3657600"/>
            <a:chExt cx="2438400" cy="3036332"/>
          </a:xfrm>
        </p:grpSpPr>
        <p:pic>
          <p:nvPicPr>
            <p:cNvPr id="12" name="Picture 11" descr="ImageCaptioning-0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8400" y="3657600"/>
              <a:ext cx="2438400" cy="275175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48400" y="63246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Image captioning</a:t>
              </a:r>
            </a:p>
          </p:txBody>
        </p:sp>
      </p:grpSp>
      <p:sp>
        <p:nvSpPr>
          <p:cNvPr id="20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detection – Learn filters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1941790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8600" y="30435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114800" y="3922990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38600" y="5024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22860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5200" y="42526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2200" y="2623125"/>
            <a:ext cx="2438400" cy="2290465"/>
            <a:chOff x="5486400" y="1295400"/>
            <a:chExt cx="2438400" cy="2290465"/>
          </a:xfrm>
        </p:grpSpPr>
        <p:sp>
          <p:nvSpPr>
            <p:cNvPr id="27" name="TextBox 26"/>
            <p:cNvSpPr txBox="1"/>
            <p:nvPr/>
          </p:nvSpPr>
          <p:spPr>
            <a:xfrm>
              <a:off x="5486400" y="31242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 image</a:t>
              </a:r>
            </a:p>
          </p:txBody>
        </p:sp>
        <p:pic>
          <p:nvPicPr>
            <p:cNvPr id="15" name="Picture 14" descr="edge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400" y="1295400"/>
              <a:ext cx="2438400" cy="18288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33400" y="2627590"/>
            <a:ext cx="2438400" cy="2290465"/>
            <a:chOff x="609600" y="2514600"/>
            <a:chExt cx="2438400" cy="2290465"/>
          </a:xfrm>
        </p:grpSpPr>
        <p:sp>
          <p:nvSpPr>
            <p:cNvPr id="17" name="TextBox 16"/>
            <p:cNvSpPr txBox="1"/>
            <p:nvPr/>
          </p:nvSpPr>
          <p:spPr>
            <a:xfrm>
              <a:off x="609600" y="43434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Input image</a:t>
              </a:r>
            </a:p>
          </p:txBody>
        </p:sp>
        <p:pic>
          <p:nvPicPr>
            <p:cNvPr id="18" name="Picture 17" descr="input-imag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2514600"/>
              <a:ext cx="2438400" cy="1828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29" name="TextBox 28"/>
          <p:cNvSpPr txBox="1"/>
          <p:nvPr/>
        </p:nvSpPr>
        <p:spPr>
          <a:xfrm>
            <a:off x="4563150" y="1371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63150" y="33776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2D input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3012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3200" y="2590800"/>
          <a:ext cx="14097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4648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038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4643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709863" y="6065838"/>
          <a:ext cx="42243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228600" progId="Equation.3">
                  <p:embed/>
                </p:oleObj>
              </mc:Choice>
              <mc:Fallback>
                <p:oleObj name="Equation" r:id="rId2" imgW="24764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6065838"/>
                        <a:ext cx="42243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6350" y="3149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operation – Reduce image size</a:t>
            </a:r>
          </a:p>
          <a:p>
            <a:r>
              <a:rPr lang="en-US" dirty="0"/>
              <a:t>Multilayer CNN – 1x1 or lesser output size</a:t>
            </a:r>
          </a:p>
          <a:p>
            <a:r>
              <a:rPr lang="en-US" dirty="0"/>
              <a:t>Less utilization of corner image pixels</a:t>
            </a:r>
          </a:p>
          <a:p>
            <a:r>
              <a:rPr lang="en-US" dirty="0"/>
              <a:t>Solution – Padding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Valid padding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3012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53200" y="2590800"/>
          <a:ext cx="14097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0600" y="4648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4038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643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709863" y="6065838"/>
          <a:ext cx="42243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228600" progId="Equation.3">
                  <p:embed/>
                </p:oleObj>
              </mc:Choice>
              <mc:Fallback>
                <p:oleObj name="Equation" r:id="rId2" imgW="24764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6065838"/>
                        <a:ext cx="42243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 layer – Same padding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950720"/>
          <a:ext cx="2819400" cy="2926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67450" y="22250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800" y="4038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50247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8x8 padded input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5029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output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709863" y="6065838"/>
          <a:ext cx="42243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228600" progId="Equation.3">
                  <p:embed/>
                </p:oleObj>
              </mc:Choice>
              <mc:Fallback>
                <p:oleObj name="Equation" r:id="rId2" imgW="24764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6065838"/>
                        <a:ext cx="42243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c6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812" y="1724819"/>
            <a:ext cx="3762375" cy="4276725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Stride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3425" y="2057400"/>
          <a:ext cx="2466975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 stride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7961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7x7 input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105025" y="5892800"/>
          <a:ext cx="54371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431640" progId="Equation.3">
                  <p:embed/>
                </p:oleObj>
              </mc:Choice>
              <mc:Fallback>
                <p:oleObj name="Equation" r:id="rId2" imgW="31874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5892800"/>
                        <a:ext cx="5437188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53200" y="2667000"/>
          <a:ext cx="1371600" cy="124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77000" y="4038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Stride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3425" y="2057400"/>
          <a:ext cx="2466975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3200" y="2667000"/>
          <a:ext cx="1371600" cy="124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 stride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7961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7x7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00" y="4038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output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105025" y="5892800"/>
          <a:ext cx="54371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431640" progId="Equation.3">
                  <p:embed/>
                </p:oleObj>
              </mc:Choice>
              <mc:Fallback>
                <p:oleObj name="Equation" r:id="rId2" imgW="31874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5892800"/>
                        <a:ext cx="5437188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Stride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3425" y="2057400"/>
          <a:ext cx="2466975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3200" y="2667000"/>
          <a:ext cx="1371600" cy="124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 stride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7961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7x7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00" y="4038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output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105025" y="5892800"/>
          <a:ext cx="54371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431640" progId="Equation.3">
                  <p:embed/>
                </p:oleObj>
              </mc:Choice>
              <mc:Fallback>
                <p:oleObj name="Equation" r:id="rId2" imgW="31874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5892800"/>
                        <a:ext cx="5437188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Stride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3425" y="2057400"/>
          <a:ext cx="2466975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3200" y="2667000"/>
          <a:ext cx="1371600" cy="124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 stride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7961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7x7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00" y="4038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output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105025" y="5892800"/>
          <a:ext cx="54371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431640" progId="Equation.3">
                  <p:embed/>
                </p:oleObj>
              </mc:Choice>
              <mc:Fallback>
                <p:oleObj name="Equation" r:id="rId2" imgW="31874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5892800"/>
                        <a:ext cx="5437188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– Image 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input image for object type</a:t>
            </a:r>
          </a:p>
          <a:p>
            <a:r>
              <a:rPr lang="en-US" dirty="0"/>
              <a:t>Applications </a:t>
            </a:r>
          </a:p>
          <a:p>
            <a:pPr lvl="1"/>
            <a:r>
              <a:rPr lang="en-US" dirty="0"/>
              <a:t>Classify different objects using input image</a:t>
            </a:r>
          </a:p>
          <a:p>
            <a:pPr lvl="2"/>
            <a:r>
              <a:rPr lang="en-US" dirty="0"/>
              <a:t>ImageNet dataset – 20K objects – 14 Million images</a:t>
            </a:r>
          </a:p>
          <a:p>
            <a:pPr lvl="2"/>
            <a:r>
              <a:rPr lang="en-US" dirty="0"/>
              <a:t>State of art accuracy </a:t>
            </a:r>
          </a:p>
          <a:p>
            <a:pPr lvl="1"/>
            <a:r>
              <a:rPr lang="en-US" dirty="0"/>
              <a:t>Verify or recognize person using facial image</a:t>
            </a:r>
          </a:p>
          <a:p>
            <a:pPr lvl="2"/>
            <a:r>
              <a:rPr lang="en-US" dirty="0"/>
              <a:t>MS-Celeb-20K dataset – 20K celebrities – 1.2 Million images </a:t>
            </a:r>
          </a:p>
          <a:p>
            <a:pPr lvl="2"/>
            <a:r>
              <a:rPr lang="en-US" dirty="0"/>
              <a:t>State of art accuracy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Stride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3425" y="2057400"/>
          <a:ext cx="2466975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3200" y="2667000"/>
          <a:ext cx="1371600" cy="124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 stride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7961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7x7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00" y="4038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output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105025" y="5892800"/>
          <a:ext cx="54371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431640" progId="Equation.3">
                  <p:embed/>
                </p:oleObj>
              </mc:Choice>
              <mc:Fallback>
                <p:oleObj name="Equation" r:id="rId2" imgW="31874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5892800"/>
                        <a:ext cx="5437188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c5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812" y="2048669"/>
            <a:ext cx="3762375" cy="3629025"/>
          </a:xfr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 layer – RGB input</a:t>
            </a:r>
            <a:endParaRPr lang="en-GB"/>
          </a:p>
        </p:txBody>
      </p:sp>
      <p:pic>
        <p:nvPicPr>
          <p:cNvPr id="4" name="Content Placeholder 3" descr="c4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62525" y="243840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154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RGB input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05600" y="2590800"/>
          <a:ext cx="14097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648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6x6x3 input</a:t>
            </a:r>
          </a:p>
          <a:p>
            <a:pPr algn="ctr"/>
            <a:r>
              <a:rPr lang="en-US" sz="2400" b="1" dirty="0"/>
              <a:t>(HWC)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0386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3x3x3 filter</a:t>
            </a:r>
          </a:p>
          <a:p>
            <a:pPr algn="ctr"/>
            <a:r>
              <a:rPr lang="en-US" sz="2400" b="1" dirty="0"/>
              <a:t>(HWC)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4643735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  <a:p>
            <a:pPr algn="ctr"/>
            <a:r>
              <a:rPr lang="en-US" sz="2400" b="1" dirty="0"/>
              <a:t>(HW)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19964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3012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33925" y="259080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291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01150" y="3149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886325" y="373380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733925" y="1645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154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RGB input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648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6x6x3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3124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3x3x3 filter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4643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4x4x2 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19964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3012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14800" y="5181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3x3x3 filter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010400" y="2270760"/>
          <a:ext cx="14097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05600" y="2590800"/>
          <a:ext cx="14097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81525" y="182880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29125" y="2022455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57725" y="3931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429125" y="4079855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733800" y="2387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3800" y="4419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Example</a:t>
            </a:r>
          </a:p>
        </p:txBody>
      </p:sp>
      <p:pic>
        <p:nvPicPr>
          <p:cNvPr id="4" name="Picture 3" descr="3x3x3-Filter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43" y="1828800"/>
            <a:ext cx="1061357" cy="1143000"/>
          </a:xfrm>
          <a:prstGeom prst="rect">
            <a:avLst/>
          </a:prstGeom>
        </p:spPr>
      </p:pic>
      <p:pic>
        <p:nvPicPr>
          <p:cNvPr id="5" name="Picture 4" descr="3x3x3-Filter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17" y="4191000"/>
            <a:ext cx="1160583" cy="1109380"/>
          </a:xfrm>
          <a:prstGeom prst="rect">
            <a:avLst/>
          </a:prstGeom>
        </p:spPr>
      </p:pic>
      <p:pic>
        <p:nvPicPr>
          <p:cNvPr id="8" name="Picture 7" descr="6x6x3-Inpu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7" y="2603777"/>
            <a:ext cx="2112090" cy="21206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67000" y="2967335"/>
            <a:ext cx="161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3x3x3 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7000" y="5253335"/>
            <a:ext cx="161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3x3x3 filter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824" y="4648200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6x6x3 input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38400" y="22860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8400" y="4673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Example</a:t>
            </a:r>
          </a:p>
        </p:txBody>
      </p:sp>
      <p:pic>
        <p:nvPicPr>
          <p:cNvPr id="4" name="Picture 3" descr="3x3x3-Filter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43" y="1828800"/>
            <a:ext cx="1061357" cy="1143000"/>
          </a:xfrm>
          <a:prstGeom prst="rect">
            <a:avLst/>
          </a:prstGeom>
        </p:spPr>
      </p:pic>
      <p:pic>
        <p:nvPicPr>
          <p:cNvPr id="5" name="Picture 4" descr="3x3x3-Filter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17" y="4191000"/>
            <a:ext cx="1160583" cy="1109380"/>
          </a:xfrm>
          <a:prstGeom prst="rect">
            <a:avLst/>
          </a:prstGeom>
        </p:spPr>
      </p:pic>
      <p:pic>
        <p:nvPicPr>
          <p:cNvPr id="8" name="Picture 7" descr="6x6x3-Inpu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7" y="2603777"/>
            <a:ext cx="2112090" cy="212062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069413" y="1845352"/>
            <a:ext cx="1636187" cy="1126448"/>
            <a:chOff x="4800600" y="1676400"/>
            <a:chExt cx="1636187" cy="1126448"/>
          </a:xfrm>
        </p:grpSpPr>
        <p:pic>
          <p:nvPicPr>
            <p:cNvPr id="6" name="Picture 5" descr="4x4-Output-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0600" y="1676400"/>
              <a:ext cx="1088046" cy="11264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67400" y="1981200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 b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84154" y="4207552"/>
            <a:ext cx="1621446" cy="1126448"/>
            <a:chOff x="4855554" y="4207552"/>
            <a:chExt cx="1621446" cy="1126448"/>
          </a:xfrm>
        </p:grpSpPr>
        <p:pic>
          <p:nvPicPr>
            <p:cNvPr id="7" name="Picture 6" descr="4x4-Output-2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5554" y="4207552"/>
              <a:ext cx="1088046" cy="112644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907613" y="4495800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 b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67000" y="2967335"/>
            <a:ext cx="161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3x3x3 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7000" y="5253335"/>
            <a:ext cx="161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3x3x3 filter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824" y="4648200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6x6x3 input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177147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 err="1"/>
              <a:t>Relu</a:t>
            </a:r>
            <a:r>
              <a:rPr lang="en-US" sz="2400" b="1" dirty="0"/>
              <a:t>(                        )</a:t>
            </a:r>
          </a:p>
          <a:p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41148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 err="1"/>
              <a:t>Relu</a:t>
            </a:r>
            <a:r>
              <a:rPr lang="en-US" sz="2400" b="1" dirty="0"/>
              <a:t>(                        )</a:t>
            </a:r>
          </a:p>
          <a:p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15457" y="5329535"/>
            <a:ext cx="1485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Activation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5457" y="2967335"/>
            <a:ext cx="1485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Activation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38400" y="22860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8400" y="4673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Example</a:t>
            </a:r>
          </a:p>
        </p:txBody>
      </p:sp>
      <p:grpSp>
        <p:nvGrpSpPr>
          <p:cNvPr id="3" name="Group 26"/>
          <p:cNvGrpSpPr/>
          <p:nvPr/>
        </p:nvGrpSpPr>
        <p:grpSpPr>
          <a:xfrm>
            <a:off x="133824" y="1771471"/>
            <a:ext cx="8754013" cy="4019729"/>
            <a:chOff x="133824" y="1771471"/>
            <a:chExt cx="8754013" cy="4019729"/>
          </a:xfrm>
        </p:grpSpPr>
        <p:pic>
          <p:nvPicPr>
            <p:cNvPr id="4" name="Picture 3" descr="3x3x3-Filter-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7243" y="1828800"/>
              <a:ext cx="1061357" cy="1143000"/>
            </a:xfrm>
            <a:prstGeom prst="rect">
              <a:avLst/>
            </a:prstGeom>
          </p:spPr>
        </p:pic>
        <p:pic>
          <p:nvPicPr>
            <p:cNvPr id="5" name="Picture 4" descr="3x3x3-Filter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4217" y="4191000"/>
              <a:ext cx="1160583" cy="1109380"/>
            </a:xfrm>
            <a:prstGeom prst="rect">
              <a:avLst/>
            </a:prstGeom>
          </p:spPr>
        </p:pic>
        <p:pic>
          <p:nvPicPr>
            <p:cNvPr id="8" name="Picture 7" descr="6x6x3-Input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397" y="2603777"/>
              <a:ext cx="2112090" cy="2120623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5069413" y="1845352"/>
              <a:ext cx="1636187" cy="1126448"/>
              <a:chOff x="4800600" y="1676400"/>
              <a:chExt cx="1636187" cy="1126448"/>
            </a:xfrm>
          </p:grpSpPr>
          <p:pic>
            <p:nvPicPr>
              <p:cNvPr id="6" name="Picture 5" descr="4x4-Output-1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00600" y="1676400"/>
                <a:ext cx="1088046" cy="1126448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867400" y="1981200"/>
                <a:ext cx="569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 b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084154" y="4207552"/>
              <a:ext cx="1621446" cy="1126448"/>
              <a:chOff x="4855554" y="4207552"/>
              <a:chExt cx="1621446" cy="1126448"/>
            </a:xfrm>
          </p:grpSpPr>
          <p:pic>
            <p:nvPicPr>
              <p:cNvPr id="7" name="Picture 6" descr="4x4-Output-2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5554" y="4207552"/>
                <a:ext cx="1088046" cy="112644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907613" y="4495800"/>
                <a:ext cx="569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 b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667000" y="2967335"/>
              <a:ext cx="1618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3x3x3 filter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5253335"/>
              <a:ext cx="1618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3x3x3 filter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3824" y="4648200"/>
              <a:ext cx="1680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6x6x3 input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7200" y="1771471"/>
              <a:ext cx="2590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/>
            </a:p>
            <a:p>
              <a:r>
                <a:rPr lang="en-US" sz="2400" b="1" dirty="0" err="1"/>
                <a:t>Relu</a:t>
              </a:r>
              <a:r>
                <a:rPr lang="en-US" sz="2400" b="1" dirty="0"/>
                <a:t>(                        )</a:t>
              </a:r>
            </a:p>
            <a:p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67200" y="4114800"/>
              <a:ext cx="2590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/>
            </a:p>
            <a:p>
              <a:r>
                <a:rPr lang="en-US" sz="2400" b="1" dirty="0" err="1"/>
                <a:t>Relu</a:t>
              </a:r>
              <a:r>
                <a:rPr lang="en-US" sz="2400" b="1" dirty="0"/>
                <a:t>(                        )</a:t>
              </a:r>
            </a:p>
            <a:p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5457" y="5329535"/>
              <a:ext cx="1485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15457" y="2967335"/>
              <a:ext cx="1485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10400" y="4191000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4x4x2 output</a:t>
              </a:r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7217754" y="2819400"/>
              <a:ext cx="1316646" cy="1355048"/>
              <a:chOff x="7010400" y="2819400"/>
              <a:chExt cx="1316646" cy="1355048"/>
            </a:xfrm>
          </p:grpSpPr>
          <p:pic>
            <p:nvPicPr>
              <p:cNvPr id="10" name="Picture 9" descr="4x4-Output-2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9000" y="2819400"/>
                <a:ext cx="1088046" cy="1126448"/>
              </a:xfrm>
              <a:prstGeom prst="rect">
                <a:avLst/>
              </a:prstGeom>
            </p:spPr>
          </p:pic>
          <p:pic>
            <p:nvPicPr>
              <p:cNvPr id="9" name="Picture 8" descr="4x4-Output-1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10400" y="3048000"/>
                <a:ext cx="1088046" cy="112644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4384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*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38400" y="467302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*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c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626" y="1600200"/>
            <a:ext cx="3186747" cy="4525963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– What?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Reduce size </a:t>
            </a:r>
            <a:r>
              <a:rPr lang="en-US"/>
              <a:t>of feature map</a:t>
            </a:r>
            <a:endParaRPr lang="en-US" dirty="0"/>
          </a:p>
          <a:p>
            <a:pPr lvl="1"/>
            <a:r>
              <a:rPr lang="en-GB" dirty="0"/>
              <a:t>Reduces the number of parameters to learn and the amount of computation performed in the network.</a:t>
            </a:r>
          </a:p>
          <a:p>
            <a:r>
              <a:rPr lang="en-GB" dirty="0"/>
              <a:t>Summarises the features present in a region of the feature map generated by a convolution layer</a:t>
            </a:r>
            <a:endParaRPr lang="en-US" dirty="0"/>
          </a:p>
          <a:p>
            <a:r>
              <a:rPr lang="en-US" dirty="0"/>
              <a:t>Different types</a:t>
            </a:r>
          </a:p>
          <a:p>
            <a:pPr lvl="1"/>
            <a:r>
              <a:rPr lang="en-US" dirty="0"/>
              <a:t>Max pooling layer</a:t>
            </a:r>
          </a:p>
          <a:p>
            <a:pPr lvl="1"/>
            <a:r>
              <a:rPr lang="en-US" dirty="0"/>
              <a:t>Average pooling layer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– Object detection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and locate objects in input image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Self driving car</a:t>
            </a:r>
          </a:p>
          <a:p>
            <a:pPr lvl="2"/>
            <a:r>
              <a:rPr lang="en-US" dirty="0"/>
              <a:t>ImageNet dataset – 20K objects – 14 Million images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– Max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438400"/>
          <a:ext cx="2514600" cy="1600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38900" y="2857500"/>
          <a:ext cx="1257300" cy="8001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41910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41865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2x2 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19812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Max pool</a:t>
            </a:r>
          </a:p>
          <a:p>
            <a:pPr algn="ctr"/>
            <a:r>
              <a:rPr lang="en-US" sz="2400" b="1" dirty="0"/>
              <a:t>with 2x2 filter </a:t>
            </a:r>
          </a:p>
          <a:p>
            <a:pPr algn="ctr"/>
            <a:r>
              <a:rPr lang="en-US" sz="2400" b="1" dirty="0"/>
              <a:t>and stride=2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95800" y="3276600"/>
            <a:ext cx="990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819400" y="5029200"/>
          <a:ext cx="43751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360" imgH="431640" progId="Equation.3">
                  <p:embed/>
                </p:oleObj>
              </mc:Choice>
              <mc:Fallback>
                <p:oleObj name="Equation" r:id="rId2" imgW="25653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437515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c7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2682081"/>
            <a:ext cx="3771900" cy="2362200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– Average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438400"/>
          <a:ext cx="2514600" cy="1600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38900" y="2857500"/>
          <a:ext cx="1257300" cy="8001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5.5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41910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41865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2x2 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19812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Average pool</a:t>
            </a:r>
          </a:p>
          <a:p>
            <a:pPr algn="ctr"/>
            <a:r>
              <a:rPr lang="en-US" sz="2400" b="1" dirty="0"/>
              <a:t>with 2x2 filter </a:t>
            </a:r>
          </a:p>
          <a:p>
            <a:pPr algn="ctr"/>
            <a:r>
              <a:rPr lang="en-US" sz="2400" b="1" dirty="0"/>
              <a:t>and stride=2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95800" y="3276600"/>
            <a:ext cx="990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819400" y="5029200"/>
          <a:ext cx="43751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360" imgH="431640" progId="Equation.3">
                  <p:embed/>
                </p:oleObj>
              </mc:Choice>
              <mc:Fallback>
                <p:oleObj name="Equation" r:id="rId2" imgW="25653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437515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c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706" y="1600200"/>
            <a:ext cx="6144588" cy="4525963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Flatten Layer</a:t>
            </a:r>
            <a:endParaRPr lang="en-GB" dirty="0"/>
          </a:p>
        </p:txBody>
      </p:sp>
      <p:pic>
        <p:nvPicPr>
          <p:cNvPr id="4" name="Content Placeholder 3" descr="Flatten_layer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663" y="1600200"/>
            <a:ext cx="3534673" cy="4525963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16964218812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403" y="1517754"/>
            <a:ext cx="9363311" cy="418423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–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</a:t>
            </a:r>
          </a:p>
          <a:p>
            <a:pPr lvl="1"/>
            <a:r>
              <a:rPr lang="en-US" dirty="0"/>
              <a:t>Zero</a:t>
            </a:r>
          </a:p>
          <a:p>
            <a:r>
              <a:rPr lang="en-US" dirty="0"/>
              <a:t>Hyper parameters</a:t>
            </a:r>
          </a:p>
          <a:p>
            <a:pPr lvl="1"/>
            <a:r>
              <a:rPr lang="en-US" dirty="0"/>
              <a:t>Filter size</a:t>
            </a:r>
          </a:p>
          <a:p>
            <a:pPr lvl="1"/>
            <a:r>
              <a:rPr lang="en-US" dirty="0"/>
              <a:t>Stride size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–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Filter size – (f x f x n</a:t>
            </a:r>
            <a:r>
              <a:rPr lang="en-US" baseline="-25000" dirty="0"/>
              <a:t>C</a:t>
            </a:r>
            <a:r>
              <a:rPr lang="en-US" dirty="0"/>
              <a:t>)</a:t>
            </a:r>
          </a:p>
          <a:p>
            <a:r>
              <a:rPr lang="en-US" dirty="0"/>
              <a:t>Number of filters – n</a:t>
            </a:r>
            <a:r>
              <a:rPr lang="en-US" baseline="-25000" dirty="0"/>
              <a:t>F</a:t>
            </a:r>
          </a:p>
          <a:p>
            <a:r>
              <a:rPr lang="en-US" dirty="0"/>
              <a:t>Bias term – 1 </a:t>
            </a:r>
          </a:p>
          <a:p>
            <a:r>
              <a:rPr lang="en-US" dirty="0"/>
              <a:t>Parameters  - n</a:t>
            </a:r>
            <a:r>
              <a:rPr lang="en-US" baseline="-25000" dirty="0"/>
              <a:t>F</a:t>
            </a:r>
            <a:r>
              <a:rPr lang="en-US" dirty="0"/>
              <a:t> x [ ( f x f x n</a:t>
            </a:r>
            <a:r>
              <a:rPr lang="en-US" baseline="-25000" dirty="0"/>
              <a:t>C </a:t>
            </a:r>
            <a:r>
              <a:rPr lang="en-US" dirty="0"/>
              <a:t>) + 1 ]</a:t>
            </a:r>
          </a:p>
          <a:p>
            <a:r>
              <a:rPr lang="en-US" dirty="0"/>
              <a:t>Hyper parameters</a:t>
            </a:r>
          </a:p>
          <a:p>
            <a:pPr lvl="1"/>
            <a:r>
              <a:rPr lang="en-US" dirty="0"/>
              <a:t>Filter size</a:t>
            </a:r>
          </a:p>
          <a:p>
            <a:pPr lvl="1"/>
            <a:r>
              <a:rPr lang="en-US" dirty="0"/>
              <a:t>Stride size</a:t>
            </a:r>
          </a:p>
          <a:p>
            <a:pPr lvl="1"/>
            <a:r>
              <a:rPr lang="en-US" dirty="0"/>
              <a:t>Padding size</a:t>
            </a:r>
          </a:p>
          <a:p>
            <a:pPr lvl="1"/>
            <a:r>
              <a:rPr lang="en-US" dirty="0"/>
              <a:t>Number of filters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v/s FC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size – 32x32x3 – 3072  </a:t>
            </a:r>
          </a:p>
          <a:p>
            <a:r>
              <a:rPr lang="en-US" dirty="0"/>
              <a:t>Filter size – 5x5x3 and 5 filters – 380 </a:t>
            </a:r>
          </a:p>
          <a:p>
            <a:r>
              <a:rPr lang="en-US" dirty="0"/>
              <a:t>Output size – 28x28x5 – 3920  </a:t>
            </a:r>
          </a:p>
          <a:p>
            <a:r>
              <a:rPr lang="en-US" dirty="0"/>
              <a:t>Fully connected layer parameters</a:t>
            </a:r>
          </a:p>
          <a:p>
            <a:pPr lvl="1"/>
            <a:r>
              <a:rPr lang="en-US" dirty="0"/>
              <a:t>Input size * Output size</a:t>
            </a:r>
          </a:p>
          <a:p>
            <a:pPr lvl="1"/>
            <a:r>
              <a:rPr lang="en-US" dirty="0"/>
              <a:t>3072 * 3920 – 12 Million</a:t>
            </a:r>
          </a:p>
          <a:p>
            <a:r>
              <a:rPr lang="en-US" dirty="0"/>
              <a:t>Convolutional layer parameters</a:t>
            </a:r>
          </a:p>
          <a:p>
            <a:pPr lvl="1"/>
            <a:r>
              <a:rPr lang="en-US" dirty="0"/>
              <a:t> 380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Parameter sharing </a:t>
            </a:r>
          </a:p>
          <a:p>
            <a:pPr lvl="1"/>
            <a:r>
              <a:rPr lang="en-US" dirty="0"/>
              <a:t>Sharable feature detector</a:t>
            </a:r>
          </a:p>
          <a:p>
            <a:pPr lvl="1"/>
            <a:r>
              <a:rPr lang="en-US" dirty="0"/>
              <a:t>Feature detector useful in one part of the image is useful in another part of image</a:t>
            </a:r>
          </a:p>
          <a:p>
            <a:r>
              <a:rPr lang="en-US" dirty="0"/>
              <a:t>Sparsity of connection</a:t>
            </a:r>
          </a:p>
          <a:p>
            <a:pPr lvl="1"/>
            <a:r>
              <a:rPr lang="en-US" dirty="0"/>
              <a:t>Output value depends on a small number of inputs</a:t>
            </a:r>
          </a:p>
          <a:p>
            <a:pPr lvl="1"/>
            <a:r>
              <a:rPr lang="en-GB" dirty="0"/>
              <a:t>Group of near-by pixels has better info than grouping distant pixels</a:t>
            </a:r>
            <a:endParaRPr lang="en-US" dirty="0"/>
          </a:p>
          <a:p>
            <a:r>
              <a:rPr lang="en-US" dirty="0"/>
              <a:t>Spatial Invariance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– Image segmentation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input image using object types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Self driving car</a:t>
            </a:r>
          </a:p>
          <a:p>
            <a:pPr lvl="2"/>
            <a:r>
              <a:rPr lang="en-US" dirty="0"/>
              <a:t>ImageNet dataset – 20K objects – 14 Million images</a:t>
            </a:r>
          </a:p>
          <a:p>
            <a:pPr lvl="1"/>
            <a:r>
              <a:rPr lang="en-US" dirty="0"/>
              <a:t>Brain tumor segmentation</a:t>
            </a:r>
          </a:p>
          <a:p>
            <a:pPr lvl="2"/>
            <a:r>
              <a:rPr lang="en-US" dirty="0"/>
              <a:t>MICCAI </a:t>
            </a:r>
            <a:r>
              <a:rPr lang="en-US" dirty="0" err="1"/>
              <a:t>BraTS</a:t>
            </a:r>
            <a:r>
              <a:rPr lang="en-US" dirty="0"/>
              <a:t> 2018 dataset</a:t>
            </a:r>
          </a:p>
          <a:p>
            <a:pPr lvl="1"/>
            <a:r>
              <a:rPr lang="en-US" dirty="0"/>
              <a:t>Brain tissues segmentation</a:t>
            </a:r>
          </a:p>
          <a:p>
            <a:pPr lvl="2"/>
            <a:r>
              <a:rPr lang="en-US" dirty="0"/>
              <a:t>MICCAI MRBrainS18 dataset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Convolutions – Parameter sharing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Convolutions – Parameter sharing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Convolutions – Parameter sharing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Convolutions – Parameter sharing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Convolutions – Parameter sharing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Convolutions – Sparsity of connection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Convolutions – Sparsity of connection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Convolutions – Sparsity of connection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Convolutions – Sparsity of connection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Convolutions – Sparsity of connection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6x6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4x4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– Image captioning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Caption input image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Optical character recognition</a:t>
            </a:r>
          </a:p>
          <a:p>
            <a:pPr lvl="2"/>
            <a:r>
              <a:rPr lang="en-US" dirty="0"/>
              <a:t>Synthetic image data</a:t>
            </a:r>
          </a:p>
          <a:p>
            <a:pPr lvl="2"/>
            <a:r>
              <a:rPr lang="en-US" dirty="0"/>
              <a:t>State of art accuracy</a:t>
            </a:r>
          </a:p>
          <a:p>
            <a:pPr lvl="1"/>
            <a:r>
              <a:rPr lang="en-US" dirty="0"/>
              <a:t>Vehicle number plate recognition</a:t>
            </a:r>
          </a:p>
          <a:p>
            <a:pPr lvl="2"/>
            <a:r>
              <a:rPr lang="en-US" dirty="0"/>
              <a:t>Synthetic + real image data</a:t>
            </a:r>
          </a:p>
          <a:p>
            <a:pPr lvl="2"/>
            <a:r>
              <a:rPr lang="en-US" dirty="0"/>
              <a:t>State of art accuracy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36018"/>
            <a:ext cx="9132916" cy="325038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Mathematical operation</a:t>
            </a:r>
          </a:p>
          <a:p>
            <a:pPr algn="just"/>
            <a:r>
              <a:rPr lang="en-US" dirty="0"/>
              <a:t>Two functions – </a:t>
            </a:r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Convolving </a:t>
            </a:r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/>
              <a:t> with 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 – </a:t>
            </a:r>
            <a:r>
              <a:rPr lang="en-US" dirty="0">
                <a:solidFill>
                  <a:srgbClr val="0070C0"/>
                </a:solidFill>
              </a:rPr>
              <a:t>f*g</a:t>
            </a:r>
          </a:p>
          <a:p>
            <a:pPr algn="just"/>
            <a:r>
              <a:rPr lang="en-US" dirty="0"/>
              <a:t>Expresses how the shape of one function is modified by the other function</a:t>
            </a:r>
          </a:p>
          <a:p>
            <a:pPr algn="just"/>
            <a:r>
              <a:rPr lang="en-US" dirty="0"/>
              <a:t>One function – Time </a:t>
            </a:r>
            <a:r>
              <a:rPr lang="en-US" dirty="0">
                <a:solidFill>
                  <a:srgbClr val="00B050"/>
                </a:solidFill>
              </a:rPr>
              <a:t>shifted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reversed</a:t>
            </a:r>
            <a:r>
              <a:rPr lang="en-US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9788" y="5105400"/>
          <a:ext cx="770096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49280" imgH="393480" progId="Equation.3">
                  <p:embed/>
                </p:oleObj>
              </mc:Choice>
              <mc:Fallback>
                <p:oleObj name="Equation" r:id="rId3" imgW="31492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105400"/>
                        <a:ext cx="7700962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2837</Words>
  <Application>Microsoft Office PowerPoint</Application>
  <PresentationFormat>On-screen Show (4:3)</PresentationFormat>
  <Paragraphs>1949</Paragraphs>
  <Slides>70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Office Theme</vt:lpstr>
      <vt:lpstr>Equation</vt:lpstr>
      <vt:lpstr>Convolutional Neural Network</vt:lpstr>
      <vt:lpstr>Topics</vt:lpstr>
      <vt:lpstr>Introduction </vt:lpstr>
      <vt:lpstr>Applications – Image classification </vt:lpstr>
      <vt:lpstr>Applications – Object detection </vt:lpstr>
      <vt:lpstr>Applications – Image segmentation </vt:lpstr>
      <vt:lpstr>Applications – Image captioning </vt:lpstr>
      <vt:lpstr>Applications</vt:lpstr>
      <vt:lpstr>Convolution</vt:lpstr>
      <vt:lpstr>Convolution – Example</vt:lpstr>
      <vt:lpstr>PowerPoint Presentation</vt:lpstr>
      <vt:lpstr>Cross correlation – Example </vt:lpstr>
      <vt:lpstr>PowerPoint Presentation</vt:lpstr>
      <vt:lpstr>Image convolution – Definition</vt:lpstr>
      <vt:lpstr>Image convolution – Example </vt:lpstr>
      <vt:lpstr>Image convolution – Example </vt:lpstr>
      <vt:lpstr>Image convolution – Example </vt:lpstr>
      <vt:lpstr>Image convolution – Example </vt:lpstr>
      <vt:lpstr>PowerPoint Presentation</vt:lpstr>
      <vt:lpstr>Image convolution – Algorithm </vt:lpstr>
      <vt:lpstr>Edge detection – Example   </vt:lpstr>
      <vt:lpstr>Edge detection – Vertical edge  </vt:lpstr>
      <vt:lpstr>Edge detection – Vertical edge  </vt:lpstr>
      <vt:lpstr>Edge detection – Vertical edge  </vt:lpstr>
      <vt:lpstr>Edge detection – Vertical edge  </vt:lpstr>
      <vt:lpstr>Edge detection – Vertical edge  </vt:lpstr>
      <vt:lpstr>Edge detection – Vertical edge  </vt:lpstr>
      <vt:lpstr>Edge detection – Vertical edge  </vt:lpstr>
      <vt:lpstr>Edge detection – Vertical &amp; horizontal  </vt:lpstr>
      <vt:lpstr>Edge detection – Learn filters </vt:lpstr>
      <vt:lpstr>Convolution layer – 2D input</vt:lpstr>
      <vt:lpstr>Convolution layer – Padding</vt:lpstr>
      <vt:lpstr>Convolution layer – Valid padding   </vt:lpstr>
      <vt:lpstr>Convolution layer – Same padding   </vt:lpstr>
      <vt:lpstr>PowerPoint Presentation</vt:lpstr>
      <vt:lpstr>Convolution layer – Stride</vt:lpstr>
      <vt:lpstr>Convolution layer – Stride</vt:lpstr>
      <vt:lpstr>Convolution layer – Stride</vt:lpstr>
      <vt:lpstr>Convolution layer – Stride</vt:lpstr>
      <vt:lpstr>Convolution layer – Stride</vt:lpstr>
      <vt:lpstr>PowerPoint Presentation</vt:lpstr>
      <vt:lpstr>Convolution layer – RGB input</vt:lpstr>
      <vt:lpstr>Convolution layer – RGB input</vt:lpstr>
      <vt:lpstr>Convolution layer – RGB input</vt:lpstr>
      <vt:lpstr>Convolution layer – Example</vt:lpstr>
      <vt:lpstr>Convolution layer – Example</vt:lpstr>
      <vt:lpstr>Convolution layer – Example</vt:lpstr>
      <vt:lpstr>PowerPoint Presentation</vt:lpstr>
      <vt:lpstr>Pooling layer – What? </vt:lpstr>
      <vt:lpstr>Pooling layer – Max pool</vt:lpstr>
      <vt:lpstr>PowerPoint Presentation</vt:lpstr>
      <vt:lpstr>Pooling layer – Average pool</vt:lpstr>
      <vt:lpstr>PowerPoint Presentation</vt:lpstr>
      <vt:lpstr>Flatten Layer</vt:lpstr>
      <vt:lpstr>PowerPoint Presentation</vt:lpstr>
      <vt:lpstr>Pooling layer – Parameters </vt:lpstr>
      <vt:lpstr>Convolution layer – Parameters </vt:lpstr>
      <vt:lpstr>Convolution layer v/s FC layer</vt:lpstr>
      <vt:lpstr>Why convolutions? </vt:lpstr>
      <vt:lpstr>Convolutions – Parameter sharing </vt:lpstr>
      <vt:lpstr>Convolutions – Parameter sharing </vt:lpstr>
      <vt:lpstr>Convolutions – Parameter sharing </vt:lpstr>
      <vt:lpstr>Convolutions – Parameter sharing </vt:lpstr>
      <vt:lpstr>Convolutions – Parameter sharing </vt:lpstr>
      <vt:lpstr>Convolutions – Sparsity of connection  </vt:lpstr>
      <vt:lpstr>Convolutions – Sparsity of connection </vt:lpstr>
      <vt:lpstr>Convolutions – Sparsity of connection </vt:lpstr>
      <vt:lpstr>Convolutions – Sparsity of connection </vt:lpstr>
      <vt:lpstr>Convolutions – Sparsity of connection </vt:lpstr>
      <vt:lpstr>Questions?</vt:lpstr>
    </vt:vector>
  </TitlesOfParts>
  <Company>BARC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ADMIN</cp:lastModifiedBy>
  <cp:revision>239</cp:revision>
  <dcterms:created xsi:type="dcterms:W3CDTF">2019-02-01T20:19:40Z</dcterms:created>
  <dcterms:modified xsi:type="dcterms:W3CDTF">2025-02-20T10:48:21Z</dcterms:modified>
</cp:coreProperties>
</file>