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8"/>
  </p:notesMasterIdLst>
  <p:sldIdLst>
    <p:sldId id="256" r:id="rId2"/>
    <p:sldId id="297" r:id="rId3"/>
    <p:sldId id="306" r:id="rId4"/>
    <p:sldId id="299" r:id="rId5"/>
    <p:sldId id="275" r:id="rId6"/>
    <p:sldId id="274" r:id="rId7"/>
    <p:sldId id="276" r:id="rId8"/>
    <p:sldId id="279" r:id="rId9"/>
    <p:sldId id="289" r:id="rId10"/>
    <p:sldId id="300" r:id="rId11"/>
    <p:sldId id="283" r:id="rId12"/>
    <p:sldId id="284" r:id="rId13"/>
    <p:sldId id="281" r:id="rId14"/>
    <p:sldId id="282" r:id="rId15"/>
    <p:sldId id="302" r:id="rId16"/>
    <p:sldId id="293" r:id="rId17"/>
    <p:sldId id="372" r:id="rId18"/>
    <p:sldId id="371" r:id="rId19"/>
    <p:sldId id="303" r:id="rId20"/>
    <p:sldId id="285" r:id="rId21"/>
    <p:sldId id="304" r:id="rId22"/>
    <p:sldId id="278" r:id="rId23"/>
    <p:sldId id="288" r:id="rId24"/>
    <p:sldId id="305" r:id="rId25"/>
    <p:sldId id="265" r:id="rId26"/>
    <p:sldId id="291" r:id="rId27"/>
    <p:sldId id="292" r:id="rId28"/>
    <p:sldId id="290" r:id="rId29"/>
    <p:sldId id="307" r:id="rId30"/>
    <p:sldId id="301" r:id="rId31"/>
    <p:sldId id="261" r:id="rId32"/>
    <p:sldId id="294" r:id="rId33"/>
    <p:sldId id="295" r:id="rId34"/>
    <p:sldId id="272" r:id="rId35"/>
    <p:sldId id="296" r:id="rId36"/>
    <p:sldId id="258"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3" d="100"/>
          <a:sy n="103" d="100"/>
        </p:scale>
        <p:origin x="1248"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931CB0F-3938-41B6-B697-BCBA83D41B84}" type="datetimeFigureOut">
              <a:rPr lang="en-US" smtClean="0"/>
              <a:pPr/>
              <a:t>3/6/2025</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4C46020-CD48-44C2-9708-9AF4D272B91D}" type="slidenum">
              <a:rPr lang="en-GB" smtClean="0"/>
              <a:pPr/>
              <a:t>‹#›</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Because mini-batch gradient descent makes a parameter update after seeing just a subset of examples, the direction of the update has some variance, and so the path taken by mini-batch gradient descent will "oscillate" toward convergence. Using momentum can reduce these oscillations.</a:t>
            </a:r>
          </a:p>
          <a:p>
            <a:endParaRPr lang="en-IN" dirty="0"/>
          </a:p>
          <a:p>
            <a:r>
              <a:rPr lang="en-IN" dirty="0"/>
              <a:t>Momentum takes into account the past gradients to smooth out the update. We will store the 'direction' of the previous gradients in the variable vv. Formally, this will be the exponentially weighted average of the gradient on previous steps. You can also think of </a:t>
            </a:r>
            <a:r>
              <a:rPr lang="en-IN" dirty="0" err="1"/>
              <a:t>vv</a:t>
            </a:r>
            <a:r>
              <a:rPr lang="en-IN" dirty="0"/>
              <a:t> as the "velocity" of a ball rolling downhill, building up speed (and momentum) according to the direction of the gradient/slope of the hill. </a:t>
            </a:r>
          </a:p>
        </p:txBody>
      </p:sp>
      <p:sp>
        <p:nvSpPr>
          <p:cNvPr id="4" name="Slide Number Placeholder 3"/>
          <p:cNvSpPr>
            <a:spLocks noGrp="1"/>
          </p:cNvSpPr>
          <p:nvPr>
            <p:ph type="sldNum" sz="quarter" idx="10"/>
          </p:nvPr>
        </p:nvSpPr>
        <p:spPr/>
        <p:txBody>
          <a:bodyPr/>
          <a:lstStyle/>
          <a:p>
            <a:fld id="{572ECC29-B90E-417C-9E26-C399982588D2}" type="slidenum">
              <a:rPr lang="en-IN" smtClean="0"/>
              <a:pPr/>
              <a:t>7</a:t>
            </a:fld>
            <a:endParaRPr lang="en-IN"/>
          </a:p>
        </p:txBody>
      </p:sp>
    </p:spTree>
    <p:extLst>
      <p:ext uri="{BB962C8B-B14F-4D97-AF65-F5344CB8AC3E}">
        <p14:creationId xmlns:p14="http://schemas.microsoft.com/office/powerpoint/2010/main" val="30129093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E4C46020-CD48-44C2-9708-9AF4D272B91D}" type="slidenum">
              <a:rPr lang="en-GB" smtClean="0"/>
              <a:pPr/>
              <a:t>31</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44B8DFD6-65E0-4FF6-8E60-512872181D6C}" type="datetimeFigureOut">
              <a:rPr lang="en-US" smtClean="0"/>
              <a:pPr/>
              <a:t>3/6/2025</a:t>
            </a:fld>
            <a:endParaRPr lang="en-GB"/>
          </a:p>
        </p:txBody>
      </p:sp>
      <p:sp>
        <p:nvSpPr>
          <p:cNvPr id="17" name="Footer Placeholder 16"/>
          <p:cNvSpPr>
            <a:spLocks noGrp="1"/>
          </p:cNvSpPr>
          <p:nvPr>
            <p:ph type="ftr" sz="quarter" idx="11"/>
          </p:nvPr>
        </p:nvSpPr>
        <p:spPr/>
        <p:txBody>
          <a:bodyPr/>
          <a:lstStyle/>
          <a:p>
            <a:endParaRPr lang="en-GB"/>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BD713B3E-B458-405C-B63B-3C41AF436615}" type="slidenum">
              <a:rPr lang="en-GB" smtClean="0"/>
              <a:pPr/>
              <a:t>‹#›</a:t>
            </a:fld>
            <a:endParaRPr lang="en-GB"/>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4B8DFD6-65E0-4FF6-8E60-512872181D6C}" type="datetimeFigureOut">
              <a:rPr lang="en-US" smtClean="0"/>
              <a:pPr/>
              <a:t>3/6/2025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D713B3E-B458-405C-B63B-3C41AF436615}"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4B8DFD6-65E0-4FF6-8E60-512872181D6C}" type="datetimeFigureOut">
              <a:rPr lang="en-US" smtClean="0"/>
              <a:pPr/>
              <a:t>3/6/2025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D713B3E-B458-405C-B63B-3C41AF436615}"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44B8DFD6-65E0-4FF6-8E60-512872181D6C}" type="datetimeFigureOut">
              <a:rPr lang="en-US" smtClean="0"/>
              <a:pPr/>
              <a:t>3/6/2025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D713B3E-B458-405C-B63B-3C41AF436615}" type="slidenum">
              <a:rPr lang="en-GB" smtClean="0"/>
              <a:pPr/>
              <a:t>‹#›</a:t>
            </a:fld>
            <a:endParaRPr lang="en-GB"/>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44B8DFD6-65E0-4FF6-8E60-512872181D6C}" type="datetimeFigureOut">
              <a:rPr lang="en-US" smtClean="0"/>
              <a:pPr/>
              <a:t>3/6/2025</a:t>
            </a:fld>
            <a:endParaRPr lang="en-GB"/>
          </a:p>
        </p:txBody>
      </p:sp>
      <p:sp>
        <p:nvSpPr>
          <p:cNvPr id="5" name="Footer Placeholder 4"/>
          <p:cNvSpPr>
            <a:spLocks noGrp="1"/>
          </p:cNvSpPr>
          <p:nvPr>
            <p:ph type="ftr" sz="quarter" idx="11"/>
          </p:nvPr>
        </p:nvSpPr>
        <p:spPr>
          <a:xfrm>
            <a:off x="800100" y="6172200"/>
            <a:ext cx="4000500" cy="457200"/>
          </a:xfrm>
        </p:spPr>
        <p:txBody>
          <a:bodyPr/>
          <a:lstStyle/>
          <a:p>
            <a:endParaRPr lang="en-GB"/>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BD713B3E-B458-405C-B63B-3C41AF436615}" type="slidenum">
              <a:rPr lang="en-GB" smtClean="0"/>
              <a:pPr/>
              <a:t>‹#›</a:t>
            </a:fld>
            <a:endParaRPr lang="en-GB"/>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44B8DFD6-65E0-4FF6-8E60-512872181D6C}" type="datetimeFigureOut">
              <a:rPr lang="en-US" smtClean="0"/>
              <a:pPr/>
              <a:t>3/6/2025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D713B3E-B458-405C-B63B-3C41AF436615}" type="slidenum">
              <a:rPr lang="en-GB" smtClean="0"/>
              <a:pPr/>
              <a:t>‹#›</a:t>
            </a:fld>
            <a:endParaRPr lang="en-GB"/>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44B8DFD6-65E0-4FF6-8E60-512872181D6C}" type="datetimeFigureOut">
              <a:rPr lang="en-US" smtClean="0"/>
              <a:pPr/>
              <a:t>3/6/2025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BD713B3E-B458-405C-B63B-3C41AF436615}" type="slidenum">
              <a:rPr lang="en-GB" smtClean="0"/>
              <a:pPr/>
              <a:t>‹#›</a:t>
            </a:fld>
            <a:endParaRPr lang="en-GB"/>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44B8DFD6-65E0-4FF6-8E60-512872181D6C}" type="datetimeFigureOut">
              <a:rPr lang="en-US" smtClean="0"/>
              <a:pPr/>
              <a:t>3/6/2025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BD713B3E-B458-405C-B63B-3C41AF436615}"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B8DFD6-65E0-4FF6-8E60-512872181D6C}" type="datetimeFigureOut">
              <a:rPr lang="en-US" smtClean="0"/>
              <a:pPr/>
              <a:t>3/6/2025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BD713B3E-B458-405C-B63B-3C41AF436615}"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44B8DFD6-65E0-4FF6-8E60-512872181D6C}" type="datetimeFigureOut">
              <a:rPr lang="en-US" smtClean="0"/>
              <a:pPr/>
              <a:t>3/6/2025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D713B3E-B458-405C-B63B-3C41AF436615}" type="slidenum">
              <a:rPr lang="en-GB" smtClean="0"/>
              <a:pPr/>
              <a:t>‹#›</a:t>
            </a:fld>
            <a:endParaRPr lang="en-GB"/>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44B8DFD6-65E0-4FF6-8E60-512872181D6C}" type="datetimeFigureOut">
              <a:rPr lang="en-US" smtClean="0"/>
              <a:pPr/>
              <a:t>3/6/2025</a:t>
            </a:fld>
            <a:endParaRPr lang="en-GB"/>
          </a:p>
        </p:txBody>
      </p:sp>
      <p:sp>
        <p:nvSpPr>
          <p:cNvPr id="6" name="Footer Placeholder 5"/>
          <p:cNvSpPr>
            <a:spLocks noGrp="1"/>
          </p:cNvSpPr>
          <p:nvPr>
            <p:ph type="ftr" sz="quarter" idx="11"/>
          </p:nvPr>
        </p:nvSpPr>
        <p:spPr>
          <a:xfrm>
            <a:off x="914400" y="6172200"/>
            <a:ext cx="3886200" cy="457200"/>
          </a:xfrm>
        </p:spPr>
        <p:txBody>
          <a:bodyPr/>
          <a:lstStyle/>
          <a:p>
            <a:endParaRPr lang="en-GB"/>
          </a:p>
        </p:txBody>
      </p:sp>
      <p:sp>
        <p:nvSpPr>
          <p:cNvPr id="7" name="Slide Number Placeholder 6"/>
          <p:cNvSpPr>
            <a:spLocks noGrp="1"/>
          </p:cNvSpPr>
          <p:nvPr>
            <p:ph type="sldNum" sz="quarter" idx="12"/>
          </p:nvPr>
        </p:nvSpPr>
        <p:spPr>
          <a:xfrm>
            <a:off x="146304" y="6208776"/>
            <a:ext cx="457200" cy="457200"/>
          </a:xfrm>
        </p:spPr>
        <p:txBody>
          <a:bodyPr/>
          <a:lstStyle/>
          <a:p>
            <a:fld id="{BD713B3E-B458-405C-B63B-3C41AF436615}" type="slidenum">
              <a:rPr lang="en-GB" smtClean="0"/>
              <a:pPr/>
              <a:t>‹#›</a:t>
            </a:fld>
            <a:endParaRPr lang="en-GB"/>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44B8DFD6-65E0-4FF6-8E60-512872181D6C}" type="datetimeFigureOut">
              <a:rPr lang="en-US" smtClean="0"/>
              <a:pPr/>
              <a:t>3/6/2025</a:t>
            </a:fld>
            <a:endParaRPr lang="en-GB"/>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GB"/>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BD713B3E-B458-405C-B63B-3C41AF436615}"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IN" dirty="0"/>
              <a:t>Vibhuti </a:t>
            </a:r>
            <a:r>
              <a:rPr lang="en-IN" dirty="0" err="1"/>
              <a:t>Duggal</a:t>
            </a:r>
            <a:endParaRPr lang="en-IN" dirty="0"/>
          </a:p>
          <a:p>
            <a:r>
              <a:rPr lang="en-IN" dirty="0"/>
              <a:t>Computer Division </a:t>
            </a:r>
          </a:p>
          <a:p>
            <a:r>
              <a:rPr lang="en-IN" dirty="0"/>
              <a:t>BARC</a:t>
            </a:r>
            <a:endParaRPr lang="en-GB" dirty="0"/>
          </a:p>
        </p:txBody>
      </p:sp>
      <p:sp>
        <p:nvSpPr>
          <p:cNvPr id="2" name="Title 1"/>
          <p:cNvSpPr>
            <a:spLocks noGrp="1"/>
          </p:cNvSpPr>
          <p:nvPr>
            <p:ph type="ctrTitle"/>
          </p:nvPr>
        </p:nvSpPr>
        <p:spPr/>
        <p:txBody>
          <a:bodyPr/>
          <a:lstStyle/>
          <a:p>
            <a:r>
              <a:rPr lang="en-IN" dirty="0" err="1"/>
              <a:t>Hyperparameter</a:t>
            </a:r>
            <a:r>
              <a:rPr lang="en-IN" dirty="0"/>
              <a:t> Tuning</a:t>
            </a:r>
            <a:endParaRPr lang="en-GB"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endParaRPr lang="en-GB"/>
          </a:p>
        </p:txBody>
      </p:sp>
      <p:sp>
        <p:nvSpPr>
          <p:cNvPr id="4" name="Title 3"/>
          <p:cNvSpPr>
            <a:spLocks noGrp="1"/>
          </p:cNvSpPr>
          <p:nvPr>
            <p:ph type="ctrTitle"/>
          </p:nvPr>
        </p:nvSpPr>
        <p:spPr/>
        <p:txBody>
          <a:bodyPr/>
          <a:lstStyle/>
          <a:p>
            <a:r>
              <a:rPr lang="en-IN" dirty="0"/>
              <a:t>Bias/Variance &amp; </a:t>
            </a:r>
            <a:r>
              <a:rPr lang="en-IN" dirty="0" err="1"/>
              <a:t>Underfitting</a:t>
            </a:r>
            <a:r>
              <a:rPr lang="en-IN" dirty="0"/>
              <a:t>/</a:t>
            </a:r>
            <a:r>
              <a:rPr lang="en-IN" dirty="0" err="1"/>
              <a:t>Overfitting</a:t>
            </a:r>
            <a:endParaRPr lang="en-GB"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Bias/Variance</a:t>
            </a:r>
            <a:endParaRPr lang="en-GB" dirty="0"/>
          </a:p>
        </p:txBody>
      </p:sp>
      <p:sp>
        <p:nvSpPr>
          <p:cNvPr id="3" name="Content Placeholder 2"/>
          <p:cNvSpPr>
            <a:spLocks noGrp="1"/>
          </p:cNvSpPr>
          <p:nvPr>
            <p:ph sz="quarter" idx="1"/>
          </p:nvPr>
        </p:nvSpPr>
        <p:spPr/>
        <p:txBody>
          <a:bodyPr/>
          <a:lstStyle/>
          <a:p>
            <a:pPr marL="274320" lvl="1" indent="-274320">
              <a:spcBef>
                <a:spcPts val="580"/>
              </a:spcBef>
              <a:buClr>
                <a:schemeClr val="accent1"/>
              </a:buClr>
            </a:pPr>
            <a:r>
              <a:rPr lang="en-IN" sz="2600" dirty="0"/>
              <a:t>Bias-</a:t>
            </a:r>
            <a:r>
              <a:rPr lang="en-GB" sz="2600" dirty="0"/>
              <a:t> differences between actual or expected values and the predicted values</a:t>
            </a:r>
            <a:endParaRPr lang="en-IN" sz="2600" dirty="0"/>
          </a:p>
          <a:p>
            <a:r>
              <a:rPr lang="en-GB" dirty="0"/>
              <a:t>Variance implies the error value that occurs when we try to make predictions by using data that is not previously seen by the model</a:t>
            </a:r>
          </a:p>
        </p:txBody>
      </p:sp>
      <p:pic>
        <p:nvPicPr>
          <p:cNvPr id="4" name="Picture 3" descr="bias-and-variance-in-machine-learning4.png"/>
          <p:cNvPicPr>
            <a:picLocks noChangeAspect="1"/>
          </p:cNvPicPr>
          <p:nvPr/>
        </p:nvPicPr>
        <p:blipFill>
          <a:blip r:embed="rId2"/>
          <a:stretch>
            <a:fillRect/>
          </a:stretch>
        </p:blipFill>
        <p:spPr>
          <a:xfrm>
            <a:off x="4572000" y="3176610"/>
            <a:ext cx="3810000" cy="34671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Bias Variance </a:t>
            </a:r>
            <a:r>
              <a:rPr lang="en-IN" dirty="0" err="1"/>
              <a:t>Tradeoff</a:t>
            </a:r>
            <a:endParaRPr lang="en-GB" dirty="0"/>
          </a:p>
        </p:txBody>
      </p:sp>
      <p:pic>
        <p:nvPicPr>
          <p:cNvPr id="4" name="Content Placeholder 3" descr="bias-and-variance-in-machine-learning6.png"/>
          <p:cNvPicPr>
            <a:picLocks noGrp="1" noChangeAspect="1"/>
          </p:cNvPicPr>
          <p:nvPr>
            <p:ph sz="quarter" idx="1"/>
          </p:nvPr>
        </p:nvPicPr>
        <p:blipFill>
          <a:blip r:embed="rId2"/>
          <a:stretch>
            <a:fillRect/>
          </a:stretch>
        </p:blipFill>
        <p:spPr>
          <a:xfrm>
            <a:off x="1000100" y="1646866"/>
            <a:ext cx="6643734" cy="4876501"/>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Underfitting</a:t>
            </a:r>
            <a:endParaRPr lang="en-GB" dirty="0"/>
          </a:p>
        </p:txBody>
      </p:sp>
      <p:sp>
        <p:nvSpPr>
          <p:cNvPr id="3" name="Content Placeholder 2"/>
          <p:cNvSpPr>
            <a:spLocks noGrp="1"/>
          </p:cNvSpPr>
          <p:nvPr>
            <p:ph sz="quarter" idx="1"/>
          </p:nvPr>
        </p:nvSpPr>
        <p:spPr/>
        <p:txBody>
          <a:bodyPr/>
          <a:lstStyle/>
          <a:p>
            <a:r>
              <a:rPr lang="en-IN" dirty="0"/>
              <a:t>Model unable to capture the underlying pattern of the data</a:t>
            </a:r>
          </a:p>
          <a:p>
            <a:pPr lvl="1"/>
            <a:r>
              <a:rPr lang="en-IN" dirty="0"/>
              <a:t>Simple network</a:t>
            </a:r>
          </a:p>
          <a:p>
            <a:pPr lvl="1"/>
            <a:r>
              <a:rPr lang="en-IN" dirty="0"/>
              <a:t>Low Accuracy on Training Set</a:t>
            </a:r>
          </a:p>
          <a:p>
            <a:r>
              <a:rPr lang="en-IN" dirty="0"/>
              <a:t>Solved by</a:t>
            </a:r>
          </a:p>
          <a:p>
            <a:pPr lvl="1"/>
            <a:r>
              <a:rPr lang="en-GB" dirty="0"/>
              <a:t>Use a more complex model</a:t>
            </a:r>
            <a:endParaRPr lang="en-IN" dirty="0"/>
          </a:p>
          <a:p>
            <a:pPr lvl="1"/>
            <a:endParaRPr lang="en-IN" dirty="0"/>
          </a:p>
          <a:p>
            <a:pPr lvl="1"/>
            <a:endParaRPr lang="en-GB"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1" b="28622"/>
          <a:stretch/>
        </p:blipFill>
        <p:spPr>
          <a:xfrm>
            <a:off x="179512" y="4509120"/>
            <a:ext cx="8784976" cy="21960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42900"/>
            <a:ext cx="7772400" cy="1143000"/>
          </a:xfrm>
        </p:spPr>
        <p:txBody>
          <a:bodyPr/>
          <a:lstStyle/>
          <a:p>
            <a:r>
              <a:rPr lang="en-IN" dirty="0" err="1"/>
              <a:t>Overfitting</a:t>
            </a:r>
            <a:endParaRPr lang="en-GB" dirty="0"/>
          </a:p>
        </p:txBody>
      </p:sp>
      <p:sp>
        <p:nvSpPr>
          <p:cNvPr id="3" name="Content Placeholder 2"/>
          <p:cNvSpPr>
            <a:spLocks noGrp="1"/>
          </p:cNvSpPr>
          <p:nvPr>
            <p:ph sz="quarter" idx="1"/>
          </p:nvPr>
        </p:nvSpPr>
        <p:spPr>
          <a:xfrm>
            <a:off x="142844" y="1000108"/>
            <a:ext cx="8543956" cy="3286148"/>
          </a:xfrm>
        </p:spPr>
        <p:txBody>
          <a:bodyPr>
            <a:normAutofit fontScale="92500"/>
          </a:bodyPr>
          <a:lstStyle/>
          <a:p>
            <a:r>
              <a:rPr lang="en-IN" sz="2800" dirty="0"/>
              <a:t>Model captures the noise along with the underlying pattern in data </a:t>
            </a:r>
          </a:p>
          <a:p>
            <a:pPr lvl="1"/>
            <a:r>
              <a:rPr lang="en-IN" dirty="0"/>
              <a:t>Complex Network</a:t>
            </a:r>
          </a:p>
          <a:p>
            <a:pPr lvl="1"/>
            <a:r>
              <a:rPr lang="en-IN" dirty="0"/>
              <a:t>Memorizes the Training set output</a:t>
            </a:r>
          </a:p>
          <a:p>
            <a:pPr lvl="1"/>
            <a:r>
              <a:rPr lang="en-IN" dirty="0"/>
              <a:t>High Accuracy on Training Set</a:t>
            </a:r>
          </a:p>
          <a:p>
            <a:pPr lvl="1"/>
            <a:r>
              <a:rPr lang="en-IN" dirty="0"/>
              <a:t>Low Accuracy on Validation Set</a:t>
            </a:r>
          </a:p>
          <a:p>
            <a:r>
              <a:rPr lang="en-IN" dirty="0"/>
              <a:t>Solved by</a:t>
            </a:r>
          </a:p>
          <a:p>
            <a:pPr lvl="1"/>
            <a:r>
              <a:rPr lang="en-GB" dirty="0"/>
              <a:t>Increase the training data</a:t>
            </a:r>
          </a:p>
          <a:p>
            <a:pPr lvl="1"/>
            <a:r>
              <a:rPr lang="en-GB" dirty="0"/>
              <a:t>Regularization</a:t>
            </a:r>
            <a:endParaRPr lang="en-IN" dirty="0"/>
          </a:p>
          <a:p>
            <a:pPr lvl="1"/>
            <a:endParaRPr lang="en-GB" dirty="0"/>
          </a:p>
        </p:txBody>
      </p:sp>
      <p:pic>
        <p:nvPicPr>
          <p:cNvPr id="5" name="Picture 4" descr="overfitting_21-2.png"/>
          <p:cNvPicPr>
            <a:picLocks noChangeAspect="1"/>
          </p:cNvPicPr>
          <p:nvPr/>
        </p:nvPicPr>
        <p:blipFill>
          <a:blip r:embed="rId2"/>
          <a:stretch>
            <a:fillRect/>
          </a:stretch>
        </p:blipFill>
        <p:spPr>
          <a:xfrm>
            <a:off x="2428860" y="4000504"/>
            <a:ext cx="6572296" cy="2694642"/>
          </a:xfrm>
          <a:prstGeom prst="rect">
            <a:avLst/>
          </a:prstGeom>
        </p:spPr>
      </p:pic>
      <p:sp>
        <p:nvSpPr>
          <p:cNvPr id="6" name="Rectangle 5"/>
          <p:cNvSpPr/>
          <p:nvPr/>
        </p:nvSpPr>
        <p:spPr>
          <a:xfrm>
            <a:off x="8501090" y="6357958"/>
            <a:ext cx="357190" cy="2143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endParaRPr lang="en-GB"/>
          </a:p>
        </p:txBody>
      </p:sp>
      <p:sp>
        <p:nvSpPr>
          <p:cNvPr id="4" name="Title 3"/>
          <p:cNvSpPr>
            <a:spLocks noGrp="1"/>
          </p:cNvSpPr>
          <p:nvPr>
            <p:ph type="ctrTitle"/>
          </p:nvPr>
        </p:nvSpPr>
        <p:spPr/>
        <p:txBody>
          <a:bodyPr/>
          <a:lstStyle/>
          <a:p>
            <a:r>
              <a:rPr lang="en-IN" dirty="0"/>
              <a:t>Early Stopping</a:t>
            </a:r>
            <a:endParaRPr lang="en-GB"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Early Stopping</a:t>
            </a:r>
            <a:endParaRPr lang="en-GB" dirty="0"/>
          </a:p>
        </p:txBody>
      </p:sp>
      <p:pic>
        <p:nvPicPr>
          <p:cNvPr id="4" name="Content Placeholder 3" descr="early.png"/>
          <p:cNvPicPr>
            <a:picLocks noGrp="1" noChangeAspect="1"/>
          </p:cNvPicPr>
          <p:nvPr>
            <p:ph sz="quarter" idx="1"/>
          </p:nvPr>
        </p:nvPicPr>
        <p:blipFill>
          <a:blip r:embed="rId2"/>
          <a:stretch>
            <a:fillRect/>
          </a:stretch>
        </p:blipFill>
        <p:spPr>
          <a:xfrm>
            <a:off x="2610458" y="3786190"/>
            <a:ext cx="6113633" cy="2840043"/>
          </a:xfrm>
        </p:spPr>
      </p:pic>
      <p:sp>
        <p:nvSpPr>
          <p:cNvPr id="5" name="Content Placeholder 2"/>
          <p:cNvSpPr txBox="1">
            <a:spLocks/>
          </p:cNvSpPr>
          <p:nvPr/>
        </p:nvSpPr>
        <p:spPr>
          <a:xfrm>
            <a:off x="914400" y="1447800"/>
            <a:ext cx="7772400" cy="4572000"/>
          </a:xfrm>
          <a:prstGeom prst="rect">
            <a:avLst/>
          </a:prstGeom>
        </p:spPr>
        <p:txBody>
          <a:bodyPr vert="horz">
            <a:normAutofit/>
          </a:bodyPr>
          <a:lstStyle/>
          <a:p>
            <a:pPr marL="274320" lvl="0" indent="-274320">
              <a:spcBef>
                <a:spcPts val="580"/>
              </a:spcBef>
              <a:buClr>
                <a:schemeClr val="accent1"/>
              </a:buClr>
              <a:buSzPct val="85000"/>
              <a:buFont typeface="Wingdings 2"/>
              <a:buChar char=""/>
            </a:pPr>
            <a:r>
              <a:rPr lang="en-GB" sz="2600" dirty="0"/>
              <a:t>Regularization technique </a:t>
            </a:r>
          </a:p>
          <a:p>
            <a:pPr marL="731520" lvl="1" indent="-274320">
              <a:spcBef>
                <a:spcPts val="580"/>
              </a:spcBef>
              <a:buClr>
                <a:schemeClr val="accent1"/>
              </a:buClr>
              <a:buSzPct val="85000"/>
              <a:buFont typeface="Wingdings 2"/>
              <a:buChar char=""/>
            </a:pPr>
            <a:r>
              <a:rPr lang="en-GB" sz="2600" dirty="0"/>
              <a:t>Avoid </a:t>
            </a:r>
            <a:r>
              <a:rPr lang="en-GB" sz="2600" dirty="0" err="1"/>
              <a:t>overfitting</a:t>
            </a:r>
            <a:r>
              <a:rPr lang="en-GB" sz="2600" dirty="0"/>
              <a:t> </a:t>
            </a:r>
          </a:p>
          <a:p>
            <a:pPr marL="274320" indent="-274320">
              <a:spcBef>
                <a:spcPts val="580"/>
              </a:spcBef>
              <a:buClr>
                <a:schemeClr val="accent1"/>
              </a:buClr>
              <a:buSzPct val="85000"/>
              <a:buFont typeface="Wingdings 2"/>
              <a:buChar char=""/>
            </a:pPr>
            <a:r>
              <a:rPr lang="en-GB" sz="2600" dirty="0"/>
              <a:t>Store and update the current best parameters during training, and when parameter updates no longer yield an improvement, training stops and the last best parameters are used</a:t>
            </a:r>
            <a:endParaRPr kumimoji="0" lang="en-IN" sz="2400" b="0" i="0" u="none" strike="noStrike" kern="1200" cap="none" spc="0" normalizeH="0" baseline="0" noProof="0" dirty="0">
              <a:ln>
                <a:noFill/>
              </a:ln>
              <a:solidFill>
                <a:schemeClr val="tx1"/>
              </a:solidFill>
              <a:effectLst/>
              <a:uLnTx/>
              <a:uFillTx/>
              <a:latin typeface="+mn-lt"/>
              <a:ea typeface="+mn-ea"/>
              <a:cs typeface="+mn-cs"/>
            </a:endParaRPr>
          </a:p>
          <a:p>
            <a:pPr marL="548640" marR="0" lvl="1" indent="-228600" algn="l" defTabSz="914400" rtl="0" eaLnBrk="1" fontAlgn="auto" latinLnBrk="0" hangingPunct="1">
              <a:lnSpc>
                <a:spcPct val="100000"/>
              </a:lnSpc>
              <a:spcBef>
                <a:spcPts val="370"/>
              </a:spcBef>
              <a:spcAft>
                <a:spcPts val="0"/>
              </a:spcAft>
              <a:buClr>
                <a:schemeClr val="accent2"/>
              </a:buClr>
              <a:buSzPct val="85000"/>
              <a:buFont typeface="Wingdings 2"/>
              <a:buChar char=""/>
              <a:tabLst/>
              <a:defRPr/>
            </a:pPr>
            <a:endParaRPr kumimoji="0" lang="en-GB" sz="24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endParaRPr lang="en-GB" dirty="0"/>
          </a:p>
        </p:txBody>
      </p:sp>
      <p:sp>
        <p:nvSpPr>
          <p:cNvPr id="4" name="Title 3"/>
          <p:cNvSpPr>
            <a:spLocks noGrp="1"/>
          </p:cNvSpPr>
          <p:nvPr>
            <p:ph type="ctrTitle"/>
          </p:nvPr>
        </p:nvSpPr>
        <p:spPr/>
        <p:txBody>
          <a:bodyPr/>
          <a:lstStyle/>
          <a:p>
            <a:r>
              <a:rPr lang="en-IN" dirty="0"/>
              <a:t>Batch </a:t>
            </a:r>
            <a:r>
              <a:rPr lang="en-IN" dirty="0" err="1"/>
              <a:t>Normalizationn</a:t>
            </a:r>
            <a:endParaRPr lang="en-GB" dirty="0"/>
          </a:p>
        </p:txBody>
      </p:sp>
    </p:spTree>
    <p:extLst>
      <p:ext uri="{BB962C8B-B14F-4D97-AF65-F5344CB8AC3E}">
        <p14:creationId xmlns:p14="http://schemas.microsoft.com/office/powerpoint/2010/main" val="10055822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16F94-F8B9-1B01-0861-D843AF51A6A0}"/>
              </a:ext>
            </a:extLst>
          </p:cNvPr>
          <p:cNvSpPr>
            <a:spLocks noGrp="1"/>
          </p:cNvSpPr>
          <p:nvPr>
            <p:ph type="title"/>
          </p:nvPr>
        </p:nvSpPr>
        <p:spPr/>
        <p:txBody>
          <a:bodyPr/>
          <a:lstStyle/>
          <a:p>
            <a:r>
              <a:rPr lang="en-GB" dirty="0"/>
              <a:t>Batch Normalization</a:t>
            </a:r>
            <a:endParaRPr lang="en-IN" dirty="0"/>
          </a:p>
        </p:txBody>
      </p:sp>
      <p:sp>
        <p:nvSpPr>
          <p:cNvPr id="3" name="Content Placeholder 2">
            <a:extLst>
              <a:ext uri="{FF2B5EF4-FFF2-40B4-BE49-F238E27FC236}">
                <a16:creationId xmlns:a16="http://schemas.microsoft.com/office/drawing/2014/main" id="{B73A0F29-4C8F-A5D5-59C9-8AD0E2922864}"/>
              </a:ext>
            </a:extLst>
          </p:cNvPr>
          <p:cNvSpPr>
            <a:spLocks noGrp="1"/>
          </p:cNvSpPr>
          <p:nvPr>
            <p:ph idx="1"/>
          </p:nvPr>
        </p:nvSpPr>
        <p:spPr/>
        <p:txBody>
          <a:bodyPr>
            <a:normAutofit/>
          </a:bodyPr>
          <a:lstStyle/>
          <a:p>
            <a:r>
              <a:rPr lang="en-GB" dirty="0"/>
              <a:t>Internal covariate shift - As the input data propagates through the network, the distribution of each layer’s inputs changes. </a:t>
            </a:r>
          </a:p>
          <a:p>
            <a:r>
              <a:rPr lang="en-GB" dirty="0"/>
              <a:t>Normalization of the mini-batch of activations by re-</a:t>
            </a:r>
            <a:r>
              <a:rPr lang="en-GB" dirty="0" err="1"/>
              <a:t>centering</a:t>
            </a:r>
            <a:r>
              <a:rPr lang="en-GB" dirty="0"/>
              <a:t> and re-scaling</a:t>
            </a:r>
          </a:p>
          <a:p>
            <a:r>
              <a:rPr lang="en-GB" dirty="0"/>
              <a:t>Scale and shift the normalized activations </a:t>
            </a:r>
          </a:p>
          <a:p>
            <a:pPr marL="0" indent="0">
              <a:buNone/>
            </a:pPr>
            <a:r>
              <a:rPr lang="en-GB" dirty="0"/>
              <a:t>        y</a:t>
            </a:r>
            <a:r>
              <a:rPr lang="en-GB" baseline="-25000" dirty="0"/>
              <a:t>i</a:t>
            </a:r>
            <a:r>
              <a:rPr lang="en-GB" dirty="0"/>
              <a:t>​=</a:t>
            </a:r>
            <a:r>
              <a:rPr lang="el-GR" dirty="0"/>
              <a:t>γ</a:t>
            </a:r>
            <a:r>
              <a:rPr lang="en-GB" dirty="0"/>
              <a:t>x’​+</a:t>
            </a:r>
            <a:r>
              <a:rPr lang="el-GR" dirty="0"/>
              <a:t>β</a:t>
            </a:r>
            <a:endParaRPr lang="en-GB" dirty="0"/>
          </a:p>
          <a:p>
            <a:r>
              <a:rPr lang="en-GB" dirty="0"/>
              <a:t>Gradients propagated during backpropagation are less likely to vanish or explode</a:t>
            </a:r>
          </a:p>
          <a:p>
            <a:r>
              <a:rPr lang="en-GB" dirty="0"/>
              <a:t>Regularization: BN helps to prevent overfitting by reducing the model's dependence on specific activation patterns </a:t>
            </a:r>
          </a:p>
          <a:p>
            <a:endParaRPr lang="en-IN" dirty="0"/>
          </a:p>
        </p:txBody>
      </p:sp>
      <p:pic>
        <p:nvPicPr>
          <p:cNvPr id="4" name="Image2">
            <a:extLst>
              <a:ext uri="{FF2B5EF4-FFF2-40B4-BE49-F238E27FC236}">
                <a16:creationId xmlns:a16="http://schemas.microsoft.com/office/drawing/2014/main" id="{6496D73F-2D8C-99B7-BFAD-AD18677348DD}"/>
              </a:ext>
            </a:extLst>
          </p:cNvPr>
          <p:cNvPicPr/>
          <p:nvPr/>
        </p:nvPicPr>
        <p:blipFill>
          <a:blip r:embed="rId2"/>
          <a:stretch>
            <a:fillRect/>
          </a:stretch>
        </p:blipFill>
        <p:spPr bwMode="auto">
          <a:xfrm>
            <a:off x="4572000" y="2780928"/>
            <a:ext cx="981075" cy="428625"/>
          </a:xfrm>
          <a:prstGeom prst="rect">
            <a:avLst/>
          </a:prstGeom>
          <a:solidFill>
            <a:schemeClr val="bg1"/>
          </a:solidFill>
        </p:spPr>
      </p:pic>
    </p:spTree>
    <p:extLst>
      <p:ext uri="{BB962C8B-B14F-4D97-AF65-F5344CB8AC3E}">
        <p14:creationId xmlns:p14="http://schemas.microsoft.com/office/powerpoint/2010/main" val="15192830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endParaRPr lang="en-GB"/>
          </a:p>
        </p:txBody>
      </p:sp>
      <p:sp>
        <p:nvSpPr>
          <p:cNvPr id="4" name="Title 3"/>
          <p:cNvSpPr>
            <a:spLocks noGrp="1"/>
          </p:cNvSpPr>
          <p:nvPr>
            <p:ph type="ctrTitle"/>
          </p:nvPr>
        </p:nvSpPr>
        <p:spPr/>
        <p:txBody>
          <a:bodyPr/>
          <a:lstStyle/>
          <a:p>
            <a:r>
              <a:rPr lang="en-IN" dirty="0"/>
              <a:t>Weight Decay</a:t>
            </a:r>
            <a:endParaRPr lang="en-GB"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sz="quarter" idx="1"/>
          </p:nvPr>
        </p:nvGraphicFramePr>
        <p:xfrm>
          <a:off x="214282" y="571481"/>
          <a:ext cx="8715436" cy="5429288"/>
        </p:xfrm>
        <a:graphic>
          <a:graphicData uri="http://schemas.openxmlformats.org/drawingml/2006/table">
            <a:tbl>
              <a:tblPr firstRow="1" bandRow="1">
                <a:tableStyleId>{5C22544A-7EE6-4342-B048-85BDC9FD1C3A}</a:tableStyleId>
              </a:tblPr>
              <a:tblGrid>
                <a:gridCol w="4357718">
                  <a:extLst>
                    <a:ext uri="{9D8B030D-6E8A-4147-A177-3AD203B41FA5}">
                      <a16:colId xmlns:a16="http://schemas.microsoft.com/office/drawing/2014/main" val="20000"/>
                    </a:ext>
                  </a:extLst>
                </a:gridCol>
                <a:gridCol w="4357718">
                  <a:extLst>
                    <a:ext uri="{9D8B030D-6E8A-4147-A177-3AD203B41FA5}">
                      <a16:colId xmlns:a16="http://schemas.microsoft.com/office/drawing/2014/main" val="20001"/>
                    </a:ext>
                  </a:extLst>
                </a:gridCol>
              </a:tblGrid>
              <a:tr h="784828">
                <a:tc>
                  <a:txBody>
                    <a:bodyPr/>
                    <a:lstStyle/>
                    <a:p>
                      <a:r>
                        <a:rPr lang="en-IN" sz="2800" dirty="0"/>
                        <a:t>Model Parameters</a:t>
                      </a:r>
                      <a:endParaRPr lang="en-GB" sz="2800" dirty="0"/>
                    </a:p>
                  </a:txBody>
                  <a:tcPr/>
                </a:tc>
                <a:tc>
                  <a:txBody>
                    <a:bodyPr/>
                    <a:lstStyle/>
                    <a:p>
                      <a:r>
                        <a:rPr lang="en-IN" sz="2800" dirty="0" err="1"/>
                        <a:t>Hyperparameters</a:t>
                      </a:r>
                      <a:endParaRPr lang="en-GB" sz="2800" dirty="0"/>
                    </a:p>
                  </a:txBody>
                  <a:tcPr/>
                </a:tc>
                <a:extLst>
                  <a:ext uri="{0D108BD9-81ED-4DB2-BD59-A6C34878D82A}">
                    <a16:rowId xmlns:a16="http://schemas.microsoft.com/office/drawing/2014/main" val="10000"/>
                  </a:ext>
                </a:extLst>
              </a:tr>
              <a:tr h="1354634">
                <a:tc>
                  <a:txBody>
                    <a:bodyPr/>
                    <a:lstStyle/>
                    <a:p>
                      <a:r>
                        <a:rPr lang="en-IN" sz="2600" dirty="0"/>
                        <a:t>They are the features</a:t>
                      </a:r>
                      <a:r>
                        <a:rPr lang="en-IN" sz="2600" baseline="0" dirty="0"/>
                        <a:t> of training data that are learned during training</a:t>
                      </a:r>
                      <a:endParaRPr lang="en-GB" sz="2600" dirty="0"/>
                    </a:p>
                  </a:txBody>
                  <a:tcPr/>
                </a:tc>
                <a:tc>
                  <a:txBody>
                    <a:bodyPr/>
                    <a:lstStyle/>
                    <a:p>
                      <a:r>
                        <a:rPr lang="en-IN" sz="2600" dirty="0"/>
                        <a:t>They</a:t>
                      </a:r>
                      <a:r>
                        <a:rPr lang="en-IN" sz="2600" baseline="0" dirty="0"/>
                        <a:t> are the parameters that determine the entire training process</a:t>
                      </a:r>
                      <a:endParaRPr lang="en-GB" sz="2600" dirty="0"/>
                    </a:p>
                  </a:txBody>
                  <a:tcPr/>
                </a:tc>
                <a:extLst>
                  <a:ext uri="{0D108BD9-81ED-4DB2-BD59-A6C34878D82A}">
                    <a16:rowId xmlns:a16="http://schemas.microsoft.com/office/drawing/2014/main" val="10001"/>
                  </a:ext>
                </a:extLst>
              </a:tr>
              <a:tr h="1935192">
                <a:tc>
                  <a:txBody>
                    <a:bodyPr/>
                    <a:lstStyle/>
                    <a:p>
                      <a:r>
                        <a:rPr lang="en-IN" sz="2600" dirty="0"/>
                        <a:t>Example:</a:t>
                      </a:r>
                    </a:p>
                    <a:p>
                      <a:pPr>
                        <a:buFont typeface="Arial" pitchFamily="34" charset="0"/>
                        <a:buChar char="•"/>
                      </a:pPr>
                      <a:r>
                        <a:rPr lang="en-IN" sz="2600" dirty="0"/>
                        <a:t> Weights</a:t>
                      </a:r>
                      <a:r>
                        <a:rPr lang="en-IN" sz="2600" baseline="0" dirty="0"/>
                        <a:t> and Biases</a:t>
                      </a:r>
                    </a:p>
                    <a:p>
                      <a:pPr>
                        <a:buFont typeface="Arial" pitchFamily="34" charset="0"/>
                        <a:buChar char="•"/>
                      </a:pPr>
                      <a:r>
                        <a:rPr lang="en-IN" sz="2600" baseline="0" dirty="0"/>
                        <a:t> Split point of Decision Tree</a:t>
                      </a:r>
                      <a:endParaRPr lang="en-GB" sz="2600" dirty="0"/>
                    </a:p>
                  </a:txBody>
                  <a:tcPr/>
                </a:tc>
                <a:tc>
                  <a:txBody>
                    <a:bodyPr/>
                    <a:lstStyle/>
                    <a:p>
                      <a:r>
                        <a:rPr lang="en-IN" sz="2600" dirty="0"/>
                        <a:t>Example:</a:t>
                      </a:r>
                    </a:p>
                    <a:p>
                      <a:pPr>
                        <a:buFont typeface="Arial" pitchFamily="34" charset="0"/>
                        <a:buChar char="•"/>
                      </a:pPr>
                      <a:r>
                        <a:rPr lang="en-IN" sz="2600" dirty="0"/>
                        <a:t> Learning Rate</a:t>
                      </a:r>
                    </a:p>
                    <a:p>
                      <a:pPr>
                        <a:buFont typeface="Arial" pitchFamily="34" charset="0"/>
                        <a:buChar char="•"/>
                      </a:pPr>
                      <a:r>
                        <a:rPr lang="en-IN" sz="2600" baseline="0" dirty="0"/>
                        <a:t> </a:t>
                      </a:r>
                      <a:r>
                        <a:rPr lang="en-IN" sz="2600" dirty="0"/>
                        <a:t>Number/Type of Layers</a:t>
                      </a:r>
                      <a:endParaRPr lang="en-GB" sz="2600" dirty="0"/>
                    </a:p>
                  </a:txBody>
                  <a:tcPr/>
                </a:tc>
                <a:extLst>
                  <a:ext uri="{0D108BD9-81ED-4DB2-BD59-A6C34878D82A}">
                    <a16:rowId xmlns:a16="http://schemas.microsoft.com/office/drawing/2014/main" val="10002"/>
                  </a:ext>
                </a:extLst>
              </a:tr>
              <a:tr h="1354634">
                <a:tc>
                  <a:txBody>
                    <a:bodyPr/>
                    <a:lstStyle/>
                    <a:p>
                      <a:r>
                        <a:rPr lang="en-IN" sz="2600" dirty="0"/>
                        <a:t>They are internal to the model and their value can be estimated from data</a:t>
                      </a:r>
                      <a:endParaRPr lang="en-GB" sz="2600" dirty="0"/>
                    </a:p>
                  </a:txBody>
                  <a:tcPr/>
                </a:tc>
                <a:tc>
                  <a:txBody>
                    <a:bodyPr/>
                    <a:lstStyle/>
                    <a:p>
                      <a:r>
                        <a:rPr lang="en-IN" sz="2600" dirty="0"/>
                        <a:t>They are external to the model and their value can’t be estimated</a:t>
                      </a:r>
                      <a:r>
                        <a:rPr lang="en-IN" sz="2600" baseline="0" dirty="0"/>
                        <a:t> from data</a:t>
                      </a:r>
                      <a:endParaRPr lang="en-GB" sz="2600" dirty="0"/>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Regularization(Weight Decay)</a:t>
            </a:r>
            <a:endParaRPr lang="en-GB" dirty="0"/>
          </a:p>
        </p:txBody>
      </p:sp>
      <p:sp>
        <p:nvSpPr>
          <p:cNvPr id="3" name="Content Placeholder 2"/>
          <p:cNvSpPr>
            <a:spLocks noGrp="1"/>
          </p:cNvSpPr>
          <p:nvPr>
            <p:ph sz="quarter" idx="1"/>
          </p:nvPr>
        </p:nvSpPr>
        <p:spPr>
          <a:xfrm>
            <a:off x="285720" y="1447800"/>
            <a:ext cx="8643998" cy="4572000"/>
          </a:xfrm>
        </p:spPr>
        <p:txBody>
          <a:bodyPr>
            <a:normAutofit/>
          </a:bodyPr>
          <a:lstStyle/>
          <a:p>
            <a:r>
              <a:rPr lang="en-IN" dirty="0"/>
              <a:t>Reduce </a:t>
            </a:r>
            <a:r>
              <a:rPr lang="en-IN" dirty="0" err="1"/>
              <a:t>overfitting</a:t>
            </a:r>
            <a:r>
              <a:rPr lang="en-IN" dirty="0"/>
              <a:t> and improve generalization</a:t>
            </a:r>
          </a:p>
          <a:p>
            <a:r>
              <a:rPr lang="en-IN" dirty="0"/>
              <a:t>Ensures parameters(weights) of the model remains small</a:t>
            </a:r>
          </a:p>
          <a:p>
            <a:r>
              <a:rPr lang="en-IN" dirty="0"/>
              <a:t>Less sensitive to statistical fluctuations of the input data</a:t>
            </a:r>
          </a:p>
          <a:p>
            <a:r>
              <a:rPr lang="en-IN" dirty="0"/>
              <a:t>Total cost = Cost of the network + L1 or/and L2 Loss</a:t>
            </a:r>
          </a:p>
          <a:p>
            <a:r>
              <a:rPr lang="en-IN" dirty="0"/>
              <a:t>L2 Loss = </a:t>
            </a:r>
            <a:r>
              <a:rPr lang="el-GR" dirty="0"/>
              <a:t>λ</a:t>
            </a:r>
            <a:r>
              <a:rPr lang="pl-PL" dirty="0"/>
              <a:t>∑ </a:t>
            </a:r>
            <a:r>
              <a:rPr lang="en-IN" dirty="0"/>
              <a:t>w</a:t>
            </a:r>
            <a:r>
              <a:rPr lang="en-IN" baseline="30000" dirty="0"/>
              <a:t>2</a:t>
            </a:r>
          </a:p>
          <a:p>
            <a:pPr lvl="1"/>
            <a:r>
              <a:rPr lang="en-IN" dirty="0"/>
              <a:t>Encourages weights to be small and similar</a:t>
            </a:r>
          </a:p>
          <a:p>
            <a:r>
              <a:rPr lang="en-IN" dirty="0"/>
              <a:t>L1 Loss = </a:t>
            </a:r>
            <a:r>
              <a:rPr lang="el-GR" dirty="0"/>
              <a:t>λ</a:t>
            </a:r>
            <a:r>
              <a:rPr lang="pl-PL" dirty="0"/>
              <a:t>∑ </a:t>
            </a:r>
            <a:r>
              <a:rPr lang="en-IN" dirty="0"/>
              <a:t>|w|</a:t>
            </a:r>
          </a:p>
          <a:p>
            <a:pPr lvl="1"/>
            <a:r>
              <a:rPr lang="en-IN" dirty="0"/>
              <a:t>Encourages less important weights to be 0 (Improves Interpretability)</a:t>
            </a:r>
          </a:p>
          <a:p>
            <a:r>
              <a:rPr lang="en-GB" dirty="0"/>
              <a:t>Combination of L1 as well as L2 regularization</a:t>
            </a:r>
            <a:endParaRPr lang="en-IN" dirty="0"/>
          </a:p>
          <a:p>
            <a:pPr lvl="1"/>
            <a:r>
              <a:rPr lang="el-GR" dirty="0"/>
              <a:t>λ</a:t>
            </a:r>
            <a:r>
              <a:rPr lang="en-IN" dirty="0"/>
              <a:t>(</a:t>
            </a:r>
            <a:r>
              <a:rPr lang="el-GR" dirty="0"/>
              <a:t> α </a:t>
            </a:r>
            <a:r>
              <a:rPr lang="pl-PL" dirty="0"/>
              <a:t>∑ </a:t>
            </a:r>
            <a:r>
              <a:rPr lang="en-IN" dirty="0"/>
              <a:t>w</a:t>
            </a:r>
            <a:r>
              <a:rPr lang="en-IN" baseline="30000" dirty="0"/>
              <a:t>2</a:t>
            </a:r>
            <a:r>
              <a:rPr lang="en-IN" dirty="0"/>
              <a:t>+</a:t>
            </a:r>
            <a:r>
              <a:rPr lang="el-GR" dirty="0"/>
              <a:t> </a:t>
            </a:r>
            <a:r>
              <a:rPr lang="en-IN" dirty="0"/>
              <a:t>(1-</a:t>
            </a:r>
            <a:r>
              <a:rPr lang="el-GR" dirty="0"/>
              <a:t> α </a:t>
            </a:r>
            <a:r>
              <a:rPr lang="en-IN" dirty="0"/>
              <a:t>) </a:t>
            </a:r>
            <a:r>
              <a:rPr lang="pl-PL" dirty="0"/>
              <a:t>∑ </a:t>
            </a:r>
            <a:r>
              <a:rPr lang="en-IN" dirty="0"/>
              <a:t>|w|)</a:t>
            </a:r>
            <a:endParaRPr lang="pl-PL" dirty="0"/>
          </a:p>
          <a:p>
            <a:pPr lvl="1"/>
            <a:endParaRPr lang="pl-PL" dirty="0"/>
          </a:p>
          <a:p>
            <a:pPr lvl="1"/>
            <a:endParaRPr lang="en-GB"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endParaRPr lang="en-GB"/>
          </a:p>
        </p:txBody>
      </p:sp>
      <p:sp>
        <p:nvSpPr>
          <p:cNvPr id="4" name="Title 3"/>
          <p:cNvSpPr>
            <a:spLocks noGrp="1"/>
          </p:cNvSpPr>
          <p:nvPr>
            <p:ph type="ctrTitle"/>
          </p:nvPr>
        </p:nvSpPr>
        <p:spPr/>
        <p:txBody>
          <a:bodyPr/>
          <a:lstStyle/>
          <a:p>
            <a:r>
              <a:rPr lang="en-IN" dirty="0"/>
              <a:t>Dropout</a:t>
            </a:r>
            <a:endParaRPr lang="en-GB"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Dropout</a:t>
            </a:r>
          </a:p>
        </p:txBody>
      </p:sp>
      <p:sp>
        <p:nvSpPr>
          <p:cNvPr id="3" name="Content Placeholder 2"/>
          <p:cNvSpPr>
            <a:spLocks noGrp="1"/>
          </p:cNvSpPr>
          <p:nvPr>
            <p:ph sz="quarter" idx="1"/>
          </p:nvPr>
        </p:nvSpPr>
        <p:spPr/>
        <p:txBody>
          <a:bodyPr/>
          <a:lstStyle/>
          <a:p>
            <a:r>
              <a:rPr lang="en-GB" dirty="0"/>
              <a:t>Contribution to the activation of downstream neurons is temporally removed on the forward pass</a:t>
            </a:r>
          </a:p>
          <a:p>
            <a:r>
              <a:rPr lang="en-GB" dirty="0"/>
              <a:t>Weight updates are not applied to the neuron on the backward pass</a:t>
            </a:r>
            <a:endParaRPr lang="en-IN" dirty="0"/>
          </a:p>
          <a:p>
            <a:r>
              <a:rPr lang="en-IN" dirty="0"/>
              <a:t>Reduce </a:t>
            </a:r>
            <a:r>
              <a:rPr lang="en-IN" dirty="0" err="1"/>
              <a:t>overfitting</a:t>
            </a:r>
            <a:r>
              <a:rPr lang="en-IN" dirty="0"/>
              <a:t> and improve generalization error</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97843" y="3691382"/>
            <a:ext cx="5666646" cy="3023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899044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42900"/>
            <a:ext cx="7772400" cy="1143000"/>
          </a:xfrm>
        </p:spPr>
        <p:txBody>
          <a:bodyPr/>
          <a:lstStyle/>
          <a:p>
            <a:r>
              <a:rPr lang="en-IN" dirty="0"/>
              <a:t>Dropout</a:t>
            </a:r>
            <a:endParaRPr lang="en-GB" dirty="0"/>
          </a:p>
        </p:txBody>
      </p:sp>
      <p:pic>
        <p:nvPicPr>
          <p:cNvPr id="4" name="Content Placeholder 3" descr="dropout.jpg"/>
          <p:cNvPicPr>
            <a:picLocks noGrp="1" noChangeAspect="1"/>
          </p:cNvPicPr>
          <p:nvPr>
            <p:ph sz="quarter" idx="1"/>
          </p:nvPr>
        </p:nvPicPr>
        <p:blipFill>
          <a:blip r:embed="rId2"/>
          <a:stretch>
            <a:fillRect/>
          </a:stretch>
        </p:blipFill>
        <p:spPr>
          <a:xfrm>
            <a:off x="3143240" y="2071678"/>
            <a:ext cx="5709313" cy="4572000"/>
          </a:xfrm>
        </p:spPr>
      </p:pic>
      <p:sp>
        <p:nvSpPr>
          <p:cNvPr id="5" name="Content Placeholder 2"/>
          <p:cNvSpPr txBox="1">
            <a:spLocks/>
          </p:cNvSpPr>
          <p:nvPr/>
        </p:nvSpPr>
        <p:spPr>
          <a:xfrm>
            <a:off x="142844" y="1000108"/>
            <a:ext cx="8543956" cy="3286148"/>
          </a:xfrm>
          <a:prstGeom prst="rect">
            <a:avLst/>
          </a:prstGeom>
        </p:spPr>
        <p:txBody>
          <a:bodyPr vert="horz">
            <a:normAutofit/>
          </a:bodyPr>
          <a:lstStyle/>
          <a:p>
            <a:pPr marL="274320" indent="-274320">
              <a:spcBef>
                <a:spcPts val="580"/>
              </a:spcBef>
              <a:buClr>
                <a:schemeClr val="accent1"/>
              </a:buClr>
              <a:buSzPct val="85000"/>
              <a:buFont typeface="Wingdings 2"/>
              <a:buChar char=""/>
            </a:pPr>
            <a:r>
              <a:rPr lang="en-GB" sz="2400" dirty="0"/>
              <a:t>Evaluation Mode: Dropout layer works as a scalar to multiply all input by a factor such that the next layer will see input similar in scale. Precisely, if the dropout rate is R , the input will be scaled by a factor of  1-R</a:t>
            </a:r>
          </a:p>
          <a:p>
            <a:pPr marL="274320" indent="-274320">
              <a:spcBef>
                <a:spcPts val="580"/>
              </a:spcBef>
              <a:buClr>
                <a:schemeClr val="accent1"/>
              </a:buClr>
              <a:buSzPct val="85000"/>
              <a:buFont typeface="Wingdings 2"/>
              <a:buChar char=""/>
            </a:pPr>
            <a:r>
              <a:rPr lang="en-GB" sz="2400" dirty="0"/>
              <a:t>Use a larger network</a:t>
            </a:r>
          </a:p>
          <a:p>
            <a:pPr marL="274320" indent="-274320">
              <a:spcBef>
                <a:spcPts val="580"/>
              </a:spcBef>
              <a:buClr>
                <a:schemeClr val="accent1"/>
              </a:buClr>
              <a:buSzPct val="85000"/>
              <a:buFont typeface="Wingdings 2"/>
              <a:buChar char=""/>
            </a:pPr>
            <a:r>
              <a:rPr lang="en-GB" sz="2400" dirty="0"/>
              <a:t>Small dropout value </a:t>
            </a:r>
          </a:p>
          <a:p>
            <a:pPr marL="274320" indent="-274320">
              <a:spcBef>
                <a:spcPts val="580"/>
              </a:spcBef>
              <a:buClr>
                <a:schemeClr val="accent1"/>
              </a:buClr>
              <a:buSzPct val="85000"/>
            </a:pPr>
            <a:r>
              <a:rPr lang="en-GB" sz="2400" dirty="0"/>
              <a:t>of 20%-50% of neurons</a:t>
            </a:r>
          </a:p>
          <a:p>
            <a:pPr marL="274320" lvl="0" indent="-274320">
              <a:spcBef>
                <a:spcPts val="580"/>
              </a:spcBef>
              <a:buClr>
                <a:schemeClr val="accent1"/>
              </a:buClr>
              <a:buSzPct val="85000"/>
              <a:buFont typeface="Wingdings 2"/>
              <a:buChar char=""/>
            </a:pPr>
            <a:endParaRPr kumimoji="0" lang="en-GB" sz="24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endParaRPr lang="en-GB"/>
          </a:p>
        </p:txBody>
      </p:sp>
      <p:sp>
        <p:nvSpPr>
          <p:cNvPr id="4" name="Title 3"/>
          <p:cNvSpPr>
            <a:spLocks noGrp="1"/>
          </p:cNvSpPr>
          <p:nvPr>
            <p:ph type="ctrTitle"/>
          </p:nvPr>
        </p:nvSpPr>
        <p:spPr/>
        <p:txBody>
          <a:bodyPr/>
          <a:lstStyle/>
          <a:p>
            <a:r>
              <a:rPr lang="en-IN" dirty="0"/>
              <a:t>Learning Rate</a:t>
            </a:r>
            <a:endParaRPr lang="en-GB"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Learning rate</a:t>
            </a:r>
          </a:p>
        </p:txBody>
      </p:sp>
      <p:pic>
        <p:nvPicPr>
          <p:cNvPr id="4" name="Picture 4"/>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6725" y="1603706"/>
            <a:ext cx="4819650" cy="2400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4136" y="2803856"/>
            <a:ext cx="4371975" cy="394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305048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Learning Rate Schedules</a:t>
            </a:r>
          </a:p>
        </p:txBody>
      </p:sp>
      <p:sp>
        <p:nvSpPr>
          <p:cNvPr id="3" name="Content Placeholder 2"/>
          <p:cNvSpPr>
            <a:spLocks noGrp="1"/>
          </p:cNvSpPr>
          <p:nvPr>
            <p:ph sz="quarter" idx="1"/>
          </p:nvPr>
        </p:nvSpPr>
        <p:spPr/>
        <p:txBody>
          <a:bodyPr/>
          <a:lstStyle/>
          <a:p>
            <a:r>
              <a:rPr lang="en-GB" dirty="0"/>
              <a:t>Step Wise Decay</a:t>
            </a:r>
          </a:p>
          <a:p>
            <a:r>
              <a:rPr lang="en-GB" dirty="0"/>
              <a:t>Reduce Learning Rate on Plateau</a:t>
            </a:r>
          </a:p>
          <a:p>
            <a:r>
              <a:rPr lang="en-IN" dirty="0"/>
              <a:t>Adam</a:t>
            </a:r>
            <a:endParaRPr lang="en-GB" dirty="0"/>
          </a:p>
          <a:p>
            <a:endParaRPr lang="en-GB" dirty="0"/>
          </a:p>
        </p:txBody>
      </p:sp>
      <p:pic>
        <p:nvPicPr>
          <p:cNvPr id="4" name="Picture 3" descr="lr2.png"/>
          <p:cNvPicPr>
            <a:picLocks noChangeAspect="1"/>
          </p:cNvPicPr>
          <p:nvPr/>
        </p:nvPicPr>
        <p:blipFill>
          <a:blip r:embed="rId2"/>
          <a:stretch>
            <a:fillRect/>
          </a:stretch>
        </p:blipFill>
        <p:spPr>
          <a:xfrm>
            <a:off x="714348" y="3651811"/>
            <a:ext cx="7500958" cy="2991899"/>
          </a:xfrm>
          <a:prstGeom prst="rect">
            <a:avLst/>
          </a:prstGeom>
        </p:spPr>
      </p:pic>
      <p:sp>
        <p:nvSpPr>
          <p:cNvPr id="5" name="Content Placeholder 2"/>
          <p:cNvSpPr txBox="1">
            <a:spLocks/>
          </p:cNvSpPr>
          <p:nvPr/>
        </p:nvSpPr>
        <p:spPr>
          <a:xfrm>
            <a:off x="5572132" y="1500174"/>
            <a:ext cx="4429156" cy="4572000"/>
          </a:xfrm>
          <a:prstGeom prst="rect">
            <a:avLst/>
          </a:prstGeom>
        </p:spPr>
        <p:txBody>
          <a:bodyPr vert="horz">
            <a:normAutofit/>
          </a:bodyPr>
          <a:lstStyle/>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r>
              <a:rPr kumimoji="0" lang="en-GB" sz="2600" b="0" i="0" u="none" strike="noStrike" kern="1200" cap="none" spc="0" normalizeH="0" baseline="0" noProof="0" dirty="0">
                <a:ln>
                  <a:noFill/>
                </a:ln>
                <a:solidFill>
                  <a:srgbClr val="0070C0"/>
                </a:solidFill>
                <a:effectLst/>
                <a:uLnTx/>
                <a:uFillTx/>
                <a:latin typeface="+mn-lt"/>
                <a:ea typeface="+mn-ea"/>
                <a:cs typeface="+mn-cs"/>
              </a:rPr>
              <a:t>Converge faster</a:t>
            </a: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r>
              <a:rPr kumimoji="0" lang="en-GB" sz="2600" b="0" i="0" u="none" strike="noStrike" kern="1200" cap="none" spc="0" normalizeH="0" baseline="0" noProof="0" dirty="0">
                <a:ln>
                  <a:noFill/>
                </a:ln>
                <a:solidFill>
                  <a:srgbClr val="0070C0"/>
                </a:solidFill>
                <a:effectLst/>
                <a:uLnTx/>
                <a:uFillTx/>
                <a:latin typeface="+mn-lt"/>
                <a:ea typeface="+mn-ea"/>
                <a:cs typeface="+mn-cs"/>
              </a:rPr>
              <a:t>Higher accuracy</a:t>
            </a: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endParaRPr kumimoji="0" lang="en-GB" sz="26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Step-wise Decay</a:t>
            </a:r>
          </a:p>
        </p:txBody>
      </p:sp>
      <p:sp>
        <p:nvSpPr>
          <p:cNvPr id="3" name="Content Placeholder 2"/>
          <p:cNvSpPr>
            <a:spLocks noGrp="1"/>
          </p:cNvSpPr>
          <p:nvPr>
            <p:ph sz="quarter" idx="1"/>
          </p:nvPr>
        </p:nvSpPr>
        <p:spPr/>
        <p:txBody>
          <a:bodyPr/>
          <a:lstStyle/>
          <a:p>
            <a:r>
              <a:rPr lang="en-IN" dirty="0"/>
              <a:t>At each epoch</a:t>
            </a:r>
          </a:p>
          <a:p>
            <a:pPr>
              <a:buNone/>
            </a:pPr>
            <a:r>
              <a:rPr lang="el-GR" dirty="0"/>
              <a:t>η</a:t>
            </a:r>
            <a:r>
              <a:rPr lang="en-GB" baseline="-25000" dirty="0"/>
              <a:t>t</a:t>
            </a:r>
            <a:r>
              <a:rPr lang="en-IN" dirty="0"/>
              <a:t>=</a:t>
            </a:r>
            <a:r>
              <a:rPr lang="el-GR" dirty="0"/>
              <a:t> η</a:t>
            </a:r>
            <a:r>
              <a:rPr lang="en-IN" baseline="-25000" dirty="0"/>
              <a:t>t-1</a:t>
            </a:r>
            <a:r>
              <a:rPr lang="el-GR" dirty="0"/>
              <a:t> γ</a:t>
            </a:r>
            <a:r>
              <a:rPr lang="en-IN" dirty="0"/>
              <a:t> where </a:t>
            </a:r>
            <a:r>
              <a:rPr lang="el-GR" dirty="0"/>
              <a:t>γ</a:t>
            </a:r>
            <a:r>
              <a:rPr lang="en-IN" dirty="0"/>
              <a:t>=0.1</a:t>
            </a:r>
            <a:endParaRPr lang="en-GB" dirty="0"/>
          </a:p>
        </p:txBody>
      </p:sp>
      <p:pic>
        <p:nvPicPr>
          <p:cNvPr id="4" name="Picture 3" descr="lr2.png"/>
          <p:cNvPicPr>
            <a:picLocks noChangeAspect="1"/>
          </p:cNvPicPr>
          <p:nvPr/>
        </p:nvPicPr>
        <p:blipFill>
          <a:blip r:embed="rId2"/>
          <a:srcRect r="47619"/>
          <a:stretch>
            <a:fillRect/>
          </a:stretch>
        </p:blipFill>
        <p:spPr>
          <a:xfrm>
            <a:off x="714348" y="2928934"/>
            <a:ext cx="3929090" cy="2991899"/>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4282" y="274638"/>
            <a:ext cx="8472518" cy="1143000"/>
          </a:xfrm>
        </p:spPr>
        <p:txBody>
          <a:bodyPr/>
          <a:lstStyle/>
          <a:p>
            <a:r>
              <a:rPr lang="en-IN" dirty="0"/>
              <a:t>Reduce Learning Rate on Plateau</a:t>
            </a:r>
            <a:endParaRPr lang="en-GB" dirty="0"/>
          </a:p>
        </p:txBody>
      </p:sp>
      <p:sp>
        <p:nvSpPr>
          <p:cNvPr id="3" name="Content Placeholder 2"/>
          <p:cNvSpPr>
            <a:spLocks noGrp="1"/>
          </p:cNvSpPr>
          <p:nvPr>
            <p:ph sz="quarter" idx="1"/>
          </p:nvPr>
        </p:nvSpPr>
        <p:spPr/>
        <p:txBody>
          <a:bodyPr/>
          <a:lstStyle/>
          <a:p>
            <a:r>
              <a:rPr lang="en-GB" dirty="0"/>
              <a:t>Reduce learning rate when a metric has stopped improving. Models often benefit from reducing the learning rate by a factor of 2-10 once learning stagnates. This scheduler reads a metrics quantity and if no improvement is seen for a specified number of epochs, the learning rate is reduced.</a:t>
            </a:r>
          </a:p>
          <a:p>
            <a:endParaRPr lang="en-GB" dirty="0"/>
          </a:p>
          <a:p>
            <a:endParaRPr lang="en-GB" dirty="0"/>
          </a:p>
        </p:txBody>
      </p:sp>
      <p:pic>
        <p:nvPicPr>
          <p:cNvPr id="4" name="Picture 3" descr="reducelronplateau.png"/>
          <p:cNvPicPr>
            <a:picLocks noChangeAspect="1"/>
          </p:cNvPicPr>
          <p:nvPr/>
        </p:nvPicPr>
        <p:blipFill>
          <a:blip r:embed="rId2"/>
          <a:stretch>
            <a:fillRect/>
          </a:stretch>
        </p:blipFill>
        <p:spPr>
          <a:xfrm>
            <a:off x="4714876" y="3643314"/>
            <a:ext cx="4058815" cy="2798922"/>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en-GB" dirty="0"/>
          </a:p>
        </p:txBody>
      </p:sp>
      <p:sp>
        <p:nvSpPr>
          <p:cNvPr id="2" name="Title 1"/>
          <p:cNvSpPr>
            <a:spLocks noGrp="1"/>
          </p:cNvSpPr>
          <p:nvPr>
            <p:ph type="ctrTitle"/>
          </p:nvPr>
        </p:nvSpPr>
        <p:spPr/>
        <p:txBody>
          <a:bodyPr/>
          <a:lstStyle/>
          <a:p>
            <a:r>
              <a:rPr lang="en-IN" dirty="0" err="1"/>
              <a:t>Hyperparameter</a:t>
            </a:r>
            <a:r>
              <a:rPr lang="en-IN" dirty="0"/>
              <a:t> Tuning</a:t>
            </a:r>
            <a:endParaRPr lang="en-GB"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err="1"/>
              <a:t>Hyperparameters</a:t>
            </a:r>
            <a:r>
              <a:rPr lang="en-GB" dirty="0"/>
              <a:t> in Neural Networks</a:t>
            </a:r>
          </a:p>
        </p:txBody>
      </p:sp>
      <p:sp>
        <p:nvSpPr>
          <p:cNvPr id="3" name="Content Placeholder 2"/>
          <p:cNvSpPr>
            <a:spLocks noGrp="1"/>
          </p:cNvSpPr>
          <p:nvPr>
            <p:ph sz="quarter" idx="1"/>
          </p:nvPr>
        </p:nvSpPr>
        <p:spPr>
          <a:xfrm>
            <a:off x="457200" y="1600200"/>
            <a:ext cx="8229600" cy="5043510"/>
          </a:xfrm>
        </p:spPr>
        <p:txBody>
          <a:bodyPr>
            <a:normAutofit lnSpcReduction="10000"/>
          </a:bodyPr>
          <a:lstStyle/>
          <a:p>
            <a:r>
              <a:rPr lang="en-GB" dirty="0"/>
              <a:t>Learning rate</a:t>
            </a:r>
          </a:p>
          <a:p>
            <a:r>
              <a:rPr lang="en-IN" dirty="0"/>
              <a:t>Data </a:t>
            </a:r>
          </a:p>
          <a:p>
            <a:pPr lvl="1"/>
            <a:r>
              <a:rPr lang="en-IN" dirty="0"/>
              <a:t>Augmentation/ Normalization(Batch Normalization)</a:t>
            </a:r>
          </a:p>
          <a:p>
            <a:pPr lvl="1"/>
            <a:r>
              <a:rPr lang="en-IN" dirty="0"/>
              <a:t>Train-test split ratio</a:t>
            </a:r>
            <a:endParaRPr lang="en-GB" dirty="0"/>
          </a:p>
          <a:p>
            <a:r>
              <a:rPr lang="en-GB" dirty="0"/>
              <a:t>Epochs</a:t>
            </a:r>
          </a:p>
          <a:p>
            <a:pPr lvl="1"/>
            <a:r>
              <a:rPr lang="en-GB" dirty="0"/>
              <a:t>Early-stopping</a:t>
            </a:r>
          </a:p>
          <a:p>
            <a:r>
              <a:rPr lang="en-GB" dirty="0"/>
              <a:t>Architecture</a:t>
            </a:r>
          </a:p>
          <a:p>
            <a:pPr lvl="1"/>
            <a:r>
              <a:rPr lang="en-GB" dirty="0"/>
              <a:t>Number of layers</a:t>
            </a:r>
          </a:p>
          <a:p>
            <a:pPr lvl="1"/>
            <a:r>
              <a:rPr lang="en-GB" dirty="0"/>
              <a:t>Number of nodes per layer</a:t>
            </a:r>
          </a:p>
          <a:p>
            <a:pPr lvl="1"/>
            <a:r>
              <a:rPr lang="en-GB" dirty="0"/>
              <a:t>Activation function</a:t>
            </a:r>
          </a:p>
          <a:p>
            <a:r>
              <a:rPr lang="en-IN" dirty="0"/>
              <a:t>Mini Batch Size</a:t>
            </a:r>
          </a:p>
          <a:p>
            <a:r>
              <a:rPr lang="en-IN" dirty="0"/>
              <a:t>Regularization</a:t>
            </a:r>
            <a:endParaRPr lang="en-GB"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err="1"/>
              <a:t>Hyperparameters</a:t>
            </a:r>
            <a:r>
              <a:rPr lang="en-GB" dirty="0"/>
              <a:t> in Neural Networks</a:t>
            </a:r>
          </a:p>
        </p:txBody>
      </p:sp>
      <p:sp>
        <p:nvSpPr>
          <p:cNvPr id="3" name="Content Placeholder 2"/>
          <p:cNvSpPr>
            <a:spLocks noGrp="1"/>
          </p:cNvSpPr>
          <p:nvPr>
            <p:ph sz="quarter" idx="1"/>
          </p:nvPr>
        </p:nvSpPr>
        <p:spPr>
          <a:xfrm>
            <a:off x="457200" y="1600200"/>
            <a:ext cx="8229600" cy="5043510"/>
          </a:xfrm>
        </p:spPr>
        <p:txBody>
          <a:bodyPr>
            <a:normAutofit lnSpcReduction="10000"/>
          </a:bodyPr>
          <a:lstStyle/>
          <a:p>
            <a:r>
              <a:rPr lang="en-GB" dirty="0"/>
              <a:t>Learning rate</a:t>
            </a:r>
          </a:p>
          <a:p>
            <a:r>
              <a:rPr lang="en-IN" dirty="0"/>
              <a:t>Data </a:t>
            </a:r>
          </a:p>
          <a:p>
            <a:pPr lvl="1"/>
            <a:r>
              <a:rPr lang="en-IN" dirty="0"/>
              <a:t>Augmentation/ Normalization</a:t>
            </a:r>
          </a:p>
          <a:p>
            <a:pPr lvl="1"/>
            <a:r>
              <a:rPr lang="en-IN" dirty="0"/>
              <a:t>Train-test split ratio</a:t>
            </a:r>
            <a:endParaRPr lang="en-GB" dirty="0"/>
          </a:p>
          <a:p>
            <a:r>
              <a:rPr lang="en-GB" dirty="0"/>
              <a:t>Epochs</a:t>
            </a:r>
          </a:p>
          <a:p>
            <a:pPr lvl="1"/>
            <a:r>
              <a:rPr lang="en-GB" dirty="0"/>
              <a:t>Early-stopping</a:t>
            </a:r>
          </a:p>
          <a:p>
            <a:r>
              <a:rPr lang="en-GB" dirty="0"/>
              <a:t>Architecture</a:t>
            </a:r>
          </a:p>
          <a:p>
            <a:pPr lvl="1"/>
            <a:r>
              <a:rPr lang="en-GB" dirty="0"/>
              <a:t>Number of layers</a:t>
            </a:r>
          </a:p>
          <a:p>
            <a:pPr lvl="1"/>
            <a:r>
              <a:rPr lang="en-GB" dirty="0"/>
              <a:t>Number of nodes per layer</a:t>
            </a:r>
          </a:p>
          <a:p>
            <a:pPr lvl="1"/>
            <a:r>
              <a:rPr lang="en-GB" dirty="0"/>
              <a:t>Activation function</a:t>
            </a:r>
          </a:p>
          <a:p>
            <a:r>
              <a:rPr lang="en-IN" dirty="0"/>
              <a:t>Mini Batch Size</a:t>
            </a:r>
          </a:p>
          <a:p>
            <a:r>
              <a:rPr lang="en-IN" dirty="0"/>
              <a:t>Regularization</a:t>
            </a:r>
            <a:endParaRPr lang="en-GB"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Hyperparameter</a:t>
            </a:r>
            <a:r>
              <a:rPr lang="en-IN" dirty="0"/>
              <a:t> Tuning</a:t>
            </a:r>
            <a:endParaRPr lang="en-GB" dirty="0"/>
          </a:p>
        </p:txBody>
      </p:sp>
      <p:sp>
        <p:nvSpPr>
          <p:cNvPr id="6" name="Content Placeholder 5"/>
          <p:cNvSpPr>
            <a:spLocks noGrp="1"/>
          </p:cNvSpPr>
          <p:nvPr>
            <p:ph sz="quarter" idx="1"/>
          </p:nvPr>
        </p:nvSpPr>
        <p:spPr/>
        <p:txBody>
          <a:bodyPr/>
          <a:lstStyle/>
          <a:p>
            <a:pPr lvl="0">
              <a:defRPr/>
            </a:pPr>
            <a:r>
              <a:rPr lang="en-IN" dirty="0"/>
              <a:t>Manual Search</a:t>
            </a:r>
          </a:p>
          <a:p>
            <a:pPr lvl="0">
              <a:defRPr/>
            </a:pPr>
            <a:r>
              <a:rPr lang="en-IN" dirty="0"/>
              <a:t>Grid Search</a:t>
            </a:r>
          </a:p>
          <a:p>
            <a:pPr lvl="0">
              <a:defRPr/>
            </a:pPr>
            <a:r>
              <a:rPr lang="en-IN" dirty="0"/>
              <a:t>Random Search</a:t>
            </a:r>
          </a:p>
          <a:p>
            <a:pPr>
              <a:defRPr/>
            </a:pPr>
            <a:r>
              <a:rPr lang="en-IN" dirty="0"/>
              <a:t>Adaptive Search(</a:t>
            </a:r>
            <a:r>
              <a:rPr lang="en-IN" dirty="0" err="1"/>
              <a:t>Hyperband</a:t>
            </a:r>
            <a:r>
              <a:rPr lang="en-IN" dirty="0"/>
              <a:t>)</a:t>
            </a:r>
          </a:p>
          <a:p>
            <a:pPr lvl="0">
              <a:defRPr/>
            </a:pPr>
            <a:r>
              <a:rPr lang="en-IN" dirty="0"/>
              <a:t>Optimization Function</a:t>
            </a:r>
          </a:p>
          <a:p>
            <a:pPr lvl="1">
              <a:defRPr/>
            </a:pPr>
            <a:r>
              <a:rPr lang="en-IN" dirty="0"/>
              <a:t>Bayesian optimization</a:t>
            </a:r>
          </a:p>
          <a:p>
            <a:pPr lvl="1">
              <a:defRPr/>
            </a:pPr>
            <a:r>
              <a:rPr lang="en-IN" dirty="0"/>
              <a:t>Genetic algorithm</a:t>
            </a:r>
          </a:p>
          <a:p>
            <a:pPr lvl="0">
              <a:defRPr/>
            </a:pPr>
            <a:endParaRPr lang="en-IN" dirty="0"/>
          </a:p>
          <a:p>
            <a:pPr lvl="0">
              <a:defRPr/>
            </a:pPr>
            <a:r>
              <a:rPr lang="en-IN" dirty="0" err="1"/>
              <a:t>Hyperparameter</a:t>
            </a:r>
            <a:r>
              <a:rPr lang="en-IN" dirty="0"/>
              <a:t> ranges are selected based on experience and similar networks</a:t>
            </a:r>
            <a:endParaRPr lang="en-GB" dirty="0"/>
          </a:p>
          <a:p>
            <a:endParaRPr lang="en-GB"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Tuning </a:t>
            </a:r>
            <a:r>
              <a:rPr lang="en-IN" dirty="0" err="1"/>
              <a:t>Hyperparameters</a:t>
            </a:r>
            <a:endParaRPr lang="en-IN" dirty="0"/>
          </a:p>
        </p:txBody>
      </p:sp>
      <p:sp>
        <p:nvSpPr>
          <p:cNvPr id="3" name="Content Placeholder 2"/>
          <p:cNvSpPr>
            <a:spLocks noGrp="1"/>
          </p:cNvSpPr>
          <p:nvPr>
            <p:ph sz="quarter" idx="1"/>
          </p:nvPr>
        </p:nvSpPr>
        <p:spPr/>
        <p:txBody>
          <a:bodyPr>
            <a:normAutofit/>
          </a:bodyPr>
          <a:lstStyle/>
          <a:p>
            <a:r>
              <a:rPr lang="en-IN" dirty="0"/>
              <a:t>Manual Search </a:t>
            </a:r>
          </a:p>
          <a:p>
            <a:pPr lvl="1"/>
            <a:r>
              <a:rPr lang="en-GB" dirty="0"/>
              <a:t>Number of </a:t>
            </a:r>
            <a:r>
              <a:rPr lang="en-GB" dirty="0" err="1"/>
              <a:t>hyperparameters</a:t>
            </a:r>
            <a:r>
              <a:rPr lang="en-GB" dirty="0"/>
              <a:t> is relatively small and the model is simple</a:t>
            </a:r>
          </a:p>
          <a:p>
            <a:pPr lvl="1"/>
            <a:r>
              <a:rPr lang="en-GB" dirty="0"/>
              <a:t>Data scientist or machine learning engineer manually selects and adjusts the </a:t>
            </a:r>
            <a:r>
              <a:rPr lang="en-GB" dirty="0" err="1"/>
              <a:t>hyperparameters</a:t>
            </a:r>
            <a:r>
              <a:rPr lang="en-GB" dirty="0"/>
              <a:t> of the model </a:t>
            </a:r>
          </a:p>
          <a:p>
            <a:pPr lvl="1"/>
            <a:r>
              <a:rPr lang="en-IN" dirty="0"/>
              <a:t>Train all those combinations</a:t>
            </a:r>
          </a:p>
          <a:p>
            <a:pPr lvl="1"/>
            <a:r>
              <a:rPr lang="en-IN" dirty="0"/>
              <a:t>Measure the performance of network by cross-validation on the training set</a:t>
            </a:r>
          </a:p>
          <a:p>
            <a:pPr lvl="1"/>
            <a:r>
              <a:rPr lang="en-IN" dirty="0"/>
              <a:t>Select best combinations</a:t>
            </a:r>
          </a:p>
          <a:p>
            <a:pPr lvl="1"/>
            <a:r>
              <a:rPr lang="en-GB" dirty="0"/>
              <a:t>Time-consuming and may require significant trial and error</a:t>
            </a:r>
            <a:endParaRPr lang="en-IN" dirty="0"/>
          </a:p>
        </p:txBody>
      </p:sp>
    </p:spTree>
    <p:extLst>
      <p:ext uri="{BB962C8B-B14F-4D97-AF65-F5344CB8AC3E}">
        <p14:creationId xmlns:p14="http://schemas.microsoft.com/office/powerpoint/2010/main" val="40951843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Tuning </a:t>
            </a:r>
            <a:r>
              <a:rPr lang="en-IN" dirty="0" err="1"/>
              <a:t>Hyperparameters</a:t>
            </a:r>
            <a:endParaRPr lang="en-IN" dirty="0"/>
          </a:p>
        </p:txBody>
      </p:sp>
      <p:sp>
        <p:nvSpPr>
          <p:cNvPr id="3" name="Content Placeholder 2"/>
          <p:cNvSpPr>
            <a:spLocks noGrp="1"/>
          </p:cNvSpPr>
          <p:nvPr>
            <p:ph sz="quarter" idx="1"/>
          </p:nvPr>
        </p:nvSpPr>
        <p:spPr/>
        <p:txBody>
          <a:bodyPr/>
          <a:lstStyle/>
          <a:p>
            <a:r>
              <a:rPr lang="en-IN" dirty="0"/>
              <a:t>Grid Search</a:t>
            </a:r>
          </a:p>
          <a:p>
            <a:pPr lvl="1"/>
            <a:r>
              <a:rPr lang="en-IN" dirty="0"/>
              <a:t>Select all possible combination of values of </a:t>
            </a:r>
            <a:r>
              <a:rPr lang="en-IN" dirty="0" err="1"/>
              <a:t>hyperparameters</a:t>
            </a:r>
            <a:r>
              <a:rPr lang="en-IN" dirty="0"/>
              <a:t> by </a:t>
            </a:r>
            <a:r>
              <a:rPr lang="en-GB" dirty="0"/>
              <a:t>in a predefined set</a:t>
            </a:r>
            <a:endParaRPr lang="en-IN" dirty="0"/>
          </a:p>
          <a:p>
            <a:pPr lvl="1"/>
            <a:r>
              <a:rPr lang="en-IN" dirty="0"/>
              <a:t>Train all those combinations</a:t>
            </a:r>
          </a:p>
          <a:p>
            <a:pPr lvl="1"/>
            <a:r>
              <a:rPr lang="en-IN" dirty="0"/>
              <a:t>Measure the performance of network by cross-validation on the training set</a:t>
            </a:r>
          </a:p>
          <a:p>
            <a:pPr lvl="1"/>
            <a:r>
              <a:rPr lang="en-IN" dirty="0"/>
              <a:t>Select best combinations</a:t>
            </a:r>
          </a:p>
          <a:p>
            <a:pPr lvl="1"/>
            <a:r>
              <a:rPr lang="en-IN" dirty="0"/>
              <a:t>Computationally intensive</a:t>
            </a:r>
          </a:p>
          <a:p>
            <a:pPr lvl="1"/>
            <a:r>
              <a:rPr lang="en-GB" dirty="0"/>
              <a:t>Smaller and less complex models</a:t>
            </a:r>
            <a:endParaRPr lang="en-IN" dirty="0"/>
          </a:p>
        </p:txBody>
      </p:sp>
      <p:pic>
        <p:nvPicPr>
          <p:cNvPr id="4" name="Picture 3" descr="heatmap.001-min.jpeg"/>
          <p:cNvPicPr>
            <a:picLocks noChangeAspect="1"/>
          </p:cNvPicPr>
          <p:nvPr/>
        </p:nvPicPr>
        <p:blipFill>
          <a:blip r:embed="rId2"/>
          <a:srcRect r="67365" b="13119"/>
          <a:stretch>
            <a:fillRect/>
          </a:stretch>
        </p:blipFill>
        <p:spPr>
          <a:xfrm>
            <a:off x="6072198" y="3786190"/>
            <a:ext cx="2819422" cy="2838471"/>
          </a:xfrm>
          <a:prstGeom prst="rect">
            <a:avLst/>
          </a:prstGeom>
        </p:spPr>
      </p:pic>
    </p:spTree>
    <p:extLst>
      <p:ext uri="{BB962C8B-B14F-4D97-AF65-F5344CB8AC3E}">
        <p14:creationId xmlns:p14="http://schemas.microsoft.com/office/powerpoint/2010/main" val="40951843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Tuning </a:t>
            </a:r>
            <a:r>
              <a:rPr lang="en-IN" dirty="0" err="1"/>
              <a:t>Hyperparameters</a:t>
            </a:r>
            <a:endParaRPr lang="en-IN" dirty="0"/>
          </a:p>
        </p:txBody>
      </p:sp>
      <p:sp>
        <p:nvSpPr>
          <p:cNvPr id="3" name="Content Placeholder 2"/>
          <p:cNvSpPr>
            <a:spLocks noGrp="1"/>
          </p:cNvSpPr>
          <p:nvPr>
            <p:ph sz="quarter" idx="1"/>
          </p:nvPr>
        </p:nvSpPr>
        <p:spPr/>
        <p:txBody>
          <a:bodyPr/>
          <a:lstStyle/>
          <a:p>
            <a:r>
              <a:rPr lang="en-IN" dirty="0"/>
              <a:t>Random Search</a:t>
            </a:r>
          </a:p>
          <a:p>
            <a:pPr lvl="1"/>
            <a:r>
              <a:rPr lang="en-IN" dirty="0"/>
              <a:t>Specify ranges of values of different </a:t>
            </a:r>
            <a:r>
              <a:rPr lang="en-IN" dirty="0" err="1"/>
              <a:t>hyperparameters</a:t>
            </a:r>
            <a:endParaRPr lang="en-IN" dirty="0"/>
          </a:p>
          <a:p>
            <a:pPr lvl="1"/>
            <a:r>
              <a:rPr lang="en-IN" dirty="0"/>
              <a:t>Select several combination of values of </a:t>
            </a:r>
            <a:r>
              <a:rPr lang="en-IN" dirty="0" err="1"/>
              <a:t>hyperparameters</a:t>
            </a:r>
            <a:r>
              <a:rPr lang="en-IN" dirty="0"/>
              <a:t> by selecting them randomly</a:t>
            </a:r>
          </a:p>
          <a:p>
            <a:pPr lvl="1"/>
            <a:r>
              <a:rPr lang="en-IN" dirty="0"/>
              <a:t>Train all those combinations</a:t>
            </a:r>
          </a:p>
          <a:p>
            <a:pPr lvl="1"/>
            <a:r>
              <a:rPr lang="en-IN" dirty="0"/>
              <a:t>Measure the performance of network by cross-validation on the training set</a:t>
            </a:r>
          </a:p>
          <a:p>
            <a:pPr lvl="1"/>
            <a:r>
              <a:rPr lang="en-IN" dirty="0"/>
              <a:t>Select best combinations</a:t>
            </a:r>
          </a:p>
        </p:txBody>
      </p:sp>
      <p:pic>
        <p:nvPicPr>
          <p:cNvPr id="4" name="Picture 3" descr="heatmap.001-min.jpeg"/>
          <p:cNvPicPr>
            <a:picLocks noChangeAspect="1"/>
          </p:cNvPicPr>
          <p:nvPr/>
        </p:nvPicPr>
        <p:blipFill>
          <a:blip r:embed="rId2"/>
          <a:srcRect l="33462" r="33462" b="15014"/>
          <a:stretch>
            <a:fillRect/>
          </a:stretch>
        </p:blipFill>
        <p:spPr>
          <a:xfrm>
            <a:off x="5715008" y="3857628"/>
            <a:ext cx="2857520" cy="2776546"/>
          </a:xfrm>
          <a:prstGeom prst="rect">
            <a:avLst/>
          </a:prstGeom>
        </p:spPr>
      </p:pic>
    </p:spTree>
    <p:extLst>
      <p:ext uri="{BB962C8B-B14F-4D97-AF65-F5344CB8AC3E}">
        <p14:creationId xmlns:p14="http://schemas.microsoft.com/office/powerpoint/2010/main" val="40951843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Tuning </a:t>
            </a:r>
            <a:r>
              <a:rPr lang="en-IN" dirty="0" err="1"/>
              <a:t>Hyperparameters</a:t>
            </a:r>
            <a:endParaRPr lang="en-IN" dirty="0"/>
          </a:p>
        </p:txBody>
      </p:sp>
      <p:sp>
        <p:nvSpPr>
          <p:cNvPr id="3" name="Content Placeholder 2"/>
          <p:cNvSpPr>
            <a:spLocks noGrp="1"/>
          </p:cNvSpPr>
          <p:nvPr>
            <p:ph sz="quarter" idx="1"/>
          </p:nvPr>
        </p:nvSpPr>
        <p:spPr>
          <a:xfrm>
            <a:off x="357158" y="1447800"/>
            <a:ext cx="8429684" cy="5267348"/>
          </a:xfrm>
        </p:spPr>
        <p:txBody>
          <a:bodyPr>
            <a:normAutofit lnSpcReduction="10000"/>
          </a:bodyPr>
          <a:lstStyle/>
          <a:p>
            <a:r>
              <a:rPr lang="en-IN" dirty="0"/>
              <a:t>Adaptive Search(</a:t>
            </a:r>
            <a:r>
              <a:rPr lang="en-IN" dirty="0" err="1"/>
              <a:t>Hyperband</a:t>
            </a:r>
            <a:r>
              <a:rPr lang="en-IN" dirty="0"/>
              <a:t>)</a:t>
            </a:r>
          </a:p>
          <a:p>
            <a:pPr lvl="1"/>
            <a:r>
              <a:rPr lang="en-IN" dirty="0"/>
              <a:t>Specify ranges of values of different </a:t>
            </a:r>
          </a:p>
          <a:p>
            <a:pPr lvl="1">
              <a:buNone/>
            </a:pPr>
            <a:r>
              <a:rPr lang="en-IN" dirty="0" err="1"/>
              <a:t>hyperparameters</a:t>
            </a:r>
            <a:endParaRPr lang="en-IN" dirty="0"/>
          </a:p>
          <a:p>
            <a:pPr lvl="1"/>
            <a:r>
              <a:rPr lang="en-IN" dirty="0"/>
              <a:t>Select several combination of values of </a:t>
            </a:r>
          </a:p>
          <a:p>
            <a:pPr lvl="1">
              <a:buNone/>
            </a:pPr>
            <a:r>
              <a:rPr lang="en-IN" dirty="0" err="1"/>
              <a:t>hyperparameters</a:t>
            </a:r>
            <a:r>
              <a:rPr lang="en-IN" dirty="0"/>
              <a:t> by selecting them randomly</a:t>
            </a:r>
          </a:p>
          <a:p>
            <a:pPr lvl="1"/>
            <a:r>
              <a:rPr lang="en-IN" dirty="0"/>
              <a:t>Train all those combinations</a:t>
            </a:r>
          </a:p>
          <a:p>
            <a:pPr lvl="1"/>
            <a:r>
              <a:rPr lang="en-IN" dirty="0"/>
              <a:t>Measure the performance of network by cross-validation on the training set</a:t>
            </a:r>
          </a:p>
          <a:p>
            <a:pPr lvl="1"/>
            <a:r>
              <a:rPr lang="en-GB" dirty="0"/>
              <a:t>The model with the best performance is selected, and the </a:t>
            </a:r>
            <a:r>
              <a:rPr lang="en-GB" dirty="0" err="1"/>
              <a:t>hyperparameter</a:t>
            </a:r>
            <a:r>
              <a:rPr lang="en-GB" dirty="0"/>
              <a:t> space is narrowed to focus on the most promising configurations</a:t>
            </a:r>
          </a:p>
          <a:p>
            <a:pPr lvl="1"/>
            <a:r>
              <a:rPr lang="en-GB" dirty="0"/>
              <a:t>Eliminate unpromising configurations and focus on the most promising ones</a:t>
            </a:r>
          </a:p>
          <a:p>
            <a:pPr lvl="2"/>
            <a:r>
              <a:rPr lang="en-GB" dirty="0"/>
              <a:t>Save time and computational resources</a:t>
            </a:r>
            <a:endParaRPr lang="en-IN" dirty="0"/>
          </a:p>
        </p:txBody>
      </p:sp>
      <p:pic>
        <p:nvPicPr>
          <p:cNvPr id="4" name="Picture 3" descr="heatmap.001-min.jpeg"/>
          <p:cNvPicPr>
            <a:picLocks noChangeAspect="1"/>
          </p:cNvPicPr>
          <p:nvPr/>
        </p:nvPicPr>
        <p:blipFill>
          <a:blip r:embed="rId2"/>
          <a:srcRect l="68192" t="1895" r="1212" b="17201"/>
          <a:stretch>
            <a:fillRect/>
          </a:stretch>
        </p:blipFill>
        <p:spPr>
          <a:xfrm>
            <a:off x="6357950" y="857232"/>
            <a:ext cx="2643206" cy="2643206"/>
          </a:xfrm>
          <a:prstGeom prst="rect">
            <a:avLst/>
          </a:prstGeom>
        </p:spPr>
      </p:pic>
    </p:spTree>
    <p:extLst>
      <p:ext uri="{BB962C8B-B14F-4D97-AF65-F5344CB8AC3E}">
        <p14:creationId xmlns:p14="http://schemas.microsoft.com/office/powerpoint/2010/main" val="40951843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Limitations of </a:t>
            </a:r>
            <a:r>
              <a:rPr lang="en-IN"/>
              <a:t>Neural Network</a:t>
            </a:r>
            <a:endParaRPr lang="en-IN" dirty="0"/>
          </a:p>
        </p:txBody>
      </p:sp>
      <p:sp>
        <p:nvSpPr>
          <p:cNvPr id="3" name="Content Placeholder 2"/>
          <p:cNvSpPr>
            <a:spLocks noGrp="1"/>
          </p:cNvSpPr>
          <p:nvPr>
            <p:ph sz="quarter" idx="1"/>
          </p:nvPr>
        </p:nvSpPr>
        <p:spPr/>
        <p:txBody>
          <a:bodyPr/>
          <a:lstStyle/>
          <a:p>
            <a:r>
              <a:rPr lang="en-IN" dirty="0"/>
              <a:t>Large amount of clean data</a:t>
            </a:r>
          </a:p>
          <a:p>
            <a:r>
              <a:rPr lang="en-IN" dirty="0"/>
              <a:t>Hard and expensive</a:t>
            </a:r>
          </a:p>
          <a:p>
            <a:r>
              <a:rPr lang="en-IN" dirty="0"/>
              <a:t>Susceptible to attacks</a:t>
            </a:r>
          </a:p>
          <a:p>
            <a:r>
              <a:rPr lang="en-IN" dirty="0"/>
              <a:t>Not easily interpreted</a:t>
            </a:r>
          </a:p>
          <a:p>
            <a:r>
              <a:rPr lang="en-IN" dirty="0"/>
              <a:t>Don’t give exact answer</a:t>
            </a:r>
          </a:p>
          <a:p>
            <a:pPr lvl="1"/>
            <a:r>
              <a:rPr lang="en-IN" dirty="0"/>
              <a:t>Analytical equations available</a:t>
            </a:r>
          </a:p>
          <a:p>
            <a:pPr lvl="1"/>
            <a:endParaRPr lang="en-IN" dirty="0"/>
          </a:p>
        </p:txBody>
      </p:sp>
    </p:spTree>
    <p:extLst>
      <p:ext uri="{BB962C8B-B14F-4D97-AF65-F5344CB8AC3E}">
        <p14:creationId xmlns:p14="http://schemas.microsoft.com/office/powerpoint/2010/main" val="42121217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r>
              <a:rPr lang="en-IN" dirty="0"/>
              <a:t>Stochastic Gradient Descent</a:t>
            </a:r>
          </a:p>
          <a:p>
            <a:r>
              <a:rPr lang="en-IN" dirty="0"/>
              <a:t>Batch Gradient Descent</a:t>
            </a:r>
          </a:p>
          <a:p>
            <a:r>
              <a:rPr lang="en-IN" dirty="0"/>
              <a:t>Mini Batch Gradient Descent</a:t>
            </a:r>
            <a:endParaRPr lang="en-GB" dirty="0"/>
          </a:p>
        </p:txBody>
      </p:sp>
      <p:sp>
        <p:nvSpPr>
          <p:cNvPr id="4" name="Title 3"/>
          <p:cNvSpPr>
            <a:spLocks noGrp="1"/>
          </p:cNvSpPr>
          <p:nvPr>
            <p:ph type="ctrTitle"/>
          </p:nvPr>
        </p:nvSpPr>
        <p:spPr/>
        <p:txBody>
          <a:bodyPr/>
          <a:lstStyle/>
          <a:p>
            <a:r>
              <a:rPr lang="en-IN" dirty="0"/>
              <a:t>Gradient Descent</a:t>
            </a:r>
            <a:endParaRPr lang="en-GB"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Batch Gradient Descent</a:t>
            </a:r>
          </a:p>
        </p:txBody>
      </p:sp>
      <p:sp>
        <p:nvSpPr>
          <p:cNvPr id="3" name="Content Placeholder 2"/>
          <p:cNvSpPr>
            <a:spLocks noGrp="1"/>
          </p:cNvSpPr>
          <p:nvPr>
            <p:ph sz="quarter" idx="1"/>
          </p:nvPr>
        </p:nvSpPr>
        <p:spPr/>
        <p:txBody>
          <a:bodyPr/>
          <a:lstStyle/>
          <a:p>
            <a:r>
              <a:rPr lang="en-IN" dirty="0"/>
              <a:t>Calculate the error for each example in the training dataset, but only updates the model after all training examples have been evaluated</a:t>
            </a:r>
          </a:p>
          <a:p>
            <a:r>
              <a:rPr lang="en-IN" dirty="0"/>
              <a:t>Memory expensive</a:t>
            </a:r>
          </a:p>
          <a:p>
            <a:r>
              <a:rPr lang="en-IN" dirty="0"/>
              <a:t> Slow - updates are done after whole data is processed</a:t>
            </a:r>
          </a:p>
          <a:p>
            <a:endParaRPr lang="en-IN" dirty="0"/>
          </a:p>
        </p:txBody>
      </p:sp>
      <p:pic>
        <p:nvPicPr>
          <p:cNvPr id="4" name="Picture 3">
            <a:extLst>
              <a:ext uri="{FF2B5EF4-FFF2-40B4-BE49-F238E27FC236}">
                <a16:creationId xmlns:a16="http://schemas.microsoft.com/office/drawing/2014/main" id="{A83CE7AF-072F-1E26-8526-5BA31B2D7076}"/>
              </a:ext>
            </a:extLst>
          </p:cNvPr>
          <p:cNvPicPr>
            <a:picLocks noChangeAspect="1"/>
          </p:cNvPicPr>
          <p:nvPr/>
        </p:nvPicPr>
        <p:blipFill rotWithShape="1">
          <a:blip r:embed="rId2">
            <a:extLst>
              <a:ext uri="{28A0092B-C50C-407E-A947-70E740481C1C}">
                <a14:useLocalDpi xmlns:a14="http://schemas.microsoft.com/office/drawing/2010/main" val="0"/>
              </a:ext>
            </a:extLst>
          </a:blip>
          <a:srcRect l="3779" t="23511" r="65981" b="19931"/>
          <a:stretch/>
        </p:blipFill>
        <p:spPr>
          <a:xfrm>
            <a:off x="4427984" y="3859560"/>
            <a:ext cx="2304256" cy="2160240"/>
          </a:xfrm>
          <a:prstGeom prst="rect">
            <a:avLst/>
          </a:prstGeom>
        </p:spPr>
      </p:pic>
    </p:spTree>
    <p:extLst>
      <p:ext uri="{BB962C8B-B14F-4D97-AF65-F5344CB8AC3E}">
        <p14:creationId xmlns:p14="http://schemas.microsoft.com/office/powerpoint/2010/main" val="26394037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Stochastic Gradient Descent</a:t>
            </a:r>
          </a:p>
        </p:txBody>
      </p:sp>
      <p:sp>
        <p:nvSpPr>
          <p:cNvPr id="3" name="Content Placeholder 2"/>
          <p:cNvSpPr>
            <a:spLocks noGrp="1"/>
          </p:cNvSpPr>
          <p:nvPr>
            <p:ph sz="quarter" idx="1"/>
          </p:nvPr>
        </p:nvSpPr>
        <p:spPr/>
        <p:txBody>
          <a:bodyPr/>
          <a:lstStyle/>
          <a:p>
            <a:r>
              <a:rPr lang="en-IN" dirty="0"/>
              <a:t>Calculate the error and update parameters for each example in the training dataset</a:t>
            </a:r>
          </a:p>
          <a:p>
            <a:r>
              <a:rPr lang="en-IN" dirty="0"/>
              <a:t>Simplest to implement</a:t>
            </a:r>
          </a:p>
          <a:p>
            <a:r>
              <a:rPr lang="en-IN" dirty="0"/>
              <a:t>The increased model update frequency can result in faster learning on some problems</a:t>
            </a:r>
          </a:p>
          <a:p>
            <a:r>
              <a:rPr lang="en-IN" dirty="0"/>
              <a:t>Updating the model so frequently is more computationally expensive</a:t>
            </a:r>
          </a:p>
          <a:p>
            <a:r>
              <a:rPr lang="en-IN" dirty="0"/>
              <a:t>Noisy learning process</a:t>
            </a:r>
          </a:p>
        </p:txBody>
      </p:sp>
      <p:pic>
        <p:nvPicPr>
          <p:cNvPr id="7" name="Picture 6">
            <a:extLst>
              <a:ext uri="{FF2B5EF4-FFF2-40B4-BE49-F238E27FC236}">
                <a16:creationId xmlns:a16="http://schemas.microsoft.com/office/drawing/2014/main" id="{540BAFB8-F85B-609D-5453-E28AE45C5A09}"/>
              </a:ext>
            </a:extLst>
          </p:cNvPr>
          <p:cNvPicPr>
            <a:picLocks noChangeAspect="1"/>
          </p:cNvPicPr>
          <p:nvPr/>
        </p:nvPicPr>
        <p:blipFill rotWithShape="1">
          <a:blip r:embed="rId2">
            <a:extLst>
              <a:ext uri="{28A0092B-C50C-407E-A947-70E740481C1C}">
                <a14:useLocalDpi xmlns:a14="http://schemas.microsoft.com/office/drawing/2010/main" val="0"/>
              </a:ext>
            </a:extLst>
          </a:blip>
          <a:srcRect l="35715" t="24508" r="34046" b="18934"/>
          <a:stretch/>
        </p:blipFill>
        <p:spPr>
          <a:xfrm>
            <a:off x="6156176" y="4221088"/>
            <a:ext cx="2304256" cy="2160240"/>
          </a:xfrm>
          <a:prstGeom prst="rect">
            <a:avLst/>
          </a:prstGeom>
        </p:spPr>
      </p:pic>
    </p:spTree>
    <p:extLst>
      <p:ext uri="{BB962C8B-B14F-4D97-AF65-F5344CB8AC3E}">
        <p14:creationId xmlns:p14="http://schemas.microsoft.com/office/powerpoint/2010/main" val="3859480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Mini Batch Gradient Descent</a:t>
            </a:r>
          </a:p>
        </p:txBody>
      </p:sp>
      <p:sp>
        <p:nvSpPr>
          <p:cNvPr id="3" name="Content Placeholder 2"/>
          <p:cNvSpPr>
            <a:spLocks noGrp="1"/>
          </p:cNvSpPr>
          <p:nvPr>
            <p:ph sz="quarter" idx="1"/>
          </p:nvPr>
        </p:nvSpPr>
        <p:spPr/>
        <p:txBody>
          <a:bodyPr/>
          <a:lstStyle/>
          <a:p>
            <a:r>
              <a:rPr lang="en-IN" dirty="0"/>
              <a:t>Split training dataset into small batches </a:t>
            </a:r>
          </a:p>
          <a:p>
            <a:pPr lvl="1"/>
            <a:r>
              <a:rPr lang="en-IN" dirty="0"/>
              <a:t>Calculate model error and update model coefficients </a:t>
            </a:r>
          </a:p>
          <a:p>
            <a:r>
              <a:rPr lang="en-IN" dirty="0"/>
              <a:t>Computationally more efficient process than stochastic gradient descent</a:t>
            </a:r>
          </a:p>
          <a:p>
            <a:r>
              <a:rPr lang="en-IN" dirty="0"/>
              <a:t>All data can fit in memory</a:t>
            </a:r>
          </a:p>
          <a:p>
            <a:endParaRPr lang="en-IN" dirty="0"/>
          </a:p>
        </p:txBody>
      </p:sp>
      <p:pic>
        <p:nvPicPr>
          <p:cNvPr id="4" name="Picture 3">
            <a:extLst>
              <a:ext uri="{FF2B5EF4-FFF2-40B4-BE49-F238E27FC236}">
                <a16:creationId xmlns:a16="http://schemas.microsoft.com/office/drawing/2014/main" id="{0462FC0B-5102-4F65-A228-D7F413959D80}"/>
              </a:ext>
            </a:extLst>
          </p:cNvPr>
          <p:cNvPicPr>
            <a:picLocks noChangeAspect="1"/>
          </p:cNvPicPr>
          <p:nvPr/>
        </p:nvPicPr>
        <p:blipFill rotWithShape="1">
          <a:blip r:embed="rId3">
            <a:extLst>
              <a:ext uri="{28A0092B-C50C-407E-A947-70E740481C1C}">
                <a14:useLocalDpi xmlns:a14="http://schemas.microsoft.com/office/drawing/2010/main" val="0"/>
              </a:ext>
            </a:extLst>
          </a:blip>
          <a:srcRect l="67094" t="24955" b="20371"/>
          <a:stretch/>
        </p:blipFill>
        <p:spPr>
          <a:xfrm>
            <a:off x="6372200" y="4366084"/>
            <a:ext cx="2507432" cy="2088232"/>
          </a:xfrm>
          <a:prstGeom prst="rect">
            <a:avLst/>
          </a:prstGeom>
        </p:spPr>
      </p:pic>
    </p:spTree>
    <p:extLst>
      <p:ext uri="{BB962C8B-B14F-4D97-AF65-F5344CB8AC3E}">
        <p14:creationId xmlns:p14="http://schemas.microsoft.com/office/powerpoint/2010/main" val="42459523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gradient descent.png"/>
          <p:cNvPicPr>
            <a:picLocks noGrp="1" noChangeAspect="1"/>
          </p:cNvPicPr>
          <p:nvPr>
            <p:ph sz="quarter" idx="1"/>
          </p:nvPr>
        </p:nvPicPr>
        <p:blipFill>
          <a:blip r:embed="rId2"/>
          <a:stretch>
            <a:fillRect/>
          </a:stretch>
        </p:blipFill>
        <p:spPr>
          <a:xfrm>
            <a:off x="129585" y="980728"/>
            <a:ext cx="8884829" cy="4984173"/>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Mini Batch Size</a:t>
            </a:r>
            <a:endParaRPr lang="en-GB" dirty="0"/>
          </a:p>
        </p:txBody>
      </p:sp>
      <p:sp>
        <p:nvSpPr>
          <p:cNvPr id="3" name="Content Placeholder 2"/>
          <p:cNvSpPr>
            <a:spLocks noGrp="1"/>
          </p:cNvSpPr>
          <p:nvPr>
            <p:ph sz="quarter" idx="1"/>
          </p:nvPr>
        </p:nvSpPr>
        <p:spPr/>
        <p:txBody>
          <a:bodyPr/>
          <a:lstStyle/>
          <a:p>
            <a:r>
              <a:rPr lang="en-GB" dirty="0"/>
              <a:t>Training time until convergence: If the batch size is very small (e.g. 8), this time goes up. If the batch size is huge, it is also higher than the minimum.</a:t>
            </a:r>
          </a:p>
          <a:p>
            <a:r>
              <a:rPr lang="en-GB" dirty="0"/>
              <a:t>Training time per epoch: Bigger computes faster (is efficient)</a:t>
            </a:r>
          </a:p>
          <a:p>
            <a:r>
              <a:rPr lang="en-GB" dirty="0"/>
              <a:t>Mini-batch sizes are often chosen as a power of 2, i.e., 16,32,64,128,256 etc.</a:t>
            </a:r>
          </a:p>
          <a:p>
            <a:r>
              <a:rPr lang="en-GB" dirty="0"/>
              <a:t>Now, while choosing a proper size for mini-batch gradient descent, make sure that the </a:t>
            </a:r>
            <a:r>
              <a:rPr lang="en-GB" dirty="0" err="1"/>
              <a:t>minibatch</a:t>
            </a:r>
            <a:r>
              <a:rPr lang="en-GB" dirty="0"/>
              <a:t> fits in the CPU/GPU</a:t>
            </a:r>
          </a:p>
          <a:p>
            <a:r>
              <a:rPr lang="en-IN" dirty="0"/>
              <a:t>Randomly shuffled data is take in each mini batch</a:t>
            </a:r>
            <a:endParaRPr lang="en-GB"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1505</TotalTime>
  <Words>1290</Words>
  <Application>Microsoft Office PowerPoint</Application>
  <PresentationFormat>On-screen Show (4:3)</PresentationFormat>
  <Paragraphs>192</Paragraphs>
  <Slides>36</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Arial</vt:lpstr>
      <vt:lpstr>Calibri</vt:lpstr>
      <vt:lpstr>Cambria</vt:lpstr>
      <vt:lpstr>Franklin Gothic Book</vt:lpstr>
      <vt:lpstr>Perpetua</vt:lpstr>
      <vt:lpstr>Wingdings 2</vt:lpstr>
      <vt:lpstr>Equity</vt:lpstr>
      <vt:lpstr>Hyperparameter Tuning</vt:lpstr>
      <vt:lpstr>PowerPoint Presentation</vt:lpstr>
      <vt:lpstr>Hyperparameters in Neural Networks</vt:lpstr>
      <vt:lpstr>Gradient Descent</vt:lpstr>
      <vt:lpstr>Batch Gradient Descent</vt:lpstr>
      <vt:lpstr>Stochastic Gradient Descent</vt:lpstr>
      <vt:lpstr>Mini Batch Gradient Descent</vt:lpstr>
      <vt:lpstr>PowerPoint Presentation</vt:lpstr>
      <vt:lpstr>Mini Batch Size</vt:lpstr>
      <vt:lpstr>Bias/Variance &amp; Underfitting/Overfitting</vt:lpstr>
      <vt:lpstr>Bias/Variance</vt:lpstr>
      <vt:lpstr>Bias Variance Tradeoff</vt:lpstr>
      <vt:lpstr>Underfitting</vt:lpstr>
      <vt:lpstr>Overfitting</vt:lpstr>
      <vt:lpstr>Early Stopping</vt:lpstr>
      <vt:lpstr>Early Stopping</vt:lpstr>
      <vt:lpstr>Batch Normalizationn</vt:lpstr>
      <vt:lpstr>Batch Normalization</vt:lpstr>
      <vt:lpstr>Weight Decay</vt:lpstr>
      <vt:lpstr>Regularization(Weight Decay)</vt:lpstr>
      <vt:lpstr>Dropout</vt:lpstr>
      <vt:lpstr>Dropout</vt:lpstr>
      <vt:lpstr>Dropout</vt:lpstr>
      <vt:lpstr>Learning Rate</vt:lpstr>
      <vt:lpstr>Learning rate</vt:lpstr>
      <vt:lpstr>Learning Rate Schedules</vt:lpstr>
      <vt:lpstr>Step-wise Decay</vt:lpstr>
      <vt:lpstr>Reduce Learning Rate on Plateau</vt:lpstr>
      <vt:lpstr>Hyperparameter Tuning</vt:lpstr>
      <vt:lpstr>Hyperparameters in Neural Networks</vt:lpstr>
      <vt:lpstr>Hyperparameter Tuning</vt:lpstr>
      <vt:lpstr>Tuning Hyperparameters</vt:lpstr>
      <vt:lpstr>Tuning Hyperparameters</vt:lpstr>
      <vt:lpstr>Tuning Hyperparameters</vt:lpstr>
      <vt:lpstr>Tuning Hyperparameters</vt:lpstr>
      <vt:lpstr>Limitations of Neural Network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Hyperparameter Tuning</dc:title>
  <dc:creator>vibhuti</dc:creator>
  <cp:lastModifiedBy>ADMIN</cp:lastModifiedBy>
  <cp:revision>74</cp:revision>
  <dcterms:created xsi:type="dcterms:W3CDTF">2024-03-20T11:55:25Z</dcterms:created>
  <dcterms:modified xsi:type="dcterms:W3CDTF">2025-03-06T11:35:04Z</dcterms:modified>
</cp:coreProperties>
</file>