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59" r:id="rId6"/>
    <p:sldId id="271" r:id="rId7"/>
    <p:sldId id="264" r:id="rId8"/>
    <p:sldId id="276" r:id="rId9"/>
    <p:sldId id="272" r:id="rId10"/>
    <p:sldId id="270" r:id="rId11"/>
    <p:sldId id="273" r:id="rId12"/>
    <p:sldId id="277" r:id="rId13"/>
    <p:sldId id="278" r:id="rId14"/>
    <p:sldId id="266" r:id="rId15"/>
    <p:sldId id="267" r:id="rId16"/>
    <p:sldId id="268" r:id="rId17"/>
    <p:sldId id="274" r:id="rId18"/>
    <p:sldId id="265" r:id="rId19"/>
    <p:sldId id="275" r:id="rId20"/>
    <p:sldId id="263" r:id="rId21"/>
    <p:sldId id="260" r:id="rId22"/>
    <p:sldId id="261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71" autoAdjust="0"/>
  </p:normalViewPr>
  <p:slideViewPr>
    <p:cSldViewPr>
      <p:cViewPr varScale="1">
        <p:scale>
          <a:sx n="96" d="100"/>
          <a:sy n="96" d="100"/>
        </p:scale>
        <p:origin x="14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192E-38CF-49AE-837F-2942E837ABB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4B7DF-209B-444C-BDDE-801BA443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7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Vibhuti </a:t>
            </a:r>
            <a:r>
              <a:rPr lang="en-IN" dirty="0" err="1"/>
              <a:t>Duggal</a:t>
            </a:r>
            <a:endParaRPr lang="en-IN" dirty="0"/>
          </a:p>
          <a:p>
            <a:r>
              <a:rPr lang="en-IN" dirty="0"/>
              <a:t>Computer Division </a:t>
            </a:r>
          </a:p>
          <a:p>
            <a:r>
              <a:rPr lang="en-IN" dirty="0"/>
              <a:t>BARC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Inconsistent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Wrongly labelled data</a:t>
            </a:r>
          </a:p>
          <a:p>
            <a:r>
              <a:rPr lang="en-IN" dirty="0"/>
              <a:t>Noisy data</a:t>
            </a:r>
          </a:p>
          <a:p>
            <a:pPr lvl="1"/>
            <a:r>
              <a:rPr lang="en-IN" dirty="0"/>
              <a:t>Outlier elimination</a:t>
            </a:r>
          </a:p>
          <a:p>
            <a:pPr lvl="2"/>
            <a:r>
              <a:rPr lang="en-IN" dirty="0" err="1"/>
              <a:t>Autoencoder</a:t>
            </a:r>
            <a:endParaRPr lang="en-IN" dirty="0"/>
          </a:p>
          <a:p>
            <a:r>
              <a:rPr lang="en-IN" dirty="0"/>
              <a:t>Duplicate data</a:t>
            </a:r>
          </a:p>
          <a:p>
            <a:pPr lvl="1"/>
            <a:r>
              <a:rPr lang="en-IN" dirty="0"/>
              <a:t>Drop duplicates</a:t>
            </a:r>
            <a:endParaRPr lang="en-GB" dirty="0"/>
          </a:p>
        </p:txBody>
      </p:sp>
      <p:pic>
        <p:nvPicPr>
          <p:cNvPr id="7" name="Picture 6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1071546"/>
            <a:ext cx="1409700" cy="140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2330" y="25003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</a:t>
            </a:r>
            <a:endParaRPr lang="en-GB" dirty="0"/>
          </a:p>
        </p:txBody>
      </p:sp>
      <p:pic>
        <p:nvPicPr>
          <p:cNvPr id="9" name="Picture 8" descr="noi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05" y="3714752"/>
            <a:ext cx="3036795" cy="2176465"/>
          </a:xfrm>
          <a:prstGeom prst="rect">
            <a:avLst/>
          </a:prstGeom>
        </p:spPr>
      </p:pic>
      <p:pic>
        <p:nvPicPr>
          <p:cNvPr id="10" name="Picture 9" descr="duplicate.png"/>
          <p:cNvPicPr>
            <a:picLocks noChangeAspect="1"/>
          </p:cNvPicPr>
          <p:nvPr/>
        </p:nvPicPr>
        <p:blipFill>
          <a:blip r:embed="rId4"/>
          <a:srcRect t="16760" b="53910"/>
          <a:stretch>
            <a:fillRect/>
          </a:stretch>
        </p:blipFill>
        <p:spPr>
          <a:xfrm>
            <a:off x="642910" y="5214950"/>
            <a:ext cx="5086350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  <a:p>
            <a:r>
              <a:rPr lang="en-IN" dirty="0"/>
              <a:t>Inconsistent data</a:t>
            </a:r>
          </a:p>
          <a:p>
            <a:r>
              <a:rPr lang="en-IN" dirty="0">
                <a:solidFill>
                  <a:srgbClr val="FF0000"/>
                </a:solidFill>
              </a:rPr>
              <a:t>Irrelevant data</a:t>
            </a:r>
          </a:p>
          <a:p>
            <a:r>
              <a:rPr lang="en-IN" dirty="0"/>
              <a:t>Class Imbalance</a:t>
            </a:r>
          </a:p>
          <a:p>
            <a:r>
              <a:rPr lang="en-IN" dirty="0"/>
              <a:t>Data bias</a:t>
            </a:r>
          </a:p>
          <a:p>
            <a:r>
              <a:rPr lang="en-IN" dirty="0"/>
              <a:t>Lesser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14121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Irrelevant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Slow down and confuse analysis</a:t>
            </a:r>
          </a:p>
          <a:p>
            <a:r>
              <a:rPr lang="en-IN" dirty="0" err="1"/>
              <a:t>Eg</a:t>
            </a:r>
            <a:r>
              <a:rPr lang="en-IN" dirty="0"/>
              <a:t> </a:t>
            </a:r>
            <a:r>
              <a:rPr lang="en-GB" dirty="0"/>
              <a:t>Predicting salary of the person, you don’t need to include their email addresses</a:t>
            </a:r>
          </a:p>
          <a:p>
            <a:r>
              <a:rPr lang="en-IN" dirty="0"/>
              <a:t>Remove these columns while training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L1 Regularization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Irrelevant data</a:t>
            </a:r>
          </a:p>
          <a:p>
            <a:r>
              <a:rPr lang="en-IN" dirty="0">
                <a:solidFill>
                  <a:srgbClr val="FF0000"/>
                </a:solidFill>
              </a:rPr>
              <a:t>Class Imbalance</a:t>
            </a:r>
          </a:p>
          <a:p>
            <a:r>
              <a:rPr lang="en-IN" dirty="0"/>
              <a:t>Data bias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Lesser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14121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imbalance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Distribution of examples within a dataset is skewed</a:t>
            </a:r>
          </a:p>
          <a:p>
            <a:r>
              <a:rPr lang="en-GB" dirty="0" err="1"/>
              <a:t>Eg</a:t>
            </a:r>
            <a:r>
              <a:rPr lang="en-GB" dirty="0"/>
              <a:t> credit card fraud detection dataset</a:t>
            </a:r>
          </a:p>
          <a:p>
            <a:pPr lvl="1"/>
            <a:r>
              <a:rPr lang="en-GB" dirty="0"/>
              <a:t>Most of the credit card transactions are not fraud </a:t>
            </a:r>
          </a:p>
          <a:p>
            <a:pPr lvl="1"/>
            <a:r>
              <a:rPr lang="en-GB" dirty="0"/>
              <a:t>Very few classes are fraud transactions</a:t>
            </a:r>
          </a:p>
          <a:p>
            <a:r>
              <a:rPr lang="en-IN" dirty="0"/>
              <a:t>Solve Class Imbalance</a:t>
            </a:r>
          </a:p>
          <a:p>
            <a:pPr lvl="1"/>
            <a:r>
              <a:rPr lang="en-GB" dirty="0" err="1"/>
              <a:t>Undersampling</a:t>
            </a:r>
            <a:r>
              <a:rPr lang="en-GB" dirty="0"/>
              <a:t> or oversampling</a:t>
            </a:r>
          </a:p>
          <a:p>
            <a:pPr lvl="1"/>
            <a:r>
              <a:rPr lang="en-GB" dirty="0"/>
              <a:t>Penalize Algorithms</a:t>
            </a:r>
          </a:p>
          <a:p>
            <a:pPr lvl="1"/>
            <a:r>
              <a:rPr lang="en-IN" dirty="0"/>
              <a:t>Synthetic data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GB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Handling Class Imbalance</a:t>
            </a:r>
          </a:p>
        </p:txBody>
      </p:sp>
      <p:pic>
        <p:nvPicPr>
          <p:cNvPr id="4" name="Content Placeholder 3" descr="underoversampl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643050"/>
            <a:ext cx="6819082" cy="2000264"/>
          </a:xfrm>
        </p:spPr>
      </p:pic>
      <p:pic>
        <p:nvPicPr>
          <p:cNvPr id="5" name="Picture 4" descr="under_over_samp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3696553"/>
            <a:ext cx="3571900" cy="2996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44" y="3643314"/>
            <a:ext cx="57150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GB" sz="2800" dirty="0"/>
              <a:t>Over-sampling-Duplicate random records from the minority class</a:t>
            </a:r>
            <a:endParaRPr lang="en-GB" dirty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GB" sz="2800" dirty="0"/>
              <a:t>Under-sampling- Removing random records from the majority class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en-GB" sz="2600" dirty="0">
                <a:solidFill>
                  <a:schemeClr val="accent2"/>
                </a:solidFill>
              </a:rPr>
              <a:t>loss of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Class Imbalance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Penalize Algorithm</a:t>
            </a:r>
            <a:endParaRPr lang="en-GB" dirty="0"/>
          </a:p>
          <a:p>
            <a:r>
              <a:rPr lang="en-GB" dirty="0"/>
              <a:t>Penalize mistakes on the minority class by an amount proportional to how under-represented it is</a:t>
            </a:r>
          </a:p>
          <a:p>
            <a:r>
              <a:rPr lang="en-IN" dirty="0" err="1"/>
              <a:t>Eg</a:t>
            </a:r>
            <a:r>
              <a:rPr lang="en-IN" dirty="0"/>
              <a:t> A class : B class is 95:5</a:t>
            </a:r>
          </a:p>
          <a:p>
            <a:pPr lvl="1"/>
            <a:r>
              <a:rPr lang="en-IN" dirty="0"/>
              <a:t>Divide Loss of A by 95</a:t>
            </a:r>
          </a:p>
          <a:p>
            <a:pPr lvl="1"/>
            <a:r>
              <a:rPr lang="en-IN" dirty="0"/>
              <a:t>Divide Loss of B by 5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Irrelevant data</a:t>
            </a:r>
          </a:p>
          <a:p>
            <a:r>
              <a:rPr lang="en-IN" dirty="0"/>
              <a:t>Class Imbalance</a:t>
            </a:r>
          </a:p>
          <a:p>
            <a:r>
              <a:rPr lang="en-IN" dirty="0">
                <a:solidFill>
                  <a:srgbClr val="FF0000"/>
                </a:solidFill>
              </a:rPr>
              <a:t>Data bias</a:t>
            </a:r>
          </a:p>
          <a:p>
            <a:r>
              <a:rPr lang="en-IN" dirty="0"/>
              <a:t>Lesser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14121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en-IN" dirty="0"/>
              <a:t>Data Bias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28802"/>
            <a:ext cx="8786874" cy="492919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Training data does not represent fully the diversity of a general population. A dataset can be bias toward, for instance, a certain gender, race, or class</a:t>
            </a:r>
          </a:p>
          <a:p>
            <a:r>
              <a:rPr lang="en-GB" dirty="0" err="1"/>
              <a:t>eg</a:t>
            </a:r>
            <a:r>
              <a:rPr lang="en-GB" dirty="0"/>
              <a:t> selecting candidates for interviews at St George's Hospital Medical School in 1988</a:t>
            </a:r>
          </a:p>
          <a:p>
            <a:pPr lvl="1"/>
            <a:r>
              <a:rPr lang="en-GB" dirty="0"/>
              <a:t>Discrimination against women and people with non-European sounding names</a:t>
            </a:r>
          </a:p>
          <a:p>
            <a:r>
              <a:rPr lang="en-IN" dirty="0"/>
              <a:t>Leads to</a:t>
            </a:r>
          </a:p>
          <a:p>
            <a:pPr lvl="1"/>
            <a:r>
              <a:rPr lang="en-GB" dirty="0"/>
              <a:t>Inaccurate model with skewed outcomes, systematic prejudice, and low accuracy</a:t>
            </a:r>
          </a:p>
          <a:p>
            <a:r>
              <a:rPr lang="en-IN" dirty="0"/>
              <a:t>Handled</a:t>
            </a:r>
          </a:p>
          <a:p>
            <a:pPr lvl="1"/>
            <a:r>
              <a:rPr lang="en-IN" dirty="0"/>
              <a:t>Data diversity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Irrelevant data</a:t>
            </a:r>
          </a:p>
          <a:p>
            <a:r>
              <a:rPr lang="en-IN" dirty="0"/>
              <a:t>Class Imbalance</a:t>
            </a:r>
          </a:p>
          <a:p>
            <a:r>
              <a:rPr lang="en-IN" dirty="0"/>
              <a:t>Data bias</a:t>
            </a:r>
          </a:p>
          <a:p>
            <a:r>
              <a:rPr lang="en-IN" dirty="0">
                <a:solidFill>
                  <a:srgbClr val="FF0000"/>
                </a:solidFill>
              </a:rPr>
              <a:t>Lesser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1412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298"/>
            <a:ext cx="9144000" cy="56579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7862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Lesser amount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Augmentation</a:t>
            </a:r>
          </a:p>
          <a:p>
            <a:r>
              <a:rPr lang="en-IN" dirty="0"/>
              <a:t>Artificially Synthesised data</a:t>
            </a:r>
          </a:p>
          <a:p>
            <a:pPr lvl="1"/>
            <a:r>
              <a:rPr lang="en-IN" dirty="0"/>
              <a:t>Generative Adversarial Network(GAN)</a:t>
            </a:r>
          </a:p>
          <a:p>
            <a:pPr lvl="1"/>
            <a:r>
              <a:rPr lang="en-IN" dirty="0"/>
              <a:t>Image processing/Audio editing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39" y="4765953"/>
            <a:ext cx="3037753" cy="2047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812"/>
            <a:ext cx="8229600" cy="1066800"/>
          </a:xfrm>
        </p:spPr>
        <p:txBody>
          <a:bodyPr/>
          <a:lstStyle/>
          <a:p>
            <a:r>
              <a:rPr lang="en-IN" dirty="0"/>
              <a:t>Data Augmentation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12353"/>
            <a:ext cx="4787652" cy="3616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" y="4782098"/>
            <a:ext cx="3041771" cy="2050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204388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Images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/>
              <a:t>Random Crop, Rotate </a:t>
            </a:r>
            <a:r>
              <a:rPr lang="en-IN" sz="2400" dirty="0" err="1"/>
              <a:t>etc</a:t>
            </a:r>
            <a:endParaRPr lang="en-IN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/>
              <a:t>Change HSV, Brightness, Blur </a:t>
            </a:r>
            <a:r>
              <a:rPr lang="en-IN" sz="2400" dirty="0" err="1"/>
              <a:t>etc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983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IN" dirty="0"/>
              <a:t>Data Augmentation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Voice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/>
              <a:t>Add Noise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/>
              <a:t>Increase/Decrease frequency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/>
              <a:t>Shifting/Stretching audio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45224"/>
            <a:ext cx="8913440" cy="124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99624"/>
            <a:ext cx="8913440" cy="12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75488"/>
            <a:ext cx="8913440" cy="12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17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en-IN" dirty="0"/>
              <a:t>Artificially synthesized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" y="1988841"/>
            <a:ext cx="916676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9715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Voice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Add background noise </a:t>
            </a:r>
          </a:p>
        </p:txBody>
      </p:sp>
    </p:spTree>
    <p:extLst>
      <p:ext uri="{BB962C8B-B14F-4D97-AF65-F5344CB8AC3E}">
        <p14:creationId xmlns:p14="http://schemas.microsoft.com/office/powerpoint/2010/main" val="123327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1"/>
          <a:stretch/>
        </p:blipFill>
        <p:spPr>
          <a:xfrm>
            <a:off x="428596" y="1464348"/>
            <a:ext cx="8358246" cy="53936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984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en-IN" dirty="0"/>
              <a:t>Data in 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7" y="1412776"/>
            <a:ext cx="8229600" cy="4325112"/>
          </a:xfrm>
        </p:spPr>
        <p:txBody>
          <a:bodyPr/>
          <a:lstStyle/>
          <a:p>
            <a:r>
              <a:rPr lang="en-GB" dirty="0"/>
              <a:t>Supervised Learning requires large amount of clean data </a:t>
            </a:r>
          </a:p>
          <a:p>
            <a:pPr lvl="1"/>
            <a:r>
              <a:rPr lang="en-GB" dirty="0"/>
              <a:t>Affects the quality, accuracy, and performance of your models </a:t>
            </a:r>
          </a:p>
          <a:p>
            <a:r>
              <a:rPr lang="en-GB" dirty="0"/>
              <a:t>Cleaning data is challenging and time-consuming task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4E9009-30C0-FD3C-1DF4-A9E21E6D7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7" y="3676225"/>
            <a:ext cx="4320480" cy="3130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Irrelevant data</a:t>
            </a:r>
          </a:p>
          <a:p>
            <a:r>
              <a:rPr lang="en-IN" dirty="0"/>
              <a:t>Class Imbalance</a:t>
            </a:r>
          </a:p>
          <a:p>
            <a:r>
              <a:rPr lang="en-IN" dirty="0"/>
              <a:t>Data bias</a:t>
            </a:r>
          </a:p>
          <a:p>
            <a:r>
              <a:rPr lang="en-IN" dirty="0"/>
              <a:t>Lesser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1412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Missing data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Irrelevant data</a:t>
            </a:r>
          </a:p>
          <a:p>
            <a:r>
              <a:rPr lang="en-IN" dirty="0"/>
              <a:t>Class Imbalance</a:t>
            </a:r>
          </a:p>
          <a:p>
            <a:r>
              <a:rPr lang="en-IN" dirty="0"/>
              <a:t>Data bias</a:t>
            </a:r>
          </a:p>
          <a:p>
            <a:r>
              <a:rPr lang="en-IN" dirty="0"/>
              <a:t>Lesser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14121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Ignore the data row</a:t>
            </a:r>
          </a:p>
          <a:p>
            <a:r>
              <a:rPr lang="en-IN" dirty="0"/>
              <a:t>Replace with some constant value outside fixed value range-999,-1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Replace with mean, median value</a:t>
            </a:r>
          </a:p>
        </p:txBody>
      </p:sp>
    </p:spTree>
    <p:extLst>
      <p:ext uri="{BB962C8B-B14F-4D97-AF65-F5344CB8AC3E}">
        <p14:creationId xmlns:p14="http://schemas.microsoft.com/office/powerpoint/2010/main" val="86631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ssing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928670"/>
            <a:ext cx="3314700" cy="2514600"/>
          </a:xfrm>
          <a:prstGeom prst="rect">
            <a:avLst/>
          </a:prstGeom>
        </p:spPr>
      </p:pic>
      <p:pic>
        <p:nvPicPr>
          <p:cNvPr id="5" name="Picture 4" descr="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785812"/>
            <a:ext cx="3381375" cy="2571750"/>
          </a:xfrm>
          <a:prstGeom prst="rect">
            <a:avLst/>
          </a:prstGeom>
        </p:spPr>
      </p:pic>
      <p:pic>
        <p:nvPicPr>
          <p:cNvPr id="6" name="Picture 5" descr="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876675"/>
            <a:ext cx="4352925" cy="2981325"/>
          </a:xfrm>
          <a:prstGeom prst="rect">
            <a:avLst/>
          </a:prstGeom>
        </p:spPr>
      </p:pic>
      <p:pic>
        <p:nvPicPr>
          <p:cNvPr id="7" name="Picture 6" descr="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3505200"/>
            <a:ext cx="43529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  <a:p>
            <a:r>
              <a:rPr lang="en-IN" dirty="0">
                <a:solidFill>
                  <a:srgbClr val="FF0000"/>
                </a:solidFill>
              </a:rPr>
              <a:t>Inconsistent data</a:t>
            </a:r>
          </a:p>
          <a:p>
            <a:r>
              <a:rPr lang="en-IN" dirty="0"/>
              <a:t>Irrelevant data</a:t>
            </a:r>
          </a:p>
          <a:p>
            <a:r>
              <a:rPr lang="en-IN" dirty="0"/>
              <a:t>Class Imbalance</a:t>
            </a:r>
          </a:p>
          <a:p>
            <a:r>
              <a:rPr lang="en-IN" dirty="0"/>
              <a:t>Data bias</a:t>
            </a:r>
          </a:p>
          <a:p>
            <a:r>
              <a:rPr lang="en-IN" dirty="0"/>
              <a:t>Lesser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14121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1432</TotalTime>
  <Words>473</Words>
  <Application>Microsoft Office PowerPoint</Application>
  <PresentationFormat>On-screen Show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Georgia</vt:lpstr>
      <vt:lpstr>Trebuchet MS</vt:lpstr>
      <vt:lpstr>Wingdings 2</vt:lpstr>
      <vt:lpstr>Urban</vt:lpstr>
      <vt:lpstr>Data</vt:lpstr>
      <vt:lpstr>Traditional Programming</vt:lpstr>
      <vt:lpstr>Machine Learning</vt:lpstr>
      <vt:lpstr>Data in ML</vt:lpstr>
      <vt:lpstr>Issues in Data for ML</vt:lpstr>
      <vt:lpstr>Issues in Data for ML</vt:lpstr>
      <vt:lpstr>Handling Missing Data</vt:lpstr>
      <vt:lpstr>PowerPoint Presentation</vt:lpstr>
      <vt:lpstr>Issues in Data for ML</vt:lpstr>
      <vt:lpstr>Inconsistent data</vt:lpstr>
      <vt:lpstr>Issues in Data for ML</vt:lpstr>
      <vt:lpstr>Irrelevant data</vt:lpstr>
      <vt:lpstr>Issues in Data for ML</vt:lpstr>
      <vt:lpstr>Class imbalance</vt:lpstr>
      <vt:lpstr>Handling Class Imbalance</vt:lpstr>
      <vt:lpstr>Handling Class Imbalance</vt:lpstr>
      <vt:lpstr>Issues in Data for ML</vt:lpstr>
      <vt:lpstr>Data Bias</vt:lpstr>
      <vt:lpstr>Issues in Data for ML</vt:lpstr>
      <vt:lpstr>Handling Lesser amount of data</vt:lpstr>
      <vt:lpstr>Data Augmentation</vt:lpstr>
      <vt:lpstr>Data Augmentation</vt:lpstr>
      <vt:lpstr>Artificially synthesized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vibhuti</dc:creator>
  <cp:lastModifiedBy>ADMIN</cp:lastModifiedBy>
  <cp:revision>43</cp:revision>
  <dcterms:created xsi:type="dcterms:W3CDTF">2024-03-20T11:44:14Z</dcterms:created>
  <dcterms:modified xsi:type="dcterms:W3CDTF">2025-03-03T11:25:34Z</dcterms:modified>
</cp:coreProperties>
</file>