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72" r:id="rId2"/>
    <p:sldId id="370" r:id="rId3"/>
    <p:sldId id="373" r:id="rId4"/>
    <p:sldId id="284" r:id="rId5"/>
    <p:sldId id="369" r:id="rId6"/>
    <p:sldId id="271" r:id="rId7"/>
    <p:sldId id="374" r:id="rId8"/>
    <p:sldId id="375" r:id="rId9"/>
    <p:sldId id="3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C6866-42FA-450A-8F92-1D345E932022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3595-AECC-438C-A6A9-120C68695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00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For example, you might think well let's collect more data, more training data.</a:t>
            </a:r>
          </a:p>
          <a:p>
            <a:r>
              <a:rPr lang="en-IN" dirty="0"/>
              <a:t>Or you might say,</a:t>
            </a:r>
          </a:p>
          <a:p>
            <a:r>
              <a:rPr lang="en-IN" dirty="0"/>
              <a:t>maybe your training set isn't diverse enough yet,</a:t>
            </a:r>
          </a:p>
          <a:p>
            <a:r>
              <a:rPr lang="en-IN" dirty="0"/>
              <a:t>you should collect images of cats in more diverse poses,</a:t>
            </a:r>
          </a:p>
          <a:p>
            <a:r>
              <a:rPr lang="en-IN" dirty="0"/>
              <a:t>or maybe a more diverse set of negative examples.</a:t>
            </a:r>
          </a:p>
          <a:p>
            <a:r>
              <a:rPr lang="en-IN" dirty="0"/>
              <a:t>Well maybe you want to train the algorithm longer with gradient descent.</a:t>
            </a:r>
          </a:p>
          <a:p>
            <a:r>
              <a:rPr lang="en-IN" dirty="0"/>
              <a:t>Or maybe you want to try a different optimization algorithm,</a:t>
            </a:r>
          </a:p>
          <a:p>
            <a:r>
              <a:rPr lang="en-IN" dirty="0"/>
              <a:t>like the Adam optimization algorithm.</a:t>
            </a:r>
          </a:p>
          <a:p>
            <a:r>
              <a:rPr lang="en-IN" dirty="0"/>
              <a:t>Or maybe trying a bigger network or a smaller network or maybe you want</a:t>
            </a:r>
          </a:p>
          <a:p>
            <a:r>
              <a:rPr lang="en-IN" dirty="0"/>
              <a:t>to try to dropout or maybe L2 regularization.</a:t>
            </a:r>
          </a:p>
          <a:p>
            <a:r>
              <a:rPr lang="en-IN" dirty="0"/>
              <a:t>Or maybe you want to change</a:t>
            </a:r>
          </a:p>
          <a:p>
            <a:r>
              <a:rPr lang="en-IN" dirty="0"/>
              <a:t>the network architecture such as changing activation functions,</a:t>
            </a:r>
          </a:p>
          <a:p>
            <a:r>
              <a:rPr lang="en-IN" dirty="0"/>
              <a:t>changing the number of hidden units and so on and so 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2ECC29-B90E-417C-9E26-C399982588D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81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E287B66F-9891-45E6-8A3A-0EF4098B0646}" type="datetimeFigureOut">
              <a:rPr lang="en-US" smtClean="0"/>
              <a:pPr/>
              <a:t>3/3/2025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1452C0F-BD7B-471F-95B0-8A1F7524DE2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07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B66F-9891-45E6-8A3A-0EF4098B0646}" type="datetimeFigureOut">
              <a:rPr lang="en-US" smtClean="0"/>
              <a:pPr/>
              <a:t>3/3/2025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2C0F-BD7B-471F-95B0-8A1F7524DE2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93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B66F-9891-45E6-8A3A-0EF4098B0646}" type="datetimeFigureOut">
              <a:rPr lang="en-US" smtClean="0"/>
              <a:pPr/>
              <a:t>3/3/2025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2C0F-BD7B-471F-95B0-8A1F7524DE2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52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B66F-9891-45E6-8A3A-0EF4098B0646}" type="datetimeFigureOut">
              <a:rPr lang="en-US" smtClean="0"/>
              <a:pPr/>
              <a:t>3/3/2025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2C0F-BD7B-471F-95B0-8A1F7524DE2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05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B66F-9891-45E6-8A3A-0EF4098B0646}" type="datetimeFigureOut">
              <a:rPr lang="en-US" smtClean="0"/>
              <a:pPr/>
              <a:t>3/3/2025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2C0F-BD7B-471F-95B0-8A1F7524DE2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07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B66F-9891-45E6-8A3A-0EF4098B0646}" type="datetimeFigureOut">
              <a:rPr lang="en-US" smtClean="0"/>
              <a:pPr/>
              <a:t>3/3/2025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2C0F-BD7B-471F-95B0-8A1F7524DE2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93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287B66F-9891-45E6-8A3A-0EF4098B0646}" type="datetimeFigureOut">
              <a:rPr lang="en-US" smtClean="0"/>
              <a:pPr/>
              <a:t>3/3/2025</a:t>
            </a:fld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1452C0F-BD7B-471F-95B0-8A1F7524DE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14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E287B66F-9891-45E6-8A3A-0EF4098B0646}" type="datetimeFigureOut">
              <a:rPr lang="en-US" smtClean="0"/>
              <a:pPr/>
              <a:t>3/3/2025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71452C0F-BD7B-471F-95B0-8A1F7524DE2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99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B66F-9891-45E6-8A3A-0EF4098B0646}" type="datetimeFigureOut">
              <a:rPr lang="en-US" smtClean="0"/>
              <a:pPr/>
              <a:t>3/3/2025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2C0F-BD7B-471F-95B0-8A1F7524DE2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77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B66F-9891-45E6-8A3A-0EF4098B0646}" type="datetimeFigureOut">
              <a:rPr lang="en-US" smtClean="0"/>
              <a:pPr/>
              <a:t>3/3/2025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2C0F-BD7B-471F-95B0-8A1F7524DE2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82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B66F-9891-45E6-8A3A-0EF4098B0646}" type="datetimeFigureOut">
              <a:rPr lang="en-US" smtClean="0"/>
              <a:pPr/>
              <a:t>3/3/2025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2C0F-BD7B-471F-95B0-8A1F7524DE2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287B66F-9891-45E6-8A3A-0EF4098B0646}" type="datetimeFigureOut">
              <a:rPr lang="en-US" smtClean="0"/>
              <a:pPr/>
              <a:t>3/3/2025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1452C0F-BD7B-471F-95B0-8A1F7524DE2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6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2587FF-4B87-24C5-916F-175AEA32C3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MLOPs-Machine learning operations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A9FD309-D3E5-ED62-BCF0-506865FBD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Vibhuti Duggal</a:t>
            </a:r>
          </a:p>
          <a:p>
            <a:r>
              <a:rPr lang="en-GB" dirty="0"/>
              <a:t>Computer Division</a:t>
            </a:r>
          </a:p>
          <a:p>
            <a:r>
              <a:rPr lang="en-GB"/>
              <a:t>BARC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885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8C2F-D794-E55E-B2BB-0B24FDEC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76672"/>
            <a:ext cx="8229600" cy="1066800"/>
          </a:xfrm>
        </p:spPr>
        <p:txBody>
          <a:bodyPr/>
          <a:lstStyle/>
          <a:p>
            <a:r>
              <a:rPr lang="en-GB" dirty="0"/>
              <a:t>MLOPs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D3A47-30B5-CC14-A5F4-7D102B4B2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40768"/>
            <a:ext cx="8229600" cy="4325112"/>
          </a:xfrm>
        </p:spPr>
        <p:txBody>
          <a:bodyPr/>
          <a:lstStyle/>
          <a:p>
            <a:r>
              <a:rPr lang="en-GB" dirty="0"/>
              <a:t>End-to-end machine learning development process to design, build and manage reproducible, testable, and evolvable ML-powered software.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05AF4-834F-0377-4EDC-D72701097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835" y="3284883"/>
            <a:ext cx="6814240" cy="35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5DEF-3E17-3570-C3FA-47A22BC9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Step- Data collection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0984E-09A7-5228-5E5C-57B860047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Collect relevant data from multiple sources, such as internal systems, public datasets, or IoT devices</a:t>
            </a:r>
          </a:p>
          <a:p>
            <a:r>
              <a:rPr lang="en-GB" dirty="0"/>
              <a:t>Clean it by removing errors, duplicates, or irrelevant data and transform data by normalizing values, creating features, or encoding categories, making it suitable for machine learning 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65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1025"/>
            <a:ext cx="10972800" cy="1066800"/>
          </a:xfrm>
        </p:spPr>
        <p:txBody>
          <a:bodyPr/>
          <a:lstStyle/>
          <a:p>
            <a:r>
              <a:rPr lang="en-IN" dirty="0"/>
              <a:t>Normalization(Feature Scaling)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17904"/>
            <a:ext cx="10972800" cy="4590288"/>
          </a:xfrm>
        </p:spPr>
        <p:txBody>
          <a:bodyPr/>
          <a:lstStyle/>
          <a:p>
            <a:r>
              <a:rPr lang="en-IN" dirty="0"/>
              <a:t>Ensuring every feature contributes equally</a:t>
            </a:r>
          </a:p>
          <a:p>
            <a:r>
              <a:rPr lang="en-IN" dirty="0"/>
              <a:t>Gradient descent converges much faster</a:t>
            </a:r>
          </a:p>
          <a:p>
            <a:r>
              <a:rPr lang="en-IN" dirty="0"/>
              <a:t>Data Normalization Techniques</a:t>
            </a:r>
          </a:p>
          <a:p>
            <a:pPr lvl="1"/>
            <a:r>
              <a:rPr lang="en-IN" dirty="0"/>
              <a:t>Standardization</a:t>
            </a:r>
          </a:p>
          <a:p>
            <a:pPr lvl="2"/>
            <a:r>
              <a:rPr lang="en-IN" dirty="0"/>
              <a:t>Rescale input: zero mean and unit standard deviation</a:t>
            </a:r>
          </a:p>
          <a:p>
            <a:pPr marL="411480" lvl="1" indent="0">
              <a:buNone/>
            </a:pPr>
            <a:endParaRPr lang="en-IN" dirty="0"/>
          </a:p>
          <a:p>
            <a:pPr marL="411480" lvl="1" indent="0">
              <a:buNone/>
            </a:pPr>
            <a:endParaRPr lang="en-IN" dirty="0"/>
          </a:p>
          <a:p>
            <a:pPr lvl="1"/>
            <a:r>
              <a:rPr lang="en-IN" dirty="0"/>
              <a:t>Min-max Scaling</a:t>
            </a:r>
          </a:p>
          <a:p>
            <a:endParaRPr lang="en-IN" dirty="0"/>
          </a:p>
        </p:txBody>
      </p:sp>
      <p:pic>
        <p:nvPicPr>
          <p:cNvPr id="7" name="Image2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467529" y="3908283"/>
            <a:ext cx="981075" cy="42862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Image4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4556462" y="4909455"/>
            <a:ext cx="1990725" cy="56197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5" y="4404476"/>
            <a:ext cx="3037753" cy="204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2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9"/>
          <a:stretch/>
        </p:blipFill>
        <p:spPr>
          <a:xfrm>
            <a:off x="5814866" y="2748560"/>
            <a:ext cx="4853135" cy="16119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91688"/>
            <a:ext cx="8229600" cy="1066800"/>
          </a:xfrm>
        </p:spPr>
        <p:txBody>
          <a:bodyPr/>
          <a:lstStyle/>
          <a:p>
            <a:r>
              <a:rPr lang="en-IN" dirty="0"/>
              <a:t>Train/</a:t>
            </a:r>
            <a:r>
              <a:rPr lang="en-IN" dirty="0" err="1"/>
              <a:t>Dev</a:t>
            </a:r>
            <a:r>
              <a:rPr lang="en-IN" dirty="0"/>
              <a:t>/Test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2608" y="1558488"/>
            <a:ext cx="11576304" cy="5142312"/>
          </a:xfrm>
        </p:spPr>
        <p:txBody>
          <a:bodyPr>
            <a:normAutofit/>
          </a:bodyPr>
          <a:lstStyle/>
          <a:p>
            <a:r>
              <a:rPr lang="en-IN" dirty="0"/>
              <a:t>Training set: a set of examples used for learning</a:t>
            </a:r>
          </a:p>
          <a:p>
            <a:r>
              <a:rPr lang="en-IN" dirty="0"/>
              <a:t>Validation set: a set of examples used to find which model performs best </a:t>
            </a:r>
          </a:p>
          <a:p>
            <a:pPr lvl="1"/>
            <a:r>
              <a:rPr lang="en-IN" dirty="0"/>
              <a:t>Holdout method</a:t>
            </a:r>
          </a:p>
          <a:p>
            <a:pPr lvl="1"/>
            <a:r>
              <a:rPr lang="en-IN" dirty="0"/>
              <a:t>K-fold cross validation</a:t>
            </a:r>
          </a:p>
          <a:p>
            <a:endParaRPr lang="en-IN" sz="2600" dirty="0">
              <a:solidFill>
                <a:schemeClr val="accent2"/>
              </a:solidFill>
            </a:endParaRPr>
          </a:p>
          <a:p>
            <a:r>
              <a:rPr lang="en-IN" dirty="0"/>
              <a:t>Test set: a set of examples used to assess the performance of a fully-trained classifier</a:t>
            </a:r>
          </a:p>
          <a:p>
            <a:pPr lvl="1"/>
            <a:r>
              <a:rPr lang="en-IN" dirty="0"/>
              <a:t>Unbiased estimate of performance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51985" y="5589240"/>
          <a:ext cx="410445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b="0" dirty="0"/>
                        <a:t>Shuffle Total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 err="1"/>
                        <a:t>Dev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0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0" dirty="0"/>
                        <a:t>1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/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/>
                        <a:t>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2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48640"/>
            <a:ext cx="10972800" cy="1066800"/>
          </a:xfrm>
        </p:spPr>
        <p:txBody>
          <a:bodyPr/>
          <a:lstStyle/>
          <a:p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&amp; 3</a:t>
            </a:r>
            <a:r>
              <a:rPr lang="en-IN" baseline="30000" dirty="0"/>
              <a:t>rd</a:t>
            </a:r>
            <a:r>
              <a:rPr lang="en-IN" dirty="0"/>
              <a:t> Step- Model Training &amp;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389888"/>
            <a:ext cx="10972800" cy="5468112"/>
          </a:xfrm>
        </p:spPr>
        <p:txBody>
          <a:bodyPr>
            <a:normAutofit fontScale="92500"/>
          </a:bodyPr>
          <a:lstStyle/>
          <a:p>
            <a:r>
              <a:rPr lang="en-GB" dirty="0"/>
              <a:t>Build and train models by applying algorithms (e.g., regression, decision trees, or neural networks) using programming languages like Python or R, along with libraries such as TensorFlow and </a:t>
            </a:r>
            <a:r>
              <a:rPr lang="en-GB" dirty="0" err="1"/>
              <a:t>PyTorch</a:t>
            </a:r>
            <a:endParaRPr lang="en-IN" dirty="0"/>
          </a:p>
          <a:p>
            <a:r>
              <a:rPr lang="en-IN" dirty="0"/>
              <a:t>How to choose Model?</a:t>
            </a:r>
          </a:p>
          <a:p>
            <a:pPr lvl="1"/>
            <a:r>
              <a:rPr lang="en-IN" dirty="0"/>
              <a:t>Use pretrained Model</a:t>
            </a:r>
          </a:p>
          <a:p>
            <a:pPr lvl="1"/>
            <a:r>
              <a:rPr lang="en-IN" dirty="0"/>
              <a:t>Transfer Learning</a:t>
            </a:r>
          </a:p>
          <a:p>
            <a:pPr lvl="1"/>
            <a:r>
              <a:rPr lang="en-IN" dirty="0"/>
              <a:t>Fine Tuning</a:t>
            </a:r>
          </a:p>
          <a:p>
            <a:pPr lvl="1"/>
            <a:r>
              <a:rPr lang="en-IN" dirty="0" err="1"/>
              <a:t>Hyperparameter</a:t>
            </a:r>
            <a:r>
              <a:rPr lang="en-IN" dirty="0"/>
              <a:t> tuning of </a:t>
            </a:r>
            <a:r>
              <a:rPr lang="en-IN" dirty="0" err="1"/>
              <a:t>pretrained</a:t>
            </a:r>
            <a:r>
              <a:rPr lang="en-IN" dirty="0"/>
              <a:t> model</a:t>
            </a:r>
          </a:p>
          <a:p>
            <a:pPr lvl="1"/>
            <a:r>
              <a:rPr lang="en-IN" dirty="0"/>
              <a:t>Train from scratch</a:t>
            </a:r>
          </a:p>
          <a:p>
            <a:r>
              <a:rPr lang="en-IN" dirty="0"/>
              <a:t>Model versioning - </a:t>
            </a:r>
            <a:r>
              <a:rPr lang="en-GB" dirty="0"/>
              <a:t>keep track of different versions using tools like Git, </a:t>
            </a:r>
            <a:r>
              <a:rPr lang="en-GB" dirty="0" err="1"/>
              <a:t>MLflow</a:t>
            </a:r>
            <a:r>
              <a:rPr lang="en-GB" dirty="0"/>
              <a:t>, or data version control (DVC), which log each version of the model, including changes in code, data, and hyperparameters to ensure reproducibility and traceability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326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08E7-051C-8205-F3E4-CE59C7A3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</a:t>
            </a:r>
            <a:r>
              <a:rPr lang="en-GB" baseline="30000" dirty="0"/>
              <a:t>th</a:t>
            </a:r>
            <a:r>
              <a:rPr lang="en-GB" dirty="0"/>
              <a:t> Step- Model Deployment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D2F8A-5C6D-9A6D-77B8-072154DEB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Continuous integration (CI) &amp; continuous deployment (CD)</a:t>
            </a:r>
          </a:p>
          <a:p>
            <a:pPr lvl="1"/>
            <a:r>
              <a:rPr lang="en-GB" dirty="0"/>
              <a:t>CI automates the process by detecting code changes in the version control system and triggering a build, which compiles the code and executes automated tests to ensure functionality and compatibility</a:t>
            </a:r>
          </a:p>
          <a:p>
            <a:pPr lvl="1"/>
            <a:r>
              <a:rPr lang="en-GB" dirty="0"/>
              <a:t>Once the CI process is successful, CD takes over by deploying the new build to a staging environment for acceptance testing; if tests pass, the application is automatically released to production, ensuring that updates are delivered efficiently and reliably.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0292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3A15A-E6EC-31C9-82F7-5F6AE6B6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</a:t>
            </a:r>
            <a:r>
              <a:rPr lang="en-GB" baseline="30000" dirty="0"/>
              <a:t>th</a:t>
            </a:r>
            <a:r>
              <a:rPr lang="en-GB" dirty="0"/>
              <a:t> Step - Monitoring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9075-B1AB-5731-CD64-E853DFDC1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Tools like Prometheus, Grafana, or custom dashboards, which are connected to deployed models. </a:t>
            </a:r>
          </a:p>
          <a:p>
            <a:r>
              <a:rPr lang="en-GB" dirty="0"/>
              <a:t>To identify when retraining is required, it tracks accuracy (compares model predictions to actual outcomes on new data in real-time), latency (monitors how fast the model responds to requests), and data drift (detects by comparing current input data distributions with the training data to identify changes)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9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B970-3FDE-B602-45D6-5AEC345C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</a:t>
            </a:r>
            <a:r>
              <a:rPr lang="en-GB" baseline="30000" dirty="0"/>
              <a:t>th</a:t>
            </a:r>
            <a:r>
              <a:rPr lang="en-GB" dirty="0"/>
              <a:t> Step- Model retraining and updates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2D52-0CA3-EB44-BD91-921AF1BBC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Models are retrained to maintain performance as data evolves. </a:t>
            </a:r>
            <a:r>
              <a:rPr lang="en-GB" dirty="0" err="1"/>
              <a:t>MLOps</a:t>
            </a:r>
            <a:r>
              <a:rPr lang="en-GB" dirty="0"/>
              <a:t> retrain by scheduling regular updates based on data changes or performance triggers, minimizing downtime and performance drops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831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632</Words>
  <Application>Microsoft Office PowerPoint</Application>
  <PresentationFormat>Widescreen</PresentationFormat>
  <Paragraphs>70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Georgia</vt:lpstr>
      <vt:lpstr>Trebuchet MS</vt:lpstr>
      <vt:lpstr>Wingdings 2</vt:lpstr>
      <vt:lpstr>Urban</vt:lpstr>
      <vt:lpstr>MLOPs-Machine learning operations</vt:lpstr>
      <vt:lpstr>MLOPs</vt:lpstr>
      <vt:lpstr>1st Step- Data collection and preparation</vt:lpstr>
      <vt:lpstr>Normalization(Feature Scaling)</vt:lpstr>
      <vt:lpstr>Train/Dev/Test Set</vt:lpstr>
      <vt:lpstr>2nd &amp; 3rd Step- Model Training &amp; Validation</vt:lpstr>
      <vt:lpstr>4th Step- Model Deployment</vt:lpstr>
      <vt:lpstr>5th Step - Monitoring</vt:lpstr>
      <vt:lpstr>6th Step- Model retraining and updates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2025-03-03T11:30:07Z</dcterms:created>
  <dcterms:modified xsi:type="dcterms:W3CDTF">2025-03-03T12:12:07Z</dcterms:modified>
</cp:coreProperties>
</file>