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19"/>
  </p:notesMasterIdLst>
  <p:sldIdLst>
    <p:sldId id="256" r:id="rId3"/>
    <p:sldId id="270" r:id="rId4"/>
    <p:sldId id="271" r:id="rId5"/>
    <p:sldId id="279" r:id="rId6"/>
    <p:sldId id="281" r:id="rId7"/>
    <p:sldId id="257" r:id="rId8"/>
    <p:sldId id="273" r:id="rId9"/>
    <p:sldId id="274" r:id="rId10"/>
    <p:sldId id="280" r:id="rId11"/>
    <p:sldId id="259" r:id="rId12"/>
    <p:sldId id="277" r:id="rId13"/>
    <p:sldId id="282" r:id="rId14"/>
    <p:sldId id="276" r:id="rId15"/>
    <p:sldId id="278" r:id="rId16"/>
    <p:sldId id="265" r:id="rId17"/>
    <p:sldId id="263" r:id="rId1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onstantia" panose="02030602050306030303" pitchFamily="18" charset="0"/>
      <p:regular r:id="rId24"/>
      <p:bold r:id="rId25"/>
      <p:italic r:id="rId26"/>
      <p:boldItalic r:id="rId27"/>
    </p:embeddedFont>
    <p:embeddedFont>
      <p:font typeface="Robot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i8ckePkH0EQhcHCSxyTYkgpjq5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F11175-3261-4564-9370-008580C4E8C4}">
  <a:tblStyle styleId="{ACF11175-3261-4564-9370-008580C4E8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24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c7088e01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c7088e01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c7088e01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c7088e01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sz="5600" b="1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 rot="5400000">
            <a:off x="5052219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2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sz="26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5" name="Google Shape;85;p19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1" name="Google Shape;91;p19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9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3" name="Google Shape;93;p19"/>
          <p:cNvSpPr/>
          <p:nvPr/>
        </p:nvSpPr>
        <p:spPr>
          <a:xfrm rot="10800000" flipH="1">
            <a:off x="4381500" y="6219825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65000" sy="65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/>
          <p:nvPr/>
        </p:nvSpPr>
        <p:spPr>
          <a:xfrm>
            <a:off x="-9525" y="-7144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Google Shape;7;p9"/>
          <p:cNvSpPr/>
          <p:nvPr/>
        </p:nvSpPr>
        <p:spPr>
          <a:xfrm>
            <a:off x="4381500" y="-7144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Google Shape;8;p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3" name="Google Shape;13;p9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4" name="Google Shape;14;p9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l" t="t" r="r" b="b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" name="Google Shape;15;p9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l" t="t" r="r" b="b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>
            <a:alphaModFix/>
          </a:blip>
          <a:tile tx="0" ty="0" sx="65000" sy="65000" flip="none" algn="tl"/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/>
          <p:nvPr/>
        </p:nvSpPr>
        <p:spPr>
          <a:xfrm>
            <a:off x="-9525" y="-7144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" name="Google Shape;24;p8"/>
          <p:cNvSpPr/>
          <p:nvPr/>
        </p:nvSpPr>
        <p:spPr>
          <a:xfrm>
            <a:off x="4381500" y="-7144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" name="Google Shape;25;p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30" name="Google Shape;30;p8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31" name="Google Shape;31;p8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l" t="t" r="r" b="b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2" name="Google Shape;32;p8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l" t="t" r="r" b="b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</a:pPr>
            <a:r>
              <a:rPr lang="en-IN"/>
              <a:t>Transfer Learning</a:t>
            </a:r>
            <a:endParaRPr/>
          </a:p>
        </p:txBody>
      </p:sp>
      <p:sp>
        <p:nvSpPr>
          <p:cNvPr id="111" name="Google Shape;111;p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IN"/>
              <a:t>Vibhuti Duggal</a:t>
            </a:r>
            <a:endParaRPr/>
          </a:p>
          <a:p>
            <a:pPr marL="0" marR="45720" lvl="0" indent="0" algn="r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IN"/>
              <a:t>Computer Division</a:t>
            </a:r>
            <a:endParaRPr/>
          </a:p>
          <a:p>
            <a:pPr marL="0" marR="45720" lvl="0" indent="0" algn="r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IN"/>
              <a:t>BARC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c7088e015_0_2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Transfer Learning</a:t>
            </a:r>
            <a:endParaRPr/>
          </a:p>
        </p:txBody>
      </p:sp>
      <p:sp>
        <p:nvSpPr>
          <p:cNvPr id="132" name="Google Shape;132;g26c7088e015_0_2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3415553" cy="438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304800">
              <a:spcBef>
                <a:spcPts val="0"/>
              </a:spcBef>
              <a:buSzPts val="1200"/>
              <a:buFont typeface="Roboto"/>
              <a:buChar char="⚫"/>
            </a:pPr>
            <a:r>
              <a:rPr lang="en-GB" dirty="0"/>
              <a:t>Knowledge gained while solving one problem and applying it to a different but related problem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⚫"/>
            </a:pPr>
            <a:endParaRPr lang="en-IN" dirty="0"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⚫"/>
            </a:pPr>
            <a:endParaRPr lang="en-IN" dirty="0">
              <a:sym typeface="Roboto"/>
            </a:endParaRPr>
          </a:p>
        </p:txBody>
      </p:sp>
      <p:pic>
        <p:nvPicPr>
          <p:cNvPr id="6" name="Picture 5" descr="transfers.jpg"/>
          <p:cNvPicPr>
            <a:picLocks noChangeAspect="1"/>
          </p:cNvPicPr>
          <p:nvPr/>
        </p:nvPicPr>
        <p:blipFill>
          <a:blip r:embed="rId3"/>
          <a:srcRect l="34565" b="13529"/>
          <a:stretch>
            <a:fillRect/>
          </a:stretch>
        </p:blipFill>
        <p:spPr>
          <a:xfrm>
            <a:off x="4078941" y="1884829"/>
            <a:ext cx="4674534" cy="29650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Transfer Learning-</a:t>
            </a:r>
            <a:r>
              <a:rPr lang="en-GB" dirty="0"/>
              <a:t>Process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 fontScale="92500"/>
          </a:bodyPr>
          <a:lstStyle/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GB" dirty="0"/>
              <a:t>Pre-Training</a:t>
            </a:r>
          </a:p>
          <a:p>
            <a:pPr marL="640080" lvl="1" indent="-246888" algn="l" rtl="0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GB" dirty="0"/>
              <a:t>Train the network on a large dataset</a:t>
            </a:r>
          </a:p>
          <a:p>
            <a:pPr lvl="1"/>
            <a:r>
              <a:rPr lang="en-IN" dirty="0" err="1">
                <a:sym typeface="Roboto"/>
              </a:rPr>
              <a:t>eg</a:t>
            </a:r>
            <a:r>
              <a:rPr lang="en-IN" dirty="0">
                <a:sym typeface="Roboto"/>
              </a:rPr>
              <a:t> Pretrain a CNN on a very large dataset (e.g. ImageNet, which contains 1.2 million images with 1000 categories)</a:t>
            </a:r>
            <a:endParaRPr lang="en-GB" dirty="0"/>
          </a:p>
          <a:p>
            <a:r>
              <a:rPr lang="en-GB" dirty="0"/>
              <a:t>Partition network into:</a:t>
            </a:r>
          </a:p>
          <a:p>
            <a:pPr lvl="1"/>
            <a:r>
              <a:rPr lang="en-GB" dirty="0" err="1"/>
              <a:t>Featurizers</a:t>
            </a:r>
            <a:r>
              <a:rPr lang="en-GB" dirty="0"/>
              <a:t>: identify which layers to keep</a:t>
            </a:r>
          </a:p>
          <a:p>
            <a:pPr lvl="1"/>
            <a:r>
              <a:rPr lang="en-GB" dirty="0"/>
              <a:t>Classifiers: identify which layers to replace</a:t>
            </a:r>
          </a:p>
          <a:p>
            <a:r>
              <a:rPr lang="en-GB" dirty="0"/>
              <a:t>Re-train classifier layers with new data</a:t>
            </a:r>
          </a:p>
          <a:p>
            <a:pPr marL="640080" lvl="1" indent="-246888" algn="l" rtl="0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GB" dirty="0"/>
              <a:t>New dataset is almost similar to the original dataset used for pre-training</a:t>
            </a:r>
          </a:p>
          <a:p>
            <a:pPr marL="640080" lvl="1" indent="-246888" algn="l" rtl="0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GB" dirty="0"/>
              <a:t>Same weights can be used for extracting the features from the new dataset</a:t>
            </a:r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/>
              <a:t>Fine Tuning</a:t>
            </a:r>
            <a:r>
              <a:rPr lang="en-IN" dirty="0"/>
              <a:t>-</a:t>
            </a:r>
            <a:r>
              <a:rPr lang="en-GB" dirty="0"/>
              <a:t>Process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GB" dirty="0"/>
              <a:t>Pre-Training</a:t>
            </a:r>
          </a:p>
          <a:p>
            <a:pPr marL="640080" lvl="1" indent="-246888" algn="l" rtl="0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GB" dirty="0"/>
              <a:t>Train the network on a large dataset</a:t>
            </a:r>
          </a:p>
          <a:p>
            <a:pPr lvl="1"/>
            <a:r>
              <a:rPr lang="en-IN" dirty="0" err="1">
                <a:sym typeface="Roboto"/>
              </a:rPr>
              <a:t>eg</a:t>
            </a:r>
            <a:r>
              <a:rPr lang="en-IN" dirty="0">
                <a:sym typeface="Roboto"/>
              </a:rPr>
              <a:t> Pretrain a CNN on a very large dataset (e.g. ImageNet, which contains 1.2 million images with 1000 categories)</a:t>
            </a:r>
            <a:endParaRPr lang="en-GB" dirty="0"/>
          </a:p>
          <a:p>
            <a:r>
              <a:rPr lang="en-GB" dirty="0"/>
              <a:t>Unfreeze weights and fine-tune whole network with smaller learning rate </a:t>
            </a:r>
          </a:p>
          <a:p>
            <a:pPr lvl="1"/>
            <a:r>
              <a:rPr lang="en-GB" dirty="0"/>
              <a:t>New dataset is different and large </a:t>
            </a:r>
          </a:p>
          <a:p>
            <a:pPr lvl="1"/>
            <a:r>
              <a:rPr lang="en-GB" dirty="0"/>
              <a:t>Performance is low for retraining only few layers</a:t>
            </a:r>
          </a:p>
        </p:txBody>
      </p:sp>
    </p:spTree>
    <p:extLst>
      <p:ext uri="{BB962C8B-B14F-4D97-AF65-F5344CB8AC3E}">
        <p14:creationId xmlns:p14="http://schemas.microsoft.com/office/powerpoint/2010/main" val="3769919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transfer_learning_vgg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1" y="1914330"/>
            <a:ext cx="8229600" cy="46307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13812" y="6257365"/>
            <a:ext cx="119230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Transfer Learning-</a:t>
            </a:r>
            <a:r>
              <a:rPr lang="en-GB" dirty="0"/>
              <a:t>Process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Which layers to re-train?</a:t>
            </a:r>
          </a:p>
          <a:p>
            <a:pPr lvl="1"/>
            <a:r>
              <a:rPr lang="en-GB" dirty="0"/>
              <a:t>Depends on the domain</a:t>
            </a:r>
          </a:p>
          <a:p>
            <a:pPr lvl="1"/>
            <a:r>
              <a:rPr lang="en-GB" dirty="0"/>
              <a:t>Start by re-training the last layers (last full-connected and last </a:t>
            </a:r>
            <a:r>
              <a:rPr lang="en-GB" dirty="0" err="1"/>
              <a:t>convolutional</a:t>
            </a:r>
            <a:r>
              <a:rPr lang="en-GB" dirty="0"/>
              <a:t>)</a:t>
            </a:r>
          </a:p>
          <a:p>
            <a:pPr lvl="2"/>
            <a:r>
              <a:rPr lang="en-GB" dirty="0"/>
              <a:t>Work backwards if performance is not satisfactory</a:t>
            </a:r>
          </a:p>
          <a:p>
            <a:r>
              <a:rPr lang="en-GB" dirty="0"/>
              <a:t>Learning Rates</a:t>
            </a:r>
          </a:p>
          <a:p>
            <a:pPr lvl="1"/>
            <a:r>
              <a:rPr lang="en-GB" dirty="0"/>
              <a:t>Training linear classifier: typical learning rate</a:t>
            </a:r>
          </a:p>
          <a:p>
            <a:pPr lvl="1"/>
            <a:r>
              <a:rPr lang="en-GB" dirty="0"/>
              <a:t>Training all layers(Fine tuning): use smaller learning rate to avoid distorting the existing weights</a:t>
            </a:r>
          </a:p>
          <a:p>
            <a:pPr lvl="2"/>
            <a:r>
              <a:rPr lang="en-GB" dirty="0"/>
              <a:t>Assumes weights are close to "good"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c7088e015_0_1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When and how to fine tune?</a:t>
            </a:r>
            <a:endParaRPr/>
          </a:p>
        </p:txBody>
      </p:sp>
      <p:graphicFrame>
        <p:nvGraphicFramePr>
          <p:cNvPr id="170" name="Google Shape;170;g26c7088e015_0_15"/>
          <p:cNvGraphicFramePr/>
          <p:nvPr/>
        </p:nvGraphicFramePr>
        <p:xfrm>
          <a:off x="627520" y="1986830"/>
          <a:ext cx="7024950" cy="4304618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{ACF11175-3261-4564-9370-008580C4E8C4}</a:tableStyleId>
              </a:tblPr>
              <a:tblGrid>
                <a:gridCol w="159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16100">
                <a:tc>
                  <a:txBody>
                    <a:bodyPr/>
                    <a:lstStyle/>
                    <a:p>
                      <a:pPr marL="393700" marR="39370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550" b="1" dirty="0">
                          <a:highlight>
                            <a:srgbClr val="FFFFFF"/>
                          </a:highlight>
                        </a:rPr>
                        <a:t>Dataset size</a:t>
                      </a:r>
                      <a:endParaRPr sz="1550" b="1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93700" marR="39370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550" b="1">
                          <a:highlight>
                            <a:srgbClr val="FFFFFF"/>
                          </a:highlight>
                        </a:rPr>
                        <a:t>Dataset similarity</a:t>
                      </a:r>
                      <a:endParaRPr sz="1550" b="1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93700" marR="39370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550" b="1">
                          <a:highlight>
                            <a:srgbClr val="FFFFFF"/>
                          </a:highlight>
                        </a:rPr>
                        <a:t>Recommendation</a:t>
                      </a:r>
                      <a:endParaRPr sz="1550" b="1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150">
                <a:tc>
                  <a:txBody>
                    <a:bodyPr/>
                    <a:lstStyle/>
                    <a:p>
                      <a:pPr marL="393700" marR="39370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550">
                          <a:highlight>
                            <a:srgbClr val="FFFFFF"/>
                          </a:highlight>
                        </a:rPr>
                        <a:t>Large</a:t>
                      </a:r>
                      <a:endParaRPr sz="155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93700" marR="39370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550">
                          <a:highlight>
                            <a:srgbClr val="FFFFFF"/>
                          </a:highlight>
                        </a:rPr>
                        <a:t>Very different</a:t>
                      </a:r>
                      <a:endParaRPr sz="155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93700" marR="39370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550">
                          <a:highlight>
                            <a:srgbClr val="FFFFFF"/>
                          </a:highlight>
                        </a:rPr>
                        <a:t>Train model B from scratch, initialize weights from model A</a:t>
                      </a:r>
                      <a:endParaRPr sz="155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150">
                <a:tc>
                  <a:txBody>
                    <a:bodyPr/>
                    <a:lstStyle/>
                    <a:p>
                      <a:pPr marL="393700" marR="39370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550">
                          <a:highlight>
                            <a:srgbClr val="FFFFFF"/>
                          </a:highlight>
                        </a:rPr>
                        <a:t>Large</a:t>
                      </a:r>
                      <a:endParaRPr sz="155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93700" marR="39370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550" dirty="0">
                          <a:highlight>
                            <a:srgbClr val="FFFFFF"/>
                          </a:highlight>
                        </a:rPr>
                        <a:t>Similar</a:t>
                      </a:r>
                      <a:endParaRPr sz="155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93700" marR="39370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550">
                          <a:highlight>
                            <a:srgbClr val="FFFFFF"/>
                          </a:highlight>
                        </a:rPr>
                        <a:t>OK to fine-tune (less likely to overfit)</a:t>
                      </a:r>
                      <a:endParaRPr sz="155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150">
                <a:tc>
                  <a:txBody>
                    <a:bodyPr/>
                    <a:lstStyle/>
                    <a:p>
                      <a:pPr marL="393700" marR="39370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550">
                          <a:highlight>
                            <a:srgbClr val="FFFFFF"/>
                          </a:highlight>
                        </a:rPr>
                        <a:t>Small</a:t>
                      </a:r>
                      <a:endParaRPr sz="155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93700" marR="39370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550">
                          <a:highlight>
                            <a:srgbClr val="FFFFFF"/>
                          </a:highlight>
                        </a:rPr>
                        <a:t>Very different</a:t>
                      </a:r>
                      <a:endParaRPr sz="155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93700" marR="39370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550">
                          <a:highlight>
                            <a:srgbClr val="FFFFFF"/>
                          </a:highlight>
                        </a:rPr>
                        <a:t>Train classifier using the earlier layers (later layers won't help much)</a:t>
                      </a:r>
                      <a:endParaRPr sz="155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6150">
                <a:tc>
                  <a:txBody>
                    <a:bodyPr/>
                    <a:lstStyle/>
                    <a:p>
                      <a:pPr marL="393700" marR="39370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550">
                          <a:highlight>
                            <a:srgbClr val="FFFFFF"/>
                          </a:highlight>
                        </a:rPr>
                        <a:t>Small</a:t>
                      </a:r>
                      <a:endParaRPr sz="155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93700" marR="39370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550">
                          <a:highlight>
                            <a:srgbClr val="FFFFFF"/>
                          </a:highlight>
                        </a:rPr>
                        <a:t>Similar</a:t>
                      </a:r>
                      <a:endParaRPr sz="155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93700" marR="393700" lvl="0" indent="0" algn="l" rtl="0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N" sz="1550" dirty="0">
                          <a:highlight>
                            <a:srgbClr val="FFFFFF"/>
                          </a:highlight>
                        </a:rPr>
                        <a:t>Don't fine-tune (</a:t>
                      </a:r>
                      <a:r>
                        <a:rPr lang="en-IN" sz="1550" dirty="0" err="1">
                          <a:highlight>
                            <a:srgbClr val="FFFFFF"/>
                          </a:highlight>
                        </a:rPr>
                        <a:t>overfitting</a:t>
                      </a:r>
                      <a:r>
                        <a:rPr lang="en-IN" sz="1550" dirty="0">
                          <a:highlight>
                            <a:srgbClr val="FFFFFF"/>
                          </a:highlight>
                        </a:rPr>
                        <a:t>). Train a linear classifier</a:t>
                      </a:r>
                      <a:endParaRPr sz="1550">
                        <a:highlight>
                          <a:srgbClr val="FFFFFF"/>
                        </a:highlight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IN"/>
              <a:t>Transfer Learning</a:t>
            </a:r>
            <a:endParaRPr/>
          </a:p>
        </p:txBody>
      </p:sp>
      <p:sp>
        <p:nvSpPr>
          <p:cNvPr id="156" name="Google Shape;156;p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IN" dirty="0"/>
              <a:t>Advantages</a:t>
            </a:r>
            <a:endParaRPr dirty="0"/>
          </a:p>
          <a:p>
            <a:pPr marL="640080" lvl="1" indent="-246888" algn="l" rtl="0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IN" dirty="0"/>
              <a:t>Speed up the training process</a:t>
            </a:r>
            <a:endParaRPr dirty="0"/>
          </a:p>
          <a:p>
            <a:pPr marL="640080" lvl="1" indent="-246888" algn="l" rtl="0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IN" dirty="0"/>
              <a:t>Better performance</a:t>
            </a:r>
            <a:endParaRPr dirty="0"/>
          </a:p>
          <a:p>
            <a:pPr marL="640080" lvl="1" indent="-246888" algn="l" rtl="0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IN" dirty="0"/>
              <a:t>Training on small datasets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from scratch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Lots of data, time, resources needed to train and tune a neural network from scratch</a:t>
            </a:r>
          </a:p>
          <a:p>
            <a:pPr lvl="1"/>
            <a:r>
              <a:rPr lang="en-GB" dirty="0"/>
              <a:t>LLM can take weeks/months to train and fine-tune from scratch.</a:t>
            </a:r>
          </a:p>
          <a:p>
            <a:pPr lvl="1"/>
            <a:r>
              <a:rPr lang="en-GB" dirty="0"/>
              <a:t>384 GPUs, possible to achieve in 3 months for Falcon network</a:t>
            </a:r>
          </a:p>
          <a:p>
            <a:r>
              <a:rPr lang="en-GB" dirty="0"/>
              <a:t>Cheaper, faster way of adapting a neural network by exploiting their generalization properties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5510" y="704088"/>
            <a:ext cx="9144000" cy="1143000"/>
          </a:xfrm>
        </p:spPr>
        <p:txBody>
          <a:bodyPr>
            <a:noAutofit/>
          </a:bodyPr>
          <a:lstStyle/>
          <a:p>
            <a:r>
              <a:rPr lang="en-GB" sz="4000" dirty="0"/>
              <a:t>Neural Network Layers: General to Specific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Bottom/first/earlier layers: general learners</a:t>
            </a:r>
          </a:p>
          <a:p>
            <a:pPr lvl="1"/>
            <a:r>
              <a:rPr lang="en-GB" dirty="0"/>
              <a:t>Low-level notions of edges, visual shapes</a:t>
            </a:r>
          </a:p>
          <a:p>
            <a:r>
              <a:rPr lang="en-GB" dirty="0"/>
              <a:t>Top/last/later layers: specific learners</a:t>
            </a:r>
          </a:p>
          <a:p>
            <a:pPr lvl="1"/>
            <a:r>
              <a:rPr lang="en-GB" dirty="0"/>
              <a:t>High-level features such as eyes, feathers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Multi Task Learning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66FC26-A2DC-D12D-6ED3-A11D41BA4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0677"/>
            <a:ext cx="9144000" cy="315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IN" dirty="0"/>
              <a:t>Multi Task Learning</a:t>
            </a:r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type="body" idx="1"/>
          </p:nvPr>
        </p:nvSpPr>
        <p:spPr>
          <a:xfrm>
            <a:off x="214282" y="2000240"/>
            <a:ext cx="5110568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IN" dirty="0"/>
              <a:t>One neural network do several                                   things at the same time</a:t>
            </a:r>
          </a:p>
          <a:p>
            <a:pPr lvl="0"/>
            <a:r>
              <a:rPr lang="en-GB" dirty="0"/>
              <a:t>Exploit similarities between tasks to enhance performance</a:t>
            </a:r>
          </a:p>
          <a:p>
            <a:pPr lvl="0"/>
            <a:r>
              <a:rPr lang="en-GB" dirty="0"/>
              <a:t>Similar tasks tend to be grouped together. </a:t>
            </a:r>
          </a:p>
          <a:p>
            <a:pPr lvl="1"/>
            <a:r>
              <a:rPr lang="en-GB" dirty="0" err="1"/>
              <a:t>Eg</a:t>
            </a:r>
            <a:r>
              <a:rPr lang="en-GB" dirty="0"/>
              <a:t>, tasks such as Object detection and segmentation are inherently similar and good candidates to be trained together</a:t>
            </a:r>
          </a:p>
        </p:txBody>
      </p:sp>
      <p:pic>
        <p:nvPicPr>
          <p:cNvPr id="120" name="Google Shape;12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2320" y="2282957"/>
            <a:ext cx="3336144" cy="2503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IN"/>
              <a:t>Multi Task Learning</a:t>
            </a:r>
            <a:endParaRPr/>
          </a:p>
        </p:txBody>
      </p:sp>
      <p:pic>
        <p:nvPicPr>
          <p:cNvPr id="118" name="Google Shape;1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2080" y="4172853"/>
            <a:ext cx="3527673" cy="24965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9" name="Google Shape;119;p2"/>
          <p:cNvGraphicFramePr/>
          <p:nvPr/>
        </p:nvGraphicFramePr>
        <p:xfrm>
          <a:off x="430524" y="4175080"/>
          <a:ext cx="4392500" cy="2494340"/>
        </p:xfrm>
        <a:graphic>
          <a:graphicData uri="http://schemas.openxmlformats.org/drawingml/2006/table">
            <a:tbl>
              <a:tblPr firstRow="1" bandRow="1">
                <a:noFill/>
                <a:tableStyleId>{ACF11175-3261-4564-9370-008580C4E8C4}</a:tableStyleId>
              </a:tblPr>
              <a:tblGrid>
                <a:gridCol w="122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Example No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Person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Dog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Cat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Car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?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?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?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?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?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?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Picture 8" descr="Picture1.png"/>
          <p:cNvPicPr>
            <a:picLocks noChangeAspect="1"/>
          </p:cNvPicPr>
          <p:nvPr/>
        </p:nvPicPr>
        <p:blipFill>
          <a:blip r:embed="rId4"/>
          <a:srcRect t="28250" b="37128"/>
          <a:stretch>
            <a:fillRect/>
          </a:stretch>
        </p:blipFill>
        <p:spPr>
          <a:xfrm>
            <a:off x="820648" y="2438389"/>
            <a:ext cx="8686083" cy="1048871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idx="1"/>
          </p:nvPr>
        </p:nvSpPr>
        <p:spPr>
          <a:xfrm>
            <a:off x="44810" y="1899620"/>
            <a:ext cx="8229600" cy="4389120"/>
          </a:xfrm>
        </p:spPr>
        <p:txBody>
          <a:bodyPr/>
          <a:lstStyle/>
          <a:p>
            <a:r>
              <a:rPr lang="en-IN" dirty="0"/>
              <a:t>Binary Classification Problem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 Task Learning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Reduced </a:t>
            </a:r>
            <a:r>
              <a:rPr lang="en-GB" dirty="0" err="1"/>
              <a:t>overfitting</a:t>
            </a:r>
            <a:r>
              <a:rPr lang="en-GB" dirty="0"/>
              <a:t> through shared representations</a:t>
            </a:r>
          </a:p>
          <a:p>
            <a:pPr lvl="1"/>
            <a:r>
              <a:rPr lang="en-GB" dirty="0"/>
              <a:t>Encode features in a more general manner rather than a way that caters to a single task</a:t>
            </a:r>
          </a:p>
          <a:p>
            <a:r>
              <a:rPr lang="en-IN" dirty="0"/>
              <a:t>Increases sample size</a:t>
            </a:r>
          </a:p>
          <a:p>
            <a:r>
              <a:rPr lang="en-GB" dirty="0"/>
              <a:t>When the tasks are very different or independent, MTL can lead to suboptimal performance compared to training a single-task mode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Transfer Learning</a:t>
            </a:r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551</Words>
  <Application>Microsoft Office PowerPoint</Application>
  <PresentationFormat>On-screen Show (4:3)</PresentationFormat>
  <Paragraphs>107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Roboto</vt:lpstr>
      <vt:lpstr>Noto Sans Symbols</vt:lpstr>
      <vt:lpstr>Constantia</vt:lpstr>
      <vt:lpstr>Arial</vt:lpstr>
      <vt:lpstr>Flow</vt:lpstr>
      <vt:lpstr>Flow</vt:lpstr>
      <vt:lpstr>Transfer Learning</vt:lpstr>
      <vt:lpstr>Training from scratch</vt:lpstr>
      <vt:lpstr>Neural Network Layers: General to Specific</vt:lpstr>
      <vt:lpstr>Multi Task Learning</vt:lpstr>
      <vt:lpstr>PowerPoint Presentation</vt:lpstr>
      <vt:lpstr>Multi Task Learning</vt:lpstr>
      <vt:lpstr>Multi Task Learning</vt:lpstr>
      <vt:lpstr>Multi Task Learning</vt:lpstr>
      <vt:lpstr>Transfer Learning</vt:lpstr>
      <vt:lpstr>Transfer Learning</vt:lpstr>
      <vt:lpstr>Transfer Learning-Process</vt:lpstr>
      <vt:lpstr> Fine Tuning-Process</vt:lpstr>
      <vt:lpstr>PowerPoint Presentation</vt:lpstr>
      <vt:lpstr>Transfer Learning-Process</vt:lpstr>
      <vt:lpstr>When and how to fine tune?</vt:lpstr>
      <vt:lpstr>Transfer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</dc:title>
  <dc:creator>vibhuti</dc:creator>
  <cp:lastModifiedBy>ADMIN</cp:lastModifiedBy>
  <cp:revision>19</cp:revision>
  <dcterms:created xsi:type="dcterms:W3CDTF">2024-03-20T11:54:06Z</dcterms:created>
  <dcterms:modified xsi:type="dcterms:W3CDTF">2025-03-03T08:59:43Z</dcterms:modified>
</cp:coreProperties>
</file>