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2"/>
  </p:notesMasterIdLst>
  <p:sldIdLst>
    <p:sldId id="257" r:id="rId2"/>
    <p:sldId id="268" r:id="rId3"/>
    <p:sldId id="283" r:id="rId4"/>
    <p:sldId id="295" r:id="rId5"/>
    <p:sldId id="284" r:id="rId6"/>
    <p:sldId id="296" r:id="rId7"/>
    <p:sldId id="280" r:id="rId8"/>
    <p:sldId id="269" r:id="rId9"/>
    <p:sldId id="271" r:id="rId10"/>
    <p:sldId id="266" r:id="rId11"/>
    <p:sldId id="272" r:id="rId12"/>
    <p:sldId id="273" r:id="rId13"/>
    <p:sldId id="292" r:id="rId14"/>
    <p:sldId id="263" r:id="rId15"/>
    <p:sldId id="276" r:id="rId16"/>
    <p:sldId id="293" r:id="rId17"/>
    <p:sldId id="290" r:id="rId18"/>
    <p:sldId id="274" r:id="rId19"/>
    <p:sldId id="281" r:id="rId20"/>
    <p:sldId id="27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239EBB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-528" y="4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9B0EF0-CF6C-47AC-9F93-E80E548CD4C6}" type="datetimeFigureOut">
              <a:rPr lang="en-IN" smtClean="0"/>
              <a:pPr/>
              <a:t>14-01-2025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A665E5-748F-4755-BF68-33ACAC4F64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484658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>
            <a:extLst>
              <a:ext uri="{FF2B5EF4-FFF2-40B4-BE49-F238E27FC236}">
                <a16:creationId xmlns:a16="http://schemas.microsoft.com/office/drawing/2014/main" xmlns="" id="{D2111795-7861-C802-BF43-55587F803CF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8537238" y="-13203238"/>
            <a:ext cx="24852313" cy="139811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xmlns="" id="{514388D9-81BC-B6DC-0965-7BE4D429D9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11200" y="4860925"/>
            <a:ext cx="5680075" cy="460375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>
            <a:extLst>
              <a:ext uri="{FF2B5EF4-FFF2-40B4-BE49-F238E27FC236}">
                <a16:creationId xmlns:a16="http://schemas.microsoft.com/office/drawing/2014/main" xmlns="" id="{B8ACB195-03B0-3B01-7661-C7224A1624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8915" name="Notes Placeholder 2">
            <a:extLst>
              <a:ext uri="{FF2B5EF4-FFF2-40B4-BE49-F238E27FC236}">
                <a16:creationId xmlns:a16="http://schemas.microsoft.com/office/drawing/2014/main" xmlns="" id="{62B02274-75CC-6751-2523-74800A62AB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Texture caches are designed for graphics applications where memory access patterns exhibit a great deal of </a:t>
            </a:r>
            <a:r>
              <a:rPr lang="en-US" altLang="en-US" b="1" i="1">
                <a:latin typeface="Times New Roman" panose="02020603050405020304" pitchFamily="18" charset="0"/>
              </a:rPr>
              <a:t>spatial locality</a:t>
            </a:r>
            <a:r>
              <a:rPr lang="en-US" altLang="en-US">
                <a:latin typeface="Times New Roman" panose="02020603050405020304" pitchFamily="18" charset="0"/>
              </a:rPr>
              <a:t>. In a computing application, this roughly implies that a thread is likely to read from an address “near” the address that nearby threads read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C26C18C3-ED25-DD4B-BA72-24932D54DE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/>
          </p:cNvGrpSpPr>
          <p:nvPr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xmlns="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xmlns="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xmlns="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A69706A2-3726-FE4E-B923-E75D485978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914560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CF555767-B3D8-BD57-1D42-7F6E1E66892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xmlns="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xmlns="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xmlns="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xmlns="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E66081BA-9135-73B1-DCE5-77FD12431F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xmlns="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B45CE-63CF-41F9-9548-46D8C4719AD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28C33A21-5030-4D7B-A261-646E7F8EB457}" type="datetimeFigureOut">
              <a:rPr lang="en-IN" smtClean="0"/>
              <a:pPr/>
              <a:t>14-01-2025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081669067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C97D5AF2-684A-4A8D-3D82-B57D7AC4467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xmlns="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xmlns="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xmlns="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xmlns="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E66081BA-9135-73B1-DCE5-77FD12431F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xmlns="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28C33A21-5030-4D7B-A261-646E7F8EB457}" type="datetimeFigureOut">
              <a:rPr lang="en-IN" smtClean="0"/>
              <a:pPr/>
              <a:t>14-01-2025</a:t>
            </a:fld>
            <a:endParaRPr lang="en-IN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B45CE-63CF-41F9-9548-46D8C4719AD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766540214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xmlns="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xmlns="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B45CE-63CF-41F9-9548-46D8C4719AD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28C33A21-5030-4D7B-A261-646E7F8EB457}" type="datetimeFigureOut">
              <a:rPr lang="en-IN" smtClean="0"/>
              <a:pPr/>
              <a:t>14-01-2025</a:t>
            </a:fld>
            <a:endParaRPr lang="en-IN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E66081BA-9135-73B1-DCE5-77FD12431F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140709494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C26C18C3-ED25-DD4B-BA72-24932D54DE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/>
          </p:cNvGrpSpPr>
          <p:nvPr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xmlns="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xmlns="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xmlns="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xmlns="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58B149C6-5AAC-B8E5-5411-EA38821F675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8172880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78523" y="5953318"/>
            <a:ext cx="10318418" cy="742279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2800" b="0" i="0" cap="all" spc="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xmlns="" val="23400680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33A21-5030-4D7B-A261-646E7F8EB457}" type="datetimeFigureOut">
              <a:rPr lang="en-IN" smtClean="0"/>
              <a:pPr/>
              <a:t>14-01-2025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B45CE-63CF-41F9-9548-46D8C4719AD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6986838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77" b="0" i="0">
                <a:solidFill>
                  <a:srgbClr val="F2831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27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pPr marL="71161">
              <a:spcBef>
                <a:spcPts val="44"/>
              </a:spcBef>
            </a:pPr>
            <a:r>
              <a:rPr lang="en-GB" sz="882"/>
              <a:t>Introduction</a:t>
            </a:r>
            <a:r>
              <a:rPr lang="en-GB" sz="882" spc="-22"/>
              <a:t> </a:t>
            </a:r>
            <a:r>
              <a:rPr lang="en-GB" sz="882"/>
              <a:t>to</a:t>
            </a:r>
            <a:r>
              <a:rPr lang="en-GB" sz="882" spc="-9"/>
              <a:t> </a:t>
            </a:r>
            <a:r>
              <a:rPr lang="en-GB" sz="882"/>
              <a:t>CUDA</a:t>
            </a:r>
            <a:r>
              <a:rPr lang="en-GB" sz="882" spc="-13"/>
              <a:t> </a:t>
            </a:r>
            <a:r>
              <a:rPr lang="en-GB" sz="882"/>
              <a:t>Programming</a:t>
            </a:r>
            <a:r>
              <a:rPr lang="en-GB" sz="882" spc="-9"/>
              <a:t> </a:t>
            </a:r>
            <a:r>
              <a:rPr lang="en-GB" sz="882" spc="-180"/>
              <a:t>-­‐</a:t>
            </a:r>
            <a:r>
              <a:rPr lang="en-GB" sz="882"/>
              <a:t> Hemant</a:t>
            </a:r>
            <a:r>
              <a:rPr lang="en-GB" sz="882" spc="-9"/>
              <a:t> Shukla</a:t>
            </a:r>
            <a:endParaRPr lang="en-GB" sz="882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1/14/2025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9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pPr marL="101419">
              <a:spcBef>
                <a:spcPts val="35"/>
              </a:spcBef>
            </a:pPr>
            <a:fld id="{81D60167-4931-47E6-BA6A-407CBD079E47}" type="slidenum">
              <a:rPr lang="en-IN" spc="-44" smtClean="0"/>
              <a:pPr marL="101419">
                <a:spcBef>
                  <a:spcPts val="35"/>
                </a:spcBef>
              </a:pPr>
              <a:t>‹#›</a:t>
            </a:fld>
            <a:endParaRPr lang="en-IN" spc="-44" dirty="0"/>
          </a:p>
        </p:txBody>
      </p:sp>
    </p:spTree>
    <p:extLst>
      <p:ext uri="{BB962C8B-B14F-4D97-AF65-F5344CB8AC3E}">
        <p14:creationId xmlns:p14="http://schemas.microsoft.com/office/powerpoint/2010/main" xmlns="" val="1857545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806C6F65-35CD-D64B-992A-0C1C1E00384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xmlns="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xmlns="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xmlns="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xmlns="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xmlns="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xmlns="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xmlns="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xmlns="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72B45CE-63CF-41F9-9548-46D8C4719AD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xmlns="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28C33A21-5030-4D7B-A261-646E7F8EB457}" type="datetimeFigureOut">
              <a:rPr lang="en-IN" smtClean="0"/>
              <a:pPr/>
              <a:t>14-01-2025</a:t>
            </a:fld>
            <a:endParaRPr lang="en-IN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979826C1-7A52-DA25-F422-EE62DED7D1B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634417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xmlns="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xmlns="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96BA398-1ED2-1FCA-63B9-8915A8C7A5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8473279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2" pos="7104">
          <p15:clr>
            <a:srgbClr val="FBAE40"/>
          </p15:clr>
        </p15:guide>
        <p15:guide id="3" pos="4344">
          <p15:clr>
            <a:srgbClr val="FBAE40"/>
          </p15:clr>
        </p15:guide>
        <p15:guide id="4" pos="4560">
          <p15:clr>
            <a:srgbClr val="FBAE40"/>
          </p15:clr>
        </p15:guide>
        <p15:guide id="8" orient="horz" pos="184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xmlns="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xmlns="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29169ED6-4B82-6844-119F-AC15CDF2D3E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051950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C57F1500-1A16-D1EF-4F0C-030852B291F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2D07A0BE-3890-193E-9439-F294E61A71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xmlns="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xmlns="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xmlns="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xmlns="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xmlns="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72B45CE-63CF-41F9-9548-46D8C4719AD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28C33A21-5030-4D7B-A261-646E7F8EB457}" type="datetimeFigureOut">
              <a:rPr lang="en-IN" smtClean="0"/>
              <a:pPr/>
              <a:t>14-01-2025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7241108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 xmlns="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C26C18C3-ED25-DD4B-BA72-24932D54DE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/>
          </p:cNvGrpSpPr>
          <p:nvPr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xmlns="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xmlns="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xmlns="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A69706A2-3726-FE4E-B923-E75D485978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xmlns="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xmlns="" val="1019475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C97D5AF2-684A-4A8D-3D82-B57D7AC4467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xmlns="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xmlns="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xmlns="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xmlns="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xmlns="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xmlns="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B45CE-63CF-41F9-9548-46D8C4719AD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28C33A21-5030-4D7B-A261-646E7F8EB457}" type="datetimeFigureOut">
              <a:rPr lang="en-IN" smtClean="0"/>
              <a:pPr/>
              <a:t>14-01-2025</a:t>
            </a:fld>
            <a:endParaRPr lang="en-IN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E66081BA-9135-73B1-DCE5-77FD12431F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094066142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42E558A9-6DD6-E21D-3A8F-6707E1DD19F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xmlns="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xmlns="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xmlns="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xmlns="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xmlns="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xmlns="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E66081BA-9135-73B1-DCE5-77FD12431F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xmlns="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xmlns="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B45CE-63CF-41F9-9548-46D8C4719AD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28C33A21-5030-4D7B-A261-646E7F8EB457}" type="datetimeFigureOut">
              <a:rPr lang="en-IN" smtClean="0"/>
              <a:pPr/>
              <a:t>14-01-2025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630509431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xmlns="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xmlns="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E66081BA-9135-73B1-DCE5-77FD12431F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xmlns="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B45CE-63CF-41F9-9548-46D8C4719AD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28C33A21-5030-4D7B-A261-646E7F8EB457}" type="datetimeFigureOut">
              <a:rPr lang="en-IN" smtClean="0"/>
              <a:pPr/>
              <a:t>14-01-2025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403767472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xmlns="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xmlns="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28C33A21-5030-4D7B-A261-646E7F8EB457}" type="datetimeFigureOut">
              <a:rPr lang="en-IN" smtClean="0"/>
              <a:pPr/>
              <a:t>14-01-2025</a:t>
            </a:fld>
            <a:endParaRPr lang="en-IN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xmlns="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72B45CE-63CF-41F9-9548-46D8C4719AD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483950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6" r:id="rId15"/>
    <p:sldLayoutId id="2147483737" r:id="rId16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jpeg"/><Relationship Id="rId7" Type="http://schemas.openxmlformats.org/officeDocument/2006/relationships/image" Target="../media/image16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5.jpe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b="1" dirty="0"/>
              <a:t>Graphics Processing Unit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4294967295"/>
          </p:nvPr>
        </p:nvSpPr>
        <p:spPr>
          <a:xfrm>
            <a:off x="6096000" y="4184780"/>
            <a:ext cx="5911970" cy="1752600"/>
          </a:xfrm>
        </p:spPr>
        <p:txBody>
          <a:bodyPr>
            <a:normAutofit/>
          </a:bodyPr>
          <a:lstStyle/>
          <a:p>
            <a:endParaRPr lang="en-US" sz="3200" dirty="0"/>
          </a:p>
          <a:p>
            <a:pPr marL="0" indent="0">
              <a:buNone/>
            </a:pPr>
            <a:r>
              <a:rPr lang="en-US" sz="3200" dirty="0"/>
              <a:t>Computer Division</a:t>
            </a:r>
          </a:p>
          <a:p>
            <a:pPr marL="0" indent="0">
              <a:buNone/>
            </a:pPr>
            <a:r>
              <a:rPr lang="en-US" sz="3200" dirty="0"/>
              <a:t>Bhabha Atomic Research Centre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>
            <a:extLst>
              <a:ext uri="{FF2B5EF4-FFF2-40B4-BE49-F238E27FC236}">
                <a16:creationId xmlns:a16="http://schemas.microsoft.com/office/drawing/2014/main" xmlns="" id="{52D8AABF-8150-4DB0-179A-D08727AEBA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197428" y="1095634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4400" b="1" dirty="0"/>
              <a:t>GPU as Co-processor</a:t>
            </a:r>
          </a:p>
        </p:txBody>
      </p:sp>
      <p:sp>
        <p:nvSpPr>
          <p:cNvPr id="13314" name="Text Box 2">
            <a:extLst>
              <a:ext uri="{FF2B5EF4-FFF2-40B4-BE49-F238E27FC236}">
                <a16:creationId xmlns:a16="http://schemas.microsoft.com/office/drawing/2014/main" xmlns="" id="{AC4E3C81-A98A-43E0-B8D3-51771FA98F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971" y="2351314"/>
            <a:ext cx="10722429" cy="3631974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>
              <a:lnSpc>
                <a:spcPct val="90000"/>
              </a:lnSpc>
              <a:spcBef>
                <a:spcPts val="80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/>
            </a:pPr>
            <a:r>
              <a:rPr lang="en-US" sz="3200" dirty="0">
                <a:solidFill>
                  <a:srgbClr val="000000"/>
                </a:solidFill>
                <a:latin typeface="Calibri" pitchFamily="32" charset="0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Calibri" pitchFamily="32" charset="0"/>
              </a:rPr>
              <a:t>GPU as Compute device</a:t>
            </a:r>
          </a:p>
          <a:p>
            <a:pPr marL="1174750" lvl="1" indent="-500063">
              <a:spcBef>
                <a:spcPts val="70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/>
            </a:pPr>
            <a:r>
              <a:rPr lang="en-US" sz="2800" dirty="0">
                <a:solidFill>
                  <a:srgbClr val="0070C0"/>
                </a:solidFill>
                <a:latin typeface="Calibri" pitchFamily="32" charset="0"/>
              </a:rPr>
              <a:t>Has its own DRAM</a:t>
            </a:r>
          </a:p>
          <a:p>
            <a:pPr marL="1174750" lvl="1" indent="-500063">
              <a:spcBef>
                <a:spcPts val="70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/>
            </a:pPr>
            <a:r>
              <a:rPr lang="en-US" sz="2800" dirty="0">
                <a:solidFill>
                  <a:srgbClr val="0070C0"/>
                </a:solidFill>
                <a:latin typeface="Calibri" pitchFamily="32" charset="0"/>
              </a:rPr>
              <a:t>Can run multiple threads in parallel</a:t>
            </a:r>
          </a:p>
          <a:p>
            <a:pPr>
              <a:lnSpc>
                <a:spcPct val="90000"/>
              </a:lnSpc>
              <a:spcBef>
                <a:spcPts val="80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/>
            </a:pPr>
            <a:r>
              <a:rPr lang="en-US" sz="3200" dirty="0">
                <a:solidFill>
                  <a:srgbClr val="000000"/>
                </a:solidFill>
                <a:latin typeface="Calibri" pitchFamily="32" charset="0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Calibri" pitchFamily="32" charset="0"/>
              </a:rPr>
              <a:t>Application runs on host</a:t>
            </a:r>
          </a:p>
          <a:p>
            <a:pPr marL="233363" indent="-233363">
              <a:lnSpc>
                <a:spcPct val="90000"/>
              </a:lnSpc>
              <a:spcBef>
                <a:spcPts val="80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/>
            </a:pPr>
            <a:r>
              <a:rPr lang="en-US" sz="3200" dirty="0">
                <a:solidFill>
                  <a:srgbClr val="FF0000"/>
                </a:solidFill>
                <a:latin typeface="Calibri" pitchFamily="32" charset="0"/>
              </a:rPr>
              <a:t>The compute intensive, data-parallel part is sent to GPU</a:t>
            </a:r>
          </a:p>
          <a:p>
            <a:pPr marL="1174750" lvl="1" indent="-500063">
              <a:spcBef>
                <a:spcPts val="70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/>
            </a:pPr>
            <a:r>
              <a:rPr lang="en-US" sz="3200" dirty="0">
                <a:solidFill>
                  <a:srgbClr val="0070C0"/>
                </a:solidFill>
                <a:latin typeface="Calibri" pitchFamily="32" charset="0"/>
              </a:rPr>
              <a:t>Written as C functions called kernel</a:t>
            </a:r>
          </a:p>
          <a:p>
            <a:pPr marL="1174750" lvl="1" indent="-500063">
              <a:spcBef>
                <a:spcPts val="70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/>
            </a:pPr>
            <a:r>
              <a:rPr lang="en-US" sz="3200" dirty="0">
                <a:solidFill>
                  <a:srgbClr val="0070C0"/>
                </a:solidFill>
                <a:latin typeface="Calibri" pitchFamily="32" charset="0"/>
              </a:rPr>
              <a:t>The kernel is executed on device simultaneously by multiple threads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DE225C6-4803-DBFA-865A-C75C2B30C9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407" r="3566"/>
          <a:stretch/>
        </p:blipFill>
        <p:spPr>
          <a:xfrm>
            <a:off x="7652656" y="-1"/>
            <a:ext cx="4542405" cy="65967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D384CA-E7EA-AA7E-605E-102EB90DA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89207" y="455410"/>
            <a:ext cx="9778365" cy="1494596"/>
          </a:xfrm>
        </p:spPr>
        <p:txBody>
          <a:bodyPr/>
          <a:lstStyle/>
          <a:p>
            <a:pPr algn="ctr"/>
            <a:r>
              <a:rPr lang="en-GB" dirty="0"/>
              <a:t>Heterogeneous Computing</a:t>
            </a:r>
            <a:endParaRPr lang="en-IN" b="1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xmlns="" id="{786D016A-BB63-BC72-7B6D-7929EDD3260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4874" y="2405417"/>
            <a:ext cx="4490827" cy="4486274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2800" b="1" dirty="0"/>
              <a:t>Serial Code</a:t>
            </a:r>
          </a:p>
          <a:p>
            <a:pPr lvl="2">
              <a:spcBef>
                <a:spcPts val="600"/>
              </a:spcBef>
            </a:pPr>
            <a:r>
              <a:rPr lang="en-US" sz="2800" dirty="0"/>
              <a:t>Executed on CPU</a:t>
            </a:r>
          </a:p>
          <a:p>
            <a:pPr lvl="2">
              <a:spcBef>
                <a:spcPts val="600"/>
              </a:spcBef>
            </a:pPr>
            <a:r>
              <a:rPr lang="en-US" sz="2800" dirty="0"/>
              <a:t>Host Code</a:t>
            </a:r>
          </a:p>
          <a:p>
            <a:pPr>
              <a:spcBef>
                <a:spcPts val="600"/>
              </a:spcBef>
            </a:pPr>
            <a:r>
              <a:rPr lang="en-US" sz="2800" b="1" dirty="0"/>
              <a:t>Parallel Code</a:t>
            </a:r>
          </a:p>
          <a:p>
            <a:pPr lvl="2">
              <a:spcBef>
                <a:spcPts val="600"/>
              </a:spcBef>
            </a:pPr>
            <a:r>
              <a:rPr lang="en-US" sz="2800" dirty="0"/>
              <a:t>Executed on GPU</a:t>
            </a:r>
          </a:p>
          <a:p>
            <a:pPr lvl="2">
              <a:spcBef>
                <a:spcPts val="600"/>
              </a:spcBef>
            </a:pPr>
            <a:r>
              <a:rPr lang="en-US" sz="2800" dirty="0"/>
              <a:t>Device Code</a:t>
            </a:r>
          </a:p>
          <a:p>
            <a:pPr lvl="2">
              <a:spcBef>
                <a:spcPts val="600"/>
              </a:spcBef>
            </a:pPr>
            <a:r>
              <a:rPr lang="en-US" sz="2800" dirty="0"/>
              <a:t>Kernel</a:t>
            </a:r>
          </a:p>
          <a:p>
            <a:pPr>
              <a:spcBef>
                <a:spcPts val="600"/>
              </a:spcBef>
            </a:pPr>
            <a:r>
              <a:rPr lang="en-US" sz="2800" dirty="0"/>
              <a:t>CPU – Host  </a:t>
            </a:r>
          </a:p>
          <a:p>
            <a:pPr>
              <a:spcBef>
                <a:spcPts val="600"/>
              </a:spcBef>
            </a:pPr>
            <a:r>
              <a:rPr lang="en-US" sz="2800" dirty="0"/>
              <a:t>GPU – Co–processor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50948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3AAE83-E854-CBC8-81E2-69A2892FD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Heterogeneous Computing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4C78C9A-ED2A-D365-8FB6-B2355E30987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295526"/>
            <a:ext cx="10006965" cy="4448174"/>
          </a:xfrm>
        </p:spPr>
        <p:txBody>
          <a:bodyPr>
            <a:normAutofit/>
          </a:bodyPr>
          <a:lstStyle/>
          <a:p>
            <a:r>
              <a:rPr lang="en-US" sz="2800" b="1" dirty="0"/>
              <a:t>Step 1:</a:t>
            </a:r>
            <a:r>
              <a:rPr lang="en-US" sz="2800" dirty="0"/>
              <a:t> Initialize the memories on both CPU and GPU.</a:t>
            </a:r>
          </a:p>
          <a:p>
            <a:r>
              <a:rPr lang="en-US" sz="2800" b="1" dirty="0"/>
              <a:t>Step 2:</a:t>
            </a:r>
            <a:r>
              <a:rPr lang="en-US" sz="2800" dirty="0"/>
              <a:t> Transfer the data to a GPU.</a:t>
            </a:r>
          </a:p>
          <a:p>
            <a:r>
              <a:rPr lang="en-US" sz="2800" b="1" dirty="0"/>
              <a:t>Step 3:</a:t>
            </a:r>
            <a:r>
              <a:rPr lang="en-US" sz="2800" dirty="0"/>
              <a:t> Do the computation on a GPU.</a:t>
            </a:r>
          </a:p>
          <a:p>
            <a:r>
              <a:rPr lang="en-US" sz="2800" b="1" dirty="0"/>
              <a:t>Step 4:</a:t>
            </a:r>
            <a:r>
              <a:rPr lang="en-US" sz="2800" dirty="0"/>
              <a:t> Transfer the data back to a CPU.</a:t>
            </a:r>
          </a:p>
          <a:p>
            <a:r>
              <a:rPr lang="en-US" sz="2800" b="1" dirty="0"/>
              <a:t>Step 5:</a:t>
            </a:r>
            <a:r>
              <a:rPr lang="en-US" sz="2800" dirty="0"/>
              <a:t> Delete the memories on both CPU and GPU.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xmlns="" val="716212152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26365024"/>
              </p:ext>
            </p:extLst>
          </p:nvPr>
        </p:nvGraphicFramePr>
        <p:xfrm>
          <a:off x="3402456" y="2635284"/>
          <a:ext cx="1181660" cy="7580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660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845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8660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763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FFFFFF"/>
                      </a:solidFill>
                      <a:prstDash val="solid"/>
                    </a:lnR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CA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CA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C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0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  <a:solidFill>
                      <a:srgbClr val="CDDCA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  <a:solidFill>
                      <a:srgbClr val="CDDCA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T w="76200">
                      <a:solidFill>
                        <a:srgbClr val="FFFFFF"/>
                      </a:solidFill>
                      <a:prstDash val="solid"/>
                    </a:lnT>
                    <a:solidFill>
                      <a:srgbClr val="CDDC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2780882" y="3486472"/>
            <a:ext cx="1803026" cy="442632"/>
          </a:xfrm>
          <a:custGeom>
            <a:avLst/>
            <a:gdLst/>
            <a:ahLst/>
            <a:cxnLst/>
            <a:rect l="l" t="t" r="r" b="b"/>
            <a:pathLst>
              <a:path w="2043430" h="501650">
                <a:moveTo>
                  <a:pt x="2042999" y="0"/>
                </a:moveTo>
                <a:lnTo>
                  <a:pt x="0" y="0"/>
                </a:lnTo>
                <a:lnTo>
                  <a:pt x="0" y="501516"/>
                </a:lnTo>
                <a:lnTo>
                  <a:pt x="2042999" y="501516"/>
                </a:lnTo>
                <a:lnTo>
                  <a:pt x="2042999" y="0"/>
                </a:lnTo>
                <a:close/>
              </a:path>
            </a:pathLst>
          </a:custGeom>
          <a:solidFill>
            <a:srgbClr val="9EC2E9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6"/>
          <p:cNvSpPr txBox="1"/>
          <p:nvPr/>
        </p:nvSpPr>
        <p:spPr>
          <a:xfrm>
            <a:off x="2781201" y="3991865"/>
            <a:ext cx="1802707" cy="397507"/>
          </a:xfrm>
          <a:prstGeom prst="rect">
            <a:avLst/>
          </a:prstGeom>
          <a:solidFill>
            <a:srgbClr val="B5B5B5"/>
          </a:solidFill>
        </p:spPr>
        <p:txBody>
          <a:bodyPr vert="horz" wrap="square" lIns="0" tIns="119343" rIns="0" bIns="0" rtlCol="0">
            <a:spAutoFit/>
          </a:bodyPr>
          <a:lstStyle/>
          <a:p>
            <a:pPr marL="402873">
              <a:spcBef>
                <a:spcPts val="940"/>
              </a:spcBef>
            </a:pPr>
            <a:r>
              <a:rPr b="1" dirty="0">
                <a:solidFill>
                  <a:schemeClr val="bg1"/>
                </a:solidFill>
                <a:latin typeface="Calibri"/>
                <a:cs typeface="Calibri"/>
              </a:rPr>
              <a:t>Host</a:t>
            </a:r>
            <a:r>
              <a:rPr b="1" spc="-31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b="1" spc="-9" dirty="0">
                <a:solidFill>
                  <a:schemeClr val="bg1"/>
                </a:solidFill>
                <a:latin typeface="Calibri"/>
                <a:cs typeface="Calibri"/>
              </a:rPr>
              <a:t>Memory</a:t>
            </a:r>
            <a:endParaRPr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781201" y="2632589"/>
            <a:ext cx="522194" cy="759199"/>
          </a:xfrm>
          <a:custGeom>
            <a:avLst/>
            <a:gdLst/>
            <a:ahLst/>
            <a:cxnLst/>
            <a:rect l="l" t="t" r="r" b="b"/>
            <a:pathLst>
              <a:path w="591819" h="860425">
                <a:moveTo>
                  <a:pt x="591434" y="0"/>
                </a:moveTo>
                <a:lnTo>
                  <a:pt x="0" y="0"/>
                </a:lnTo>
                <a:lnTo>
                  <a:pt x="0" y="859858"/>
                </a:lnTo>
                <a:lnTo>
                  <a:pt x="591434" y="859858"/>
                </a:lnTo>
                <a:lnTo>
                  <a:pt x="591434" y="0"/>
                </a:lnTo>
                <a:close/>
              </a:path>
            </a:pathLst>
          </a:custGeom>
          <a:solidFill>
            <a:srgbClr val="FAA757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grpSp>
        <p:nvGrpSpPr>
          <p:cNvPr id="8" name="object 8"/>
          <p:cNvGrpSpPr/>
          <p:nvPr/>
        </p:nvGrpSpPr>
        <p:grpSpPr>
          <a:xfrm>
            <a:off x="6254518" y="3270559"/>
            <a:ext cx="1770529" cy="1339663"/>
            <a:chOff x="5122491" y="2991078"/>
            <a:chExt cx="2006600" cy="1518285"/>
          </a:xfrm>
        </p:grpSpPr>
        <p:sp>
          <p:nvSpPr>
            <p:cNvPr id="9" name="object 9"/>
            <p:cNvSpPr/>
            <p:nvPr/>
          </p:nvSpPr>
          <p:spPr>
            <a:xfrm>
              <a:off x="5344833" y="2995129"/>
              <a:ext cx="1784350" cy="172085"/>
            </a:xfrm>
            <a:custGeom>
              <a:avLst/>
              <a:gdLst/>
              <a:ahLst/>
              <a:cxnLst/>
              <a:rect l="l" t="t" r="r" b="b"/>
              <a:pathLst>
                <a:path w="1784350" h="172085">
                  <a:moveTo>
                    <a:pt x="199453" y="660"/>
                  </a:moveTo>
                  <a:lnTo>
                    <a:pt x="0" y="660"/>
                  </a:lnTo>
                  <a:lnTo>
                    <a:pt x="0" y="171564"/>
                  </a:lnTo>
                  <a:lnTo>
                    <a:pt x="199453" y="171564"/>
                  </a:lnTo>
                  <a:lnTo>
                    <a:pt x="199453" y="660"/>
                  </a:lnTo>
                  <a:close/>
                </a:path>
                <a:path w="1784350" h="172085">
                  <a:moveTo>
                    <a:pt x="425958" y="330"/>
                  </a:moveTo>
                  <a:lnTo>
                    <a:pt x="226504" y="330"/>
                  </a:lnTo>
                  <a:lnTo>
                    <a:pt x="226504" y="171246"/>
                  </a:lnTo>
                  <a:lnTo>
                    <a:pt x="425958" y="171246"/>
                  </a:lnTo>
                  <a:lnTo>
                    <a:pt x="425958" y="330"/>
                  </a:lnTo>
                  <a:close/>
                </a:path>
                <a:path w="1784350" h="172085">
                  <a:moveTo>
                    <a:pt x="652056" y="330"/>
                  </a:moveTo>
                  <a:lnTo>
                    <a:pt x="452615" y="330"/>
                  </a:lnTo>
                  <a:lnTo>
                    <a:pt x="452615" y="171246"/>
                  </a:lnTo>
                  <a:lnTo>
                    <a:pt x="652056" y="171246"/>
                  </a:lnTo>
                  <a:lnTo>
                    <a:pt x="652056" y="330"/>
                  </a:lnTo>
                  <a:close/>
                </a:path>
                <a:path w="1784350" h="172085">
                  <a:moveTo>
                    <a:pt x="878560" y="0"/>
                  </a:moveTo>
                  <a:lnTo>
                    <a:pt x="679119" y="0"/>
                  </a:lnTo>
                  <a:lnTo>
                    <a:pt x="679119" y="170916"/>
                  </a:lnTo>
                  <a:lnTo>
                    <a:pt x="878560" y="170916"/>
                  </a:lnTo>
                  <a:lnTo>
                    <a:pt x="878560" y="0"/>
                  </a:lnTo>
                  <a:close/>
                </a:path>
                <a:path w="1784350" h="172085">
                  <a:moveTo>
                    <a:pt x="1105077" y="660"/>
                  </a:moveTo>
                  <a:lnTo>
                    <a:pt x="905624" y="660"/>
                  </a:lnTo>
                  <a:lnTo>
                    <a:pt x="905624" y="171564"/>
                  </a:lnTo>
                  <a:lnTo>
                    <a:pt x="1105077" y="171564"/>
                  </a:lnTo>
                  <a:lnTo>
                    <a:pt x="1105077" y="660"/>
                  </a:lnTo>
                  <a:close/>
                </a:path>
                <a:path w="1784350" h="172085">
                  <a:moveTo>
                    <a:pt x="1331582" y="330"/>
                  </a:moveTo>
                  <a:lnTo>
                    <a:pt x="1132141" y="330"/>
                  </a:lnTo>
                  <a:lnTo>
                    <a:pt x="1132141" y="171246"/>
                  </a:lnTo>
                  <a:lnTo>
                    <a:pt x="1331582" y="171246"/>
                  </a:lnTo>
                  <a:lnTo>
                    <a:pt x="1331582" y="330"/>
                  </a:lnTo>
                  <a:close/>
                </a:path>
                <a:path w="1784350" h="172085">
                  <a:moveTo>
                    <a:pt x="1557693" y="330"/>
                  </a:moveTo>
                  <a:lnTo>
                    <a:pt x="1358239" y="330"/>
                  </a:lnTo>
                  <a:lnTo>
                    <a:pt x="1358239" y="171246"/>
                  </a:lnTo>
                  <a:lnTo>
                    <a:pt x="1557693" y="171246"/>
                  </a:lnTo>
                  <a:lnTo>
                    <a:pt x="1557693" y="330"/>
                  </a:lnTo>
                  <a:close/>
                </a:path>
                <a:path w="1784350" h="172085">
                  <a:moveTo>
                    <a:pt x="1784197" y="0"/>
                  </a:moveTo>
                  <a:lnTo>
                    <a:pt x="1584744" y="0"/>
                  </a:lnTo>
                  <a:lnTo>
                    <a:pt x="1584744" y="170916"/>
                  </a:lnTo>
                  <a:lnTo>
                    <a:pt x="1784197" y="170916"/>
                  </a:lnTo>
                  <a:lnTo>
                    <a:pt x="1784197" y="0"/>
                  </a:lnTo>
                  <a:close/>
                </a:path>
              </a:pathLst>
            </a:custGeom>
            <a:solidFill>
              <a:srgbClr val="CDDCA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" name="object 10"/>
            <p:cNvSpPr/>
            <p:nvPr/>
          </p:nvSpPr>
          <p:spPr>
            <a:xfrm>
              <a:off x="5122491" y="2991078"/>
              <a:ext cx="200025" cy="85725"/>
            </a:xfrm>
            <a:custGeom>
              <a:avLst/>
              <a:gdLst/>
              <a:ahLst/>
              <a:cxnLst/>
              <a:rect l="l" t="t" r="r" b="b"/>
              <a:pathLst>
                <a:path w="200025" h="85725">
                  <a:moveTo>
                    <a:pt x="199450" y="0"/>
                  </a:moveTo>
                  <a:lnTo>
                    <a:pt x="0" y="0"/>
                  </a:lnTo>
                  <a:lnTo>
                    <a:pt x="0" y="85455"/>
                  </a:lnTo>
                  <a:lnTo>
                    <a:pt x="199450" y="85455"/>
                  </a:lnTo>
                  <a:lnTo>
                    <a:pt x="199450" y="0"/>
                  </a:lnTo>
                  <a:close/>
                </a:path>
              </a:pathLst>
            </a:custGeom>
            <a:solidFill>
              <a:srgbClr val="FAA75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" name="object 11"/>
            <p:cNvSpPr/>
            <p:nvPr/>
          </p:nvSpPr>
          <p:spPr>
            <a:xfrm>
              <a:off x="5124075" y="3081100"/>
              <a:ext cx="200025" cy="85725"/>
            </a:xfrm>
            <a:custGeom>
              <a:avLst/>
              <a:gdLst/>
              <a:ahLst/>
              <a:cxnLst/>
              <a:rect l="l" t="t" r="r" b="b"/>
              <a:pathLst>
                <a:path w="200025" h="85725">
                  <a:moveTo>
                    <a:pt x="199452" y="0"/>
                  </a:moveTo>
                  <a:lnTo>
                    <a:pt x="0" y="0"/>
                  </a:lnTo>
                  <a:lnTo>
                    <a:pt x="0" y="85455"/>
                  </a:lnTo>
                  <a:lnTo>
                    <a:pt x="199452" y="85455"/>
                  </a:lnTo>
                  <a:lnTo>
                    <a:pt x="199452" y="0"/>
                  </a:lnTo>
                  <a:close/>
                </a:path>
              </a:pathLst>
            </a:custGeom>
            <a:solidFill>
              <a:srgbClr val="9EC2E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" name="object 12"/>
            <p:cNvSpPr/>
            <p:nvPr/>
          </p:nvSpPr>
          <p:spPr>
            <a:xfrm>
              <a:off x="5344833" y="3186861"/>
              <a:ext cx="1784350" cy="172085"/>
            </a:xfrm>
            <a:custGeom>
              <a:avLst/>
              <a:gdLst/>
              <a:ahLst/>
              <a:cxnLst/>
              <a:rect l="l" t="t" r="r" b="b"/>
              <a:pathLst>
                <a:path w="1784350" h="172085">
                  <a:moveTo>
                    <a:pt x="199453" y="660"/>
                  </a:moveTo>
                  <a:lnTo>
                    <a:pt x="0" y="660"/>
                  </a:lnTo>
                  <a:lnTo>
                    <a:pt x="0" y="171564"/>
                  </a:lnTo>
                  <a:lnTo>
                    <a:pt x="199453" y="171564"/>
                  </a:lnTo>
                  <a:lnTo>
                    <a:pt x="199453" y="660"/>
                  </a:lnTo>
                  <a:close/>
                </a:path>
                <a:path w="1784350" h="172085">
                  <a:moveTo>
                    <a:pt x="425958" y="330"/>
                  </a:moveTo>
                  <a:lnTo>
                    <a:pt x="226504" y="330"/>
                  </a:lnTo>
                  <a:lnTo>
                    <a:pt x="226504" y="171246"/>
                  </a:lnTo>
                  <a:lnTo>
                    <a:pt x="425958" y="171246"/>
                  </a:lnTo>
                  <a:lnTo>
                    <a:pt x="425958" y="330"/>
                  </a:lnTo>
                  <a:close/>
                </a:path>
                <a:path w="1784350" h="172085">
                  <a:moveTo>
                    <a:pt x="652056" y="330"/>
                  </a:moveTo>
                  <a:lnTo>
                    <a:pt x="452615" y="330"/>
                  </a:lnTo>
                  <a:lnTo>
                    <a:pt x="452615" y="171246"/>
                  </a:lnTo>
                  <a:lnTo>
                    <a:pt x="652056" y="171246"/>
                  </a:lnTo>
                  <a:lnTo>
                    <a:pt x="652056" y="330"/>
                  </a:lnTo>
                  <a:close/>
                </a:path>
                <a:path w="1784350" h="172085">
                  <a:moveTo>
                    <a:pt x="878560" y="0"/>
                  </a:moveTo>
                  <a:lnTo>
                    <a:pt x="679119" y="0"/>
                  </a:lnTo>
                  <a:lnTo>
                    <a:pt x="679119" y="170916"/>
                  </a:lnTo>
                  <a:lnTo>
                    <a:pt x="878560" y="170916"/>
                  </a:lnTo>
                  <a:lnTo>
                    <a:pt x="878560" y="0"/>
                  </a:lnTo>
                  <a:close/>
                </a:path>
                <a:path w="1784350" h="172085">
                  <a:moveTo>
                    <a:pt x="1105077" y="660"/>
                  </a:moveTo>
                  <a:lnTo>
                    <a:pt x="905624" y="660"/>
                  </a:lnTo>
                  <a:lnTo>
                    <a:pt x="905624" y="171564"/>
                  </a:lnTo>
                  <a:lnTo>
                    <a:pt x="1105077" y="171564"/>
                  </a:lnTo>
                  <a:lnTo>
                    <a:pt x="1105077" y="660"/>
                  </a:lnTo>
                  <a:close/>
                </a:path>
                <a:path w="1784350" h="172085">
                  <a:moveTo>
                    <a:pt x="1331582" y="330"/>
                  </a:moveTo>
                  <a:lnTo>
                    <a:pt x="1132141" y="330"/>
                  </a:lnTo>
                  <a:lnTo>
                    <a:pt x="1132141" y="171246"/>
                  </a:lnTo>
                  <a:lnTo>
                    <a:pt x="1331582" y="171246"/>
                  </a:lnTo>
                  <a:lnTo>
                    <a:pt x="1331582" y="330"/>
                  </a:lnTo>
                  <a:close/>
                </a:path>
                <a:path w="1784350" h="172085">
                  <a:moveTo>
                    <a:pt x="1557693" y="330"/>
                  </a:moveTo>
                  <a:lnTo>
                    <a:pt x="1358239" y="330"/>
                  </a:lnTo>
                  <a:lnTo>
                    <a:pt x="1358239" y="171246"/>
                  </a:lnTo>
                  <a:lnTo>
                    <a:pt x="1557693" y="171246"/>
                  </a:lnTo>
                  <a:lnTo>
                    <a:pt x="1557693" y="330"/>
                  </a:lnTo>
                  <a:close/>
                </a:path>
                <a:path w="1784350" h="172085">
                  <a:moveTo>
                    <a:pt x="1784197" y="0"/>
                  </a:moveTo>
                  <a:lnTo>
                    <a:pt x="1584744" y="0"/>
                  </a:lnTo>
                  <a:lnTo>
                    <a:pt x="1584744" y="170916"/>
                  </a:lnTo>
                  <a:lnTo>
                    <a:pt x="1784197" y="170916"/>
                  </a:lnTo>
                  <a:lnTo>
                    <a:pt x="1784197" y="0"/>
                  </a:lnTo>
                  <a:close/>
                </a:path>
              </a:pathLst>
            </a:custGeom>
            <a:solidFill>
              <a:srgbClr val="CDDCA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3" name="object 13"/>
            <p:cNvSpPr/>
            <p:nvPr/>
          </p:nvSpPr>
          <p:spPr>
            <a:xfrm>
              <a:off x="5122491" y="3182806"/>
              <a:ext cx="200025" cy="85725"/>
            </a:xfrm>
            <a:custGeom>
              <a:avLst/>
              <a:gdLst/>
              <a:ahLst/>
              <a:cxnLst/>
              <a:rect l="l" t="t" r="r" b="b"/>
              <a:pathLst>
                <a:path w="200025" h="85725">
                  <a:moveTo>
                    <a:pt x="199450" y="0"/>
                  </a:moveTo>
                  <a:lnTo>
                    <a:pt x="0" y="0"/>
                  </a:lnTo>
                  <a:lnTo>
                    <a:pt x="0" y="85455"/>
                  </a:lnTo>
                  <a:lnTo>
                    <a:pt x="199450" y="85455"/>
                  </a:lnTo>
                  <a:lnTo>
                    <a:pt x="199450" y="0"/>
                  </a:lnTo>
                  <a:close/>
                </a:path>
              </a:pathLst>
            </a:custGeom>
            <a:solidFill>
              <a:srgbClr val="FAA75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4" name="object 14"/>
            <p:cNvSpPr/>
            <p:nvPr/>
          </p:nvSpPr>
          <p:spPr>
            <a:xfrm>
              <a:off x="5124075" y="3272826"/>
              <a:ext cx="200025" cy="85725"/>
            </a:xfrm>
            <a:custGeom>
              <a:avLst/>
              <a:gdLst/>
              <a:ahLst/>
              <a:cxnLst/>
              <a:rect l="l" t="t" r="r" b="b"/>
              <a:pathLst>
                <a:path w="200025" h="85725">
                  <a:moveTo>
                    <a:pt x="199452" y="0"/>
                  </a:moveTo>
                  <a:lnTo>
                    <a:pt x="0" y="0"/>
                  </a:lnTo>
                  <a:lnTo>
                    <a:pt x="0" y="85457"/>
                  </a:lnTo>
                  <a:lnTo>
                    <a:pt x="199452" y="85457"/>
                  </a:lnTo>
                  <a:lnTo>
                    <a:pt x="199452" y="0"/>
                  </a:lnTo>
                  <a:close/>
                </a:path>
              </a:pathLst>
            </a:custGeom>
            <a:solidFill>
              <a:srgbClr val="9EC2E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5" name="object 15"/>
            <p:cNvSpPr/>
            <p:nvPr/>
          </p:nvSpPr>
          <p:spPr>
            <a:xfrm>
              <a:off x="5344833" y="3378593"/>
              <a:ext cx="1784350" cy="172085"/>
            </a:xfrm>
            <a:custGeom>
              <a:avLst/>
              <a:gdLst/>
              <a:ahLst/>
              <a:cxnLst/>
              <a:rect l="l" t="t" r="r" b="b"/>
              <a:pathLst>
                <a:path w="1784350" h="172085">
                  <a:moveTo>
                    <a:pt x="199453" y="647"/>
                  </a:moveTo>
                  <a:lnTo>
                    <a:pt x="0" y="647"/>
                  </a:lnTo>
                  <a:lnTo>
                    <a:pt x="0" y="171564"/>
                  </a:lnTo>
                  <a:lnTo>
                    <a:pt x="199453" y="171564"/>
                  </a:lnTo>
                  <a:lnTo>
                    <a:pt x="199453" y="647"/>
                  </a:lnTo>
                  <a:close/>
                </a:path>
                <a:path w="1784350" h="172085">
                  <a:moveTo>
                    <a:pt x="425958" y="330"/>
                  </a:moveTo>
                  <a:lnTo>
                    <a:pt x="226504" y="330"/>
                  </a:lnTo>
                  <a:lnTo>
                    <a:pt x="226504" y="171234"/>
                  </a:lnTo>
                  <a:lnTo>
                    <a:pt x="425958" y="171234"/>
                  </a:lnTo>
                  <a:lnTo>
                    <a:pt x="425958" y="330"/>
                  </a:lnTo>
                  <a:close/>
                </a:path>
                <a:path w="1784350" h="172085">
                  <a:moveTo>
                    <a:pt x="652056" y="330"/>
                  </a:moveTo>
                  <a:lnTo>
                    <a:pt x="452615" y="330"/>
                  </a:lnTo>
                  <a:lnTo>
                    <a:pt x="452615" y="171234"/>
                  </a:lnTo>
                  <a:lnTo>
                    <a:pt x="652056" y="171234"/>
                  </a:lnTo>
                  <a:lnTo>
                    <a:pt x="652056" y="330"/>
                  </a:lnTo>
                  <a:close/>
                </a:path>
                <a:path w="1784350" h="172085">
                  <a:moveTo>
                    <a:pt x="878560" y="0"/>
                  </a:moveTo>
                  <a:lnTo>
                    <a:pt x="679119" y="0"/>
                  </a:lnTo>
                  <a:lnTo>
                    <a:pt x="679119" y="170903"/>
                  </a:lnTo>
                  <a:lnTo>
                    <a:pt x="878560" y="170903"/>
                  </a:lnTo>
                  <a:lnTo>
                    <a:pt x="878560" y="0"/>
                  </a:lnTo>
                  <a:close/>
                </a:path>
                <a:path w="1784350" h="172085">
                  <a:moveTo>
                    <a:pt x="1105077" y="647"/>
                  </a:moveTo>
                  <a:lnTo>
                    <a:pt x="905624" y="647"/>
                  </a:lnTo>
                  <a:lnTo>
                    <a:pt x="905624" y="171564"/>
                  </a:lnTo>
                  <a:lnTo>
                    <a:pt x="1105077" y="171564"/>
                  </a:lnTo>
                  <a:lnTo>
                    <a:pt x="1105077" y="647"/>
                  </a:lnTo>
                  <a:close/>
                </a:path>
                <a:path w="1784350" h="172085">
                  <a:moveTo>
                    <a:pt x="1331582" y="330"/>
                  </a:moveTo>
                  <a:lnTo>
                    <a:pt x="1132141" y="330"/>
                  </a:lnTo>
                  <a:lnTo>
                    <a:pt x="1132141" y="171234"/>
                  </a:lnTo>
                  <a:lnTo>
                    <a:pt x="1331582" y="171234"/>
                  </a:lnTo>
                  <a:lnTo>
                    <a:pt x="1331582" y="330"/>
                  </a:lnTo>
                  <a:close/>
                </a:path>
                <a:path w="1784350" h="172085">
                  <a:moveTo>
                    <a:pt x="1557693" y="330"/>
                  </a:moveTo>
                  <a:lnTo>
                    <a:pt x="1358239" y="330"/>
                  </a:lnTo>
                  <a:lnTo>
                    <a:pt x="1358239" y="171234"/>
                  </a:lnTo>
                  <a:lnTo>
                    <a:pt x="1557693" y="171234"/>
                  </a:lnTo>
                  <a:lnTo>
                    <a:pt x="1557693" y="330"/>
                  </a:lnTo>
                  <a:close/>
                </a:path>
                <a:path w="1784350" h="172085">
                  <a:moveTo>
                    <a:pt x="1784197" y="0"/>
                  </a:moveTo>
                  <a:lnTo>
                    <a:pt x="1584744" y="0"/>
                  </a:lnTo>
                  <a:lnTo>
                    <a:pt x="1584744" y="170903"/>
                  </a:lnTo>
                  <a:lnTo>
                    <a:pt x="1784197" y="170903"/>
                  </a:lnTo>
                  <a:lnTo>
                    <a:pt x="1784197" y="0"/>
                  </a:lnTo>
                  <a:close/>
                </a:path>
              </a:pathLst>
            </a:custGeom>
            <a:solidFill>
              <a:srgbClr val="CDDCA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6" name="object 16"/>
            <p:cNvSpPr/>
            <p:nvPr/>
          </p:nvSpPr>
          <p:spPr>
            <a:xfrm>
              <a:off x="5122491" y="3374534"/>
              <a:ext cx="200025" cy="85725"/>
            </a:xfrm>
            <a:custGeom>
              <a:avLst/>
              <a:gdLst/>
              <a:ahLst/>
              <a:cxnLst/>
              <a:rect l="l" t="t" r="r" b="b"/>
              <a:pathLst>
                <a:path w="200025" h="85725">
                  <a:moveTo>
                    <a:pt x="199450" y="0"/>
                  </a:moveTo>
                  <a:lnTo>
                    <a:pt x="0" y="0"/>
                  </a:lnTo>
                  <a:lnTo>
                    <a:pt x="0" y="85455"/>
                  </a:lnTo>
                  <a:lnTo>
                    <a:pt x="199450" y="85455"/>
                  </a:lnTo>
                  <a:lnTo>
                    <a:pt x="199450" y="0"/>
                  </a:lnTo>
                  <a:close/>
                </a:path>
              </a:pathLst>
            </a:custGeom>
            <a:solidFill>
              <a:srgbClr val="FAA75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7" name="object 17"/>
            <p:cNvSpPr/>
            <p:nvPr/>
          </p:nvSpPr>
          <p:spPr>
            <a:xfrm>
              <a:off x="5124075" y="3464556"/>
              <a:ext cx="200025" cy="85725"/>
            </a:xfrm>
            <a:custGeom>
              <a:avLst/>
              <a:gdLst/>
              <a:ahLst/>
              <a:cxnLst/>
              <a:rect l="l" t="t" r="r" b="b"/>
              <a:pathLst>
                <a:path w="200025" h="85725">
                  <a:moveTo>
                    <a:pt x="199452" y="0"/>
                  </a:moveTo>
                  <a:lnTo>
                    <a:pt x="0" y="0"/>
                  </a:lnTo>
                  <a:lnTo>
                    <a:pt x="0" y="85455"/>
                  </a:lnTo>
                  <a:lnTo>
                    <a:pt x="199452" y="85455"/>
                  </a:lnTo>
                  <a:lnTo>
                    <a:pt x="199452" y="0"/>
                  </a:lnTo>
                  <a:close/>
                </a:path>
              </a:pathLst>
            </a:custGeom>
            <a:solidFill>
              <a:srgbClr val="9EC2E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8" name="object 18"/>
            <p:cNvSpPr/>
            <p:nvPr/>
          </p:nvSpPr>
          <p:spPr>
            <a:xfrm>
              <a:off x="5344833" y="3570312"/>
              <a:ext cx="1784350" cy="172085"/>
            </a:xfrm>
            <a:custGeom>
              <a:avLst/>
              <a:gdLst/>
              <a:ahLst/>
              <a:cxnLst/>
              <a:rect l="l" t="t" r="r" b="b"/>
              <a:pathLst>
                <a:path w="1784350" h="172085">
                  <a:moveTo>
                    <a:pt x="199453" y="660"/>
                  </a:moveTo>
                  <a:lnTo>
                    <a:pt x="0" y="660"/>
                  </a:lnTo>
                  <a:lnTo>
                    <a:pt x="0" y="171577"/>
                  </a:lnTo>
                  <a:lnTo>
                    <a:pt x="199453" y="171577"/>
                  </a:lnTo>
                  <a:lnTo>
                    <a:pt x="199453" y="660"/>
                  </a:lnTo>
                  <a:close/>
                </a:path>
                <a:path w="1784350" h="172085">
                  <a:moveTo>
                    <a:pt x="425958" y="330"/>
                  </a:moveTo>
                  <a:lnTo>
                    <a:pt x="226504" y="330"/>
                  </a:lnTo>
                  <a:lnTo>
                    <a:pt x="226504" y="171246"/>
                  </a:lnTo>
                  <a:lnTo>
                    <a:pt x="425958" y="171246"/>
                  </a:lnTo>
                  <a:lnTo>
                    <a:pt x="425958" y="330"/>
                  </a:lnTo>
                  <a:close/>
                </a:path>
                <a:path w="1784350" h="172085">
                  <a:moveTo>
                    <a:pt x="652056" y="330"/>
                  </a:moveTo>
                  <a:lnTo>
                    <a:pt x="452615" y="330"/>
                  </a:lnTo>
                  <a:lnTo>
                    <a:pt x="452615" y="171246"/>
                  </a:lnTo>
                  <a:lnTo>
                    <a:pt x="652056" y="171246"/>
                  </a:lnTo>
                  <a:lnTo>
                    <a:pt x="652056" y="330"/>
                  </a:lnTo>
                  <a:close/>
                </a:path>
                <a:path w="1784350" h="172085">
                  <a:moveTo>
                    <a:pt x="878560" y="0"/>
                  </a:moveTo>
                  <a:lnTo>
                    <a:pt x="679119" y="0"/>
                  </a:lnTo>
                  <a:lnTo>
                    <a:pt x="679119" y="170916"/>
                  </a:lnTo>
                  <a:lnTo>
                    <a:pt x="878560" y="170916"/>
                  </a:lnTo>
                  <a:lnTo>
                    <a:pt x="878560" y="0"/>
                  </a:lnTo>
                  <a:close/>
                </a:path>
                <a:path w="1784350" h="172085">
                  <a:moveTo>
                    <a:pt x="1105077" y="660"/>
                  </a:moveTo>
                  <a:lnTo>
                    <a:pt x="905624" y="660"/>
                  </a:lnTo>
                  <a:lnTo>
                    <a:pt x="905624" y="171577"/>
                  </a:lnTo>
                  <a:lnTo>
                    <a:pt x="1105077" y="171577"/>
                  </a:lnTo>
                  <a:lnTo>
                    <a:pt x="1105077" y="660"/>
                  </a:lnTo>
                  <a:close/>
                </a:path>
                <a:path w="1784350" h="172085">
                  <a:moveTo>
                    <a:pt x="1331582" y="330"/>
                  </a:moveTo>
                  <a:lnTo>
                    <a:pt x="1132141" y="330"/>
                  </a:lnTo>
                  <a:lnTo>
                    <a:pt x="1132141" y="171246"/>
                  </a:lnTo>
                  <a:lnTo>
                    <a:pt x="1331582" y="171246"/>
                  </a:lnTo>
                  <a:lnTo>
                    <a:pt x="1331582" y="330"/>
                  </a:lnTo>
                  <a:close/>
                </a:path>
                <a:path w="1784350" h="172085">
                  <a:moveTo>
                    <a:pt x="1557693" y="330"/>
                  </a:moveTo>
                  <a:lnTo>
                    <a:pt x="1358239" y="330"/>
                  </a:lnTo>
                  <a:lnTo>
                    <a:pt x="1358239" y="171246"/>
                  </a:lnTo>
                  <a:lnTo>
                    <a:pt x="1557693" y="171246"/>
                  </a:lnTo>
                  <a:lnTo>
                    <a:pt x="1557693" y="330"/>
                  </a:lnTo>
                  <a:close/>
                </a:path>
                <a:path w="1784350" h="172085">
                  <a:moveTo>
                    <a:pt x="1784197" y="0"/>
                  </a:moveTo>
                  <a:lnTo>
                    <a:pt x="1584744" y="0"/>
                  </a:lnTo>
                  <a:lnTo>
                    <a:pt x="1584744" y="170916"/>
                  </a:lnTo>
                  <a:lnTo>
                    <a:pt x="1784197" y="170916"/>
                  </a:lnTo>
                  <a:lnTo>
                    <a:pt x="1784197" y="0"/>
                  </a:lnTo>
                  <a:close/>
                </a:path>
              </a:pathLst>
            </a:custGeom>
            <a:solidFill>
              <a:srgbClr val="CDDCA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9" name="object 19"/>
            <p:cNvSpPr/>
            <p:nvPr/>
          </p:nvSpPr>
          <p:spPr>
            <a:xfrm>
              <a:off x="5122491" y="3566261"/>
              <a:ext cx="200025" cy="85725"/>
            </a:xfrm>
            <a:custGeom>
              <a:avLst/>
              <a:gdLst/>
              <a:ahLst/>
              <a:cxnLst/>
              <a:rect l="l" t="t" r="r" b="b"/>
              <a:pathLst>
                <a:path w="200025" h="85725">
                  <a:moveTo>
                    <a:pt x="199450" y="0"/>
                  </a:moveTo>
                  <a:lnTo>
                    <a:pt x="0" y="0"/>
                  </a:lnTo>
                  <a:lnTo>
                    <a:pt x="0" y="85457"/>
                  </a:lnTo>
                  <a:lnTo>
                    <a:pt x="199450" y="85457"/>
                  </a:lnTo>
                  <a:lnTo>
                    <a:pt x="199450" y="0"/>
                  </a:lnTo>
                  <a:close/>
                </a:path>
              </a:pathLst>
            </a:custGeom>
            <a:solidFill>
              <a:srgbClr val="FAA75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0" name="object 20"/>
            <p:cNvSpPr/>
            <p:nvPr/>
          </p:nvSpPr>
          <p:spPr>
            <a:xfrm>
              <a:off x="5124075" y="3656283"/>
              <a:ext cx="200025" cy="85725"/>
            </a:xfrm>
            <a:custGeom>
              <a:avLst/>
              <a:gdLst/>
              <a:ahLst/>
              <a:cxnLst/>
              <a:rect l="l" t="t" r="r" b="b"/>
              <a:pathLst>
                <a:path w="200025" h="85725">
                  <a:moveTo>
                    <a:pt x="199452" y="0"/>
                  </a:moveTo>
                  <a:lnTo>
                    <a:pt x="0" y="0"/>
                  </a:lnTo>
                  <a:lnTo>
                    <a:pt x="0" y="85457"/>
                  </a:lnTo>
                  <a:lnTo>
                    <a:pt x="199452" y="85457"/>
                  </a:lnTo>
                  <a:lnTo>
                    <a:pt x="199452" y="0"/>
                  </a:lnTo>
                  <a:close/>
                </a:path>
              </a:pathLst>
            </a:custGeom>
            <a:solidFill>
              <a:srgbClr val="9EC2E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1" name="object 21"/>
            <p:cNvSpPr/>
            <p:nvPr/>
          </p:nvSpPr>
          <p:spPr>
            <a:xfrm>
              <a:off x="5344833" y="3762044"/>
              <a:ext cx="1784350" cy="172085"/>
            </a:xfrm>
            <a:custGeom>
              <a:avLst/>
              <a:gdLst/>
              <a:ahLst/>
              <a:cxnLst/>
              <a:rect l="l" t="t" r="r" b="b"/>
              <a:pathLst>
                <a:path w="1784350" h="172085">
                  <a:moveTo>
                    <a:pt x="199453" y="660"/>
                  </a:moveTo>
                  <a:lnTo>
                    <a:pt x="0" y="660"/>
                  </a:lnTo>
                  <a:lnTo>
                    <a:pt x="0" y="171564"/>
                  </a:lnTo>
                  <a:lnTo>
                    <a:pt x="199453" y="171564"/>
                  </a:lnTo>
                  <a:lnTo>
                    <a:pt x="199453" y="660"/>
                  </a:lnTo>
                  <a:close/>
                </a:path>
                <a:path w="1784350" h="172085">
                  <a:moveTo>
                    <a:pt x="425958" y="330"/>
                  </a:moveTo>
                  <a:lnTo>
                    <a:pt x="226504" y="330"/>
                  </a:lnTo>
                  <a:lnTo>
                    <a:pt x="226504" y="171246"/>
                  </a:lnTo>
                  <a:lnTo>
                    <a:pt x="425958" y="171246"/>
                  </a:lnTo>
                  <a:lnTo>
                    <a:pt x="425958" y="330"/>
                  </a:lnTo>
                  <a:close/>
                </a:path>
                <a:path w="1784350" h="172085">
                  <a:moveTo>
                    <a:pt x="652056" y="330"/>
                  </a:moveTo>
                  <a:lnTo>
                    <a:pt x="452615" y="330"/>
                  </a:lnTo>
                  <a:lnTo>
                    <a:pt x="452615" y="171246"/>
                  </a:lnTo>
                  <a:lnTo>
                    <a:pt x="652056" y="171246"/>
                  </a:lnTo>
                  <a:lnTo>
                    <a:pt x="652056" y="330"/>
                  </a:lnTo>
                  <a:close/>
                </a:path>
                <a:path w="1784350" h="172085">
                  <a:moveTo>
                    <a:pt x="878560" y="0"/>
                  </a:moveTo>
                  <a:lnTo>
                    <a:pt x="679119" y="0"/>
                  </a:lnTo>
                  <a:lnTo>
                    <a:pt x="679119" y="170916"/>
                  </a:lnTo>
                  <a:lnTo>
                    <a:pt x="878560" y="170916"/>
                  </a:lnTo>
                  <a:lnTo>
                    <a:pt x="878560" y="0"/>
                  </a:lnTo>
                  <a:close/>
                </a:path>
                <a:path w="1784350" h="172085">
                  <a:moveTo>
                    <a:pt x="1105077" y="660"/>
                  </a:moveTo>
                  <a:lnTo>
                    <a:pt x="905624" y="660"/>
                  </a:lnTo>
                  <a:lnTo>
                    <a:pt x="905624" y="171564"/>
                  </a:lnTo>
                  <a:lnTo>
                    <a:pt x="1105077" y="171564"/>
                  </a:lnTo>
                  <a:lnTo>
                    <a:pt x="1105077" y="660"/>
                  </a:lnTo>
                  <a:close/>
                </a:path>
                <a:path w="1784350" h="172085">
                  <a:moveTo>
                    <a:pt x="1331582" y="330"/>
                  </a:moveTo>
                  <a:lnTo>
                    <a:pt x="1132141" y="330"/>
                  </a:lnTo>
                  <a:lnTo>
                    <a:pt x="1132141" y="171246"/>
                  </a:lnTo>
                  <a:lnTo>
                    <a:pt x="1331582" y="171246"/>
                  </a:lnTo>
                  <a:lnTo>
                    <a:pt x="1331582" y="330"/>
                  </a:lnTo>
                  <a:close/>
                </a:path>
                <a:path w="1784350" h="172085">
                  <a:moveTo>
                    <a:pt x="1557693" y="330"/>
                  </a:moveTo>
                  <a:lnTo>
                    <a:pt x="1358239" y="330"/>
                  </a:lnTo>
                  <a:lnTo>
                    <a:pt x="1358239" y="171246"/>
                  </a:lnTo>
                  <a:lnTo>
                    <a:pt x="1557693" y="171246"/>
                  </a:lnTo>
                  <a:lnTo>
                    <a:pt x="1557693" y="330"/>
                  </a:lnTo>
                  <a:close/>
                </a:path>
                <a:path w="1784350" h="172085">
                  <a:moveTo>
                    <a:pt x="1784197" y="0"/>
                  </a:moveTo>
                  <a:lnTo>
                    <a:pt x="1584744" y="0"/>
                  </a:lnTo>
                  <a:lnTo>
                    <a:pt x="1584744" y="170916"/>
                  </a:lnTo>
                  <a:lnTo>
                    <a:pt x="1784197" y="170916"/>
                  </a:lnTo>
                  <a:lnTo>
                    <a:pt x="1784197" y="0"/>
                  </a:lnTo>
                  <a:close/>
                </a:path>
              </a:pathLst>
            </a:custGeom>
            <a:solidFill>
              <a:srgbClr val="CDDCA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2" name="object 22"/>
            <p:cNvSpPr/>
            <p:nvPr/>
          </p:nvSpPr>
          <p:spPr>
            <a:xfrm>
              <a:off x="5122491" y="3757991"/>
              <a:ext cx="200025" cy="85725"/>
            </a:xfrm>
            <a:custGeom>
              <a:avLst/>
              <a:gdLst/>
              <a:ahLst/>
              <a:cxnLst/>
              <a:rect l="l" t="t" r="r" b="b"/>
              <a:pathLst>
                <a:path w="200025" h="85725">
                  <a:moveTo>
                    <a:pt x="199450" y="0"/>
                  </a:moveTo>
                  <a:lnTo>
                    <a:pt x="0" y="0"/>
                  </a:lnTo>
                  <a:lnTo>
                    <a:pt x="0" y="85455"/>
                  </a:lnTo>
                  <a:lnTo>
                    <a:pt x="199450" y="85455"/>
                  </a:lnTo>
                  <a:lnTo>
                    <a:pt x="199450" y="0"/>
                  </a:lnTo>
                  <a:close/>
                </a:path>
              </a:pathLst>
            </a:custGeom>
            <a:solidFill>
              <a:srgbClr val="FAA75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3" name="object 23"/>
            <p:cNvSpPr/>
            <p:nvPr/>
          </p:nvSpPr>
          <p:spPr>
            <a:xfrm>
              <a:off x="5124075" y="3848011"/>
              <a:ext cx="200025" cy="85725"/>
            </a:xfrm>
            <a:custGeom>
              <a:avLst/>
              <a:gdLst/>
              <a:ahLst/>
              <a:cxnLst/>
              <a:rect l="l" t="t" r="r" b="b"/>
              <a:pathLst>
                <a:path w="200025" h="85725">
                  <a:moveTo>
                    <a:pt x="199452" y="0"/>
                  </a:moveTo>
                  <a:lnTo>
                    <a:pt x="0" y="0"/>
                  </a:lnTo>
                  <a:lnTo>
                    <a:pt x="0" y="85457"/>
                  </a:lnTo>
                  <a:lnTo>
                    <a:pt x="199452" y="85457"/>
                  </a:lnTo>
                  <a:lnTo>
                    <a:pt x="199452" y="0"/>
                  </a:lnTo>
                  <a:close/>
                </a:path>
              </a:pathLst>
            </a:custGeom>
            <a:solidFill>
              <a:srgbClr val="9EC2E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4" name="object 24"/>
            <p:cNvSpPr/>
            <p:nvPr/>
          </p:nvSpPr>
          <p:spPr>
            <a:xfrm>
              <a:off x="5344833" y="3953776"/>
              <a:ext cx="1784350" cy="172085"/>
            </a:xfrm>
            <a:custGeom>
              <a:avLst/>
              <a:gdLst/>
              <a:ahLst/>
              <a:cxnLst/>
              <a:rect l="l" t="t" r="r" b="b"/>
              <a:pathLst>
                <a:path w="1784350" h="172085">
                  <a:moveTo>
                    <a:pt x="199453" y="647"/>
                  </a:moveTo>
                  <a:lnTo>
                    <a:pt x="0" y="647"/>
                  </a:lnTo>
                  <a:lnTo>
                    <a:pt x="0" y="171564"/>
                  </a:lnTo>
                  <a:lnTo>
                    <a:pt x="199453" y="171564"/>
                  </a:lnTo>
                  <a:lnTo>
                    <a:pt x="199453" y="647"/>
                  </a:lnTo>
                  <a:close/>
                </a:path>
                <a:path w="1784350" h="172085">
                  <a:moveTo>
                    <a:pt x="425958" y="330"/>
                  </a:moveTo>
                  <a:lnTo>
                    <a:pt x="226504" y="330"/>
                  </a:lnTo>
                  <a:lnTo>
                    <a:pt x="226504" y="171234"/>
                  </a:lnTo>
                  <a:lnTo>
                    <a:pt x="425958" y="171234"/>
                  </a:lnTo>
                  <a:lnTo>
                    <a:pt x="425958" y="330"/>
                  </a:lnTo>
                  <a:close/>
                </a:path>
                <a:path w="1784350" h="172085">
                  <a:moveTo>
                    <a:pt x="652056" y="330"/>
                  </a:moveTo>
                  <a:lnTo>
                    <a:pt x="452615" y="330"/>
                  </a:lnTo>
                  <a:lnTo>
                    <a:pt x="452615" y="171234"/>
                  </a:lnTo>
                  <a:lnTo>
                    <a:pt x="652056" y="171234"/>
                  </a:lnTo>
                  <a:lnTo>
                    <a:pt x="652056" y="330"/>
                  </a:lnTo>
                  <a:close/>
                </a:path>
                <a:path w="1784350" h="172085">
                  <a:moveTo>
                    <a:pt x="878560" y="0"/>
                  </a:moveTo>
                  <a:lnTo>
                    <a:pt x="679119" y="0"/>
                  </a:lnTo>
                  <a:lnTo>
                    <a:pt x="679119" y="170916"/>
                  </a:lnTo>
                  <a:lnTo>
                    <a:pt x="878560" y="170916"/>
                  </a:lnTo>
                  <a:lnTo>
                    <a:pt x="878560" y="0"/>
                  </a:lnTo>
                  <a:close/>
                </a:path>
                <a:path w="1784350" h="172085">
                  <a:moveTo>
                    <a:pt x="1105077" y="647"/>
                  </a:moveTo>
                  <a:lnTo>
                    <a:pt x="905624" y="647"/>
                  </a:lnTo>
                  <a:lnTo>
                    <a:pt x="905624" y="171564"/>
                  </a:lnTo>
                  <a:lnTo>
                    <a:pt x="1105077" y="171564"/>
                  </a:lnTo>
                  <a:lnTo>
                    <a:pt x="1105077" y="647"/>
                  </a:lnTo>
                  <a:close/>
                </a:path>
                <a:path w="1784350" h="172085">
                  <a:moveTo>
                    <a:pt x="1331582" y="330"/>
                  </a:moveTo>
                  <a:lnTo>
                    <a:pt x="1132141" y="330"/>
                  </a:lnTo>
                  <a:lnTo>
                    <a:pt x="1132141" y="171234"/>
                  </a:lnTo>
                  <a:lnTo>
                    <a:pt x="1331582" y="171234"/>
                  </a:lnTo>
                  <a:lnTo>
                    <a:pt x="1331582" y="330"/>
                  </a:lnTo>
                  <a:close/>
                </a:path>
                <a:path w="1784350" h="172085">
                  <a:moveTo>
                    <a:pt x="1557693" y="330"/>
                  </a:moveTo>
                  <a:lnTo>
                    <a:pt x="1358239" y="330"/>
                  </a:lnTo>
                  <a:lnTo>
                    <a:pt x="1358239" y="171234"/>
                  </a:lnTo>
                  <a:lnTo>
                    <a:pt x="1557693" y="171234"/>
                  </a:lnTo>
                  <a:lnTo>
                    <a:pt x="1557693" y="330"/>
                  </a:lnTo>
                  <a:close/>
                </a:path>
                <a:path w="1784350" h="172085">
                  <a:moveTo>
                    <a:pt x="1784197" y="0"/>
                  </a:moveTo>
                  <a:lnTo>
                    <a:pt x="1584744" y="0"/>
                  </a:lnTo>
                  <a:lnTo>
                    <a:pt x="1584744" y="170916"/>
                  </a:lnTo>
                  <a:lnTo>
                    <a:pt x="1784197" y="170916"/>
                  </a:lnTo>
                  <a:lnTo>
                    <a:pt x="1784197" y="0"/>
                  </a:lnTo>
                  <a:close/>
                </a:path>
              </a:pathLst>
            </a:custGeom>
            <a:solidFill>
              <a:srgbClr val="CDDCA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5" name="object 25"/>
            <p:cNvSpPr/>
            <p:nvPr/>
          </p:nvSpPr>
          <p:spPr>
            <a:xfrm>
              <a:off x="5122491" y="3949717"/>
              <a:ext cx="200025" cy="85725"/>
            </a:xfrm>
            <a:custGeom>
              <a:avLst/>
              <a:gdLst/>
              <a:ahLst/>
              <a:cxnLst/>
              <a:rect l="l" t="t" r="r" b="b"/>
              <a:pathLst>
                <a:path w="200025" h="85725">
                  <a:moveTo>
                    <a:pt x="199450" y="0"/>
                  </a:moveTo>
                  <a:lnTo>
                    <a:pt x="0" y="0"/>
                  </a:lnTo>
                  <a:lnTo>
                    <a:pt x="0" y="85457"/>
                  </a:lnTo>
                  <a:lnTo>
                    <a:pt x="199450" y="85457"/>
                  </a:lnTo>
                  <a:lnTo>
                    <a:pt x="199450" y="0"/>
                  </a:lnTo>
                  <a:close/>
                </a:path>
              </a:pathLst>
            </a:custGeom>
            <a:solidFill>
              <a:srgbClr val="FAA75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6" name="object 26"/>
            <p:cNvSpPr/>
            <p:nvPr/>
          </p:nvSpPr>
          <p:spPr>
            <a:xfrm>
              <a:off x="5124075" y="4039739"/>
              <a:ext cx="200025" cy="85725"/>
            </a:xfrm>
            <a:custGeom>
              <a:avLst/>
              <a:gdLst/>
              <a:ahLst/>
              <a:cxnLst/>
              <a:rect l="l" t="t" r="r" b="b"/>
              <a:pathLst>
                <a:path w="200025" h="85725">
                  <a:moveTo>
                    <a:pt x="199452" y="0"/>
                  </a:moveTo>
                  <a:lnTo>
                    <a:pt x="0" y="0"/>
                  </a:lnTo>
                  <a:lnTo>
                    <a:pt x="0" y="85455"/>
                  </a:lnTo>
                  <a:lnTo>
                    <a:pt x="199452" y="85455"/>
                  </a:lnTo>
                  <a:lnTo>
                    <a:pt x="199452" y="0"/>
                  </a:lnTo>
                  <a:close/>
                </a:path>
              </a:pathLst>
            </a:custGeom>
            <a:solidFill>
              <a:srgbClr val="9EC2E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7" name="object 27"/>
            <p:cNvSpPr/>
            <p:nvPr/>
          </p:nvSpPr>
          <p:spPr>
            <a:xfrm>
              <a:off x="5344833" y="4145508"/>
              <a:ext cx="1784350" cy="172085"/>
            </a:xfrm>
            <a:custGeom>
              <a:avLst/>
              <a:gdLst/>
              <a:ahLst/>
              <a:cxnLst/>
              <a:rect l="l" t="t" r="r" b="b"/>
              <a:pathLst>
                <a:path w="1784350" h="172085">
                  <a:moveTo>
                    <a:pt x="199453" y="647"/>
                  </a:moveTo>
                  <a:lnTo>
                    <a:pt x="0" y="647"/>
                  </a:lnTo>
                  <a:lnTo>
                    <a:pt x="0" y="171564"/>
                  </a:lnTo>
                  <a:lnTo>
                    <a:pt x="199453" y="171564"/>
                  </a:lnTo>
                  <a:lnTo>
                    <a:pt x="199453" y="647"/>
                  </a:lnTo>
                  <a:close/>
                </a:path>
                <a:path w="1784350" h="172085">
                  <a:moveTo>
                    <a:pt x="425958" y="317"/>
                  </a:moveTo>
                  <a:lnTo>
                    <a:pt x="226504" y="317"/>
                  </a:lnTo>
                  <a:lnTo>
                    <a:pt x="226504" y="171234"/>
                  </a:lnTo>
                  <a:lnTo>
                    <a:pt x="425958" y="171234"/>
                  </a:lnTo>
                  <a:lnTo>
                    <a:pt x="425958" y="317"/>
                  </a:lnTo>
                  <a:close/>
                </a:path>
                <a:path w="1784350" h="172085">
                  <a:moveTo>
                    <a:pt x="652056" y="317"/>
                  </a:moveTo>
                  <a:lnTo>
                    <a:pt x="452615" y="317"/>
                  </a:lnTo>
                  <a:lnTo>
                    <a:pt x="452615" y="171234"/>
                  </a:lnTo>
                  <a:lnTo>
                    <a:pt x="652056" y="171234"/>
                  </a:lnTo>
                  <a:lnTo>
                    <a:pt x="652056" y="317"/>
                  </a:lnTo>
                  <a:close/>
                </a:path>
                <a:path w="1784350" h="172085">
                  <a:moveTo>
                    <a:pt x="878560" y="0"/>
                  </a:moveTo>
                  <a:lnTo>
                    <a:pt x="679119" y="0"/>
                  </a:lnTo>
                  <a:lnTo>
                    <a:pt x="679119" y="170903"/>
                  </a:lnTo>
                  <a:lnTo>
                    <a:pt x="878560" y="170903"/>
                  </a:lnTo>
                  <a:lnTo>
                    <a:pt x="878560" y="0"/>
                  </a:lnTo>
                  <a:close/>
                </a:path>
                <a:path w="1784350" h="172085">
                  <a:moveTo>
                    <a:pt x="1105077" y="647"/>
                  </a:moveTo>
                  <a:lnTo>
                    <a:pt x="905624" y="647"/>
                  </a:lnTo>
                  <a:lnTo>
                    <a:pt x="905624" y="171564"/>
                  </a:lnTo>
                  <a:lnTo>
                    <a:pt x="1105077" y="171564"/>
                  </a:lnTo>
                  <a:lnTo>
                    <a:pt x="1105077" y="647"/>
                  </a:lnTo>
                  <a:close/>
                </a:path>
                <a:path w="1784350" h="172085">
                  <a:moveTo>
                    <a:pt x="1331582" y="317"/>
                  </a:moveTo>
                  <a:lnTo>
                    <a:pt x="1132141" y="317"/>
                  </a:lnTo>
                  <a:lnTo>
                    <a:pt x="1132141" y="171234"/>
                  </a:lnTo>
                  <a:lnTo>
                    <a:pt x="1331582" y="171234"/>
                  </a:lnTo>
                  <a:lnTo>
                    <a:pt x="1331582" y="317"/>
                  </a:lnTo>
                  <a:close/>
                </a:path>
                <a:path w="1784350" h="172085">
                  <a:moveTo>
                    <a:pt x="1557693" y="317"/>
                  </a:moveTo>
                  <a:lnTo>
                    <a:pt x="1358239" y="317"/>
                  </a:lnTo>
                  <a:lnTo>
                    <a:pt x="1358239" y="171234"/>
                  </a:lnTo>
                  <a:lnTo>
                    <a:pt x="1557693" y="171234"/>
                  </a:lnTo>
                  <a:lnTo>
                    <a:pt x="1557693" y="317"/>
                  </a:lnTo>
                  <a:close/>
                </a:path>
                <a:path w="1784350" h="172085">
                  <a:moveTo>
                    <a:pt x="1784197" y="0"/>
                  </a:moveTo>
                  <a:lnTo>
                    <a:pt x="1584744" y="0"/>
                  </a:lnTo>
                  <a:lnTo>
                    <a:pt x="1584744" y="170903"/>
                  </a:lnTo>
                  <a:lnTo>
                    <a:pt x="1784197" y="170903"/>
                  </a:lnTo>
                  <a:lnTo>
                    <a:pt x="1784197" y="0"/>
                  </a:lnTo>
                  <a:close/>
                </a:path>
              </a:pathLst>
            </a:custGeom>
            <a:solidFill>
              <a:srgbClr val="CDDCA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8" name="object 28"/>
            <p:cNvSpPr/>
            <p:nvPr/>
          </p:nvSpPr>
          <p:spPr>
            <a:xfrm>
              <a:off x="5122491" y="4141445"/>
              <a:ext cx="200025" cy="85725"/>
            </a:xfrm>
            <a:custGeom>
              <a:avLst/>
              <a:gdLst/>
              <a:ahLst/>
              <a:cxnLst/>
              <a:rect l="l" t="t" r="r" b="b"/>
              <a:pathLst>
                <a:path w="200025" h="85725">
                  <a:moveTo>
                    <a:pt x="199450" y="0"/>
                  </a:moveTo>
                  <a:lnTo>
                    <a:pt x="0" y="0"/>
                  </a:lnTo>
                  <a:lnTo>
                    <a:pt x="0" y="85457"/>
                  </a:lnTo>
                  <a:lnTo>
                    <a:pt x="199450" y="85457"/>
                  </a:lnTo>
                  <a:lnTo>
                    <a:pt x="199450" y="0"/>
                  </a:lnTo>
                  <a:close/>
                </a:path>
              </a:pathLst>
            </a:custGeom>
            <a:solidFill>
              <a:srgbClr val="FAA75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9" name="object 29"/>
            <p:cNvSpPr/>
            <p:nvPr/>
          </p:nvSpPr>
          <p:spPr>
            <a:xfrm>
              <a:off x="5124075" y="4231467"/>
              <a:ext cx="200025" cy="85725"/>
            </a:xfrm>
            <a:custGeom>
              <a:avLst/>
              <a:gdLst/>
              <a:ahLst/>
              <a:cxnLst/>
              <a:rect l="l" t="t" r="r" b="b"/>
              <a:pathLst>
                <a:path w="200025" h="85725">
                  <a:moveTo>
                    <a:pt x="199452" y="0"/>
                  </a:moveTo>
                  <a:lnTo>
                    <a:pt x="0" y="0"/>
                  </a:lnTo>
                  <a:lnTo>
                    <a:pt x="0" y="85455"/>
                  </a:lnTo>
                  <a:lnTo>
                    <a:pt x="199452" y="85455"/>
                  </a:lnTo>
                  <a:lnTo>
                    <a:pt x="199452" y="0"/>
                  </a:lnTo>
                  <a:close/>
                </a:path>
              </a:pathLst>
            </a:custGeom>
            <a:solidFill>
              <a:srgbClr val="9EC2E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0" name="object 30"/>
            <p:cNvSpPr/>
            <p:nvPr/>
          </p:nvSpPr>
          <p:spPr>
            <a:xfrm>
              <a:off x="5344833" y="4337227"/>
              <a:ext cx="1784350" cy="172085"/>
            </a:xfrm>
            <a:custGeom>
              <a:avLst/>
              <a:gdLst/>
              <a:ahLst/>
              <a:cxnLst/>
              <a:rect l="l" t="t" r="r" b="b"/>
              <a:pathLst>
                <a:path w="1784350" h="172085">
                  <a:moveTo>
                    <a:pt x="199453" y="660"/>
                  </a:moveTo>
                  <a:lnTo>
                    <a:pt x="0" y="660"/>
                  </a:lnTo>
                  <a:lnTo>
                    <a:pt x="0" y="171564"/>
                  </a:lnTo>
                  <a:lnTo>
                    <a:pt x="199453" y="171564"/>
                  </a:lnTo>
                  <a:lnTo>
                    <a:pt x="199453" y="660"/>
                  </a:lnTo>
                  <a:close/>
                </a:path>
                <a:path w="1784350" h="172085">
                  <a:moveTo>
                    <a:pt x="425958" y="330"/>
                  </a:moveTo>
                  <a:lnTo>
                    <a:pt x="226504" y="330"/>
                  </a:lnTo>
                  <a:lnTo>
                    <a:pt x="226504" y="171246"/>
                  </a:lnTo>
                  <a:lnTo>
                    <a:pt x="425958" y="171246"/>
                  </a:lnTo>
                  <a:lnTo>
                    <a:pt x="425958" y="330"/>
                  </a:lnTo>
                  <a:close/>
                </a:path>
                <a:path w="1784350" h="172085">
                  <a:moveTo>
                    <a:pt x="652056" y="330"/>
                  </a:moveTo>
                  <a:lnTo>
                    <a:pt x="452615" y="330"/>
                  </a:lnTo>
                  <a:lnTo>
                    <a:pt x="452615" y="171246"/>
                  </a:lnTo>
                  <a:lnTo>
                    <a:pt x="652056" y="171246"/>
                  </a:lnTo>
                  <a:lnTo>
                    <a:pt x="652056" y="330"/>
                  </a:lnTo>
                  <a:close/>
                </a:path>
                <a:path w="1784350" h="172085">
                  <a:moveTo>
                    <a:pt x="878560" y="0"/>
                  </a:moveTo>
                  <a:lnTo>
                    <a:pt x="679119" y="0"/>
                  </a:lnTo>
                  <a:lnTo>
                    <a:pt x="679119" y="170916"/>
                  </a:lnTo>
                  <a:lnTo>
                    <a:pt x="878560" y="170916"/>
                  </a:lnTo>
                  <a:lnTo>
                    <a:pt x="878560" y="0"/>
                  </a:lnTo>
                  <a:close/>
                </a:path>
                <a:path w="1784350" h="172085">
                  <a:moveTo>
                    <a:pt x="1105077" y="660"/>
                  </a:moveTo>
                  <a:lnTo>
                    <a:pt x="905624" y="660"/>
                  </a:lnTo>
                  <a:lnTo>
                    <a:pt x="905624" y="171564"/>
                  </a:lnTo>
                  <a:lnTo>
                    <a:pt x="1105077" y="171564"/>
                  </a:lnTo>
                  <a:lnTo>
                    <a:pt x="1105077" y="660"/>
                  </a:lnTo>
                  <a:close/>
                </a:path>
                <a:path w="1784350" h="172085">
                  <a:moveTo>
                    <a:pt x="1331582" y="330"/>
                  </a:moveTo>
                  <a:lnTo>
                    <a:pt x="1132141" y="330"/>
                  </a:lnTo>
                  <a:lnTo>
                    <a:pt x="1132141" y="171246"/>
                  </a:lnTo>
                  <a:lnTo>
                    <a:pt x="1331582" y="171246"/>
                  </a:lnTo>
                  <a:lnTo>
                    <a:pt x="1331582" y="330"/>
                  </a:lnTo>
                  <a:close/>
                </a:path>
                <a:path w="1784350" h="172085">
                  <a:moveTo>
                    <a:pt x="1557693" y="330"/>
                  </a:moveTo>
                  <a:lnTo>
                    <a:pt x="1358239" y="330"/>
                  </a:lnTo>
                  <a:lnTo>
                    <a:pt x="1358239" y="171246"/>
                  </a:lnTo>
                  <a:lnTo>
                    <a:pt x="1557693" y="171246"/>
                  </a:lnTo>
                  <a:lnTo>
                    <a:pt x="1557693" y="330"/>
                  </a:lnTo>
                  <a:close/>
                </a:path>
                <a:path w="1784350" h="172085">
                  <a:moveTo>
                    <a:pt x="1784197" y="0"/>
                  </a:moveTo>
                  <a:lnTo>
                    <a:pt x="1584744" y="0"/>
                  </a:lnTo>
                  <a:lnTo>
                    <a:pt x="1584744" y="170916"/>
                  </a:lnTo>
                  <a:lnTo>
                    <a:pt x="1784197" y="170916"/>
                  </a:lnTo>
                  <a:lnTo>
                    <a:pt x="1784197" y="0"/>
                  </a:lnTo>
                  <a:close/>
                </a:path>
              </a:pathLst>
            </a:custGeom>
            <a:solidFill>
              <a:srgbClr val="CDDCA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1" name="object 31"/>
            <p:cNvSpPr/>
            <p:nvPr/>
          </p:nvSpPr>
          <p:spPr>
            <a:xfrm>
              <a:off x="5122491" y="4333174"/>
              <a:ext cx="200025" cy="85725"/>
            </a:xfrm>
            <a:custGeom>
              <a:avLst/>
              <a:gdLst/>
              <a:ahLst/>
              <a:cxnLst/>
              <a:rect l="l" t="t" r="r" b="b"/>
              <a:pathLst>
                <a:path w="200025" h="85725">
                  <a:moveTo>
                    <a:pt x="199450" y="0"/>
                  </a:moveTo>
                  <a:lnTo>
                    <a:pt x="0" y="0"/>
                  </a:lnTo>
                  <a:lnTo>
                    <a:pt x="0" y="85455"/>
                  </a:lnTo>
                  <a:lnTo>
                    <a:pt x="199450" y="85455"/>
                  </a:lnTo>
                  <a:lnTo>
                    <a:pt x="199450" y="0"/>
                  </a:lnTo>
                  <a:close/>
                </a:path>
              </a:pathLst>
            </a:custGeom>
            <a:solidFill>
              <a:srgbClr val="FAA75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2" name="object 32"/>
            <p:cNvSpPr/>
            <p:nvPr/>
          </p:nvSpPr>
          <p:spPr>
            <a:xfrm>
              <a:off x="5124075" y="4423195"/>
              <a:ext cx="200025" cy="85725"/>
            </a:xfrm>
            <a:custGeom>
              <a:avLst/>
              <a:gdLst/>
              <a:ahLst/>
              <a:cxnLst/>
              <a:rect l="l" t="t" r="r" b="b"/>
              <a:pathLst>
                <a:path w="200025" h="85725">
                  <a:moveTo>
                    <a:pt x="199452" y="0"/>
                  </a:moveTo>
                  <a:lnTo>
                    <a:pt x="0" y="0"/>
                  </a:lnTo>
                  <a:lnTo>
                    <a:pt x="0" y="85455"/>
                  </a:lnTo>
                  <a:lnTo>
                    <a:pt x="199452" y="85455"/>
                  </a:lnTo>
                  <a:lnTo>
                    <a:pt x="199452" y="0"/>
                  </a:lnTo>
                  <a:close/>
                </a:path>
              </a:pathLst>
            </a:custGeom>
            <a:solidFill>
              <a:srgbClr val="9EC2E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6254517" y="4649029"/>
            <a:ext cx="1770529" cy="307437"/>
          </a:xfrm>
          <a:prstGeom prst="rect">
            <a:avLst/>
          </a:prstGeom>
          <a:solidFill>
            <a:srgbClr val="B5B5B5"/>
          </a:solidFill>
        </p:spPr>
        <p:txBody>
          <a:bodyPr vert="horz" wrap="square" lIns="0" tIns="45384" rIns="0" bIns="0" rtlCol="0">
            <a:spAutoFit/>
          </a:bodyPr>
          <a:lstStyle/>
          <a:p>
            <a:pPr marL="311540">
              <a:spcBef>
                <a:spcPts val="357"/>
              </a:spcBef>
            </a:pPr>
            <a:r>
              <a:rPr sz="1700" b="1" dirty="0">
                <a:solidFill>
                  <a:schemeClr val="bg1"/>
                </a:solidFill>
                <a:latin typeface="Calibri"/>
                <a:cs typeface="Calibri"/>
              </a:rPr>
              <a:t>Device</a:t>
            </a:r>
            <a:r>
              <a:rPr sz="1700" b="1" spc="-31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700" b="1" spc="-9" dirty="0">
                <a:solidFill>
                  <a:schemeClr val="bg1"/>
                </a:solidFill>
                <a:latin typeface="Calibri"/>
                <a:cs typeface="Calibri"/>
              </a:rPr>
              <a:t>Memory</a:t>
            </a:r>
            <a:endParaRPr sz="17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187416" y="2254519"/>
            <a:ext cx="1181659" cy="319092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2000" b="1" dirty="0">
                <a:solidFill>
                  <a:srgbClr val="4F81BD"/>
                </a:solidFill>
                <a:latin typeface="Calibri"/>
                <a:cs typeface="Calibri"/>
              </a:rPr>
              <a:t>Host</a:t>
            </a:r>
            <a:r>
              <a:rPr sz="2000" b="1" spc="-31" dirty="0">
                <a:solidFill>
                  <a:srgbClr val="4F81BD"/>
                </a:solidFill>
                <a:latin typeface="Calibri"/>
                <a:cs typeface="Calibri"/>
              </a:rPr>
              <a:t> </a:t>
            </a:r>
            <a:r>
              <a:rPr sz="2000" b="1" spc="-9" dirty="0">
                <a:solidFill>
                  <a:srgbClr val="4F81BD"/>
                </a:solidFill>
                <a:latin typeface="Calibri"/>
                <a:cs typeface="Calibri"/>
              </a:rPr>
              <a:t>(CPU)</a:t>
            </a:r>
            <a:endParaRPr sz="2000" b="1" dirty="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543170" y="2901768"/>
            <a:ext cx="1481830" cy="319092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2000" b="1" dirty="0">
                <a:solidFill>
                  <a:srgbClr val="4F81BD"/>
                </a:solidFill>
                <a:latin typeface="Calibri"/>
                <a:cs typeface="Calibri"/>
              </a:rPr>
              <a:t>Device</a:t>
            </a:r>
            <a:r>
              <a:rPr sz="2000" b="1" spc="-53" dirty="0">
                <a:solidFill>
                  <a:srgbClr val="4F81BD"/>
                </a:solidFill>
                <a:latin typeface="Calibri"/>
                <a:cs typeface="Calibri"/>
              </a:rPr>
              <a:t> </a:t>
            </a:r>
            <a:r>
              <a:rPr sz="2000" b="1" spc="-18" dirty="0">
                <a:solidFill>
                  <a:srgbClr val="4F81BD"/>
                </a:solidFill>
                <a:latin typeface="Calibri"/>
                <a:cs typeface="Calibri"/>
              </a:rPr>
              <a:t>(GPU)</a:t>
            </a:r>
            <a:endParaRPr sz="2000" b="1" dirty="0">
              <a:latin typeface="Calibri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761757" y="4921115"/>
            <a:ext cx="2286044" cy="1705217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11206" marR="4483" indent="-560" algn="ctr">
              <a:lnSpc>
                <a:spcPct val="99500"/>
              </a:lnSpc>
              <a:spcBef>
                <a:spcPts val="97"/>
              </a:spcBef>
            </a:pPr>
            <a:r>
              <a:rPr sz="2200" b="1" dirty="0">
                <a:solidFill>
                  <a:schemeClr val="bg1"/>
                </a:solidFill>
                <a:latin typeface="Calibri"/>
                <a:cs typeface="Calibri"/>
              </a:rPr>
              <a:t>Data</a:t>
            </a:r>
            <a:r>
              <a:rPr sz="2200" b="1" spc="-9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chemeClr val="bg1"/>
                </a:solidFill>
                <a:latin typeface="Calibri"/>
                <a:cs typeface="Calibri"/>
              </a:rPr>
              <a:t>is</a:t>
            </a:r>
            <a:r>
              <a:rPr sz="2200" b="1" spc="-9" dirty="0">
                <a:solidFill>
                  <a:schemeClr val="bg1"/>
                </a:solidFill>
                <a:latin typeface="Calibri"/>
                <a:cs typeface="Calibri"/>
              </a:rPr>
              <a:t> copied </a:t>
            </a:r>
            <a:r>
              <a:rPr sz="2200" b="1" dirty="0">
                <a:solidFill>
                  <a:schemeClr val="bg1"/>
                </a:solidFill>
                <a:latin typeface="Calibri"/>
                <a:cs typeface="Calibri"/>
              </a:rPr>
              <a:t>from</a:t>
            </a:r>
            <a:r>
              <a:rPr sz="2200" b="1" spc="-26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chemeClr val="bg1"/>
                </a:solidFill>
                <a:latin typeface="Calibri"/>
                <a:cs typeface="Calibri"/>
              </a:rPr>
              <a:t>the</a:t>
            </a:r>
            <a:r>
              <a:rPr sz="2200" b="1" spc="-22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200" b="1" spc="-18" dirty="0">
                <a:solidFill>
                  <a:schemeClr val="bg1"/>
                </a:solidFill>
                <a:latin typeface="Calibri"/>
                <a:cs typeface="Calibri"/>
              </a:rPr>
              <a:t>host </a:t>
            </a:r>
            <a:r>
              <a:rPr sz="2200" b="1" dirty="0">
                <a:solidFill>
                  <a:schemeClr val="bg1"/>
                </a:solidFill>
                <a:latin typeface="Calibri"/>
                <a:cs typeface="Calibri"/>
              </a:rPr>
              <a:t>memory</a:t>
            </a:r>
            <a:r>
              <a:rPr sz="2200" b="1" spc="-22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chemeClr val="bg1"/>
                </a:solidFill>
                <a:latin typeface="Calibri"/>
                <a:cs typeface="Calibri"/>
              </a:rPr>
              <a:t>to</a:t>
            </a:r>
            <a:r>
              <a:rPr sz="2200" b="1" spc="-18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200" b="1" spc="-22" dirty="0">
                <a:solidFill>
                  <a:schemeClr val="bg1"/>
                </a:solidFill>
                <a:latin typeface="Calibri"/>
                <a:cs typeface="Calibri"/>
              </a:rPr>
              <a:t>the </a:t>
            </a:r>
            <a:r>
              <a:rPr sz="2200" b="1" dirty="0">
                <a:solidFill>
                  <a:schemeClr val="bg1"/>
                </a:solidFill>
                <a:latin typeface="Calibri"/>
                <a:cs typeface="Calibri"/>
              </a:rPr>
              <a:t>device</a:t>
            </a:r>
            <a:r>
              <a:rPr sz="2200" b="1" spc="-49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200" b="1" spc="-9" dirty="0">
                <a:solidFill>
                  <a:schemeClr val="bg1"/>
                </a:solidFill>
                <a:latin typeface="Calibri"/>
                <a:cs typeface="Calibri"/>
              </a:rPr>
              <a:t>memory </a:t>
            </a:r>
            <a:r>
              <a:rPr sz="2200" b="1" dirty="0">
                <a:solidFill>
                  <a:schemeClr val="bg1"/>
                </a:solidFill>
                <a:latin typeface="Calibri"/>
                <a:cs typeface="Calibri"/>
              </a:rPr>
              <a:t>via</a:t>
            </a:r>
            <a:r>
              <a:rPr sz="2200" b="1" spc="-22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chemeClr val="bg1"/>
                </a:solidFill>
                <a:latin typeface="Calibri"/>
                <a:cs typeface="Calibri"/>
              </a:rPr>
              <a:t>PCIe</a:t>
            </a:r>
            <a:r>
              <a:rPr sz="2200" b="1" spc="-18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200" b="1" spc="-22" dirty="0">
                <a:solidFill>
                  <a:schemeClr val="bg1"/>
                </a:solidFill>
                <a:latin typeface="Calibri"/>
                <a:cs typeface="Calibri"/>
              </a:rPr>
              <a:t>Bus</a:t>
            </a:r>
            <a:endParaRPr sz="22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2377279" y="4808518"/>
            <a:ext cx="366993" cy="366993"/>
            <a:chOff x="728287" y="4734098"/>
            <a:chExt cx="415925" cy="415925"/>
          </a:xfrm>
        </p:grpSpPr>
        <p:pic>
          <p:nvPicPr>
            <p:cNvPr id="42" name="object 4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8287" y="4734098"/>
              <a:ext cx="415636" cy="415636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773889" y="4758659"/>
              <a:ext cx="323215" cy="323215"/>
            </a:xfrm>
            <a:custGeom>
              <a:avLst/>
              <a:gdLst/>
              <a:ahLst/>
              <a:cxnLst/>
              <a:rect l="l" t="t" r="r" b="b"/>
              <a:pathLst>
                <a:path w="323215" h="323214">
                  <a:moveTo>
                    <a:pt x="161300" y="0"/>
                  </a:moveTo>
                  <a:lnTo>
                    <a:pt x="118420" y="5761"/>
                  </a:lnTo>
                  <a:lnTo>
                    <a:pt x="79888" y="22022"/>
                  </a:lnTo>
                  <a:lnTo>
                    <a:pt x="47243" y="47243"/>
                  </a:lnTo>
                  <a:lnTo>
                    <a:pt x="22022" y="79888"/>
                  </a:lnTo>
                  <a:lnTo>
                    <a:pt x="5761" y="118420"/>
                  </a:lnTo>
                  <a:lnTo>
                    <a:pt x="0" y="161300"/>
                  </a:lnTo>
                  <a:lnTo>
                    <a:pt x="5761" y="204179"/>
                  </a:lnTo>
                  <a:lnTo>
                    <a:pt x="22022" y="242710"/>
                  </a:lnTo>
                  <a:lnTo>
                    <a:pt x="47243" y="275355"/>
                  </a:lnTo>
                  <a:lnTo>
                    <a:pt x="79888" y="300577"/>
                  </a:lnTo>
                  <a:lnTo>
                    <a:pt x="118420" y="316837"/>
                  </a:lnTo>
                  <a:lnTo>
                    <a:pt x="161300" y="322599"/>
                  </a:lnTo>
                  <a:lnTo>
                    <a:pt x="204179" y="316837"/>
                  </a:lnTo>
                  <a:lnTo>
                    <a:pt x="242711" y="300577"/>
                  </a:lnTo>
                  <a:lnTo>
                    <a:pt x="275356" y="275355"/>
                  </a:lnTo>
                  <a:lnTo>
                    <a:pt x="300577" y="242710"/>
                  </a:lnTo>
                  <a:lnTo>
                    <a:pt x="316838" y="204179"/>
                  </a:lnTo>
                  <a:lnTo>
                    <a:pt x="322599" y="161300"/>
                  </a:lnTo>
                  <a:lnTo>
                    <a:pt x="316838" y="118420"/>
                  </a:lnTo>
                  <a:lnTo>
                    <a:pt x="300577" y="79888"/>
                  </a:lnTo>
                  <a:lnTo>
                    <a:pt x="275356" y="47243"/>
                  </a:lnTo>
                  <a:lnTo>
                    <a:pt x="242711" y="22022"/>
                  </a:lnTo>
                  <a:lnTo>
                    <a:pt x="204179" y="5761"/>
                  </a:lnTo>
                  <a:lnTo>
                    <a:pt x="161300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2500432" y="4846253"/>
            <a:ext cx="122144" cy="22861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412" spc="-44" dirty="0">
                <a:solidFill>
                  <a:srgbClr val="FFFFFF"/>
                </a:solidFill>
                <a:latin typeface="Arial MT"/>
                <a:cs typeface="Arial MT"/>
              </a:rPr>
              <a:t>1</a:t>
            </a:r>
            <a:endParaRPr sz="1412">
              <a:latin typeface="Arial MT"/>
              <a:cs typeface="Arial MT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977450" y="2150658"/>
            <a:ext cx="1803026" cy="1028109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10646" marR="4483" algn="ctr">
              <a:lnSpc>
                <a:spcPct val="99500"/>
              </a:lnSpc>
              <a:spcBef>
                <a:spcPts val="97"/>
              </a:spcBef>
            </a:pPr>
            <a:r>
              <a:rPr sz="2200" b="1" dirty="0">
                <a:solidFill>
                  <a:schemeClr val="bg1"/>
                </a:solidFill>
                <a:latin typeface="Calibri"/>
                <a:cs typeface="Calibri"/>
              </a:rPr>
              <a:t>Host</a:t>
            </a:r>
            <a:r>
              <a:rPr sz="2200" b="1" spc="-31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200" b="1" spc="-9" dirty="0">
                <a:solidFill>
                  <a:schemeClr val="bg1"/>
                </a:solidFill>
                <a:latin typeface="Calibri"/>
                <a:cs typeface="Calibri"/>
              </a:rPr>
              <a:t>launches </a:t>
            </a:r>
            <a:r>
              <a:rPr sz="2200" b="1" dirty="0">
                <a:solidFill>
                  <a:schemeClr val="bg1"/>
                </a:solidFill>
                <a:latin typeface="Calibri"/>
                <a:cs typeface="Calibri"/>
              </a:rPr>
              <a:t>kernel</a:t>
            </a:r>
            <a:r>
              <a:rPr sz="2200" b="1" spc="-26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chemeClr val="bg1"/>
                </a:solidFill>
                <a:latin typeface="Calibri"/>
                <a:cs typeface="Calibri"/>
              </a:rPr>
              <a:t>on</a:t>
            </a:r>
            <a:r>
              <a:rPr sz="2200" b="1" spc="-26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200" b="1" spc="-22" dirty="0">
                <a:solidFill>
                  <a:schemeClr val="bg1"/>
                </a:solidFill>
                <a:latin typeface="Calibri"/>
                <a:cs typeface="Calibri"/>
              </a:rPr>
              <a:t>the </a:t>
            </a:r>
            <a:r>
              <a:rPr sz="2200" b="1" spc="-9" dirty="0">
                <a:solidFill>
                  <a:schemeClr val="bg1"/>
                </a:solidFill>
                <a:latin typeface="Calibri"/>
                <a:cs typeface="Calibri"/>
              </a:rPr>
              <a:t>device</a:t>
            </a:r>
            <a:endParaRPr sz="22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4610713" y="2204678"/>
            <a:ext cx="366993" cy="366993"/>
            <a:chOff x="3259512" y="1783080"/>
            <a:chExt cx="415925" cy="415925"/>
          </a:xfrm>
        </p:grpSpPr>
        <p:pic>
          <p:nvPicPr>
            <p:cNvPr id="51" name="object 5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59512" y="1783080"/>
              <a:ext cx="415636" cy="415636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3307205" y="1806546"/>
              <a:ext cx="323215" cy="323215"/>
            </a:xfrm>
            <a:custGeom>
              <a:avLst/>
              <a:gdLst/>
              <a:ahLst/>
              <a:cxnLst/>
              <a:rect l="l" t="t" r="r" b="b"/>
              <a:pathLst>
                <a:path w="323214" h="323214">
                  <a:moveTo>
                    <a:pt x="161300" y="0"/>
                  </a:moveTo>
                  <a:lnTo>
                    <a:pt x="118420" y="5761"/>
                  </a:lnTo>
                  <a:lnTo>
                    <a:pt x="79889" y="22022"/>
                  </a:lnTo>
                  <a:lnTo>
                    <a:pt x="47244" y="47243"/>
                  </a:lnTo>
                  <a:lnTo>
                    <a:pt x="22022" y="79888"/>
                  </a:lnTo>
                  <a:lnTo>
                    <a:pt x="5761" y="118419"/>
                  </a:lnTo>
                  <a:lnTo>
                    <a:pt x="0" y="161298"/>
                  </a:lnTo>
                  <a:lnTo>
                    <a:pt x="5761" y="204179"/>
                  </a:lnTo>
                  <a:lnTo>
                    <a:pt x="22022" y="242710"/>
                  </a:lnTo>
                  <a:lnTo>
                    <a:pt x="47243" y="275356"/>
                  </a:lnTo>
                  <a:lnTo>
                    <a:pt x="79889" y="300577"/>
                  </a:lnTo>
                  <a:lnTo>
                    <a:pt x="118420" y="316838"/>
                  </a:lnTo>
                  <a:lnTo>
                    <a:pt x="161300" y="322600"/>
                  </a:lnTo>
                  <a:lnTo>
                    <a:pt x="204180" y="316838"/>
                  </a:lnTo>
                  <a:lnTo>
                    <a:pt x="242711" y="300577"/>
                  </a:lnTo>
                  <a:lnTo>
                    <a:pt x="275356" y="275356"/>
                  </a:lnTo>
                  <a:lnTo>
                    <a:pt x="300578" y="242710"/>
                  </a:lnTo>
                  <a:lnTo>
                    <a:pt x="316838" y="204179"/>
                  </a:lnTo>
                  <a:lnTo>
                    <a:pt x="322600" y="161298"/>
                  </a:lnTo>
                  <a:lnTo>
                    <a:pt x="316838" y="118419"/>
                  </a:lnTo>
                  <a:lnTo>
                    <a:pt x="300578" y="79888"/>
                  </a:lnTo>
                  <a:lnTo>
                    <a:pt x="275356" y="47243"/>
                  </a:lnTo>
                  <a:lnTo>
                    <a:pt x="242711" y="22022"/>
                  </a:lnTo>
                  <a:lnTo>
                    <a:pt x="204180" y="5761"/>
                  </a:lnTo>
                  <a:lnTo>
                    <a:pt x="161300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4735712" y="2241447"/>
            <a:ext cx="122144" cy="22861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412" spc="-44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1412">
              <a:latin typeface="Arial MT"/>
              <a:cs typeface="Arial MT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8128312" y="2461126"/>
            <a:ext cx="2227181" cy="1354767"/>
          </a:xfrm>
          <a:prstGeom prst="rect">
            <a:avLst/>
          </a:prstGeom>
        </p:spPr>
        <p:txBody>
          <a:bodyPr vert="horz" wrap="square" lIns="0" tIns="14007" rIns="0" bIns="0" rtlCol="0">
            <a:spAutoFit/>
          </a:bodyPr>
          <a:lstStyle/>
          <a:p>
            <a:pPr marL="10646" marR="4483" algn="ctr">
              <a:lnSpc>
                <a:spcPct val="98800"/>
              </a:lnSpc>
              <a:spcBef>
                <a:spcPts val="110"/>
              </a:spcBef>
            </a:pPr>
            <a:r>
              <a:rPr sz="2200" b="1" dirty="0">
                <a:solidFill>
                  <a:schemeClr val="bg1"/>
                </a:solidFill>
                <a:latin typeface="Calibri"/>
                <a:cs typeface="Calibri"/>
              </a:rPr>
              <a:t>The</a:t>
            </a:r>
            <a:r>
              <a:rPr sz="2200" b="1" spc="-4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chemeClr val="bg1"/>
                </a:solidFill>
                <a:latin typeface="Calibri"/>
                <a:cs typeface="Calibri"/>
              </a:rPr>
              <a:t>kernel</a:t>
            </a:r>
            <a:r>
              <a:rPr sz="2200" b="1" spc="-31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200" b="1" spc="-22" dirty="0">
                <a:solidFill>
                  <a:schemeClr val="bg1"/>
                </a:solidFill>
                <a:latin typeface="Calibri"/>
                <a:cs typeface="Calibri"/>
              </a:rPr>
              <a:t>is </a:t>
            </a:r>
            <a:r>
              <a:rPr sz="2200" b="1" dirty="0">
                <a:solidFill>
                  <a:schemeClr val="bg1"/>
                </a:solidFill>
                <a:latin typeface="Calibri"/>
                <a:cs typeface="Calibri"/>
              </a:rPr>
              <a:t>executed</a:t>
            </a:r>
            <a:r>
              <a:rPr sz="2200" b="1" spc="-53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200" b="1" spc="-22" dirty="0">
                <a:solidFill>
                  <a:schemeClr val="bg1"/>
                </a:solidFill>
                <a:latin typeface="Calibri"/>
                <a:cs typeface="Calibri"/>
              </a:rPr>
              <a:t>by </a:t>
            </a:r>
            <a:r>
              <a:rPr sz="2200" b="1" dirty="0">
                <a:solidFill>
                  <a:schemeClr val="bg1"/>
                </a:solidFill>
                <a:latin typeface="Calibri"/>
                <a:cs typeface="Calibri"/>
              </a:rPr>
              <a:t>multiple</a:t>
            </a:r>
            <a:r>
              <a:rPr sz="2200" b="1" spc="-44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200" b="1" spc="-9" dirty="0">
                <a:solidFill>
                  <a:schemeClr val="bg1"/>
                </a:solidFill>
                <a:latin typeface="Calibri"/>
                <a:cs typeface="Calibri"/>
              </a:rPr>
              <a:t>threads concurrently</a:t>
            </a:r>
            <a:endParaRPr sz="22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7984702" y="2567749"/>
            <a:ext cx="366993" cy="366993"/>
            <a:chOff x="7083366" y="2194560"/>
            <a:chExt cx="415925" cy="415925"/>
          </a:xfrm>
        </p:grpSpPr>
        <p:pic>
          <p:nvPicPr>
            <p:cNvPr id="60" name="object 6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83366" y="2194560"/>
              <a:ext cx="415636" cy="415636"/>
            </a:xfrm>
            <a:prstGeom prst="rect">
              <a:avLst/>
            </a:prstGeom>
          </p:spPr>
        </p:pic>
        <p:sp>
          <p:nvSpPr>
            <p:cNvPr id="61" name="object 61"/>
            <p:cNvSpPr/>
            <p:nvPr/>
          </p:nvSpPr>
          <p:spPr>
            <a:xfrm>
              <a:off x="7129037" y="2217496"/>
              <a:ext cx="323215" cy="323215"/>
            </a:xfrm>
            <a:custGeom>
              <a:avLst/>
              <a:gdLst/>
              <a:ahLst/>
              <a:cxnLst/>
              <a:rect l="l" t="t" r="r" b="b"/>
              <a:pathLst>
                <a:path w="323215" h="323214">
                  <a:moveTo>
                    <a:pt x="161300" y="0"/>
                  </a:moveTo>
                  <a:lnTo>
                    <a:pt x="118420" y="5761"/>
                  </a:lnTo>
                  <a:lnTo>
                    <a:pt x="79888" y="22022"/>
                  </a:lnTo>
                  <a:lnTo>
                    <a:pt x="47243" y="47243"/>
                  </a:lnTo>
                  <a:lnTo>
                    <a:pt x="22022" y="79888"/>
                  </a:lnTo>
                  <a:lnTo>
                    <a:pt x="5761" y="118419"/>
                  </a:lnTo>
                  <a:lnTo>
                    <a:pt x="0" y="161298"/>
                  </a:lnTo>
                  <a:lnTo>
                    <a:pt x="5761" y="204179"/>
                  </a:lnTo>
                  <a:lnTo>
                    <a:pt x="22022" y="242710"/>
                  </a:lnTo>
                  <a:lnTo>
                    <a:pt x="47243" y="275355"/>
                  </a:lnTo>
                  <a:lnTo>
                    <a:pt x="79888" y="300576"/>
                  </a:lnTo>
                  <a:lnTo>
                    <a:pt x="118420" y="316837"/>
                  </a:lnTo>
                  <a:lnTo>
                    <a:pt x="161300" y="322599"/>
                  </a:lnTo>
                  <a:lnTo>
                    <a:pt x="204179" y="316837"/>
                  </a:lnTo>
                  <a:lnTo>
                    <a:pt x="242710" y="300576"/>
                  </a:lnTo>
                  <a:lnTo>
                    <a:pt x="275355" y="275355"/>
                  </a:lnTo>
                  <a:lnTo>
                    <a:pt x="300577" y="242710"/>
                  </a:lnTo>
                  <a:lnTo>
                    <a:pt x="316837" y="204179"/>
                  </a:lnTo>
                  <a:lnTo>
                    <a:pt x="322599" y="161298"/>
                  </a:lnTo>
                  <a:lnTo>
                    <a:pt x="316837" y="118419"/>
                  </a:lnTo>
                  <a:lnTo>
                    <a:pt x="300577" y="79888"/>
                  </a:lnTo>
                  <a:lnTo>
                    <a:pt x="275355" y="47243"/>
                  </a:lnTo>
                  <a:lnTo>
                    <a:pt x="242710" y="22022"/>
                  </a:lnTo>
                  <a:lnTo>
                    <a:pt x="204179" y="5761"/>
                  </a:lnTo>
                  <a:lnTo>
                    <a:pt x="161300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8107914" y="2604049"/>
            <a:ext cx="122144" cy="22861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412" spc="-44" dirty="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endParaRPr sz="1412">
              <a:latin typeface="Arial MT"/>
              <a:cs typeface="Arial MT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8490570" y="4692870"/>
            <a:ext cx="2427650" cy="1366663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11206" marR="4483" indent="-560" algn="ctr">
              <a:lnSpc>
                <a:spcPct val="99500"/>
              </a:lnSpc>
              <a:spcBef>
                <a:spcPts val="97"/>
              </a:spcBef>
            </a:pPr>
            <a:r>
              <a:rPr sz="2200" b="1" dirty="0">
                <a:solidFill>
                  <a:schemeClr val="bg1"/>
                </a:solidFill>
                <a:latin typeface="Calibri"/>
                <a:cs typeface="Calibri"/>
              </a:rPr>
              <a:t>The</a:t>
            </a:r>
            <a:r>
              <a:rPr sz="2200" b="1" spc="-13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chemeClr val="bg1"/>
                </a:solidFill>
                <a:latin typeface="Calibri"/>
                <a:cs typeface="Calibri"/>
              </a:rPr>
              <a:t>data</a:t>
            </a:r>
            <a:r>
              <a:rPr sz="2200" b="1" spc="-13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200" b="1" spc="-9" dirty="0">
                <a:solidFill>
                  <a:schemeClr val="bg1"/>
                </a:solidFill>
                <a:latin typeface="Calibri"/>
                <a:cs typeface="Calibri"/>
              </a:rPr>
              <a:t>within </a:t>
            </a:r>
            <a:r>
              <a:rPr sz="2200" b="1" dirty="0">
                <a:solidFill>
                  <a:schemeClr val="bg1"/>
                </a:solidFill>
                <a:latin typeface="Calibri"/>
                <a:cs typeface="Calibri"/>
              </a:rPr>
              <a:t>the</a:t>
            </a:r>
            <a:r>
              <a:rPr sz="2200" b="1" spc="-31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chemeClr val="bg1"/>
                </a:solidFill>
                <a:latin typeface="Calibri"/>
                <a:cs typeface="Calibri"/>
              </a:rPr>
              <a:t>device</a:t>
            </a:r>
            <a:r>
              <a:rPr sz="2200" b="1" spc="-26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200" b="1" spc="-22" dirty="0">
                <a:solidFill>
                  <a:schemeClr val="bg1"/>
                </a:solidFill>
                <a:latin typeface="Calibri"/>
                <a:cs typeface="Calibri"/>
              </a:rPr>
              <a:t>is </a:t>
            </a:r>
            <a:r>
              <a:rPr sz="2200" b="1" dirty="0">
                <a:solidFill>
                  <a:schemeClr val="bg1"/>
                </a:solidFill>
                <a:latin typeface="Calibri"/>
                <a:cs typeface="Calibri"/>
              </a:rPr>
              <a:t>accessed</a:t>
            </a:r>
            <a:r>
              <a:rPr sz="2200" b="1" spc="-49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200" b="1" spc="-22" dirty="0">
                <a:solidFill>
                  <a:schemeClr val="bg1"/>
                </a:solidFill>
                <a:latin typeface="Calibri"/>
                <a:cs typeface="Calibri"/>
              </a:rPr>
              <a:t>by </a:t>
            </a:r>
            <a:r>
              <a:rPr sz="2200" b="1" dirty="0">
                <a:solidFill>
                  <a:schemeClr val="bg1"/>
                </a:solidFill>
                <a:latin typeface="Calibri"/>
                <a:cs typeface="Calibri"/>
              </a:rPr>
              <a:t>threads</a:t>
            </a:r>
            <a:r>
              <a:rPr sz="2200" b="1" spc="-53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200" b="1" spc="-9" dirty="0">
                <a:solidFill>
                  <a:schemeClr val="bg1"/>
                </a:solidFill>
                <a:latin typeface="Calibri"/>
                <a:cs typeface="Calibri"/>
              </a:rPr>
              <a:t>through </a:t>
            </a:r>
            <a:r>
              <a:rPr sz="2200" b="1" dirty="0">
                <a:solidFill>
                  <a:schemeClr val="bg1"/>
                </a:solidFill>
                <a:latin typeface="Calibri"/>
                <a:cs typeface="Calibri"/>
              </a:rPr>
              <a:t>memory</a:t>
            </a:r>
            <a:r>
              <a:rPr sz="2200" b="1" spc="-3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200" b="1" spc="-9" dirty="0">
                <a:solidFill>
                  <a:schemeClr val="bg1"/>
                </a:solidFill>
                <a:latin typeface="Calibri"/>
                <a:cs typeface="Calibri"/>
              </a:rPr>
              <a:t>hierarchy</a:t>
            </a:r>
            <a:endParaRPr sz="22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8120395" y="4727834"/>
            <a:ext cx="363071" cy="363071"/>
            <a:chOff x="7237152" y="4642657"/>
            <a:chExt cx="411480" cy="411480"/>
          </a:xfrm>
        </p:grpSpPr>
        <p:pic>
          <p:nvPicPr>
            <p:cNvPr id="69" name="object 6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37152" y="4642657"/>
              <a:ext cx="411479" cy="411480"/>
            </a:xfrm>
            <a:prstGeom prst="rect">
              <a:avLst/>
            </a:prstGeom>
          </p:spPr>
        </p:pic>
        <p:sp>
          <p:nvSpPr>
            <p:cNvPr id="70" name="object 70"/>
            <p:cNvSpPr/>
            <p:nvPr/>
          </p:nvSpPr>
          <p:spPr>
            <a:xfrm>
              <a:off x="7281436" y="4664388"/>
              <a:ext cx="323215" cy="323215"/>
            </a:xfrm>
            <a:custGeom>
              <a:avLst/>
              <a:gdLst/>
              <a:ahLst/>
              <a:cxnLst/>
              <a:rect l="l" t="t" r="r" b="b"/>
              <a:pathLst>
                <a:path w="323215" h="323214">
                  <a:moveTo>
                    <a:pt x="161300" y="0"/>
                  </a:moveTo>
                  <a:lnTo>
                    <a:pt x="118420" y="5761"/>
                  </a:lnTo>
                  <a:lnTo>
                    <a:pt x="79888" y="22022"/>
                  </a:lnTo>
                  <a:lnTo>
                    <a:pt x="47243" y="47243"/>
                  </a:lnTo>
                  <a:lnTo>
                    <a:pt x="22022" y="79888"/>
                  </a:lnTo>
                  <a:lnTo>
                    <a:pt x="5761" y="118419"/>
                  </a:lnTo>
                  <a:lnTo>
                    <a:pt x="0" y="161298"/>
                  </a:lnTo>
                  <a:lnTo>
                    <a:pt x="5761" y="204179"/>
                  </a:lnTo>
                  <a:lnTo>
                    <a:pt x="22022" y="242710"/>
                  </a:lnTo>
                  <a:lnTo>
                    <a:pt x="47243" y="275355"/>
                  </a:lnTo>
                  <a:lnTo>
                    <a:pt x="79888" y="300576"/>
                  </a:lnTo>
                  <a:lnTo>
                    <a:pt x="118420" y="316837"/>
                  </a:lnTo>
                  <a:lnTo>
                    <a:pt x="161300" y="322599"/>
                  </a:lnTo>
                  <a:lnTo>
                    <a:pt x="204179" y="316837"/>
                  </a:lnTo>
                  <a:lnTo>
                    <a:pt x="242710" y="300576"/>
                  </a:lnTo>
                  <a:lnTo>
                    <a:pt x="275355" y="275355"/>
                  </a:lnTo>
                  <a:lnTo>
                    <a:pt x="300577" y="242710"/>
                  </a:lnTo>
                  <a:lnTo>
                    <a:pt x="316837" y="204179"/>
                  </a:lnTo>
                  <a:lnTo>
                    <a:pt x="322599" y="161298"/>
                  </a:lnTo>
                  <a:lnTo>
                    <a:pt x="316837" y="118419"/>
                  </a:lnTo>
                  <a:lnTo>
                    <a:pt x="300577" y="79888"/>
                  </a:lnTo>
                  <a:lnTo>
                    <a:pt x="275355" y="47243"/>
                  </a:lnTo>
                  <a:lnTo>
                    <a:pt x="242710" y="22022"/>
                  </a:lnTo>
                  <a:lnTo>
                    <a:pt x="204179" y="5761"/>
                  </a:lnTo>
                  <a:lnTo>
                    <a:pt x="161300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71" name="object 71"/>
          <p:cNvSpPr txBox="1"/>
          <p:nvPr/>
        </p:nvSpPr>
        <p:spPr>
          <a:xfrm>
            <a:off x="8242385" y="4763073"/>
            <a:ext cx="122144" cy="22861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412" spc="-44" dirty="0">
                <a:solidFill>
                  <a:srgbClr val="FFFFFF"/>
                </a:solidFill>
                <a:latin typeface="Arial MT"/>
                <a:cs typeface="Arial MT"/>
              </a:rPr>
              <a:t>4</a:t>
            </a:r>
            <a:endParaRPr sz="1412">
              <a:latin typeface="Arial MT"/>
              <a:cs typeface="Arial MT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5369559" y="5038335"/>
            <a:ext cx="2737423" cy="1705217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11206" marR="4483" algn="ctr">
              <a:lnSpc>
                <a:spcPct val="99500"/>
              </a:lnSpc>
              <a:spcBef>
                <a:spcPts val="97"/>
              </a:spcBef>
            </a:pPr>
            <a:r>
              <a:rPr sz="2200" b="1" dirty="0">
                <a:solidFill>
                  <a:schemeClr val="bg1"/>
                </a:solidFill>
                <a:latin typeface="Calibri"/>
                <a:cs typeface="Calibri"/>
              </a:rPr>
              <a:t>The</a:t>
            </a:r>
            <a:r>
              <a:rPr sz="2200" b="1" spc="-22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chemeClr val="bg1"/>
                </a:solidFill>
                <a:latin typeface="Calibri"/>
                <a:cs typeface="Calibri"/>
              </a:rPr>
              <a:t>results</a:t>
            </a:r>
            <a:r>
              <a:rPr sz="2200" b="1" spc="-18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chemeClr val="bg1"/>
                </a:solidFill>
                <a:latin typeface="Calibri"/>
                <a:cs typeface="Calibri"/>
              </a:rPr>
              <a:t>are</a:t>
            </a:r>
            <a:r>
              <a:rPr sz="2200" b="1" spc="-18" dirty="0">
                <a:solidFill>
                  <a:schemeClr val="bg1"/>
                </a:solidFill>
                <a:latin typeface="Calibri"/>
                <a:cs typeface="Calibri"/>
              </a:rPr>
              <a:t> moved </a:t>
            </a:r>
            <a:r>
              <a:rPr sz="2200" b="1" dirty="0">
                <a:solidFill>
                  <a:schemeClr val="bg1"/>
                </a:solidFill>
                <a:latin typeface="Calibri"/>
                <a:cs typeface="Calibri"/>
              </a:rPr>
              <a:t>back</a:t>
            </a:r>
            <a:r>
              <a:rPr sz="2200" b="1" spc="-22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chemeClr val="bg1"/>
                </a:solidFill>
                <a:latin typeface="Calibri"/>
                <a:cs typeface="Calibri"/>
              </a:rPr>
              <a:t>to</a:t>
            </a:r>
            <a:r>
              <a:rPr sz="2200" b="1" spc="-18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chemeClr val="bg1"/>
                </a:solidFill>
                <a:latin typeface="Calibri"/>
                <a:cs typeface="Calibri"/>
              </a:rPr>
              <a:t>the</a:t>
            </a:r>
            <a:r>
              <a:rPr sz="2200" b="1" spc="-18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200" b="1" spc="-9" dirty="0">
                <a:solidFill>
                  <a:schemeClr val="bg1"/>
                </a:solidFill>
                <a:latin typeface="Calibri"/>
                <a:cs typeface="Calibri"/>
              </a:rPr>
              <a:t>device </a:t>
            </a:r>
            <a:r>
              <a:rPr sz="2200" b="1" dirty="0">
                <a:solidFill>
                  <a:schemeClr val="bg1"/>
                </a:solidFill>
                <a:latin typeface="Calibri"/>
                <a:cs typeface="Calibri"/>
              </a:rPr>
              <a:t>memory</a:t>
            </a:r>
            <a:r>
              <a:rPr sz="2200" b="1" spc="-3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chemeClr val="bg1"/>
                </a:solidFill>
                <a:latin typeface="Calibri"/>
                <a:cs typeface="Calibri"/>
              </a:rPr>
              <a:t>and</a:t>
            </a:r>
            <a:r>
              <a:rPr sz="2200" b="1" spc="-31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200" b="1" spc="-22" dirty="0">
                <a:solidFill>
                  <a:schemeClr val="bg1"/>
                </a:solidFill>
                <a:latin typeface="Calibri"/>
                <a:cs typeface="Calibri"/>
              </a:rPr>
              <a:t>are </a:t>
            </a:r>
            <a:r>
              <a:rPr sz="2200" b="1" dirty="0">
                <a:solidFill>
                  <a:schemeClr val="bg1"/>
                </a:solidFill>
                <a:latin typeface="Calibri"/>
                <a:cs typeface="Calibri"/>
              </a:rPr>
              <a:t>transferred</a:t>
            </a:r>
            <a:r>
              <a:rPr sz="2200" b="1" spc="-31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chemeClr val="bg1"/>
                </a:solidFill>
                <a:latin typeface="Calibri"/>
                <a:cs typeface="Calibri"/>
              </a:rPr>
              <a:t>back</a:t>
            </a:r>
            <a:r>
              <a:rPr sz="2200" b="1" spc="-31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chemeClr val="bg1"/>
                </a:solidFill>
                <a:latin typeface="Calibri"/>
                <a:cs typeface="Calibri"/>
              </a:rPr>
              <a:t>to</a:t>
            </a:r>
            <a:r>
              <a:rPr sz="2200" b="1" spc="-31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200" b="1" spc="-22" dirty="0">
                <a:solidFill>
                  <a:schemeClr val="bg1"/>
                </a:solidFill>
                <a:latin typeface="Calibri"/>
                <a:cs typeface="Calibri"/>
              </a:rPr>
              <a:t>the </a:t>
            </a:r>
            <a:r>
              <a:rPr sz="2200" b="1" dirty="0">
                <a:solidFill>
                  <a:schemeClr val="bg1"/>
                </a:solidFill>
                <a:latin typeface="Calibri"/>
                <a:cs typeface="Calibri"/>
              </a:rPr>
              <a:t>host</a:t>
            </a:r>
            <a:r>
              <a:rPr sz="2200" b="1" spc="-18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chemeClr val="bg1"/>
                </a:solidFill>
                <a:latin typeface="Calibri"/>
                <a:cs typeface="Calibri"/>
              </a:rPr>
              <a:t>via</a:t>
            </a:r>
            <a:r>
              <a:rPr sz="2200" b="1" spc="-22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chemeClr val="bg1"/>
                </a:solidFill>
                <a:latin typeface="Calibri"/>
                <a:cs typeface="Calibri"/>
              </a:rPr>
              <a:t>PCIe</a:t>
            </a:r>
            <a:r>
              <a:rPr sz="2200" b="1" spc="-22" dirty="0">
                <a:solidFill>
                  <a:schemeClr val="bg1"/>
                </a:solidFill>
                <a:latin typeface="Calibri"/>
                <a:cs typeface="Calibri"/>
              </a:rPr>
              <a:t> bus</a:t>
            </a:r>
            <a:endParaRPr sz="22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grpSp>
        <p:nvGrpSpPr>
          <p:cNvPr id="77" name="object 77"/>
          <p:cNvGrpSpPr/>
          <p:nvPr/>
        </p:nvGrpSpPr>
        <p:grpSpPr>
          <a:xfrm>
            <a:off x="5069135" y="4911203"/>
            <a:ext cx="366993" cy="366993"/>
            <a:chOff x="3779057" y="4850475"/>
            <a:chExt cx="415925" cy="415925"/>
          </a:xfrm>
        </p:grpSpPr>
        <p:pic>
          <p:nvPicPr>
            <p:cNvPr id="78" name="object 7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779057" y="4850475"/>
              <a:ext cx="415636" cy="415636"/>
            </a:xfrm>
            <a:prstGeom prst="rect">
              <a:avLst/>
            </a:prstGeom>
          </p:spPr>
        </p:pic>
        <p:sp>
          <p:nvSpPr>
            <p:cNvPr id="79" name="object 79"/>
            <p:cNvSpPr/>
            <p:nvPr/>
          </p:nvSpPr>
          <p:spPr>
            <a:xfrm>
              <a:off x="3825510" y="4874802"/>
              <a:ext cx="323215" cy="323215"/>
            </a:xfrm>
            <a:custGeom>
              <a:avLst/>
              <a:gdLst/>
              <a:ahLst/>
              <a:cxnLst/>
              <a:rect l="l" t="t" r="r" b="b"/>
              <a:pathLst>
                <a:path w="323214" h="323214">
                  <a:moveTo>
                    <a:pt x="161300" y="0"/>
                  </a:moveTo>
                  <a:lnTo>
                    <a:pt x="118420" y="5761"/>
                  </a:lnTo>
                  <a:lnTo>
                    <a:pt x="79889" y="22022"/>
                  </a:lnTo>
                  <a:lnTo>
                    <a:pt x="47244" y="47243"/>
                  </a:lnTo>
                  <a:lnTo>
                    <a:pt x="22022" y="79888"/>
                  </a:lnTo>
                  <a:lnTo>
                    <a:pt x="5761" y="118420"/>
                  </a:lnTo>
                  <a:lnTo>
                    <a:pt x="0" y="161300"/>
                  </a:lnTo>
                  <a:lnTo>
                    <a:pt x="5761" y="204179"/>
                  </a:lnTo>
                  <a:lnTo>
                    <a:pt x="22022" y="242711"/>
                  </a:lnTo>
                  <a:lnTo>
                    <a:pt x="47243" y="275356"/>
                  </a:lnTo>
                  <a:lnTo>
                    <a:pt x="79889" y="300577"/>
                  </a:lnTo>
                  <a:lnTo>
                    <a:pt x="118420" y="316838"/>
                  </a:lnTo>
                  <a:lnTo>
                    <a:pt x="161300" y="322600"/>
                  </a:lnTo>
                  <a:lnTo>
                    <a:pt x="204180" y="316838"/>
                  </a:lnTo>
                  <a:lnTo>
                    <a:pt x="242711" y="300577"/>
                  </a:lnTo>
                  <a:lnTo>
                    <a:pt x="275356" y="275356"/>
                  </a:lnTo>
                  <a:lnTo>
                    <a:pt x="300578" y="242711"/>
                  </a:lnTo>
                  <a:lnTo>
                    <a:pt x="316838" y="204179"/>
                  </a:lnTo>
                  <a:lnTo>
                    <a:pt x="322600" y="161300"/>
                  </a:lnTo>
                  <a:lnTo>
                    <a:pt x="316838" y="118420"/>
                  </a:lnTo>
                  <a:lnTo>
                    <a:pt x="300578" y="79888"/>
                  </a:lnTo>
                  <a:lnTo>
                    <a:pt x="275356" y="47243"/>
                  </a:lnTo>
                  <a:lnTo>
                    <a:pt x="242711" y="22022"/>
                  </a:lnTo>
                  <a:lnTo>
                    <a:pt x="204180" y="5761"/>
                  </a:lnTo>
                  <a:lnTo>
                    <a:pt x="161300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80" name="object 80"/>
          <p:cNvSpPr txBox="1"/>
          <p:nvPr/>
        </p:nvSpPr>
        <p:spPr>
          <a:xfrm>
            <a:off x="5193039" y="4948731"/>
            <a:ext cx="122144" cy="22861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412" spc="-44" dirty="0">
                <a:solidFill>
                  <a:srgbClr val="FFFFFF"/>
                </a:solidFill>
                <a:latin typeface="Arial MT"/>
                <a:cs typeface="Arial MT"/>
              </a:rPr>
              <a:t>5</a:t>
            </a:r>
            <a:endParaRPr sz="1412">
              <a:latin typeface="Arial MT"/>
              <a:cs typeface="Arial MT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3632097" y="4445944"/>
            <a:ext cx="2622737" cy="406773"/>
          </a:xfrm>
          <a:custGeom>
            <a:avLst/>
            <a:gdLst/>
            <a:ahLst/>
            <a:cxnLst/>
            <a:rect l="l" t="t" r="r" b="b"/>
            <a:pathLst>
              <a:path w="2972435" h="461010">
                <a:moveTo>
                  <a:pt x="114300" y="114300"/>
                </a:moveTo>
                <a:lnTo>
                  <a:pt x="57150" y="0"/>
                </a:lnTo>
                <a:lnTo>
                  <a:pt x="0" y="114300"/>
                </a:lnTo>
                <a:lnTo>
                  <a:pt x="114300" y="114300"/>
                </a:lnTo>
                <a:close/>
              </a:path>
              <a:path w="2972435" h="461010">
                <a:moveTo>
                  <a:pt x="2972066" y="403618"/>
                </a:moveTo>
                <a:lnTo>
                  <a:pt x="2857766" y="346468"/>
                </a:lnTo>
                <a:lnTo>
                  <a:pt x="2857766" y="460768"/>
                </a:lnTo>
                <a:lnTo>
                  <a:pt x="2972066" y="403618"/>
                </a:lnTo>
                <a:close/>
              </a:path>
            </a:pathLst>
          </a:custGeom>
          <a:solidFill>
            <a:srgbClr val="595959">
              <a:alpha val="34899"/>
            </a:srgbClr>
          </a:solidFill>
        </p:spPr>
        <p:txBody>
          <a:bodyPr wrap="square" lIns="0" tIns="0" rIns="0" bIns="0" rtlCol="0"/>
          <a:lstStyle/>
          <a:p>
            <a:endParaRPr sz="1588" dirty="0"/>
          </a:p>
        </p:txBody>
      </p:sp>
      <p:sp>
        <p:nvSpPr>
          <p:cNvPr id="84" name="object 84"/>
          <p:cNvSpPr txBox="1"/>
          <p:nvPr/>
        </p:nvSpPr>
        <p:spPr>
          <a:xfrm>
            <a:off x="5006919" y="4437192"/>
            <a:ext cx="555681" cy="319092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2000" b="1" spc="-18" dirty="0">
                <a:solidFill>
                  <a:srgbClr val="4F81BD"/>
                </a:solidFill>
                <a:latin typeface="Calibri"/>
                <a:cs typeface="Calibri"/>
              </a:rPr>
              <a:t>PCIe</a:t>
            </a:r>
            <a:endParaRPr sz="2000" b="1" dirty="0">
              <a:latin typeface="Calibri"/>
              <a:cs typeface="Calibri"/>
            </a:endParaRPr>
          </a:p>
        </p:txBody>
      </p:sp>
      <p:sp>
        <p:nvSpPr>
          <p:cNvPr id="89" name="Title 88">
            <a:extLst>
              <a:ext uri="{FF2B5EF4-FFF2-40B4-BE49-F238E27FC236}">
                <a16:creationId xmlns:a16="http://schemas.microsoft.com/office/drawing/2014/main" xmlns="" id="{E8684748-C819-99FB-5A7D-0CA200094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690" y="562996"/>
            <a:ext cx="9778365" cy="1494596"/>
          </a:xfrm>
        </p:spPr>
        <p:txBody>
          <a:bodyPr/>
          <a:lstStyle/>
          <a:p>
            <a:r>
              <a:rPr lang="en-GB" dirty="0"/>
              <a:t>Typical Execution</a:t>
            </a:r>
            <a:endParaRPr lang="en-IN" dirty="0"/>
          </a:p>
        </p:txBody>
      </p:sp>
      <p:sp>
        <p:nvSpPr>
          <p:cNvPr id="3" name="Arrow: Up 2">
            <a:extLst>
              <a:ext uri="{FF2B5EF4-FFF2-40B4-BE49-F238E27FC236}">
                <a16:creationId xmlns:a16="http://schemas.microsoft.com/office/drawing/2014/main" xmlns="" id="{B7F830AE-CEB7-5F97-4646-4124AB5BD2E1}"/>
              </a:ext>
            </a:extLst>
          </p:cNvPr>
          <p:cNvSpPr/>
          <p:nvPr/>
        </p:nvSpPr>
        <p:spPr>
          <a:xfrm>
            <a:off x="3576412" y="4408754"/>
            <a:ext cx="176493" cy="397507"/>
          </a:xfrm>
          <a:prstGeom prst="upArrow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Arrow: Up 35">
            <a:extLst>
              <a:ext uri="{FF2B5EF4-FFF2-40B4-BE49-F238E27FC236}">
                <a16:creationId xmlns:a16="http://schemas.microsoft.com/office/drawing/2014/main" xmlns="" id="{D1227515-A613-6346-71CC-3731330B4FBC}"/>
              </a:ext>
            </a:extLst>
          </p:cNvPr>
          <p:cNvSpPr/>
          <p:nvPr/>
        </p:nvSpPr>
        <p:spPr>
          <a:xfrm rot="5400000">
            <a:off x="4866436" y="3490346"/>
            <a:ext cx="154600" cy="2623278"/>
          </a:xfrm>
          <a:prstGeom prst="upArrow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275105" y="68238"/>
            <a:ext cx="9779000" cy="687387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  <a:tabLst>
                <a:tab pos="1108881" algn="l"/>
                <a:tab pos="2095051" algn="l"/>
              </a:tabLst>
            </a:pPr>
            <a:r>
              <a:rPr spc="-22" dirty="0"/>
              <a:t>GPU</a:t>
            </a:r>
            <a:r>
              <a:rPr dirty="0"/>
              <a:t>	</a:t>
            </a:r>
            <a:r>
              <a:rPr lang="en-GB" spc="-22" dirty="0"/>
              <a:t>Architecture</a:t>
            </a:r>
            <a:endParaRPr spc="-9" dirty="0"/>
          </a:p>
        </p:txBody>
      </p:sp>
      <p:grpSp>
        <p:nvGrpSpPr>
          <p:cNvPr id="4" name="object 4"/>
          <p:cNvGrpSpPr/>
          <p:nvPr/>
        </p:nvGrpSpPr>
        <p:grpSpPr>
          <a:xfrm>
            <a:off x="195897" y="1055215"/>
            <a:ext cx="8056064" cy="5796913"/>
            <a:chOff x="975514" y="2703518"/>
            <a:chExt cx="6280785" cy="40259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5514" y="2703518"/>
              <a:ext cx="4251959" cy="360730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44372" y="5033345"/>
              <a:ext cx="1611628" cy="162841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39177" y="5864628"/>
              <a:ext cx="951807" cy="86452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787121" y="5892054"/>
              <a:ext cx="857250" cy="770255"/>
            </a:xfrm>
            <a:custGeom>
              <a:avLst/>
              <a:gdLst/>
              <a:ahLst/>
              <a:cxnLst/>
              <a:rect l="l" t="t" r="r" b="b"/>
              <a:pathLst>
                <a:path w="857250" h="770254">
                  <a:moveTo>
                    <a:pt x="0" y="0"/>
                  </a:moveTo>
                  <a:lnTo>
                    <a:pt x="857249" y="769707"/>
                  </a:lnTo>
                </a:path>
              </a:pathLst>
            </a:custGeom>
            <a:ln w="6349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30865" y="5004262"/>
              <a:ext cx="960120" cy="85205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778550" y="5033345"/>
              <a:ext cx="866140" cy="753110"/>
            </a:xfrm>
            <a:custGeom>
              <a:avLst/>
              <a:gdLst/>
              <a:ahLst/>
              <a:cxnLst/>
              <a:rect l="l" t="t" r="r" b="b"/>
              <a:pathLst>
                <a:path w="866139" h="753110">
                  <a:moveTo>
                    <a:pt x="0" y="752981"/>
                  </a:moveTo>
                  <a:lnTo>
                    <a:pt x="865822" y="0"/>
                  </a:lnTo>
                </a:path>
              </a:pathLst>
            </a:custGeom>
            <a:ln w="6349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765787" y="3228430"/>
              <a:ext cx="1490215" cy="1634657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7180327" y="3673909"/>
            <a:ext cx="244345" cy="319092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2000" spc="-22" dirty="0">
                <a:solidFill>
                  <a:srgbClr val="FFFFFF"/>
                </a:solidFill>
                <a:latin typeface="Calibri"/>
                <a:cs typeface="Calibri"/>
              </a:rPr>
              <a:t>L2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568774" y="2744854"/>
            <a:ext cx="1611779" cy="363976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lnSpc>
                <a:spcPts val="1253"/>
              </a:lnSpc>
              <a:spcBef>
                <a:spcPts val="88"/>
              </a:spcBef>
            </a:pPr>
            <a:r>
              <a:rPr lang="en-GB" sz="1700" b="1" spc="-22" dirty="0">
                <a:solidFill>
                  <a:srgbClr val="FFFFFF"/>
                </a:solidFill>
                <a:latin typeface="Calibri"/>
                <a:cs typeface="Calibri"/>
              </a:rPr>
              <a:t>          </a:t>
            </a:r>
            <a:r>
              <a:rPr sz="1700" b="1" spc="-22" dirty="0">
                <a:solidFill>
                  <a:srgbClr val="FFFFFF"/>
                </a:solidFill>
                <a:latin typeface="Calibri"/>
                <a:cs typeface="Calibri"/>
              </a:rPr>
              <a:t>L1</a:t>
            </a:r>
            <a:endParaRPr sz="1700" b="1" dirty="0">
              <a:latin typeface="Calibri"/>
              <a:cs typeface="Calibri"/>
            </a:endParaRPr>
          </a:p>
          <a:p>
            <a:pPr marL="11206">
              <a:lnSpc>
                <a:spcPts val="1253"/>
              </a:lnSpc>
            </a:pPr>
            <a:r>
              <a:rPr sz="1700" b="1" dirty="0">
                <a:solidFill>
                  <a:srgbClr val="FFFFFF"/>
                </a:solidFill>
                <a:latin typeface="Calibri"/>
                <a:cs typeface="Calibri"/>
              </a:rPr>
              <a:t>Shared</a:t>
            </a:r>
            <a:r>
              <a:rPr sz="1700" b="1" spc="-9" dirty="0">
                <a:solidFill>
                  <a:srgbClr val="FFFFFF"/>
                </a:solidFill>
                <a:latin typeface="Calibri"/>
                <a:cs typeface="Calibri"/>
              </a:rPr>
              <a:t> Memory</a:t>
            </a:r>
            <a:endParaRPr sz="1700" b="1" dirty="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548381" y="639299"/>
            <a:ext cx="3297372" cy="3722783"/>
            <a:chOff x="4394200" y="2377439"/>
            <a:chExt cx="2570745" cy="2585437"/>
          </a:xfrm>
        </p:grpSpPr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398355" y="3200399"/>
              <a:ext cx="1413163" cy="773083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4444222" y="3228430"/>
              <a:ext cx="1322070" cy="675005"/>
            </a:xfrm>
            <a:custGeom>
              <a:avLst/>
              <a:gdLst/>
              <a:ahLst/>
              <a:cxnLst/>
              <a:rect l="l" t="t" r="r" b="b"/>
              <a:pathLst>
                <a:path w="1322070" h="675004">
                  <a:moveTo>
                    <a:pt x="0" y="674804"/>
                  </a:moveTo>
                  <a:lnTo>
                    <a:pt x="1321564" y="0"/>
                  </a:lnTo>
                </a:path>
              </a:pathLst>
            </a:custGeom>
            <a:ln w="6349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551782" y="4235513"/>
              <a:ext cx="1413163" cy="727363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4444222" y="4234294"/>
              <a:ext cx="1322070" cy="629285"/>
            </a:xfrm>
            <a:custGeom>
              <a:avLst/>
              <a:gdLst/>
              <a:ahLst/>
              <a:cxnLst/>
              <a:rect l="l" t="t" r="r" b="b"/>
              <a:pathLst>
                <a:path w="1322070" h="629285">
                  <a:moveTo>
                    <a:pt x="0" y="0"/>
                  </a:moveTo>
                  <a:lnTo>
                    <a:pt x="1321564" y="628794"/>
                  </a:lnTo>
                </a:path>
              </a:pathLst>
            </a:custGeom>
            <a:ln w="6349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398356" y="2377439"/>
              <a:ext cx="532014" cy="2011679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4466304" y="2401966"/>
              <a:ext cx="440690" cy="1917064"/>
            </a:xfrm>
            <a:custGeom>
              <a:avLst/>
              <a:gdLst/>
              <a:ahLst/>
              <a:cxnLst/>
              <a:rect l="l" t="t" r="r" b="b"/>
              <a:pathLst>
                <a:path w="440689" h="1917064">
                  <a:moveTo>
                    <a:pt x="440350" y="0"/>
                  </a:moveTo>
                  <a:lnTo>
                    <a:pt x="0" y="0"/>
                  </a:lnTo>
                  <a:lnTo>
                    <a:pt x="0" y="1917039"/>
                  </a:lnTo>
                  <a:lnTo>
                    <a:pt x="440350" y="1917039"/>
                  </a:lnTo>
                  <a:lnTo>
                    <a:pt x="440350" y="0"/>
                  </a:lnTo>
                  <a:close/>
                </a:path>
              </a:pathLst>
            </a:custGeom>
            <a:solidFill>
              <a:srgbClr val="FF0000">
                <a:alpha val="34000"/>
              </a:srgbClr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21" name="object 2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394200" y="2381596"/>
              <a:ext cx="536170" cy="36576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469014" y="2414846"/>
              <a:ext cx="374072" cy="369916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4439879" y="2405471"/>
              <a:ext cx="444500" cy="271780"/>
            </a:xfrm>
            <a:custGeom>
              <a:avLst/>
              <a:gdLst/>
              <a:ahLst/>
              <a:cxnLst/>
              <a:rect l="l" t="t" r="r" b="b"/>
              <a:pathLst>
                <a:path w="444500" h="271780">
                  <a:moveTo>
                    <a:pt x="410108" y="0"/>
                  </a:moveTo>
                  <a:lnTo>
                    <a:pt x="34288" y="0"/>
                  </a:lnTo>
                  <a:lnTo>
                    <a:pt x="20942" y="2694"/>
                  </a:lnTo>
                  <a:lnTo>
                    <a:pt x="10043" y="10043"/>
                  </a:lnTo>
                  <a:lnTo>
                    <a:pt x="2694" y="20942"/>
                  </a:lnTo>
                  <a:lnTo>
                    <a:pt x="0" y="34288"/>
                  </a:lnTo>
                  <a:lnTo>
                    <a:pt x="0" y="237288"/>
                  </a:lnTo>
                  <a:lnTo>
                    <a:pt x="2694" y="250634"/>
                  </a:lnTo>
                  <a:lnTo>
                    <a:pt x="10043" y="261533"/>
                  </a:lnTo>
                  <a:lnTo>
                    <a:pt x="20942" y="268882"/>
                  </a:lnTo>
                  <a:lnTo>
                    <a:pt x="34288" y="271576"/>
                  </a:lnTo>
                  <a:lnTo>
                    <a:pt x="410108" y="271576"/>
                  </a:lnTo>
                  <a:lnTo>
                    <a:pt x="423455" y="268882"/>
                  </a:lnTo>
                  <a:lnTo>
                    <a:pt x="434354" y="261533"/>
                  </a:lnTo>
                  <a:lnTo>
                    <a:pt x="441702" y="250634"/>
                  </a:lnTo>
                  <a:lnTo>
                    <a:pt x="444397" y="237288"/>
                  </a:lnTo>
                  <a:lnTo>
                    <a:pt x="444397" y="34288"/>
                  </a:lnTo>
                  <a:lnTo>
                    <a:pt x="441702" y="20942"/>
                  </a:lnTo>
                  <a:lnTo>
                    <a:pt x="434354" y="10043"/>
                  </a:lnTo>
                  <a:lnTo>
                    <a:pt x="423455" y="2694"/>
                  </a:lnTo>
                  <a:lnTo>
                    <a:pt x="410108" y="0"/>
                  </a:lnTo>
                  <a:close/>
                </a:path>
              </a:pathLst>
            </a:custGeom>
            <a:solidFill>
              <a:srgbClr val="008F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4710926" y="778080"/>
            <a:ext cx="565251" cy="242668"/>
          </a:xfrm>
          <a:prstGeom prst="rect">
            <a:avLst/>
          </a:prstGeom>
        </p:spPr>
        <p:txBody>
          <a:bodyPr vert="horz" wrap="square" lIns="0" tIns="52107" rIns="0" bIns="0" rtlCol="0">
            <a:spAutoFit/>
          </a:bodyPr>
          <a:lstStyle/>
          <a:p>
            <a:pPr marL="85730">
              <a:spcBef>
                <a:spcPts val="410"/>
              </a:spcBef>
            </a:pPr>
            <a:r>
              <a:rPr sz="1235" spc="-22" dirty="0">
                <a:solidFill>
                  <a:srgbClr val="FFFFFF"/>
                </a:solidFill>
                <a:latin typeface="Calibri"/>
                <a:cs typeface="Calibri"/>
              </a:rPr>
              <a:t>SM</a:t>
            </a:r>
            <a:endParaRPr sz="1235" dirty="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755385" y="6407496"/>
            <a:ext cx="2000410" cy="319092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2000" b="1" spc="-9" dirty="0">
                <a:solidFill>
                  <a:srgbClr val="4F81BD"/>
                </a:solidFill>
                <a:latin typeface="Arial MT"/>
                <a:cs typeface="Arial MT"/>
              </a:rPr>
              <a:t>NVIDIA</a:t>
            </a:r>
            <a:r>
              <a:rPr sz="2000" b="1" spc="-93" dirty="0">
                <a:solidFill>
                  <a:srgbClr val="4F81BD"/>
                </a:solidFill>
                <a:latin typeface="Arial MT"/>
                <a:cs typeface="Arial MT"/>
              </a:rPr>
              <a:t> </a:t>
            </a:r>
            <a:r>
              <a:rPr sz="2000" b="1" spc="-18" dirty="0">
                <a:solidFill>
                  <a:srgbClr val="4F81BD"/>
                </a:solidFill>
                <a:latin typeface="Arial MT"/>
                <a:cs typeface="Arial MT"/>
              </a:rPr>
              <a:t>FERMI</a:t>
            </a:r>
            <a:endParaRPr sz="2000" b="1" dirty="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659160" y="5050716"/>
            <a:ext cx="2789890" cy="898814"/>
          </a:xfrm>
          <a:prstGeom prst="rect">
            <a:avLst/>
          </a:prstGeom>
        </p:spPr>
        <p:txBody>
          <a:bodyPr vert="horz" wrap="square" lIns="0" tIns="20171" rIns="0" bIns="0" rtlCol="0">
            <a:spAutoFit/>
          </a:bodyPr>
          <a:lstStyle/>
          <a:p>
            <a:pPr marL="11206" marR="4483">
              <a:lnSpc>
                <a:spcPts val="1677"/>
              </a:lnSpc>
              <a:spcBef>
                <a:spcPts val="159"/>
              </a:spcBef>
            </a:pPr>
            <a:r>
              <a:rPr sz="2000" b="1" dirty="0">
                <a:solidFill>
                  <a:srgbClr val="595959"/>
                </a:solidFill>
                <a:latin typeface="Calibri"/>
                <a:cs typeface="Calibri"/>
              </a:rPr>
              <a:t>Load/Store</a:t>
            </a:r>
            <a:r>
              <a:rPr sz="2000" b="1" spc="-71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2000" b="1" spc="-9" dirty="0">
                <a:solidFill>
                  <a:srgbClr val="595959"/>
                </a:solidFill>
                <a:latin typeface="Calibri"/>
                <a:cs typeface="Calibri"/>
              </a:rPr>
              <a:t>address </a:t>
            </a:r>
            <a:r>
              <a:rPr sz="2000" b="1" dirty="0">
                <a:solidFill>
                  <a:srgbClr val="595959"/>
                </a:solidFill>
                <a:latin typeface="Calibri"/>
                <a:cs typeface="Calibri"/>
              </a:rPr>
              <a:t>width</a:t>
            </a:r>
            <a:r>
              <a:rPr sz="2000" b="1" spc="-18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595959"/>
                </a:solidFill>
                <a:latin typeface="Calibri"/>
                <a:cs typeface="Calibri"/>
              </a:rPr>
              <a:t>64</a:t>
            </a:r>
            <a:r>
              <a:rPr sz="2000" b="1" spc="-13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595959"/>
                </a:solidFill>
                <a:latin typeface="Calibri"/>
                <a:cs typeface="Calibri"/>
              </a:rPr>
              <a:t>bits.</a:t>
            </a:r>
            <a:r>
              <a:rPr sz="2000" b="1" spc="-18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2000" b="1" spc="-22" dirty="0">
                <a:solidFill>
                  <a:srgbClr val="595959"/>
                </a:solidFill>
                <a:latin typeface="Calibri"/>
                <a:cs typeface="Calibri"/>
              </a:rPr>
              <a:t>Can </a:t>
            </a:r>
            <a:r>
              <a:rPr sz="2000" b="1" dirty="0">
                <a:solidFill>
                  <a:srgbClr val="595959"/>
                </a:solidFill>
                <a:latin typeface="Calibri"/>
                <a:cs typeface="Calibri"/>
              </a:rPr>
              <a:t>calculate</a:t>
            </a:r>
            <a:r>
              <a:rPr sz="2000" b="1" spc="-26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595959"/>
                </a:solidFill>
                <a:latin typeface="Calibri"/>
                <a:cs typeface="Calibri"/>
              </a:rPr>
              <a:t>addresses</a:t>
            </a:r>
            <a:r>
              <a:rPr sz="2000" b="1" spc="-22" dirty="0">
                <a:solidFill>
                  <a:srgbClr val="595959"/>
                </a:solidFill>
                <a:latin typeface="Calibri"/>
                <a:cs typeface="Calibri"/>
              </a:rPr>
              <a:t> of </a:t>
            </a:r>
            <a:r>
              <a:rPr sz="2000" b="1" dirty="0">
                <a:solidFill>
                  <a:srgbClr val="595959"/>
                </a:solidFill>
                <a:latin typeface="Calibri"/>
                <a:cs typeface="Calibri"/>
              </a:rPr>
              <a:t>16</a:t>
            </a:r>
            <a:r>
              <a:rPr sz="2000" b="1" spc="-22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595959"/>
                </a:solidFill>
                <a:latin typeface="Calibri"/>
                <a:cs typeface="Calibri"/>
              </a:rPr>
              <a:t>threads</a:t>
            </a:r>
            <a:r>
              <a:rPr sz="2000" b="1" spc="-18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595959"/>
                </a:solidFill>
                <a:latin typeface="Calibri"/>
                <a:cs typeface="Calibri"/>
              </a:rPr>
              <a:t>per</a:t>
            </a:r>
            <a:r>
              <a:rPr sz="2000" b="1" spc="-18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2000" b="1" spc="-9" dirty="0">
                <a:solidFill>
                  <a:srgbClr val="595959"/>
                </a:solidFill>
                <a:latin typeface="Calibri"/>
                <a:cs typeface="Calibri"/>
              </a:rPr>
              <a:t>clock.</a:t>
            </a:r>
            <a:endParaRPr sz="2000" b="1" dirty="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056771" y="411956"/>
            <a:ext cx="4939332" cy="1418187"/>
          </a:xfrm>
          <a:prstGeom prst="rect">
            <a:avLst/>
          </a:prstGeom>
        </p:spPr>
        <p:txBody>
          <a:bodyPr vert="horz" wrap="square" lIns="0" tIns="20171" rIns="0" bIns="0" rtlCol="0">
            <a:spAutoFit/>
          </a:bodyPr>
          <a:lstStyle/>
          <a:p>
            <a:pPr marL="11206" marR="601788">
              <a:lnSpc>
                <a:spcPts val="1677"/>
              </a:lnSpc>
              <a:spcBef>
                <a:spcPts val="159"/>
              </a:spcBef>
            </a:pPr>
            <a:r>
              <a:rPr sz="2000" b="1" dirty="0">
                <a:solidFill>
                  <a:srgbClr val="595959"/>
                </a:solidFill>
                <a:latin typeface="Calibri"/>
                <a:cs typeface="Calibri"/>
              </a:rPr>
              <a:t>16</a:t>
            </a:r>
            <a:r>
              <a:rPr sz="2000" b="1" spc="-3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595959"/>
                </a:solidFill>
                <a:latin typeface="Calibri"/>
                <a:cs typeface="Calibri"/>
              </a:rPr>
              <a:t>Stream</a:t>
            </a:r>
            <a:r>
              <a:rPr sz="2000" b="1" spc="-3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595959"/>
                </a:solidFill>
                <a:latin typeface="Calibri"/>
                <a:cs typeface="Calibri"/>
              </a:rPr>
              <a:t>Multiprocessors</a:t>
            </a:r>
            <a:r>
              <a:rPr sz="2000" b="1" spc="-3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2000" b="1" spc="-18" dirty="0">
                <a:solidFill>
                  <a:srgbClr val="595959"/>
                </a:solidFill>
                <a:latin typeface="Calibri"/>
                <a:cs typeface="Calibri"/>
              </a:rPr>
              <a:t>(SM) </a:t>
            </a:r>
            <a:r>
              <a:rPr sz="2000" b="1" dirty="0">
                <a:solidFill>
                  <a:srgbClr val="595959"/>
                </a:solidFill>
                <a:latin typeface="Calibri"/>
                <a:cs typeface="Calibri"/>
              </a:rPr>
              <a:t>512</a:t>
            </a:r>
            <a:r>
              <a:rPr sz="2000" b="1" spc="-26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595959"/>
                </a:solidFill>
                <a:latin typeface="Calibri"/>
                <a:cs typeface="Calibri"/>
              </a:rPr>
              <a:t>CUDA</a:t>
            </a:r>
            <a:r>
              <a:rPr sz="2000" b="1" spc="-22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595959"/>
                </a:solidFill>
                <a:latin typeface="Calibri"/>
                <a:cs typeface="Calibri"/>
              </a:rPr>
              <a:t>cores</a:t>
            </a:r>
            <a:r>
              <a:rPr sz="2000" b="1" spc="-26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2000" b="1" spc="-9" dirty="0">
                <a:solidFill>
                  <a:srgbClr val="595959"/>
                </a:solidFill>
                <a:latin typeface="Calibri"/>
                <a:cs typeface="Calibri"/>
              </a:rPr>
              <a:t>(32/SM)</a:t>
            </a:r>
            <a:endParaRPr sz="2000" b="1" dirty="0">
              <a:latin typeface="Calibri"/>
              <a:cs typeface="Calibri"/>
            </a:endParaRPr>
          </a:p>
          <a:p>
            <a:pPr marL="11206" marR="4483">
              <a:lnSpc>
                <a:spcPts val="1677"/>
              </a:lnSpc>
            </a:pPr>
            <a:r>
              <a:rPr sz="2000" b="1" dirty="0">
                <a:solidFill>
                  <a:srgbClr val="595959"/>
                </a:solidFill>
                <a:latin typeface="Calibri"/>
                <a:cs typeface="Calibri"/>
              </a:rPr>
              <a:t>IEEE</a:t>
            </a:r>
            <a:r>
              <a:rPr sz="2000" b="1" spc="-13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2000" b="1" spc="-88" dirty="0">
                <a:solidFill>
                  <a:srgbClr val="595959"/>
                </a:solidFill>
                <a:latin typeface="Calibri"/>
                <a:cs typeface="Calibri"/>
              </a:rPr>
              <a:t>754-</a:t>
            </a:r>
            <a:r>
              <a:rPr sz="2000" b="1" spc="-291" dirty="0">
                <a:solidFill>
                  <a:srgbClr val="595959"/>
                </a:solidFill>
                <a:latin typeface="Calibri"/>
                <a:cs typeface="Calibri"/>
              </a:rPr>
              <a:t>­</a:t>
            </a:r>
            <a:r>
              <a:rPr sz="2000" b="1" spc="-66" dirty="0">
                <a:solidFill>
                  <a:srgbClr val="595959"/>
                </a:solidFill>
                <a:latin typeface="Calibri"/>
                <a:cs typeface="Calibri"/>
              </a:rPr>
              <a:t>‐2008</a:t>
            </a:r>
            <a:r>
              <a:rPr sz="2000" b="1" spc="-13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595959"/>
                </a:solidFill>
                <a:latin typeface="Calibri"/>
                <a:cs typeface="Calibri"/>
              </a:rPr>
              <a:t>floating</a:t>
            </a:r>
            <a:r>
              <a:rPr sz="2000" b="1" spc="-13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595959"/>
                </a:solidFill>
                <a:latin typeface="Calibri"/>
                <a:cs typeface="Calibri"/>
              </a:rPr>
              <a:t>point</a:t>
            </a:r>
            <a:r>
              <a:rPr sz="2000" b="1" spc="-13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595959"/>
                </a:solidFill>
                <a:latin typeface="Calibri"/>
                <a:cs typeface="Calibri"/>
              </a:rPr>
              <a:t>(DP</a:t>
            </a:r>
            <a:r>
              <a:rPr sz="2000" b="1" spc="-9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595959"/>
                </a:solidFill>
                <a:latin typeface="Calibri"/>
                <a:cs typeface="Calibri"/>
              </a:rPr>
              <a:t>and</a:t>
            </a:r>
            <a:r>
              <a:rPr sz="2000" b="1" spc="-13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2000" b="1" spc="-22" dirty="0">
                <a:solidFill>
                  <a:srgbClr val="595959"/>
                </a:solidFill>
                <a:latin typeface="Calibri"/>
                <a:cs typeface="Calibri"/>
              </a:rPr>
              <a:t>SP) </a:t>
            </a:r>
            <a:endParaRPr lang="en-GB" sz="2000" b="1" spc="-22" dirty="0">
              <a:solidFill>
                <a:srgbClr val="595959"/>
              </a:solidFill>
              <a:latin typeface="Calibri"/>
              <a:cs typeface="Calibri"/>
            </a:endParaRPr>
          </a:p>
          <a:p>
            <a:pPr marL="11206" marR="4483">
              <a:lnSpc>
                <a:spcPts val="1677"/>
              </a:lnSpc>
            </a:pPr>
            <a:r>
              <a:rPr sz="2000" b="1" dirty="0">
                <a:solidFill>
                  <a:srgbClr val="595959"/>
                </a:solidFill>
                <a:latin typeface="Calibri"/>
                <a:cs typeface="Calibri"/>
              </a:rPr>
              <a:t>6</a:t>
            </a:r>
            <a:r>
              <a:rPr sz="2000" b="1" spc="-26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595959"/>
                </a:solidFill>
                <a:latin typeface="Calibri"/>
                <a:cs typeface="Calibri"/>
              </a:rPr>
              <a:t>GB</a:t>
            </a:r>
            <a:r>
              <a:rPr sz="2000" b="1" spc="-26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595959"/>
                </a:solidFill>
                <a:latin typeface="Calibri"/>
                <a:cs typeface="Calibri"/>
              </a:rPr>
              <a:t>GDDR5</a:t>
            </a:r>
            <a:r>
              <a:rPr sz="2000" b="1" spc="-26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595959"/>
                </a:solidFill>
                <a:latin typeface="Calibri"/>
                <a:cs typeface="Calibri"/>
              </a:rPr>
              <a:t>DRAM</a:t>
            </a:r>
            <a:r>
              <a:rPr sz="2000" b="1" spc="-26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595959"/>
                </a:solidFill>
                <a:latin typeface="Calibri"/>
                <a:cs typeface="Calibri"/>
              </a:rPr>
              <a:t>(Global</a:t>
            </a:r>
            <a:r>
              <a:rPr sz="2000" b="1" spc="-26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2000" b="1" spc="-9" dirty="0">
                <a:solidFill>
                  <a:srgbClr val="595959"/>
                </a:solidFill>
                <a:latin typeface="Calibri"/>
                <a:cs typeface="Calibri"/>
              </a:rPr>
              <a:t>Memory) </a:t>
            </a:r>
            <a:endParaRPr lang="en-GB" sz="2000" b="1" spc="-9" dirty="0">
              <a:solidFill>
                <a:srgbClr val="595959"/>
              </a:solidFill>
              <a:latin typeface="Calibri"/>
              <a:cs typeface="Calibri"/>
            </a:endParaRPr>
          </a:p>
          <a:p>
            <a:pPr marL="11206" marR="4483">
              <a:lnSpc>
                <a:spcPts val="1677"/>
              </a:lnSpc>
            </a:pPr>
            <a:r>
              <a:rPr sz="2000" b="1" dirty="0">
                <a:solidFill>
                  <a:srgbClr val="595959"/>
                </a:solidFill>
                <a:latin typeface="Calibri"/>
                <a:cs typeface="Calibri"/>
              </a:rPr>
              <a:t>ECC</a:t>
            </a:r>
            <a:r>
              <a:rPr sz="2000" b="1" spc="-18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595959"/>
                </a:solidFill>
                <a:latin typeface="Calibri"/>
                <a:cs typeface="Calibri"/>
              </a:rPr>
              <a:t>Memory</a:t>
            </a:r>
            <a:r>
              <a:rPr sz="2000" b="1" spc="-18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2000" b="1" spc="-9" dirty="0">
                <a:solidFill>
                  <a:srgbClr val="595959"/>
                </a:solidFill>
                <a:latin typeface="Calibri"/>
                <a:cs typeface="Calibri"/>
              </a:rPr>
              <a:t>support</a:t>
            </a:r>
            <a:endParaRPr sz="2000" b="1" dirty="0">
              <a:latin typeface="Calibri"/>
              <a:cs typeface="Calibri"/>
            </a:endParaRPr>
          </a:p>
          <a:p>
            <a:pPr marL="11206">
              <a:spcBef>
                <a:spcPts val="18"/>
              </a:spcBef>
            </a:pPr>
            <a:r>
              <a:rPr sz="2000" b="1" dirty="0">
                <a:solidFill>
                  <a:srgbClr val="595959"/>
                </a:solidFill>
                <a:latin typeface="Calibri"/>
                <a:cs typeface="Calibri"/>
              </a:rPr>
              <a:t>Two</a:t>
            </a:r>
            <a:r>
              <a:rPr sz="2000" b="1" spc="-18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595959"/>
                </a:solidFill>
                <a:latin typeface="Calibri"/>
                <a:cs typeface="Calibri"/>
              </a:rPr>
              <a:t>DMA</a:t>
            </a:r>
            <a:r>
              <a:rPr sz="2000" b="1" spc="-18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2000" b="1" spc="-9" dirty="0">
                <a:solidFill>
                  <a:srgbClr val="595959"/>
                </a:solidFill>
                <a:latin typeface="Calibri"/>
                <a:cs typeface="Calibri"/>
              </a:rPr>
              <a:t>interface</a:t>
            </a:r>
            <a:endParaRPr sz="2000" b="1" dirty="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326471" y="2576785"/>
            <a:ext cx="2627585" cy="1289946"/>
          </a:xfrm>
          <a:prstGeom prst="rect">
            <a:avLst/>
          </a:prstGeom>
        </p:spPr>
        <p:txBody>
          <a:bodyPr vert="horz" wrap="square" lIns="0" tIns="20171" rIns="0" bIns="0" rtlCol="0">
            <a:spAutoFit/>
          </a:bodyPr>
          <a:lstStyle/>
          <a:p>
            <a:pPr marL="16810" marR="4483" algn="just">
              <a:lnSpc>
                <a:spcPts val="1677"/>
              </a:lnSpc>
              <a:spcBef>
                <a:spcPts val="159"/>
              </a:spcBef>
            </a:pPr>
            <a:r>
              <a:rPr sz="2000" b="1" dirty="0">
                <a:solidFill>
                  <a:srgbClr val="595959"/>
                </a:solidFill>
                <a:latin typeface="Calibri"/>
                <a:cs typeface="Calibri"/>
              </a:rPr>
              <a:t>Reconfigurable</a:t>
            </a:r>
            <a:r>
              <a:rPr sz="2000" b="1" spc="-53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2000" b="1" spc="-22" dirty="0">
                <a:solidFill>
                  <a:srgbClr val="595959"/>
                </a:solidFill>
                <a:latin typeface="Calibri"/>
                <a:cs typeface="Calibri"/>
              </a:rPr>
              <a:t>L1 </a:t>
            </a:r>
            <a:r>
              <a:rPr sz="2000" b="1" dirty="0">
                <a:solidFill>
                  <a:srgbClr val="595959"/>
                </a:solidFill>
                <a:latin typeface="Calibri"/>
                <a:cs typeface="Calibri"/>
              </a:rPr>
              <a:t>Cache</a:t>
            </a:r>
            <a:r>
              <a:rPr sz="2000" b="1" spc="309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595959"/>
                </a:solidFill>
                <a:latin typeface="Calibri"/>
                <a:cs typeface="Calibri"/>
              </a:rPr>
              <a:t>and</a:t>
            </a:r>
            <a:r>
              <a:rPr sz="2000" b="1" spc="-4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2000" b="1" spc="-9" dirty="0">
                <a:solidFill>
                  <a:srgbClr val="595959"/>
                </a:solidFill>
                <a:latin typeface="Calibri"/>
                <a:cs typeface="Calibri"/>
              </a:rPr>
              <a:t>Shared Memory</a:t>
            </a:r>
            <a:endParaRPr sz="2000" b="1" dirty="0">
              <a:latin typeface="Calibri"/>
              <a:cs typeface="Calibri"/>
            </a:endParaRPr>
          </a:p>
          <a:p>
            <a:pPr marL="16810" algn="just">
              <a:lnSpc>
                <a:spcPts val="1623"/>
              </a:lnSpc>
            </a:pPr>
            <a:r>
              <a:rPr sz="2000" b="1" dirty="0">
                <a:solidFill>
                  <a:srgbClr val="595959"/>
                </a:solidFill>
                <a:latin typeface="Calibri"/>
                <a:cs typeface="Calibri"/>
              </a:rPr>
              <a:t>48</a:t>
            </a:r>
            <a:r>
              <a:rPr sz="2000" b="1" spc="-22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595959"/>
                </a:solidFill>
                <a:latin typeface="Calibri"/>
                <a:cs typeface="Calibri"/>
              </a:rPr>
              <a:t>KB</a:t>
            </a:r>
            <a:r>
              <a:rPr sz="2000" b="1" spc="-18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595959"/>
                </a:solidFill>
                <a:latin typeface="Calibri"/>
                <a:cs typeface="Calibri"/>
              </a:rPr>
              <a:t>/</a:t>
            </a:r>
            <a:r>
              <a:rPr sz="2000" b="1" spc="-18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595959"/>
                </a:solidFill>
                <a:latin typeface="Calibri"/>
                <a:cs typeface="Calibri"/>
              </a:rPr>
              <a:t>16</a:t>
            </a:r>
            <a:r>
              <a:rPr sz="2000" b="1" spc="-18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2000" b="1" spc="-22" dirty="0">
                <a:solidFill>
                  <a:srgbClr val="595959"/>
                </a:solidFill>
                <a:latin typeface="Calibri"/>
                <a:cs typeface="Calibri"/>
              </a:rPr>
              <a:t>KB</a:t>
            </a:r>
            <a:endParaRPr lang="en-GB" sz="2000" b="1" spc="-22" dirty="0">
              <a:solidFill>
                <a:srgbClr val="595959"/>
              </a:solidFill>
              <a:latin typeface="Calibri"/>
              <a:cs typeface="Calibri"/>
            </a:endParaRPr>
          </a:p>
          <a:p>
            <a:pPr marL="16810" algn="just">
              <a:lnSpc>
                <a:spcPts val="1623"/>
              </a:lnSpc>
            </a:pPr>
            <a:endParaRPr sz="2000" b="1" dirty="0">
              <a:latin typeface="Calibri"/>
              <a:cs typeface="Calibri"/>
            </a:endParaRPr>
          </a:p>
          <a:p>
            <a:pPr marL="11206" algn="just">
              <a:spcBef>
                <a:spcPts val="918"/>
              </a:spcBef>
            </a:pPr>
            <a:r>
              <a:rPr sz="2000" b="1" dirty="0">
                <a:solidFill>
                  <a:srgbClr val="595959"/>
                </a:solidFill>
                <a:latin typeface="Calibri"/>
                <a:cs typeface="Calibri"/>
              </a:rPr>
              <a:t>L2</a:t>
            </a:r>
            <a:r>
              <a:rPr sz="2000" b="1" spc="-18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595959"/>
                </a:solidFill>
                <a:latin typeface="Calibri"/>
                <a:cs typeface="Calibri"/>
              </a:rPr>
              <a:t>Cache</a:t>
            </a:r>
            <a:r>
              <a:rPr sz="2000" b="1" spc="-18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595959"/>
                </a:solidFill>
                <a:latin typeface="Calibri"/>
                <a:cs typeface="Calibri"/>
              </a:rPr>
              <a:t>768</a:t>
            </a:r>
            <a:r>
              <a:rPr sz="2000" b="1" spc="-18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2000" b="1" spc="-22" dirty="0">
                <a:solidFill>
                  <a:srgbClr val="595959"/>
                </a:solidFill>
                <a:latin typeface="Calibri"/>
                <a:cs typeface="Calibri"/>
              </a:rPr>
              <a:t>KB</a:t>
            </a:r>
            <a:endParaRPr sz="1412" b="1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B6FDEE-75F8-B72C-FA82-6E1FCBD48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39240" y="429447"/>
            <a:ext cx="10873740" cy="1680205"/>
          </a:xfrm>
        </p:spPr>
        <p:txBody>
          <a:bodyPr/>
          <a:lstStyle/>
          <a:p>
            <a:pPr algn="ctr"/>
            <a:r>
              <a:rPr lang="en-IN" b="1" dirty="0"/>
              <a:t>Streaming Multiprocessor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xmlns="" id="{786D016A-BB63-BC72-7B6D-7929EDD3260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42543" y="2377762"/>
            <a:ext cx="7810500" cy="3699328"/>
          </a:xfrm>
        </p:spPr>
        <p:txBody>
          <a:bodyPr>
            <a:normAutofit/>
          </a:bodyPr>
          <a:lstStyle/>
          <a:p>
            <a:r>
              <a:rPr lang="en-IN" dirty="0">
                <a:latin typeface="+mj-lt"/>
              </a:rPr>
              <a:t>Streaming or Thread Processor</a:t>
            </a:r>
          </a:p>
          <a:p>
            <a:r>
              <a:rPr lang="en-IN" dirty="0">
                <a:latin typeface="+mj-lt"/>
              </a:rPr>
              <a:t>8 or 32 cores per SM</a:t>
            </a:r>
          </a:p>
          <a:p>
            <a:r>
              <a:rPr lang="en-IN" dirty="0">
                <a:latin typeface="+mj-lt"/>
              </a:rPr>
              <a:t>Double Precision Unit</a:t>
            </a:r>
          </a:p>
          <a:p>
            <a:r>
              <a:rPr lang="en-IN" dirty="0">
                <a:latin typeface="+mj-lt"/>
              </a:rPr>
              <a:t>Special Function Unit</a:t>
            </a:r>
          </a:p>
          <a:p>
            <a:r>
              <a:rPr lang="en-IN" dirty="0">
                <a:latin typeface="+mj-lt"/>
              </a:rPr>
              <a:t>Shared Memory</a:t>
            </a:r>
          </a:p>
          <a:p>
            <a:pPr marR="0" lvl="0" fontAlgn="auto">
              <a:spcAft>
                <a:spcPts val="0"/>
              </a:spcAft>
              <a:buClr>
                <a:srgbClr val="2A1A00"/>
              </a:buClr>
              <a:buSzTx/>
              <a:tabLst/>
              <a:defRPr/>
            </a:pPr>
            <a:r>
              <a:rPr lang="en-IN" dirty="0">
                <a:latin typeface="+mj-lt"/>
              </a:rPr>
              <a:t>Cache memory – L1 and L2 cache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96655054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itle 75">
            <a:extLst>
              <a:ext uri="{FF2B5EF4-FFF2-40B4-BE49-F238E27FC236}">
                <a16:creationId xmlns:a16="http://schemas.microsoft.com/office/drawing/2014/main" xmlns="" id="{21839979-3F7E-ADFC-17CA-7F2AAB159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839" y="581940"/>
            <a:ext cx="9778365" cy="1494596"/>
          </a:xfrm>
        </p:spPr>
        <p:txBody>
          <a:bodyPr/>
          <a:lstStyle/>
          <a:p>
            <a:r>
              <a:rPr lang="en-GB" dirty="0"/>
              <a:t>Memory Hierarchy</a:t>
            </a:r>
            <a:endParaRPr lang="en-IN" dirty="0"/>
          </a:p>
        </p:txBody>
      </p:sp>
      <p:grpSp>
        <p:nvGrpSpPr>
          <p:cNvPr id="72" name="Group 71"/>
          <p:cNvGrpSpPr/>
          <p:nvPr/>
        </p:nvGrpSpPr>
        <p:grpSpPr>
          <a:xfrm>
            <a:off x="111578" y="1918504"/>
            <a:ext cx="10273009" cy="4899427"/>
            <a:chOff x="111578" y="1918504"/>
            <a:chExt cx="10273009" cy="4899427"/>
          </a:xfrm>
        </p:grpSpPr>
        <p:grpSp>
          <p:nvGrpSpPr>
            <p:cNvPr id="2" name="object 2"/>
            <p:cNvGrpSpPr/>
            <p:nvPr/>
          </p:nvGrpSpPr>
          <p:grpSpPr>
            <a:xfrm>
              <a:off x="7772591" y="3978124"/>
              <a:ext cx="1378378" cy="2750534"/>
              <a:chOff x="7237779" y="3237807"/>
              <a:chExt cx="1562165" cy="3117272"/>
            </a:xfrm>
          </p:grpSpPr>
          <p:sp>
            <p:nvSpPr>
              <p:cNvPr id="3" name="object 3"/>
              <p:cNvSpPr/>
              <p:nvPr/>
            </p:nvSpPr>
            <p:spPr>
              <a:xfrm>
                <a:off x="7237779" y="5682560"/>
                <a:ext cx="1550403" cy="146685"/>
              </a:xfrm>
              <a:custGeom>
                <a:avLst/>
                <a:gdLst/>
                <a:ahLst/>
                <a:cxnLst/>
                <a:rect l="l" t="t" r="r" b="b"/>
                <a:pathLst>
                  <a:path w="2249804" h="146685">
                    <a:moveTo>
                      <a:pt x="0" y="73151"/>
                    </a:moveTo>
                    <a:lnTo>
                      <a:pt x="73152" y="0"/>
                    </a:lnTo>
                    <a:lnTo>
                      <a:pt x="73152" y="36576"/>
                    </a:lnTo>
                    <a:lnTo>
                      <a:pt x="2249423" y="36576"/>
                    </a:lnTo>
                    <a:lnTo>
                      <a:pt x="2249423" y="109727"/>
                    </a:lnTo>
                    <a:lnTo>
                      <a:pt x="73152" y="109727"/>
                    </a:lnTo>
                    <a:lnTo>
                      <a:pt x="73152" y="146304"/>
                    </a:lnTo>
                    <a:lnTo>
                      <a:pt x="0" y="73151"/>
                    </a:lnTo>
                    <a:close/>
                  </a:path>
                </a:pathLst>
              </a:custGeom>
              <a:ln w="9524">
                <a:solidFill>
                  <a:srgbClr val="6C6C6C"/>
                </a:solidFill>
              </a:ln>
            </p:spPr>
            <p:txBody>
              <a:bodyPr wrap="square" lIns="0" tIns="0" rIns="0" bIns="0" rtlCol="0"/>
              <a:lstStyle/>
              <a:p>
                <a:endParaRPr sz="1588" dirty="0"/>
              </a:p>
            </p:txBody>
          </p:sp>
          <p:pic>
            <p:nvPicPr>
              <p:cNvPr id="4" name="object 4"/>
              <p:cNvPicPr/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881388" y="3237807"/>
                <a:ext cx="918556" cy="3117272"/>
              </a:xfrm>
              <a:prstGeom prst="rect">
                <a:avLst/>
              </a:prstGeom>
            </p:spPr>
          </p:pic>
        </p:grpSp>
        <p:grpSp>
          <p:nvGrpSpPr>
            <p:cNvPr id="7" name="object 7"/>
            <p:cNvGrpSpPr/>
            <p:nvPr/>
          </p:nvGrpSpPr>
          <p:grpSpPr>
            <a:xfrm>
              <a:off x="5848991" y="2980306"/>
              <a:ext cx="1108002" cy="824362"/>
              <a:chOff x="5069715" y="2685937"/>
              <a:chExt cx="618490" cy="469900"/>
            </a:xfrm>
          </p:grpSpPr>
          <p:sp>
            <p:nvSpPr>
              <p:cNvPr id="8" name="object 8"/>
              <p:cNvSpPr/>
              <p:nvPr/>
            </p:nvSpPr>
            <p:spPr>
              <a:xfrm>
                <a:off x="5136890" y="2747576"/>
                <a:ext cx="81915" cy="332740"/>
              </a:xfrm>
              <a:custGeom>
                <a:avLst/>
                <a:gdLst/>
                <a:ahLst/>
                <a:cxnLst/>
                <a:rect l="l" t="t" r="r" b="b"/>
                <a:pathLst>
                  <a:path w="81914" h="332739">
                    <a:moveTo>
                      <a:pt x="77787" y="0"/>
                    </a:moveTo>
                    <a:lnTo>
                      <a:pt x="49212" y="11112"/>
                    </a:lnTo>
                    <a:lnTo>
                      <a:pt x="24606" y="21431"/>
                    </a:lnTo>
                    <a:lnTo>
                      <a:pt x="6349" y="32543"/>
                    </a:lnTo>
                    <a:lnTo>
                      <a:pt x="0" y="42862"/>
                    </a:lnTo>
                    <a:lnTo>
                      <a:pt x="3174" y="47624"/>
                    </a:lnTo>
                    <a:lnTo>
                      <a:pt x="10318" y="52387"/>
                    </a:lnTo>
                    <a:lnTo>
                      <a:pt x="34924" y="61118"/>
                    </a:lnTo>
                    <a:lnTo>
                      <a:pt x="61118" y="69849"/>
                    </a:lnTo>
                    <a:lnTo>
                      <a:pt x="69849" y="75406"/>
                    </a:lnTo>
                    <a:lnTo>
                      <a:pt x="74612" y="81756"/>
                    </a:lnTo>
                    <a:lnTo>
                      <a:pt x="73818" y="88899"/>
                    </a:lnTo>
                    <a:lnTo>
                      <a:pt x="69056" y="96837"/>
                    </a:lnTo>
                    <a:lnTo>
                      <a:pt x="53181" y="115093"/>
                    </a:lnTo>
                    <a:lnTo>
                      <a:pt x="35718" y="133349"/>
                    </a:lnTo>
                    <a:lnTo>
                      <a:pt x="30162" y="142081"/>
                    </a:lnTo>
                    <a:lnTo>
                      <a:pt x="28574" y="149224"/>
                    </a:lnTo>
                    <a:lnTo>
                      <a:pt x="36512" y="161131"/>
                    </a:lnTo>
                    <a:lnTo>
                      <a:pt x="53974" y="170656"/>
                    </a:lnTo>
                    <a:lnTo>
                      <a:pt x="72231" y="180181"/>
                    </a:lnTo>
                    <a:lnTo>
                      <a:pt x="81756" y="192087"/>
                    </a:lnTo>
                    <a:lnTo>
                      <a:pt x="77787" y="207962"/>
                    </a:lnTo>
                    <a:lnTo>
                      <a:pt x="66674" y="225424"/>
                    </a:lnTo>
                    <a:lnTo>
                      <a:pt x="53181" y="244474"/>
                    </a:lnTo>
                    <a:lnTo>
                      <a:pt x="46037" y="263524"/>
                    </a:lnTo>
                    <a:lnTo>
                      <a:pt x="46831" y="282574"/>
                    </a:lnTo>
                    <a:lnTo>
                      <a:pt x="52387" y="303212"/>
                    </a:lnTo>
                    <a:lnTo>
                      <a:pt x="58737" y="322262"/>
                    </a:lnTo>
                    <a:lnTo>
                      <a:pt x="60598" y="332412"/>
                    </a:lnTo>
                  </a:path>
                </a:pathLst>
              </a:custGeom>
              <a:ln w="8312">
                <a:solidFill>
                  <a:srgbClr val="6C6C6C"/>
                </a:solidFill>
              </a:ln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sp>
            <p:nvSpPr>
              <p:cNvPr id="9" name="object 9"/>
              <p:cNvSpPr/>
              <p:nvPr/>
            </p:nvSpPr>
            <p:spPr>
              <a:xfrm>
                <a:off x="5165634" y="3037932"/>
                <a:ext cx="50165" cy="80010"/>
              </a:xfrm>
              <a:custGeom>
                <a:avLst/>
                <a:gdLst/>
                <a:ahLst/>
                <a:cxnLst/>
                <a:rect l="l" t="t" r="r" b="b"/>
                <a:pathLst>
                  <a:path w="50164" h="80010">
                    <a:moveTo>
                      <a:pt x="49968" y="0"/>
                    </a:moveTo>
                    <a:lnTo>
                      <a:pt x="0" y="9160"/>
                    </a:lnTo>
                    <a:lnTo>
                      <a:pt x="38724" y="79531"/>
                    </a:lnTo>
                    <a:lnTo>
                      <a:pt x="49968" y="0"/>
                    </a:lnTo>
                    <a:close/>
                  </a:path>
                </a:pathLst>
              </a:custGeom>
              <a:solidFill>
                <a:srgbClr val="6C6C6C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sp>
            <p:nvSpPr>
              <p:cNvPr id="10" name="object 10"/>
              <p:cNvSpPr/>
              <p:nvPr/>
            </p:nvSpPr>
            <p:spPr>
              <a:xfrm>
                <a:off x="5094217" y="2747576"/>
                <a:ext cx="81915" cy="332740"/>
              </a:xfrm>
              <a:custGeom>
                <a:avLst/>
                <a:gdLst/>
                <a:ahLst/>
                <a:cxnLst/>
                <a:rect l="l" t="t" r="r" b="b"/>
                <a:pathLst>
                  <a:path w="81914" h="332739">
                    <a:moveTo>
                      <a:pt x="77787" y="0"/>
                    </a:moveTo>
                    <a:lnTo>
                      <a:pt x="49212" y="11112"/>
                    </a:lnTo>
                    <a:lnTo>
                      <a:pt x="24606" y="21431"/>
                    </a:lnTo>
                    <a:lnTo>
                      <a:pt x="6349" y="32543"/>
                    </a:lnTo>
                    <a:lnTo>
                      <a:pt x="0" y="42862"/>
                    </a:lnTo>
                    <a:lnTo>
                      <a:pt x="3174" y="47624"/>
                    </a:lnTo>
                    <a:lnTo>
                      <a:pt x="10318" y="52387"/>
                    </a:lnTo>
                    <a:lnTo>
                      <a:pt x="34924" y="61118"/>
                    </a:lnTo>
                    <a:lnTo>
                      <a:pt x="61118" y="69849"/>
                    </a:lnTo>
                    <a:lnTo>
                      <a:pt x="69849" y="75406"/>
                    </a:lnTo>
                    <a:lnTo>
                      <a:pt x="74612" y="81756"/>
                    </a:lnTo>
                    <a:lnTo>
                      <a:pt x="73818" y="88899"/>
                    </a:lnTo>
                    <a:lnTo>
                      <a:pt x="69056" y="96837"/>
                    </a:lnTo>
                    <a:lnTo>
                      <a:pt x="53181" y="115093"/>
                    </a:lnTo>
                    <a:lnTo>
                      <a:pt x="35718" y="133349"/>
                    </a:lnTo>
                    <a:lnTo>
                      <a:pt x="30162" y="142081"/>
                    </a:lnTo>
                    <a:lnTo>
                      <a:pt x="28574" y="149224"/>
                    </a:lnTo>
                    <a:lnTo>
                      <a:pt x="36512" y="161131"/>
                    </a:lnTo>
                    <a:lnTo>
                      <a:pt x="53974" y="170656"/>
                    </a:lnTo>
                    <a:lnTo>
                      <a:pt x="72231" y="180181"/>
                    </a:lnTo>
                    <a:lnTo>
                      <a:pt x="81756" y="192087"/>
                    </a:lnTo>
                    <a:lnTo>
                      <a:pt x="77787" y="207962"/>
                    </a:lnTo>
                    <a:lnTo>
                      <a:pt x="66674" y="225424"/>
                    </a:lnTo>
                    <a:lnTo>
                      <a:pt x="53181" y="244474"/>
                    </a:lnTo>
                    <a:lnTo>
                      <a:pt x="46037" y="263524"/>
                    </a:lnTo>
                    <a:lnTo>
                      <a:pt x="46831" y="282574"/>
                    </a:lnTo>
                    <a:lnTo>
                      <a:pt x="52387" y="303212"/>
                    </a:lnTo>
                    <a:lnTo>
                      <a:pt x="58737" y="322262"/>
                    </a:lnTo>
                    <a:lnTo>
                      <a:pt x="60598" y="332412"/>
                    </a:lnTo>
                  </a:path>
                </a:pathLst>
              </a:custGeom>
              <a:ln w="8312">
                <a:solidFill>
                  <a:srgbClr val="6C6C6C"/>
                </a:solidFill>
              </a:ln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sp>
            <p:nvSpPr>
              <p:cNvPr id="11" name="object 11"/>
              <p:cNvSpPr/>
              <p:nvPr/>
            </p:nvSpPr>
            <p:spPr>
              <a:xfrm>
                <a:off x="5122961" y="3037932"/>
                <a:ext cx="50165" cy="80010"/>
              </a:xfrm>
              <a:custGeom>
                <a:avLst/>
                <a:gdLst/>
                <a:ahLst/>
                <a:cxnLst/>
                <a:rect l="l" t="t" r="r" b="b"/>
                <a:pathLst>
                  <a:path w="50164" h="80010">
                    <a:moveTo>
                      <a:pt x="49968" y="0"/>
                    </a:moveTo>
                    <a:lnTo>
                      <a:pt x="0" y="9160"/>
                    </a:lnTo>
                    <a:lnTo>
                      <a:pt x="38724" y="79531"/>
                    </a:lnTo>
                    <a:lnTo>
                      <a:pt x="49968" y="0"/>
                    </a:lnTo>
                    <a:close/>
                  </a:path>
                </a:pathLst>
              </a:custGeom>
              <a:solidFill>
                <a:srgbClr val="6C6C6C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sp>
            <p:nvSpPr>
              <p:cNvPr id="12" name="object 12"/>
              <p:cNvSpPr/>
              <p:nvPr/>
            </p:nvSpPr>
            <p:spPr>
              <a:xfrm>
                <a:off x="5179559" y="2747576"/>
                <a:ext cx="81915" cy="332740"/>
              </a:xfrm>
              <a:custGeom>
                <a:avLst/>
                <a:gdLst/>
                <a:ahLst/>
                <a:cxnLst/>
                <a:rect l="l" t="t" r="r" b="b"/>
                <a:pathLst>
                  <a:path w="81914" h="332739">
                    <a:moveTo>
                      <a:pt x="77787" y="0"/>
                    </a:moveTo>
                    <a:lnTo>
                      <a:pt x="49212" y="11112"/>
                    </a:lnTo>
                    <a:lnTo>
                      <a:pt x="24606" y="21431"/>
                    </a:lnTo>
                    <a:lnTo>
                      <a:pt x="6349" y="32543"/>
                    </a:lnTo>
                    <a:lnTo>
                      <a:pt x="0" y="42862"/>
                    </a:lnTo>
                    <a:lnTo>
                      <a:pt x="3174" y="47624"/>
                    </a:lnTo>
                    <a:lnTo>
                      <a:pt x="10318" y="52387"/>
                    </a:lnTo>
                    <a:lnTo>
                      <a:pt x="34924" y="61118"/>
                    </a:lnTo>
                    <a:lnTo>
                      <a:pt x="61118" y="69849"/>
                    </a:lnTo>
                    <a:lnTo>
                      <a:pt x="69849" y="75406"/>
                    </a:lnTo>
                    <a:lnTo>
                      <a:pt x="74612" y="81756"/>
                    </a:lnTo>
                    <a:lnTo>
                      <a:pt x="73818" y="88899"/>
                    </a:lnTo>
                    <a:lnTo>
                      <a:pt x="69056" y="96837"/>
                    </a:lnTo>
                    <a:lnTo>
                      <a:pt x="53181" y="115093"/>
                    </a:lnTo>
                    <a:lnTo>
                      <a:pt x="35718" y="133349"/>
                    </a:lnTo>
                    <a:lnTo>
                      <a:pt x="30162" y="142081"/>
                    </a:lnTo>
                    <a:lnTo>
                      <a:pt x="28574" y="149224"/>
                    </a:lnTo>
                    <a:lnTo>
                      <a:pt x="36512" y="161131"/>
                    </a:lnTo>
                    <a:lnTo>
                      <a:pt x="53974" y="170656"/>
                    </a:lnTo>
                    <a:lnTo>
                      <a:pt x="72231" y="180181"/>
                    </a:lnTo>
                    <a:lnTo>
                      <a:pt x="81756" y="192087"/>
                    </a:lnTo>
                    <a:lnTo>
                      <a:pt x="77787" y="207962"/>
                    </a:lnTo>
                    <a:lnTo>
                      <a:pt x="66674" y="225424"/>
                    </a:lnTo>
                    <a:lnTo>
                      <a:pt x="53181" y="244474"/>
                    </a:lnTo>
                    <a:lnTo>
                      <a:pt x="46037" y="263524"/>
                    </a:lnTo>
                    <a:lnTo>
                      <a:pt x="46831" y="282574"/>
                    </a:lnTo>
                    <a:lnTo>
                      <a:pt x="52387" y="303212"/>
                    </a:lnTo>
                    <a:lnTo>
                      <a:pt x="58737" y="322262"/>
                    </a:lnTo>
                    <a:lnTo>
                      <a:pt x="60598" y="332412"/>
                    </a:lnTo>
                  </a:path>
                </a:pathLst>
              </a:custGeom>
              <a:ln w="8312">
                <a:solidFill>
                  <a:srgbClr val="6C6C6C"/>
                </a:solidFill>
              </a:ln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sp>
            <p:nvSpPr>
              <p:cNvPr id="13" name="object 13"/>
              <p:cNvSpPr/>
              <p:nvPr/>
            </p:nvSpPr>
            <p:spPr>
              <a:xfrm>
                <a:off x="5208303" y="3037932"/>
                <a:ext cx="50165" cy="80010"/>
              </a:xfrm>
              <a:custGeom>
                <a:avLst/>
                <a:gdLst/>
                <a:ahLst/>
                <a:cxnLst/>
                <a:rect l="l" t="t" r="r" b="b"/>
                <a:pathLst>
                  <a:path w="50164" h="80010">
                    <a:moveTo>
                      <a:pt x="49968" y="0"/>
                    </a:moveTo>
                    <a:lnTo>
                      <a:pt x="0" y="9160"/>
                    </a:lnTo>
                    <a:lnTo>
                      <a:pt x="38724" y="79531"/>
                    </a:lnTo>
                    <a:lnTo>
                      <a:pt x="49968" y="0"/>
                    </a:lnTo>
                    <a:close/>
                  </a:path>
                </a:pathLst>
              </a:custGeom>
              <a:solidFill>
                <a:srgbClr val="6C6C6C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sp>
            <p:nvSpPr>
              <p:cNvPr id="14" name="object 14"/>
              <p:cNvSpPr/>
              <p:nvPr/>
            </p:nvSpPr>
            <p:spPr>
              <a:xfrm>
                <a:off x="5264909" y="2747573"/>
                <a:ext cx="81915" cy="332740"/>
              </a:xfrm>
              <a:custGeom>
                <a:avLst/>
                <a:gdLst/>
                <a:ahLst/>
                <a:cxnLst/>
                <a:rect l="l" t="t" r="r" b="b"/>
                <a:pathLst>
                  <a:path w="81914" h="332739">
                    <a:moveTo>
                      <a:pt x="77787" y="0"/>
                    </a:moveTo>
                    <a:lnTo>
                      <a:pt x="49212" y="11112"/>
                    </a:lnTo>
                    <a:lnTo>
                      <a:pt x="24606" y="21431"/>
                    </a:lnTo>
                    <a:lnTo>
                      <a:pt x="6349" y="32543"/>
                    </a:lnTo>
                    <a:lnTo>
                      <a:pt x="0" y="42862"/>
                    </a:lnTo>
                    <a:lnTo>
                      <a:pt x="3174" y="47624"/>
                    </a:lnTo>
                    <a:lnTo>
                      <a:pt x="10318" y="52387"/>
                    </a:lnTo>
                    <a:lnTo>
                      <a:pt x="34924" y="61118"/>
                    </a:lnTo>
                    <a:lnTo>
                      <a:pt x="61118" y="69849"/>
                    </a:lnTo>
                    <a:lnTo>
                      <a:pt x="69849" y="75406"/>
                    </a:lnTo>
                    <a:lnTo>
                      <a:pt x="74612" y="81756"/>
                    </a:lnTo>
                    <a:lnTo>
                      <a:pt x="73818" y="88899"/>
                    </a:lnTo>
                    <a:lnTo>
                      <a:pt x="69056" y="96837"/>
                    </a:lnTo>
                    <a:lnTo>
                      <a:pt x="53181" y="115093"/>
                    </a:lnTo>
                    <a:lnTo>
                      <a:pt x="35718" y="133349"/>
                    </a:lnTo>
                    <a:lnTo>
                      <a:pt x="30162" y="142081"/>
                    </a:lnTo>
                    <a:lnTo>
                      <a:pt x="28574" y="149224"/>
                    </a:lnTo>
                    <a:lnTo>
                      <a:pt x="36512" y="161131"/>
                    </a:lnTo>
                    <a:lnTo>
                      <a:pt x="53974" y="170656"/>
                    </a:lnTo>
                    <a:lnTo>
                      <a:pt x="72231" y="180181"/>
                    </a:lnTo>
                    <a:lnTo>
                      <a:pt x="81756" y="192087"/>
                    </a:lnTo>
                    <a:lnTo>
                      <a:pt x="77787" y="207962"/>
                    </a:lnTo>
                    <a:lnTo>
                      <a:pt x="66674" y="225424"/>
                    </a:lnTo>
                    <a:lnTo>
                      <a:pt x="53181" y="244474"/>
                    </a:lnTo>
                    <a:lnTo>
                      <a:pt x="46037" y="263525"/>
                    </a:lnTo>
                    <a:lnTo>
                      <a:pt x="46831" y="282575"/>
                    </a:lnTo>
                    <a:lnTo>
                      <a:pt x="52387" y="303212"/>
                    </a:lnTo>
                    <a:lnTo>
                      <a:pt x="58737" y="322262"/>
                    </a:lnTo>
                    <a:lnTo>
                      <a:pt x="60598" y="332412"/>
                    </a:lnTo>
                  </a:path>
                </a:pathLst>
              </a:custGeom>
              <a:ln w="8312">
                <a:solidFill>
                  <a:srgbClr val="6C6C6C"/>
                </a:solidFill>
              </a:ln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sp>
            <p:nvSpPr>
              <p:cNvPr id="15" name="object 15"/>
              <p:cNvSpPr/>
              <p:nvPr/>
            </p:nvSpPr>
            <p:spPr>
              <a:xfrm>
                <a:off x="5293652" y="3037930"/>
                <a:ext cx="50165" cy="80010"/>
              </a:xfrm>
              <a:custGeom>
                <a:avLst/>
                <a:gdLst/>
                <a:ahLst/>
                <a:cxnLst/>
                <a:rect l="l" t="t" r="r" b="b"/>
                <a:pathLst>
                  <a:path w="50164" h="80010">
                    <a:moveTo>
                      <a:pt x="49966" y="0"/>
                    </a:moveTo>
                    <a:lnTo>
                      <a:pt x="0" y="9160"/>
                    </a:lnTo>
                    <a:lnTo>
                      <a:pt x="38724" y="79531"/>
                    </a:lnTo>
                    <a:lnTo>
                      <a:pt x="49966" y="0"/>
                    </a:lnTo>
                    <a:close/>
                  </a:path>
                </a:pathLst>
              </a:custGeom>
              <a:solidFill>
                <a:srgbClr val="6C6C6C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sp>
            <p:nvSpPr>
              <p:cNvPr id="16" name="object 16"/>
              <p:cNvSpPr/>
              <p:nvPr/>
            </p:nvSpPr>
            <p:spPr>
              <a:xfrm>
                <a:off x="5222236" y="2747573"/>
                <a:ext cx="81915" cy="332740"/>
              </a:xfrm>
              <a:custGeom>
                <a:avLst/>
                <a:gdLst/>
                <a:ahLst/>
                <a:cxnLst/>
                <a:rect l="l" t="t" r="r" b="b"/>
                <a:pathLst>
                  <a:path w="81914" h="332739">
                    <a:moveTo>
                      <a:pt x="77787" y="0"/>
                    </a:moveTo>
                    <a:lnTo>
                      <a:pt x="49212" y="11112"/>
                    </a:lnTo>
                    <a:lnTo>
                      <a:pt x="24606" y="21431"/>
                    </a:lnTo>
                    <a:lnTo>
                      <a:pt x="6349" y="32543"/>
                    </a:lnTo>
                    <a:lnTo>
                      <a:pt x="0" y="42862"/>
                    </a:lnTo>
                    <a:lnTo>
                      <a:pt x="3175" y="47624"/>
                    </a:lnTo>
                    <a:lnTo>
                      <a:pt x="10318" y="52387"/>
                    </a:lnTo>
                    <a:lnTo>
                      <a:pt x="34924" y="61118"/>
                    </a:lnTo>
                    <a:lnTo>
                      <a:pt x="61118" y="69849"/>
                    </a:lnTo>
                    <a:lnTo>
                      <a:pt x="69849" y="75406"/>
                    </a:lnTo>
                    <a:lnTo>
                      <a:pt x="74612" y="81756"/>
                    </a:lnTo>
                    <a:lnTo>
                      <a:pt x="73818" y="88899"/>
                    </a:lnTo>
                    <a:lnTo>
                      <a:pt x="69056" y="96837"/>
                    </a:lnTo>
                    <a:lnTo>
                      <a:pt x="53181" y="115093"/>
                    </a:lnTo>
                    <a:lnTo>
                      <a:pt x="35718" y="133349"/>
                    </a:lnTo>
                    <a:lnTo>
                      <a:pt x="30162" y="142081"/>
                    </a:lnTo>
                    <a:lnTo>
                      <a:pt x="28575" y="149224"/>
                    </a:lnTo>
                    <a:lnTo>
                      <a:pt x="36512" y="161131"/>
                    </a:lnTo>
                    <a:lnTo>
                      <a:pt x="53974" y="170656"/>
                    </a:lnTo>
                    <a:lnTo>
                      <a:pt x="72231" y="180181"/>
                    </a:lnTo>
                    <a:lnTo>
                      <a:pt x="81756" y="192087"/>
                    </a:lnTo>
                    <a:lnTo>
                      <a:pt x="77787" y="207962"/>
                    </a:lnTo>
                    <a:lnTo>
                      <a:pt x="66674" y="225424"/>
                    </a:lnTo>
                    <a:lnTo>
                      <a:pt x="53181" y="244474"/>
                    </a:lnTo>
                    <a:lnTo>
                      <a:pt x="46037" y="263525"/>
                    </a:lnTo>
                    <a:lnTo>
                      <a:pt x="46831" y="282575"/>
                    </a:lnTo>
                    <a:lnTo>
                      <a:pt x="52387" y="303212"/>
                    </a:lnTo>
                    <a:lnTo>
                      <a:pt x="58737" y="322262"/>
                    </a:lnTo>
                    <a:lnTo>
                      <a:pt x="60598" y="332412"/>
                    </a:lnTo>
                  </a:path>
                </a:pathLst>
              </a:custGeom>
              <a:ln w="8312">
                <a:solidFill>
                  <a:srgbClr val="6C6C6C"/>
                </a:solidFill>
              </a:ln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sp>
            <p:nvSpPr>
              <p:cNvPr id="17" name="object 17"/>
              <p:cNvSpPr/>
              <p:nvPr/>
            </p:nvSpPr>
            <p:spPr>
              <a:xfrm>
                <a:off x="5250980" y="3037930"/>
                <a:ext cx="50165" cy="80010"/>
              </a:xfrm>
              <a:custGeom>
                <a:avLst/>
                <a:gdLst/>
                <a:ahLst/>
                <a:cxnLst/>
                <a:rect l="l" t="t" r="r" b="b"/>
                <a:pathLst>
                  <a:path w="50164" h="80010">
                    <a:moveTo>
                      <a:pt x="49966" y="0"/>
                    </a:moveTo>
                    <a:lnTo>
                      <a:pt x="0" y="9160"/>
                    </a:lnTo>
                    <a:lnTo>
                      <a:pt x="38724" y="79531"/>
                    </a:lnTo>
                    <a:lnTo>
                      <a:pt x="49966" y="0"/>
                    </a:lnTo>
                    <a:close/>
                  </a:path>
                </a:pathLst>
              </a:custGeom>
              <a:solidFill>
                <a:srgbClr val="6C6C6C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sp>
            <p:nvSpPr>
              <p:cNvPr id="18" name="object 18"/>
              <p:cNvSpPr/>
              <p:nvPr/>
            </p:nvSpPr>
            <p:spPr>
              <a:xfrm>
                <a:off x="5307576" y="2747573"/>
                <a:ext cx="81915" cy="332740"/>
              </a:xfrm>
              <a:custGeom>
                <a:avLst/>
                <a:gdLst/>
                <a:ahLst/>
                <a:cxnLst/>
                <a:rect l="l" t="t" r="r" b="b"/>
                <a:pathLst>
                  <a:path w="81914" h="332739">
                    <a:moveTo>
                      <a:pt x="77787" y="0"/>
                    </a:moveTo>
                    <a:lnTo>
                      <a:pt x="49212" y="11112"/>
                    </a:lnTo>
                    <a:lnTo>
                      <a:pt x="24606" y="21431"/>
                    </a:lnTo>
                    <a:lnTo>
                      <a:pt x="6349" y="32543"/>
                    </a:lnTo>
                    <a:lnTo>
                      <a:pt x="0" y="42862"/>
                    </a:lnTo>
                    <a:lnTo>
                      <a:pt x="3174" y="47624"/>
                    </a:lnTo>
                    <a:lnTo>
                      <a:pt x="10318" y="52387"/>
                    </a:lnTo>
                    <a:lnTo>
                      <a:pt x="34924" y="61118"/>
                    </a:lnTo>
                    <a:lnTo>
                      <a:pt x="61118" y="69849"/>
                    </a:lnTo>
                    <a:lnTo>
                      <a:pt x="69849" y="75406"/>
                    </a:lnTo>
                    <a:lnTo>
                      <a:pt x="74612" y="81756"/>
                    </a:lnTo>
                    <a:lnTo>
                      <a:pt x="73818" y="88899"/>
                    </a:lnTo>
                    <a:lnTo>
                      <a:pt x="69056" y="96837"/>
                    </a:lnTo>
                    <a:lnTo>
                      <a:pt x="53181" y="115093"/>
                    </a:lnTo>
                    <a:lnTo>
                      <a:pt x="35718" y="133349"/>
                    </a:lnTo>
                    <a:lnTo>
                      <a:pt x="30162" y="142081"/>
                    </a:lnTo>
                    <a:lnTo>
                      <a:pt x="28574" y="149224"/>
                    </a:lnTo>
                    <a:lnTo>
                      <a:pt x="36512" y="161131"/>
                    </a:lnTo>
                    <a:lnTo>
                      <a:pt x="53974" y="170656"/>
                    </a:lnTo>
                    <a:lnTo>
                      <a:pt x="72231" y="180181"/>
                    </a:lnTo>
                    <a:lnTo>
                      <a:pt x="81756" y="192087"/>
                    </a:lnTo>
                    <a:lnTo>
                      <a:pt x="77787" y="207962"/>
                    </a:lnTo>
                    <a:lnTo>
                      <a:pt x="66674" y="225424"/>
                    </a:lnTo>
                    <a:lnTo>
                      <a:pt x="53181" y="244474"/>
                    </a:lnTo>
                    <a:lnTo>
                      <a:pt x="46037" y="263525"/>
                    </a:lnTo>
                    <a:lnTo>
                      <a:pt x="46831" y="282575"/>
                    </a:lnTo>
                    <a:lnTo>
                      <a:pt x="52387" y="303212"/>
                    </a:lnTo>
                    <a:lnTo>
                      <a:pt x="58737" y="322262"/>
                    </a:lnTo>
                    <a:lnTo>
                      <a:pt x="60598" y="332412"/>
                    </a:lnTo>
                  </a:path>
                </a:pathLst>
              </a:custGeom>
              <a:ln w="8312">
                <a:solidFill>
                  <a:srgbClr val="6C6C6C"/>
                </a:solidFill>
              </a:ln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sp>
            <p:nvSpPr>
              <p:cNvPr id="19" name="object 19"/>
              <p:cNvSpPr/>
              <p:nvPr/>
            </p:nvSpPr>
            <p:spPr>
              <a:xfrm>
                <a:off x="5336321" y="3037930"/>
                <a:ext cx="50165" cy="80010"/>
              </a:xfrm>
              <a:custGeom>
                <a:avLst/>
                <a:gdLst/>
                <a:ahLst/>
                <a:cxnLst/>
                <a:rect l="l" t="t" r="r" b="b"/>
                <a:pathLst>
                  <a:path w="50164" h="80010">
                    <a:moveTo>
                      <a:pt x="49966" y="0"/>
                    </a:moveTo>
                    <a:lnTo>
                      <a:pt x="0" y="9160"/>
                    </a:lnTo>
                    <a:lnTo>
                      <a:pt x="38724" y="79531"/>
                    </a:lnTo>
                    <a:lnTo>
                      <a:pt x="49966" y="0"/>
                    </a:lnTo>
                    <a:close/>
                  </a:path>
                </a:pathLst>
              </a:custGeom>
              <a:solidFill>
                <a:srgbClr val="6C6C6C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sp>
            <p:nvSpPr>
              <p:cNvPr id="20" name="object 20"/>
              <p:cNvSpPr/>
              <p:nvPr/>
            </p:nvSpPr>
            <p:spPr>
              <a:xfrm>
                <a:off x="5388187" y="2747573"/>
                <a:ext cx="81915" cy="332740"/>
              </a:xfrm>
              <a:custGeom>
                <a:avLst/>
                <a:gdLst/>
                <a:ahLst/>
                <a:cxnLst/>
                <a:rect l="l" t="t" r="r" b="b"/>
                <a:pathLst>
                  <a:path w="81914" h="332739">
                    <a:moveTo>
                      <a:pt x="77787" y="0"/>
                    </a:moveTo>
                    <a:lnTo>
                      <a:pt x="49212" y="11112"/>
                    </a:lnTo>
                    <a:lnTo>
                      <a:pt x="24606" y="21431"/>
                    </a:lnTo>
                    <a:lnTo>
                      <a:pt x="6349" y="32543"/>
                    </a:lnTo>
                    <a:lnTo>
                      <a:pt x="0" y="42862"/>
                    </a:lnTo>
                    <a:lnTo>
                      <a:pt x="3174" y="47624"/>
                    </a:lnTo>
                    <a:lnTo>
                      <a:pt x="10318" y="52387"/>
                    </a:lnTo>
                    <a:lnTo>
                      <a:pt x="34925" y="61118"/>
                    </a:lnTo>
                    <a:lnTo>
                      <a:pt x="61118" y="69849"/>
                    </a:lnTo>
                    <a:lnTo>
                      <a:pt x="69849" y="75406"/>
                    </a:lnTo>
                    <a:lnTo>
                      <a:pt x="74612" y="81756"/>
                    </a:lnTo>
                    <a:lnTo>
                      <a:pt x="73818" y="88899"/>
                    </a:lnTo>
                    <a:lnTo>
                      <a:pt x="69056" y="96837"/>
                    </a:lnTo>
                    <a:lnTo>
                      <a:pt x="53181" y="115093"/>
                    </a:lnTo>
                    <a:lnTo>
                      <a:pt x="35718" y="133349"/>
                    </a:lnTo>
                    <a:lnTo>
                      <a:pt x="30162" y="142081"/>
                    </a:lnTo>
                    <a:lnTo>
                      <a:pt x="28574" y="149224"/>
                    </a:lnTo>
                    <a:lnTo>
                      <a:pt x="36512" y="161131"/>
                    </a:lnTo>
                    <a:lnTo>
                      <a:pt x="53974" y="170656"/>
                    </a:lnTo>
                    <a:lnTo>
                      <a:pt x="72231" y="180181"/>
                    </a:lnTo>
                    <a:lnTo>
                      <a:pt x="81756" y="192087"/>
                    </a:lnTo>
                    <a:lnTo>
                      <a:pt x="77787" y="207962"/>
                    </a:lnTo>
                    <a:lnTo>
                      <a:pt x="66674" y="225424"/>
                    </a:lnTo>
                    <a:lnTo>
                      <a:pt x="53181" y="244474"/>
                    </a:lnTo>
                    <a:lnTo>
                      <a:pt x="46037" y="263525"/>
                    </a:lnTo>
                    <a:lnTo>
                      <a:pt x="46831" y="282575"/>
                    </a:lnTo>
                    <a:lnTo>
                      <a:pt x="52387" y="303212"/>
                    </a:lnTo>
                    <a:lnTo>
                      <a:pt x="58737" y="322262"/>
                    </a:lnTo>
                    <a:lnTo>
                      <a:pt x="60598" y="332412"/>
                    </a:lnTo>
                  </a:path>
                </a:pathLst>
              </a:custGeom>
              <a:ln w="8312">
                <a:solidFill>
                  <a:srgbClr val="6C6C6C"/>
                </a:solidFill>
              </a:ln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sp>
            <p:nvSpPr>
              <p:cNvPr id="21" name="object 21"/>
              <p:cNvSpPr/>
              <p:nvPr/>
            </p:nvSpPr>
            <p:spPr>
              <a:xfrm>
                <a:off x="5416931" y="3037930"/>
                <a:ext cx="50165" cy="80010"/>
              </a:xfrm>
              <a:custGeom>
                <a:avLst/>
                <a:gdLst/>
                <a:ahLst/>
                <a:cxnLst/>
                <a:rect l="l" t="t" r="r" b="b"/>
                <a:pathLst>
                  <a:path w="50164" h="80010">
                    <a:moveTo>
                      <a:pt x="49968" y="0"/>
                    </a:moveTo>
                    <a:lnTo>
                      <a:pt x="0" y="9160"/>
                    </a:lnTo>
                    <a:lnTo>
                      <a:pt x="38724" y="79531"/>
                    </a:lnTo>
                    <a:lnTo>
                      <a:pt x="49968" y="0"/>
                    </a:lnTo>
                    <a:close/>
                  </a:path>
                </a:pathLst>
              </a:custGeom>
              <a:solidFill>
                <a:srgbClr val="6C6C6C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sp>
            <p:nvSpPr>
              <p:cNvPr id="22" name="object 22"/>
              <p:cNvSpPr/>
              <p:nvPr/>
            </p:nvSpPr>
            <p:spPr>
              <a:xfrm>
                <a:off x="5345515" y="2747573"/>
                <a:ext cx="81915" cy="332740"/>
              </a:xfrm>
              <a:custGeom>
                <a:avLst/>
                <a:gdLst/>
                <a:ahLst/>
                <a:cxnLst/>
                <a:rect l="l" t="t" r="r" b="b"/>
                <a:pathLst>
                  <a:path w="81914" h="332739">
                    <a:moveTo>
                      <a:pt x="77787" y="0"/>
                    </a:moveTo>
                    <a:lnTo>
                      <a:pt x="49212" y="11112"/>
                    </a:lnTo>
                    <a:lnTo>
                      <a:pt x="24606" y="21431"/>
                    </a:lnTo>
                    <a:lnTo>
                      <a:pt x="6349" y="32543"/>
                    </a:lnTo>
                    <a:lnTo>
                      <a:pt x="0" y="42862"/>
                    </a:lnTo>
                    <a:lnTo>
                      <a:pt x="3174" y="47624"/>
                    </a:lnTo>
                    <a:lnTo>
                      <a:pt x="10318" y="52387"/>
                    </a:lnTo>
                    <a:lnTo>
                      <a:pt x="34924" y="61118"/>
                    </a:lnTo>
                    <a:lnTo>
                      <a:pt x="61118" y="69849"/>
                    </a:lnTo>
                    <a:lnTo>
                      <a:pt x="69849" y="75406"/>
                    </a:lnTo>
                    <a:lnTo>
                      <a:pt x="74612" y="81756"/>
                    </a:lnTo>
                    <a:lnTo>
                      <a:pt x="73818" y="88899"/>
                    </a:lnTo>
                    <a:lnTo>
                      <a:pt x="69056" y="96837"/>
                    </a:lnTo>
                    <a:lnTo>
                      <a:pt x="53181" y="115093"/>
                    </a:lnTo>
                    <a:lnTo>
                      <a:pt x="35718" y="133349"/>
                    </a:lnTo>
                    <a:lnTo>
                      <a:pt x="30162" y="142081"/>
                    </a:lnTo>
                    <a:lnTo>
                      <a:pt x="28574" y="149224"/>
                    </a:lnTo>
                    <a:lnTo>
                      <a:pt x="36512" y="161131"/>
                    </a:lnTo>
                    <a:lnTo>
                      <a:pt x="53974" y="170656"/>
                    </a:lnTo>
                    <a:lnTo>
                      <a:pt x="72231" y="180181"/>
                    </a:lnTo>
                    <a:lnTo>
                      <a:pt x="81756" y="192087"/>
                    </a:lnTo>
                    <a:lnTo>
                      <a:pt x="77787" y="207962"/>
                    </a:lnTo>
                    <a:lnTo>
                      <a:pt x="66674" y="225424"/>
                    </a:lnTo>
                    <a:lnTo>
                      <a:pt x="53181" y="244474"/>
                    </a:lnTo>
                    <a:lnTo>
                      <a:pt x="46037" y="263525"/>
                    </a:lnTo>
                    <a:lnTo>
                      <a:pt x="46831" y="282575"/>
                    </a:lnTo>
                    <a:lnTo>
                      <a:pt x="52387" y="303212"/>
                    </a:lnTo>
                    <a:lnTo>
                      <a:pt x="58737" y="322262"/>
                    </a:lnTo>
                    <a:lnTo>
                      <a:pt x="60598" y="332412"/>
                    </a:lnTo>
                  </a:path>
                </a:pathLst>
              </a:custGeom>
              <a:ln w="8312">
                <a:solidFill>
                  <a:srgbClr val="6C6C6C"/>
                </a:solidFill>
              </a:ln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sp>
            <p:nvSpPr>
              <p:cNvPr id="23" name="object 23"/>
              <p:cNvSpPr/>
              <p:nvPr/>
            </p:nvSpPr>
            <p:spPr>
              <a:xfrm>
                <a:off x="5374259" y="3037930"/>
                <a:ext cx="50165" cy="80010"/>
              </a:xfrm>
              <a:custGeom>
                <a:avLst/>
                <a:gdLst/>
                <a:ahLst/>
                <a:cxnLst/>
                <a:rect l="l" t="t" r="r" b="b"/>
                <a:pathLst>
                  <a:path w="50164" h="80010">
                    <a:moveTo>
                      <a:pt x="49966" y="0"/>
                    </a:moveTo>
                    <a:lnTo>
                      <a:pt x="0" y="9160"/>
                    </a:lnTo>
                    <a:lnTo>
                      <a:pt x="38724" y="79531"/>
                    </a:lnTo>
                    <a:lnTo>
                      <a:pt x="49966" y="0"/>
                    </a:lnTo>
                    <a:close/>
                  </a:path>
                </a:pathLst>
              </a:custGeom>
              <a:solidFill>
                <a:srgbClr val="6C6C6C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sp>
            <p:nvSpPr>
              <p:cNvPr id="24" name="object 24"/>
              <p:cNvSpPr/>
              <p:nvPr/>
            </p:nvSpPr>
            <p:spPr>
              <a:xfrm>
                <a:off x="5430856" y="2747573"/>
                <a:ext cx="81915" cy="332740"/>
              </a:xfrm>
              <a:custGeom>
                <a:avLst/>
                <a:gdLst/>
                <a:ahLst/>
                <a:cxnLst/>
                <a:rect l="l" t="t" r="r" b="b"/>
                <a:pathLst>
                  <a:path w="81914" h="332739">
                    <a:moveTo>
                      <a:pt x="77787" y="0"/>
                    </a:moveTo>
                    <a:lnTo>
                      <a:pt x="49212" y="11112"/>
                    </a:lnTo>
                    <a:lnTo>
                      <a:pt x="24606" y="21431"/>
                    </a:lnTo>
                    <a:lnTo>
                      <a:pt x="6349" y="32543"/>
                    </a:lnTo>
                    <a:lnTo>
                      <a:pt x="0" y="42862"/>
                    </a:lnTo>
                    <a:lnTo>
                      <a:pt x="3174" y="47624"/>
                    </a:lnTo>
                    <a:lnTo>
                      <a:pt x="10318" y="52387"/>
                    </a:lnTo>
                    <a:lnTo>
                      <a:pt x="34924" y="61118"/>
                    </a:lnTo>
                    <a:lnTo>
                      <a:pt x="61118" y="69849"/>
                    </a:lnTo>
                    <a:lnTo>
                      <a:pt x="69849" y="75406"/>
                    </a:lnTo>
                    <a:lnTo>
                      <a:pt x="74612" y="81756"/>
                    </a:lnTo>
                    <a:lnTo>
                      <a:pt x="73818" y="88899"/>
                    </a:lnTo>
                    <a:lnTo>
                      <a:pt x="69056" y="96837"/>
                    </a:lnTo>
                    <a:lnTo>
                      <a:pt x="53181" y="115093"/>
                    </a:lnTo>
                    <a:lnTo>
                      <a:pt x="35718" y="133349"/>
                    </a:lnTo>
                    <a:lnTo>
                      <a:pt x="30162" y="142081"/>
                    </a:lnTo>
                    <a:lnTo>
                      <a:pt x="28574" y="149224"/>
                    </a:lnTo>
                    <a:lnTo>
                      <a:pt x="36512" y="161131"/>
                    </a:lnTo>
                    <a:lnTo>
                      <a:pt x="53974" y="170656"/>
                    </a:lnTo>
                    <a:lnTo>
                      <a:pt x="72231" y="180181"/>
                    </a:lnTo>
                    <a:lnTo>
                      <a:pt x="81756" y="192087"/>
                    </a:lnTo>
                    <a:lnTo>
                      <a:pt x="77787" y="207962"/>
                    </a:lnTo>
                    <a:lnTo>
                      <a:pt x="66674" y="225424"/>
                    </a:lnTo>
                    <a:lnTo>
                      <a:pt x="53181" y="244474"/>
                    </a:lnTo>
                    <a:lnTo>
                      <a:pt x="46037" y="263525"/>
                    </a:lnTo>
                    <a:lnTo>
                      <a:pt x="46831" y="282575"/>
                    </a:lnTo>
                    <a:lnTo>
                      <a:pt x="52387" y="303212"/>
                    </a:lnTo>
                    <a:lnTo>
                      <a:pt x="58737" y="322262"/>
                    </a:lnTo>
                    <a:lnTo>
                      <a:pt x="60598" y="332412"/>
                    </a:lnTo>
                  </a:path>
                </a:pathLst>
              </a:custGeom>
              <a:ln w="8312">
                <a:solidFill>
                  <a:srgbClr val="6C6C6C"/>
                </a:solidFill>
              </a:ln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sp>
            <p:nvSpPr>
              <p:cNvPr id="25" name="object 25"/>
              <p:cNvSpPr/>
              <p:nvPr/>
            </p:nvSpPr>
            <p:spPr>
              <a:xfrm>
                <a:off x="5459599" y="3037930"/>
                <a:ext cx="50165" cy="80010"/>
              </a:xfrm>
              <a:custGeom>
                <a:avLst/>
                <a:gdLst/>
                <a:ahLst/>
                <a:cxnLst/>
                <a:rect l="l" t="t" r="r" b="b"/>
                <a:pathLst>
                  <a:path w="50164" h="80010">
                    <a:moveTo>
                      <a:pt x="49968" y="0"/>
                    </a:moveTo>
                    <a:lnTo>
                      <a:pt x="0" y="9160"/>
                    </a:lnTo>
                    <a:lnTo>
                      <a:pt x="38724" y="79531"/>
                    </a:lnTo>
                    <a:lnTo>
                      <a:pt x="49968" y="0"/>
                    </a:lnTo>
                    <a:close/>
                  </a:path>
                </a:pathLst>
              </a:custGeom>
              <a:solidFill>
                <a:srgbClr val="6C6C6C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sp>
            <p:nvSpPr>
              <p:cNvPr id="26" name="object 26"/>
              <p:cNvSpPr/>
              <p:nvPr/>
            </p:nvSpPr>
            <p:spPr>
              <a:xfrm>
                <a:off x="5516204" y="2747570"/>
                <a:ext cx="81915" cy="332740"/>
              </a:xfrm>
              <a:custGeom>
                <a:avLst/>
                <a:gdLst/>
                <a:ahLst/>
                <a:cxnLst/>
                <a:rect l="l" t="t" r="r" b="b"/>
                <a:pathLst>
                  <a:path w="81914" h="332739">
                    <a:moveTo>
                      <a:pt x="77787" y="0"/>
                    </a:moveTo>
                    <a:lnTo>
                      <a:pt x="49212" y="11112"/>
                    </a:lnTo>
                    <a:lnTo>
                      <a:pt x="24606" y="21431"/>
                    </a:lnTo>
                    <a:lnTo>
                      <a:pt x="6349" y="32543"/>
                    </a:lnTo>
                    <a:lnTo>
                      <a:pt x="0" y="42862"/>
                    </a:lnTo>
                    <a:lnTo>
                      <a:pt x="3174" y="47624"/>
                    </a:lnTo>
                    <a:lnTo>
                      <a:pt x="10318" y="52387"/>
                    </a:lnTo>
                    <a:lnTo>
                      <a:pt x="34924" y="61118"/>
                    </a:lnTo>
                    <a:lnTo>
                      <a:pt x="61118" y="69849"/>
                    </a:lnTo>
                    <a:lnTo>
                      <a:pt x="69849" y="75406"/>
                    </a:lnTo>
                    <a:lnTo>
                      <a:pt x="74612" y="81756"/>
                    </a:lnTo>
                    <a:lnTo>
                      <a:pt x="73818" y="88899"/>
                    </a:lnTo>
                    <a:lnTo>
                      <a:pt x="69056" y="96837"/>
                    </a:lnTo>
                    <a:lnTo>
                      <a:pt x="53181" y="115093"/>
                    </a:lnTo>
                    <a:lnTo>
                      <a:pt x="35718" y="133349"/>
                    </a:lnTo>
                    <a:lnTo>
                      <a:pt x="30162" y="142081"/>
                    </a:lnTo>
                    <a:lnTo>
                      <a:pt x="28574" y="149224"/>
                    </a:lnTo>
                    <a:lnTo>
                      <a:pt x="36512" y="161131"/>
                    </a:lnTo>
                    <a:lnTo>
                      <a:pt x="53974" y="170656"/>
                    </a:lnTo>
                    <a:lnTo>
                      <a:pt x="72231" y="180181"/>
                    </a:lnTo>
                    <a:lnTo>
                      <a:pt x="81756" y="192087"/>
                    </a:lnTo>
                    <a:lnTo>
                      <a:pt x="77787" y="207962"/>
                    </a:lnTo>
                    <a:lnTo>
                      <a:pt x="66674" y="225425"/>
                    </a:lnTo>
                    <a:lnTo>
                      <a:pt x="53181" y="244475"/>
                    </a:lnTo>
                    <a:lnTo>
                      <a:pt x="46037" y="263525"/>
                    </a:lnTo>
                    <a:lnTo>
                      <a:pt x="46831" y="282574"/>
                    </a:lnTo>
                    <a:lnTo>
                      <a:pt x="52387" y="303212"/>
                    </a:lnTo>
                    <a:lnTo>
                      <a:pt x="58737" y="322262"/>
                    </a:lnTo>
                    <a:lnTo>
                      <a:pt x="60598" y="332412"/>
                    </a:lnTo>
                  </a:path>
                </a:pathLst>
              </a:custGeom>
              <a:ln w="8312">
                <a:solidFill>
                  <a:srgbClr val="6C6C6C"/>
                </a:solidFill>
              </a:ln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sp>
            <p:nvSpPr>
              <p:cNvPr id="27" name="object 27"/>
              <p:cNvSpPr/>
              <p:nvPr/>
            </p:nvSpPr>
            <p:spPr>
              <a:xfrm>
                <a:off x="5544949" y="3037926"/>
                <a:ext cx="50165" cy="80010"/>
              </a:xfrm>
              <a:custGeom>
                <a:avLst/>
                <a:gdLst/>
                <a:ahLst/>
                <a:cxnLst/>
                <a:rect l="l" t="t" r="r" b="b"/>
                <a:pathLst>
                  <a:path w="50164" h="80010">
                    <a:moveTo>
                      <a:pt x="49968" y="0"/>
                    </a:moveTo>
                    <a:lnTo>
                      <a:pt x="0" y="9160"/>
                    </a:lnTo>
                    <a:lnTo>
                      <a:pt x="38724" y="79531"/>
                    </a:lnTo>
                    <a:lnTo>
                      <a:pt x="49968" y="0"/>
                    </a:lnTo>
                    <a:close/>
                  </a:path>
                </a:pathLst>
              </a:custGeom>
              <a:solidFill>
                <a:srgbClr val="6C6C6C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sp>
            <p:nvSpPr>
              <p:cNvPr id="28" name="object 28"/>
              <p:cNvSpPr/>
              <p:nvPr/>
            </p:nvSpPr>
            <p:spPr>
              <a:xfrm>
                <a:off x="5473534" y="2747570"/>
                <a:ext cx="81915" cy="332740"/>
              </a:xfrm>
              <a:custGeom>
                <a:avLst/>
                <a:gdLst/>
                <a:ahLst/>
                <a:cxnLst/>
                <a:rect l="l" t="t" r="r" b="b"/>
                <a:pathLst>
                  <a:path w="81914" h="332739">
                    <a:moveTo>
                      <a:pt x="77787" y="0"/>
                    </a:moveTo>
                    <a:lnTo>
                      <a:pt x="49212" y="11112"/>
                    </a:lnTo>
                    <a:lnTo>
                      <a:pt x="24606" y="21431"/>
                    </a:lnTo>
                    <a:lnTo>
                      <a:pt x="6349" y="32543"/>
                    </a:lnTo>
                    <a:lnTo>
                      <a:pt x="0" y="42862"/>
                    </a:lnTo>
                    <a:lnTo>
                      <a:pt x="3174" y="47624"/>
                    </a:lnTo>
                    <a:lnTo>
                      <a:pt x="10318" y="52387"/>
                    </a:lnTo>
                    <a:lnTo>
                      <a:pt x="34924" y="61118"/>
                    </a:lnTo>
                    <a:lnTo>
                      <a:pt x="61118" y="69849"/>
                    </a:lnTo>
                    <a:lnTo>
                      <a:pt x="69849" y="75406"/>
                    </a:lnTo>
                    <a:lnTo>
                      <a:pt x="74612" y="81756"/>
                    </a:lnTo>
                    <a:lnTo>
                      <a:pt x="73818" y="88899"/>
                    </a:lnTo>
                    <a:lnTo>
                      <a:pt x="69056" y="96837"/>
                    </a:lnTo>
                    <a:lnTo>
                      <a:pt x="53181" y="115093"/>
                    </a:lnTo>
                    <a:lnTo>
                      <a:pt x="35718" y="133349"/>
                    </a:lnTo>
                    <a:lnTo>
                      <a:pt x="30162" y="142081"/>
                    </a:lnTo>
                    <a:lnTo>
                      <a:pt x="28574" y="149224"/>
                    </a:lnTo>
                    <a:lnTo>
                      <a:pt x="36512" y="161131"/>
                    </a:lnTo>
                    <a:lnTo>
                      <a:pt x="53974" y="170656"/>
                    </a:lnTo>
                    <a:lnTo>
                      <a:pt x="72231" y="180181"/>
                    </a:lnTo>
                    <a:lnTo>
                      <a:pt x="81756" y="192087"/>
                    </a:lnTo>
                    <a:lnTo>
                      <a:pt x="77787" y="207962"/>
                    </a:lnTo>
                    <a:lnTo>
                      <a:pt x="66674" y="225425"/>
                    </a:lnTo>
                    <a:lnTo>
                      <a:pt x="53181" y="244475"/>
                    </a:lnTo>
                    <a:lnTo>
                      <a:pt x="46037" y="263525"/>
                    </a:lnTo>
                    <a:lnTo>
                      <a:pt x="46831" y="282574"/>
                    </a:lnTo>
                    <a:lnTo>
                      <a:pt x="52387" y="303212"/>
                    </a:lnTo>
                    <a:lnTo>
                      <a:pt x="58737" y="322262"/>
                    </a:lnTo>
                    <a:lnTo>
                      <a:pt x="60598" y="332412"/>
                    </a:lnTo>
                  </a:path>
                </a:pathLst>
              </a:custGeom>
              <a:ln w="8312">
                <a:solidFill>
                  <a:srgbClr val="6C6C6C"/>
                </a:solidFill>
              </a:ln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sp>
            <p:nvSpPr>
              <p:cNvPr id="29" name="object 29"/>
              <p:cNvSpPr/>
              <p:nvPr/>
            </p:nvSpPr>
            <p:spPr>
              <a:xfrm>
                <a:off x="5502278" y="3037926"/>
                <a:ext cx="50165" cy="80010"/>
              </a:xfrm>
              <a:custGeom>
                <a:avLst/>
                <a:gdLst/>
                <a:ahLst/>
                <a:cxnLst/>
                <a:rect l="l" t="t" r="r" b="b"/>
                <a:pathLst>
                  <a:path w="50164" h="80010">
                    <a:moveTo>
                      <a:pt x="49966" y="0"/>
                    </a:moveTo>
                    <a:lnTo>
                      <a:pt x="0" y="9160"/>
                    </a:lnTo>
                    <a:lnTo>
                      <a:pt x="38724" y="79531"/>
                    </a:lnTo>
                    <a:lnTo>
                      <a:pt x="49966" y="0"/>
                    </a:lnTo>
                    <a:close/>
                  </a:path>
                </a:pathLst>
              </a:custGeom>
              <a:solidFill>
                <a:srgbClr val="6C6C6C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sp>
            <p:nvSpPr>
              <p:cNvPr id="30" name="object 30"/>
              <p:cNvSpPr/>
              <p:nvPr/>
            </p:nvSpPr>
            <p:spPr>
              <a:xfrm>
                <a:off x="5558874" y="2747570"/>
                <a:ext cx="81915" cy="332740"/>
              </a:xfrm>
              <a:custGeom>
                <a:avLst/>
                <a:gdLst/>
                <a:ahLst/>
                <a:cxnLst/>
                <a:rect l="l" t="t" r="r" b="b"/>
                <a:pathLst>
                  <a:path w="81914" h="332739">
                    <a:moveTo>
                      <a:pt x="77787" y="0"/>
                    </a:moveTo>
                    <a:lnTo>
                      <a:pt x="49212" y="11112"/>
                    </a:lnTo>
                    <a:lnTo>
                      <a:pt x="24606" y="21431"/>
                    </a:lnTo>
                    <a:lnTo>
                      <a:pt x="6349" y="32543"/>
                    </a:lnTo>
                    <a:lnTo>
                      <a:pt x="0" y="42862"/>
                    </a:lnTo>
                    <a:lnTo>
                      <a:pt x="3174" y="47624"/>
                    </a:lnTo>
                    <a:lnTo>
                      <a:pt x="10318" y="52387"/>
                    </a:lnTo>
                    <a:lnTo>
                      <a:pt x="34924" y="61118"/>
                    </a:lnTo>
                    <a:lnTo>
                      <a:pt x="61118" y="69849"/>
                    </a:lnTo>
                    <a:lnTo>
                      <a:pt x="69849" y="75406"/>
                    </a:lnTo>
                    <a:lnTo>
                      <a:pt x="74612" y="81756"/>
                    </a:lnTo>
                    <a:lnTo>
                      <a:pt x="73818" y="88899"/>
                    </a:lnTo>
                    <a:lnTo>
                      <a:pt x="69056" y="96837"/>
                    </a:lnTo>
                    <a:lnTo>
                      <a:pt x="53181" y="115093"/>
                    </a:lnTo>
                    <a:lnTo>
                      <a:pt x="35718" y="133349"/>
                    </a:lnTo>
                    <a:lnTo>
                      <a:pt x="30162" y="142081"/>
                    </a:lnTo>
                    <a:lnTo>
                      <a:pt x="28574" y="149224"/>
                    </a:lnTo>
                    <a:lnTo>
                      <a:pt x="36512" y="161131"/>
                    </a:lnTo>
                    <a:lnTo>
                      <a:pt x="53974" y="170656"/>
                    </a:lnTo>
                    <a:lnTo>
                      <a:pt x="72231" y="180181"/>
                    </a:lnTo>
                    <a:lnTo>
                      <a:pt x="81756" y="192087"/>
                    </a:lnTo>
                    <a:lnTo>
                      <a:pt x="77787" y="207962"/>
                    </a:lnTo>
                    <a:lnTo>
                      <a:pt x="66674" y="225425"/>
                    </a:lnTo>
                    <a:lnTo>
                      <a:pt x="53181" y="244475"/>
                    </a:lnTo>
                    <a:lnTo>
                      <a:pt x="46037" y="263525"/>
                    </a:lnTo>
                    <a:lnTo>
                      <a:pt x="46831" y="282574"/>
                    </a:lnTo>
                    <a:lnTo>
                      <a:pt x="52387" y="303212"/>
                    </a:lnTo>
                    <a:lnTo>
                      <a:pt x="58737" y="322262"/>
                    </a:lnTo>
                    <a:lnTo>
                      <a:pt x="60598" y="332412"/>
                    </a:lnTo>
                  </a:path>
                </a:pathLst>
              </a:custGeom>
              <a:ln w="8312">
                <a:solidFill>
                  <a:srgbClr val="6C6C6C"/>
                </a:solidFill>
              </a:ln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sp>
            <p:nvSpPr>
              <p:cNvPr id="31" name="object 31"/>
              <p:cNvSpPr/>
              <p:nvPr/>
            </p:nvSpPr>
            <p:spPr>
              <a:xfrm>
                <a:off x="5587618" y="3037926"/>
                <a:ext cx="50165" cy="80010"/>
              </a:xfrm>
              <a:custGeom>
                <a:avLst/>
                <a:gdLst/>
                <a:ahLst/>
                <a:cxnLst/>
                <a:rect l="l" t="t" r="r" b="b"/>
                <a:pathLst>
                  <a:path w="50164" h="80010">
                    <a:moveTo>
                      <a:pt x="49968" y="0"/>
                    </a:moveTo>
                    <a:lnTo>
                      <a:pt x="0" y="9160"/>
                    </a:lnTo>
                    <a:lnTo>
                      <a:pt x="38724" y="79531"/>
                    </a:lnTo>
                    <a:lnTo>
                      <a:pt x="49968" y="0"/>
                    </a:lnTo>
                    <a:close/>
                  </a:path>
                </a:pathLst>
              </a:custGeom>
              <a:solidFill>
                <a:srgbClr val="6C6C6C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sp>
            <p:nvSpPr>
              <p:cNvPr id="32" name="object 32"/>
              <p:cNvSpPr/>
              <p:nvPr/>
            </p:nvSpPr>
            <p:spPr>
              <a:xfrm>
                <a:off x="5069715" y="2685937"/>
                <a:ext cx="618490" cy="469900"/>
              </a:xfrm>
              <a:custGeom>
                <a:avLst/>
                <a:gdLst/>
                <a:ahLst/>
                <a:cxnLst/>
                <a:rect l="l" t="t" r="r" b="b"/>
                <a:pathLst>
                  <a:path w="618489" h="469900">
                    <a:moveTo>
                      <a:pt x="0" y="0"/>
                    </a:moveTo>
                    <a:lnTo>
                      <a:pt x="618150" y="0"/>
                    </a:lnTo>
                    <a:lnTo>
                      <a:pt x="618150" y="469394"/>
                    </a:lnTo>
                    <a:lnTo>
                      <a:pt x="0" y="469394"/>
                    </a:lnTo>
                    <a:lnTo>
                      <a:pt x="0" y="0"/>
                    </a:lnTo>
                    <a:close/>
                  </a:path>
                </a:pathLst>
              </a:custGeom>
              <a:ln w="9524">
                <a:solidFill>
                  <a:srgbClr val="66A1DD"/>
                </a:solidFill>
              </a:ln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</p:grpSp>
        <p:grpSp>
          <p:nvGrpSpPr>
            <p:cNvPr id="33" name="object 33"/>
            <p:cNvGrpSpPr/>
            <p:nvPr/>
          </p:nvGrpSpPr>
          <p:grpSpPr>
            <a:xfrm>
              <a:off x="6777109" y="2188197"/>
              <a:ext cx="315071" cy="556975"/>
              <a:chOff x="5196338" y="2072351"/>
              <a:chExt cx="116839" cy="370439"/>
            </a:xfrm>
          </p:grpSpPr>
          <p:sp>
            <p:nvSpPr>
              <p:cNvPr id="34" name="object 34"/>
              <p:cNvSpPr/>
              <p:nvPr/>
            </p:nvSpPr>
            <p:spPr>
              <a:xfrm>
                <a:off x="5196338" y="2072351"/>
                <a:ext cx="116839" cy="333376"/>
              </a:xfrm>
              <a:custGeom>
                <a:avLst/>
                <a:gdLst/>
                <a:ahLst/>
                <a:cxnLst/>
                <a:rect l="l" t="t" r="r" b="b"/>
                <a:pathLst>
                  <a:path w="116839" h="333375">
                    <a:moveTo>
                      <a:pt x="111918" y="0"/>
                    </a:moveTo>
                    <a:lnTo>
                      <a:pt x="71437" y="11112"/>
                    </a:lnTo>
                    <a:lnTo>
                      <a:pt x="10318" y="32543"/>
                    </a:lnTo>
                    <a:lnTo>
                      <a:pt x="0" y="42862"/>
                    </a:lnTo>
                    <a:lnTo>
                      <a:pt x="3968" y="47624"/>
                    </a:lnTo>
                    <a:lnTo>
                      <a:pt x="15081" y="52387"/>
                    </a:lnTo>
                    <a:lnTo>
                      <a:pt x="31749" y="56356"/>
                    </a:lnTo>
                    <a:lnTo>
                      <a:pt x="50799" y="61118"/>
                    </a:lnTo>
                    <a:lnTo>
                      <a:pt x="87312" y="69849"/>
                    </a:lnTo>
                    <a:lnTo>
                      <a:pt x="100012" y="75406"/>
                    </a:lnTo>
                    <a:lnTo>
                      <a:pt x="106362" y="81756"/>
                    </a:lnTo>
                    <a:lnTo>
                      <a:pt x="105568" y="88899"/>
                    </a:lnTo>
                    <a:lnTo>
                      <a:pt x="99218" y="96837"/>
                    </a:lnTo>
                    <a:lnTo>
                      <a:pt x="75406" y="115093"/>
                    </a:lnTo>
                    <a:lnTo>
                      <a:pt x="50799" y="133349"/>
                    </a:lnTo>
                    <a:lnTo>
                      <a:pt x="42862" y="142081"/>
                    </a:lnTo>
                    <a:lnTo>
                      <a:pt x="77787" y="170656"/>
                    </a:lnTo>
                    <a:lnTo>
                      <a:pt x="103187" y="180181"/>
                    </a:lnTo>
                    <a:lnTo>
                      <a:pt x="112712" y="185737"/>
                    </a:lnTo>
                    <a:lnTo>
                      <a:pt x="116681" y="192087"/>
                    </a:lnTo>
                    <a:lnTo>
                      <a:pt x="115887" y="199231"/>
                    </a:lnTo>
                    <a:lnTo>
                      <a:pt x="111125" y="207962"/>
                    </a:lnTo>
                    <a:lnTo>
                      <a:pt x="95249" y="225424"/>
                    </a:lnTo>
                    <a:lnTo>
                      <a:pt x="76199" y="244474"/>
                    </a:lnTo>
                    <a:lnTo>
                      <a:pt x="65881" y="263524"/>
                    </a:lnTo>
                    <a:lnTo>
                      <a:pt x="67468" y="282574"/>
                    </a:lnTo>
                    <a:lnTo>
                      <a:pt x="75406" y="303212"/>
                    </a:lnTo>
                    <a:lnTo>
                      <a:pt x="84931" y="322262"/>
                    </a:lnTo>
                    <a:lnTo>
                      <a:pt x="87596" y="332925"/>
                    </a:lnTo>
                  </a:path>
                </a:pathLst>
              </a:custGeom>
              <a:ln w="8312">
                <a:solidFill>
                  <a:srgbClr val="6C6C6C"/>
                </a:solidFill>
              </a:ln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sp>
            <p:nvSpPr>
              <p:cNvPr id="35" name="object 35"/>
              <p:cNvSpPr/>
              <p:nvPr/>
            </p:nvSpPr>
            <p:spPr>
              <a:xfrm>
                <a:off x="5250049" y="2362145"/>
                <a:ext cx="49530" cy="80645"/>
              </a:xfrm>
              <a:custGeom>
                <a:avLst/>
                <a:gdLst/>
                <a:ahLst/>
                <a:cxnLst/>
                <a:rect l="l" t="t" r="r" b="b"/>
                <a:pathLst>
                  <a:path w="49529" h="80644">
                    <a:moveTo>
                      <a:pt x="49283" y="0"/>
                    </a:moveTo>
                    <a:lnTo>
                      <a:pt x="0" y="12321"/>
                    </a:lnTo>
                    <a:lnTo>
                      <a:pt x="43122" y="80086"/>
                    </a:lnTo>
                    <a:lnTo>
                      <a:pt x="49283" y="0"/>
                    </a:lnTo>
                    <a:close/>
                  </a:path>
                </a:pathLst>
              </a:custGeom>
              <a:solidFill>
                <a:srgbClr val="6C6C6C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</p:grpSp>
        <p:grpSp>
          <p:nvGrpSpPr>
            <p:cNvPr id="36" name="object 36"/>
            <p:cNvGrpSpPr/>
            <p:nvPr/>
          </p:nvGrpSpPr>
          <p:grpSpPr>
            <a:xfrm>
              <a:off x="3479467" y="3859832"/>
              <a:ext cx="2557653" cy="1424628"/>
              <a:chOff x="5001978" y="3265486"/>
              <a:chExt cx="2181225" cy="1259840"/>
            </a:xfrm>
          </p:grpSpPr>
          <p:pic>
            <p:nvPicPr>
              <p:cNvPr id="37" name="object 37"/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5096743" y="3400938"/>
                <a:ext cx="1933594" cy="478919"/>
              </a:xfrm>
              <a:prstGeom prst="rect">
                <a:avLst/>
              </a:prstGeom>
            </p:spPr>
          </p:pic>
          <p:pic>
            <p:nvPicPr>
              <p:cNvPr id="38" name="object 38"/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5103511" y="3908953"/>
                <a:ext cx="1933595" cy="478919"/>
              </a:xfrm>
              <a:prstGeom prst="rect">
                <a:avLst/>
              </a:prstGeom>
            </p:spPr>
          </p:pic>
          <p:sp>
            <p:nvSpPr>
              <p:cNvPr id="39" name="object 39"/>
              <p:cNvSpPr/>
              <p:nvPr/>
            </p:nvSpPr>
            <p:spPr>
              <a:xfrm>
                <a:off x="5001978" y="3265486"/>
                <a:ext cx="2181225" cy="1259840"/>
              </a:xfrm>
              <a:custGeom>
                <a:avLst/>
                <a:gdLst/>
                <a:ahLst/>
                <a:cxnLst/>
                <a:rect l="l" t="t" r="r" b="b"/>
                <a:pathLst>
                  <a:path w="2181225" h="1259839">
                    <a:moveTo>
                      <a:pt x="0" y="0"/>
                    </a:moveTo>
                    <a:lnTo>
                      <a:pt x="2181013" y="0"/>
                    </a:lnTo>
                    <a:lnTo>
                      <a:pt x="2181013" y="1259839"/>
                    </a:lnTo>
                    <a:lnTo>
                      <a:pt x="0" y="1259839"/>
                    </a:lnTo>
                    <a:lnTo>
                      <a:pt x="0" y="0"/>
                    </a:lnTo>
                    <a:close/>
                  </a:path>
                </a:pathLst>
              </a:custGeom>
              <a:ln w="9524">
                <a:solidFill>
                  <a:srgbClr val="617335"/>
                </a:solidFill>
              </a:ln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</p:grpSp>
        <p:pic>
          <p:nvPicPr>
            <p:cNvPr id="40" name="object 4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26342" y="5013945"/>
              <a:ext cx="1601334" cy="1803986"/>
            </a:xfrm>
            <a:prstGeom prst="rect">
              <a:avLst/>
            </a:prstGeom>
          </p:spPr>
        </p:pic>
        <p:sp>
          <p:nvSpPr>
            <p:cNvPr id="44" name="object 44"/>
            <p:cNvSpPr txBox="1"/>
            <p:nvPr/>
          </p:nvSpPr>
          <p:spPr>
            <a:xfrm>
              <a:off x="8426522" y="3198745"/>
              <a:ext cx="1881510" cy="385097"/>
            </a:xfrm>
            <a:prstGeom prst="rect">
              <a:avLst/>
            </a:prstGeom>
            <a:solidFill>
              <a:srgbClr val="A74A44"/>
            </a:solidFill>
            <a:ln w="9524">
              <a:solidFill>
                <a:srgbClr val="5B92C7"/>
              </a:solidFill>
            </a:ln>
          </p:spPr>
          <p:txBody>
            <a:bodyPr vert="horz" wrap="square" lIns="0" tIns="54348" rIns="0" bIns="0" rtlCol="0">
              <a:spAutoFit/>
            </a:bodyPr>
            <a:lstStyle/>
            <a:p>
              <a:pPr marL="372615" marR="174821" indent="-186028">
                <a:lnSpc>
                  <a:spcPts val="1235"/>
                </a:lnSpc>
                <a:spcBef>
                  <a:spcPts val="427"/>
                </a:spcBef>
              </a:pPr>
              <a:r>
                <a:rPr dirty="0">
                  <a:solidFill>
                    <a:srgbClr val="FFFFFF"/>
                  </a:solidFill>
                  <a:latin typeface="Calibri"/>
                  <a:cs typeface="Calibri"/>
                </a:rPr>
                <a:t>Shared</a:t>
              </a:r>
              <a:r>
                <a:rPr lang="en-GB" dirty="0">
                  <a:solidFill>
                    <a:srgbClr val="FFFFFF"/>
                  </a:solidFill>
                  <a:latin typeface="Calibri"/>
                  <a:cs typeface="Calibri"/>
                </a:rPr>
                <a:t> </a:t>
              </a:r>
              <a:r>
                <a:rPr spc="-9" dirty="0">
                  <a:solidFill>
                    <a:srgbClr val="FFFFFF"/>
                  </a:solidFill>
                  <a:latin typeface="Calibri"/>
                  <a:cs typeface="Calibri"/>
                </a:rPr>
                <a:t>Memory </a:t>
              </a:r>
              <a:r>
                <a:rPr dirty="0">
                  <a:solidFill>
                    <a:srgbClr val="FFFFFF"/>
                  </a:solidFill>
                  <a:latin typeface="Calibri"/>
                  <a:cs typeface="Calibri"/>
                </a:rPr>
                <a:t>per</a:t>
              </a:r>
              <a:r>
                <a:rPr spc="-4" dirty="0">
                  <a:solidFill>
                    <a:srgbClr val="FFFFFF"/>
                  </a:solidFill>
                  <a:latin typeface="Calibri"/>
                  <a:cs typeface="Calibri"/>
                </a:rPr>
                <a:t> </a:t>
              </a:r>
              <a:r>
                <a:rPr spc="-9" dirty="0">
                  <a:solidFill>
                    <a:srgbClr val="FFFFFF"/>
                  </a:solidFill>
                  <a:latin typeface="Calibri"/>
                  <a:cs typeface="Calibri"/>
                </a:rPr>
                <a:t>Block</a:t>
              </a:r>
              <a:endParaRPr dirty="0">
                <a:latin typeface="Calibri"/>
                <a:cs typeface="Calibri"/>
              </a:endParaRPr>
            </a:p>
          </p:txBody>
        </p:sp>
        <p:sp>
          <p:nvSpPr>
            <p:cNvPr id="45" name="object 45"/>
            <p:cNvSpPr txBox="1"/>
            <p:nvPr/>
          </p:nvSpPr>
          <p:spPr>
            <a:xfrm>
              <a:off x="8383686" y="4002547"/>
              <a:ext cx="488724" cy="2659716"/>
            </a:xfrm>
            <a:prstGeom prst="rect">
              <a:avLst/>
            </a:prstGeom>
            <a:solidFill>
              <a:srgbClr val="A59B67"/>
            </a:solidFill>
            <a:ln w="9524">
              <a:solidFill>
                <a:srgbClr val="5B92C7"/>
              </a:solidFill>
            </a:ln>
          </p:spPr>
          <p:txBody>
            <a:bodyPr vert="vert270" wrap="square" lIns="0" tIns="7844" rIns="0" bIns="0" rtlCol="0">
              <a:spAutoFit/>
            </a:bodyPr>
            <a:lstStyle/>
            <a:p>
              <a:pPr>
                <a:spcBef>
                  <a:spcPts val="62"/>
                </a:spcBef>
              </a:pPr>
              <a:endParaRPr sz="1588" dirty="0">
                <a:latin typeface="Times New Roman"/>
                <a:cs typeface="Times New Roman"/>
              </a:endParaRPr>
            </a:p>
            <a:p>
              <a:pPr marL="694241"/>
              <a:r>
                <a:rPr sz="1588" b="1" dirty="0">
                  <a:solidFill>
                    <a:schemeClr val="bg1"/>
                  </a:solidFill>
                  <a:latin typeface="Calibri"/>
                  <a:cs typeface="Calibri"/>
                </a:rPr>
                <a:t>Global</a:t>
              </a:r>
              <a:r>
                <a:rPr sz="1588" b="1" spc="-40" dirty="0">
                  <a:solidFill>
                    <a:schemeClr val="bg1"/>
                  </a:solidFill>
                  <a:latin typeface="Calibri"/>
                  <a:cs typeface="Calibri"/>
                </a:rPr>
                <a:t> </a:t>
              </a:r>
              <a:r>
                <a:rPr sz="1588" b="1" spc="-9" dirty="0">
                  <a:solidFill>
                    <a:schemeClr val="bg1"/>
                  </a:solidFill>
                  <a:latin typeface="Calibri"/>
                  <a:cs typeface="Calibri"/>
                </a:rPr>
                <a:t>Memory</a:t>
              </a:r>
              <a:endParaRPr sz="1588" b="1" dirty="0">
                <a:solidFill>
                  <a:schemeClr val="bg1"/>
                </a:solidFill>
                <a:latin typeface="Calibri"/>
                <a:cs typeface="Calibri"/>
              </a:endParaRPr>
            </a:p>
          </p:txBody>
        </p:sp>
        <p:grpSp>
          <p:nvGrpSpPr>
            <p:cNvPr id="46" name="object 46"/>
            <p:cNvGrpSpPr/>
            <p:nvPr/>
          </p:nvGrpSpPr>
          <p:grpSpPr>
            <a:xfrm>
              <a:off x="8375337" y="2337468"/>
              <a:ext cx="2009250" cy="498763"/>
              <a:chOff x="7881389" y="2044933"/>
              <a:chExt cx="1512916" cy="565265"/>
            </a:xfrm>
          </p:grpSpPr>
          <p:pic>
            <p:nvPicPr>
              <p:cNvPr id="47" name="object 47"/>
              <p:cNvPicPr/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7881389" y="2044933"/>
                <a:ext cx="1512916" cy="565265"/>
              </a:xfrm>
              <a:prstGeom prst="rect">
                <a:avLst/>
              </a:prstGeom>
            </p:spPr>
          </p:pic>
          <p:pic>
            <p:nvPicPr>
              <p:cNvPr id="48" name="object 48"/>
              <p:cNvPicPr/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8001924" y="2074024"/>
                <a:ext cx="1271846" cy="511232"/>
              </a:xfrm>
              <a:prstGeom prst="rect">
                <a:avLst/>
              </a:prstGeom>
            </p:spPr>
          </p:pic>
          <p:pic>
            <p:nvPicPr>
              <p:cNvPr id="49" name="object 49"/>
              <p:cNvPicPr/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7930339" y="2072344"/>
                <a:ext cx="1415243" cy="466344"/>
              </a:xfrm>
              <a:prstGeom prst="rect">
                <a:avLst/>
              </a:prstGeom>
            </p:spPr>
          </p:pic>
        </p:grpSp>
        <p:sp>
          <p:nvSpPr>
            <p:cNvPr id="50" name="object 50"/>
            <p:cNvSpPr txBox="1"/>
            <p:nvPr/>
          </p:nvSpPr>
          <p:spPr>
            <a:xfrm>
              <a:off x="8420133" y="2416403"/>
              <a:ext cx="1806805" cy="383966"/>
            </a:xfrm>
            <a:prstGeom prst="rect">
              <a:avLst/>
            </a:prstGeom>
            <a:ln w="9524">
              <a:noFill/>
            </a:ln>
          </p:spPr>
          <p:txBody>
            <a:bodyPr vert="horz" wrap="square" lIns="0" tIns="53228" rIns="0" bIns="0" rtlCol="0">
              <a:spAutoFit/>
            </a:bodyPr>
            <a:lstStyle/>
            <a:p>
              <a:pPr marL="434251" marR="118228" indent="-304256">
                <a:lnSpc>
                  <a:spcPts val="1235"/>
                </a:lnSpc>
                <a:spcBef>
                  <a:spcPts val="419"/>
                </a:spcBef>
              </a:pPr>
              <a:r>
                <a:rPr dirty="0">
                  <a:solidFill>
                    <a:srgbClr val="FFFFFF"/>
                  </a:solidFill>
                  <a:latin typeface="Calibri"/>
                  <a:cs typeface="Calibri"/>
                </a:rPr>
                <a:t>Local</a:t>
              </a:r>
              <a:r>
                <a:rPr spc="-22" dirty="0">
                  <a:solidFill>
                    <a:srgbClr val="FFFFFF"/>
                  </a:solidFill>
                  <a:latin typeface="Calibri"/>
                  <a:cs typeface="Calibri"/>
                </a:rPr>
                <a:t> </a:t>
              </a:r>
              <a:r>
                <a:rPr dirty="0">
                  <a:solidFill>
                    <a:srgbClr val="FFFFFF"/>
                  </a:solidFill>
                  <a:latin typeface="Calibri"/>
                  <a:cs typeface="Calibri"/>
                </a:rPr>
                <a:t>Memory</a:t>
              </a:r>
              <a:r>
                <a:rPr spc="-22" dirty="0">
                  <a:solidFill>
                    <a:srgbClr val="FFFFFF"/>
                  </a:solidFill>
                  <a:latin typeface="Calibri"/>
                  <a:cs typeface="Calibri"/>
                </a:rPr>
                <a:t> per </a:t>
              </a:r>
              <a:r>
                <a:rPr spc="-9" dirty="0">
                  <a:solidFill>
                    <a:srgbClr val="FFFFFF"/>
                  </a:solidFill>
                  <a:latin typeface="Calibri"/>
                  <a:cs typeface="Calibri"/>
                </a:rPr>
                <a:t>Thread</a:t>
              </a:r>
              <a:endParaRPr dirty="0">
                <a:latin typeface="Calibri"/>
                <a:cs typeface="Calibri"/>
              </a:endParaRPr>
            </a:p>
          </p:txBody>
        </p:sp>
        <p:sp>
          <p:nvSpPr>
            <p:cNvPr id="51" name="object 51"/>
            <p:cNvSpPr/>
            <p:nvPr/>
          </p:nvSpPr>
          <p:spPr>
            <a:xfrm>
              <a:off x="7212187" y="2535525"/>
              <a:ext cx="1080000" cy="129988"/>
            </a:xfrm>
            <a:custGeom>
              <a:avLst/>
              <a:gdLst/>
              <a:ahLst/>
              <a:cxnLst/>
              <a:rect l="l" t="t" r="r" b="b"/>
              <a:pathLst>
                <a:path w="1599565" h="147319">
                  <a:moveTo>
                    <a:pt x="0" y="73411"/>
                  </a:moveTo>
                  <a:lnTo>
                    <a:pt x="73411" y="0"/>
                  </a:lnTo>
                  <a:lnTo>
                    <a:pt x="73411" y="36705"/>
                  </a:lnTo>
                  <a:lnTo>
                    <a:pt x="1525997" y="36705"/>
                  </a:lnTo>
                  <a:lnTo>
                    <a:pt x="1525997" y="0"/>
                  </a:lnTo>
                  <a:lnTo>
                    <a:pt x="1599408" y="73411"/>
                  </a:lnTo>
                  <a:lnTo>
                    <a:pt x="1525997" y="146822"/>
                  </a:lnTo>
                  <a:lnTo>
                    <a:pt x="1525997" y="110116"/>
                  </a:lnTo>
                  <a:lnTo>
                    <a:pt x="73411" y="110116"/>
                  </a:lnTo>
                  <a:lnTo>
                    <a:pt x="73411" y="146822"/>
                  </a:lnTo>
                  <a:lnTo>
                    <a:pt x="0" y="73411"/>
                  </a:lnTo>
                  <a:close/>
                </a:path>
              </a:pathLst>
            </a:custGeom>
            <a:ln w="9524">
              <a:solidFill>
                <a:srgbClr val="6C6C6C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2" name="object 52"/>
            <p:cNvSpPr/>
            <p:nvPr/>
          </p:nvSpPr>
          <p:spPr>
            <a:xfrm>
              <a:off x="6962147" y="3347061"/>
              <a:ext cx="1411381" cy="129988"/>
            </a:xfrm>
            <a:custGeom>
              <a:avLst/>
              <a:gdLst/>
              <a:ahLst/>
              <a:cxnLst/>
              <a:rect l="l" t="t" r="r" b="b"/>
              <a:pathLst>
                <a:path w="1599565" h="147319">
                  <a:moveTo>
                    <a:pt x="0" y="73411"/>
                  </a:moveTo>
                  <a:lnTo>
                    <a:pt x="73411" y="0"/>
                  </a:lnTo>
                  <a:lnTo>
                    <a:pt x="73411" y="36705"/>
                  </a:lnTo>
                  <a:lnTo>
                    <a:pt x="1525997" y="36705"/>
                  </a:lnTo>
                  <a:lnTo>
                    <a:pt x="1525997" y="0"/>
                  </a:lnTo>
                  <a:lnTo>
                    <a:pt x="1599408" y="73411"/>
                  </a:lnTo>
                  <a:lnTo>
                    <a:pt x="1525997" y="146822"/>
                  </a:lnTo>
                  <a:lnTo>
                    <a:pt x="1525997" y="110116"/>
                  </a:lnTo>
                  <a:lnTo>
                    <a:pt x="73411" y="110116"/>
                  </a:lnTo>
                  <a:lnTo>
                    <a:pt x="73411" y="146822"/>
                  </a:lnTo>
                  <a:lnTo>
                    <a:pt x="0" y="73411"/>
                  </a:lnTo>
                  <a:close/>
                </a:path>
              </a:pathLst>
            </a:custGeom>
            <a:ln w="9524">
              <a:solidFill>
                <a:srgbClr val="6C6C6C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grpSp>
          <p:nvGrpSpPr>
            <p:cNvPr id="53" name="object 53"/>
            <p:cNvGrpSpPr/>
            <p:nvPr/>
          </p:nvGrpSpPr>
          <p:grpSpPr>
            <a:xfrm>
              <a:off x="6195703" y="3978123"/>
              <a:ext cx="3472379" cy="2746867"/>
              <a:chOff x="5450625" y="3237806"/>
              <a:chExt cx="3935364" cy="3113116"/>
            </a:xfrm>
          </p:grpSpPr>
          <p:sp>
            <p:nvSpPr>
              <p:cNvPr id="54" name="object 54"/>
              <p:cNvSpPr/>
              <p:nvPr/>
            </p:nvSpPr>
            <p:spPr>
              <a:xfrm>
                <a:off x="5450625" y="3565267"/>
                <a:ext cx="2407201" cy="147320"/>
              </a:xfrm>
              <a:custGeom>
                <a:avLst/>
                <a:gdLst/>
                <a:ahLst/>
                <a:cxnLst/>
                <a:rect l="l" t="t" r="r" b="b"/>
                <a:pathLst>
                  <a:path w="640079" h="147320">
                    <a:moveTo>
                      <a:pt x="0" y="73411"/>
                    </a:moveTo>
                    <a:lnTo>
                      <a:pt x="73411" y="0"/>
                    </a:lnTo>
                    <a:lnTo>
                      <a:pt x="73411" y="36705"/>
                    </a:lnTo>
                    <a:lnTo>
                      <a:pt x="566669" y="36705"/>
                    </a:lnTo>
                    <a:lnTo>
                      <a:pt x="566669" y="0"/>
                    </a:lnTo>
                    <a:lnTo>
                      <a:pt x="640079" y="73411"/>
                    </a:lnTo>
                    <a:lnTo>
                      <a:pt x="566669" y="146822"/>
                    </a:lnTo>
                    <a:lnTo>
                      <a:pt x="566669" y="110116"/>
                    </a:lnTo>
                    <a:lnTo>
                      <a:pt x="73411" y="110116"/>
                    </a:lnTo>
                    <a:lnTo>
                      <a:pt x="73411" y="146822"/>
                    </a:lnTo>
                    <a:lnTo>
                      <a:pt x="0" y="73411"/>
                    </a:lnTo>
                    <a:close/>
                  </a:path>
                </a:pathLst>
              </a:custGeom>
              <a:ln w="9524">
                <a:solidFill>
                  <a:srgbClr val="6C6C6C"/>
                </a:solidFill>
              </a:ln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sp>
            <p:nvSpPr>
              <p:cNvPr id="55" name="object 55"/>
              <p:cNvSpPr/>
              <p:nvPr/>
            </p:nvSpPr>
            <p:spPr>
              <a:xfrm>
                <a:off x="7271459" y="5231974"/>
                <a:ext cx="571200" cy="147320"/>
              </a:xfrm>
              <a:custGeom>
                <a:avLst/>
                <a:gdLst/>
                <a:ahLst/>
                <a:cxnLst/>
                <a:rect l="l" t="t" r="r" b="b"/>
                <a:pathLst>
                  <a:path w="1143000" h="147320">
                    <a:moveTo>
                      <a:pt x="0" y="73411"/>
                    </a:moveTo>
                    <a:lnTo>
                      <a:pt x="73411" y="0"/>
                    </a:lnTo>
                    <a:lnTo>
                      <a:pt x="73411" y="36705"/>
                    </a:lnTo>
                    <a:lnTo>
                      <a:pt x="1069588" y="36705"/>
                    </a:lnTo>
                    <a:lnTo>
                      <a:pt x="1069588" y="0"/>
                    </a:lnTo>
                    <a:lnTo>
                      <a:pt x="1142999" y="73411"/>
                    </a:lnTo>
                    <a:lnTo>
                      <a:pt x="1069588" y="146822"/>
                    </a:lnTo>
                    <a:lnTo>
                      <a:pt x="1069588" y="110116"/>
                    </a:lnTo>
                    <a:lnTo>
                      <a:pt x="73411" y="110116"/>
                    </a:lnTo>
                    <a:lnTo>
                      <a:pt x="73411" y="146822"/>
                    </a:lnTo>
                    <a:lnTo>
                      <a:pt x="0" y="73411"/>
                    </a:lnTo>
                    <a:close/>
                  </a:path>
                </a:pathLst>
              </a:custGeom>
              <a:ln w="9524">
                <a:solidFill>
                  <a:srgbClr val="6C6C6C"/>
                </a:solidFill>
              </a:ln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56" name="object 56"/>
              <p:cNvPicPr/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8845662" y="3237806"/>
                <a:ext cx="540327" cy="3113116"/>
              </a:xfrm>
              <a:prstGeom prst="rect">
                <a:avLst/>
              </a:prstGeom>
            </p:spPr>
          </p:pic>
          <p:pic>
            <p:nvPicPr>
              <p:cNvPr id="57" name="object 57"/>
              <p:cNvPicPr/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8908000" y="3886200"/>
                <a:ext cx="432261" cy="1820486"/>
              </a:xfrm>
              <a:prstGeom prst="rect">
                <a:avLst/>
              </a:prstGeom>
            </p:spPr>
          </p:pic>
          <p:sp>
            <p:nvSpPr>
              <p:cNvPr id="58" name="object 58"/>
              <p:cNvSpPr/>
              <p:nvPr/>
            </p:nvSpPr>
            <p:spPr>
              <a:xfrm>
                <a:off x="8896467" y="3265032"/>
                <a:ext cx="439419" cy="3014345"/>
              </a:xfrm>
              <a:custGeom>
                <a:avLst/>
                <a:gdLst/>
                <a:ahLst/>
                <a:cxnLst/>
                <a:rect l="l" t="t" r="r" b="b"/>
                <a:pathLst>
                  <a:path w="439420" h="3014345">
                    <a:moveTo>
                      <a:pt x="438956" y="0"/>
                    </a:moveTo>
                    <a:lnTo>
                      <a:pt x="0" y="0"/>
                    </a:lnTo>
                    <a:lnTo>
                      <a:pt x="0" y="3014117"/>
                    </a:lnTo>
                    <a:lnTo>
                      <a:pt x="438956" y="3014117"/>
                    </a:lnTo>
                    <a:lnTo>
                      <a:pt x="438956" y="0"/>
                    </a:lnTo>
                    <a:close/>
                  </a:path>
                </a:pathLst>
              </a:custGeom>
              <a:solidFill>
                <a:srgbClr val="A59B67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</p:grpSp>
        <p:sp>
          <p:nvSpPr>
            <p:cNvPr id="59" name="object 59"/>
            <p:cNvSpPr txBox="1"/>
            <p:nvPr/>
          </p:nvSpPr>
          <p:spPr>
            <a:xfrm>
              <a:off x="6156664" y="3041712"/>
              <a:ext cx="448795" cy="174309"/>
            </a:xfrm>
            <a:prstGeom prst="rect">
              <a:avLst/>
            </a:prstGeom>
          </p:spPr>
          <p:txBody>
            <a:bodyPr vert="horz" wrap="square" lIns="0" tIns="11206" rIns="0" bIns="0" rtlCol="0">
              <a:spAutoFit/>
            </a:bodyPr>
            <a:lstStyle/>
            <a:p>
              <a:pPr marL="11206">
                <a:spcBef>
                  <a:spcPts val="88"/>
                </a:spcBef>
              </a:pPr>
              <a:r>
                <a:rPr sz="1059" spc="-9" dirty="0">
                  <a:latin typeface="Arial MT"/>
                  <a:cs typeface="Arial MT"/>
                </a:rPr>
                <a:t>Thread</a:t>
              </a:r>
              <a:endParaRPr sz="1059">
                <a:latin typeface="Arial MT"/>
                <a:cs typeface="Arial MT"/>
              </a:endParaRPr>
            </a:p>
          </p:txBody>
        </p:sp>
        <p:sp>
          <p:nvSpPr>
            <p:cNvPr id="60" name="object 60"/>
            <p:cNvSpPr txBox="1"/>
            <p:nvPr/>
          </p:nvSpPr>
          <p:spPr>
            <a:xfrm>
              <a:off x="5909177" y="3286122"/>
              <a:ext cx="351304" cy="174309"/>
            </a:xfrm>
            <a:prstGeom prst="rect">
              <a:avLst/>
            </a:prstGeom>
          </p:spPr>
          <p:txBody>
            <a:bodyPr vert="horz" wrap="square" lIns="0" tIns="11206" rIns="0" bIns="0" rtlCol="0">
              <a:spAutoFit/>
            </a:bodyPr>
            <a:lstStyle/>
            <a:p>
              <a:pPr marL="11206">
                <a:spcBef>
                  <a:spcPts val="88"/>
                </a:spcBef>
              </a:pPr>
              <a:r>
                <a:rPr sz="1059" spc="-18" dirty="0">
                  <a:latin typeface="Arial MT"/>
                  <a:cs typeface="Arial MT"/>
                </a:rPr>
                <a:t>Block</a:t>
              </a:r>
              <a:endParaRPr sz="1059">
                <a:latin typeface="Arial MT"/>
                <a:cs typeface="Arial MT"/>
              </a:endParaRPr>
            </a:p>
          </p:txBody>
        </p:sp>
        <p:sp>
          <p:nvSpPr>
            <p:cNvPr id="61" name="object 61"/>
            <p:cNvSpPr txBox="1"/>
            <p:nvPr/>
          </p:nvSpPr>
          <p:spPr>
            <a:xfrm>
              <a:off x="7414472" y="5098441"/>
              <a:ext cx="313204" cy="153983"/>
            </a:xfrm>
            <a:prstGeom prst="rect">
              <a:avLst/>
            </a:prstGeom>
          </p:spPr>
          <p:txBody>
            <a:bodyPr vert="horz" wrap="square" lIns="0" tIns="11206" rIns="0" bIns="0" rtlCol="0">
              <a:spAutoFit/>
            </a:bodyPr>
            <a:lstStyle/>
            <a:p>
              <a:pPr marL="11206">
                <a:spcBef>
                  <a:spcPts val="88"/>
                </a:spcBef>
              </a:pPr>
              <a:r>
                <a:rPr sz="927" dirty="0">
                  <a:latin typeface="Calibri"/>
                  <a:cs typeface="Calibri"/>
                </a:rPr>
                <a:t>Grid</a:t>
              </a:r>
              <a:r>
                <a:rPr sz="927" spc="-9" dirty="0">
                  <a:latin typeface="Calibri"/>
                  <a:cs typeface="Calibri"/>
                </a:rPr>
                <a:t> </a:t>
              </a:r>
              <a:r>
                <a:rPr sz="927" spc="-44" dirty="0">
                  <a:latin typeface="Calibri"/>
                  <a:cs typeface="Calibri"/>
                </a:rPr>
                <a:t>0</a:t>
              </a:r>
              <a:endParaRPr sz="927">
                <a:latin typeface="Calibri"/>
                <a:cs typeface="Calibri"/>
              </a:endParaRPr>
            </a:p>
          </p:txBody>
        </p:sp>
        <p:sp>
          <p:nvSpPr>
            <p:cNvPr id="62" name="object 62"/>
            <p:cNvSpPr txBox="1"/>
            <p:nvPr/>
          </p:nvSpPr>
          <p:spPr>
            <a:xfrm>
              <a:off x="6772661" y="6638789"/>
              <a:ext cx="313204" cy="153983"/>
            </a:xfrm>
            <a:prstGeom prst="rect">
              <a:avLst/>
            </a:prstGeom>
          </p:spPr>
          <p:txBody>
            <a:bodyPr vert="horz" wrap="square" lIns="0" tIns="11206" rIns="0" bIns="0" rtlCol="0">
              <a:spAutoFit/>
            </a:bodyPr>
            <a:lstStyle/>
            <a:p>
              <a:pPr marL="11206">
                <a:spcBef>
                  <a:spcPts val="88"/>
                </a:spcBef>
              </a:pPr>
              <a:r>
                <a:rPr sz="927" dirty="0">
                  <a:latin typeface="Calibri"/>
                  <a:cs typeface="Calibri"/>
                </a:rPr>
                <a:t>Grid</a:t>
              </a:r>
              <a:r>
                <a:rPr sz="927" spc="-9" dirty="0">
                  <a:latin typeface="Calibri"/>
                  <a:cs typeface="Calibri"/>
                </a:rPr>
                <a:t> </a:t>
              </a:r>
              <a:r>
                <a:rPr sz="927" spc="-44" dirty="0">
                  <a:latin typeface="Calibri"/>
                  <a:cs typeface="Calibri"/>
                </a:rPr>
                <a:t>1</a:t>
              </a:r>
              <a:endParaRPr sz="927">
                <a:latin typeface="Calibri"/>
                <a:cs typeface="Calibri"/>
              </a:endParaRPr>
            </a:p>
          </p:txBody>
        </p:sp>
        <p:sp>
          <p:nvSpPr>
            <p:cNvPr id="65" name="object 65"/>
            <p:cNvSpPr txBox="1"/>
            <p:nvPr/>
          </p:nvSpPr>
          <p:spPr>
            <a:xfrm>
              <a:off x="2738982" y="2884325"/>
              <a:ext cx="2963956" cy="872984"/>
            </a:xfrm>
            <a:prstGeom prst="rect">
              <a:avLst/>
            </a:prstGeom>
          </p:spPr>
          <p:txBody>
            <a:bodyPr vert="horz" wrap="square" lIns="0" tIns="133910" rIns="0" bIns="0" rtlCol="0">
              <a:spAutoFit/>
            </a:bodyPr>
            <a:lstStyle/>
            <a:p>
              <a:pPr marL="11206">
                <a:lnSpc>
                  <a:spcPts val="1880"/>
                </a:lnSpc>
                <a:spcBef>
                  <a:spcPts val="971"/>
                </a:spcBef>
              </a:pPr>
              <a:r>
                <a:rPr sz="2000" b="1" dirty="0">
                  <a:solidFill>
                    <a:srgbClr val="953735"/>
                  </a:solidFill>
                  <a:latin typeface="Calibri"/>
                  <a:cs typeface="Calibri"/>
                </a:rPr>
                <a:t>Shared</a:t>
              </a:r>
              <a:r>
                <a:rPr sz="2000" b="1" spc="-18" dirty="0">
                  <a:solidFill>
                    <a:srgbClr val="953735"/>
                  </a:solidFill>
                  <a:latin typeface="Calibri"/>
                  <a:cs typeface="Calibri"/>
                </a:rPr>
                <a:t> </a:t>
              </a:r>
              <a:r>
                <a:rPr sz="2000" b="1" spc="-9" dirty="0">
                  <a:solidFill>
                    <a:srgbClr val="953735"/>
                  </a:solidFill>
                  <a:latin typeface="Calibri"/>
                  <a:cs typeface="Calibri"/>
                </a:rPr>
                <a:t>memory</a:t>
              </a:r>
              <a:endParaRPr sz="2000" dirty="0">
                <a:latin typeface="Calibri"/>
                <a:cs typeface="Calibri"/>
              </a:endParaRPr>
            </a:p>
            <a:p>
              <a:pPr marL="147926">
                <a:lnSpc>
                  <a:spcPts val="1880"/>
                </a:lnSpc>
              </a:pPr>
              <a:r>
                <a:rPr sz="2000" b="1" dirty="0">
                  <a:solidFill>
                    <a:schemeClr val="bg1"/>
                  </a:solidFill>
                  <a:latin typeface="Calibri"/>
                  <a:cs typeface="Calibri"/>
                </a:rPr>
                <a:t>Visible</a:t>
              </a:r>
              <a:r>
                <a:rPr sz="2000" b="1" spc="-22" dirty="0">
                  <a:solidFill>
                    <a:schemeClr val="bg1"/>
                  </a:solidFill>
                  <a:latin typeface="Calibri"/>
                  <a:cs typeface="Calibri"/>
                </a:rPr>
                <a:t> </a:t>
              </a:r>
              <a:r>
                <a:rPr sz="2000" b="1" dirty="0">
                  <a:solidFill>
                    <a:schemeClr val="bg1"/>
                  </a:solidFill>
                  <a:latin typeface="Calibri"/>
                  <a:cs typeface="Calibri"/>
                </a:rPr>
                <a:t>to</a:t>
              </a:r>
              <a:r>
                <a:rPr sz="2000" b="1" spc="-18" dirty="0">
                  <a:solidFill>
                    <a:schemeClr val="bg1"/>
                  </a:solidFill>
                  <a:latin typeface="Calibri"/>
                  <a:cs typeface="Calibri"/>
                </a:rPr>
                <a:t> </a:t>
              </a:r>
              <a:r>
                <a:rPr sz="2000" b="1" dirty="0">
                  <a:solidFill>
                    <a:schemeClr val="bg1"/>
                  </a:solidFill>
                  <a:latin typeface="Calibri"/>
                  <a:cs typeface="Calibri"/>
                </a:rPr>
                <a:t>all</a:t>
              </a:r>
              <a:r>
                <a:rPr sz="2000" b="1" spc="-18" dirty="0">
                  <a:solidFill>
                    <a:schemeClr val="bg1"/>
                  </a:solidFill>
                  <a:latin typeface="Calibri"/>
                  <a:cs typeface="Calibri"/>
                </a:rPr>
                <a:t> </a:t>
              </a:r>
              <a:r>
                <a:rPr sz="2000" b="1" dirty="0">
                  <a:solidFill>
                    <a:schemeClr val="bg1"/>
                  </a:solidFill>
                  <a:latin typeface="Calibri"/>
                  <a:cs typeface="Calibri"/>
                </a:rPr>
                <a:t>the</a:t>
              </a:r>
              <a:r>
                <a:rPr sz="2000" b="1" spc="-18" dirty="0">
                  <a:solidFill>
                    <a:schemeClr val="bg1"/>
                  </a:solidFill>
                  <a:latin typeface="Calibri"/>
                  <a:cs typeface="Calibri"/>
                </a:rPr>
                <a:t> </a:t>
              </a:r>
              <a:r>
                <a:rPr sz="2000" b="1" dirty="0">
                  <a:solidFill>
                    <a:schemeClr val="bg1"/>
                  </a:solidFill>
                  <a:latin typeface="Calibri"/>
                  <a:cs typeface="Calibri"/>
                </a:rPr>
                <a:t>threads</a:t>
              </a:r>
              <a:r>
                <a:rPr sz="2000" b="1" spc="-18" dirty="0">
                  <a:solidFill>
                    <a:schemeClr val="bg1"/>
                  </a:solidFill>
                  <a:latin typeface="Calibri"/>
                  <a:cs typeface="Calibri"/>
                </a:rPr>
                <a:t> </a:t>
              </a:r>
              <a:r>
                <a:rPr sz="2000" b="1" dirty="0">
                  <a:solidFill>
                    <a:schemeClr val="bg1"/>
                  </a:solidFill>
                  <a:latin typeface="Calibri"/>
                  <a:cs typeface="Calibri"/>
                </a:rPr>
                <a:t>in</a:t>
              </a:r>
              <a:r>
                <a:rPr sz="2000" b="1" spc="-18" dirty="0">
                  <a:solidFill>
                    <a:schemeClr val="bg1"/>
                  </a:solidFill>
                  <a:latin typeface="Calibri"/>
                  <a:cs typeface="Calibri"/>
                </a:rPr>
                <a:t> </a:t>
              </a:r>
              <a:r>
                <a:rPr sz="2000" b="1" dirty="0">
                  <a:solidFill>
                    <a:schemeClr val="bg1"/>
                  </a:solidFill>
                  <a:latin typeface="Calibri"/>
                  <a:cs typeface="Calibri"/>
                </a:rPr>
                <a:t>a</a:t>
              </a:r>
              <a:r>
                <a:rPr sz="2000" b="1" spc="-18" dirty="0">
                  <a:solidFill>
                    <a:schemeClr val="bg1"/>
                  </a:solidFill>
                  <a:latin typeface="Calibri"/>
                  <a:cs typeface="Calibri"/>
                </a:rPr>
                <a:t> block</a:t>
              </a:r>
              <a:endParaRPr sz="2000" b="1" dirty="0">
                <a:solidFill>
                  <a:schemeClr val="bg1"/>
                </a:solidFill>
                <a:latin typeface="Calibri"/>
                <a:cs typeface="Calibri"/>
              </a:endParaRPr>
            </a:p>
          </p:txBody>
        </p:sp>
        <p:sp>
          <p:nvSpPr>
            <p:cNvPr id="66" name="object 66"/>
            <p:cNvSpPr txBox="1"/>
            <p:nvPr/>
          </p:nvSpPr>
          <p:spPr>
            <a:xfrm>
              <a:off x="111578" y="4341815"/>
              <a:ext cx="4109382" cy="1954540"/>
            </a:xfrm>
            <a:prstGeom prst="rect">
              <a:avLst/>
            </a:prstGeom>
          </p:spPr>
          <p:txBody>
            <a:bodyPr vert="horz" wrap="square" lIns="0" tIns="11206" rIns="0" bIns="0" rtlCol="0">
              <a:spAutoFit/>
            </a:bodyPr>
            <a:lstStyle/>
            <a:p>
              <a:pPr marL="11206">
                <a:lnSpc>
                  <a:spcPts val="1880"/>
                </a:lnSpc>
                <a:spcBef>
                  <a:spcPts val="88"/>
                </a:spcBef>
              </a:pPr>
              <a:r>
                <a:rPr sz="2000" b="1" dirty="0">
                  <a:solidFill>
                    <a:srgbClr val="948A54"/>
                  </a:solidFill>
                  <a:latin typeface="Calibri"/>
                  <a:cs typeface="Calibri"/>
                </a:rPr>
                <a:t>Global</a:t>
              </a:r>
              <a:r>
                <a:rPr sz="2000" b="1" spc="-22" dirty="0">
                  <a:solidFill>
                    <a:srgbClr val="948A54"/>
                  </a:solidFill>
                  <a:latin typeface="Calibri"/>
                  <a:cs typeface="Calibri"/>
                </a:rPr>
                <a:t> </a:t>
              </a:r>
              <a:r>
                <a:rPr sz="2000" b="1" spc="-9" dirty="0">
                  <a:solidFill>
                    <a:srgbClr val="948A54"/>
                  </a:solidFill>
                  <a:latin typeface="Calibri"/>
                  <a:cs typeface="Calibri"/>
                </a:rPr>
                <a:t>memory</a:t>
              </a:r>
              <a:endParaRPr sz="2000" dirty="0">
                <a:latin typeface="Calibri"/>
                <a:cs typeface="Calibri"/>
              </a:endParaRPr>
            </a:p>
            <a:p>
              <a:pPr marL="147926" marR="825357">
                <a:lnSpc>
                  <a:spcPts val="1941"/>
                </a:lnSpc>
                <a:spcBef>
                  <a:spcPts val="9"/>
                </a:spcBef>
              </a:pPr>
              <a:r>
                <a:rPr sz="2000" b="1" dirty="0">
                  <a:solidFill>
                    <a:schemeClr val="bg1"/>
                  </a:solidFill>
                  <a:latin typeface="Calibri"/>
                  <a:cs typeface="Calibri"/>
                </a:rPr>
                <a:t>Visible</a:t>
              </a:r>
              <a:r>
                <a:rPr sz="2000" b="1" spc="-18" dirty="0">
                  <a:solidFill>
                    <a:schemeClr val="bg1"/>
                  </a:solidFill>
                  <a:latin typeface="Calibri"/>
                  <a:cs typeface="Calibri"/>
                </a:rPr>
                <a:t> </a:t>
              </a:r>
              <a:r>
                <a:rPr sz="2000" b="1" dirty="0">
                  <a:solidFill>
                    <a:schemeClr val="bg1"/>
                  </a:solidFill>
                  <a:latin typeface="Calibri"/>
                  <a:cs typeface="Calibri"/>
                </a:rPr>
                <a:t>to</a:t>
              </a:r>
              <a:r>
                <a:rPr sz="2000" b="1" spc="-13" dirty="0">
                  <a:solidFill>
                    <a:schemeClr val="bg1"/>
                  </a:solidFill>
                  <a:latin typeface="Calibri"/>
                  <a:cs typeface="Calibri"/>
                </a:rPr>
                <a:t> </a:t>
              </a:r>
              <a:r>
                <a:rPr sz="2000" b="1" dirty="0">
                  <a:solidFill>
                    <a:schemeClr val="bg1"/>
                  </a:solidFill>
                  <a:latin typeface="Calibri"/>
                  <a:cs typeface="Calibri"/>
                </a:rPr>
                <a:t>all</a:t>
              </a:r>
              <a:r>
                <a:rPr sz="2000" b="1" spc="-18" dirty="0">
                  <a:solidFill>
                    <a:schemeClr val="bg1"/>
                  </a:solidFill>
                  <a:latin typeface="Calibri"/>
                  <a:cs typeface="Calibri"/>
                </a:rPr>
                <a:t> </a:t>
              </a:r>
              <a:r>
                <a:rPr sz="2000" b="1" dirty="0">
                  <a:solidFill>
                    <a:schemeClr val="bg1"/>
                  </a:solidFill>
                  <a:latin typeface="Calibri"/>
                  <a:cs typeface="Calibri"/>
                </a:rPr>
                <a:t>the</a:t>
              </a:r>
              <a:r>
                <a:rPr sz="2000" b="1" spc="-13" dirty="0">
                  <a:solidFill>
                    <a:schemeClr val="bg1"/>
                  </a:solidFill>
                  <a:latin typeface="Calibri"/>
                  <a:cs typeface="Calibri"/>
                </a:rPr>
                <a:t> </a:t>
              </a:r>
              <a:r>
                <a:rPr sz="2000" b="1" spc="-9" dirty="0">
                  <a:solidFill>
                    <a:schemeClr val="bg1"/>
                  </a:solidFill>
                  <a:latin typeface="Calibri"/>
                  <a:cs typeface="Calibri"/>
                </a:rPr>
                <a:t>threads </a:t>
              </a:r>
              <a:r>
                <a:rPr sz="2000" b="1" dirty="0">
                  <a:solidFill>
                    <a:schemeClr val="bg1"/>
                  </a:solidFill>
                  <a:latin typeface="Calibri"/>
                  <a:cs typeface="Calibri"/>
                </a:rPr>
                <a:t>Visible</a:t>
              </a:r>
              <a:r>
                <a:rPr sz="2000" b="1" spc="-18" dirty="0">
                  <a:solidFill>
                    <a:schemeClr val="bg1"/>
                  </a:solidFill>
                  <a:latin typeface="Calibri"/>
                  <a:cs typeface="Calibri"/>
                </a:rPr>
                <a:t> </a:t>
              </a:r>
              <a:r>
                <a:rPr sz="2000" b="1" dirty="0">
                  <a:solidFill>
                    <a:schemeClr val="bg1"/>
                  </a:solidFill>
                  <a:latin typeface="Calibri"/>
                  <a:cs typeface="Calibri"/>
                </a:rPr>
                <a:t>to</a:t>
              </a:r>
              <a:r>
                <a:rPr sz="2000" b="1" spc="-13" dirty="0">
                  <a:solidFill>
                    <a:schemeClr val="bg1"/>
                  </a:solidFill>
                  <a:latin typeface="Calibri"/>
                  <a:cs typeface="Calibri"/>
                </a:rPr>
                <a:t> </a:t>
              </a:r>
              <a:r>
                <a:rPr sz="2000" b="1" spc="-18" dirty="0">
                  <a:solidFill>
                    <a:schemeClr val="bg1"/>
                  </a:solidFill>
                  <a:latin typeface="Calibri"/>
                  <a:cs typeface="Calibri"/>
                </a:rPr>
                <a:t>host</a:t>
              </a:r>
              <a:endParaRPr sz="2000" b="1" dirty="0">
                <a:solidFill>
                  <a:schemeClr val="bg1"/>
                </a:solidFill>
                <a:latin typeface="Calibri"/>
                <a:cs typeface="Calibri"/>
              </a:endParaRPr>
            </a:p>
            <a:p>
              <a:pPr marL="147926">
                <a:lnSpc>
                  <a:spcPts val="1782"/>
                </a:lnSpc>
              </a:pPr>
              <a:r>
                <a:rPr sz="2000" b="1" dirty="0">
                  <a:solidFill>
                    <a:schemeClr val="bg1"/>
                  </a:solidFill>
                  <a:latin typeface="Calibri"/>
                  <a:cs typeface="Calibri"/>
                </a:rPr>
                <a:t>Accessible</a:t>
              </a:r>
              <a:r>
                <a:rPr sz="2000" b="1" spc="-31" dirty="0">
                  <a:solidFill>
                    <a:schemeClr val="bg1"/>
                  </a:solidFill>
                  <a:latin typeface="Calibri"/>
                  <a:cs typeface="Calibri"/>
                </a:rPr>
                <a:t> </a:t>
              </a:r>
              <a:r>
                <a:rPr sz="2000" b="1" dirty="0">
                  <a:solidFill>
                    <a:schemeClr val="bg1"/>
                  </a:solidFill>
                  <a:latin typeface="Calibri"/>
                  <a:cs typeface="Calibri"/>
                </a:rPr>
                <a:t>to</a:t>
              </a:r>
              <a:r>
                <a:rPr sz="2000" b="1" spc="-26" dirty="0">
                  <a:solidFill>
                    <a:schemeClr val="bg1"/>
                  </a:solidFill>
                  <a:latin typeface="Calibri"/>
                  <a:cs typeface="Calibri"/>
                </a:rPr>
                <a:t> </a:t>
              </a:r>
              <a:r>
                <a:rPr sz="2000" b="1" dirty="0">
                  <a:solidFill>
                    <a:schemeClr val="bg1"/>
                  </a:solidFill>
                  <a:latin typeface="Calibri"/>
                  <a:cs typeface="Calibri"/>
                </a:rPr>
                <a:t>multiple</a:t>
              </a:r>
              <a:r>
                <a:rPr sz="2000" b="1" spc="-31" dirty="0">
                  <a:solidFill>
                    <a:schemeClr val="bg1"/>
                  </a:solidFill>
                  <a:latin typeface="Calibri"/>
                  <a:cs typeface="Calibri"/>
                </a:rPr>
                <a:t> </a:t>
              </a:r>
              <a:r>
                <a:rPr sz="2000" b="1" spc="-9" dirty="0">
                  <a:solidFill>
                    <a:schemeClr val="bg1"/>
                  </a:solidFill>
                  <a:latin typeface="Calibri"/>
                  <a:cs typeface="Calibri"/>
                </a:rPr>
                <a:t>kernels</a:t>
              </a:r>
              <a:endParaRPr sz="2000" b="1" dirty="0">
                <a:solidFill>
                  <a:schemeClr val="bg1"/>
                </a:solidFill>
                <a:latin typeface="Calibri"/>
                <a:cs typeface="Calibri"/>
              </a:endParaRPr>
            </a:p>
            <a:p>
              <a:pPr marL="147926">
                <a:spcBef>
                  <a:spcPts val="35"/>
                </a:spcBef>
              </a:pPr>
              <a:r>
                <a:rPr sz="2000" b="1" dirty="0">
                  <a:solidFill>
                    <a:schemeClr val="bg1"/>
                  </a:solidFill>
                  <a:latin typeface="Calibri"/>
                  <a:cs typeface="Calibri"/>
                </a:rPr>
                <a:t>Data</a:t>
              </a:r>
              <a:r>
                <a:rPr sz="2000" b="1" spc="-18" dirty="0">
                  <a:solidFill>
                    <a:schemeClr val="bg1"/>
                  </a:solidFill>
                  <a:latin typeface="Calibri"/>
                  <a:cs typeface="Calibri"/>
                </a:rPr>
                <a:t> </a:t>
              </a:r>
              <a:r>
                <a:rPr sz="2000" b="1" dirty="0">
                  <a:solidFill>
                    <a:schemeClr val="bg1"/>
                  </a:solidFill>
                  <a:latin typeface="Calibri"/>
                  <a:cs typeface="Calibri"/>
                </a:rPr>
                <a:t>is</a:t>
              </a:r>
              <a:r>
                <a:rPr sz="2000" b="1" spc="-18" dirty="0">
                  <a:solidFill>
                    <a:schemeClr val="bg1"/>
                  </a:solidFill>
                  <a:latin typeface="Calibri"/>
                  <a:cs typeface="Calibri"/>
                </a:rPr>
                <a:t> </a:t>
              </a:r>
              <a:r>
                <a:rPr sz="2000" b="1" dirty="0">
                  <a:solidFill>
                    <a:schemeClr val="bg1"/>
                  </a:solidFill>
                  <a:latin typeface="Calibri"/>
                  <a:cs typeface="Calibri"/>
                </a:rPr>
                <a:t>stored</a:t>
              </a:r>
              <a:r>
                <a:rPr sz="2000" b="1" spc="-18" dirty="0">
                  <a:solidFill>
                    <a:schemeClr val="bg1"/>
                  </a:solidFill>
                  <a:latin typeface="Calibri"/>
                  <a:cs typeface="Calibri"/>
                </a:rPr>
                <a:t> </a:t>
              </a:r>
              <a:r>
                <a:rPr sz="2000" b="1" dirty="0">
                  <a:solidFill>
                    <a:schemeClr val="bg1"/>
                  </a:solidFill>
                  <a:latin typeface="Calibri"/>
                  <a:cs typeface="Calibri"/>
                </a:rPr>
                <a:t>in</a:t>
              </a:r>
              <a:r>
                <a:rPr sz="2000" b="1" spc="-18" dirty="0">
                  <a:solidFill>
                    <a:schemeClr val="bg1"/>
                  </a:solidFill>
                  <a:latin typeface="Calibri"/>
                  <a:cs typeface="Calibri"/>
                </a:rPr>
                <a:t> </a:t>
              </a:r>
              <a:r>
                <a:rPr sz="2000" b="1" dirty="0">
                  <a:solidFill>
                    <a:schemeClr val="bg1"/>
                  </a:solidFill>
                  <a:latin typeface="Calibri"/>
                  <a:cs typeface="Calibri"/>
                </a:rPr>
                <a:t>row</a:t>
              </a:r>
              <a:r>
                <a:rPr sz="2000" b="1" spc="-18" dirty="0">
                  <a:solidFill>
                    <a:schemeClr val="bg1"/>
                  </a:solidFill>
                  <a:latin typeface="Calibri"/>
                  <a:cs typeface="Calibri"/>
                </a:rPr>
                <a:t> </a:t>
              </a:r>
              <a:r>
                <a:rPr sz="2000" b="1" dirty="0">
                  <a:solidFill>
                    <a:schemeClr val="bg1"/>
                  </a:solidFill>
                  <a:latin typeface="Calibri"/>
                  <a:cs typeface="Calibri"/>
                </a:rPr>
                <a:t>major</a:t>
              </a:r>
              <a:r>
                <a:rPr sz="2000" b="1" spc="-18" dirty="0">
                  <a:solidFill>
                    <a:schemeClr val="bg1"/>
                  </a:solidFill>
                  <a:latin typeface="Calibri"/>
                  <a:cs typeface="Calibri"/>
                </a:rPr>
                <a:t> order</a:t>
              </a:r>
              <a:endParaRPr sz="2000" b="1" dirty="0">
                <a:solidFill>
                  <a:schemeClr val="bg1"/>
                </a:solidFill>
                <a:latin typeface="Calibri"/>
                <a:cs typeface="Calibri"/>
              </a:endParaRPr>
            </a:p>
            <a:p>
              <a:pPr marL="11206">
                <a:lnSpc>
                  <a:spcPts val="1880"/>
                </a:lnSpc>
                <a:spcBef>
                  <a:spcPts val="1385"/>
                </a:spcBef>
              </a:pPr>
              <a:r>
                <a:rPr sz="2000" b="1" dirty="0">
                  <a:solidFill>
                    <a:srgbClr val="948A54"/>
                  </a:solidFill>
                  <a:latin typeface="Calibri"/>
                  <a:cs typeface="Calibri"/>
                </a:rPr>
                <a:t>Constant</a:t>
              </a:r>
              <a:r>
                <a:rPr sz="2000" b="1" spc="-9" dirty="0">
                  <a:solidFill>
                    <a:srgbClr val="948A54"/>
                  </a:solidFill>
                  <a:latin typeface="Calibri"/>
                  <a:cs typeface="Calibri"/>
                </a:rPr>
                <a:t> </a:t>
              </a:r>
              <a:r>
                <a:rPr sz="2000" b="1" dirty="0">
                  <a:solidFill>
                    <a:srgbClr val="948A54"/>
                  </a:solidFill>
                  <a:latin typeface="Calibri"/>
                  <a:cs typeface="Calibri"/>
                </a:rPr>
                <a:t>memory</a:t>
              </a:r>
              <a:r>
                <a:rPr sz="2000" b="1" spc="-9" dirty="0">
                  <a:solidFill>
                    <a:srgbClr val="948A54"/>
                  </a:solidFill>
                  <a:latin typeface="Calibri"/>
                  <a:cs typeface="Calibri"/>
                </a:rPr>
                <a:t> </a:t>
              </a:r>
              <a:r>
                <a:rPr sz="2000" b="1" dirty="0">
                  <a:solidFill>
                    <a:srgbClr val="948A54"/>
                  </a:solidFill>
                  <a:latin typeface="Calibri"/>
                  <a:cs typeface="Calibri"/>
                </a:rPr>
                <a:t>(Read</a:t>
              </a:r>
              <a:r>
                <a:rPr sz="2000" b="1" spc="-4" dirty="0">
                  <a:solidFill>
                    <a:srgbClr val="948A54"/>
                  </a:solidFill>
                  <a:latin typeface="Calibri"/>
                  <a:cs typeface="Calibri"/>
                </a:rPr>
                <a:t> </a:t>
              </a:r>
              <a:r>
                <a:rPr sz="2000" b="1" spc="-18" dirty="0">
                  <a:solidFill>
                    <a:srgbClr val="948A54"/>
                  </a:solidFill>
                  <a:latin typeface="Calibri"/>
                  <a:cs typeface="Calibri"/>
                </a:rPr>
                <a:t>Only)</a:t>
              </a:r>
              <a:endParaRPr sz="2000" dirty="0">
                <a:latin typeface="Calibri"/>
                <a:cs typeface="Calibri"/>
              </a:endParaRPr>
            </a:p>
            <a:p>
              <a:pPr marL="147926">
                <a:lnSpc>
                  <a:spcPts val="1880"/>
                </a:lnSpc>
              </a:pPr>
              <a:r>
                <a:rPr sz="2000" b="1" dirty="0">
                  <a:solidFill>
                    <a:schemeClr val="bg1"/>
                  </a:solidFill>
                  <a:latin typeface="Calibri"/>
                  <a:cs typeface="Calibri"/>
                </a:rPr>
                <a:t>Visible</a:t>
              </a:r>
              <a:r>
                <a:rPr sz="2000" b="1" spc="-22" dirty="0">
                  <a:solidFill>
                    <a:schemeClr val="bg1"/>
                  </a:solidFill>
                  <a:latin typeface="Calibri"/>
                  <a:cs typeface="Calibri"/>
                </a:rPr>
                <a:t> </a:t>
              </a:r>
              <a:r>
                <a:rPr sz="2000" b="1" dirty="0">
                  <a:solidFill>
                    <a:schemeClr val="bg1"/>
                  </a:solidFill>
                  <a:latin typeface="Calibri"/>
                  <a:cs typeface="Calibri"/>
                </a:rPr>
                <a:t>to</a:t>
              </a:r>
              <a:r>
                <a:rPr sz="2000" b="1" spc="-18" dirty="0">
                  <a:solidFill>
                    <a:schemeClr val="bg1"/>
                  </a:solidFill>
                  <a:latin typeface="Calibri"/>
                  <a:cs typeface="Calibri"/>
                </a:rPr>
                <a:t> </a:t>
              </a:r>
              <a:r>
                <a:rPr sz="2000" b="1" dirty="0">
                  <a:solidFill>
                    <a:schemeClr val="bg1"/>
                  </a:solidFill>
                  <a:latin typeface="Calibri"/>
                  <a:cs typeface="Calibri"/>
                </a:rPr>
                <a:t>all</a:t>
              </a:r>
              <a:r>
                <a:rPr sz="2000" b="1" spc="-18" dirty="0">
                  <a:solidFill>
                    <a:schemeClr val="bg1"/>
                  </a:solidFill>
                  <a:latin typeface="Calibri"/>
                  <a:cs typeface="Calibri"/>
                </a:rPr>
                <a:t> </a:t>
              </a:r>
              <a:r>
                <a:rPr sz="2000" b="1" dirty="0">
                  <a:solidFill>
                    <a:schemeClr val="bg1"/>
                  </a:solidFill>
                  <a:latin typeface="Calibri"/>
                  <a:cs typeface="Calibri"/>
                </a:rPr>
                <a:t>the</a:t>
              </a:r>
              <a:r>
                <a:rPr sz="2000" b="1" spc="-18" dirty="0">
                  <a:solidFill>
                    <a:schemeClr val="bg1"/>
                  </a:solidFill>
                  <a:latin typeface="Calibri"/>
                  <a:cs typeface="Calibri"/>
                </a:rPr>
                <a:t> </a:t>
              </a:r>
              <a:r>
                <a:rPr sz="2000" b="1" dirty="0">
                  <a:solidFill>
                    <a:schemeClr val="bg1"/>
                  </a:solidFill>
                  <a:latin typeface="Calibri"/>
                  <a:cs typeface="Calibri"/>
                </a:rPr>
                <a:t>threads</a:t>
              </a:r>
              <a:r>
                <a:rPr sz="2000" b="1" spc="-18" dirty="0">
                  <a:solidFill>
                    <a:schemeClr val="bg1"/>
                  </a:solidFill>
                  <a:latin typeface="Calibri"/>
                  <a:cs typeface="Calibri"/>
                </a:rPr>
                <a:t> </a:t>
              </a:r>
              <a:r>
                <a:rPr sz="2000" b="1" dirty="0">
                  <a:solidFill>
                    <a:schemeClr val="bg1"/>
                  </a:solidFill>
                  <a:latin typeface="Calibri"/>
                  <a:cs typeface="Calibri"/>
                </a:rPr>
                <a:t>in</a:t>
              </a:r>
              <a:r>
                <a:rPr sz="2000" b="1" spc="-18" dirty="0">
                  <a:solidFill>
                    <a:schemeClr val="bg1"/>
                  </a:solidFill>
                  <a:latin typeface="Calibri"/>
                  <a:cs typeface="Calibri"/>
                </a:rPr>
                <a:t> </a:t>
              </a:r>
              <a:r>
                <a:rPr sz="2000" b="1" dirty="0">
                  <a:solidFill>
                    <a:schemeClr val="bg1"/>
                  </a:solidFill>
                  <a:latin typeface="Calibri"/>
                  <a:cs typeface="Calibri"/>
                </a:rPr>
                <a:t>a</a:t>
              </a:r>
              <a:r>
                <a:rPr sz="2000" b="1" spc="-18" dirty="0">
                  <a:solidFill>
                    <a:schemeClr val="bg1"/>
                  </a:solidFill>
                  <a:latin typeface="Calibri"/>
                  <a:cs typeface="Calibri"/>
                </a:rPr>
                <a:t> block</a:t>
              </a:r>
              <a:endParaRPr sz="2000" b="1" dirty="0">
                <a:solidFill>
                  <a:schemeClr val="bg1"/>
                </a:solidFill>
                <a:latin typeface="Calibri"/>
                <a:cs typeface="Calibri"/>
              </a:endParaRPr>
            </a:p>
          </p:txBody>
        </p:sp>
        <p:grpSp>
          <p:nvGrpSpPr>
            <p:cNvPr id="67" name="object 67"/>
            <p:cNvGrpSpPr/>
            <p:nvPr/>
          </p:nvGrpSpPr>
          <p:grpSpPr>
            <a:xfrm>
              <a:off x="8378562" y="1918504"/>
              <a:ext cx="2005641" cy="509438"/>
              <a:chOff x="7881387" y="1712423"/>
              <a:chExt cx="1512916" cy="336666"/>
            </a:xfrm>
          </p:grpSpPr>
          <p:pic>
            <p:nvPicPr>
              <p:cNvPr id="68" name="object 68"/>
              <p:cNvPicPr/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7881387" y="1712423"/>
                <a:ext cx="1512916" cy="332509"/>
              </a:xfrm>
              <a:prstGeom prst="rect">
                <a:avLst/>
              </a:prstGeom>
            </p:spPr>
          </p:pic>
          <p:pic>
            <p:nvPicPr>
              <p:cNvPr id="69" name="object 69"/>
              <p:cNvPicPr/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8280398" y="1716580"/>
                <a:ext cx="714894" cy="332509"/>
              </a:xfrm>
              <a:prstGeom prst="rect">
                <a:avLst/>
              </a:prstGeom>
            </p:spPr>
          </p:pic>
          <p:pic>
            <p:nvPicPr>
              <p:cNvPr id="70" name="object 70"/>
              <p:cNvPicPr/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7930339" y="1739418"/>
                <a:ext cx="1415243" cy="233171"/>
              </a:xfrm>
              <a:prstGeom prst="rect">
                <a:avLst/>
              </a:prstGeom>
            </p:spPr>
          </p:pic>
        </p:grpSp>
        <p:sp>
          <p:nvSpPr>
            <p:cNvPr id="71" name="object 71"/>
            <p:cNvSpPr txBox="1"/>
            <p:nvPr/>
          </p:nvSpPr>
          <p:spPr>
            <a:xfrm>
              <a:off x="8276162" y="1965272"/>
              <a:ext cx="1248896" cy="299063"/>
            </a:xfrm>
            <a:prstGeom prst="rect">
              <a:avLst/>
            </a:prstGeom>
            <a:ln w="9524">
              <a:noFill/>
            </a:ln>
          </p:spPr>
          <p:txBody>
            <a:bodyPr vert="horz" wrap="square" lIns="0" tIns="21851" rIns="0" bIns="0" rtlCol="0">
              <a:spAutoFit/>
            </a:bodyPr>
            <a:lstStyle/>
            <a:p>
              <a:pPr marL="377658">
                <a:spcBef>
                  <a:spcPts val="172"/>
                </a:spcBef>
              </a:pPr>
              <a:r>
                <a:rPr spc="-9" dirty="0">
                  <a:solidFill>
                    <a:srgbClr val="FFFFFF"/>
                  </a:solidFill>
                  <a:latin typeface="Calibri"/>
                  <a:cs typeface="Calibri"/>
                </a:rPr>
                <a:t>Registers</a:t>
              </a:r>
              <a:endParaRPr dirty="0">
                <a:latin typeface="Calibri"/>
                <a:cs typeface="Calibri"/>
              </a:endParaRPr>
            </a:p>
          </p:txBody>
        </p:sp>
        <p:sp>
          <p:nvSpPr>
            <p:cNvPr id="79" name="object 45">
              <a:extLst>
                <a:ext uri="{FF2B5EF4-FFF2-40B4-BE49-F238E27FC236}">
                  <a16:creationId xmlns:a16="http://schemas.microsoft.com/office/drawing/2014/main" xmlns="" id="{14DB4014-ABAC-8F1B-C678-4DC5B5B3A1CF}"/>
                </a:ext>
              </a:extLst>
            </p:cNvPr>
            <p:cNvSpPr txBox="1"/>
            <p:nvPr/>
          </p:nvSpPr>
          <p:spPr>
            <a:xfrm>
              <a:off x="9188445" y="4002146"/>
              <a:ext cx="488724" cy="2659716"/>
            </a:xfrm>
            <a:prstGeom prst="rect">
              <a:avLst/>
            </a:prstGeom>
            <a:solidFill>
              <a:srgbClr val="A59B67"/>
            </a:solidFill>
            <a:ln w="9524">
              <a:solidFill>
                <a:srgbClr val="5B92C7"/>
              </a:solidFill>
            </a:ln>
          </p:spPr>
          <p:txBody>
            <a:bodyPr vert="vert270" wrap="square" lIns="0" tIns="7844" rIns="0" bIns="0" rtlCol="0">
              <a:spAutoFit/>
            </a:bodyPr>
            <a:lstStyle/>
            <a:p>
              <a:pPr>
                <a:spcBef>
                  <a:spcPts val="62"/>
                </a:spcBef>
              </a:pPr>
              <a:endParaRPr sz="1588" dirty="0">
                <a:latin typeface="Times New Roman"/>
                <a:cs typeface="Times New Roman"/>
              </a:endParaRPr>
            </a:p>
            <a:p>
              <a:pPr marL="694241"/>
              <a:r>
                <a:rPr lang="en-GB" sz="1588" b="1" dirty="0">
                  <a:solidFill>
                    <a:schemeClr val="bg1"/>
                  </a:solidFill>
                  <a:latin typeface="Calibri"/>
                  <a:cs typeface="Calibri"/>
                </a:rPr>
                <a:t>Constant</a:t>
              </a:r>
              <a:r>
                <a:rPr sz="1588" b="1" spc="-40" dirty="0">
                  <a:solidFill>
                    <a:schemeClr val="bg1"/>
                  </a:solidFill>
                  <a:latin typeface="Calibri"/>
                  <a:cs typeface="Calibri"/>
                </a:rPr>
                <a:t> </a:t>
              </a:r>
              <a:r>
                <a:rPr sz="1588" b="1" spc="-9" dirty="0">
                  <a:solidFill>
                    <a:schemeClr val="bg1"/>
                  </a:solidFill>
                  <a:latin typeface="Calibri"/>
                  <a:cs typeface="Calibri"/>
                </a:rPr>
                <a:t>Memory</a:t>
              </a:r>
              <a:endParaRPr sz="1588" b="1" dirty="0">
                <a:solidFill>
                  <a:schemeClr val="bg1"/>
                </a:solidFill>
                <a:latin typeface="Calibri"/>
                <a:cs typeface="Calibri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xmlns="" id="{F5A24CEB-3589-6837-72ED-0685EBF21CC1}"/>
                </a:ext>
              </a:extLst>
            </p:cNvPr>
            <p:cNvSpPr txBox="1"/>
            <p:nvPr/>
          </p:nvSpPr>
          <p:spPr>
            <a:xfrm>
              <a:off x="4220961" y="2035295"/>
              <a:ext cx="3015316" cy="6129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1206">
                <a:lnSpc>
                  <a:spcPts val="1880"/>
                </a:lnSpc>
                <a:spcBef>
                  <a:spcPts val="971"/>
                </a:spcBef>
              </a:pPr>
              <a:r>
                <a:rPr lang="en-GB" sz="1800" b="1" dirty="0">
                  <a:solidFill>
                    <a:srgbClr val="239EBB"/>
                  </a:solidFill>
                  <a:latin typeface="Calibri"/>
                  <a:cs typeface="Calibri"/>
                </a:rPr>
                <a:t>Private memory</a:t>
              </a:r>
            </a:p>
            <a:p>
              <a:pPr marL="72000"/>
              <a:r>
                <a:rPr lang="en-GB" sz="1800" dirty="0">
                  <a:solidFill>
                    <a:srgbClr val="595959"/>
                  </a:solidFill>
                  <a:latin typeface="Calibri"/>
                  <a:cs typeface="Calibri"/>
                </a:rPr>
                <a:t> </a:t>
              </a:r>
              <a:r>
                <a:rPr lang="en-GB" sz="1800" b="1" dirty="0">
                  <a:solidFill>
                    <a:schemeClr val="bg1"/>
                  </a:solidFill>
                  <a:latin typeface="Calibri"/>
                  <a:cs typeface="Calibri"/>
                </a:rPr>
                <a:t>Visible</a:t>
              </a:r>
              <a:r>
                <a:rPr lang="en-GB" sz="1800" b="1" spc="-22" dirty="0">
                  <a:solidFill>
                    <a:schemeClr val="bg1"/>
                  </a:solidFill>
                  <a:latin typeface="Calibri"/>
                  <a:cs typeface="Calibri"/>
                </a:rPr>
                <a:t> </a:t>
              </a:r>
              <a:r>
                <a:rPr lang="en-GB" sz="1800" b="1" dirty="0">
                  <a:solidFill>
                    <a:schemeClr val="bg1"/>
                  </a:solidFill>
                  <a:latin typeface="Calibri"/>
                  <a:cs typeface="Calibri"/>
                </a:rPr>
                <a:t>only</a:t>
              </a:r>
              <a:r>
                <a:rPr lang="en-GB" sz="1800" b="1" spc="-18" dirty="0">
                  <a:solidFill>
                    <a:schemeClr val="bg1"/>
                  </a:solidFill>
                  <a:latin typeface="Calibri"/>
                  <a:cs typeface="Calibri"/>
                </a:rPr>
                <a:t> </a:t>
              </a:r>
              <a:r>
                <a:rPr lang="en-GB" sz="1800" b="1" dirty="0">
                  <a:solidFill>
                    <a:schemeClr val="bg1"/>
                  </a:solidFill>
                  <a:latin typeface="Calibri"/>
                  <a:cs typeface="Calibri"/>
                </a:rPr>
                <a:t>to</a:t>
              </a:r>
              <a:r>
                <a:rPr lang="en-GB" sz="1800" b="1" spc="-22" dirty="0">
                  <a:solidFill>
                    <a:schemeClr val="bg1"/>
                  </a:solidFill>
                  <a:latin typeface="Calibri"/>
                  <a:cs typeface="Calibri"/>
                </a:rPr>
                <a:t> </a:t>
              </a:r>
              <a:r>
                <a:rPr lang="en-GB" sz="1800" b="1" dirty="0">
                  <a:solidFill>
                    <a:schemeClr val="bg1"/>
                  </a:solidFill>
                  <a:latin typeface="Calibri"/>
                  <a:cs typeface="Calibri"/>
                </a:rPr>
                <a:t>the</a:t>
              </a:r>
              <a:r>
                <a:rPr lang="en-GB" sz="1800" b="1" spc="-18" dirty="0">
                  <a:solidFill>
                    <a:schemeClr val="bg1"/>
                  </a:solidFill>
                  <a:latin typeface="Calibri"/>
                  <a:cs typeface="Calibri"/>
                </a:rPr>
                <a:t> </a:t>
              </a:r>
              <a:r>
                <a:rPr lang="en-GB" sz="1800" b="1" spc="-9" dirty="0">
                  <a:solidFill>
                    <a:schemeClr val="bg1"/>
                  </a:solidFill>
                  <a:latin typeface="Calibri"/>
                  <a:cs typeface="Calibri"/>
                </a:rPr>
                <a:t>thread</a:t>
              </a:r>
              <a:endParaRPr lang="en-GB" sz="1800" b="1" dirty="0">
                <a:solidFill>
                  <a:schemeClr val="bg1"/>
                </a:solidFill>
                <a:latin typeface="Calibri"/>
                <a:cs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611CD9-C2B2-DB7E-DF14-62E794E71B29}"/>
              </a:ext>
            </a:extLst>
          </p:cNvPr>
          <p:cNvSpPr txBox="1">
            <a:spLocks/>
          </p:cNvSpPr>
          <p:nvPr/>
        </p:nvSpPr>
        <p:spPr>
          <a:xfrm>
            <a:off x="1981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4400" kern="0" dirty="0">
              <a:solidFill>
                <a:srgbClr val="000000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453232" y="1546226"/>
            <a:ext cx="10025856" cy="6037262"/>
            <a:chOff x="453232" y="1546226"/>
            <a:chExt cx="10025856" cy="6037262"/>
          </a:xfrm>
        </p:grpSpPr>
        <p:sp>
          <p:nvSpPr>
            <p:cNvPr id="3" name="Content Placeholder 2">
              <a:extLst>
                <a:ext uri="{FF2B5EF4-FFF2-40B4-BE49-F238E27FC236}">
                  <a16:creationId xmlns:a16="http://schemas.microsoft.com/office/drawing/2014/main" xmlns="" id="{9C86B71A-487C-51BE-9A62-727519F6358A}"/>
                </a:ext>
              </a:extLst>
            </p:cNvPr>
            <p:cNvSpPr txBox="1">
              <a:spLocks/>
            </p:cNvSpPr>
            <p:nvPr/>
          </p:nvSpPr>
          <p:spPr>
            <a:xfrm>
              <a:off x="453232" y="3057525"/>
              <a:ext cx="4038600" cy="4525963"/>
            </a:xfrm>
            <a:prstGeom prst="rect">
              <a:avLst/>
            </a:prstGeom>
          </p:spPr>
          <p:txBody>
            <a:bodyPr/>
            <a:lstStyle/>
            <a:p>
              <a:pPr marL="342900" indent="-342900">
                <a:spcBef>
                  <a:spcPts val="800"/>
                </a:spcBef>
                <a:buClr>
                  <a:srgbClr val="000000"/>
                </a:buClr>
                <a:buSzPct val="100000"/>
                <a:buFont typeface="Arial" pitchFamily="34" charset="0"/>
                <a:buChar char="•"/>
                <a:defRPr/>
              </a:pPr>
              <a:r>
                <a:rPr lang="en-US" sz="3200" kern="0" dirty="0">
                  <a:solidFill>
                    <a:srgbClr val="000000"/>
                  </a:solidFill>
                </a:rPr>
                <a:t>Host have access to</a:t>
              </a:r>
            </a:p>
            <a:p>
              <a:pPr lvl="1">
                <a:spcBef>
                  <a:spcPts val="700"/>
                </a:spcBef>
                <a:buClr>
                  <a:srgbClr val="000000"/>
                </a:buClr>
                <a:buSzPct val="100000"/>
                <a:buFont typeface="Arial" pitchFamily="34" charset="0"/>
                <a:buChar char="•"/>
                <a:defRPr/>
              </a:pPr>
              <a:r>
                <a:rPr lang="en-US" sz="2200" kern="0" dirty="0">
                  <a:solidFill>
                    <a:srgbClr val="000000"/>
                  </a:solidFill>
                </a:rPr>
                <a:t>Global memory</a:t>
              </a:r>
            </a:p>
            <a:p>
              <a:pPr lvl="1">
                <a:spcBef>
                  <a:spcPts val="700"/>
                </a:spcBef>
                <a:buClr>
                  <a:srgbClr val="000000"/>
                </a:buClr>
                <a:buSzPct val="100000"/>
                <a:buFont typeface="Arial" pitchFamily="34" charset="0"/>
                <a:buChar char="•"/>
                <a:defRPr/>
              </a:pPr>
              <a:r>
                <a:rPr lang="en-US" sz="2200" kern="0" dirty="0">
                  <a:solidFill>
                    <a:srgbClr val="000000"/>
                  </a:solidFill>
                </a:rPr>
                <a:t>Constant memory</a:t>
              </a:r>
            </a:p>
            <a:p>
              <a:pPr lvl="1">
                <a:spcBef>
                  <a:spcPts val="700"/>
                </a:spcBef>
                <a:buClr>
                  <a:srgbClr val="000000"/>
                </a:buClr>
                <a:buSzPct val="100000"/>
                <a:buFont typeface="Arial" pitchFamily="34" charset="0"/>
                <a:buChar char="•"/>
                <a:defRPr/>
              </a:pPr>
              <a:r>
                <a:rPr lang="en-US" sz="2200" kern="0" dirty="0">
                  <a:solidFill>
                    <a:srgbClr val="000000"/>
                  </a:solidFill>
                </a:rPr>
                <a:t>Texture memory</a:t>
              </a:r>
            </a:p>
            <a:p>
              <a:pPr marL="342900" indent="-342900">
                <a:spcBef>
                  <a:spcPts val="800"/>
                </a:spcBef>
                <a:buClr>
                  <a:srgbClr val="000000"/>
                </a:buClr>
                <a:buSzPct val="100000"/>
                <a:defRPr/>
              </a:pPr>
              <a:endParaRPr lang="en-US" sz="2600" kern="0" dirty="0">
                <a:solidFill>
                  <a:srgbClr val="000000"/>
                </a:solidFill>
              </a:endParaRPr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5654336" y="1546226"/>
              <a:ext cx="4824752" cy="5045075"/>
              <a:chOff x="5654336" y="1546226"/>
              <a:chExt cx="4824752" cy="5045075"/>
            </a:xfrm>
          </p:grpSpPr>
          <p:sp>
            <p:nvSpPr>
              <p:cNvPr id="37892" name="AutoShape 5">
                <a:extLst>
                  <a:ext uri="{FF2B5EF4-FFF2-40B4-BE49-F238E27FC236}">
                    <a16:creationId xmlns:a16="http://schemas.microsoft.com/office/drawing/2014/main" xmlns="" id="{A38332CF-727C-2D83-BE44-464CF6081B8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762750" y="1546226"/>
                <a:ext cx="3716338" cy="50450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/>
              </a:p>
            </p:txBody>
          </p:sp>
          <p:sp>
            <p:nvSpPr>
              <p:cNvPr id="37893" name="Text Box 6">
                <a:extLst>
                  <a:ext uri="{FF2B5EF4-FFF2-40B4-BE49-F238E27FC236}">
                    <a16:creationId xmlns:a16="http://schemas.microsoft.com/office/drawing/2014/main" xmlns="" id="{40952226-A037-E0DB-5D48-8BC2E3BE778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67513" y="1550988"/>
                <a:ext cx="3706812" cy="5035550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US" altLang="en-US" sz="1200" b="1">
                    <a:solidFill>
                      <a:srgbClr val="003300"/>
                    </a:solidFill>
                  </a:rPr>
                  <a:t>(Device) Grid</a:t>
                </a:r>
              </a:p>
            </p:txBody>
          </p:sp>
          <p:sp>
            <p:nvSpPr>
              <p:cNvPr id="37894" name="Text Box 7">
                <a:extLst>
                  <a:ext uri="{FF2B5EF4-FFF2-40B4-BE49-F238E27FC236}">
                    <a16:creationId xmlns:a16="http://schemas.microsoft.com/office/drawing/2014/main" xmlns="" id="{0DEB3D55-E433-6E69-C093-352BFE7941D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18313" y="5541964"/>
                <a:ext cx="3605212" cy="427037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US" altLang="en-US" sz="1000" b="1">
                    <a:solidFill>
                      <a:srgbClr val="003300"/>
                    </a:solidFill>
                  </a:rPr>
                  <a:t>Constant</a:t>
                </a:r>
              </a:p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US" altLang="en-US" sz="1000" b="1">
                    <a:solidFill>
                      <a:srgbClr val="003300"/>
                    </a:solidFill>
                  </a:rPr>
                  <a:t>Memory</a:t>
                </a:r>
                <a:endParaRPr lang="en-US" altLang="en-US" sz="1000">
                  <a:solidFill>
                    <a:srgbClr val="003300"/>
                  </a:solidFill>
                </a:endParaRPr>
              </a:p>
            </p:txBody>
          </p:sp>
          <p:sp>
            <p:nvSpPr>
              <p:cNvPr id="37895" name="Text Box 8">
                <a:extLst>
                  <a:ext uri="{FF2B5EF4-FFF2-40B4-BE49-F238E27FC236}">
                    <a16:creationId xmlns:a16="http://schemas.microsoft.com/office/drawing/2014/main" xmlns="" id="{F32AFF38-5546-C82C-9FE3-835E88387E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18313" y="6080125"/>
                <a:ext cx="3605212" cy="425450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US" altLang="en-US" sz="1000" b="1">
                    <a:solidFill>
                      <a:srgbClr val="003300"/>
                    </a:solidFill>
                  </a:rPr>
                  <a:t>Texture</a:t>
                </a:r>
              </a:p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US" altLang="en-US" sz="1000" b="1">
                    <a:solidFill>
                      <a:srgbClr val="003300"/>
                    </a:solidFill>
                  </a:rPr>
                  <a:t>Memory</a:t>
                </a:r>
                <a:endParaRPr lang="en-US" altLang="en-US" sz="1000">
                  <a:solidFill>
                    <a:srgbClr val="003300"/>
                  </a:solidFill>
                </a:endParaRPr>
              </a:p>
            </p:txBody>
          </p:sp>
          <p:sp>
            <p:nvSpPr>
              <p:cNvPr id="37896" name="Text Box 9">
                <a:extLst>
                  <a:ext uri="{FF2B5EF4-FFF2-40B4-BE49-F238E27FC236}">
                    <a16:creationId xmlns:a16="http://schemas.microsoft.com/office/drawing/2014/main" xmlns="" id="{A4CBB53E-8C31-572A-2C8F-0AC668E9BD4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18313" y="4995863"/>
                <a:ext cx="3605212" cy="425450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US" altLang="en-US" sz="1000" b="1">
                    <a:solidFill>
                      <a:srgbClr val="003300"/>
                    </a:solidFill>
                  </a:rPr>
                  <a:t>Global</a:t>
                </a:r>
              </a:p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US" altLang="en-US" sz="1000" b="1">
                    <a:solidFill>
                      <a:srgbClr val="003300"/>
                    </a:solidFill>
                  </a:rPr>
                  <a:t>Memory</a:t>
                </a:r>
                <a:endParaRPr lang="en-US" altLang="en-US" sz="1000">
                  <a:solidFill>
                    <a:srgbClr val="003300"/>
                  </a:solidFill>
                </a:endParaRPr>
              </a:p>
            </p:txBody>
          </p:sp>
          <p:sp>
            <p:nvSpPr>
              <p:cNvPr id="37897" name="Text Box 10">
                <a:extLst>
                  <a:ext uri="{FF2B5EF4-FFF2-40B4-BE49-F238E27FC236}">
                    <a16:creationId xmlns:a16="http://schemas.microsoft.com/office/drawing/2014/main" xmlns="" id="{8CF1F06E-6469-30D7-7AE0-524AA657A34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16725" y="2044700"/>
                <a:ext cx="1771650" cy="2852738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US" altLang="en-US" sz="1200" b="1">
                    <a:solidFill>
                      <a:srgbClr val="003300"/>
                    </a:solidFill>
                  </a:rPr>
                  <a:t>Block (0, 0)</a:t>
                </a:r>
              </a:p>
            </p:txBody>
          </p:sp>
          <p:sp>
            <p:nvSpPr>
              <p:cNvPr id="37898" name="Text Box 11">
                <a:extLst>
                  <a:ext uri="{FF2B5EF4-FFF2-40B4-BE49-F238E27FC236}">
                    <a16:creationId xmlns:a16="http://schemas.microsoft.com/office/drawing/2014/main" xmlns="" id="{C7A718FF-A0EF-4BF2-E00D-07E2EA5C76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65938" y="2554288"/>
                <a:ext cx="1682750" cy="349250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 lIns="0" tIns="91440" rIns="0" bIns="0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US" altLang="en-US" sz="1000" b="1">
                    <a:solidFill>
                      <a:srgbClr val="003300"/>
                    </a:solidFill>
                  </a:rPr>
                  <a:t>Shared Memory</a:t>
                </a:r>
                <a:endParaRPr lang="en-US" altLang="en-US" sz="1000">
                  <a:solidFill>
                    <a:srgbClr val="003300"/>
                  </a:solidFill>
                </a:endParaRPr>
              </a:p>
            </p:txBody>
          </p:sp>
          <p:sp>
            <p:nvSpPr>
              <p:cNvPr id="37899" name="Text Box 12">
                <a:extLst>
                  <a:ext uri="{FF2B5EF4-FFF2-40B4-BE49-F238E27FC236}">
                    <a16:creationId xmlns:a16="http://schemas.microsoft.com/office/drawing/2014/main" xmlns="" id="{FE599266-149E-9844-5D2C-57F4AF73273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65938" y="4300539"/>
                <a:ext cx="527050" cy="547687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 lIns="0" tIns="91440" rIns="0" bIns="0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US" altLang="en-US" sz="1000" b="1">
                    <a:solidFill>
                      <a:srgbClr val="003300"/>
                    </a:solidFill>
                  </a:rPr>
                  <a:t>Local</a:t>
                </a:r>
              </a:p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US" altLang="en-US" sz="1000" b="1">
                    <a:solidFill>
                      <a:srgbClr val="003300"/>
                    </a:solidFill>
                  </a:rPr>
                  <a:t>Memory</a:t>
                </a:r>
                <a:endParaRPr lang="en-US" altLang="en-US" sz="1000">
                  <a:solidFill>
                    <a:srgbClr val="003300"/>
                  </a:solidFill>
                </a:endParaRPr>
              </a:p>
            </p:txBody>
          </p:sp>
          <p:sp>
            <p:nvSpPr>
              <p:cNvPr id="37900" name="Text Box 13">
                <a:extLst>
                  <a:ext uri="{FF2B5EF4-FFF2-40B4-BE49-F238E27FC236}">
                    <a16:creationId xmlns:a16="http://schemas.microsoft.com/office/drawing/2014/main" xmlns="" id="{BB3199FF-754D-80E1-231E-DB35453F3B8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56414" y="3582988"/>
                <a:ext cx="820737" cy="487362"/>
              </a:xfrm>
              <a:prstGeom prst="rect">
                <a:avLst/>
              </a:prstGeom>
              <a:solidFill>
                <a:srgbClr val="99FF66"/>
              </a:solidFill>
              <a:ln w="9525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 lIns="0" tIns="146304" rIns="0" bIns="0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US" altLang="en-US" sz="1000" b="1">
                    <a:solidFill>
                      <a:srgbClr val="003300"/>
                    </a:solidFill>
                  </a:rPr>
                  <a:t>Thread (0, 0)</a:t>
                </a:r>
                <a:endParaRPr lang="en-US" altLang="en-US" sz="1000">
                  <a:solidFill>
                    <a:srgbClr val="003300"/>
                  </a:solidFill>
                </a:endParaRPr>
              </a:p>
            </p:txBody>
          </p:sp>
          <p:sp>
            <p:nvSpPr>
              <p:cNvPr id="37901" name="Text Box 14">
                <a:extLst>
                  <a:ext uri="{FF2B5EF4-FFF2-40B4-BE49-F238E27FC236}">
                    <a16:creationId xmlns:a16="http://schemas.microsoft.com/office/drawing/2014/main" xmlns="" id="{76551C1D-CCF4-7A29-F1B1-41FCB6C362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56413" y="3057525"/>
                <a:ext cx="622300" cy="298450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US" altLang="en-US" sz="1000" b="1">
                    <a:solidFill>
                      <a:srgbClr val="003300"/>
                    </a:solidFill>
                  </a:rPr>
                  <a:t>Registers</a:t>
                </a:r>
                <a:endParaRPr lang="en-US" altLang="en-US" sz="1000">
                  <a:solidFill>
                    <a:srgbClr val="003300"/>
                  </a:solidFill>
                </a:endParaRPr>
              </a:p>
            </p:txBody>
          </p:sp>
          <p:sp>
            <p:nvSpPr>
              <p:cNvPr id="37902" name="Line 15">
                <a:extLst>
                  <a:ext uri="{FF2B5EF4-FFF2-40B4-BE49-F238E27FC236}">
                    <a16:creationId xmlns:a16="http://schemas.microsoft.com/office/drawing/2014/main" xmlns="" id="{1A502EB6-9647-2341-C138-F5C9166494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575551" y="2905125"/>
                <a:ext cx="3175" cy="668338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 type="triangle" w="lg" len="med"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7903" name="Line 16">
                <a:extLst>
                  <a:ext uri="{FF2B5EF4-FFF2-40B4-BE49-F238E27FC236}">
                    <a16:creationId xmlns:a16="http://schemas.microsoft.com/office/drawing/2014/main" xmlns="" id="{9FE5749B-4C7F-1BE0-C704-B90A2F3108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167563" y="3351213"/>
                <a:ext cx="0" cy="22225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 type="triangle" w="lg" len="med"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7904" name="Line 17">
                <a:extLst>
                  <a:ext uri="{FF2B5EF4-FFF2-40B4-BE49-F238E27FC236}">
                    <a16:creationId xmlns:a16="http://schemas.microsoft.com/office/drawing/2014/main" xmlns="" id="{431775C0-5A77-775B-8D71-A449A6EE28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129464" y="4075113"/>
                <a:ext cx="1587" cy="22225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 type="triangle" w="lg" len="med"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7905" name="Line 18">
                <a:extLst>
                  <a:ext uri="{FF2B5EF4-FFF2-40B4-BE49-F238E27FC236}">
                    <a16:creationId xmlns:a16="http://schemas.microsoft.com/office/drawing/2014/main" xmlns="" id="{84CC76EA-190E-9451-75B3-F583C5711F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54900" y="4075114"/>
                <a:ext cx="0" cy="915987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 type="triangle" w="lg" len="med"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7906" name="Line 19">
                <a:extLst>
                  <a:ext uri="{FF2B5EF4-FFF2-40B4-BE49-F238E27FC236}">
                    <a16:creationId xmlns:a16="http://schemas.microsoft.com/office/drawing/2014/main" xmlns="" id="{7AFB490C-CA2E-D3D1-735A-A92FB77CF1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646988" y="4075114"/>
                <a:ext cx="0" cy="2008187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 type="triangle" w="lg" len="med"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7907" name="Line 20">
                <a:extLst>
                  <a:ext uri="{FF2B5EF4-FFF2-40B4-BE49-F238E27FC236}">
                    <a16:creationId xmlns:a16="http://schemas.microsoft.com/office/drawing/2014/main" xmlns="" id="{52C2564A-BE83-4F20-AE66-41525C361C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50150" y="4075114"/>
                <a:ext cx="1588" cy="1462087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 type="triangle" w="lg" len="med"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7908" name="Text Box 21">
                <a:extLst>
                  <a:ext uri="{FF2B5EF4-FFF2-40B4-BE49-F238E27FC236}">
                    <a16:creationId xmlns:a16="http://schemas.microsoft.com/office/drawing/2014/main" xmlns="" id="{7BC1465E-D548-F375-8B01-DA46C8DB91E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735889" y="4300539"/>
                <a:ext cx="528637" cy="547687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 lIns="0" tIns="91440" rIns="0" bIns="0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US" altLang="en-US" sz="1000" b="1">
                    <a:solidFill>
                      <a:srgbClr val="003300"/>
                    </a:solidFill>
                  </a:rPr>
                  <a:t>Local</a:t>
                </a:r>
              </a:p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US" altLang="en-US" sz="1000" b="1">
                    <a:solidFill>
                      <a:srgbClr val="003300"/>
                    </a:solidFill>
                  </a:rPr>
                  <a:t>Memory</a:t>
                </a:r>
                <a:endParaRPr lang="en-US" altLang="en-US" sz="1000">
                  <a:solidFill>
                    <a:srgbClr val="003300"/>
                  </a:solidFill>
                </a:endParaRPr>
              </a:p>
            </p:txBody>
          </p:sp>
          <p:sp>
            <p:nvSpPr>
              <p:cNvPr id="37909" name="Text Box 22">
                <a:extLst>
                  <a:ext uri="{FF2B5EF4-FFF2-40B4-BE49-F238E27FC236}">
                    <a16:creationId xmlns:a16="http://schemas.microsoft.com/office/drawing/2014/main" xmlns="" id="{52552D0B-43E1-29A9-49C6-930E97C7D1E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727950" y="3582988"/>
                <a:ext cx="820738" cy="487362"/>
              </a:xfrm>
              <a:prstGeom prst="rect">
                <a:avLst/>
              </a:prstGeom>
              <a:solidFill>
                <a:srgbClr val="99FF66"/>
              </a:solidFill>
              <a:ln w="9525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 lIns="0" tIns="146304" rIns="0" bIns="0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US" altLang="en-US" sz="1000" b="1">
                    <a:solidFill>
                      <a:srgbClr val="003300"/>
                    </a:solidFill>
                  </a:rPr>
                  <a:t>Thread (1, 0)</a:t>
                </a:r>
                <a:endParaRPr lang="en-US" altLang="en-US" sz="1000">
                  <a:solidFill>
                    <a:srgbClr val="003300"/>
                  </a:solidFill>
                </a:endParaRPr>
              </a:p>
            </p:txBody>
          </p:sp>
          <p:sp>
            <p:nvSpPr>
              <p:cNvPr id="37910" name="Text Box 23">
                <a:extLst>
                  <a:ext uri="{FF2B5EF4-FFF2-40B4-BE49-F238E27FC236}">
                    <a16:creationId xmlns:a16="http://schemas.microsoft.com/office/drawing/2014/main" xmlns="" id="{7AAE9CA8-D2BB-013C-4CA1-36AF7872C2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727951" y="3057525"/>
                <a:ext cx="620713" cy="298450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US" altLang="en-US" sz="1000" b="1">
                    <a:solidFill>
                      <a:srgbClr val="003300"/>
                    </a:solidFill>
                  </a:rPr>
                  <a:t>Registers</a:t>
                </a:r>
                <a:endParaRPr lang="en-US" altLang="en-US" sz="1000">
                  <a:solidFill>
                    <a:srgbClr val="003300"/>
                  </a:solidFill>
                </a:endParaRPr>
              </a:p>
            </p:txBody>
          </p:sp>
          <p:sp>
            <p:nvSpPr>
              <p:cNvPr id="37911" name="Line 24">
                <a:extLst>
                  <a:ext uri="{FF2B5EF4-FFF2-40B4-BE49-F238E27FC236}">
                    <a16:creationId xmlns:a16="http://schemas.microsoft.com/office/drawing/2014/main" xmlns="" id="{ECC26DA8-E388-A18A-F36B-42CB9577F5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445501" y="2905125"/>
                <a:ext cx="3175" cy="668338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 type="triangle" w="lg" len="med"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7912" name="Line 25">
                <a:extLst>
                  <a:ext uri="{FF2B5EF4-FFF2-40B4-BE49-F238E27FC236}">
                    <a16:creationId xmlns:a16="http://schemas.microsoft.com/office/drawing/2014/main" xmlns="" id="{5AEB1C1E-3152-822D-B477-658A872172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039100" y="3351213"/>
                <a:ext cx="0" cy="22225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 type="triangle" w="lg" len="med"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7913" name="Line 26">
                <a:extLst>
                  <a:ext uri="{FF2B5EF4-FFF2-40B4-BE49-F238E27FC236}">
                    <a16:creationId xmlns:a16="http://schemas.microsoft.com/office/drawing/2014/main" xmlns="" id="{29D094F3-FD4E-4D20-3684-DAFEA44D29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999414" y="4075113"/>
                <a:ext cx="1587" cy="22225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 type="triangle" w="lg" len="med"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7914" name="Line 27">
                <a:extLst>
                  <a:ext uri="{FF2B5EF4-FFF2-40B4-BE49-F238E27FC236}">
                    <a16:creationId xmlns:a16="http://schemas.microsoft.com/office/drawing/2014/main" xmlns="" id="{F3A6FA08-FC4B-705E-D81A-CA00B1EEEE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26438" y="4075114"/>
                <a:ext cx="0" cy="915987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 type="triangle" w="lg" len="med"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7915" name="Line 28">
                <a:extLst>
                  <a:ext uri="{FF2B5EF4-FFF2-40B4-BE49-F238E27FC236}">
                    <a16:creationId xmlns:a16="http://schemas.microsoft.com/office/drawing/2014/main" xmlns="" id="{1A197B82-9CFB-338D-E957-05C7DFC227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516938" y="4075114"/>
                <a:ext cx="0" cy="2008187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 type="triangle" w="lg" len="med"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7916" name="Line 29">
                <a:extLst>
                  <a:ext uri="{FF2B5EF4-FFF2-40B4-BE49-F238E27FC236}">
                    <a16:creationId xmlns:a16="http://schemas.microsoft.com/office/drawing/2014/main" xmlns="" id="{B1BB2E01-6BE8-F559-680B-D40E7D8678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420100" y="4075114"/>
                <a:ext cx="1588" cy="1462087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 type="triangle" w="lg" len="med"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7917" name="Text Box 30">
                <a:extLst>
                  <a:ext uri="{FF2B5EF4-FFF2-40B4-BE49-F238E27FC236}">
                    <a16:creationId xmlns:a16="http://schemas.microsoft.com/office/drawing/2014/main" xmlns="" id="{762D1BF8-BEF0-F67B-06B3-7D2A31B2D1D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653463" y="2044700"/>
                <a:ext cx="1771650" cy="2852738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US" altLang="en-US" sz="1200" b="1">
                    <a:solidFill>
                      <a:srgbClr val="003300"/>
                    </a:solidFill>
                  </a:rPr>
                  <a:t>Block (1, 0)</a:t>
                </a:r>
                <a:endParaRPr lang="en-US" altLang="en-US">
                  <a:solidFill>
                    <a:srgbClr val="003300"/>
                  </a:solidFill>
                </a:endParaRPr>
              </a:p>
            </p:txBody>
          </p:sp>
          <p:sp>
            <p:nvSpPr>
              <p:cNvPr id="37918" name="Text Box 31">
                <a:extLst>
                  <a:ext uri="{FF2B5EF4-FFF2-40B4-BE49-F238E27FC236}">
                    <a16:creationId xmlns:a16="http://schemas.microsoft.com/office/drawing/2014/main" xmlns="" id="{8AB27AF6-8244-9CBE-19A6-F5DEFA30302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701089" y="2554288"/>
                <a:ext cx="1684337" cy="349250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 lIns="0" tIns="91440" rIns="0" bIns="0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US" altLang="en-US" sz="1000" b="1">
                    <a:solidFill>
                      <a:srgbClr val="003300"/>
                    </a:solidFill>
                  </a:rPr>
                  <a:t>Shared Memory</a:t>
                </a:r>
                <a:endParaRPr lang="en-US" altLang="en-US" sz="1000">
                  <a:solidFill>
                    <a:srgbClr val="003300"/>
                  </a:solidFill>
                </a:endParaRPr>
              </a:p>
            </p:txBody>
          </p:sp>
          <p:sp>
            <p:nvSpPr>
              <p:cNvPr id="37919" name="Text Box 32">
                <a:extLst>
                  <a:ext uri="{FF2B5EF4-FFF2-40B4-BE49-F238E27FC236}">
                    <a16:creationId xmlns:a16="http://schemas.microsoft.com/office/drawing/2014/main" xmlns="" id="{0531FEB9-9BB4-F858-FF78-6F298649E9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701088" y="4300539"/>
                <a:ext cx="527050" cy="547687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 lIns="0" tIns="91440" rIns="0" bIns="0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US" altLang="en-US" sz="1000" b="1">
                    <a:solidFill>
                      <a:srgbClr val="003300"/>
                    </a:solidFill>
                  </a:rPr>
                  <a:t>Local</a:t>
                </a:r>
              </a:p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US" altLang="en-US" sz="1000" b="1">
                    <a:solidFill>
                      <a:srgbClr val="003300"/>
                    </a:solidFill>
                  </a:rPr>
                  <a:t>Memory</a:t>
                </a:r>
                <a:endParaRPr lang="en-US" altLang="en-US" sz="1000">
                  <a:solidFill>
                    <a:srgbClr val="003300"/>
                  </a:solidFill>
                </a:endParaRPr>
              </a:p>
            </p:txBody>
          </p:sp>
          <p:sp>
            <p:nvSpPr>
              <p:cNvPr id="37920" name="Text Box 33">
                <a:extLst>
                  <a:ext uri="{FF2B5EF4-FFF2-40B4-BE49-F238E27FC236}">
                    <a16:creationId xmlns:a16="http://schemas.microsoft.com/office/drawing/2014/main" xmlns="" id="{24FC9F17-74E1-45CB-258C-451538F9EE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693150" y="3582988"/>
                <a:ext cx="820738" cy="487362"/>
              </a:xfrm>
              <a:prstGeom prst="rect">
                <a:avLst/>
              </a:prstGeom>
              <a:solidFill>
                <a:srgbClr val="99FF66"/>
              </a:solidFill>
              <a:ln w="9525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 lIns="0" tIns="146304" rIns="0" bIns="0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US" altLang="en-US" sz="1000" b="1">
                    <a:solidFill>
                      <a:srgbClr val="003300"/>
                    </a:solidFill>
                  </a:rPr>
                  <a:t>Thread (0, 0)</a:t>
                </a:r>
                <a:endParaRPr lang="en-US" altLang="en-US" sz="1000">
                  <a:solidFill>
                    <a:srgbClr val="003300"/>
                  </a:solidFill>
                </a:endParaRPr>
              </a:p>
            </p:txBody>
          </p:sp>
          <p:sp>
            <p:nvSpPr>
              <p:cNvPr id="37921" name="Text Box 34">
                <a:extLst>
                  <a:ext uri="{FF2B5EF4-FFF2-40B4-BE49-F238E27FC236}">
                    <a16:creationId xmlns:a16="http://schemas.microsoft.com/office/drawing/2014/main" xmlns="" id="{B029C47E-F234-335B-DDEC-887F1A886B4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693151" y="3057525"/>
                <a:ext cx="620713" cy="298450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US" altLang="en-US" sz="1000" b="1">
                    <a:solidFill>
                      <a:srgbClr val="003300"/>
                    </a:solidFill>
                  </a:rPr>
                  <a:t>Registers</a:t>
                </a:r>
                <a:endParaRPr lang="en-US" altLang="en-US" sz="1000">
                  <a:solidFill>
                    <a:srgbClr val="003300"/>
                  </a:solidFill>
                </a:endParaRPr>
              </a:p>
            </p:txBody>
          </p:sp>
          <p:sp>
            <p:nvSpPr>
              <p:cNvPr id="37922" name="Line 35">
                <a:extLst>
                  <a:ext uri="{FF2B5EF4-FFF2-40B4-BE49-F238E27FC236}">
                    <a16:creationId xmlns:a16="http://schemas.microsoft.com/office/drawing/2014/main" xmlns="" id="{BAE53630-BA76-AD83-FE63-F33C84D025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410701" y="2905125"/>
                <a:ext cx="3175" cy="668338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 type="triangle" w="lg" len="med"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7923" name="Line 36">
                <a:extLst>
                  <a:ext uri="{FF2B5EF4-FFF2-40B4-BE49-F238E27FC236}">
                    <a16:creationId xmlns:a16="http://schemas.microsoft.com/office/drawing/2014/main" xmlns="" id="{5D4E340F-12EA-5804-90D7-BCCBE0B20A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004300" y="3351213"/>
                <a:ext cx="0" cy="22225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 type="triangle" w="lg" len="med"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7924" name="Line 37">
                <a:extLst>
                  <a:ext uri="{FF2B5EF4-FFF2-40B4-BE49-F238E27FC236}">
                    <a16:creationId xmlns:a16="http://schemas.microsoft.com/office/drawing/2014/main" xmlns="" id="{FA37D07E-3BDF-B50D-EBCE-AAA174FE28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964614" y="4075113"/>
                <a:ext cx="1587" cy="22225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 type="triangle" w="lg" len="med"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7925" name="Line 38">
                <a:extLst>
                  <a:ext uri="{FF2B5EF4-FFF2-40B4-BE49-F238E27FC236}">
                    <a16:creationId xmlns:a16="http://schemas.microsoft.com/office/drawing/2014/main" xmlns="" id="{F82A7884-E702-BC6C-D802-DDA9F17147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291638" y="4075114"/>
                <a:ext cx="0" cy="915987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 type="triangle" w="lg" len="med"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7926" name="Line 39">
                <a:extLst>
                  <a:ext uri="{FF2B5EF4-FFF2-40B4-BE49-F238E27FC236}">
                    <a16:creationId xmlns:a16="http://schemas.microsoft.com/office/drawing/2014/main" xmlns="" id="{F333E811-A361-CF71-2EFD-D1736D7FE4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482138" y="4075114"/>
                <a:ext cx="0" cy="2008187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 type="triangle" w="lg" len="med"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7927" name="Line 40">
                <a:extLst>
                  <a:ext uri="{FF2B5EF4-FFF2-40B4-BE49-F238E27FC236}">
                    <a16:creationId xmlns:a16="http://schemas.microsoft.com/office/drawing/2014/main" xmlns="" id="{1B4E5235-C997-EB1C-625A-65B34B360C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385300" y="4075114"/>
                <a:ext cx="1588" cy="1462087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 type="triangle" w="lg" len="med"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7928" name="Text Box 41">
                <a:extLst>
                  <a:ext uri="{FF2B5EF4-FFF2-40B4-BE49-F238E27FC236}">
                    <a16:creationId xmlns:a16="http://schemas.microsoft.com/office/drawing/2014/main" xmlns="" id="{0667E8ED-92A4-7519-5BB5-5A4761882F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572625" y="4300539"/>
                <a:ext cx="527050" cy="547687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 lIns="0" tIns="91440" rIns="0" bIns="0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US" altLang="en-US" sz="1000" b="1">
                    <a:solidFill>
                      <a:srgbClr val="003300"/>
                    </a:solidFill>
                  </a:rPr>
                  <a:t>Local</a:t>
                </a:r>
              </a:p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US" altLang="en-US" sz="1000" b="1">
                    <a:solidFill>
                      <a:srgbClr val="003300"/>
                    </a:solidFill>
                  </a:rPr>
                  <a:t>Memory</a:t>
                </a:r>
                <a:endParaRPr lang="en-US" altLang="en-US" sz="1000">
                  <a:solidFill>
                    <a:srgbClr val="003300"/>
                  </a:solidFill>
                </a:endParaRPr>
              </a:p>
            </p:txBody>
          </p:sp>
          <p:sp>
            <p:nvSpPr>
              <p:cNvPr id="37929" name="Text Box 42">
                <a:extLst>
                  <a:ext uri="{FF2B5EF4-FFF2-40B4-BE49-F238E27FC236}">
                    <a16:creationId xmlns:a16="http://schemas.microsoft.com/office/drawing/2014/main" xmlns="" id="{814BF400-2B64-DF99-8C20-10AAC8E38EE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564689" y="3582988"/>
                <a:ext cx="820737" cy="487362"/>
              </a:xfrm>
              <a:prstGeom prst="rect">
                <a:avLst/>
              </a:prstGeom>
              <a:solidFill>
                <a:srgbClr val="99FF66"/>
              </a:solidFill>
              <a:ln w="9525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 lIns="0" tIns="146304" rIns="0" bIns="0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US" altLang="en-US" sz="1000" b="1">
                    <a:solidFill>
                      <a:srgbClr val="003300"/>
                    </a:solidFill>
                  </a:rPr>
                  <a:t>Thread (1, 0)</a:t>
                </a:r>
                <a:endParaRPr lang="en-US" altLang="en-US" sz="1000">
                  <a:solidFill>
                    <a:srgbClr val="003300"/>
                  </a:solidFill>
                </a:endParaRPr>
              </a:p>
            </p:txBody>
          </p:sp>
          <p:sp>
            <p:nvSpPr>
              <p:cNvPr id="37930" name="Text Box 43">
                <a:extLst>
                  <a:ext uri="{FF2B5EF4-FFF2-40B4-BE49-F238E27FC236}">
                    <a16:creationId xmlns:a16="http://schemas.microsoft.com/office/drawing/2014/main" xmlns="" id="{C8B40D6A-2AB4-E2B7-3C79-C6B4083901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564688" y="3057525"/>
                <a:ext cx="620712" cy="298450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US" altLang="en-US" sz="1000" b="1">
                    <a:solidFill>
                      <a:srgbClr val="003300"/>
                    </a:solidFill>
                  </a:rPr>
                  <a:t>Registers</a:t>
                </a:r>
                <a:endParaRPr lang="en-US" altLang="en-US" sz="1000">
                  <a:solidFill>
                    <a:srgbClr val="003300"/>
                  </a:solidFill>
                </a:endParaRPr>
              </a:p>
            </p:txBody>
          </p:sp>
          <p:sp>
            <p:nvSpPr>
              <p:cNvPr id="37931" name="Line 44">
                <a:extLst>
                  <a:ext uri="{FF2B5EF4-FFF2-40B4-BE49-F238E27FC236}">
                    <a16:creationId xmlns:a16="http://schemas.microsoft.com/office/drawing/2014/main" xmlns="" id="{6CEA1950-A9AC-0699-69A6-A4A0B949F2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282239" y="2905125"/>
                <a:ext cx="3175" cy="668338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 type="triangle" w="lg" len="med"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7932" name="Line 45">
                <a:extLst>
                  <a:ext uri="{FF2B5EF4-FFF2-40B4-BE49-F238E27FC236}">
                    <a16:creationId xmlns:a16="http://schemas.microsoft.com/office/drawing/2014/main" xmlns="" id="{D68CD663-06C3-2A36-AAB7-47AC61F062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874250" y="3351213"/>
                <a:ext cx="0" cy="22225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 type="triangle" w="lg" len="med"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7933" name="Line 46">
                <a:extLst>
                  <a:ext uri="{FF2B5EF4-FFF2-40B4-BE49-F238E27FC236}">
                    <a16:creationId xmlns:a16="http://schemas.microsoft.com/office/drawing/2014/main" xmlns="" id="{3D59AD01-58F3-CAE3-B56C-0F4241D3EE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836150" y="4075113"/>
                <a:ext cx="1588" cy="22225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 type="triangle" w="lg" len="med"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7934" name="Line 47">
                <a:extLst>
                  <a:ext uri="{FF2B5EF4-FFF2-40B4-BE49-F238E27FC236}">
                    <a16:creationId xmlns:a16="http://schemas.microsoft.com/office/drawing/2014/main" xmlns="" id="{876AFDFC-4531-BD33-0912-09981343A0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163175" y="4075114"/>
                <a:ext cx="0" cy="915987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 type="triangle" w="lg" len="med"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7935" name="Line 48">
                <a:extLst>
                  <a:ext uri="{FF2B5EF4-FFF2-40B4-BE49-F238E27FC236}">
                    <a16:creationId xmlns:a16="http://schemas.microsoft.com/office/drawing/2014/main" xmlns="" id="{4839C81D-64A9-C799-A9AC-C3056A3B50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353675" y="4075114"/>
                <a:ext cx="0" cy="2008187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 type="triangle" w="lg" len="med"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7936" name="Line 49">
                <a:extLst>
                  <a:ext uri="{FF2B5EF4-FFF2-40B4-BE49-F238E27FC236}">
                    <a16:creationId xmlns:a16="http://schemas.microsoft.com/office/drawing/2014/main" xmlns="" id="{7ACB172D-90E8-B1C0-D2DC-E7391E17A7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256839" y="4075114"/>
                <a:ext cx="1587" cy="1462087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 type="triangle" w="lg" len="med"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9" name="Text Box 50">
                <a:extLst>
                  <a:ext uri="{FF2B5EF4-FFF2-40B4-BE49-F238E27FC236}">
                    <a16:creationId xmlns:a16="http://schemas.microsoft.com/office/drawing/2014/main" xmlns="" id="{6F0E5539-E3FA-E819-E9CE-B71D9813DD9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54336" y="4991101"/>
                <a:ext cx="563563" cy="1600200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US" altLang="en-US" sz="1200" b="1">
                    <a:solidFill>
                      <a:srgbClr val="003300"/>
                    </a:solidFill>
                  </a:rPr>
                  <a:t>Host</a:t>
                </a:r>
              </a:p>
            </p:txBody>
          </p:sp>
          <p:sp useBgFill="1">
            <p:nvSpPr>
              <p:cNvPr id="50" name="Line 51">
                <a:extLst>
                  <a:ext uri="{FF2B5EF4-FFF2-40B4-BE49-F238E27FC236}">
                    <a16:creationId xmlns:a16="http://schemas.microsoft.com/office/drawing/2014/main" xmlns="" id="{0D28B4D4-7ADD-21AD-2C79-9A03596BDF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17899" y="5203388"/>
                <a:ext cx="598826" cy="437"/>
              </a:xfrm>
              <a:prstGeom prst="line">
                <a:avLst/>
              </a:prstGeom>
              <a:ln w="25400">
                <a:solidFill>
                  <a:schemeClr val="bg1"/>
                </a:solidFill>
                <a:round/>
                <a:headEnd type="triangle" w="lg" len="med"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1" name="Line 52">
                <a:extLst>
                  <a:ext uri="{FF2B5EF4-FFF2-40B4-BE49-F238E27FC236}">
                    <a16:creationId xmlns:a16="http://schemas.microsoft.com/office/drawing/2014/main" xmlns="" id="{22F168B8-0B24-C077-9C3E-7E39CA756D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17900" y="5743137"/>
                <a:ext cx="598826" cy="437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 type="triangle" w="lg" len="med"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2" name="Line 53">
                <a:extLst>
                  <a:ext uri="{FF2B5EF4-FFF2-40B4-BE49-F238E27FC236}">
                    <a16:creationId xmlns:a16="http://schemas.microsoft.com/office/drawing/2014/main" xmlns="" id="{E1620664-0274-146C-C4CE-5F095318E0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17900" y="6283324"/>
                <a:ext cx="598826" cy="6187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 type="triangle" w="lg" len="med"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1A37AC4F-76E6-3653-86F4-E9F59B577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51" y="1160913"/>
            <a:ext cx="9778365" cy="1494596"/>
          </a:xfrm>
        </p:spPr>
        <p:txBody>
          <a:bodyPr/>
          <a:lstStyle/>
          <a:p>
            <a:r>
              <a:rPr lang="en-US" sz="4400" kern="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Host Accessible Memory</a:t>
            </a:r>
            <a:br>
              <a:rPr lang="en-US" sz="4400" kern="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</a:b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4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C8EC410-0937-B12B-7EEC-D65151240B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453542" y="1624213"/>
            <a:ext cx="5611065" cy="50169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FDF175-84D4-F138-AEC0-139CF5EB3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183305" y="584005"/>
            <a:ext cx="9778365" cy="1494596"/>
          </a:xfrm>
        </p:spPr>
        <p:txBody>
          <a:bodyPr/>
          <a:lstStyle/>
          <a:p>
            <a:pPr algn="ctr"/>
            <a:r>
              <a:rPr lang="en-IN" b="1" dirty="0"/>
              <a:t>Thread Hierarchy</a:t>
            </a:r>
          </a:p>
        </p:txBody>
      </p:sp>
    </p:spTree>
    <p:extLst>
      <p:ext uri="{BB962C8B-B14F-4D97-AF65-F5344CB8AC3E}">
        <p14:creationId xmlns:p14="http://schemas.microsoft.com/office/powerpoint/2010/main" xmlns="" val="168631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FDF175-84D4-F138-AEC0-139CF5EB3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40726" y="655914"/>
            <a:ext cx="9778365" cy="1494596"/>
          </a:xfrm>
        </p:spPr>
        <p:txBody>
          <a:bodyPr/>
          <a:lstStyle/>
          <a:p>
            <a:pPr algn="ctr"/>
            <a:r>
              <a:rPr lang="en-IN" b="1" dirty="0"/>
              <a:t>Thread Hierarchy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xmlns="" id="{786D016A-BB63-BC72-7B6D-7929EDD32604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r>
              <a:rPr lang="en-IN" dirty="0"/>
              <a:t>Threads</a:t>
            </a:r>
          </a:p>
          <a:p>
            <a:r>
              <a:rPr lang="en-IN" dirty="0"/>
              <a:t>Thread Block</a:t>
            </a:r>
          </a:p>
          <a:p>
            <a:r>
              <a:rPr lang="en-IN" dirty="0"/>
              <a:t>Grid of Thread Blocks</a:t>
            </a:r>
          </a:p>
        </p:txBody>
      </p:sp>
      <p:pic>
        <p:nvPicPr>
          <p:cNvPr id="8" name="Picture 11" descr="Grid of thread block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5999" y="1233934"/>
            <a:ext cx="4605213" cy="5624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68631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b="1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94359" y="2281918"/>
            <a:ext cx="7874727" cy="4576082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3200" dirty="0"/>
              <a:t>Evolution of Performance</a:t>
            </a:r>
          </a:p>
          <a:p>
            <a:pPr>
              <a:spcBef>
                <a:spcPts val="600"/>
              </a:spcBef>
            </a:pPr>
            <a:r>
              <a:rPr lang="en-US" sz="3200" dirty="0"/>
              <a:t>Applications of GPU</a:t>
            </a:r>
          </a:p>
          <a:p>
            <a:pPr>
              <a:spcBef>
                <a:spcPts val="600"/>
              </a:spcBef>
            </a:pPr>
            <a:r>
              <a:rPr lang="en-US" sz="3200" dirty="0"/>
              <a:t>CPU v/s GPU</a:t>
            </a:r>
          </a:p>
          <a:p>
            <a:pPr>
              <a:spcBef>
                <a:spcPts val="600"/>
              </a:spcBef>
            </a:pPr>
            <a:r>
              <a:rPr lang="en-US" sz="3200" dirty="0"/>
              <a:t>GPU as a </a:t>
            </a:r>
            <a:r>
              <a:rPr lang="en-US" sz="3200" dirty="0" smtClean="0"/>
              <a:t>Co-processor</a:t>
            </a:r>
            <a:endParaRPr lang="en-US" sz="3200" dirty="0"/>
          </a:p>
          <a:p>
            <a:pPr>
              <a:spcBef>
                <a:spcPts val="600"/>
              </a:spcBef>
            </a:pPr>
            <a:r>
              <a:rPr lang="en-US" sz="3200" dirty="0"/>
              <a:t>Heterogeneous Computing</a:t>
            </a:r>
          </a:p>
          <a:p>
            <a:pPr>
              <a:spcBef>
                <a:spcPts val="600"/>
              </a:spcBef>
            </a:pPr>
            <a:r>
              <a:rPr lang="en-US" sz="3200" dirty="0"/>
              <a:t>GPU Architecture</a:t>
            </a:r>
          </a:p>
          <a:p>
            <a:pPr>
              <a:spcBef>
                <a:spcPts val="600"/>
              </a:spcBef>
            </a:pPr>
            <a:r>
              <a:rPr lang="en-US" sz="3200" dirty="0"/>
              <a:t>Streaming Multiprocessor</a:t>
            </a:r>
          </a:p>
          <a:p>
            <a:pPr>
              <a:spcBef>
                <a:spcPts val="600"/>
              </a:spcBef>
            </a:pPr>
            <a:r>
              <a:rPr lang="en-US" sz="3200" dirty="0"/>
              <a:t>Memory Hierarchy</a:t>
            </a:r>
          </a:p>
          <a:p>
            <a:pPr>
              <a:spcBef>
                <a:spcPts val="600"/>
              </a:spcBef>
            </a:pPr>
            <a:r>
              <a:rPr lang="en-US" sz="3200" dirty="0"/>
              <a:t>Thread Hierarchy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F320864-DD42-FFA5-F46E-60C1D9BE5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Evolution of </a:t>
            </a:r>
            <a:r>
              <a:rPr lang="en-GB" dirty="0" smtClean="0"/>
              <a:t>Performance (</a:t>
            </a:r>
            <a:r>
              <a:rPr lang="en-GB" dirty="0"/>
              <a:t>1)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9831B6D-DFCE-EC22-C52A-AD874D3A1DF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8621" y="2267340"/>
            <a:ext cx="11408540" cy="459066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GB" sz="2400" b="1" dirty="0"/>
              <a:t>Early Processors:</a:t>
            </a:r>
          </a:p>
          <a:p>
            <a:pPr lvl="1"/>
            <a:r>
              <a:rPr lang="en-GB" sz="2400" dirty="0" smtClean="0"/>
              <a:t>Single core</a:t>
            </a:r>
          </a:p>
          <a:p>
            <a:pPr lvl="1"/>
            <a:r>
              <a:rPr lang="en-GB" sz="2400" dirty="0" smtClean="0"/>
              <a:t>Increase clock speed</a:t>
            </a:r>
          </a:p>
          <a:p>
            <a:pPr lvl="2"/>
            <a:r>
              <a:rPr lang="en-IN" sz="2400" dirty="0" smtClean="0"/>
              <a:t>Number of cycles per </a:t>
            </a:r>
            <a:r>
              <a:rPr lang="en-IN" sz="2400" dirty="0" smtClean="0"/>
              <a:t>second</a:t>
            </a:r>
          </a:p>
          <a:p>
            <a:pPr lvl="2"/>
            <a:r>
              <a:rPr lang="en-IN" sz="2400" dirty="0" smtClean="0"/>
              <a:t>Number of instructions </a:t>
            </a:r>
            <a:r>
              <a:rPr lang="en-IN" sz="2400" dirty="0" smtClean="0"/>
              <a:t>per second</a:t>
            </a:r>
            <a:endParaRPr lang="en-GB" sz="2400" dirty="0" smtClean="0"/>
          </a:p>
          <a:p>
            <a:pPr lvl="1"/>
            <a:r>
              <a:rPr lang="en-GB" sz="2400" dirty="0" smtClean="0"/>
              <a:t>Faster execution of individual instructions</a:t>
            </a:r>
            <a:endParaRPr lang="en-GB" sz="2400" dirty="0"/>
          </a:p>
          <a:p>
            <a:pPr lvl="1"/>
            <a:r>
              <a:rPr lang="en-GB" sz="2400" dirty="0"/>
              <a:t>Limitations of Clock </a:t>
            </a:r>
            <a:r>
              <a:rPr lang="en-GB" sz="2400" dirty="0" smtClean="0"/>
              <a:t>Speed</a:t>
            </a:r>
          </a:p>
          <a:p>
            <a:pPr lvl="2"/>
            <a:r>
              <a:rPr lang="en-GB" sz="2400" dirty="0" smtClean="0"/>
              <a:t>Physical </a:t>
            </a:r>
            <a:r>
              <a:rPr lang="en-GB" sz="2400" dirty="0"/>
              <a:t>limits on </a:t>
            </a:r>
            <a:r>
              <a:rPr lang="en-GB" sz="2400" dirty="0" smtClean="0"/>
              <a:t>clock </a:t>
            </a:r>
            <a:r>
              <a:rPr lang="en-GB" sz="2400" dirty="0"/>
              <a:t>speeds </a:t>
            </a:r>
            <a:endParaRPr lang="en-GB" sz="2400" dirty="0" smtClean="0"/>
          </a:p>
          <a:p>
            <a:pPr lvl="2"/>
            <a:r>
              <a:rPr lang="en-GB" sz="2400" dirty="0" smtClean="0"/>
              <a:t>Power or heat dissipation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xmlns="" val="210316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F320864-DD42-FFA5-F46E-60C1D9BE5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Evolution of </a:t>
            </a:r>
            <a:r>
              <a:rPr lang="en-GB" dirty="0" smtClean="0"/>
              <a:t>Performance (2)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9831B6D-DFCE-EC22-C52A-AD874D3A1DF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8621" y="2267340"/>
            <a:ext cx="11408540" cy="459066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GB" sz="2400" b="1" dirty="0" smtClean="0"/>
              <a:t>Multi Core </a:t>
            </a:r>
            <a:r>
              <a:rPr lang="en-GB" sz="2400" b="1" dirty="0"/>
              <a:t>Architecture:</a:t>
            </a:r>
          </a:p>
          <a:p>
            <a:pPr lvl="1"/>
            <a:r>
              <a:rPr lang="en-GB" sz="2400" dirty="0" smtClean="0"/>
              <a:t>Multiple cores on Single chip</a:t>
            </a:r>
            <a:endParaRPr lang="en-GB" sz="2400" dirty="0" smtClean="0"/>
          </a:p>
          <a:p>
            <a:pPr lvl="1"/>
            <a:r>
              <a:rPr lang="en-GB" sz="2400" dirty="0" smtClean="0"/>
              <a:t>Parallel </a:t>
            </a:r>
            <a:r>
              <a:rPr lang="en-GB" sz="2400" dirty="0" smtClean="0"/>
              <a:t>execution of tasks</a:t>
            </a:r>
            <a:endParaRPr lang="en-GB" sz="2400" dirty="0" smtClean="0"/>
          </a:p>
          <a:p>
            <a:pPr lvl="1"/>
            <a:r>
              <a:rPr lang="en-GB" sz="2400" dirty="0" smtClean="0"/>
              <a:t>Significant overall performance improvement </a:t>
            </a:r>
            <a:endParaRPr lang="en-GB" sz="2400" dirty="0"/>
          </a:p>
          <a:p>
            <a:pPr lvl="1"/>
            <a:r>
              <a:rPr lang="en-GB" sz="2400" dirty="0" smtClean="0"/>
              <a:t>Multiple cores – Different threads – Simultaneous execution </a:t>
            </a:r>
            <a:endParaRPr lang="en-GB" sz="2400" dirty="0" smtClean="0"/>
          </a:p>
          <a:p>
            <a:pPr lvl="1"/>
            <a:r>
              <a:rPr lang="en-GB" sz="2400" dirty="0" smtClean="0"/>
              <a:t>Multi threaded tasks – Performance improvement </a:t>
            </a:r>
            <a:endParaRPr lang="en-GB" sz="2400" dirty="0"/>
          </a:p>
          <a:p>
            <a:pPr lvl="1"/>
            <a:r>
              <a:rPr lang="en-GB" sz="2400" dirty="0"/>
              <a:t>Power Efficiency: </a:t>
            </a:r>
            <a:endParaRPr lang="en-GB" sz="2400" dirty="0" smtClean="0"/>
          </a:p>
          <a:p>
            <a:pPr lvl="2"/>
            <a:r>
              <a:rPr lang="en-GB" sz="2400" dirty="0" smtClean="0"/>
              <a:t>I</a:t>
            </a:r>
            <a:r>
              <a:rPr lang="en-GB" sz="2400" dirty="0" smtClean="0"/>
              <a:t>ndividual </a:t>
            </a:r>
            <a:r>
              <a:rPr lang="en-GB" sz="2400" dirty="0"/>
              <a:t>cores </a:t>
            </a:r>
            <a:endParaRPr lang="en-GB" sz="2400" dirty="0" smtClean="0"/>
          </a:p>
          <a:p>
            <a:pPr lvl="2"/>
            <a:r>
              <a:rPr lang="en-GB" sz="2400" dirty="0" smtClean="0"/>
              <a:t>Lower clock speed</a:t>
            </a:r>
          </a:p>
          <a:p>
            <a:pPr lvl="2"/>
            <a:r>
              <a:rPr lang="en-GB" sz="2400" dirty="0" smtClean="0"/>
              <a:t>Better </a:t>
            </a:r>
            <a:r>
              <a:rPr lang="en-GB" sz="2400" dirty="0"/>
              <a:t>power </a:t>
            </a:r>
            <a:r>
              <a:rPr lang="en-GB" sz="2400" dirty="0" smtClean="0"/>
              <a:t>efficiency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xmlns="" val="210316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F320864-DD42-FFA5-F46E-60C1D9BE5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Evolution of </a:t>
            </a:r>
            <a:r>
              <a:rPr lang="en-GB" dirty="0" smtClean="0"/>
              <a:t>Performance (3)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9831B6D-DFCE-EC22-C52A-AD874D3A1DF2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6201" y="2341984"/>
            <a:ext cx="11633718" cy="4376057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GB" sz="2800" b="1" dirty="0"/>
              <a:t>Heterogeneous </a:t>
            </a:r>
            <a:r>
              <a:rPr lang="en-GB" sz="2800" b="1" dirty="0" smtClean="0"/>
              <a:t>Computing</a:t>
            </a:r>
            <a:endParaRPr lang="en-GB" sz="2800" b="1" dirty="0"/>
          </a:p>
          <a:p>
            <a:pPr lvl="1">
              <a:spcBef>
                <a:spcPts val="600"/>
              </a:spcBef>
            </a:pPr>
            <a:r>
              <a:rPr lang="en-GB" sz="2400" dirty="0" smtClean="0"/>
              <a:t>GPU </a:t>
            </a:r>
            <a:r>
              <a:rPr lang="en-GB" sz="2400" dirty="0" smtClean="0"/>
              <a:t>– </a:t>
            </a:r>
            <a:r>
              <a:rPr lang="en-GB" sz="2400" b="1" dirty="0" smtClean="0">
                <a:solidFill>
                  <a:srgbClr val="00B050"/>
                </a:solidFill>
              </a:rPr>
              <a:t>G</a:t>
            </a:r>
            <a:r>
              <a:rPr lang="en-GB" sz="2400" dirty="0" smtClean="0"/>
              <a:t>raphics </a:t>
            </a:r>
            <a:r>
              <a:rPr lang="en-GB" sz="2400" b="1" dirty="0" smtClean="0">
                <a:solidFill>
                  <a:srgbClr val="00B050"/>
                </a:solidFill>
              </a:rPr>
              <a:t>P</a:t>
            </a:r>
            <a:r>
              <a:rPr lang="en-GB" sz="2400" dirty="0" smtClean="0"/>
              <a:t>rocessing </a:t>
            </a:r>
            <a:r>
              <a:rPr lang="en-GB" sz="2400" b="1" dirty="0" smtClean="0">
                <a:solidFill>
                  <a:srgbClr val="00B050"/>
                </a:solidFill>
              </a:rPr>
              <a:t>U</a:t>
            </a:r>
            <a:r>
              <a:rPr lang="en-GB" sz="2400" dirty="0" smtClean="0"/>
              <a:t>nit</a:t>
            </a:r>
            <a:endParaRPr lang="en-GB" sz="2400" dirty="0" smtClean="0"/>
          </a:p>
          <a:p>
            <a:pPr lvl="1">
              <a:spcBef>
                <a:spcPts val="600"/>
              </a:spcBef>
            </a:pPr>
            <a:r>
              <a:rPr lang="en-GB" sz="2400" dirty="0" smtClean="0"/>
              <a:t>Specialized processor</a:t>
            </a:r>
            <a:endParaRPr lang="en-GB" sz="2400" dirty="0"/>
          </a:p>
          <a:p>
            <a:pPr lvl="2">
              <a:spcBef>
                <a:spcPts val="600"/>
              </a:spcBef>
            </a:pPr>
            <a:r>
              <a:rPr lang="en-GB" sz="2400" dirty="0" smtClean="0"/>
              <a:t>Process large amounts of data</a:t>
            </a:r>
            <a:endParaRPr lang="en-US" sz="2400" dirty="0" smtClean="0"/>
          </a:p>
          <a:p>
            <a:pPr lvl="2">
              <a:spcBef>
                <a:spcPts val="600"/>
              </a:spcBef>
            </a:pPr>
            <a:r>
              <a:rPr lang="en-US" sz="2400" dirty="0" smtClean="0"/>
              <a:t>High </a:t>
            </a:r>
            <a:r>
              <a:rPr lang="en-US" sz="2400" dirty="0"/>
              <a:t>performance </a:t>
            </a:r>
          </a:p>
          <a:p>
            <a:pPr lvl="2">
              <a:spcBef>
                <a:spcPts val="600"/>
              </a:spcBef>
            </a:pPr>
            <a:r>
              <a:rPr lang="en-US" sz="2400" dirty="0"/>
              <a:t>Many core processors </a:t>
            </a:r>
          </a:p>
          <a:p>
            <a:pPr lvl="2">
              <a:spcBef>
                <a:spcPts val="600"/>
              </a:spcBef>
            </a:pPr>
            <a:r>
              <a:rPr lang="en-US" sz="2400" dirty="0"/>
              <a:t>Very high memory bandwidth</a:t>
            </a:r>
          </a:p>
          <a:p>
            <a:pPr lvl="2">
              <a:spcBef>
                <a:spcPts val="600"/>
              </a:spcBef>
            </a:pPr>
            <a:r>
              <a:rPr lang="en-US" sz="2400" dirty="0" err="1"/>
              <a:t>TeraFLOPs</a:t>
            </a:r>
            <a:r>
              <a:rPr lang="en-US" sz="2400" dirty="0"/>
              <a:t> peak performance</a:t>
            </a:r>
          </a:p>
          <a:p>
            <a:pPr lvl="1">
              <a:spcBef>
                <a:spcPts val="600"/>
              </a:spcBef>
            </a:pPr>
            <a:r>
              <a:rPr lang="en-US" sz="2400" dirty="0"/>
              <a:t>Single Instruction Multiple Data (SIMD)</a:t>
            </a:r>
          </a:p>
          <a:p>
            <a:pPr lvl="1">
              <a:spcBef>
                <a:spcPts val="600"/>
              </a:spcBef>
            </a:pPr>
            <a:r>
              <a:rPr lang="en-US" sz="2400" dirty="0"/>
              <a:t>Offload computationally intensive tasks to GPU</a:t>
            </a:r>
          </a:p>
          <a:p>
            <a:pPr marL="0" lvl="1" indent="0">
              <a:spcBef>
                <a:spcPts val="600"/>
              </a:spcBef>
              <a:buNone/>
            </a:pPr>
            <a:endParaRPr lang="en-IN" sz="2400" dirty="0"/>
          </a:p>
          <a:p>
            <a:endParaRPr lang="en-GB" dirty="0"/>
          </a:p>
          <a:p>
            <a:pPr lvl="1"/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D7F123AC-A990-66B2-67F3-0D82CA7D0C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874" r="5525"/>
          <a:stretch/>
        </p:blipFill>
        <p:spPr>
          <a:xfrm>
            <a:off x="6520541" y="3685592"/>
            <a:ext cx="5595258" cy="31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3586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F320864-DD42-FFA5-F46E-60C1D9BE5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Evolution of </a:t>
            </a:r>
            <a:r>
              <a:rPr lang="en-GB" dirty="0" smtClean="0"/>
              <a:t>Performance (4)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9831B6D-DFCE-EC22-C52A-AD874D3A1DF2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45233" y="2341984"/>
            <a:ext cx="11364685" cy="4376057"/>
          </a:xfrm>
        </p:spPr>
        <p:txBody>
          <a:bodyPr>
            <a:normAutofit/>
          </a:bodyPr>
          <a:lstStyle/>
          <a:p>
            <a:endParaRPr lang="en-GB" dirty="0"/>
          </a:p>
          <a:p>
            <a:pPr lvl="1"/>
            <a:endParaRPr lang="en-GB" dirty="0"/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xmlns="" id="{DA92088D-7C62-B5D8-17F1-35F71812AA3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549" y="1759732"/>
            <a:ext cx="5100598" cy="49583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EB0608D-0163-F30F-744E-6089F4D48D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60337" y="1772725"/>
            <a:ext cx="6314719" cy="4959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3626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043FBA90-AE9C-7774-D2ED-8531A652C1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E436B3-EDA7-C018-FBA9-AA53AB1C4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19632" y="1192529"/>
            <a:ext cx="9778365" cy="710916"/>
          </a:xfrm>
        </p:spPr>
        <p:txBody>
          <a:bodyPr/>
          <a:lstStyle/>
          <a:p>
            <a:pPr algn="ctr"/>
            <a:r>
              <a:rPr lang="en-IN" b="1" dirty="0"/>
              <a:t>Applications of </a:t>
            </a:r>
            <a:r>
              <a:rPr lang="en-IN" dirty="0"/>
              <a:t>GPU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F72A2B3-9C48-0873-A6B6-A3F576CFA8C2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85749" y="2209800"/>
            <a:ext cx="11644993" cy="46482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3000" b="1" dirty="0"/>
              <a:t>Computer </a:t>
            </a:r>
            <a:r>
              <a:rPr lang="en-US" sz="3000" b="1" dirty="0" smtClean="0"/>
              <a:t>Graphics – Image Synthesis </a:t>
            </a:r>
            <a:endParaRPr lang="en-US" sz="3000" b="1" dirty="0"/>
          </a:p>
          <a:p>
            <a:pPr lvl="2">
              <a:spcBef>
                <a:spcPts val="600"/>
              </a:spcBef>
            </a:pPr>
            <a:r>
              <a:rPr lang="en-GB" sz="2600" dirty="0"/>
              <a:t>Generates </a:t>
            </a:r>
            <a:r>
              <a:rPr lang="en-GB" sz="2600" dirty="0" smtClean="0"/>
              <a:t>images – Video games, Animated movies</a:t>
            </a:r>
            <a:endParaRPr lang="en-GB" sz="2600" dirty="0"/>
          </a:p>
          <a:p>
            <a:pPr lvl="2">
              <a:spcBef>
                <a:spcPts val="600"/>
              </a:spcBef>
            </a:pPr>
            <a:r>
              <a:rPr lang="en-US" sz="2600" dirty="0"/>
              <a:t>X-ray computed tomography</a:t>
            </a:r>
          </a:p>
          <a:p>
            <a:pPr>
              <a:spcBef>
                <a:spcPts val="600"/>
              </a:spcBef>
            </a:pPr>
            <a:r>
              <a:rPr lang="en-US" sz="3000" b="1" dirty="0"/>
              <a:t>Image </a:t>
            </a:r>
            <a:r>
              <a:rPr lang="en-US" sz="3000" b="1" dirty="0" smtClean="0"/>
              <a:t>Processing </a:t>
            </a:r>
            <a:endParaRPr lang="en-US" sz="3000" b="1" dirty="0"/>
          </a:p>
          <a:p>
            <a:pPr lvl="2">
              <a:spcBef>
                <a:spcPts val="600"/>
              </a:spcBef>
            </a:pPr>
            <a:r>
              <a:rPr lang="en-US" sz="2600" dirty="0"/>
              <a:t> Image analysis </a:t>
            </a:r>
            <a:r>
              <a:rPr lang="en-US" sz="2600" dirty="0" smtClean="0"/>
              <a:t>– Template matching, SURF </a:t>
            </a:r>
            <a:r>
              <a:rPr lang="en-US" sz="2600" dirty="0" smtClean="0"/>
              <a:t>features</a:t>
            </a:r>
            <a:endParaRPr lang="en-US" sz="2600" dirty="0"/>
          </a:p>
          <a:p>
            <a:pPr>
              <a:spcBef>
                <a:spcPts val="600"/>
              </a:spcBef>
            </a:pPr>
            <a:r>
              <a:rPr lang="en-US" sz="3000" b="1" dirty="0"/>
              <a:t>High Performance Computing</a:t>
            </a:r>
          </a:p>
          <a:p>
            <a:pPr lvl="2">
              <a:spcBef>
                <a:spcPts val="600"/>
              </a:spcBef>
            </a:pPr>
            <a:r>
              <a:rPr lang="en-US" sz="2600" dirty="0"/>
              <a:t>Computational Fluid </a:t>
            </a:r>
            <a:r>
              <a:rPr lang="en-US" sz="2600" dirty="0" smtClean="0"/>
              <a:t>Dynamics (CFD), </a:t>
            </a:r>
            <a:r>
              <a:rPr lang="en-US" sz="2600" dirty="0"/>
              <a:t>Molecular </a:t>
            </a:r>
            <a:r>
              <a:rPr lang="en-US" sz="2600" dirty="0" smtClean="0"/>
              <a:t>Dynamics</a:t>
            </a:r>
            <a:endParaRPr lang="en-US" sz="2600" dirty="0"/>
          </a:p>
          <a:p>
            <a:pPr>
              <a:spcBef>
                <a:spcPts val="600"/>
              </a:spcBef>
            </a:pPr>
            <a:r>
              <a:rPr lang="en-US" sz="3000" b="1" dirty="0"/>
              <a:t>AI/ML</a:t>
            </a:r>
          </a:p>
          <a:p>
            <a:pPr lvl="2">
              <a:spcBef>
                <a:spcPts val="600"/>
              </a:spcBef>
            </a:pPr>
            <a:r>
              <a:rPr lang="en-US" sz="2600" dirty="0" smtClean="0"/>
              <a:t>Deep Learning – Object detection, object recognition</a:t>
            </a:r>
            <a:r>
              <a:rPr lang="en-US" sz="2600" dirty="0"/>
              <a:t>, </a:t>
            </a:r>
            <a:r>
              <a:rPr lang="en-US" sz="2600" dirty="0" smtClean="0"/>
              <a:t>image segmentation</a:t>
            </a:r>
            <a:endParaRPr lang="en-US" sz="2600" dirty="0"/>
          </a:p>
          <a:p>
            <a:pPr lvl="2">
              <a:spcBef>
                <a:spcPts val="600"/>
              </a:spcBef>
            </a:pPr>
            <a:r>
              <a:rPr lang="en-US" sz="2600" dirty="0"/>
              <a:t>Large Language </a:t>
            </a:r>
            <a:r>
              <a:rPr lang="en-US" sz="2600" dirty="0" smtClean="0"/>
              <a:t>Models </a:t>
            </a:r>
            <a:r>
              <a:rPr lang="en-US" sz="2600" dirty="0"/>
              <a:t>(LLM) </a:t>
            </a:r>
            <a:r>
              <a:rPr lang="en-US" sz="2600" dirty="0" smtClean="0"/>
              <a:t>– </a:t>
            </a:r>
            <a:r>
              <a:rPr lang="en-US" sz="2600" dirty="0" err="1" smtClean="0"/>
              <a:t>ChatGPT</a:t>
            </a:r>
            <a:r>
              <a:rPr lang="en-US" sz="2600" dirty="0" smtClean="0"/>
              <a:t>, Llama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69518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B79359-4A0A-91FD-7260-8BC06768D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083526" y="582929"/>
            <a:ext cx="9778365" cy="1494596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CPU v/s GPU</a:t>
            </a:r>
            <a:endParaRPr lang="en-IN" sz="60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035CC757-BF73-1C15-8582-4990B3130F8C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65203" y="2492830"/>
            <a:ext cx="8411306" cy="4109522"/>
          </a:xfrm>
        </p:spPr>
      </p:pic>
    </p:spTree>
    <p:extLst>
      <p:ext uri="{BB962C8B-B14F-4D97-AF65-F5344CB8AC3E}">
        <p14:creationId xmlns:p14="http://schemas.microsoft.com/office/powerpoint/2010/main" xmlns="" val="1495513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A8DAADB7-A8BC-A927-7CA8-9D084E0E32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CE55247-09F3-96F2-B6BC-92FF654C7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671354" y="572044"/>
            <a:ext cx="9778365" cy="1494596"/>
          </a:xfrm>
        </p:spPr>
        <p:txBody>
          <a:bodyPr/>
          <a:lstStyle/>
          <a:p>
            <a:pPr algn="ctr"/>
            <a:r>
              <a:rPr lang="en-US" b="1" dirty="0"/>
              <a:t>CPU v/s GPU</a:t>
            </a:r>
            <a:endParaRPr lang="en-IN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86D016A-BB63-BC72-7B6D-7929EDD3260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63895" y="2295330"/>
            <a:ext cx="5019868" cy="4497355"/>
          </a:xfrm>
        </p:spPr>
        <p:txBody>
          <a:bodyPr>
            <a:normAutofit fontScale="85000" lnSpcReduction="20000"/>
          </a:bodyPr>
          <a:lstStyle/>
          <a:p>
            <a:pPr>
              <a:spcBef>
                <a:spcPts val="600"/>
              </a:spcBef>
            </a:pPr>
            <a:r>
              <a:rPr lang="en-US" sz="3200" b="1" dirty="0"/>
              <a:t>Central Processing Unit – CPU 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200" dirty="0"/>
              <a:t>Less number of cores (~100)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200" dirty="0"/>
              <a:t>Low compute density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200" dirty="0"/>
              <a:t>Low latency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200" dirty="0"/>
              <a:t>Higher clock speed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200" dirty="0"/>
              <a:t>Powerful cores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200" dirty="0"/>
              <a:t>Serial instruction processing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200" dirty="0"/>
              <a:t>Handful of operations at once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200" dirty="0"/>
              <a:t>Suitable for serial instruction processing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200" dirty="0" smtClean="0"/>
              <a:t>Versatility - C</a:t>
            </a:r>
            <a:r>
              <a:rPr lang="en-GB" sz="3200" dirty="0" smtClean="0"/>
              <a:t>an </a:t>
            </a:r>
            <a:r>
              <a:rPr lang="en-GB" sz="3200" dirty="0"/>
              <a:t>be used for tasks such as OS or I/O etc</a:t>
            </a:r>
            <a:endParaRPr lang="en-US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IN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xmlns="" id="{3573FD39-B831-D144-F60E-DF94A95800D4}"/>
              </a:ext>
            </a:extLst>
          </p:cNvPr>
          <p:cNvSpPr txBox="1">
            <a:spLocks/>
          </p:cNvSpPr>
          <p:nvPr/>
        </p:nvSpPr>
        <p:spPr>
          <a:xfrm>
            <a:off x="5821248" y="2230015"/>
            <a:ext cx="5809360" cy="456267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en-IN" b="1" dirty="0">
                <a:solidFill>
                  <a:schemeClr val="bg1"/>
                </a:solidFill>
              </a:rPr>
              <a:t>Graphics Processing Unit – GPU </a:t>
            </a:r>
          </a:p>
          <a:p>
            <a:pPr marL="342900" indent="-342900">
              <a:spcBef>
                <a:spcPts val="600"/>
              </a:spcBef>
            </a:pPr>
            <a:r>
              <a:rPr lang="en-IN" sz="2900" dirty="0">
                <a:solidFill>
                  <a:schemeClr val="bg1"/>
                </a:solidFill>
              </a:rPr>
              <a:t>Large number of cores </a:t>
            </a:r>
            <a:r>
              <a:rPr lang="en-IN" sz="2900" dirty="0" smtClean="0">
                <a:solidFill>
                  <a:schemeClr val="bg1"/>
                </a:solidFill>
              </a:rPr>
              <a:t>(~5000</a:t>
            </a:r>
            <a:r>
              <a:rPr lang="en-IN" sz="2900" dirty="0">
                <a:solidFill>
                  <a:schemeClr val="bg1"/>
                </a:solidFill>
              </a:rPr>
              <a:t>)</a:t>
            </a:r>
          </a:p>
          <a:p>
            <a:pPr marL="342900" indent="-342900">
              <a:spcBef>
                <a:spcPts val="600"/>
              </a:spcBef>
            </a:pPr>
            <a:r>
              <a:rPr lang="en-IN" sz="2900" dirty="0">
                <a:solidFill>
                  <a:schemeClr val="bg1"/>
                </a:solidFill>
              </a:rPr>
              <a:t>High compute density</a:t>
            </a:r>
          </a:p>
          <a:p>
            <a:pPr marL="342900" indent="-342900">
              <a:spcBef>
                <a:spcPts val="600"/>
              </a:spcBef>
            </a:pPr>
            <a:r>
              <a:rPr lang="en-IN" sz="2900" dirty="0">
                <a:solidFill>
                  <a:schemeClr val="bg1"/>
                </a:solidFill>
              </a:rPr>
              <a:t>High throughput</a:t>
            </a:r>
          </a:p>
          <a:p>
            <a:pPr marL="342900" indent="-342900">
              <a:spcBef>
                <a:spcPts val="600"/>
              </a:spcBef>
            </a:pPr>
            <a:r>
              <a:rPr lang="en-IN" sz="2900" dirty="0">
                <a:solidFill>
                  <a:schemeClr val="bg1"/>
                </a:solidFill>
              </a:rPr>
              <a:t>Lower clock speed</a:t>
            </a:r>
          </a:p>
          <a:p>
            <a:pPr marL="342900" indent="-342900">
              <a:spcBef>
                <a:spcPts val="600"/>
              </a:spcBef>
            </a:pPr>
            <a:r>
              <a:rPr lang="en-IN" sz="2900" dirty="0">
                <a:solidFill>
                  <a:schemeClr val="bg1"/>
                </a:solidFill>
              </a:rPr>
              <a:t>Weak cores</a:t>
            </a:r>
          </a:p>
          <a:p>
            <a:pPr marL="342900" indent="-342900">
              <a:spcBef>
                <a:spcPts val="600"/>
              </a:spcBef>
            </a:pPr>
            <a:r>
              <a:rPr lang="en-IN" sz="2900" dirty="0">
                <a:solidFill>
                  <a:schemeClr val="bg1"/>
                </a:solidFill>
              </a:rPr>
              <a:t>Parallel </a:t>
            </a:r>
            <a:r>
              <a:rPr lang="en-US" sz="2900" dirty="0">
                <a:solidFill>
                  <a:schemeClr val="bg1"/>
                </a:solidFill>
              </a:rPr>
              <a:t>instruction</a:t>
            </a:r>
            <a:r>
              <a:rPr lang="en-IN" sz="2900" dirty="0">
                <a:solidFill>
                  <a:schemeClr val="bg1"/>
                </a:solidFill>
              </a:rPr>
              <a:t> processing</a:t>
            </a:r>
          </a:p>
          <a:p>
            <a:pPr marL="342900" indent="-342900">
              <a:spcBef>
                <a:spcPts val="600"/>
              </a:spcBef>
            </a:pPr>
            <a:r>
              <a:rPr lang="en-US" sz="2900" dirty="0">
                <a:solidFill>
                  <a:schemeClr val="bg1"/>
                </a:solidFill>
              </a:rPr>
              <a:t>Thousands of operations at once</a:t>
            </a:r>
            <a:endParaRPr lang="en-IN" sz="2900" dirty="0">
              <a:solidFill>
                <a:schemeClr val="bg1"/>
              </a:solidFill>
            </a:endParaRPr>
          </a:p>
          <a:p>
            <a:pPr marL="342900" indent="-342900">
              <a:spcBef>
                <a:spcPts val="600"/>
              </a:spcBef>
            </a:pPr>
            <a:r>
              <a:rPr lang="en-GB" sz="2900" dirty="0">
                <a:solidFill>
                  <a:schemeClr val="bg1"/>
                </a:solidFill>
              </a:rPr>
              <a:t>Not suitable for serial instruction processing</a:t>
            </a:r>
          </a:p>
          <a:p>
            <a:pPr marL="342900" indent="-342900">
              <a:spcBef>
                <a:spcPts val="600"/>
              </a:spcBef>
            </a:pPr>
            <a:r>
              <a:rPr lang="en-GB" sz="2900" dirty="0">
                <a:solidFill>
                  <a:schemeClr val="bg1"/>
                </a:solidFill>
              </a:rPr>
              <a:t>Not </a:t>
            </a:r>
            <a:r>
              <a:rPr lang="en-GB" sz="2900" dirty="0" smtClean="0">
                <a:solidFill>
                  <a:schemeClr val="bg1"/>
                </a:solidFill>
              </a:rPr>
              <a:t>Versatile – Cannot be </a:t>
            </a:r>
            <a:r>
              <a:rPr lang="en-GB" sz="2900" dirty="0">
                <a:solidFill>
                  <a:schemeClr val="bg1"/>
                </a:solidFill>
              </a:rPr>
              <a:t>used for tasks such as OS or I/O etc</a:t>
            </a:r>
            <a:endParaRPr lang="en-IN" sz="2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5103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Geometric annual presentation</Template>
  <TotalTime>557</TotalTime>
  <Words>864</Words>
  <Application>Microsoft Office PowerPoint</Application>
  <PresentationFormat>Custom</PresentationFormat>
  <Paragraphs>207</Paragraphs>
  <Slides>20</Slides>
  <Notes>2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Custom</vt:lpstr>
      <vt:lpstr>Graphics Processing Unit</vt:lpstr>
      <vt:lpstr>Topics</vt:lpstr>
      <vt:lpstr>Evolution of Performance (1)</vt:lpstr>
      <vt:lpstr>Evolution of Performance (2)</vt:lpstr>
      <vt:lpstr>Evolution of Performance (3)</vt:lpstr>
      <vt:lpstr>Evolution of Performance (4)</vt:lpstr>
      <vt:lpstr>Applications of GPU</vt:lpstr>
      <vt:lpstr>CPU v/s GPU</vt:lpstr>
      <vt:lpstr>CPU v/s GPU</vt:lpstr>
      <vt:lpstr>Slide 10</vt:lpstr>
      <vt:lpstr>Heterogeneous Computing</vt:lpstr>
      <vt:lpstr>Heterogeneous Computing</vt:lpstr>
      <vt:lpstr>Typical Execution</vt:lpstr>
      <vt:lpstr>GPU Architecture</vt:lpstr>
      <vt:lpstr>Streaming Multiprocessor</vt:lpstr>
      <vt:lpstr>Memory Hierarchy</vt:lpstr>
      <vt:lpstr>Host Accessible Memory </vt:lpstr>
      <vt:lpstr>Thread Hierarchy</vt:lpstr>
      <vt:lpstr>Thread Hierarchy</vt:lpstr>
      <vt:lpstr>Questions?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</dc:title>
  <dc:creator>Prachi Shete</dc:creator>
  <cp:lastModifiedBy>BARC</cp:lastModifiedBy>
  <cp:revision>172</cp:revision>
  <dcterms:created xsi:type="dcterms:W3CDTF">2024-02-11T12:11:09Z</dcterms:created>
  <dcterms:modified xsi:type="dcterms:W3CDTF">2025-01-14T06:15:08Z</dcterms:modified>
</cp:coreProperties>
</file>