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323" r:id="rId5"/>
    <p:sldId id="324" r:id="rId6"/>
    <p:sldId id="358" r:id="rId7"/>
    <p:sldId id="326" r:id="rId8"/>
    <p:sldId id="327" r:id="rId9"/>
    <p:sldId id="378" r:id="rId10"/>
    <p:sldId id="328" r:id="rId11"/>
    <p:sldId id="329" r:id="rId12"/>
    <p:sldId id="377" r:id="rId13"/>
    <p:sldId id="331" r:id="rId14"/>
    <p:sldId id="332" r:id="rId15"/>
    <p:sldId id="333" r:id="rId16"/>
    <p:sldId id="361" r:id="rId17"/>
    <p:sldId id="362" r:id="rId18"/>
    <p:sldId id="363" r:id="rId19"/>
    <p:sldId id="364" r:id="rId20"/>
    <p:sldId id="365" r:id="rId21"/>
    <p:sldId id="366" r:id="rId22"/>
    <p:sldId id="368" r:id="rId23"/>
    <p:sldId id="369" r:id="rId24"/>
    <p:sldId id="370" r:id="rId25"/>
    <p:sldId id="371" r:id="rId26"/>
    <p:sldId id="343" r:id="rId27"/>
    <p:sldId id="379" r:id="rId28"/>
    <p:sldId id="344" r:id="rId29"/>
    <p:sldId id="375" r:id="rId30"/>
    <p:sldId id="373" r:id="rId31"/>
    <p:sldId id="374" r:id="rId32"/>
    <p:sldId id="37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6" r:id="rId42"/>
    <p:sldId id="35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5388" autoAdjust="0"/>
  </p:normalViewPr>
  <p:slideViewPr>
    <p:cSldViewPr snapToGrid="0">
      <p:cViewPr varScale="1">
        <p:scale>
          <a:sx n="104" d="100"/>
          <a:sy n="104" d="100"/>
        </p:scale>
        <p:origin x="13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8916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CCA67633-54D1-41A3-BE98-7BCFA389B8D2}" type="slidenum">
              <a:rPr lang="en-US" sz="1300"/>
              <a:pPr algn="r" defTabSz="966788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228763" y="-11796713"/>
            <a:ext cx="16657638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27" y="4343798"/>
            <a:ext cx="5483679" cy="4111625"/>
          </a:xfrm>
          <a:noFill/>
          <a:ln/>
        </p:spPr>
        <p:txBody>
          <a:bodyPr wrap="none" anchor="ctr"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CD02D3BC-366E-44FF-847C-2776BFBDC96C}" type="slidenum">
              <a:rPr lang="en-US" sz="1300"/>
              <a:pPr algn="r" defTabSz="966788"/>
              <a:t>12</a:t>
            </a:fld>
            <a:endParaRPr lang="en-US"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228763" y="-11796713"/>
            <a:ext cx="16657638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27" y="4343798"/>
            <a:ext cx="5483679" cy="4111625"/>
          </a:xfrm>
          <a:noFill/>
          <a:ln/>
        </p:spPr>
        <p:txBody>
          <a:bodyPr wrap="none" anchor="ctr"/>
          <a:lstStyle/>
          <a:p>
            <a:r>
              <a:rPr lang="en-US" altLang="en-US">
                <a:solidFill>
                  <a:srgbClr val="FF0000"/>
                </a:solidFill>
                <a:latin typeface="Times New Roman" pitchFamily="18" charset="0"/>
              </a:rPr>
              <a:t>What cudaMalloc() does is that it allocates a memory pointer on GPU, which is then pointed by the first argument we give.</a:t>
            </a:r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8372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302763CD-4213-401B-8B42-9B97ACBD6402}" type="slidenum">
              <a:rPr lang="en-US" sz="1300"/>
              <a:pPr algn="r" defTabSz="966788"/>
              <a:t>30</a:t>
            </a:fld>
            <a:endParaRPr lang="en-US" sz="13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9396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07465E3C-2290-40C3-A12D-9C2800658E17}" type="slidenum">
              <a:rPr lang="en-US" sz="1300"/>
              <a:pPr algn="r" defTabSz="966788"/>
              <a:t>31</a:t>
            </a:fld>
            <a:endParaRPr lang="en-US" sz="13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0420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BD9223BE-2BC4-4A77-B9FB-F41796549841}" type="slidenum">
              <a:rPr lang="en-US" sz="1300"/>
              <a:pPr algn="r" defTabSz="966788"/>
              <a:t>32</a:t>
            </a:fld>
            <a:endParaRPr lang="en-US"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44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BE99B1DE-64CE-4A30-8381-28E7EC03A8CD}" type="slidenum">
              <a:rPr lang="en-US" sz="1300"/>
              <a:pPr algn="r" defTabSz="966788"/>
              <a:t>33</a:t>
            </a:fld>
            <a:endParaRPr lang="en-US" sz="13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2468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33691132-9B6B-4A7D-BF09-5134BA30E602}" type="slidenum">
              <a:rPr lang="en-US" sz="1300"/>
              <a:pPr algn="r" defTabSz="966788"/>
              <a:t>34</a:t>
            </a:fld>
            <a:endParaRPr lang="en-US" sz="13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2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BEAA2B35-4934-41C4-8CF5-506CB5BE8269}" type="slidenum">
              <a:rPr lang="en-US" sz="1300"/>
              <a:pPr algn="r" defTabSz="966788"/>
              <a:t>35</a:t>
            </a:fld>
            <a:endParaRPr lang="en-US" sz="13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01CB77E1-4C9F-4458-99AD-1FABF69D2B63}" type="slidenum">
              <a:rPr lang="en-US" sz="1300"/>
              <a:pPr algn="r" defTabSz="966788"/>
              <a:t>36</a:t>
            </a:fld>
            <a:endParaRPr 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9940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B9093AD-5991-4597-A3EB-DC911D029AFF}" type="slidenum">
              <a:rPr lang="en-US" sz="1300"/>
              <a:pPr algn="r" defTabSz="966788"/>
              <a:t>2</a:t>
            </a:fld>
            <a:endParaRPr lang="en-US"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8E247AA4-E78A-4B17-AB9F-EC1C47352870}" type="slidenum">
              <a:rPr lang="en-US" sz="1300"/>
              <a:pPr algn="r" defTabSz="966788"/>
              <a:t>37</a:t>
            </a:fld>
            <a:endParaRPr lang="en-US" sz="13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0036924D-13B2-4EFB-ABAC-4E91807333A5}" type="slidenum">
              <a:rPr lang="en-US" sz="1300"/>
              <a:pPr algn="r" defTabSz="966788"/>
              <a:t>38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0964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141981A0-5DED-4171-973D-82EC9C439EA3}" type="slidenum">
              <a:rPr lang="en-US" sz="1300"/>
              <a:pPr algn="r" defTabSz="966788"/>
              <a:t>3</a:t>
            </a:fld>
            <a:endParaRPr 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228763" y="-11796713"/>
            <a:ext cx="16657638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27" y="4343798"/>
            <a:ext cx="5483679" cy="4111625"/>
          </a:xfrm>
          <a:noFill/>
          <a:ln/>
        </p:spPr>
        <p:txBody>
          <a:bodyPr wrap="none" anchor="ctr"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3012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A1D7C69C-68F2-4E58-888A-AA8461CDCFC3}" type="slidenum">
              <a:rPr lang="en-US" sz="1300"/>
              <a:pPr algn="r" defTabSz="966788"/>
              <a:t>5</a:t>
            </a:fld>
            <a:endParaRPr lang="en-US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4036" name="Slide Number Placeholder 3"/>
          <p:cNvSpPr txBox="1">
            <a:spLocks noGrp="1"/>
          </p:cNvSpPr>
          <p:nvPr/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2E5B10CF-5BE9-40D7-ADEE-73B7D8D50254}" type="slidenum">
              <a:rPr lang="en-US" sz="1300"/>
              <a:pPr algn="r" defTabSz="966788"/>
              <a:t>7</a:t>
            </a:fld>
            <a:endParaRPr 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228763" y="-11796713"/>
            <a:ext cx="16657638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27" y="4343798"/>
            <a:ext cx="5483679" cy="4111625"/>
          </a:xfrm>
          <a:noFill/>
          <a:ln/>
        </p:spPr>
        <p:txBody>
          <a:bodyPr wrap="none" anchor="ctr"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228763" y="-11796713"/>
            <a:ext cx="16657638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27" y="4343798"/>
            <a:ext cx="5483679" cy="4111625"/>
          </a:xfrm>
          <a:noFill/>
          <a:ln/>
        </p:spPr>
        <p:txBody>
          <a:bodyPr wrap="none" anchor="ctr"/>
          <a:lstStyle/>
          <a:p>
            <a:r>
              <a:rPr lang="en-US" altLang="en-US">
                <a:latin typeface="Times New Roman" pitchFamily="18" charset="0"/>
              </a:rPr>
              <a:t>Code in a Kernel function is executed by all the threads invoked in a GPU.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228763" y="-11796713"/>
            <a:ext cx="16657638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27" y="4343798"/>
            <a:ext cx="5483679" cy="4111625"/>
          </a:xfrm>
          <a:noFill/>
          <a:ln/>
        </p:spPr>
        <p:txBody>
          <a:bodyPr wrap="none" anchor="ctr"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6858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471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8200" y="0"/>
            <a:ext cx="6858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8212" y="690512"/>
            <a:ext cx="3889366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1611" y="503853"/>
            <a:ext cx="7356580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101611" y="2057400"/>
            <a:ext cx="2318270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823098" y="2051976"/>
            <a:ext cx="4635103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8200" y="0"/>
            <a:ext cx="6858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471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103" y="5943601"/>
            <a:ext cx="726737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8200" y="0"/>
            <a:ext cx="6858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471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1611" y="503853"/>
            <a:ext cx="7356580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01611" y="2066731"/>
            <a:ext cx="4839657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26898" y="2066731"/>
            <a:ext cx="2331293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103" y="5943601"/>
            <a:ext cx="726737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8200" y="0"/>
            <a:ext cx="6858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471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1611" y="503853"/>
            <a:ext cx="7356580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115616" y="2057400"/>
            <a:ext cx="7342584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103" y="5943601"/>
            <a:ext cx="726737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6858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471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8200" y="0"/>
            <a:ext cx="6858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8211" y="690512"/>
            <a:ext cx="3723503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11715" y="690466"/>
            <a:ext cx="3588279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366FF-0A1D-464E-BA08-FB29C3BA7507}" type="datetime4">
              <a:rPr lang="en-US"/>
              <a:pPr>
                <a:defRPr/>
              </a:pPr>
              <a:t>January 24,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43901-339A-4AC7-8B06-6EAAFC4C2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1687" y="737116"/>
            <a:ext cx="3480314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791346" y="737116"/>
            <a:ext cx="3337284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471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8200" y="0"/>
            <a:ext cx="6858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103" y="5943601"/>
            <a:ext cx="726737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5370" y="1278294"/>
            <a:ext cx="3750239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81627" y="-1"/>
            <a:ext cx="347657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6858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8200" y="0"/>
            <a:ext cx="6858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471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5370" y="3508311"/>
            <a:ext cx="7442828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6701" y="0"/>
            <a:ext cx="7771496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6858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8200" y="0"/>
            <a:ext cx="6858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471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5371" y="5228488"/>
            <a:ext cx="7442828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1612" y="503853"/>
            <a:ext cx="6863006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7615" y="2108723"/>
            <a:ext cx="6414198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471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8200" y="0"/>
            <a:ext cx="6858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103" y="5943601"/>
            <a:ext cx="726737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8524" y="1068170"/>
            <a:ext cx="7586954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914400"/>
            <a:ext cx="77724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6858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8200" y="0"/>
            <a:ext cx="6858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8524" y="4027048"/>
            <a:ext cx="7586954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1611" y="503853"/>
            <a:ext cx="7356580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101610" y="2057401"/>
            <a:ext cx="3470390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01139" y="2057401"/>
            <a:ext cx="345704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8200" y="0"/>
            <a:ext cx="6858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471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103" y="5943601"/>
            <a:ext cx="726737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1611" y="503853"/>
            <a:ext cx="7356580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101611" y="2057401"/>
            <a:ext cx="2301509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893796" y="2057401"/>
            <a:ext cx="4564393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8200" y="0"/>
            <a:ext cx="6858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471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103" y="5943601"/>
            <a:ext cx="726737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1611" y="503853"/>
            <a:ext cx="7356580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27523" y="2061969"/>
            <a:ext cx="3444478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90447" y="2052736"/>
            <a:ext cx="336774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103" y="5943601"/>
            <a:ext cx="726737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8200" y="0"/>
            <a:ext cx="6858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471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103" y="5943601"/>
            <a:ext cx="726737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  <p:sldLayoutId id="214748369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/>
          </p:cNvSpPr>
          <p:nvPr>
            <p:ph type="title"/>
          </p:nvPr>
        </p:nvSpPr>
        <p:spPr>
          <a:xfrm>
            <a:off x="988212" y="690512"/>
            <a:ext cx="7317588" cy="5253089"/>
          </a:xfrm>
        </p:spPr>
        <p:txBody>
          <a:bodyPr>
            <a:normAutofit/>
          </a:bodyPr>
          <a:lstStyle/>
          <a:p>
            <a:r>
              <a:rPr lang="en-US" b="1" dirty="0"/>
              <a:t>CUDA </a:t>
            </a:r>
            <a:br>
              <a:rPr lang="en-US" b="1" dirty="0"/>
            </a:br>
            <a:br>
              <a:rPr lang="en-US" sz="3600" b="1" dirty="0"/>
            </a:br>
            <a:r>
              <a:rPr lang="en-US" sz="3600" b="1" dirty="0"/>
              <a:t>Computer Division </a:t>
            </a:r>
            <a:br>
              <a:rPr lang="en-US" sz="3600" b="1" dirty="0"/>
            </a:br>
            <a:r>
              <a:rPr lang="en-US" sz="3600" b="1" dirty="0"/>
              <a:t>Bhabha Atomic Research Centre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153194" y="3177309"/>
            <a:ext cx="2990805" cy="2431473"/>
            <a:chOff x="5936721" y="2241551"/>
            <a:chExt cx="3035433" cy="2055813"/>
          </a:xfrm>
        </p:grpSpPr>
        <p:sp>
          <p:nvSpPr>
            <p:cNvPr id="10245" name="Text Box 3"/>
            <p:cNvSpPr txBox="1">
              <a:spLocks noChangeArrowheads="1"/>
            </p:cNvSpPr>
            <p:nvPr/>
          </p:nvSpPr>
          <p:spPr bwMode="auto">
            <a:xfrm>
              <a:off x="5936721" y="2241551"/>
              <a:ext cx="3035433" cy="2055813"/>
            </a:xfrm>
            <a:prstGeom prst="rect">
              <a:avLst/>
            </a:prstGeom>
            <a:solidFill>
              <a:srgbClr val="FFCC00"/>
            </a:solidFill>
            <a:ln w="9360" cap="sq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600" b="1">
                  <a:solidFill>
                    <a:srgbClr val="003300"/>
                  </a:solidFill>
                </a:rPr>
                <a:t>Block</a:t>
              </a:r>
            </a:p>
          </p:txBody>
        </p:sp>
        <p:sp>
          <p:nvSpPr>
            <p:cNvPr id="10246" name="Rectangle 4"/>
            <p:cNvSpPr>
              <a:spLocks noChangeArrowheads="1"/>
            </p:cNvSpPr>
            <p:nvPr/>
          </p:nvSpPr>
          <p:spPr bwMode="auto">
            <a:xfrm>
              <a:off x="6050228" y="2617788"/>
              <a:ext cx="2804981" cy="1554162"/>
            </a:xfrm>
            <a:prstGeom prst="rect">
              <a:avLst/>
            </a:prstGeom>
            <a:solidFill>
              <a:srgbClr val="FF66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10247" name="Line 5"/>
            <p:cNvSpPr>
              <a:spLocks noChangeShapeType="1"/>
            </p:cNvSpPr>
            <p:nvPr/>
          </p:nvSpPr>
          <p:spPr bwMode="auto">
            <a:xfrm>
              <a:off x="8294556" y="2617788"/>
              <a:ext cx="1719" cy="155416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Text Box 6"/>
            <p:cNvSpPr txBox="1">
              <a:spLocks noChangeArrowheads="1"/>
            </p:cNvSpPr>
            <p:nvPr/>
          </p:nvSpPr>
          <p:spPr bwMode="auto">
            <a:xfrm>
              <a:off x="6132777" y="3262314"/>
              <a:ext cx="400712" cy="2682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(0, 1)</a:t>
              </a:r>
            </a:p>
          </p:txBody>
        </p:sp>
        <p:sp>
          <p:nvSpPr>
            <p:cNvPr id="10249" name="Text Box 7"/>
            <p:cNvSpPr txBox="1">
              <a:spLocks noChangeArrowheads="1"/>
            </p:cNvSpPr>
            <p:nvPr/>
          </p:nvSpPr>
          <p:spPr bwMode="auto">
            <a:xfrm>
              <a:off x="6693429" y="3262314"/>
              <a:ext cx="400712" cy="2682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(1, 1)</a:t>
              </a:r>
            </a:p>
          </p:txBody>
        </p:sp>
        <p:sp>
          <p:nvSpPr>
            <p:cNvPr id="10250" name="Text Box 8"/>
            <p:cNvSpPr txBox="1">
              <a:spLocks noChangeArrowheads="1"/>
            </p:cNvSpPr>
            <p:nvPr/>
          </p:nvSpPr>
          <p:spPr bwMode="auto">
            <a:xfrm>
              <a:off x="7254081" y="3262314"/>
              <a:ext cx="400712" cy="2682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(2, 1)</a:t>
              </a:r>
            </a:p>
          </p:txBody>
        </p:sp>
        <p:sp>
          <p:nvSpPr>
            <p:cNvPr id="10251" name="Text Box 9"/>
            <p:cNvSpPr txBox="1">
              <a:spLocks noChangeArrowheads="1"/>
            </p:cNvSpPr>
            <p:nvPr/>
          </p:nvSpPr>
          <p:spPr bwMode="auto">
            <a:xfrm>
              <a:off x="7814733" y="3262314"/>
              <a:ext cx="400712" cy="2682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(3, 1)</a:t>
              </a:r>
            </a:p>
          </p:txBody>
        </p:sp>
        <p:sp>
          <p:nvSpPr>
            <p:cNvPr id="10252" name="Text Box 10"/>
            <p:cNvSpPr txBox="1">
              <a:spLocks noChangeArrowheads="1"/>
            </p:cNvSpPr>
            <p:nvPr/>
          </p:nvSpPr>
          <p:spPr bwMode="auto">
            <a:xfrm>
              <a:off x="8377106" y="3262314"/>
              <a:ext cx="400711" cy="2682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(4, 1)</a:t>
              </a:r>
            </a:p>
          </p:txBody>
        </p:sp>
        <p:sp>
          <p:nvSpPr>
            <p:cNvPr id="10253" name="Text Box 11"/>
            <p:cNvSpPr txBox="1">
              <a:spLocks noChangeArrowheads="1"/>
            </p:cNvSpPr>
            <p:nvPr/>
          </p:nvSpPr>
          <p:spPr bwMode="auto">
            <a:xfrm>
              <a:off x="6132777" y="3778250"/>
              <a:ext cx="400712" cy="268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(0, 2)</a:t>
              </a:r>
            </a:p>
          </p:txBody>
        </p:sp>
        <p:sp>
          <p:nvSpPr>
            <p:cNvPr id="10254" name="Text Box 12"/>
            <p:cNvSpPr txBox="1">
              <a:spLocks noChangeArrowheads="1"/>
            </p:cNvSpPr>
            <p:nvPr/>
          </p:nvSpPr>
          <p:spPr bwMode="auto">
            <a:xfrm>
              <a:off x="6693429" y="3778250"/>
              <a:ext cx="400712" cy="268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(1, 2)</a:t>
              </a:r>
            </a:p>
          </p:txBody>
        </p:sp>
        <p:sp>
          <p:nvSpPr>
            <p:cNvPr id="10255" name="Text Box 13"/>
            <p:cNvSpPr txBox="1">
              <a:spLocks noChangeArrowheads="1"/>
            </p:cNvSpPr>
            <p:nvPr/>
          </p:nvSpPr>
          <p:spPr bwMode="auto">
            <a:xfrm>
              <a:off x="7254081" y="3778250"/>
              <a:ext cx="400712" cy="268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(2, 2)</a:t>
              </a:r>
            </a:p>
          </p:txBody>
        </p:sp>
        <p:sp>
          <p:nvSpPr>
            <p:cNvPr id="10256" name="Text Box 14"/>
            <p:cNvSpPr txBox="1">
              <a:spLocks noChangeArrowheads="1"/>
            </p:cNvSpPr>
            <p:nvPr/>
          </p:nvSpPr>
          <p:spPr bwMode="auto">
            <a:xfrm>
              <a:off x="7814733" y="3778250"/>
              <a:ext cx="400712" cy="268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(3, 2)</a:t>
              </a:r>
            </a:p>
          </p:txBody>
        </p:sp>
        <p:sp>
          <p:nvSpPr>
            <p:cNvPr id="10257" name="Text Box 15"/>
            <p:cNvSpPr txBox="1">
              <a:spLocks noChangeArrowheads="1"/>
            </p:cNvSpPr>
            <p:nvPr/>
          </p:nvSpPr>
          <p:spPr bwMode="auto">
            <a:xfrm>
              <a:off x="8377106" y="3778250"/>
              <a:ext cx="400711" cy="268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(4, 2)</a:t>
              </a:r>
            </a:p>
          </p:txBody>
        </p:sp>
        <p:sp>
          <p:nvSpPr>
            <p:cNvPr id="10258" name="Text Box 16"/>
            <p:cNvSpPr txBox="1">
              <a:spLocks noChangeArrowheads="1"/>
            </p:cNvSpPr>
            <p:nvPr/>
          </p:nvSpPr>
          <p:spPr bwMode="auto">
            <a:xfrm>
              <a:off x="6131058" y="2746375"/>
              <a:ext cx="400711" cy="268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(0, 0)</a:t>
              </a:r>
            </a:p>
          </p:txBody>
        </p:sp>
        <p:sp>
          <p:nvSpPr>
            <p:cNvPr id="10259" name="Text Box 17"/>
            <p:cNvSpPr txBox="1">
              <a:spLocks noChangeArrowheads="1"/>
            </p:cNvSpPr>
            <p:nvPr/>
          </p:nvSpPr>
          <p:spPr bwMode="auto">
            <a:xfrm>
              <a:off x="6691710" y="2746375"/>
              <a:ext cx="400711" cy="268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(1, 0)</a:t>
              </a:r>
            </a:p>
          </p:txBody>
        </p:sp>
        <p:sp>
          <p:nvSpPr>
            <p:cNvPr id="10260" name="Text Box 18"/>
            <p:cNvSpPr txBox="1">
              <a:spLocks noChangeArrowheads="1"/>
            </p:cNvSpPr>
            <p:nvPr/>
          </p:nvSpPr>
          <p:spPr bwMode="auto">
            <a:xfrm>
              <a:off x="7254081" y="2746375"/>
              <a:ext cx="400712" cy="268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(2, 0)</a:t>
              </a:r>
            </a:p>
          </p:txBody>
        </p:sp>
        <p:sp>
          <p:nvSpPr>
            <p:cNvPr id="10261" name="Text Box 19"/>
            <p:cNvSpPr txBox="1">
              <a:spLocks noChangeArrowheads="1"/>
            </p:cNvSpPr>
            <p:nvPr/>
          </p:nvSpPr>
          <p:spPr bwMode="auto">
            <a:xfrm>
              <a:off x="7814733" y="2746375"/>
              <a:ext cx="400712" cy="268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(3, 0)</a:t>
              </a:r>
            </a:p>
          </p:txBody>
        </p:sp>
        <p:sp>
          <p:nvSpPr>
            <p:cNvPr id="10262" name="Text Box 20"/>
            <p:cNvSpPr txBox="1">
              <a:spLocks noChangeArrowheads="1"/>
            </p:cNvSpPr>
            <p:nvPr/>
          </p:nvSpPr>
          <p:spPr bwMode="auto">
            <a:xfrm>
              <a:off x="8375385" y="2746375"/>
              <a:ext cx="400712" cy="268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1000" b="1">
                  <a:solidFill>
                    <a:srgbClr val="003300"/>
                  </a:solidFill>
                </a:rPr>
                <a:t>(4, 0)</a:t>
              </a:r>
            </a:p>
          </p:txBody>
        </p:sp>
        <p:sp>
          <p:nvSpPr>
            <p:cNvPr id="10263" name="Line 21"/>
            <p:cNvSpPr>
              <a:spLocks noChangeShapeType="1"/>
            </p:cNvSpPr>
            <p:nvPr/>
          </p:nvSpPr>
          <p:spPr bwMode="auto">
            <a:xfrm flipV="1">
              <a:off x="6050227" y="3133726"/>
              <a:ext cx="2808420" cy="476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Line 22"/>
            <p:cNvSpPr>
              <a:spLocks noChangeShapeType="1"/>
            </p:cNvSpPr>
            <p:nvPr/>
          </p:nvSpPr>
          <p:spPr bwMode="auto">
            <a:xfrm>
              <a:off x="6050227" y="3654425"/>
              <a:ext cx="2808420" cy="1588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23"/>
            <p:cNvSpPr>
              <a:spLocks noChangeShapeType="1"/>
            </p:cNvSpPr>
            <p:nvPr/>
          </p:nvSpPr>
          <p:spPr bwMode="auto">
            <a:xfrm>
              <a:off x="6610879" y="2617788"/>
              <a:ext cx="1720" cy="155416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24"/>
            <p:cNvSpPr>
              <a:spLocks noChangeShapeType="1"/>
            </p:cNvSpPr>
            <p:nvPr/>
          </p:nvSpPr>
          <p:spPr bwMode="auto">
            <a:xfrm>
              <a:off x="7171531" y="2617788"/>
              <a:ext cx="1720" cy="155416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25"/>
            <p:cNvSpPr>
              <a:spLocks noChangeShapeType="1"/>
            </p:cNvSpPr>
            <p:nvPr/>
          </p:nvSpPr>
          <p:spPr bwMode="auto">
            <a:xfrm>
              <a:off x="7732183" y="2617788"/>
              <a:ext cx="1720" cy="155416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Hierarchy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2"/>
          </p:nvPr>
        </p:nvSpPr>
        <p:spPr>
          <a:xfrm>
            <a:off x="1087615" y="2108723"/>
            <a:ext cx="7221018" cy="4119463"/>
          </a:xfrm>
        </p:spPr>
        <p:txBody>
          <a:bodyPr>
            <a:normAutofit fontScale="92500" lnSpcReduction="10000"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800" dirty="0"/>
              <a:t>Thread block – Organized threads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800" dirty="0"/>
              <a:t>Block – 1D, 2D or 3D array of threads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GB" sz="2800" dirty="0"/>
              <a:t>Specified during kernel invocation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800" b="1" dirty="0" err="1">
                <a:solidFill>
                  <a:srgbClr val="7030A0"/>
                </a:solidFill>
              </a:rPr>
              <a:t>threadIdx</a:t>
            </a:r>
            <a:r>
              <a:rPr lang="en-IN" sz="2800" dirty="0"/>
              <a:t> 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800" dirty="0"/>
              <a:t>3 component  vector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800" dirty="0"/>
              <a:t>Specify ids in 3D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800" dirty="0"/>
              <a:t>Invoke kernels on 2D &amp; 3D matrices</a:t>
            </a:r>
            <a:endParaRPr lang="en-GB" sz="2800" dirty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dim3</a:t>
            </a:r>
            <a:r>
              <a:rPr lang="en-US" dirty="0"/>
              <a:t> Type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905164" y="1931988"/>
            <a:ext cx="8238836" cy="4533900"/>
          </a:xfrm>
        </p:spPr>
        <p:txBody>
          <a:bodyPr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800" dirty="0"/>
              <a:t>CUDA defined structure of unsigned integers</a:t>
            </a:r>
          </a:p>
          <a:p>
            <a:pPr marL="0" indent="0" eaLnBrk="0" hangingPunct="0">
              <a:spcBef>
                <a:spcPct val="20000"/>
              </a:spcBef>
              <a:buNone/>
              <a:defRPr/>
            </a:pPr>
            <a:r>
              <a:rPr lang="fr-FR" sz="2800" dirty="0">
                <a:solidFill>
                  <a:srgbClr val="7030A0"/>
                </a:solidFill>
              </a:rPr>
              <a:t>	</a:t>
            </a:r>
            <a:r>
              <a:rPr lang="fr-FR" sz="2800" dirty="0" err="1">
                <a:solidFill>
                  <a:srgbClr val="7030A0"/>
                </a:solidFill>
              </a:rPr>
              <a:t>struct</a:t>
            </a:r>
            <a:r>
              <a:rPr lang="fr-FR" sz="2800" dirty="0">
                <a:solidFill>
                  <a:srgbClr val="7030A0"/>
                </a:solidFill>
              </a:rPr>
              <a:t> dim3 {x; y; z};</a:t>
            </a:r>
            <a:endParaRPr lang="en-IN" sz="2800" dirty="0">
              <a:solidFill>
                <a:srgbClr val="7030A0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800" dirty="0"/>
              <a:t>Specify dimensions of 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800" dirty="0"/>
              <a:t>Thread blocks 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800" dirty="0"/>
              <a:t>Grid of thread blocks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800" dirty="0"/>
              <a:t>Unspecified component – Initialized to 1</a:t>
            </a:r>
          </a:p>
          <a:p>
            <a:pPr marL="457200" lvl="1" indent="0" eaLnBrk="0" hangingPunct="0">
              <a:spcBef>
                <a:spcPct val="20000"/>
              </a:spcBef>
              <a:buNone/>
              <a:defRPr/>
            </a:pPr>
            <a:r>
              <a:rPr lang="en-GB" sz="2800" dirty="0">
                <a:solidFill>
                  <a:srgbClr val="7030A0"/>
                </a:solidFill>
              </a:rPr>
              <a:t>	dim3(100) – dim3(100, 1, 1)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GB" sz="2800" dirty="0"/>
              <a:t>Used both in Host side code &amp; Kernel side code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2291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Thread Block</a:t>
            </a:r>
          </a:p>
        </p:txBody>
      </p:sp>
      <p:sp>
        <p:nvSpPr>
          <p:cNvPr id="12292" name="Rectangle 7"/>
          <p:cNvSpPr>
            <a:spLocks noGrp="1"/>
          </p:cNvSpPr>
          <p:nvPr>
            <p:ph sz="quarter" idx="12"/>
          </p:nvPr>
        </p:nvSpPr>
        <p:spPr>
          <a:xfrm>
            <a:off x="1087614" y="2108723"/>
            <a:ext cx="7843949" cy="4119463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/>
              <a:t>Threads within a block can share data among themselves through shared memory.</a:t>
            </a:r>
          </a:p>
          <a:p>
            <a:r>
              <a:rPr lang="en-IN" sz="2800" dirty="0"/>
              <a:t>All threads within a block are expected to run on single Stream Multiprocessor (SM).</a:t>
            </a:r>
          </a:p>
          <a:p>
            <a:r>
              <a:rPr lang="en-IN" sz="2800" dirty="0"/>
              <a:t>Number of threads per block is restricted by memory resource of single SM.</a:t>
            </a:r>
          </a:p>
          <a:p>
            <a:r>
              <a:rPr lang="en-IN" sz="2800" dirty="0"/>
              <a:t>Limit of 1024 threads in a block on current GPUs</a:t>
            </a:r>
          </a:p>
          <a:p>
            <a:r>
              <a:rPr lang="en-IN" sz="2800" dirty="0"/>
              <a:t>How to run more than 1024 threads?</a:t>
            </a:r>
          </a:p>
          <a:p>
            <a:pPr lvl="1"/>
            <a:r>
              <a:rPr lang="en-IN" sz="2400" dirty="0"/>
              <a:t>Grid of Thread Blocks</a:t>
            </a:r>
            <a:endParaRPr lang="en-GB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of Thread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85091" y="2066731"/>
            <a:ext cx="4401272" cy="3867538"/>
          </a:xfrm>
        </p:spPr>
        <p:txBody>
          <a:bodyPr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400" dirty="0"/>
              <a:t>Thread blocks are equally shaped.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400" dirty="0"/>
              <a:t>Multiple thread blocks execute kernel in parallel.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400" dirty="0"/>
              <a:t>Thread blocks are arranged in grid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400" dirty="0"/>
              <a:t>Grid can be 1D, 2D or 3D.</a:t>
            </a:r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5328139" y="1914525"/>
            <a:ext cx="3521320" cy="4298950"/>
            <a:chOff x="5771621" y="1795464"/>
            <a:chExt cx="3814498" cy="4298950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5771621" y="1795464"/>
              <a:ext cx="3814498" cy="3322637"/>
              <a:chOff x="3410" y="1469"/>
              <a:chExt cx="2218" cy="2093"/>
            </a:xfrm>
          </p:grpSpPr>
          <p:sp>
            <p:nvSpPr>
              <p:cNvPr id="31" name="Text Box 5"/>
              <p:cNvSpPr txBox="1">
                <a:spLocks noChangeArrowheads="1"/>
              </p:cNvSpPr>
              <p:nvPr/>
            </p:nvSpPr>
            <p:spPr bwMode="auto">
              <a:xfrm>
                <a:off x="3410" y="1469"/>
                <a:ext cx="2218" cy="2093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sz="1200" b="1">
                    <a:solidFill>
                      <a:srgbClr val="003300"/>
                    </a:solidFill>
                  </a:rPr>
                  <a:t>Device</a:t>
                </a:r>
                <a:endParaRPr lang="en-US" altLang="en-US">
                  <a:solidFill>
                    <a:srgbClr val="003300"/>
                  </a:solidFill>
                </a:endParaRPr>
              </a:p>
            </p:txBody>
          </p:sp>
          <p:grpSp>
            <p:nvGrpSpPr>
              <p:cNvPr id="32" name="Group 6"/>
              <p:cNvGrpSpPr>
                <a:grpSpLocks/>
              </p:cNvGrpSpPr>
              <p:nvPr/>
            </p:nvGrpSpPr>
            <p:grpSpPr bwMode="auto">
              <a:xfrm>
                <a:off x="4023" y="1647"/>
                <a:ext cx="1554" cy="1004"/>
                <a:chOff x="3820" y="4577"/>
                <a:chExt cx="4116" cy="2660"/>
              </a:xfrm>
            </p:grpSpPr>
            <p:sp>
              <p:nvSpPr>
                <p:cNvPr id="3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820" y="4577"/>
                  <a:ext cx="4116" cy="2660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r>
                    <a:rPr lang="en-US" altLang="en-US" sz="1200" b="1">
                      <a:solidFill>
                        <a:srgbClr val="003300"/>
                      </a:solidFill>
                    </a:rPr>
                    <a:t>Grid 1</a:t>
                  </a:r>
                  <a:endParaRPr lang="en-US" altLang="en-US">
                    <a:solidFill>
                      <a:srgbClr val="003300"/>
                    </a:solidFill>
                  </a:endParaRPr>
                </a:p>
              </p:txBody>
            </p:sp>
            <p:grpSp>
              <p:nvGrpSpPr>
                <p:cNvPr id="38" name="Group 8"/>
                <p:cNvGrpSpPr>
                  <a:grpSpLocks/>
                </p:cNvGrpSpPr>
                <p:nvPr/>
              </p:nvGrpSpPr>
              <p:grpSpPr bwMode="auto">
                <a:xfrm>
                  <a:off x="3985" y="5169"/>
                  <a:ext cx="3785" cy="864"/>
                  <a:chOff x="3997" y="5169"/>
                  <a:chExt cx="3785" cy="864"/>
                </a:xfrm>
              </p:grpSpPr>
              <p:sp>
                <p:nvSpPr>
                  <p:cNvPr id="43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97" y="5169"/>
                    <a:ext cx="1181" cy="864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91440" rIns="0" bIns="0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r>
                      <a:rPr lang="en-US" altLang="en-US" sz="1200" b="1">
                        <a:solidFill>
                          <a:srgbClr val="003300"/>
                        </a:solidFill>
                      </a:rPr>
                      <a:t>Block</a:t>
                    </a:r>
                  </a:p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r>
                      <a:rPr lang="en-US" altLang="en-US" sz="1200" b="1">
                        <a:solidFill>
                          <a:srgbClr val="003300"/>
                        </a:solidFill>
                      </a:rPr>
                      <a:t>(0, 0)</a:t>
                    </a:r>
                    <a:endParaRPr lang="en-US" alt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44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9" y="5169"/>
                    <a:ext cx="1181" cy="864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91440" rIns="0" bIns="0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r>
                      <a:rPr lang="en-US" altLang="en-US" sz="1200" b="1">
                        <a:solidFill>
                          <a:srgbClr val="003300"/>
                        </a:solidFill>
                      </a:rPr>
                      <a:t>Block</a:t>
                    </a:r>
                  </a:p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r>
                      <a:rPr lang="en-US" altLang="en-US" sz="1200" b="1">
                        <a:solidFill>
                          <a:srgbClr val="003300"/>
                        </a:solidFill>
                      </a:rPr>
                      <a:t>(1, 0)</a:t>
                    </a:r>
                    <a:endParaRPr lang="en-US" alt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45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01" y="5169"/>
                    <a:ext cx="1181" cy="864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91440" rIns="0" bIns="0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r>
                      <a:rPr lang="en-US" altLang="en-US" sz="1200" b="1">
                        <a:solidFill>
                          <a:srgbClr val="003300"/>
                        </a:solidFill>
                      </a:rPr>
                      <a:t>Block</a:t>
                    </a:r>
                  </a:p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r>
                      <a:rPr lang="en-US" altLang="en-US" sz="1200" b="1">
                        <a:solidFill>
                          <a:srgbClr val="003300"/>
                        </a:solidFill>
                      </a:rPr>
                      <a:t>(2, 0)</a:t>
                    </a:r>
                    <a:endParaRPr lang="en-US" altLang="en-US">
                      <a:solidFill>
                        <a:srgbClr val="003300"/>
                      </a:solidFill>
                    </a:endParaRPr>
                  </a:p>
                </p:txBody>
              </p:sp>
            </p:grpSp>
            <p:grpSp>
              <p:nvGrpSpPr>
                <p:cNvPr id="39" name="Group 12"/>
                <p:cNvGrpSpPr>
                  <a:grpSpLocks/>
                </p:cNvGrpSpPr>
                <p:nvPr/>
              </p:nvGrpSpPr>
              <p:grpSpPr bwMode="auto">
                <a:xfrm>
                  <a:off x="3985" y="6187"/>
                  <a:ext cx="3785" cy="864"/>
                  <a:chOff x="3997" y="5169"/>
                  <a:chExt cx="3785" cy="864"/>
                </a:xfrm>
              </p:grpSpPr>
              <p:sp>
                <p:nvSpPr>
                  <p:cNvPr id="40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97" y="5169"/>
                    <a:ext cx="1181" cy="864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91440" rIns="0" bIns="0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r>
                      <a:rPr lang="en-US" altLang="en-US" sz="1200" b="1">
                        <a:solidFill>
                          <a:srgbClr val="003300"/>
                        </a:solidFill>
                      </a:rPr>
                      <a:t>Block</a:t>
                    </a:r>
                  </a:p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r>
                      <a:rPr lang="en-US" altLang="en-US" sz="1200" b="1">
                        <a:solidFill>
                          <a:srgbClr val="003300"/>
                        </a:solidFill>
                      </a:rPr>
                      <a:t>(0, 1)</a:t>
                    </a:r>
                    <a:endParaRPr lang="en-US" alt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4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9" y="5169"/>
                    <a:ext cx="1181" cy="864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91440" rIns="0" bIns="0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r>
                      <a:rPr lang="en-US" altLang="en-US" sz="1200" b="1">
                        <a:solidFill>
                          <a:srgbClr val="003300"/>
                        </a:solidFill>
                      </a:rPr>
                      <a:t>Block</a:t>
                    </a:r>
                  </a:p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r>
                      <a:rPr lang="en-US" altLang="en-US" sz="1200" b="1">
                        <a:solidFill>
                          <a:srgbClr val="003300"/>
                        </a:solidFill>
                      </a:rPr>
                      <a:t>(1, 1)</a:t>
                    </a:r>
                    <a:endParaRPr lang="en-US" alt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42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01" y="5169"/>
                    <a:ext cx="1181" cy="864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91440" rIns="0" bIns="0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r>
                      <a:rPr lang="en-US" altLang="en-US" sz="1200" b="1">
                        <a:solidFill>
                          <a:srgbClr val="003300"/>
                        </a:solidFill>
                      </a:rPr>
                      <a:t>Block</a:t>
                    </a:r>
                  </a:p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r>
                      <a:rPr lang="en-US" altLang="en-US" sz="1200" b="1">
                        <a:solidFill>
                          <a:srgbClr val="003300"/>
                        </a:solidFill>
                      </a:rPr>
                      <a:t>(2, 1)</a:t>
                    </a:r>
                    <a:endParaRPr lang="en-US" altLang="en-US">
                      <a:solidFill>
                        <a:srgbClr val="003300"/>
                      </a:solidFill>
                    </a:endParaRPr>
                  </a:p>
                </p:txBody>
              </p:sp>
            </p:grpSp>
          </p:grpSp>
          <p:sp>
            <p:nvSpPr>
              <p:cNvPr id="33" name="Line 45"/>
              <p:cNvSpPr>
                <a:spLocks noChangeShapeType="1"/>
              </p:cNvSpPr>
              <p:nvPr/>
            </p:nvSpPr>
            <p:spPr bwMode="auto">
              <a:xfrm flipH="1">
                <a:off x="3510" y="2255"/>
                <a:ext cx="1067" cy="623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46"/>
              <p:cNvSpPr>
                <a:spLocks noChangeShapeType="1"/>
              </p:cNvSpPr>
              <p:nvPr/>
            </p:nvSpPr>
            <p:spPr bwMode="auto">
              <a:xfrm>
                <a:off x="5022" y="2255"/>
                <a:ext cx="243" cy="61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47"/>
              <p:cNvSpPr>
                <a:spLocks noChangeShapeType="1"/>
              </p:cNvSpPr>
              <p:nvPr/>
            </p:nvSpPr>
            <p:spPr bwMode="auto">
              <a:xfrm flipH="1">
                <a:off x="4144" y="2581"/>
                <a:ext cx="411" cy="2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48"/>
              <p:cNvSpPr>
                <a:spLocks noChangeShapeType="1"/>
              </p:cNvSpPr>
              <p:nvPr/>
            </p:nvSpPr>
            <p:spPr bwMode="auto">
              <a:xfrm>
                <a:off x="5022" y="2581"/>
                <a:ext cx="100" cy="303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Text Box 39"/>
            <p:cNvSpPr txBox="1">
              <a:spLocks noChangeArrowheads="1"/>
            </p:cNvSpPr>
            <p:nvPr/>
          </p:nvSpPr>
          <p:spPr bwMode="auto">
            <a:xfrm>
              <a:off x="5936721" y="4038601"/>
              <a:ext cx="3035433" cy="205581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200" b="1">
                  <a:solidFill>
                    <a:srgbClr val="003300"/>
                  </a:solidFill>
                </a:rPr>
                <a:t>Block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9" name="Rectangle 42"/>
            <p:cNvSpPr>
              <a:spLocks noChangeArrowheads="1"/>
            </p:cNvSpPr>
            <p:nvPr/>
          </p:nvSpPr>
          <p:spPr bwMode="auto">
            <a:xfrm>
              <a:off x="6050228" y="4414838"/>
              <a:ext cx="2804981" cy="1554162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10" name="Line 48"/>
            <p:cNvSpPr>
              <a:spLocks noChangeShapeType="1"/>
            </p:cNvSpPr>
            <p:nvPr/>
          </p:nvSpPr>
          <p:spPr bwMode="auto">
            <a:xfrm>
              <a:off x="8294556" y="4414838"/>
              <a:ext cx="0" cy="15541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50"/>
            <p:cNvSpPr txBox="1">
              <a:spLocks noChangeArrowheads="1"/>
            </p:cNvSpPr>
            <p:nvPr/>
          </p:nvSpPr>
          <p:spPr bwMode="auto">
            <a:xfrm>
              <a:off x="6132777" y="5057775"/>
              <a:ext cx="400712" cy="2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(0, 1)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12" name="Text Box 51"/>
            <p:cNvSpPr txBox="1">
              <a:spLocks noChangeArrowheads="1"/>
            </p:cNvSpPr>
            <p:nvPr/>
          </p:nvSpPr>
          <p:spPr bwMode="auto">
            <a:xfrm>
              <a:off x="6693429" y="5057775"/>
              <a:ext cx="400712" cy="2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(1, 1)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13" name="Text Box 52"/>
            <p:cNvSpPr txBox="1">
              <a:spLocks noChangeArrowheads="1"/>
            </p:cNvSpPr>
            <p:nvPr/>
          </p:nvSpPr>
          <p:spPr bwMode="auto">
            <a:xfrm>
              <a:off x="7254081" y="5057775"/>
              <a:ext cx="400712" cy="2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(2, 1)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14" name="Text Box 53"/>
            <p:cNvSpPr txBox="1">
              <a:spLocks noChangeArrowheads="1"/>
            </p:cNvSpPr>
            <p:nvPr/>
          </p:nvSpPr>
          <p:spPr bwMode="auto">
            <a:xfrm>
              <a:off x="7814733" y="5057775"/>
              <a:ext cx="400712" cy="2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(3, 1)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15" name="Text Box 54"/>
            <p:cNvSpPr txBox="1">
              <a:spLocks noChangeArrowheads="1"/>
            </p:cNvSpPr>
            <p:nvPr/>
          </p:nvSpPr>
          <p:spPr bwMode="auto">
            <a:xfrm>
              <a:off x="8377106" y="5057775"/>
              <a:ext cx="400711" cy="2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(4, 1)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16" name="Text Box 56"/>
            <p:cNvSpPr txBox="1">
              <a:spLocks noChangeArrowheads="1"/>
            </p:cNvSpPr>
            <p:nvPr/>
          </p:nvSpPr>
          <p:spPr bwMode="auto">
            <a:xfrm>
              <a:off x="6132777" y="5573714"/>
              <a:ext cx="400712" cy="268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(0, 2)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17" name="Text Box 57"/>
            <p:cNvSpPr txBox="1">
              <a:spLocks noChangeArrowheads="1"/>
            </p:cNvSpPr>
            <p:nvPr/>
          </p:nvSpPr>
          <p:spPr bwMode="auto">
            <a:xfrm>
              <a:off x="6693429" y="5573714"/>
              <a:ext cx="400712" cy="268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(1, 2)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18" name="Text Box 58"/>
            <p:cNvSpPr txBox="1">
              <a:spLocks noChangeArrowheads="1"/>
            </p:cNvSpPr>
            <p:nvPr/>
          </p:nvSpPr>
          <p:spPr bwMode="auto">
            <a:xfrm>
              <a:off x="7254081" y="5573714"/>
              <a:ext cx="400712" cy="268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(2, 2)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19" name="Text Box 59"/>
            <p:cNvSpPr txBox="1">
              <a:spLocks noChangeArrowheads="1"/>
            </p:cNvSpPr>
            <p:nvPr/>
          </p:nvSpPr>
          <p:spPr bwMode="auto">
            <a:xfrm>
              <a:off x="7814733" y="5573714"/>
              <a:ext cx="400712" cy="268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(3, 2)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20" name="Text Box 60"/>
            <p:cNvSpPr txBox="1">
              <a:spLocks noChangeArrowheads="1"/>
            </p:cNvSpPr>
            <p:nvPr/>
          </p:nvSpPr>
          <p:spPr bwMode="auto">
            <a:xfrm>
              <a:off x="8377106" y="5573714"/>
              <a:ext cx="400711" cy="268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(4, 2)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21" name="Text Box 62"/>
            <p:cNvSpPr txBox="1">
              <a:spLocks noChangeArrowheads="1"/>
            </p:cNvSpPr>
            <p:nvPr/>
          </p:nvSpPr>
          <p:spPr bwMode="auto">
            <a:xfrm>
              <a:off x="6131058" y="4541839"/>
              <a:ext cx="400711" cy="268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(0, 0)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6691710" y="4541839"/>
              <a:ext cx="400711" cy="268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(1, 0)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23" name="Text Box 64"/>
            <p:cNvSpPr txBox="1">
              <a:spLocks noChangeArrowheads="1"/>
            </p:cNvSpPr>
            <p:nvPr/>
          </p:nvSpPr>
          <p:spPr bwMode="auto">
            <a:xfrm>
              <a:off x="7254081" y="4541839"/>
              <a:ext cx="400712" cy="268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(2, 0)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24" name="Text Box 65"/>
            <p:cNvSpPr txBox="1">
              <a:spLocks noChangeArrowheads="1"/>
            </p:cNvSpPr>
            <p:nvPr/>
          </p:nvSpPr>
          <p:spPr bwMode="auto">
            <a:xfrm>
              <a:off x="7814733" y="4541839"/>
              <a:ext cx="400712" cy="268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(3, 0)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25" name="Text Box 66"/>
            <p:cNvSpPr txBox="1">
              <a:spLocks noChangeArrowheads="1"/>
            </p:cNvSpPr>
            <p:nvPr/>
          </p:nvSpPr>
          <p:spPr bwMode="auto">
            <a:xfrm>
              <a:off x="8375385" y="4541839"/>
              <a:ext cx="400712" cy="268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Thread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000" b="1">
                  <a:solidFill>
                    <a:srgbClr val="003300"/>
                  </a:solidFill>
                </a:rPr>
                <a:t>(4, 0)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26" name="Line 43"/>
            <p:cNvSpPr>
              <a:spLocks noChangeShapeType="1"/>
            </p:cNvSpPr>
            <p:nvPr/>
          </p:nvSpPr>
          <p:spPr bwMode="auto">
            <a:xfrm flipV="1">
              <a:off x="6050227" y="4932363"/>
              <a:ext cx="28084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44"/>
            <p:cNvSpPr>
              <a:spLocks noChangeShapeType="1"/>
            </p:cNvSpPr>
            <p:nvPr/>
          </p:nvSpPr>
          <p:spPr bwMode="auto">
            <a:xfrm>
              <a:off x="6050227" y="5451475"/>
              <a:ext cx="280842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>
              <a:off x="6610879" y="4414838"/>
              <a:ext cx="1720" cy="15541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6"/>
            <p:cNvSpPr>
              <a:spLocks noChangeShapeType="1"/>
            </p:cNvSpPr>
            <p:nvPr/>
          </p:nvSpPr>
          <p:spPr bwMode="auto">
            <a:xfrm>
              <a:off x="7171531" y="4414838"/>
              <a:ext cx="1720" cy="15541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7"/>
            <p:cNvSpPr>
              <a:spLocks noChangeShapeType="1"/>
            </p:cNvSpPr>
            <p:nvPr/>
          </p:nvSpPr>
          <p:spPr bwMode="auto">
            <a:xfrm>
              <a:off x="7732183" y="4414838"/>
              <a:ext cx="1720" cy="15541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of Thread Blocks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087614" y="2108723"/>
            <a:ext cx="7243586" cy="4245424"/>
          </a:xfrm>
        </p:spPr>
        <p:txBody>
          <a:bodyPr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blockIdx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400" dirty="0"/>
              <a:t>Identify block within grid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400" dirty="0"/>
              <a:t>1D, 2D or 3D index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400" dirty="0"/>
              <a:t>Thread block dimensions –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blockDim</a:t>
            </a:r>
            <a:r>
              <a:rPr lang="en-IN" sz="2400" dirty="0"/>
              <a:t> 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IN" sz="2400" dirty="0"/>
              <a:t>Grid of Thread Blocks dimension –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gridDim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Thread Block Example</a:t>
            </a: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1002136" y="1600202"/>
            <a:ext cx="8548263" cy="5059216"/>
            <a:chOff x="495300" y="1600200"/>
            <a:chExt cx="8915400" cy="4728865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95300" y="1600200"/>
              <a:ext cx="8915400" cy="4525963"/>
            </a:xfrm>
            <a:prstGeom prst="rect">
              <a:avLst/>
            </a:prstGeom>
          </p:spPr>
          <p:txBody>
            <a:bodyPr/>
            <a:lstStyle/>
            <a:p>
              <a:pPr marL="342900" indent="-342900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2000" kern="0" dirty="0" err="1">
                  <a:latin typeface="Courier New" pitchFamily="49" charset="0"/>
                </a:rPr>
                <a:t>int</a:t>
              </a:r>
              <a:r>
                <a:rPr lang="en-US" sz="2000" kern="0" dirty="0">
                  <a:latin typeface="Courier New" pitchFamily="49" charset="0"/>
                </a:rPr>
                <a:t> </a:t>
              </a:r>
              <a:r>
                <a:rPr lang="en-US" sz="2000" kern="0" dirty="0" err="1">
                  <a:latin typeface="Courier New" pitchFamily="49" charset="0"/>
                </a:rPr>
                <a:t>i</a:t>
              </a:r>
              <a:r>
                <a:rPr lang="en-US" sz="2000" kern="0" dirty="0">
                  <a:latin typeface="Courier New" pitchFamily="49" charset="0"/>
                </a:rPr>
                <a:t> = </a:t>
              </a:r>
              <a:r>
                <a:rPr lang="en-US" sz="2000" b="1" kern="0" dirty="0" err="1">
                  <a:latin typeface="Courier New" pitchFamily="49" charset="0"/>
                </a:rPr>
                <a:t>blockIdx.x</a:t>
              </a:r>
              <a:r>
                <a:rPr lang="en-US" sz="2000" kern="0" dirty="0">
                  <a:latin typeface="Courier New" pitchFamily="49" charset="0"/>
                </a:rPr>
                <a:t> * </a:t>
              </a:r>
              <a:r>
                <a:rPr lang="en-US" sz="2000" b="1" kern="0" dirty="0" err="1">
                  <a:latin typeface="Courier New" pitchFamily="49" charset="0"/>
                </a:rPr>
                <a:t>blockDim.x</a:t>
              </a:r>
              <a:r>
                <a:rPr lang="en-US" sz="2000" kern="0" dirty="0">
                  <a:latin typeface="Courier New" pitchFamily="49" charset="0"/>
                </a:rPr>
                <a:t> + </a:t>
              </a:r>
              <a:r>
                <a:rPr lang="en-US" sz="2000" b="1" kern="0" dirty="0" err="1">
                  <a:latin typeface="Courier New" pitchFamily="49" charset="0"/>
                </a:rPr>
                <a:t>threadIdx.x</a:t>
              </a:r>
              <a:r>
                <a:rPr lang="en-US" sz="2000" kern="0" dirty="0">
                  <a:latin typeface="Courier New" pitchFamily="49" charset="0"/>
                </a:rPr>
                <a:t>;</a:t>
              </a:r>
              <a:endParaRPr lang="en-US" sz="2000" kern="0" dirty="0">
                <a:latin typeface="+mn-lt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2806700" y="5867400"/>
              <a:ext cx="4140370" cy="461665"/>
            </a:xfrm>
            <a:prstGeom prst="rect">
              <a:avLst/>
            </a:prstGeom>
            <a:noFill/>
            <a:ln w="9525">
              <a:noFill/>
              <a:miter lim="800000"/>
              <a:headEnd type="none" w="lg" len="med"/>
              <a:tailEnd type="none" w="lg" len="med"/>
            </a:ln>
          </p:spPr>
          <p:txBody>
            <a:bodyPr wrap="none"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2400"/>
                <a:t>Assuming blockDim.x = 64</a:t>
              </a:r>
            </a:p>
          </p:txBody>
        </p:sp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642114" y="2078038"/>
              <a:ext cx="7906122" cy="3645932"/>
              <a:chOff x="642114" y="2078038"/>
              <a:chExt cx="7906122" cy="3645932"/>
            </a:xfrm>
          </p:grpSpPr>
          <p:sp>
            <p:nvSpPr>
              <p:cNvPr id="11" name="Rectangle 4"/>
              <p:cNvSpPr>
                <a:spLocks noChangeArrowheads="1"/>
              </p:cNvSpPr>
              <p:nvPr/>
            </p:nvSpPr>
            <p:spPr bwMode="auto">
              <a:xfrm>
                <a:off x="808038" y="2763838"/>
                <a:ext cx="990600" cy="8382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sz="2000" b="1">
                    <a:latin typeface="Courier New" pitchFamily="49" charset="0"/>
                  </a:rPr>
                  <a:t>a[0]</a:t>
                </a:r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2376488" y="2763838"/>
                <a:ext cx="990600" cy="8382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sz="2000" b="1">
                    <a:latin typeface="Courier New" pitchFamily="49" charset="0"/>
                  </a:rPr>
                  <a:t>a[63]</a:t>
                </a: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3367088" y="2763838"/>
                <a:ext cx="990600" cy="8382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sz="2000" b="1">
                    <a:latin typeface="Courier New" pitchFamily="49" charset="0"/>
                  </a:rPr>
                  <a:t>a[64]</a:t>
                </a: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4935538" y="2763838"/>
                <a:ext cx="990600" cy="8382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sz="2000" b="1">
                    <a:latin typeface="Courier New" pitchFamily="49" charset="0"/>
                  </a:rPr>
                  <a:t>a[127]</a:t>
                </a: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5926138" y="2763838"/>
                <a:ext cx="990600" cy="8382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sz="2000" b="1">
                    <a:latin typeface="Courier New" pitchFamily="49" charset="0"/>
                  </a:rPr>
                  <a:t>a[128]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7429500" y="2763838"/>
                <a:ext cx="973138" cy="8382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sz="2000" b="1">
                    <a:latin typeface="Courier New" pitchFamily="49" charset="0"/>
                  </a:rPr>
                  <a:t>a[191]</a:t>
                </a:r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 flipV="1">
                <a:off x="808038" y="2535238"/>
                <a:ext cx="25590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arrow" w="lg" len="med"/>
                <a:tailEnd type="arrow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3449638" y="2535238"/>
                <a:ext cx="24765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arrow" w="lg" len="med"/>
                <a:tailEnd type="arrow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5926138" y="2535238"/>
                <a:ext cx="24765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arrow" w="lg" len="med"/>
                <a:tailEnd type="arrow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1220788" y="2078038"/>
                <a:ext cx="177687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b="1"/>
                  <a:t>blockIdx.x =0</a:t>
                </a:r>
              </a:p>
            </p:txBody>
          </p:sp>
          <p:sp>
            <p:nvSpPr>
              <p:cNvPr id="21" name="Text Box 16"/>
              <p:cNvSpPr txBox="1">
                <a:spLocks noChangeArrowheads="1"/>
              </p:cNvSpPr>
              <p:nvPr/>
            </p:nvSpPr>
            <p:spPr bwMode="auto">
              <a:xfrm>
                <a:off x="3883025" y="2078038"/>
                <a:ext cx="177687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b="1"/>
                  <a:t>blockIdx.x =1</a:t>
                </a:r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6194424" y="2078038"/>
                <a:ext cx="177687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b="1"/>
                  <a:t>blockIdx.x =2</a:t>
                </a:r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 rot="18629705">
                <a:off x="82987" y="4048097"/>
                <a:ext cx="1518364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/>
                  <a:t>threadIdx.x 0</a:t>
                </a:r>
              </a:p>
            </p:txBody>
          </p:sp>
          <p:sp>
            <p:nvSpPr>
              <p:cNvPr id="24" name="Text Box 19"/>
              <p:cNvSpPr txBox="1">
                <a:spLocks noChangeArrowheads="1"/>
              </p:cNvSpPr>
              <p:nvPr/>
            </p:nvSpPr>
            <p:spPr bwMode="auto">
              <a:xfrm rot="18629705">
                <a:off x="1714316" y="4075084"/>
                <a:ext cx="16466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/>
                  <a:t>threadIdx.x 63</a:t>
                </a:r>
              </a:p>
            </p:txBody>
          </p:sp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 rot="18629705">
                <a:off x="2726174" y="4081434"/>
                <a:ext cx="1518364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/>
                  <a:t>threadIdx.x 0</a:t>
                </a:r>
              </a:p>
            </p:txBody>
          </p:sp>
          <p:sp>
            <p:nvSpPr>
              <p:cNvPr id="26" name="Text Box 21"/>
              <p:cNvSpPr txBox="1">
                <a:spLocks noChangeArrowheads="1"/>
              </p:cNvSpPr>
              <p:nvPr/>
            </p:nvSpPr>
            <p:spPr bwMode="auto">
              <a:xfrm rot="18629705">
                <a:off x="4357504" y="4110009"/>
                <a:ext cx="16466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/>
                  <a:t>threadIdx.x 63</a:t>
                </a:r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 rot="18629705">
                <a:off x="5367774" y="4081434"/>
                <a:ext cx="1518364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/>
                  <a:t>threadIdx.x 0</a:t>
                </a: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 rot="18629705">
                <a:off x="6999104" y="4110009"/>
                <a:ext cx="16466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/>
                  <a:t>threadIdx.x 63</a:t>
                </a:r>
              </a:p>
            </p:txBody>
          </p:sp>
          <p:sp>
            <p:nvSpPr>
              <p:cNvPr id="29" name="Text Box 26"/>
              <p:cNvSpPr txBox="1">
                <a:spLocks noChangeArrowheads="1"/>
              </p:cNvSpPr>
              <p:nvPr/>
            </p:nvSpPr>
            <p:spPr bwMode="auto">
              <a:xfrm>
                <a:off x="955674" y="5354638"/>
                <a:ext cx="6932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b="1"/>
                  <a:t>i = 0</a:t>
                </a: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2376487" y="5354638"/>
                <a:ext cx="8321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b="1"/>
                  <a:t>i = 63</a:t>
                </a:r>
              </a:p>
            </p:txBody>
          </p:sp>
          <p:sp>
            <p:nvSpPr>
              <p:cNvPr id="31" name="Text Box 28"/>
              <p:cNvSpPr txBox="1">
                <a:spLocks noChangeArrowheads="1"/>
              </p:cNvSpPr>
              <p:nvPr/>
            </p:nvSpPr>
            <p:spPr bwMode="auto">
              <a:xfrm>
                <a:off x="3597274" y="5354638"/>
                <a:ext cx="8321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b="1"/>
                  <a:t>i = 64</a:t>
                </a:r>
              </a:p>
            </p:txBody>
          </p:sp>
          <p:sp>
            <p:nvSpPr>
              <p:cNvPr id="32" name="Text Box 29"/>
              <p:cNvSpPr txBox="1">
                <a:spLocks noChangeArrowheads="1"/>
              </p:cNvSpPr>
              <p:nvPr/>
            </p:nvSpPr>
            <p:spPr bwMode="auto">
              <a:xfrm>
                <a:off x="5018087" y="5354638"/>
                <a:ext cx="971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b="1"/>
                  <a:t>i = 127</a:t>
                </a:r>
              </a:p>
            </p:txBody>
          </p:sp>
          <p:sp>
            <p:nvSpPr>
              <p:cNvPr id="33" name="Text Box 30"/>
              <p:cNvSpPr txBox="1">
                <a:spLocks noChangeArrowheads="1"/>
              </p:cNvSpPr>
              <p:nvPr/>
            </p:nvSpPr>
            <p:spPr bwMode="auto">
              <a:xfrm>
                <a:off x="6156324" y="5354638"/>
                <a:ext cx="971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b="1"/>
                  <a:t>i = 128</a:t>
                </a:r>
              </a:p>
            </p:txBody>
          </p:sp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auto">
              <a:xfrm>
                <a:off x="7577137" y="5354638"/>
                <a:ext cx="9710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lg" len="med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b="1"/>
                  <a:t>i = 191</a:t>
                </a:r>
              </a:p>
            </p:txBody>
          </p:sp>
          <p:sp>
            <p:nvSpPr>
              <p:cNvPr id="35" name="TextBox 31"/>
              <p:cNvSpPr txBox="1">
                <a:spLocks noChangeArrowheads="1"/>
              </p:cNvSpPr>
              <p:nvPr/>
            </p:nvSpPr>
            <p:spPr bwMode="auto">
              <a:xfrm>
                <a:off x="1898650" y="2982913"/>
                <a:ext cx="4953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/>
                  <a:t>….</a:t>
                </a:r>
              </a:p>
            </p:txBody>
          </p:sp>
          <p:sp>
            <p:nvSpPr>
              <p:cNvPr id="36" name="TextBox 32"/>
              <p:cNvSpPr txBox="1">
                <a:spLocks noChangeArrowheads="1"/>
              </p:cNvSpPr>
              <p:nvPr/>
            </p:nvSpPr>
            <p:spPr bwMode="auto">
              <a:xfrm>
                <a:off x="4457699" y="2982913"/>
                <a:ext cx="4953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/>
                  <a:t>….</a:t>
                </a:r>
              </a:p>
            </p:txBody>
          </p:sp>
          <p:sp>
            <p:nvSpPr>
              <p:cNvPr id="37" name="TextBox 33"/>
              <p:cNvSpPr txBox="1">
                <a:spLocks noChangeArrowheads="1"/>
              </p:cNvSpPr>
              <p:nvPr/>
            </p:nvSpPr>
            <p:spPr bwMode="auto">
              <a:xfrm>
                <a:off x="7016749" y="2971800"/>
                <a:ext cx="4953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/>
                  <a:t>….</a:t>
                </a: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Thread Block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087615" y="2108723"/>
            <a:ext cx="7178930" cy="4430622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FF0000"/>
                </a:solidFill>
              </a:rPr>
              <a:t>__global__ </a:t>
            </a:r>
            <a:r>
              <a:rPr lang="en-US" dirty="0"/>
              <a:t>void addition (float *A, float * B, float *C, int </a:t>
            </a:r>
            <a:r>
              <a:rPr lang="en-US" dirty="0" err="1"/>
              <a:t>iSize</a:t>
            </a:r>
            <a:r>
              <a:rPr lang="en-US" dirty="0"/>
              <a:t>)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/>
              <a:t>{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 // Calculate vector index.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int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blockIdx.x</a:t>
            </a:r>
            <a:r>
              <a:rPr lang="en-US" dirty="0">
                <a:solidFill>
                  <a:srgbClr val="FF0000"/>
                </a:solidFill>
              </a:rPr>
              <a:t> * </a:t>
            </a:r>
            <a:r>
              <a:rPr lang="en-US" dirty="0" err="1">
                <a:solidFill>
                  <a:srgbClr val="FF0000"/>
                </a:solidFill>
              </a:rPr>
              <a:t>blockDim.x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threadIdx.x</a:t>
            </a:r>
            <a:r>
              <a:rPr lang="en-US" dirty="0">
                <a:solidFill>
                  <a:srgbClr val="FF0000"/>
                </a:solidFill>
              </a:rPr>
              <a:t>;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/>
              <a:t>	if 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iSize</a:t>
            </a:r>
            <a:r>
              <a:rPr lang="en-US" dirty="0"/>
              <a:t>) // index within vector size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/>
              <a:t>		C[</a:t>
            </a:r>
            <a:r>
              <a:rPr lang="en-US" dirty="0" err="1"/>
              <a:t>i</a:t>
            </a:r>
            <a:r>
              <a:rPr lang="en-US" dirty="0"/>
              <a:t>] = A[</a:t>
            </a:r>
            <a:r>
              <a:rPr lang="en-US" dirty="0" err="1"/>
              <a:t>i</a:t>
            </a:r>
            <a:r>
              <a:rPr lang="en-US" dirty="0"/>
              <a:t>] + B[</a:t>
            </a:r>
            <a:r>
              <a:rPr lang="en-US" dirty="0" err="1"/>
              <a:t>i</a:t>
            </a:r>
            <a:r>
              <a:rPr lang="en-US" dirty="0"/>
              <a:t>];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/>
              <a:t>} 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Thread Block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01609" y="1681018"/>
            <a:ext cx="4244114" cy="5176981"/>
          </a:xfrm>
        </p:spPr>
        <p:txBody>
          <a:bodyPr>
            <a:normAutofit fontScale="55000" lnSpcReduction="20000"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2D array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1D array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2D array – 1D array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Row No* Total Columns + Column No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R-1 and C-2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1*3 + 2 = 5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R-2 and C-1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2*3 + 1 = 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66157"/>
              </p:ext>
            </p:extLst>
          </p:nvPr>
        </p:nvGraphicFramePr>
        <p:xfrm>
          <a:off x="5345723" y="1757363"/>
          <a:ext cx="3470388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9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C-0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C-1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C-2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Column</a:t>
                      </a:r>
                    </a:p>
                  </a:txBody>
                  <a:tcPr marL="84407" marR="844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9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R-0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4407" marR="84407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4407" marR="84407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84407" marR="84407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4407" marR="844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9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R-1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84407" marR="84407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84407" marR="84407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84407" marR="84407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4407" marR="844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9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R-2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84407" marR="84407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84407" marR="84407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84407" marR="84407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4407" marR="844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Row</a:t>
                      </a:r>
                    </a:p>
                  </a:txBody>
                  <a:tcPr marL="84407" marR="8440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407" marR="844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486401" y="4419600"/>
          <a:ext cx="34231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3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03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03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0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1D Index</a:t>
                      </a:r>
                    </a:p>
                  </a:txBody>
                  <a:tcPr marL="84407" marR="84407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4407" marR="8440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4407" marR="844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4407" marR="84407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4407" marR="84407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84407" marR="84407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84407" marR="84407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84407" marR="84407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84407" marR="84407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84407" marR="84407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84407" marR="84407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84407" marR="84407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Thread Block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66999" y="1514765"/>
            <a:ext cx="3903237" cy="5061526"/>
          </a:xfrm>
        </p:spPr>
        <p:txBody>
          <a:bodyPr>
            <a:noAutofit/>
          </a:bodyPr>
          <a:lstStyle/>
          <a:p>
            <a:pPr marL="341313" indent="-341313">
              <a:spcBef>
                <a:spcPts val="600"/>
              </a:spcBef>
              <a:spcAft>
                <a:spcPts val="600"/>
              </a:spcAft>
              <a:buClr>
                <a:srgbClr val="4D4D4D"/>
              </a:buClr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en-US" sz="1800" b="1" dirty="0">
                <a:solidFill>
                  <a:srgbClr val="4D4D4D"/>
                </a:solidFill>
              </a:rPr>
              <a:t>Example of 2D block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en-US" sz="1800" b="1" dirty="0">
                <a:solidFill>
                  <a:srgbClr val="008000"/>
                </a:solidFill>
              </a:rPr>
              <a:t>// Add two matrices A and B of    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en-US" sz="1800" b="1" dirty="0">
                <a:solidFill>
                  <a:srgbClr val="008000"/>
                </a:solidFill>
              </a:rPr>
              <a:t> //dimension NxN and store the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en-US" sz="1800" b="1" dirty="0">
                <a:solidFill>
                  <a:srgbClr val="008000"/>
                </a:solidFill>
              </a:rPr>
              <a:t>// result into matrix C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en-US" sz="1800" b="1" dirty="0">
                <a:solidFill>
                  <a:srgbClr val="FF0000"/>
                </a:solidFill>
              </a:rPr>
              <a:t>__global__ </a:t>
            </a:r>
            <a:r>
              <a:rPr lang="pt-BR" altLang="en-US" sz="1800" b="1" dirty="0">
                <a:solidFill>
                  <a:srgbClr val="0000CC"/>
                </a:solidFill>
              </a:rPr>
              <a:t>void</a:t>
            </a:r>
            <a:r>
              <a:rPr lang="pt-BR" altLang="en-US" sz="1800" b="1" dirty="0">
                <a:solidFill>
                  <a:srgbClr val="000000"/>
                </a:solidFill>
              </a:rPr>
              <a:t> matAdd(</a:t>
            </a:r>
            <a:r>
              <a:rPr lang="pt-BR" altLang="en-US" sz="1800" b="1" dirty="0">
                <a:solidFill>
                  <a:srgbClr val="0000CC"/>
                </a:solidFill>
              </a:rPr>
              <a:t>int</a:t>
            </a:r>
            <a:r>
              <a:rPr lang="pt-BR" altLang="en-US" sz="1800" b="1" dirty="0">
                <a:solidFill>
                  <a:srgbClr val="000000"/>
                </a:solidFill>
              </a:rPr>
              <a:t> N, </a:t>
            </a:r>
            <a:r>
              <a:rPr lang="pt-BR" altLang="en-US" sz="1800" b="1" dirty="0">
                <a:solidFill>
                  <a:srgbClr val="0000CC"/>
                </a:solidFill>
              </a:rPr>
              <a:t>float*</a:t>
            </a:r>
            <a:r>
              <a:rPr lang="pt-BR" altLang="en-US" sz="1800" b="1" dirty="0">
                <a:solidFill>
                  <a:srgbClr val="000000"/>
                </a:solidFill>
              </a:rPr>
              <a:t> A, </a:t>
            </a:r>
            <a:r>
              <a:rPr lang="pt-BR" altLang="en-US" sz="1800" b="1" dirty="0">
                <a:solidFill>
                  <a:srgbClr val="0000CC"/>
                </a:solidFill>
              </a:rPr>
              <a:t>float*</a:t>
            </a:r>
            <a:r>
              <a:rPr lang="pt-BR" altLang="en-US" sz="1800" b="1" dirty="0">
                <a:solidFill>
                  <a:srgbClr val="000000"/>
                </a:solidFill>
              </a:rPr>
              <a:t> B, </a:t>
            </a:r>
            <a:r>
              <a:rPr lang="en-US" altLang="en-US" sz="1800" b="1" dirty="0">
                <a:solidFill>
                  <a:srgbClr val="0000CC"/>
                </a:solidFill>
              </a:rPr>
              <a:t>float*</a:t>
            </a:r>
            <a:r>
              <a:rPr lang="en-US" altLang="en-US" sz="1800" b="1" dirty="0">
                <a:solidFill>
                  <a:srgbClr val="000000"/>
                </a:solidFill>
              </a:rPr>
              <a:t> C)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1800" b="1" dirty="0">
                <a:solidFill>
                  <a:srgbClr val="000000"/>
                </a:solidFill>
              </a:rPr>
              <a:t>{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1800" b="1" dirty="0">
                <a:solidFill>
                  <a:srgbClr val="FF0000"/>
                </a:solidFill>
              </a:rPr>
              <a:t>    </a:t>
            </a:r>
            <a:r>
              <a:rPr lang="en-US" altLang="en-US" sz="1800" b="1" dirty="0" err="1">
                <a:solidFill>
                  <a:srgbClr val="FF0000"/>
                </a:solidFill>
              </a:rPr>
              <a:t>int</a:t>
            </a:r>
            <a:r>
              <a:rPr lang="en-US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 err="1">
                <a:solidFill>
                  <a:srgbClr val="FF0000"/>
                </a:solidFill>
              </a:rPr>
              <a:t>i</a:t>
            </a:r>
            <a:r>
              <a:rPr lang="en-US" altLang="en-US" sz="1800" b="1" dirty="0">
                <a:solidFill>
                  <a:srgbClr val="FF0000"/>
                </a:solidFill>
              </a:rPr>
              <a:t> = </a:t>
            </a:r>
            <a:r>
              <a:rPr lang="en-US" altLang="en-US" sz="1800" b="1" dirty="0" err="1">
                <a:solidFill>
                  <a:srgbClr val="FF0000"/>
                </a:solidFill>
              </a:rPr>
              <a:t>threadIdx.x</a:t>
            </a:r>
            <a:r>
              <a:rPr lang="en-US" altLang="en-US" sz="1800" b="1" dirty="0">
                <a:solidFill>
                  <a:srgbClr val="FF0000"/>
                </a:solidFill>
              </a:rPr>
              <a:t>;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1800" b="1" dirty="0">
                <a:solidFill>
                  <a:srgbClr val="FF0000"/>
                </a:solidFill>
              </a:rPr>
              <a:t>    </a:t>
            </a:r>
            <a:r>
              <a:rPr lang="en-US" altLang="en-US" sz="1800" b="1" dirty="0" err="1">
                <a:solidFill>
                  <a:srgbClr val="FF0000"/>
                </a:solidFill>
              </a:rPr>
              <a:t>int</a:t>
            </a:r>
            <a:r>
              <a:rPr lang="en-US" altLang="en-US" sz="1800" b="1" dirty="0">
                <a:solidFill>
                  <a:srgbClr val="FF0000"/>
                </a:solidFill>
              </a:rPr>
              <a:t> j = </a:t>
            </a:r>
            <a:r>
              <a:rPr lang="en-US" altLang="en-US" sz="1800" b="1" dirty="0" err="1">
                <a:solidFill>
                  <a:srgbClr val="FF0000"/>
                </a:solidFill>
              </a:rPr>
              <a:t>threadIdx.y</a:t>
            </a:r>
            <a:r>
              <a:rPr lang="en-US" altLang="en-US" sz="1800" b="1" dirty="0">
                <a:solidFill>
                  <a:srgbClr val="FF0000"/>
                </a:solidFill>
              </a:rPr>
              <a:t>;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1800" b="1" dirty="0">
                <a:solidFill>
                  <a:srgbClr val="000000"/>
                </a:solidFill>
              </a:rPr>
              <a:t>    </a:t>
            </a:r>
            <a:r>
              <a:rPr lang="en-US" altLang="en-US" sz="1800" b="1" dirty="0"/>
              <a:t>C[j * N +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] = A[j * N +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] + B[j * N +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];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1800" b="1" dirty="0"/>
              <a:t>	 </a:t>
            </a:r>
            <a:r>
              <a:rPr lang="en-US" altLang="en-US" sz="1800" b="1" dirty="0">
                <a:solidFill>
                  <a:srgbClr val="008000"/>
                </a:solidFill>
              </a:rPr>
              <a:t>// C[</a:t>
            </a:r>
            <a:r>
              <a:rPr lang="en-US" altLang="en-US" sz="1800" b="1" dirty="0" err="1">
                <a:solidFill>
                  <a:srgbClr val="008000"/>
                </a:solidFill>
              </a:rPr>
              <a:t>i</a:t>
            </a:r>
            <a:r>
              <a:rPr lang="en-US" altLang="en-US" sz="1800" b="1" dirty="0">
                <a:solidFill>
                  <a:srgbClr val="008000"/>
                </a:solidFill>
              </a:rPr>
              <a:t>][j] = A[</a:t>
            </a:r>
            <a:r>
              <a:rPr lang="en-US" altLang="en-US" sz="1800" b="1" dirty="0" err="1">
                <a:solidFill>
                  <a:srgbClr val="008000"/>
                </a:solidFill>
              </a:rPr>
              <a:t>i</a:t>
            </a:r>
            <a:r>
              <a:rPr lang="en-US" altLang="en-US" sz="1800" b="1" dirty="0">
                <a:solidFill>
                  <a:srgbClr val="008000"/>
                </a:solidFill>
              </a:rPr>
              <a:t>][j] + B[</a:t>
            </a:r>
            <a:r>
              <a:rPr lang="en-US" altLang="en-US" sz="1800" b="1" dirty="0" err="1">
                <a:solidFill>
                  <a:srgbClr val="008000"/>
                </a:solidFill>
              </a:rPr>
              <a:t>i</a:t>
            </a:r>
            <a:r>
              <a:rPr lang="en-US" altLang="en-US" sz="1800" b="1" dirty="0">
                <a:solidFill>
                  <a:srgbClr val="008000"/>
                </a:solidFill>
              </a:rPr>
              <a:t>][j];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1800" b="1" dirty="0">
                <a:solidFill>
                  <a:srgbClr val="000000"/>
                </a:solidFill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en-US" sz="12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867564" y="1795552"/>
            <a:ext cx="4193309" cy="4119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en-US" b="1" dirty="0">
                <a:solidFill>
                  <a:srgbClr val="008000"/>
                </a:solidFill>
              </a:rPr>
              <a:t>// host code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en-US" b="1" dirty="0">
                <a:solidFill>
                  <a:srgbClr val="008000"/>
                </a:solidFill>
              </a:rPr>
              <a:t>int main()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en-US" b="1" dirty="0">
                <a:solidFill>
                  <a:srgbClr val="008000"/>
                </a:solidFill>
              </a:rPr>
              <a:t>{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en-US" b="1" dirty="0">
                <a:solidFill>
                  <a:srgbClr val="008000"/>
                </a:solidFill>
              </a:rPr>
              <a:t>    // Declare, allocate and initialize         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en-US" b="1" dirty="0">
                <a:solidFill>
                  <a:srgbClr val="008000"/>
                </a:solidFill>
              </a:rPr>
              <a:t>    // device memory A, B &amp; C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en-US" b="1" dirty="0">
                <a:solidFill>
                  <a:srgbClr val="008000"/>
                </a:solidFill>
              </a:rPr>
              <a:t>    // Kernel invocation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    dim3 Block(N, N);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    </a:t>
            </a:r>
            <a:r>
              <a:rPr lang="en-US" altLang="en-US" b="1" dirty="0" err="1">
                <a:solidFill>
                  <a:srgbClr val="FF0000"/>
                </a:solidFill>
              </a:rPr>
              <a:t>matAdd</a:t>
            </a:r>
            <a:r>
              <a:rPr lang="en-US" altLang="en-US" b="1" dirty="0">
                <a:solidFill>
                  <a:srgbClr val="FF0000"/>
                </a:solidFill>
              </a:rPr>
              <a:t>&lt;&lt;&lt;1, Block&gt;&gt;&gt;(N, A, B, C);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en-US" b="1" dirty="0">
                <a:solidFill>
                  <a:srgbClr val="008000"/>
                </a:solidFill>
              </a:rPr>
              <a:t>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Configuration Syntax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75501" y="1660237"/>
            <a:ext cx="6263596" cy="4574308"/>
          </a:xfrm>
        </p:spPr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</a:rPr>
              <a:t>// Define a logical thread block.</a:t>
            </a:r>
          </a:p>
          <a:p>
            <a:pPr>
              <a:spcAft>
                <a:spcPts val="0"/>
              </a:spcAft>
            </a:pPr>
            <a:r>
              <a:rPr lang="en-US" dirty="0"/>
              <a:t>dim3 Block(…);</a:t>
            </a:r>
          </a:p>
          <a:p>
            <a:pPr>
              <a:spcAft>
                <a:spcPts val="0"/>
              </a:spcAft>
            </a:pP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dim3 Block(N, N, N);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</a:rPr>
              <a:t>// Define a logical grid.</a:t>
            </a:r>
          </a:p>
          <a:p>
            <a:pPr>
              <a:spcAft>
                <a:spcPts val="0"/>
              </a:spcAft>
            </a:pPr>
            <a:r>
              <a:rPr lang="en-US" dirty="0"/>
              <a:t>dim3 Grid(…);</a:t>
            </a:r>
          </a:p>
          <a:p>
            <a:pPr>
              <a:spcAft>
                <a:spcPts val="0"/>
              </a:spcAft>
            </a:pP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dim3 Grid(N, N, N);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</a:rPr>
              <a:t>// Launch CUDA kernel.</a:t>
            </a:r>
          </a:p>
          <a:p>
            <a:pPr>
              <a:spcAft>
                <a:spcPts val="0"/>
              </a:spcAft>
            </a:pPr>
            <a:r>
              <a:rPr lang="en-US" dirty="0"/>
              <a:t>kernel&lt;&lt;&lt;Grid, Block&gt;&gt;&gt;(…);</a:t>
            </a:r>
          </a:p>
          <a:p>
            <a:pPr>
              <a:spcAft>
                <a:spcPts val="0"/>
              </a:spcAft>
            </a:pPr>
            <a:r>
              <a:rPr lang="en-US" dirty="0" err="1"/>
              <a:t>eg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matadd</a:t>
            </a:r>
            <a:r>
              <a:rPr lang="en-US" b="1" dirty="0">
                <a:solidFill>
                  <a:srgbClr val="FF0000"/>
                </a:solidFill>
              </a:rPr>
              <a:t>&lt;&lt;&lt; Grid, Block&gt;&gt;&gt;(N,A,B,C);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3075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CUDA</a:t>
            </a:r>
          </a:p>
        </p:txBody>
      </p:sp>
      <p:sp>
        <p:nvSpPr>
          <p:cNvPr id="3076" name="Rectangle 7"/>
          <p:cNvSpPr>
            <a:spLocks noGrp="1"/>
          </p:cNvSpPr>
          <p:nvPr>
            <p:ph sz="quarter" idx="12"/>
          </p:nvPr>
        </p:nvSpPr>
        <p:spPr>
          <a:xfrm>
            <a:off x="812800" y="1717965"/>
            <a:ext cx="8331200" cy="5024580"/>
          </a:xfrm>
        </p:spPr>
        <p:txBody>
          <a:bodyPr>
            <a:normAutofit/>
          </a:bodyPr>
          <a:lstStyle/>
          <a:p>
            <a:r>
              <a:rPr lang="en-GB" b="1" dirty="0"/>
              <a:t>C</a:t>
            </a:r>
            <a:r>
              <a:rPr lang="en-GB" dirty="0"/>
              <a:t>ompute </a:t>
            </a:r>
            <a:r>
              <a:rPr lang="en-GB" b="1" dirty="0"/>
              <a:t>U</a:t>
            </a:r>
            <a:r>
              <a:rPr lang="en-GB" dirty="0"/>
              <a:t>nified </a:t>
            </a:r>
            <a:r>
              <a:rPr lang="en-GB" b="1" dirty="0"/>
              <a:t>D</a:t>
            </a:r>
            <a:r>
              <a:rPr lang="en-GB" dirty="0"/>
              <a:t>evice </a:t>
            </a:r>
            <a:r>
              <a:rPr lang="en-GB" b="1" dirty="0"/>
              <a:t>A</a:t>
            </a:r>
            <a:r>
              <a:rPr lang="en-GB" dirty="0"/>
              <a:t>rchitecture</a:t>
            </a:r>
          </a:p>
          <a:p>
            <a:r>
              <a:rPr lang="en-GB" dirty="0"/>
              <a:t>NVIDIA GPU</a:t>
            </a:r>
          </a:p>
          <a:p>
            <a:r>
              <a:rPr lang="en-GB" dirty="0"/>
              <a:t>Allows developers to use GPUs for general-purpose computing</a:t>
            </a:r>
          </a:p>
          <a:p>
            <a:pPr lvl="1"/>
            <a:r>
              <a:rPr lang="en-GB" dirty="0"/>
              <a:t>Write code that can be executed in parallel across multiple GPU cores </a:t>
            </a:r>
          </a:p>
          <a:p>
            <a:pPr lvl="1"/>
            <a:r>
              <a:rPr lang="en-GB" dirty="0"/>
              <a:t>Speeds up compute-intensive applications for parallelizable parts of a computation </a:t>
            </a:r>
          </a:p>
          <a:p>
            <a:r>
              <a:rPr lang="en-GB" dirty="0"/>
              <a:t>High level Language</a:t>
            </a:r>
          </a:p>
          <a:p>
            <a:pPr lvl="1"/>
            <a:r>
              <a:rPr lang="en-GB" dirty="0"/>
              <a:t>Extended 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Device Memory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sz="2400" dirty="0" err="1"/>
              <a:t>cudaMallocManaged</a:t>
            </a:r>
            <a:endParaRPr lang="en-GB" sz="2400" dirty="0"/>
          </a:p>
          <a:p>
            <a:r>
              <a:rPr lang="en-GB" sz="2400" dirty="0" err="1"/>
              <a:t>cudaDeviceSynchronize</a:t>
            </a:r>
            <a:endParaRPr lang="en-GB" sz="2400" dirty="0"/>
          </a:p>
          <a:p>
            <a:r>
              <a:rPr lang="en-GB" sz="2400" dirty="0" err="1"/>
              <a:t>cudaFree</a:t>
            </a:r>
            <a:endParaRPr lang="en-GB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Memory Allocation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01610" y="2057401"/>
            <a:ext cx="7432790" cy="41194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IN" sz="2800" b="1" dirty="0" err="1">
                <a:solidFill>
                  <a:schemeClr val="accent6">
                    <a:lumMod val="50000"/>
                  </a:schemeClr>
                </a:solidFill>
              </a:rPr>
              <a:t>cudaMallocManaged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pPr lvl="1">
              <a:defRPr/>
            </a:pPr>
            <a:r>
              <a:rPr lang="en-IN" sz="2400" dirty="0"/>
              <a:t>Allocates object in device’s Global Memory and host Memory </a:t>
            </a:r>
          </a:p>
          <a:p>
            <a:pPr lvl="1">
              <a:defRPr/>
            </a:pPr>
            <a:r>
              <a:rPr lang="en-IN" sz="2400" dirty="0"/>
              <a:t>Pool of managed memory is created </a:t>
            </a:r>
          </a:p>
          <a:p>
            <a:pPr lvl="2">
              <a:defRPr/>
            </a:pPr>
            <a:r>
              <a:rPr lang="en-IN" sz="2400" dirty="0"/>
              <a:t>It is shared between CPU and GPU</a:t>
            </a:r>
          </a:p>
          <a:p>
            <a:pPr lvl="1">
              <a:defRPr/>
            </a:pPr>
            <a:r>
              <a:rPr lang="en-IN" sz="2400" dirty="0"/>
              <a:t>Accessible to both CPU and GPU using single pointer</a:t>
            </a:r>
          </a:p>
          <a:p>
            <a:pPr lvl="1">
              <a:defRPr/>
            </a:pPr>
            <a:r>
              <a:rPr lang="en-IN" sz="2400" dirty="0"/>
              <a:t>Two parameters</a:t>
            </a:r>
          </a:p>
          <a:p>
            <a:pPr lvl="2">
              <a:defRPr/>
            </a:pPr>
            <a:r>
              <a:rPr lang="en-IN" sz="2200" dirty="0"/>
              <a:t>Address of a pointer to allocated object</a:t>
            </a:r>
          </a:p>
          <a:p>
            <a:pPr lvl="2">
              <a:defRPr/>
            </a:pPr>
            <a:r>
              <a:rPr lang="en-IN" sz="2200" dirty="0"/>
              <a:t>Size of allocated object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Device Memory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01609" y="2057401"/>
            <a:ext cx="7506681" cy="41194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sz="2800" b="1" dirty="0" err="1">
                <a:solidFill>
                  <a:schemeClr val="accent6">
                    <a:lumMod val="50000"/>
                  </a:schemeClr>
                </a:solidFill>
              </a:rPr>
              <a:t>cudaFree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pPr lvl="1">
              <a:defRPr/>
            </a:pPr>
            <a:r>
              <a:rPr lang="en-IN" sz="2400" dirty="0"/>
              <a:t>Free object from device’s and host’s Memory</a:t>
            </a:r>
          </a:p>
          <a:p>
            <a:pPr lvl="1">
              <a:defRPr/>
            </a:pPr>
            <a:r>
              <a:rPr lang="en-IN" sz="2400" dirty="0"/>
              <a:t>Parameter – Pointer to object to be freed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33425" y="1600200"/>
            <a:ext cx="8327448" cy="381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8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3200" dirty="0">
                <a:solidFill>
                  <a:srgbClr val="000000"/>
                </a:solidFill>
              </a:rPr>
              <a:t>Example code:-</a:t>
            </a:r>
          </a:p>
          <a:p>
            <a:pPr marL="0" lvl="1">
              <a:spcBef>
                <a:spcPts val="7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800" dirty="0">
                <a:solidFill>
                  <a:srgbClr val="000000"/>
                </a:solidFill>
              </a:rPr>
              <a:t>Allocate and free an array of 256 floating point elements in device memory as well as on the host</a:t>
            </a:r>
          </a:p>
          <a:p>
            <a:pPr>
              <a:spcBef>
                <a:spcPts val="5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altLang="en-US" sz="20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5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 dirty="0">
                <a:solidFill>
                  <a:srgbClr val="0000CC"/>
                </a:solidFill>
                <a:latin typeface="Courier New" pitchFamily="49" charset="0"/>
              </a:rPr>
              <a:t>float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*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Ptr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ts val="5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cudaMallocManaged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(&amp;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Ptr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, 256 * </a:t>
            </a:r>
            <a:r>
              <a:rPr lang="en-US" altLang="en-US" sz="2000" b="1" dirty="0" err="1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lang="en-US" altLang="en-US" sz="2000" b="1" dirty="0">
                <a:solidFill>
                  <a:srgbClr val="0000FF"/>
                </a:solidFill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2000" b="1" dirty="0">
                <a:solidFill>
                  <a:srgbClr val="0000CC"/>
                </a:solidFill>
                <a:latin typeface="Courier New" pitchFamily="49" charset="0"/>
              </a:rPr>
              <a:t>float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));</a:t>
            </a:r>
          </a:p>
          <a:p>
            <a:pPr>
              <a:spcBef>
                <a:spcPts val="5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alt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5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// free this memory</a:t>
            </a:r>
          </a:p>
          <a:p>
            <a:pPr>
              <a:spcBef>
                <a:spcPts val="5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cudaFree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Ptr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Memory Allocation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 Device Memory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748145" y="2108723"/>
            <a:ext cx="8211128" cy="41194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</a:rPr>
              <a:t>cudaDeviceSynchronize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pPr lvl="1">
              <a:defRPr/>
            </a:pPr>
            <a:r>
              <a:rPr lang="en-GB" sz="2400" dirty="0"/>
              <a:t>Forces the GPU to complete all pending operations, including kernel launches and memory transfers, before the host program proceeds. </a:t>
            </a:r>
          </a:p>
          <a:p>
            <a:pPr lvl="1">
              <a:defRPr/>
            </a:pPr>
            <a:r>
              <a:rPr lang="en-GB" sz="2400" dirty="0"/>
              <a:t>Ensures host program does not attempt to access data on the GPU until all previous operations have been completed, preventing potential data corruption or inconsistencies.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56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Matrix Addition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92727" y="1745673"/>
            <a:ext cx="8377381" cy="5112327"/>
          </a:xfrm>
        </p:spPr>
        <p:txBody>
          <a:bodyPr>
            <a:normAutofit lnSpcReduction="10000"/>
          </a:bodyPr>
          <a:lstStyle/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altLang="en-US" b="1" dirty="0">
                <a:solidFill>
                  <a:srgbClr val="008000"/>
                </a:solidFill>
                <a:latin typeface="Courier New" pitchFamily="49" charset="0"/>
              </a:rPr>
              <a:t>// Add two matrices A and B 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altLang="en-US" b="1" dirty="0">
                <a:solidFill>
                  <a:srgbClr val="008000"/>
                </a:solidFill>
                <a:latin typeface="Courier New" pitchFamily="49" charset="0"/>
              </a:rPr>
              <a:t>// Dimension NxN 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altLang="en-US" b="1" dirty="0">
                <a:solidFill>
                  <a:srgbClr val="008000"/>
                </a:solidFill>
                <a:latin typeface="Courier New" pitchFamily="49" charset="0"/>
              </a:rPr>
              <a:t>// Store the result into C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altLang="en-US" b="1" dirty="0">
                <a:solidFill>
                  <a:srgbClr val="FF0000"/>
                </a:solidFill>
                <a:latin typeface="Courier New" pitchFamily="49" charset="0"/>
              </a:rPr>
              <a:t>__</a:t>
            </a:r>
            <a:r>
              <a:rPr lang="pt-BR" altLang="en-US" sz="2200" b="1" dirty="0">
                <a:solidFill>
                  <a:srgbClr val="FF0000"/>
                </a:solidFill>
                <a:latin typeface="Courier New" pitchFamily="49" charset="0"/>
              </a:rPr>
              <a:t>global__ </a:t>
            </a:r>
            <a:r>
              <a:rPr lang="pt-BR" altLang="en-US" sz="2200" b="1" dirty="0">
                <a:solidFill>
                  <a:srgbClr val="0000CC"/>
                </a:solidFill>
                <a:latin typeface="Courier New" pitchFamily="49" charset="0"/>
              </a:rPr>
              <a:t>void</a:t>
            </a:r>
            <a:r>
              <a:rPr lang="pt-BR" altLang="en-US" sz="2200" b="1" dirty="0">
                <a:solidFill>
                  <a:srgbClr val="000000"/>
                </a:solidFill>
                <a:latin typeface="Courier New" pitchFamily="49" charset="0"/>
              </a:rPr>
              <a:t> matAdd(</a:t>
            </a:r>
            <a:r>
              <a:rPr lang="pt-BR" altLang="en-US" sz="2200" b="1" dirty="0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pt-BR" altLang="en-US" sz="2200" b="1" dirty="0">
                <a:solidFill>
                  <a:srgbClr val="000000"/>
                </a:solidFill>
                <a:latin typeface="Courier New" pitchFamily="49" charset="0"/>
              </a:rPr>
              <a:t> N, </a:t>
            </a:r>
            <a:r>
              <a:rPr lang="pt-BR" altLang="en-US" sz="2200" b="1" dirty="0">
                <a:solidFill>
                  <a:srgbClr val="0000CC"/>
                </a:solidFill>
                <a:latin typeface="Courier New" pitchFamily="49" charset="0"/>
              </a:rPr>
              <a:t>float*</a:t>
            </a:r>
            <a:r>
              <a:rPr lang="pt-BR" altLang="en-US" sz="2200" b="1" dirty="0">
                <a:solidFill>
                  <a:srgbClr val="000000"/>
                </a:solidFill>
                <a:latin typeface="Courier New" pitchFamily="49" charset="0"/>
              </a:rPr>
              <a:t> A, </a:t>
            </a:r>
            <a:r>
              <a:rPr lang="pt-BR" altLang="en-US" sz="2200" b="1" dirty="0">
                <a:solidFill>
                  <a:srgbClr val="0000CC"/>
                </a:solidFill>
                <a:latin typeface="Courier New" pitchFamily="49" charset="0"/>
              </a:rPr>
              <a:t>float*</a:t>
            </a:r>
            <a:r>
              <a:rPr lang="pt-BR" altLang="en-US" sz="2200" b="1" dirty="0">
                <a:solidFill>
                  <a:srgbClr val="000000"/>
                </a:solidFill>
                <a:latin typeface="Courier New" pitchFamily="49" charset="0"/>
              </a:rPr>
              <a:t> B,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altLang="en-US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2200" b="1" dirty="0">
                <a:solidFill>
                  <a:srgbClr val="0000CC"/>
                </a:solidFill>
                <a:latin typeface="Courier New" pitchFamily="49" charset="0"/>
              </a:rPr>
              <a:t>float*</a:t>
            </a:r>
            <a:r>
              <a:rPr lang="en-US" altLang="en-US" sz="2200" b="1" dirty="0">
                <a:solidFill>
                  <a:srgbClr val="000000"/>
                </a:solidFill>
                <a:latin typeface="Courier New" pitchFamily="49" charset="0"/>
              </a:rPr>
              <a:t> C)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2200" b="1" dirty="0">
                <a:solidFill>
                  <a:srgbClr val="000000"/>
                </a:solidFill>
              </a:rPr>
              <a:t>{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2200" b="1" dirty="0">
                <a:solidFill>
                  <a:srgbClr val="FF0000"/>
                </a:solidFill>
              </a:rPr>
              <a:t>    int </a:t>
            </a:r>
            <a:r>
              <a:rPr lang="en-US" altLang="en-US" sz="2200" b="1" dirty="0" err="1">
                <a:solidFill>
                  <a:srgbClr val="FF0000"/>
                </a:solidFill>
              </a:rPr>
              <a:t>i</a:t>
            </a:r>
            <a:r>
              <a:rPr lang="en-US" altLang="en-US" sz="2200" b="1" dirty="0">
                <a:solidFill>
                  <a:srgbClr val="FF0000"/>
                </a:solidFill>
              </a:rPr>
              <a:t> = </a:t>
            </a:r>
            <a:r>
              <a:rPr lang="en-US" altLang="en-US" sz="2200" b="1" dirty="0" err="1">
                <a:solidFill>
                  <a:srgbClr val="FF0000"/>
                </a:solidFill>
              </a:rPr>
              <a:t>threadIdx.x</a:t>
            </a:r>
            <a:r>
              <a:rPr lang="en-US" altLang="en-US" sz="2200" b="1" dirty="0">
                <a:solidFill>
                  <a:srgbClr val="FF0000"/>
                </a:solidFill>
              </a:rPr>
              <a:t>;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2200" b="1" dirty="0">
                <a:solidFill>
                  <a:srgbClr val="FF0000"/>
                </a:solidFill>
              </a:rPr>
              <a:t>    int j = </a:t>
            </a:r>
            <a:r>
              <a:rPr lang="en-US" altLang="en-US" sz="2200" b="1" dirty="0" err="1">
                <a:solidFill>
                  <a:srgbClr val="FF0000"/>
                </a:solidFill>
              </a:rPr>
              <a:t>threadIdx.y</a:t>
            </a:r>
            <a:r>
              <a:rPr lang="en-US" altLang="en-US" sz="2200" b="1" dirty="0">
                <a:solidFill>
                  <a:srgbClr val="FF0000"/>
                </a:solidFill>
              </a:rPr>
              <a:t>;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2200" b="1" dirty="0">
                <a:solidFill>
                  <a:srgbClr val="000000"/>
                </a:solidFill>
              </a:rPr>
              <a:t>    </a:t>
            </a:r>
            <a:r>
              <a:rPr lang="en-US" altLang="en-US" sz="2200" b="1" dirty="0"/>
              <a:t>C[j * N + </a:t>
            </a:r>
            <a:r>
              <a:rPr lang="en-US" altLang="en-US" sz="2200" b="1" dirty="0" err="1"/>
              <a:t>i</a:t>
            </a:r>
            <a:r>
              <a:rPr lang="en-US" altLang="en-US" sz="2200" b="1" dirty="0"/>
              <a:t>] = A[j * N + </a:t>
            </a:r>
            <a:r>
              <a:rPr lang="en-US" altLang="en-US" sz="2200" b="1" dirty="0" err="1"/>
              <a:t>i</a:t>
            </a:r>
            <a:r>
              <a:rPr lang="en-US" altLang="en-US" sz="2200" b="1" dirty="0"/>
              <a:t>] + B[j * N + </a:t>
            </a:r>
            <a:r>
              <a:rPr lang="en-US" altLang="en-US" sz="2200" b="1" dirty="0" err="1"/>
              <a:t>i</a:t>
            </a:r>
            <a:r>
              <a:rPr lang="en-US" altLang="en-US" sz="2200" b="1" dirty="0"/>
              <a:t>];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2200" b="1" dirty="0"/>
              <a:t>	 </a:t>
            </a:r>
            <a:r>
              <a:rPr lang="en-US" altLang="en-US" sz="2200" b="1" dirty="0">
                <a:solidFill>
                  <a:srgbClr val="008000"/>
                </a:solidFill>
              </a:rPr>
              <a:t>// C[</a:t>
            </a:r>
            <a:r>
              <a:rPr lang="en-US" altLang="en-US" sz="2200" b="1" dirty="0" err="1">
                <a:solidFill>
                  <a:srgbClr val="008000"/>
                </a:solidFill>
              </a:rPr>
              <a:t>i</a:t>
            </a:r>
            <a:r>
              <a:rPr lang="en-US" altLang="en-US" sz="2200" b="1" dirty="0">
                <a:solidFill>
                  <a:srgbClr val="008000"/>
                </a:solidFill>
              </a:rPr>
              <a:t>][j] = A[</a:t>
            </a:r>
            <a:r>
              <a:rPr lang="en-US" altLang="en-US" sz="2200" b="1" dirty="0" err="1">
                <a:solidFill>
                  <a:srgbClr val="008000"/>
                </a:solidFill>
              </a:rPr>
              <a:t>i</a:t>
            </a:r>
            <a:r>
              <a:rPr lang="en-US" altLang="en-US" sz="2200" b="1" dirty="0">
                <a:solidFill>
                  <a:srgbClr val="008000"/>
                </a:solidFill>
              </a:rPr>
              <a:t>][j] + B[</a:t>
            </a:r>
            <a:r>
              <a:rPr lang="en-US" altLang="en-US" sz="2200" b="1" dirty="0" err="1">
                <a:solidFill>
                  <a:srgbClr val="008000"/>
                </a:solidFill>
              </a:rPr>
              <a:t>i</a:t>
            </a:r>
            <a:r>
              <a:rPr lang="en-US" altLang="en-US" sz="2200" b="1" dirty="0">
                <a:solidFill>
                  <a:srgbClr val="008000"/>
                </a:solidFill>
              </a:rPr>
              <a:t>][j];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SzPct val="100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2200" b="1" dirty="0">
                <a:solidFill>
                  <a:srgbClr val="000000"/>
                </a:solidFill>
              </a:rPr>
              <a:t>}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Matrix Addition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01610" y="2057401"/>
            <a:ext cx="6556490" cy="4119463"/>
          </a:xfrm>
        </p:spPr>
        <p:txBody>
          <a:bodyPr>
            <a:normAutofit/>
          </a:bodyPr>
          <a:lstStyle/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339933"/>
                </a:solidFill>
                <a:latin typeface="Courier New" pitchFamily="49" charset="0"/>
              </a:rPr>
              <a:t>// host code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 err="1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main()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b="1" dirty="0">
                <a:solidFill>
                  <a:srgbClr val="008000"/>
                </a:solidFill>
                <a:latin typeface="Courier New" pitchFamily="49" charset="0"/>
              </a:rPr>
              <a:t>// Declare, allocate and 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008000"/>
                </a:solidFill>
                <a:latin typeface="Courier New" pitchFamily="49" charset="0"/>
              </a:rPr>
              <a:t>    // initialize host data pointer.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b="1" dirty="0">
                <a:solidFill>
                  <a:srgbClr val="0000CC"/>
                </a:solidFill>
                <a:latin typeface="Courier New" pitchFamily="49" charset="0"/>
              </a:rPr>
              <a:t>float 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*A, *B, *C;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Matrix Addition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757382" y="2057401"/>
            <a:ext cx="8229600" cy="4119463"/>
          </a:xfrm>
        </p:spPr>
        <p:txBody>
          <a:bodyPr>
            <a:normAutofit/>
          </a:bodyPr>
          <a:lstStyle/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b="1" dirty="0">
                <a:solidFill>
                  <a:srgbClr val="339933"/>
                </a:solidFill>
                <a:latin typeface="Courier New" pitchFamily="49" charset="0"/>
              </a:rPr>
              <a:t>// Allocate unified memory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cudaMallocManaged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(&amp;A, N * N * </a:t>
            </a:r>
            <a:r>
              <a:rPr lang="en-US" altLang="en-US" b="1" dirty="0" err="1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b="1" dirty="0">
                <a:solidFill>
                  <a:srgbClr val="0000CC"/>
                </a:solidFill>
                <a:latin typeface="Courier New" pitchFamily="49" charset="0"/>
              </a:rPr>
              <a:t>float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));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cudaMallocManaged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(&amp;B, N * N * </a:t>
            </a:r>
            <a:r>
              <a:rPr lang="en-US" altLang="en-US" b="1" dirty="0" err="1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b="1" dirty="0">
                <a:solidFill>
                  <a:srgbClr val="0000CC"/>
                </a:solidFill>
                <a:latin typeface="Courier New" pitchFamily="49" charset="0"/>
              </a:rPr>
              <a:t>float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));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cudaMallocManaged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(&amp;C, N * N * </a:t>
            </a:r>
            <a:r>
              <a:rPr lang="en-US" altLang="en-US" b="1" dirty="0" err="1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b="1" dirty="0">
                <a:solidFill>
                  <a:srgbClr val="0000CC"/>
                </a:solidFill>
                <a:latin typeface="Courier New" pitchFamily="49" charset="0"/>
              </a:rPr>
              <a:t>float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));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Matrix Addition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01610" y="2057401"/>
            <a:ext cx="6556490" cy="4119463"/>
          </a:xfrm>
        </p:spPr>
        <p:txBody>
          <a:bodyPr>
            <a:normAutofit/>
          </a:bodyPr>
          <a:lstStyle/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b="1" dirty="0">
                <a:solidFill>
                  <a:srgbClr val="339933"/>
                </a:solidFill>
                <a:latin typeface="Courier New" pitchFamily="49" charset="0"/>
              </a:rPr>
              <a:t>// Assign values to matrices A and B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b="1" dirty="0">
                <a:solidFill>
                  <a:srgbClr val="008000"/>
                </a:solidFill>
                <a:latin typeface="Courier New" pitchFamily="49" charset="0"/>
              </a:rPr>
              <a:t>// Kernel invocation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b="1" dirty="0">
                <a:solidFill>
                  <a:srgbClr val="7030A0"/>
                </a:solidFill>
                <a:latin typeface="Courier New" pitchFamily="49" charset="0"/>
              </a:rPr>
              <a:t>dim3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Courier New" pitchFamily="49" charset="0"/>
              </a:rPr>
              <a:t>dimBlock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(N, N);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b="1" dirty="0" err="1">
                <a:solidFill>
                  <a:srgbClr val="000000"/>
                </a:solidFill>
                <a:latin typeface="Courier New" pitchFamily="49" charset="0"/>
              </a:rPr>
              <a:t>matAdd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&lt;&lt;&lt;1, </a:t>
            </a:r>
            <a:r>
              <a:rPr lang="en-US" altLang="en-US" b="1" dirty="0" err="1">
                <a:solidFill>
                  <a:srgbClr val="000000"/>
                </a:solidFill>
                <a:latin typeface="Courier New" pitchFamily="49" charset="0"/>
              </a:rPr>
              <a:t>dimBlock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&gt;&gt;&gt;(N, A, B, C);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	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cudaDeviceSynchronize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	 </a:t>
            </a:r>
            <a:r>
              <a:rPr lang="en-US" altLang="en-US" b="1" dirty="0">
                <a:solidFill>
                  <a:srgbClr val="339933"/>
                </a:solidFill>
                <a:latin typeface="Courier New" pitchFamily="49" charset="0"/>
              </a:rPr>
              <a:t>// Print out the results here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dirty="0">
              <a:solidFill>
                <a:srgbClr val="339933"/>
              </a:solidFill>
              <a:latin typeface="Courier New" pitchFamily="49" charset="0"/>
            </a:endParaRP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Matrix Addition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01610" y="2057401"/>
            <a:ext cx="6556490" cy="4119463"/>
          </a:xfrm>
        </p:spPr>
        <p:txBody>
          <a:bodyPr>
            <a:normAutofit/>
          </a:bodyPr>
          <a:lstStyle/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dirty="0">
                <a:solidFill>
                  <a:srgbClr val="339933"/>
                </a:solidFill>
                <a:latin typeface="Courier New" pitchFamily="49" charset="0"/>
              </a:rPr>
              <a:t>	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cudaFree</a:t>
            </a:r>
            <a:r>
              <a:rPr lang="en-US" altLang="en-US" b="1" dirty="0">
                <a:latin typeface="Courier New" pitchFamily="49" charset="0"/>
              </a:rPr>
              <a:t>(A);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cudaFree</a:t>
            </a:r>
            <a:r>
              <a:rPr lang="en-US" altLang="en-US" b="1" dirty="0">
                <a:latin typeface="Courier New" pitchFamily="49" charset="0"/>
              </a:rPr>
              <a:t>(B);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cudaFree</a:t>
            </a:r>
            <a:r>
              <a:rPr lang="en-US" altLang="en-US" b="1" dirty="0">
                <a:latin typeface="Courier New" pitchFamily="49" charset="0"/>
              </a:rPr>
              <a:t>(C);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marL="342900" indent="-341313">
              <a:lnSpc>
                <a:spcPct val="80000"/>
              </a:lnSpc>
              <a:spcBef>
                <a:spcPts val="3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as Co–processor</a:t>
            </a:r>
          </a:p>
        </p:txBody>
      </p:sp>
      <p:sp>
        <p:nvSpPr>
          <p:cNvPr id="4100" name="Rectangle 7"/>
          <p:cNvSpPr>
            <a:spLocks noGrp="1"/>
          </p:cNvSpPr>
          <p:nvPr>
            <p:ph sz="quarter" idx="10"/>
          </p:nvPr>
        </p:nvSpPr>
        <p:spPr>
          <a:xfrm>
            <a:off x="794328" y="2066731"/>
            <a:ext cx="8044872" cy="3867538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GPU as Compute device</a:t>
            </a:r>
          </a:p>
          <a:p>
            <a:pPr lvl="1"/>
            <a:r>
              <a:rPr lang="en-IN" sz="2400" dirty="0"/>
              <a:t>Own Memory</a:t>
            </a:r>
          </a:p>
          <a:p>
            <a:pPr lvl="1"/>
            <a:r>
              <a:rPr lang="en-IN" sz="2400" dirty="0"/>
              <a:t>Run multiple threads in parallel</a:t>
            </a:r>
          </a:p>
          <a:p>
            <a:r>
              <a:rPr lang="en-IN" sz="2400" dirty="0"/>
              <a:t>Application runs on host</a:t>
            </a:r>
          </a:p>
          <a:p>
            <a:r>
              <a:rPr lang="en-IN" sz="2400" dirty="0"/>
              <a:t>The compute intensive, data-parallel part is sent to GPU</a:t>
            </a:r>
          </a:p>
          <a:p>
            <a:pPr lvl="1"/>
            <a:r>
              <a:rPr lang="en-IN" sz="2400" dirty="0"/>
              <a:t>Written as C functions – Kernel </a:t>
            </a:r>
          </a:p>
          <a:p>
            <a:pPr lvl="1"/>
            <a:r>
              <a:rPr lang="en-IN" sz="2400" dirty="0"/>
              <a:t>Kernel is executed on device simultaneously by multiple threads</a:t>
            </a:r>
            <a:endParaRPr lang="en-GB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2662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Parallel Computing using CUDA</a:t>
            </a:r>
          </a:p>
        </p:txBody>
      </p:sp>
      <p:sp>
        <p:nvSpPr>
          <p:cNvPr id="26628" name="Rectangle 7"/>
          <p:cNvSpPr>
            <a:spLocks noGrp="1"/>
          </p:cNvSpPr>
          <p:nvPr>
            <p:ph sz="quarter" idx="12"/>
          </p:nvPr>
        </p:nvSpPr>
        <p:spPr>
          <a:xfrm>
            <a:off x="849745" y="1847273"/>
            <a:ext cx="7342910" cy="478443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Allocate device memory for input data </a:t>
            </a:r>
          </a:p>
          <a:p>
            <a:r>
              <a:rPr lang="en-US" sz="2400" dirty="0"/>
              <a:t>Copy input data from host memory to device memory</a:t>
            </a:r>
          </a:p>
          <a:p>
            <a:r>
              <a:rPr lang="en-US" sz="2400" dirty="0"/>
              <a:t>Allocate device memory for output data</a:t>
            </a:r>
          </a:p>
          <a:p>
            <a:endParaRPr lang="en-US" sz="2400" dirty="0"/>
          </a:p>
          <a:p>
            <a:r>
              <a:rPr lang="en-US" sz="2400" dirty="0"/>
              <a:t>for each logical block within data do</a:t>
            </a:r>
          </a:p>
          <a:p>
            <a:pPr marL="0" indent="0">
              <a:buNone/>
            </a:pPr>
            <a:r>
              <a:rPr lang="en-US" sz="2400" dirty="0"/>
              <a:t>      for each thread within logical block do</a:t>
            </a:r>
          </a:p>
          <a:p>
            <a:pPr marL="0" indent="0">
              <a:buNone/>
            </a:pPr>
            <a:r>
              <a:rPr lang="en-US" sz="2400" dirty="0"/>
              <a:t>            calculate output value in device memory</a:t>
            </a:r>
          </a:p>
          <a:p>
            <a:r>
              <a:rPr lang="en-US" sz="2400" dirty="0"/>
              <a:t>Synchronize threads</a:t>
            </a:r>
          </a:p>
          <a:p>
            <a:endParaRPr lang="en-US" sz="2400" dirty="0"/>
          </a:p>
          <a:p>
            <a:r>
              <a:rPr lang="en-US" sz="2400" dirty="0"/>
              <a:t>Copy results from device memory to host memory  </a:t>
            </a:r>
          </a:p>
          <a:p>
            <a:r>
              <a:rPr lang="en-US" sz="2400" dirty="0"/>
              <a:t>Free device memory allocated for input &amp; output data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27651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CUDA Installation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1101609" y="2057401"/>
            <a:ext cx="6470765" cy="4119463"/>
          </a:xfrm>
        </p:spPr>
        <p:txBody>
          <a:bodyPr/>
          <a:lstStyle/>
          <a:p>
            <a:r>
              <a:rPr lang="en-US" dirty="0"/>
              <a:t>CUDA Toolkit</a:t>
            </a:r>
          </a:p>
          <a:p>
            <a:pPr lvl="1"/>
            <a:r>
              <a:rPr lang="en-US" dirty="0"/>
              <a:t>Develop CUDA application</a:t>
            </a:r>
          </a:p>
          <a:p>
            <a:pPr lvl="1"/>
            <a:r>
              <a:rPr lang="en-US" dirty="0"/>
              <a:t>Super user</a:t>
            </a:r>
          </a:p>
          <a:p>
            <a:r>
              <a:rPr lang="en-US" dirty="0"/>
              <a:t>CUDA SDK</a:t>
            </a:r>
          </a:p>
          <a:p>
            <a:pPr lvl="1"/>
            <a:r>
              <a:rPr lang="en-US" dirty="0"/>
              <a:t>Sample projects</a:t>
            </a:r>
          </a:p>
          <a:p>
            <a:pPr lvl="1"/>
            <a:r>
              <a:rPr lang="en-US" dirty="0"/>
              <a:t>Regular user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28675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CUDA Code Compilation</a:t>
            </a:r>
          </a:p>
        </p:txBody>
      </p:sp>
      <p:sp>
        <p:nvSpPr>
          <p:cNvPr id="28676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Host code</a:t>
            </a:r>
          </a:p>
          <a:p>
            <a:pPr lvl="1"/>
            <a:r>
              <a:rPr lang="en-US" dirty="0"/>
              <a:t>C, C++ code – .c, .</a:t>
            </a:r>
            <a:r>
              <a:rPr lang="en-US" dirty="0" err="1"/>
              <a:t>cxx</a:t>
            </a:r>
            <a:r>
              <a:rPr lang="en-US" dirty="0"/>
              <a:t>, or .</a:t>
            </a:r>
            <a:r>
              <a:rPr lang="en-US" dirty="0" err="1"/>
              <a:t>cpp</a:t>
            </a:r>
            <a:r>
              <a:rPr lang="en-US" dirty="0"/>
              <a:t> extension</a:t>
            </a:r>
          </a:p>
          <a:p>
            <a:pPr lvl="1"/>
            <a:r>
              <a:rPr lang="en-US" dirty="0"/>
              <a:t>Native compiler – </a:t>
            </a:r>
            <a:r>
              <a:rPr lang="en-US" dirty="0" err="1"/>
              <a:t>gcc</a:t>
            </a:r>
            <a:r>
              <a:rPr lang="en-US" dirty="0"/>
              <a:t>, </a:t>
            </a:r>
            <a:r>
              <a:rPr lang="en-US" dirty="0" err="1"/>
              <a:t>nmake</a:t>
            </a:r>
            <a:endParaRPr lang="en-US" dirty="0"/>
          </a:p>
          <a:p>
            <a:r>
              <a:rPr lang="en-US" dirty="0"/>
              <a:t>Device code</a:t>
            </a:r>
          </a:p>
          <a:p>
            <a:pPr lvl="1"/>
            <a:r>
              <a:rPr lang="en-US" dirty="0"/>
              <a:t>Extended C – .cu extension</a:t>
            </a:r>
          </a:p>
          <a:p>
            <a:pPr lvl="1"/>
            <a:r>
              <a:rPr lang="en-US" dirty="0" err="1"/>
              <a:t>nvcc</a:t>
            </a:r>
            <a:r>
              <a:rPr lang="en-US" dirty="0"/>
              <a:t> compiler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nvcc</a:t>
            </a:r>
            <a:r>
              <a:rPr lang="en-US" dirty="0"/>
              <a:t> -o </a:t>
            </a:r>
            <a:r>
              <a:rPr lang="en-US" dirty="0" err="1"/>
              <a:t>matrixAddition</a:t>
            </a:r>
            <a:r>
              <a:rPr lang="en-US" dirty="0"/>
              <a:t>  matrixAddition.cu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1101609" y="2057401"/>
            <a:ext cx="6680315" cy="44887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sz="2000" dirty="0">
                <a:solidFill>
                  <a:srgbClr val="00B050"/>
                </a:solidFill>
              </a:rPr>
              <a:t>Header Files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r>
              <a:rPr lang="en-US" dirty="0"/>
              <a:t>#include &lt;</a:t>
            </a:r>
            <a:r>
              <a:rPr lang="en-US" dirty="0" err="1"/>
              <a:t>math.h</a:t>
            </a:r>
            <a:r>
              <a:rPr lang="en-US" dirty="0"/>
              <a:t>&gt; </a:t>
            </a:r>
            <a:r>
              <a:rPr lang="en-US" dirty="0">
                <a:solidFill>
                  <a:srgbClr val="00B050"/>
                </a:solidFill>
              </a:rPr>
              <a:t>// math functions</a:t>
            </a:r>
          </a:p>
          <a:p>
            <a:r>
              <a:rPr lang="en-US" dirty="0">
                <a:solidFill>
                  <a:srgbClr val="FF0000"/>
                </a:solidFill>
              </a:rPr>
              <a:t>#include &lt;</a:t>
            </a:r>
            <a:r>
              <a:rPr lang="en-US" dirty="0" err="1">
                <a:solidFill>
                  <a:srgbClr val="FF0000"/>
                </a:solidFill>
              </a:rPr>
              <a:t>cuda_runtime_api.h</a:t>
            </a:r>
            <a:r>
              <a:rPr lang="en-US" dirty="0">
                <a:solidFill>
                  <a:srgbClr val="FF0000"/>
                </a:solidFill>
              </a:rPr>
              <a:t>&gt; // CUDA runtime API</a:t>
            </a:r>
          </a:p>
          <a:p>
            <a:r>
              <a:rPr lang="en-US" dirty="0">
                <a:solidFill>
                  <a:srgbClr val="00B050"/>
                </a:solidFill>
              </a:rPr>
              <a:t>// define logical thread block size</a:t>
            </a:r>
          </a:p>
          <a:p>
            <a:r>
              <a:rPr lang="en-US" dirty="0"/>
              <a:t>#define N 40</a:t>
            </a:r>
          </a:p>
          <a:p>
            <a:r>
              <a:rPr lang="en-US" dirty="0"/>
              <a:t>#define BLOCK_SIZE 10</a:t>
            </a:r>
          </a:p>
          <a:p>
            <a:endParaRPr 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B4B5ADE-B429-859D-F5FD-A44B5C8C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78980"/>
            <a:ext cx="7620000" cy="1427585"/>
          </a:xfrm>
        </p:spPr>
        <p:txBody>
          <a:bodyPr/>
          <a:lstStyle/>
          <a:p>
            <a:r>
              <a:rPr lang="en-US" sz="4000" dirty="0"/>
              <a:t>CUDA Matrix Multiplication Example</a:t>
            </a:r>
            <a:endParaRPr lang="en-IN" sz="4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30723" name="Rectangle 6"/>
          <p:cNvSpPr>
            <a:spLocks noGrp="1"/>
          </p:cNvSpPr>
          <p:nvPr>
            <p:ph type="title"/>
          </p:nvPr>
        </p:nvSpPr>
        <p:spPr>
          <a:xfrm>
            <a:off x="720436" y="78980"/>
            <a:ext cx="7620000" cy="1427585"/>
          </a:xfrm>
        </p:spPr>
        <p:txBody>
          <a:bodyPr/>
          <a:lstStyle/>
          <a:p>
            <a:r>
              <a:rPr lang="en-US" sz="4000" dirty="0"/>
              <a:t>CUDA Matrix Multiplication Example</a:t>
            </a:r>
            <a:endParaRPr lang="en-IN" sz="4000" dirty="0"/>
          </a:p>
        </p:txBody>
      </p:sp>
      <p:sp>
        <p:nvSpPr>
          <p:cNvPr id="30724" name="Rectangle 7"/>
          <p:cNvSpPr>
            <a:spLocks noGrp="1"/>
          </p:cNvSpPr>
          <p:nvPr>
            <p:ph sz="quarter" idx="12"/>
          </p:nvPr>
        </p:nvSpPr>
        <p:spPr>
          <a:xfrm>
            <a:off x="803564" y="1506565"/>
            <a:ext cx="8091054" cy="5351435"/>
          </a:xfrm>
        </p:spPr>
        <p:txBody>
          <a:bodyPr>
            <a:normAutofit fontScale="62500" lnSpcReduction="20000"/>
          </a:bodyPr>
          <a:lstStyle/>
          <a:p>
            <a:pPr>
              <a:buFont typeface="Arial" charset="0"/>
              <a:buNone/>
            </a:pPr>
            <a:r>
              <a:rPr lang="en-US" sz="2800" dirty="0">
                <a:solidFill>
                  <a:srgbClr val="00B050"/>
                </a:solidFill>
              </a:rPr>
              <a:t>//CUDA KERNEL</a:t>
            </a:r>
          </a:p>
          <a:p>
            <a:pPr>
              <a:buFont typeface="Arial" charset="0"/>
              <a:buNone/>
            </a:pPr>
            <a:r>
              <a:rPr lang="en-US" sz="2800" dirty="0">
                <a:solidFill>
                  <a:srgbClr val="FF0000"/>
                </a:solidFill>
              </a:rPr>
              <a:t>__global__ </a:t>
            </a:r>
            <a:r>
              <a:rPr lang="en-US" sz="2800" dirty="0"/>
              <a:t>void </a:t>
            </a:r>
            <a:r>
              <a:rPr lang="en-US" sz="2800" dirty="0" err="1"/>
              <a:t>mul</a:t>
            </a:r>
            <a:r>
              <a:rPr lang="en-US" sz="2800" dirty="0"/>
              <a:t> (float *A, float * B, float *C, int size) </a:t>
            </a:r>
          </a:p>
          <a:p>
            <a:pPr>
              <a:buFont typeface="Arial" charset="0"/>
              <a:buNone/>
            </a:pPr>
            <a:r>
              <a:rPr lang="en-US" sz="2800" dirty="0"/>
              <a:t>{ </a:t>
            </a:r>
          </a:p>
          <a:p>
            <a:pPr>
              <a:buFont typeface="Arial" charset="0"/>
              <a:buNone/>
            </a:pPr>
            <a:r>
              <a:rPr lang="en-US" sz="2800" dirty="0"/>
              <a:t>   </a:t>
            </a:r>
            <a:r>
              <a:rPr lang="en-US" sz="2800" dirty="0">
                <a:solidFill>
                  <a:srgbClr val="FF0000"/>
                </a:solidFill>
              </a:rPr>
              <a:t>int ROW = </a:t>
            </a:r>
            <a:r>
              <a:rPr lang="en-US" sz="2800" dirty="0" err="1">
                <a:solidFill>
                  <a:srgbClr val="FF0000"/>
                </a:solidFill>
              </a:rPr>
              <a:t>blockIdx.y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 err="1">
                <a:solidFill>
                  <a:srgbClr val="FF0000"/>
                </a:solidFill>
              </a:rPr>
              <a:t>blockDim.y+threadIdx.y</a:t>
            </a:r>
            <a:r>
              <a:rPr lang="en-US" sz="2800" dirty="0">
                <a:solidFill>
                  <a:srgbClr val="FF0000"/>
                </a:solidFill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800" dirty="0">
                <a:solidFill>
                  <a:srgbClr val="FF0000"/>
                </a:solidFill>
              </a:rPr>
              <a:t>   int COL = </a:t>
            </a:r>
            <a:r>
              <a:rPr lang="en-US" sz="2800" dirty="0" err="1">
                <a:solidFill>
                  <a:srgbClr val="FF0000"/>
                </a:solidFill>
              </a:rPr>
              <a:t>blockIdx.x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 err="1">
                <a:solidFill>
                  <a:srgbClr val="FF0000"/>
                </a:solidFill>
              </a:rPr>
              <a:t>blockDim.x+threadIdx.x</a:t>
            </a:r>
            <a:r>
              <a:rPr lang="en-US" sz="2800" dirty="0">
                <a:solidFill>
                  <a:srgbClr val="FF0000"/>
                </a:solidFill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800" dirty="0"/>
              <a:t>	 </a:t>
            </a:r>
            <a:r>
              <a:rPr lang="en-US" sz="2800" dirty="0">
                <a:solidFill>
                  <a:srgbClr val="00B050"/>
                </a:solidFill>
              </a:rPr>
              <a:t>// Calculate matrix multiplication of 1 row</a:t>
            </a:r>
          </a:p>
          <a:p>
            <a:pPr>
              <a:buFont typeface="Arial" charset="0"/>
              <a:buNone/>
            </a:pPr>
            <a:r>
              <a:rPr lang="pt-BR" sz="2800" dirty="0">
                <a:solidFill>
                  <a:srgbClr val="00B050"/>
                </a:solidFill>
              </a:rPr>
              <a:t>   </a:t>
            </a:r>
            <a:r>
              <a:rPr lang="pt-BR" sz="2800" dirty="0"/>
              <a:t>if (ROW &lt; size &amp;&amp; COL &lt; size) {</a:t>
            </a:r>
          </a:p>
          <a:p>
            <a:pPr>
              <a:buFont typeface="Arial" charset="0"/>
              <a:buNone/>
            </a:pPr>
            <a:r>
              <a:rPr lang="en-US" sz="2800" dirty="0"/>
              <a:t>     float sum=0.0;</a:t>
            </a:r>
          </a:p>
          <a:p>
            <a:pPr>
              <a:buFont typeface="Arial" charset="0"/>
              <a:buNone/>
            </a:pPr>
            <a:r>
              <a:rPr lang="en-US" sz="2800" dirty="0"/>
              <a:t>	 for (int </a:t>
            </a:r>
            <a:r>
              <a:rPr lang="en-US" sz="2800" dirty="0" err="1"/>
              <a:t>i</a:t>
            </a:r>
            <a:r>
              <a:rPr lang="en-US" sz="2800" dirty="0"/>
              <a:t> = 0; </a:t>
            </a:r>
            <a:r>
              <a:rPr lang="en-US" sz="2800" dirty="0" err="1"/>
              <a:t>i</a:t>
            </a:r>
            <a:r>
              <a:rPr lang="en-US" sz="2800" dirty="0"/>
              <a:t> &lt; size; </a:t>
            </a:r>
            <a:r>
              <a:rPr lang="en-US" sz="2800" dirty="0" err="1"/>
              <a:t>i</a:t>
            </a:r>
            <a:r>
              <a:rPr lang="en-US" sz="2800" dirty="0"/>
              <a:t>++) {</a:t>
            </a:r>
          </a:p>
          <a:p>
            <a:pPr>
              <a:buFont typeface="Arial" charset="0"/>
              <a:buNone/>
            </a:pPr>
            <a:r>
              <a:rPr lang="en-US" sz="2800" dirty="0"/>
              <a:t>            sum += A[ROW * size + </a:t>
            </a:r>
            <a:r>
              <a:rPr lang="en-US" sz="2800" dirty="0" err="1"/>
              <a:t>i</a:t>
            </a:r>
            <a:r>
              <a:rPr lang="en-US" sz="2800" dirty="0"/>
              <a:t>] * B[</a:t>
            </a:r>
            <a:r>
              <a:rPr lang="en-US" sz="2800" dirty="0" err="1"/>
              <a:t>i</a:t>
            </a:r>
            <a:r>
              <a:rPr lang="en-US" sz="2800" dirty="0"/>
              <a:t> * size + COL];</a:t>
            </a:r>
          </a:p>
          <a:p>
            <a:pPr>
              <a:buFont typeface="Arial" charset="0"/>
              <a:buNone/>
            </a:pPr>
            <a:r>
              <a:rPr lang="en-US" sz="2800" dirty="0"/>
              <a:t>        }</a:t>
            </a:r>
          </a:p>
          <a:p>
            <a:pPr>
              <a:buFont typeface="Arial" charset="0"/>
              <a:buNone/>
            </a:pPr>
            <a:r>
              <a:rPr lang="en-US" sz="2800" dirty="0"/>
              <a:t>      C[ROW * size + COL]=sum;</a:t>
            </a:r>
          </a:p>
          <a:p>
            <a:pPr>
              <a:buFont typeface="Arial" charset="0"/>
              <a:buNone/>
            </a:pPr>
            <a:r>
              <a:rPr lang="en-US" sz="2800" dirty="0"/>
              <a:t>  }</a:t>
            </a:r>
          </a:p>
          <a:p>
            <a:pPr>
              <a:buFont typeface="Arial" charset="0"/>
              <a:buNone/>
            </a:pPr>
            <a:r>
              <a:rPr lang="en-US" sz="2800" dirty="0"/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1066985" y="1283855"/>
            <a:ext cx="7356579" cy="492298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B050"/>
                </a:solidFill>
              </a:rPr>
              <a:t>// Vectors Using Unified Memory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B050"/>
                </a:solidFill>
              </a:rPr>
              <a:t>// Create float pointers.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float *A, *B, *C;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B050"/>
                </a:solidFill>
              </a:rPr>
              <a:t>// Calculate data size in no of bytes.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int </a:t>
            </a:r>
            <a:r>
              <a:rPr lang="en-US" sz="2400" dirty="0" err="1"/>
              <a:t>iByteSize</a:t>
            </a:r>
            <a:r>
              <a:rPr lang="en-US" sz="2400" dirty="0"/>
              <a:t>= N * N *</a:t>
            </a:r>
            <a:r>
              <a:rPr lang="en-US" sz="2400" dirty="0" err="1"/>
              <a:t>sizeof</a:t>
            </a:r>
            <a:r>
              <a:rPr lang="en-US" sz="2400" dirty="0"/>
              <a:t>(float);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B050"/>
                </a:solidFill>
              </a:rPr>
              <a:t>// </a:t>
            </a:r>
            <a:r>
              <a:rPr lang="en-IN" sz="2400" dirty="0">
                <a:solidFill>
                  <a:srgbClr val="00B050"/>
                </a:solidFill>
              </a:rPr>
              <a:t>Allocate Unified Memory </a:t>
            </a:r>
          </a:p>
          <a:p>
            <a:pPr>
              <a:lnSpc>
                <a:spcPct val="80000"/>
              </a:lnSpc>
            </a:pPr>
            <a:r>
              <a:rPr lang="en-IN" sz="2400" dirty="0">
                <a:solidFill>
                  <a:srgbClr val="00B050"/>
                </a:solidFill>
              </a:rPr>
              <a:t>// Accessible from CPU or GPU.</a:t>
            </a:r>
            <a:endParaRPr lang="en-US" sz="2400" dirty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 err="1">
                <a:solidFill>
                  <a:srgbClr val="FF0000"/>
                </a:solidFill>
              </a:rPr>
              <a:t>cudaMallocManaged</a:t>
            </a:r>
            <a:r>
              <a:rPr lang="en-US" sz="2400" dirty="0">
                <a:solidFill>
                  <a:srgbClr val="FF0000"/>
                </a:solidFill>
              </a:rPr>
              <a:t>(&amp;A, </a:t>
            </a:r>
            <a:r>
              <a:rPr lang="en-US" sz="2400" dirty="0" err="1">
                <a:solidFill>
                  <a:srgbClr val="FF0000"/>
                </a:solidFill>
              </a:rPr>
              <a:t>iByteSize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solidFill>
                  <a:srgbClr val="FF0000"/>
                </a:solidFill>
              </a:rPr>
              <a:t>cudaMallocManaged</a:t>
            </a:r>
            <a:r>
              <a:rPr lang="en-US" sz="2400" dirty="0">
                <a:solidFill>
                  <a:srgbClr val="FF0000"/>
                </a:solidFill>
              </a:rPr>
              <a:t>(&amp;B, </a:t>
            </a:r>
            <a:r>
              <a:rPr lang="en-US" sz="2400" dirty="0" err="1">
                <a:solidFill>
                  <a:srgbClr val="FF0000"/>
                </a:solidFill>
              </a:rPr>
              <a:t>iByteSize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solidFill>
                  <a:srgbClr val="FF0000"/>
                </a:solidFill>
              </a:rPr>
              <a:t>cudaMallocManaged</a:t>
            </a:r>
            <a:r>
              <a:rPr lang="en-US" sz="2400" dirty="0">
                <a:solidFill>
                  <a:srgbClr val="FF0000"/>
                </a:solidFill>
              </a:rPr>
              <a:t>(&amp;C, </a:t>
            </a:r>
            <a:r>
              <a:rPr lang="en-US" sz="2400" dirty="0" err="1">
                <a:solidFill>
                  <a:srgbClr val="FF0000"/>
                </a:solidFill>
              </a:rPr>
              <a:t>iByteSize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B7BDC160-76BF-042F-AF96-3C5060692007}"/>
              </a:ext>
            </a:extLst>
          </p:cNvPr>
          <p:cNvSpPr txBox="1">
            <a:spLocks/>
          </p:cNvSpPr>
          <p:nvPr/>
        </p:nvSpPr>
        <p:spPr>
          <a:xfrm>
            <a:off x="720436" y="78980"/>
            <a:ext cx="7620000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CUDA Matrix Multiplication Example</a:t>
            </a:r>
            <a:endParaRPr lang="en-IN" sz="4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32772" name="Rectangle 7"/>
          <p:cNvSpPr>
            <a:spLocks noGrp="1"/>
          </p:cNvSpPr>
          <p:nvPr>
            <p:ph sz="quarter" idx="12"/>
          </p:nvPr>
        </p:nvSpPr>
        <p:spPr>
          <a:xfrm>
            <a:off x="1087615" y="2108723"/>
            <a:ext cx="7917840" cy="41194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>
                <a:solidFill>
                  <a:srgbClr val="00B050"/>
                </a:solidFill>
              </a:rPr>
              <a:t>// Initialize Vectors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/>
              <a:t>for(int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 &lt; N </a:t>
            </a:r>
            <a:r>
              <a:rPr lang="en-US" sz="2400" b="1" dirty="0"/>
              <a:t>*</a:t>
            </a:r>
            <a:r>
              <a:rPr lang="en-US" sz="2400" dirty="0"/>
              <a:t> N</a:t>
            </a:r>
            <a:r>
              <a:rPr lang="en-US" sz="2400" b="1" dirty="0"/>
              <a:t>;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/>
              <a:t> {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// Initialize vectors.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/>
              <a:t>	A[</a:t>
            </a:r>
            <a:r>
              <a:rPr lang="en-US" sz="2400" dirty="0" err="1"/>
              <a:t>i</a:t>
            </a:r>
            <a:r>
              <a:rPr lang="en-US" sz="2400" dirty="0"/>
              <a:t>] = (float) rand() / (float) rand();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/>
              <a:t>	B[</a:t>
            </a:r>
            <a:r>
              <a:rPr lang="en-US" sz="2400" dirty="0" err="1"/>
              <a:t>i</a:t>
            </a:r>
            <a:r>
              <a:rPr lang="en-US" sz="2400" dirty="0"/>
              <a:t>] = (float) rand() / (float) rand();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/>
              <a:t>	C[</a:t>
            </a:r>
            <a:r>
              <a:rPr lang="en-US" sz="2400" dirty="0" err="1"/>
              <a:t>i</a:t>
            </a:r>
            <a:r>
              <a:rPr lang="en-US" sz="2400" dirty="0"/>
              <a:t>]=0.0;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73679F6-D49E-F412-2678-42F1118C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78980"/>
            <a:ext cx="7620000" cy="1427585"/>
          </a:xfrm>
        </p:spPr>
        <p:txBody>
          <a:bodyPr/>
          <a:lstStyle/>
          <a:p>
            <a:r>
              <a:rPr lang="en-US" sz="4000" dirty="0"/>
              <a:t>CUDA Matrix Multiplication Example</a:t>
            </a:r>
            <a:endParaRPr lang="en-IN" sz="4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1101609" y="1506565"/>
            <a:ext cx="6794615" cy="527245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// Execution Configuration Syntax</a:t>
            </a:r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>
                <a:solidFill>
                  <a:srgbClr val="00B050"/>
                </a:solidFill>
              </a:rPr>
              <a:t>//N=40, BLOCK_SIZE=10</a:t>
            </a:r>
          </a:p>
          <a:p>
            <a:r>
              <a:rPr lang="en-US" sz="2200" dirty="0">
                <a:solidFill>
                  <a:srgbClr val="00B050"/>
                </a:solidFill>
              </a:rPr>
              <a:t>// Define a logical block size.</a:t>
            </a:r>
          </a:p>
          <a:p>
            <a:r>
              <a:rPr lang="en-US" sz="2200" dirty="0">
                <a:solidFill>
                  <a:srgbClr val="FF0000"/>
                </a:solidFill>
              </a:rPr>
              <a:t>dim3 Block(BLOCK_SIZE,</a:t>
            </a:r>
            <a:r>
              <a:rPr lang="en-US" sz="2400" dirty="0">
                <a:solidFill>
                  <a:srgbClr val="FF0000"/>
                </a:solidFill>
              </a:rPr>
              <a:t> BLOCK_SIZE</a:t>
            </a:r>
            <a:r>
              <a:rPr lang="en-US" sz="2200" dirty="0">
                <a:solidFill>
                  <a:srgbClr val="FF0000"/>
                </a:solidFill>
              </a:rPr>
              <a:t>); </a:t>
            </a:r>
          </a:p>
          <a:p>
            <a:r>
              <a:rPr lang="en-US" sz="2200" dirty="0">
                <a:solidFill>
                  <a:srgbClr val="00B050"/>
                </a:solidFill>
              </a:rPr>
              <a:t>// Define a logical grid size.</a:t>
            </a:r>
          </a:p>
          <a:p>
            <a:r>
              <a:rPr lang="en-US" sz="2200" dirty="0">
                <a:solidFill>
                  <a:srgbClr val="FF0000"/>
                </a:solidFill>
              </a:rPr>
              <a:t>dim3 Grid(</a:t>
            </a:r>
            <a:r>
              <a:rPr lang="en-GB" sz="2200" dirty="0">
                <a:solidFill>
                  <a:srgbClr val="FF0000"/>
                </a:solidFill>
              </a:rPr>
              <a:t>ceil(N/</a:t>
            </a:r>
            <a:r>
              <a:rPr lang="en-US" sz="2200" dirty="0">
                <a:solidFill>
                  <a:srgbClr val="FF0000"/>
                </a:solidFill>
              </a:rPr>
              <a:t>BLOCK_SIZE</a:t>
            </a:r>
            <a:r>
              <a:rPr lang="en-GB" sz="2200" dirty="0">
                <a:solidFill>
                  <a:srgbClr val="FF0000"/>
                </a:solidFill>
              </a:rPr>
              <a:t>), ceil(N/</a:t>
            </a:r>
            <a:r>
              <a:rPr lang="en-US" sz="2200" dirty="0">
                <a:solidFill>
                  <a:srgbClr val="FF0000"/>
                </a:solidFill>
              </a:rPr>
              <a:t>BLOCK_SIZE)</a:t>
            </a:r>
            <a:r>
              <a:rPr lang="en-GB" sz="2200" dirty="0">
                <a:solidFill>
                  <a:srgbClr val="FF0000"/>
                </a:solidFill>
              </a:rPr>
              <a:t>);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00B050"/>
                </a:solidFill>
              </a:rPr>
              <a:t>// Launch CUDA kernel.</a:t>
            </a:r>
          </a:p>
          <a:p>
            <a:r>
              <a:rPr lang="en-US" sz="2200" dirty="0" err="1">
                <a:solidFill>
                  <a:srgbClr val="FF0000"/>
                </a:solidFill>
              </a:rPr>
              <a:t>mul</a:t>
            </a:r>
            <a:r>
              <a:rPr lang="en-US" sz="2200" dirty="0">
                <a:solidFill>
                  <a:srgbClr val="FF0000"/>
                </a:solidFill>
              </a:rPr>
              <a:t>&lt;&lt;&lt;</a:t>
            </a:r>
            <a:r>
              <a:rPr lang="en-US" sz="2200" dirty="0" err="1">
                <a:solidFill>
                  <a:srgbClr val="FF0000"/>
                </a:solidFill>
              </a:rPr>
              <a:t>Grid,Block</a:t>
            </a:r>
            <a:r>
              <a:rPr lang="en-US" sz="2200" dirty="0">
                <a:solidFill>
                  <a:srgbClr val="FF0000"/>
                </a:solidFill>
              </a:rPr>
              <a:t>&gt;&gt;&gt;(A, B, C,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200" dirty="0">
                <a:solidFill>
                  <a:srgbClr val="FF0000"/>
                </a:solidFill>
              </a:rPr>
              <a:t>); </a:t>
            </a:r>
          </a:p>
          <a:p>
            <a:r>
              <a:rPr lang="en-US" dirty="0"/>
              <a:t>	</a:t>
            </a:r>
          </a:p>
          <a:p>
            <a:endParaRPr lang="en-US" dirty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1033147A-BFEE-4E2B-8CDC-85A179754FEC}"/>
              </a:ext>
            </a:extLst>
          </p:cNvPr>
          <p:cNvSpPr txBox="1">
            <a:spLocks/>
          </p:cNvSpPr>
          <p:nvPr/>
        </p:nvSpPr>
        <p:spPr>
          <a:xfrm>
            <a:off x="720436" y="78980"/>
            <a:ext cx="7620000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CUDA Matrix Multiplication Example</a:t>
            </a:r>
            <a:endParaRPr lang="en-IN" sz="4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1101610" y="1671783"/>
            <a:ext cx="7543626" cy="503381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300"/>
              </a:spcBef>
              <a:spcAft>
                <a:spcPts val="0"/>
              </a:spcAft>
              <a:buFont typeface="Arial" charset="0"/>
              <a:buNone/>
            </a:pPr>
            <a:r>
              <a:rPr lang="en-IN" sz="2400" dirty="0">
                <a:solidFill>
                  <a:srgbClr val="00B050"/>
                </a:solidFill>
              </a:rPr>
              <a:t>// Wait for GPU to finish before accessing on host.</a:t>
            </a:r>
            <a:endParaRPr lang="en-US" sz="2400" dirty="0">
              <a:solidFill>
                <a:srgbClr val="00B050"/>
              </a:solidFill>
            </a:endParaRPr>
          </a:p>
          <a:p>
            <a:pPr>
              <a:spcBef>
                <a:spcPts val="300"/>
              </a:spcBef>
              <a:spcAft>
                <a:spcPts val="0"/>
              </a:spcAft>
              <a:buFont typeface="Arial" charset="0"/>
              <a:buNone/>
            </a:pPr>
            <a:r>
              <a:rPr lang="en-US" sz="2400" dirty="0" err="1">
                <a:solidFill>
                  <a:srgbClr val="FF0000"/>
                </a:solidFill>
              </a:rPr>
              <a:t>cudaDeviceSynchronize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</a:p>
          <a:p>
            <a:pPr>
              <a:spcBef>
                <a:spcPts val="300"/>
              </a:spcBef>
              <a:spcAft>
                <a:spcPts val="0"/>
              </a:spcAft>
              <a:buFont typeface="Arial" charset="0"/>
              <a:buNone/>
            </a:pPr>
            <a:endParaRPr lang="en-US" sz="2400" dirty="0"/>
          </a:p>
          <a:p>
            <a:pPr>
              <a:spcBef>
                <a:spcPts val="300"/>
              </a:spcBef>
              <a:spcAft>
                <a:spcPts val="0"/>
              </a:spcAft>
              <a:buFont typeface="Arial" charset="0"/>
              <a:buNone/>
            </a:pPr>
            <a:r>
              <a:rPr lang="en-US" sz="2400" dirty="0">
                <a:solidFill>
                  <a:srgbClr val="00B050"/>
                </a:solidFill>
              </a:rPr>
              <a:t>//Print Results</a:t>
            </a:r>
          </a:p>
          <a:p>
            <a:pPr>
              <a:spcBef>
                <a:spcPts val="300"/>
              </a:spcBef>
              <a:spcAft>
                <a:spcPts val="0"/>
              </a:spcAft>
              <a:buFont typeface="Arial" charset="0"/>
              <a:buNone/>
            </a:pPr>
            <a:r>
              <a:rPr lang="en-US" sz="2400" dirty="0"/>
              <a:t>for (long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N;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pPr>
              <a:spcBef>
                <a:spcPts val="300"/>
              </a:spcBef>
              <a:spcAft>
                <a:spcPts val="0"/>
              </a:spcAft>
              <a:buFont typeface="Arial" charset="0"/>
              <a:buNone/>
            </a:pPr>
            <a:r>
              <a:rPr lang="en-US" sz="2400" dirty="0"/>
              <a:t>     for (long j = 0; j &lt; N; </a:t>
            </a:r>
            <a:r>
              <a:rPr lang="en-US" sz="2400" dirty="0" err="1"/>
              <a:t>j++</a:t>
            </a:r>
            <a:r>
              <a:rPr lang="en-US" sz="2400" dirty="0"/>
              <a:t>) {</a:t>
            </a:r>
          </a:p>
          <a:p>
            <a:pPr>
              <a:spcBef>
                <a:spcPts val="300"/>
              </a:spcBef>
              <a:spcAft>
                <a:spcPts val="0"/>
              </a:spcAft>
              <a:buFont typeface="Arial" charset="0"/>
              <a:buNone/>
            </a:pPr>
            <a:r>
              <a:rPr lang="en-US" sz="2400" dirty="0"/>
              <a:t>             </a:t>
            </a:r>
            <a:r>
              <a:rPr lang="en-US" sz="2400" dirty="0" err="1"/>
              <a:t>printf</a:t>
            </a:r>
            <a:r>
              <a:rPr lang="en-US" sz="2400" dirty="0"/>
              <a:t>("%f   ", C[</a:t>
            </a:r>
            <a:r>
              <a:rPr lang="en-US" sz="2400" dirty="0" err="1"/>
              <a:t>i</a:t>
            </a:r>
            <a:r>
              <a:rPr lang="en-US" sz="2400" dirty="0"/>
              <a:t> * N + j]);</a:t>
            </a:r>
          </a:p>
          <a:p>
            <a:pPr>
              <a:spcBef>
                <a:spcPts val="300"/>
              </a:spcBef>
              <a:spcAft>
                <a:spcPts val="0"/>
              </a:spcAft>
              <a:buFont typeface="Arial" charset="0"/>
              <a:buNone/>
            </a:pPr>
            <a:r>
              <a:rPr lang="en-US" sz="2400" dirty="0"/>
              <a:t>         }</a:t>
            </a:r>
          </a:p>
          <a:p>
            <a:pPr>
              <a:spcBef>
                <a:spcPts val="300"/>
              </a:spcBef>
              <a:spcAft>
                <a:spcPts val="0"/>
              </a:spcAft>
              <a:buFont typeface="Arial" charset="0"/>
              <a:buNone/>
            </a:pPr>
            <a:r>
              <a:rPr lang="en-US" sz="2400" dirty="0"/>
              <a:t>         </a:t>
            </a:r>
            <a:r>
              <a:rPr lang="en-US" sz="2400" dirty="0" err="1"/>
              <a:t>printf</a:t>
            </a:r>
            <a:r>
              <a:rPr lang="en-US" sz="2400" dirty="0"/>
              <a:t>("\n");</a:t>
            </a:r>
          </a:p>
          <a:p>
            <a:pPr>
              <a:spcBef>
                <a:spcPts val="300"/>
              </a:spcBef>
              <a:spcAft>
                <a:spcPts val="0"/>
              </a:spcAft>
              <a:buFont typeface="Arial" charset="0"/>
              <a:buNone/>
            </a:pPr>
            <a:r>
              <a:rPr lang="en-US" sz="2400" dirty="0"/>
              <a:t>     }</a:t>
            </a:r>
          </a:p>
          <a:p>
            <a:pPr>
              <a:spcBef>
                <a:spcPts val="300"/>
              </a:spcBef>
              <a:spcAft>
                <a:spcPts val="0"/>
              </a:spcAft>
              <a:buFont typeface="Arial" charset="0"/>
              <a:buNone/>
            </a:pPr>
            <a:endParaRPr lang="en-US" sz="2400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// Free memory.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FF0000"/>
                </a:solidFill>
              </a:rPr>
              <a:t>cudaFree</a:t>
            </a:r>
            <a:r>
              <a:rPr lang="en-US" sz="2400" dirty="0">
                <a:solidFill>
                  <a:srgbClr val="FF0000"/>
                </a:solidFill>
              </a:rPr>
              <a:t>(A); 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FF0000"/>
                </a:solidFill>
              </a:rPr>
              <a:t>cudaFree</a:t>
            </a:r>
            <a:r>
              <a:rPr lang="en-US" sz="2400" dirty="0">
                <a:solidFill>
                  <a:srgbClr val="FF0000"/>
                </a:solidFill>
              </a:rPr>
              <a:t>(B); 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FF0000"/>
                </a:solidFill>
              </a:rPr>
              <a:t>cudaFree</a:t>
            </a:r>
            <a:r>
              <a:rPr lang="en-US" sz="2400" dirty="0">
                <a:solidFill>
                  <a:srgbClr val="FF0000"/>
                </a:solidFill>
              </a:rPr>
              <a:t>(C);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D83455-2520-B406-50CF-7CF6100D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78980"/>
            <a:ext cx="7620000" cy="1427585"/>
          </a:xfrm>
        </p:spPr>
        <p:txBody>
          <a:bodyPr/>
          <a:lstStyle/>
          <a:p>
            <a:r>
              <a:rPr lang="en-US" sz="4000" dirty="0"/>
              <a:t>CUDA Matrix Multiplication Example</a:t>
            </a:r>
            <a:endParaRPr lang="en-IN" sz="4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21569" y="1847850"/>
            <a:ext cx="7967574" cy="4747475"/>
            <a:chOff x="169985" y="1119188"/>
            <a:chExt cx="11774751" cy="5193750"/>
          </a:xfrm>
        </p:grpSpPr>
        <p:sp>
          <p:nvSpPr>
            <p:cNvPr id="5122" name="Rectangle 2"/>
            <p:cNvSpPr>
              <a:spLocks noChangeArrowheads="1"/>
            </p:cNvSpPr>
            <p:nvPr/>
          </p:nvSpPr>
          <p:spPr bwMode="auto">
            <a:xfrm>
              <a:off x="322385" y="3937000"/>
              <a:ext cx="3860800" cy="23241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81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14339" name="Rectangle 3"/>
            <p:cNvSpPr>
              <a:spLocks noChangeArrowheads="1"/>
            </p:cNvSpPr>
            <p:nvPr/>
          </p:nvSpPr>
          <p:spPr bwMode="auto">
            <a:xfrm>
              <a:off x="423985" y="5805489"/>
              <a:ext cx="3759200" cy="50744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 anchorCtr="1">
              <a:spAutoFit/>
            </a:bodyPr>
            <a:lstStyle/>
            <a:p>
              <a:pPr>
                <a:spcBef>
                  <a:spcPts val="1500"/>
                </a:spcBef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4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2" charset="0"/>
                </a:rPr>
                <a:t>Main Memory</a:t>
              </a: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7297617" y="3898900"/>
              <a:ext cx="3979984" cy="2374900"/>
            </a:xfrm>
            <a:prstGeom prst="rect">
              <a:avLst/>
            </a:prstGeom>
            <a:blipFill dpi="0" rotWithShape="0">
              <a:blip r:embed="rId4">
                <a:alphaModFix amt="50000"/>
              </a:blip>
              <a:srcRect/>
              <a:tile tx="0" ty="0" sx="100000" sy="100000" flip="none" algn="tl"/>
            </a:blipFill>
            <a:ln w="381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7297616" y="5803901"/>
              <a:ext cx="4030784" cy="507449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 anchorCtr="1">
              <a:spAutoFit/>
            </a:bodyPr>
            <a:lstStyle/>
            <a:p>
              <a:pPr>
                <a:spcBef>
                  <a:spcPts val="1500"/>
                </a:spcBef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4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2" charset="0"/>
                </a:rPr>
                <a:t>GPU Memory</a:t>
              </a:r>
            </a:p>
          </p:txBody>
        </p:sp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>
              <a:off x="5029201" y="4038600"/>
              <a:ext cx="1389185" cy="393700"/>
            </a:xfrm>
            <a:prstGeom prst="rightArrow">
              <a:avLst>
                <a:gd name="adj1" fmla="val 50000"/>
                <a:gd name="adj2" fmla="val 66165"/>
              </a:avLst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4568092" y="3105150"/>
              <a:ext cx="2827098" cy="1012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</a:rPr>
                <a:t>Copy Input Data </a:t>
              </a:r>
            </a:p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</a:rPr>
                <a:t>from Host to </a:t>
              </a:r>
            </a:p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</a:rPr>
                <a:t>GPU Memory</a:t>
              </a:r>
            </a:p>
          </p:txBody>
        </p:sp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169985" y="2774950"/>
              <a:ext cx="2448063" cy="70947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</a:rPr>
                <a:t>Load/Initialize </a:t>
              </a:r>
            </a:p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</a:rPr>
                <a:t>Input Data</a:t>
              </a: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22385" y="3937000"/>
              <a:ext cx="3860800" cy="67310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2844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7297617" y="3886200"/>
              <a:ext cx="3997569" cy="67310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844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5131" name="AutoShape 11"/>
            <p:cNvSpPr>
              <a:spLocks noChangeArrowheads="1"/>
            </p:cNvSpPr>
            <p:nvPr/>
          </p:nvSpPr>
          <p:spPr bwMode="auto">
            <a:xfrm>
              <a:off x="2557585" y="2489200"/>
              <a:ext cx="490415" cy="1422400"/>
            </a:xfrm>
            <a:prstGeom prst="upArrow">
              <a:avLst>
                <a:gd name="adj1" fmla="val 50000"/>
                <a:gd name="adj2" fmla="val 107042"/>
              </a:avLst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5132" name="AutoShape 12"/>
            <p:cNvSpPr>
              <a:spLocks noChangeArrowheads="1"/>
            </p:cNvSpPr>
            <p:nvPr/>
          </p:nvSpPr>
          <p:spPr bwMode="auto">
            <a:xfrm>
              <a:off x="3116386" y="2527300"/>
              <a:ext cx="457200" cy="1409700"/>
            </a:xfrm>
            <a:prstGeom prst="downArrow">
              <a:avLst>
                <a:gd name="adj1" fmla="val 50000"/>
                <a:gd name="adj2" fmla="val 115744"/>
              </a:avLst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5133" name="AutoShape 13"/>
            <p:cNvSpPr>
              <a:spLocks noChangeArrowheads="1"/>
            </p:cNvSpPr>
            <p:nvPr/>
          </p:nvSpPr>
          <p:spPr bwMode="auto">
            <a:xfrm>
              <a:off x="8501185" y="2463800"/>
              <a:ext cx="490415" cy="1397000"/>
            </a:xfrm>
            <a:prstGeom prst="upArrow">
              <a:avLst>
                <a:gd name="adj1" fmla="val 50000"/>
                <a:gd name="adj2" fmla="val 107030"/>
              </a:avLst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5134" name="AutoShape 14"/>
            <p:cNvSpPr>
              <a:spLocks noChangeArrowheads="1"/>
            </p:cNvSpPr>
            <p:nvPr/>
          </p:nvSpPr>
          <p:spPr bwMode="auto">
            <a:xfrm>
              <a:off x="9228017" y="2463800"/>
              <a:ext cx="457200" cy="2768600"/>
            </a:xfrm>
            <a:prstGeom prst="downArrow">
              <a:avLst>
                <a:gd name="adj1" fmla="val 50000"/>
                <a:gd name="adj2" fmla="val 212962"/>
              </a:avLst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7315201" y="5219700"/>
              <a:ext cx="3944816" cy="635000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2844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9591433" y="2457450"/>
              <a:ext cx="2353303" cy="13155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</a:rPr>
                <a:t>Process Input</a:t>
              </a:r>
            </a:p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</a:rPr>
                <a:t>Data and</a:t>
              </a:r>
            </a:p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</a:rPr>
                <a:t>Write to </a:t>
              </a:r>
            </a:p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</a:rPr>
                <a:t>output</a:t>
              </a:r>
            </a:p>
          </p:txBody>
        </p:sp>
        <p:sp>
          <p:nvSpPr>
            <p:cNvPr id="5137" name="Text Box 17"/>
            <p:cNvSpPr txBox="1">
              <a:spLocks noChangeArrowheads="1"/>
            </p:cNvSpPr>
            <p:nvPr/>
          </p:nvSpPr>
          <p:spPr bwMode="auto">
            <a:xfrm>
              <a:off x="4683370" y="4629151"/>
              <a:ext cx="2296447" cy="1012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</a:rPr>
                <a:t>Copy Output </a:t>
              </a:r>
            </a:p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</a:rPr>
                <a:t>from GPU to </a:t>
              </a:r>
            </a:p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</a:rPr>
                <a:t>Host Memory</a:t>
              </a:r>
            </a:p>
          </p:txBody>
        </p:sp>
        <p:sp>
          <p:nvSpPr>
            <p:cNvPr id="5138" name="AutoShape 18"/>
            <p:cNvSpPr>
              <a:spLocks noChangeArrowheads="1"/>
            </p:cNvSpPr>
            <p:nvPr/>
          </p:nvSpPr>
          <p:spPr bwMode="auto">
            <a:xfrm>
              <a:off x="4876801" y="5575300"/>
              <a:ext cx="1795585" cy="419100"/>
            </a:xfrm>
            <a:prstGeom prst="leftArrow">
              <a:avLst>
                <a:gd name="adj1" fmla="val 50000"/>
                <a:gd name="adj2" fmla="val 80338"/>
              </a:avLst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5139" name="Rectangle 19"/>
            <p:cNvSpPr>
              <a:spLocks noChangeArrowheads="1"/>
            </p:cNvSpPr>
            <p:nvPr/>
          </p:nvSpPr>
          <p:spPr bwMode="auto">
            <a:xfrm>
              <a:off x="322385" y="5257800"/>
              <a:ext cx="3843215" cy="609600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2844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5140" name="Rectangle 20"/>
            <p:cNvSpPr>
              <a:spLocks noChangeArrowheads="1"/>
            </p:cNvSpPr>
            <p:nvPr/>
          </p:nvSpPr>
          <p:spPr bwMode="auto">
            <a:xfrm>
              <a:off x="947617" y="1206500"/>
              <a:ext cx="3065584" cy="355600"/>
            </a:xfrm>
            <a:prstGeom prst="rect">
              <a:avLst/>
            </a:prstGeom>
            <a:solidFill>
              <a:srgbClr val="E6E6E6"/>
            </a:solidFill>
            <a:ln w="126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  <a:latin typeface="Verdana" pitchFamily="34" charset="0"/>
                </a:rPr>
                <a:t>Host application</a:t>
              </a:r>
            </a:p>
          </p:txBody>
        </p:sp>
        <p:sp>
          <p:nvSpPr>
            <p:cNvPr id="5141" name="Rectangle 21"/>
            <p:cNvSpPr>
              <a:spLocks noChangeArrowheads="1"/>
            </p:cNvSpPr>
            <p:nvPr/>
          </p:nvSpPr>
          <p:spPr bwMode="auto">
            <a:xfrm>
              <a:off x="7823200" y="1119188"/>
              <a:ext cx="3065585" cy="355600"/>
            </a:xfrm>
            <a:prstGeom prst="rect">
              <a:avLst/>
            </a:prstGeom>
            <a:solidFill>
              <a:srgbClr val="E6E6E6"/>
            </a:solidFill>
            <a:ln w="126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>
                  <a:solidFill>
                    <a:srgbClr val="000000"/>
                  </a:solidFill>
                  <a:latin typeface="Verdana" pitchFamily="34" charset="0"/>
                </a:rPr>
                <a:t>GPU kernel</a:t>
              </a:r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609600" y="1600201"/>
              <a:ext cx="10972800" cy="45259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pic>
          <p:nvPicPr>
            <p:cNvPr id="5143" name="Picture 23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432800" y="1544638"/>
              <a:ext cx="1320800" cy="958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5144" name="Picture 2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686539" y="1803400"/>
              <a:ext cx="787399" cy="7239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26" name="Rectangle 6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Execution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title"/>
          </p:nvPr>
        </p:nvSpPr>
        <p:spPr>
          <a:xfrm>
            <a:off x="1101611" y="50233"/>
            <a:ext cx="7356580" cy="1427585"/>
          </a:xfrm>
        </p:spPr>
        <p:txBody>
          <a:bodyPr/>
          <a:lstStyle/>
          <a:p>
            <a:r>
              <a:rPr lang="en-US" sz="4000" dirty="0"/>
              <a:t>Heterogeneous Programming</a:t>
            </a:r>
          </a:p>
        </p:txBody>
      </p:sp>
      <p:sp>
        <p:nvSpPr>
          <p:cNvPr id="6148" name="Rectangle 7"/>
          <p:cNvSpPr>
            <a:spLocks noGrp="1"/>
          </p:cNvSpPr>
          <p:nvPr>
            <p:ph sz="quarter" idx="11"/>
          </p:nvPr>
        </p:nvSpPr>
        <p:spPr>
          <a:xfrm>
            <a:off x="1101611" y="2057400"/>
            <a:ext cx="3802898" cy="4389582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Serial Code</a:t>
            </a:r>
          </a:p>
          <a:p>
            <a:pPr lvl="1"/>
            <a:r>
              <a:rPr lang="en-GB" sz="2200" dirty="0"/>
              <a:t>Executed on CPU</a:t>
            </a:r>
          </a:p>
          <a:p>
            <a:pPr lvl="1"/>
            <a:r>
              <a:rPr lang="en-GB" sz="2200" dirty="0"/>
              <a:t>Host Code</a:t>
            </a:r>
          </a:p>
          <a:p>
            <a:r>
              <a:rPr lang="en-GB" sz="2400" dirty="0"/>
              <a:t>Parallel Code</a:t>
            </a:r>
          </a:p>
          <a:p>
            <a:pPr lvl="1"/>
            <a:r>
              <a:rPr lang="en-GB" sz="2200" dirty="0"/>
              <a:t>Executed on GPU</a:t>
            </a:r>
          </a:p>
          <a:p>
            <a:pPr lvl="1"/>
            <a:r>
              <a:rPr lang="en-GB" sz="2200" dirty="0"/>
              <a:t>Device Code</a:t>
            </a:r>
          </a:p>
          <a:p>
            <a:pPr lvl="1"/>
            <a:r>
              <a:rPr lang="en-GB" sz="2200" dirty="0"/>
              <a:t>CUDA Kernel</a:t>
            </a:r>
            <a:endParaRPr lang="en-US" sz="2200" dirty="0"/>
          </a:p>
          <a:p>
            <a:r>
              <a:rPr lang="en-US" sz="2400" dirty="0"/>
              <a:t>CPU = Host </a:t>
            </a:r>
          </a:p>
          <a:p>
            <a:r>
              <a:rPr lang="en-US" sz="2400" dirty="0"/>
              <a:t>GPU = Co-processor</a:t>
            </a:r>
          </a:p>
        </p:txBody>
      </p:sp>
      <p:pic>
        <p:nvPicPr>
          <p:cNvPr id="6149" name="Picture 12" descr="Heterogeneous Programm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8980" y="1099127"/>
            <a:ext cx="3395701" cy="554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F175-84D4-F138-AEC0-139CF5EB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Thread Hierarchy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86D016A-BB63-BC72-7B6D-7929EDD3260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IN" dirty="0"/>
              <a:t>Threads</a:t>
            </a:r>
          </a:p>
          <a:p>
            <a:r>
              <a:rPr lang="en-IN" dirty="0"/>
              <a:t>Thread Block</a:t>
            </a:r>
          </a:p>
          <a:p>
            <a:r>
              <a:rPr lang="en-IN" dirty="0"/>
              <a:t>Grid of Thread Blocks</a:t>
            </a:r>
          </a:p>
        </p:txBody>
      </p:sp>
      <p:pic>
        <p:nvPicPr>
          <p:cNvPr id="8" name="Picture 11" descr="Grid of thread bloc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782701"/>
            <a:ext cx="3453910" cy="4218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808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858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7171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CUDA Kernel</a:t>
            </a:r>
          </a:p>
        </p:txBody>
      </p:sp>
      <p:sp>
        <p:nvSpPr>
          <p:cNvPr id="7172" name="Rectangle 7"/>
          <p:cNvSpPr>
            <a:spLocks noGrp="1"/>
          </p:cNvSpPr>
          <p:nvPr>
            <p:ph sz="quarter" idx="4294967295"/>
          </p:nvPr>
        </p:nvSpPr>
        <p:spPr>
          <a:xfrm>
            <a:off x="785091" y="1745674"/>
            <a:ext cx="8358909" cy="448209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 function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Executed N times in parallel by N CUDA threads</a:t>
            </a:r>
          </a:p>
          <a:p>
            <a:pPr>
              <a:lnSpc>
                <a:spcPct val="90000"/>
              </a:lnSpc>
            </a:pPr>
            <a:r>
              <a:rPr lang="en-US" dirty="0"/>
              <a:t>Execution configuration syntax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/>
              <a:t>kernel_name</a:t>
            </a:r>
            <a:r>
              <a:rPr lang="en-US" sz="2400" dirty="0"/>
              <a:t>&lt;&lt;&lt; </a:t>
            </a:r>
            <a:r>
              <a:rPr lang="en-US" sz="2400" dirty="0" err="1"/>
              <a:t>grid_size</a:t>
            </a:r>
            <a:r>
              <a:rPr lang="en-US" sz="2400" dirty="0"/>
              <a:t>, </a:t>
            </a:r>
            <a:r>
              <a:rPr lang="en-US" sz="2400" dirty="0" err="1"/>
              <a:t>block_size</a:t>
            </a:r>
            <a:r>
              <a:rPr lang="en-US" sz="2400" dirty="0"/>
              <a:t> &gt;&gt;&gt;(….)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"</a:t>
            </a:r>
            <a:r>
              <a:rPr lang="en-GB" dirty="0" err="1"/>
              <a:t>grid_size</a:t>
            </a:r>
            <a:r>
              <a:rPr lang="en-GB" dirty="0"/>
              <a:t>": Represents the total number of thread blocks that will be launched on the GPU.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"</a:t>
            </a:r>
            <a:r>
              <a:rPr lang="en-GB" dirty="0" err="1"/>
              <a:t>block_size</a:t>
            </a:r>
            <a:r>
              <a:rPr lang="en-GB" dirty="0"/>
              <a:t>": Indicates the number of threads within each individual thread block. </a:t>
            </a:r>
          </a:p>
          <a:p>
            <a:pPr lvl="1">
              <a:lnSpc>
                <a:spcPct val="90000"/>
              </a:lnSpc>
            </a:pPr>
            <a:endParaRPr lang="en-GB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07231" y="1166813"/>
            <a:ext cx="4040066" cy="63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spcBef>
                <a:spcPts val="6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400" b="1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28662" y="1806575"/>
            <a:ext cx="4040066" cy="4543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>
              <a:spcBef>
                <a:spcPts val="438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vecAdd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A[], </a:t>
            </a:r>
          </a:p>
          <a:p>
            <a:pPr marL="342900" indent="-341313">
              <a:spcBef>
                <a:spcPts val="438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B[],  </a:t>
            </a:r>
          </a:p>
          <a:p>
            <a:pPr marL="342900" indent="-341313">
              <a:spcBef>
                <a:spcPts val="438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C[])</a:t>
            </a:r>
          </a:p>
          <a:p>
            <a:pPr marL="342900" indent="-341313">
              <a:spcBef>
                <a:spcPts val="438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342900" indent="-341313">
              <a:spcBef>
                <a:spcPts val="438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for(</a:t>
            </a:r>
            <a:r>
              <a:rPr lang="en-US" altLang="en-US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en-US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n; </a:t>
            </a:r>
            <a:r>
              <a:rPr lang="en-US" altLang="en-US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 marL="342900" indent="-341313">
              <a:spcBef>
                <a:spcPts val="438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</a:p>
          <a:p>
            <a:pPr marL="342900" indent="-341313">
              <a:spcBef>
                <a:spcPts val="438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C[</a:t>
            </a:r>
            <a:r>
              <a:rPr lang="en-US" altLang="en-US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A[</a:t>
            </a:r>
            <a:r>
              <a:rPr lang="en-US" altLang="en-US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+ B[</a:t>
            </a:r>
            <a:r>
              <a:rPr lang="en-US" altLang="en-US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marL="342900" indent="-341313">
              <a:spcBef>
                <a:spcPts val="438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marL="342900" indent="-341313">
              <a:spcBef>
                <a:spcPts val="438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2900" indent="-341313">
              <a:spcBef>
                <a:spcPts val="438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b="1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main()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Declare A,B,C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Assign values to A and B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vecAdd</a:t>
            </a:r>
            <a:r>
              <a:rPr lang="pt-BR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B, C);                 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2900" indent="-341313">
              <a:spcBef>
                <a:spcPts val="438"/>
              </a:spcBef>
              <a:buSzPct val="10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sz="1600" b="1" dirty="0">
              <a:solidFill>
                <a:srgbClr val="505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645270" y="1230313"/>
            <a:ext cx="4041531" cy="63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spcBef>
                <a:spcPts val="6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400" b="1">
                <a:solidFill>
                  <a:srgbClr val="505050"/>
                </a:solidFill>
              </a:rPr>
              <a:t>CUDA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572000" y="1905000"/>
            <a:ext cx="4040066" cy="3951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Kernel definition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__global__ </a:t>
            </a:r>
            <a:r>
              <a:rPr lang="en-US" alt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vecAdd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A, </a:t>
            </a:r>
            <a:r>
              <a:rPr lang="en-US" alt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B, </a:t>
            </a:r>
            <a:r>
              <a:rPr lang="en-US" alt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C)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threadIdx.x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C[</a:t>
            </a:r>
            <a:r>
              <a:rPr lang="en-US" altLang="en-US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A[</a:t>
            </a:r>
            <a:r>
              <a:rPr lang="en-US" altLang="en-US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+ B[</a:t>
            </a:r>
            <a:r>
              <a:rPr lang="en-US" altLang="en-US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altLang="en-US" b="1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main()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Kernel invocation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pt-BR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vecAdd&lt;&lt;&lt;1, n&gt;&gt;&gt;</a:t>
            </a:r>
            <a:r>
              <a:rPr lang="pt-BR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B, C);                 </a:t>
            </a:r>
          </a:p>
          <a:p>
            <a:pPr marL="342900" indent="-341313">
              <a:lnSpc>
                <a:spcPct val="80000"/>
              </a:lnSpc>
              <a:spcBef>
                <a:spcPts val="425"/>
              </a:spcBef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altLang="en-US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571999" y="5645867"/>
            <a:ext cx="3843337" cy="9906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2323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000" dirty="0">
                <a:solidFill>
                  <a:srgbClr val="FFFFFF"/>
                </a:solidFill>
              </a:rPr>
              <a:t>Kernel invocation from host</a:t>
            </a:r>
          </a:p>
          <a:p>
            <a:pPr>
              <a:buClr>
                <a:srgbClr val="FFFFFF"/>
              </a:buClr>
              <a:buSzPct val="100000"/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000" dirty="0">
                <a:solidFill>
                  <a:srgbClr val="FFFFFF"/>
                </a:solidFill>
              </a:rPr>
              <a:t>Number of CUDA threads specified using &lt;&lt;&lt;…&gt;&gt;&gt;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V="1">
            <a:off x="5640265" y="5082304"/>
            <a:ext cx="303335" cy="565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8200" name="Straight Connector 2"/>
          <p:cNvCxnSpPr>
            <a:cxnSpLocks noChangeShapeType="1"/>
          </p:cNvCxnSpPr>
          <p:nvPr/>
        </p:nvCxnSpPr>
        <p:spPr bwMode="auto">
          <a:xfrm>
            <a:off x="4493488" y="1371602"/>
            <a:ext cx="0" cy="51355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Kernel</a:t>
            </a:r>
          </a:p>
        </p:txBody>
      </p:sp>
      <p:grpSp>
        <p:nvGrpSpPr>
          <p:cNvPr id="14" name="Group 10"/>
          <p:cNvGrpSpPr/>
          <p:nvPr/>
        </p:nvGrpSpPr>
        <p:grpSpPr>
          <a:xfrm>
            <a:off x="539262" y="2433638"/>
            <a:ext cx="5562600" cy="3995737"/>
            <a:chOff x="291612" y="2176463"/>
            <a:chExt cx="5562600" cy="3995737"/>
          </a:xfrm>
        </p:grpSpPr>
        <p:sp>
          <p:nvSpPr>
            <p:cNvPr id="15" name="Rectangle 1"/>
            <p:cNvSpPr>
              <a:spLocks noChangeArrowheads="1"/>
            </p:cNvSpPr>
            <p:nvPr/>
          </p:nvSpPr>
          <p:spPr bwMode="auto">
            <a:xfrm>
              <a:off x="520213" y="2176463"/>
              <a:ext cx="1548911" cy="304800"/>
            </a:xfrm>
            <a:prstGeom prst="rect">
              <a:avLst/>
            </a:prstGeom>
            <a:solidFill>
              <a:srgbClr val="FFC000"/>
            </a:solidFill>
            <a:ln w="25560" cap="sq">
              <a:solidFill>
                <a:srgbClr val="89A4A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16" name="Rectangle 2"/>
            <p:cNvSpPr>
              <a:spLocks noChangeArrowheads="1"/>
            </p:cNvSpPr>
            <p:nvPr/>
          </p:nvSpPr>
          <p:spPr bwMode="auto">
            <a:xfrm>
              <a:off x="2272812" y="2819400"/>
              <a:ext cx="1828800" cy="381000"/>
            </a:xfrm>
            <a:prstGeom prst="rect">
              <a:avLst/>
            </a:prstGeom>
            <a:solidFill>
              <a:srgbClr val="FFC000"/>
            </a:solidFill>
            <a:ln w="25560" cap="sq">
              <a:solidFill>
                <a:srgbClr val="89A4A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2196612" y="3962400"/>
              <a:ext cx="3657600" cy="1143000"/>
            </a:xfrm>
            <a:prstGeom prst="rect">
              <a:avLst/>
            </a:prstGeom>
            <a:solidFill>
              <a:srgbClr val="333399"/>
            </a:solidFill>
            <a:ln w="25560" cap="sq">
              <a:solidFill>
                <a:srgbClr val="23236F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2000" dirty="0">
                  <a:solidFill>
                    <a:srgbClr val="FFFFFF"/>
                  </a:solidFill>
                </a:rPr>
                <a:t>Unique Thread ID</a:t>
              </a:r>
            </a:p>
            <a:p>
              <a:pPr>
                <a:buClr>
                  <a:srgbClr val="FFFFFF"/>
                </a:buClr>
                <a:buSzPct val="100000"/>
                <a:buFont typeface="Arial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2000" dirty="0">
                  <a:solidFill>
                    <a:srgbClr val="FFFFFF"/>
                  </a:solidFill>
                </a:rPr>
                <a:t> Accessible within the kernel through the built-in </a:t>
              </a:r>
              <a:r>
                <a:rPr lang="en-US" altLang="en-US" sz="2000" dirty="0" err="1">
                  <a:solidFill>
                    <a:srgbClr val="FFFFFF"/>
                  </a:solidFill>
                  <a:latin typeface="Courier New" pitchFamily="49" charset="0"/>
                </a:rPr>
                <a:t>threadIdx</a:t>
              </a:r>
              <a:r>
                <a:rPr lang="en-US" altLang="en-US" sz="2000" dirty="0">
                  <a:solidFill>
                    <a:srgbClr val="FFFFFF"/>
                  </a:solidFill>
                </a:rPr>
                <a:t> variable</a:t>
              </a:r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H="1">
              <a:off x="2880946" y="3200400"/>
              <a:ext cx="4397" cy="7620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291612" y="5181600"/>
              <a:ext cx="3657600" cy="990600"/>
            </a:xfrm>
            <a:prstGeom prst="rect">
              <a:avLst/>
            </a:prstGeom>
            <a:solidFill>
              <a:srgbClr val="333399"/>
            </a:solidFill>
            <a:ln w="25560" cap="sq">
              <a:solidFill>
                <a:srgbClr val="23236F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altLang="en-US" sz="2000" dirty="0">
                <a:solidFill>
                  <a:srgbClr val="FFFFFF"/>
                </a:solidFill>
              </a:endParaRPr>
            </a:p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2000" dirty="0">
                  <a:solidFill>
                    <a:srgbClr val="FFFFFF"/>
                  </a:solidFill>
                </a:rPr>
                <a:t>Function Qualifier</a:t>
              </a:r>
            </a:p>
            <a:p>
              <a:pPr>
                <a:buClr>
                  <a:srgbClr val="FFFFFF"/>
                </a:buClr>
                <a:buSzPct val="100000"/>
                <a:buFont typeface="Arial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en-US" sz="2000" dirty="0">
                  <a:solidFill>
                    <a:srgbClr val="FFFFFF"/>
                  </a:solidFill>
                </a:rPr>
                <a:t>“__global__” qualifier declares a function as a Kernel</a:t>
              </a:r>
            </a:p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H="1">
              <a:off x="974481" y="2514600"/>
              <a:ext cx="4396" cy="2668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 Box 4">
            <a:extLst>
              <a:ext uri="{FF2B5EF4-FFF2-40B4-BE49-F238E27FC236}">
                <a16:creationId xmlns:a16="http://schemas.microsoft.com/office/drawing/2014/main" id="{291B0CB0-49DB-8537-6389-7105C204D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662" y="1857377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8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3200" dirty="0">
                <a:solidFill>
                  <a:srgbClr val="000000"/>
                </a:solidFill>
              </a:rPr>
              <a:t>Each thread has a unique thread ID</a:t>
            </a:r>
          </a:p>
          <a:p>
            <a:pPr>
              <a:spcBef>
                <a:spcPts val="5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dirty="0">
                <a:solidFill>
                  <a:srgbClr val="000000"/>
                </a:solidFill>
                <a:latin typeface="Courier New" pitchFamily="49" charset="0"/>
              </a:rPr>
              <a:t>__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global__ </a:t>
            </a:r>
            <a:r>
              <a:rPr lang="en-US" altLang="en-US" sz="2000" b="1" dirty="0">
                <a:solidFill>
                  <a:srgbClr val="0000CC"/>
                </a:solidFill>
                <a:latin typeface="Courier New" pitchFamily="49" charset="0"/>
              </a:rPr>
              <a:t>void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vecAdd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2000" b="1" dirty="0">
                <a:solidFill>
                  <a:srgbClr val="0000CC"/>
                </a:solidFill>
                <a:latin typeface="Courier New" pitchFamily="49" charset="0"/>
              </a:rPr>
              <a:t>float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* A, </a:t>
            </a:r>
            <a:r>
              <a:rPr lang="en-US" altLang="en-US" sz="2000" b="1" dirty="0">
                <a:solidFill>
                  <a:srgbClr val="0000CC"/>
                </a:solidFill>
                <a:latin typeface="Courier New" pitchFamily="49" charset="0"/>
              </a:rPr>
              <a:t>float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* B, </a:t>
            </a:r>
            <a:r>
              <a:rPr lang="en-US" altLang="en-US" sz="2000" b="1" dirty="0">
                <a:solidFill>
                  <a:srgbClr val="0000CC"/>
                </a:solidFill>
                <a:latin typeface="Courier New" pitchFamily="49" charset="0"/>
              </a:rPr>
              <a:t>float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* C)</a:t>
            </a:r>
          </a:p>
          <a:p>
            <a:pPr>
              <a:spcBef>
                <a:spcPts val="5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5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sz="2000" b="1" dirty="0" err="1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threadIdx.x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ts val="5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 C[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] = A[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] + B[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  <a:p>
            <a:pPr>
              <a:spcBef>
                <a:spcPts val="500"/>
              </a:spcBef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AE0208-DBD5-43E1-AC6B-D2AD9623F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DD27D0-5B6E-4A0E-95B2-BB37F9D8861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</TotalTime>
  <Words>2550</Words>
  <Application>Microsoft Office PowerPoint</Application>
  <PresentationFormat>On-screen Show (4:3)</PresentationFormat>
  <Paragraphs>516</Paragraphs>
  <Slides>39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Courier New</vt:lpstr>
      <vt:lpstr>Times New Roman</vt:lpstr>
      <vt:lpstr>Tisa Offc Serif Pro</vt:lpstr>
      <vt:lpstr>Univers Light</vt:lpstr>
      <vt:lpstr>Verdana</vt:lpstr>
      <vt:lpstr>Custom</vt:lpstr>
      <vt:lpstr>CUDA   Computer Division  Bhabha Atomic Research Centre</vt:lpstr>
      <vt:lpstr>CUDA</vt:lpstr>
      <vt:lpstr>GPU as Co–processor</vt:lpstr>
      <vt:lpstr>GPU Execution</vt:lpstr>
      <vt:lpstr>Heterogeneous Programming</vt:lpstr>
      <vt:lpstr>Thread Hierarchy</vt:lpstr>
      <vt:lpstr>CUDA Kernel</vt:lpstr>
      <vt:lpstr>CUDA Example</vt:lpstr>
      <vt:lpstr>CUDA Kernel</vt:lpstr>
      <vt:lpstr>Thread Hierarchy</vt:lpstr>
      <vt:lpstr>dim3 Type</vt:lpstr>
      <vt:lpstr>Thread Block</vt:lpstr>
      <vt:lpstr>Grid of Thread Blocks</vt:lpstr>
      <vt:lpstr>Grid of Thread Blocks</vt:lpstr>
      <vt:lpstr>1D Thread Block Example</vt:lpstr>
      <vt:lpstr>1D Thread Block Example</vt:lpstr>
      <vt:lpstr>2D Thread Block Example</vt:lpstr>
      <vt:lpstr>2D Thread Block Example</vt:lpstr>
      <vt:lpstr>Execution Configuration Syntax</vt:lpstr>
      <vt:lpstr>Managing Device Memory</vt:lpstr>
      <vt:lpstr>Device Memory Allocation</vt:lpstr>
      <vt:lpstr>Free Device Memory</vt:lpstr>
      <vt:lpstr>Device Memory Allocation</vt:lpstr>
      <vt:lpstr>Synchronize Device Memory</vt:lpstr>
      <vt:lpstr>CUDA Matrix Addition Example</vt:lpstr>
      <vt:lpstr>CUDA Matrix Addition Example</vt:lpstr>
      <vt:lpstr>CUDA Matrix Addition Example</vt:lpstr>
      <vt:lpstr>CUDA Matrix Addition Example</vt:lpstr>
      <vt:lpstr>CUDA Matrix Addition Example</vt:lpstr>
      <vt:lpstr>Parallel Computing using CUDA</vt:lpstr>
      <vt:lpstr>CUDA Installation</vt:lpstr>
      <vt:lpstr>CUDA Code Compilation</vt:lpstr>
      <vt:lpstr>CUDA Matrix Multiplication Example</vt:lpstr>
      <vt:lpstr>CUDA Matrix Multiplication Example</vt:lpstr>
      <vt:lpstr>PowerPoint Presentation</vt:lpstr>
      <vt:lpstr>CUDA Matrix Multiplication Example</vt:lpstr>
      <vt:lpstr>PowerPoint Presentation</vt:lpstr>
      <vt:lpstr>CUDA Matrix Multiplication Example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ADMIN</cp:lastModifiedBy>
  <cp:revision>165</cp:revision>
  <dcterms:created xsi:type="dcterms:W3CDTF">2024-01-11T18:09:01Z</dcterms:created>
  <dcterms:modified xsi:type="dcterms:W3CDTF">2025-01-24T11:54:12Z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