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80" r:id="rId4"/>
    <p:sldId id="269" r:id="rId5"/>
    <p:sldId id="271" r:id="rId6"/>
    <p:sldId id="272" r:id="rId7"/>
    <p:sldId id="273" r:id="rId8"/>
    <p:sldId id="277" r:id="rId9"/>
    <p:sldId id="276" r:id="rId10"/>
    <p:sldId id="278" r:id="rId11"/>
    <p:sldId id="274" r:id="rId12"/>
    <p:sldId id="28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38050-B543-56BA-561C-29FC565D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C7CC5E-E699-C5A4-0548-0527B2642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57D09-D825-7D7D-96E0-52B172A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FEEF2-C1D3-7BD2-3E75-F4D10EC4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D118E0-C451-BA09-4B85-63F24D1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0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BBF2C-D45E-3476-0542-52624C9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8253D3-D2CE-0466-45F8-953B62CA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62B6D-D332-CFDA-0A24-0CD2F630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A1509-92AE-1183-9847-2E44AC20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A367A-B1E5-F626-9CB8-2395653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9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7FD2B9-61EB-C07C-FD4B-51408FAB4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36521A-38D4-AA34-D0EA-B7DEBC16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0D328-AE0F-4BF6-B8AD-3C90649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41BC4F-E3F8-383D-7604-119CFDC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BA7BD-F91F-3527-F528-90ABB7C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8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201AA-F581-FF9D-5977-EACF486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6B9F3-066C-B0DD-CCF2-9F1B668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945EBC-3FF4-722F-E30E-965F36B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7FED95-30E4-FE00-EC2E-DA46441A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5EEF9D-00E9-B994-CE59-1915EAD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25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FA83F-3927-49CA-8753-52F6A61A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3AB2A-FD1E-3BEA-B84F-E08886BC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4F83AB-1F85-BD3F-2E7D-AD1CEBFE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8BFE9F-C755-671B-4BA7-46F9287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3E777A-640B-F419-2BB8-45C8951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71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681FC-D9ED-E086-581B-C19173BA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BA45F-14B2-F381-4555-7CBDDE71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D243D8-A73B-8D6D-CD66-2CAE10A9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4C0CD5-6D39-C457-1D23-E1F4E2C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812837-F3CD-A9C5-A865-0C0AF6E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9DF1BB-EFB2-B56D-156D-9D4E1EF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65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18316-6EC2-0D02-9152-D796D54E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7610CF-0A9F-3AB4-6E58-1839020C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09F72B-D12F-1E54-DF06-ACD84A9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3C51C9-4FD8-87B5-71C8-F6CF749D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3FAAA8-CEB9-5910-CC55-80188C1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37243A-9EA2-1506-7DC6-26537D6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906026-FA5D-88FF-69ED-CE70B1A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C2C2B6-4F6C-4F86-11D2-4261F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37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AF496-474D-CA54-807A-B9DC930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B553B-1F51-571F-97FA-5A5F410D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D0356D-96BA-F8E0-9BD6-CCC5F5E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507CC0-2202-A267-8CB5-75CE35A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1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44E698-F03C-8EA7-5F66-A1904E2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793D1D-624E-001D-8C34-8707A33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11597B-2F3B-CA91-6491-51DA768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54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ED45D-7860-3BE1-F280-B56DF01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86625-DBF7-0405-219F-51084B9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5873D-CE6F-E2EE-9F85-C982913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52C5BF-1B9A-16A9-28E2-107B0A0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A5ECFE-ACD6-12B4-9B76-F64B857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01A51C-A65D-FA6E-6EAD-BCAD785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53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2FF16-513A-E93D-552A-2D8EB5A5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B11BCF-2D7F-45C0-F030-5B7E42A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06EAB1-F8DE-7CBA-EEF3-CAACF670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428955-BBCA-275B-28A8-2C8EA4CB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8BB70A-7CC9-AD42-6140-14D4EFEF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29444-C06F-F5AA-9F95-65243F64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82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A2C962-D321-9B0D-A5B9-958062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843229-DFEB-A72A-772C-3FD4920F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C8A5E-7771-5D0D-41DF-841F16A9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3A21-5030-4D7B-A261-646E7F8EB457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68DC5A-6AB7-F3B8-B94A-577FDD25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5B8006-B7D0-91FF-3FB5-E6567259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42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Graphics Processing Unit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</a:t>
            </a:r>
          </a:p>
          <a:p>
            <a:r>
              <a:rPr lang="en-US" sz="3200" dirty="0"/>
              <a:t>Bhabha Atomic Research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7B7FC-4E89-8AF0-8094-8C4C1850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Memory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DAFBDE-AE39-9318-5E3A-2354101F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7465" y="1477761"/>
            <a:ext cx="4460889" cy="5232321"/>
          </a:xfrm>
          <a:prstGeom prst="rect">
            <a:avLst/>
          </a:prstGeom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xmlns="" id="{C86DA676-44F6-A9D6-E7FE-55819F39D61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F72A2B3-9C48-0873-A6B6-A3F576CF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2049" cy="4351338"/>
          </a:xfrm>
        </p:spPr>
        <p:txBody>
          <a:bodyPr/>
          <a:lstStyle/>
          <a:p>
            <a:r>
              <a:rPr lang="en-US" dirty="0"/>
              <a:t>Local memory</a:t>
            </a:r>
          </a:p>
          <a:p>
            <a:r>
              <a:rPr lang="en-US" dirty="0"/>
              <a:t>Register memory</a:t>
            </a:r>
          </a:p>
          <a:p>
            <a:r>
              <a:rPr lang="en-US" dirty="0"/>
              <a:t>Shared memory</a:t>
            </a:r>
          </a:p>
          <a:p>
            <a:r>
              <a:rPr lang="en-IN" dirty="0"/>
              <a:t>Global memory</a:t>
            </a:r>
          </a:p>
          <a:p>
            <a:r>
              <a:rPr lang="en-IN" dirty="0"/>
              <a:t>Constant memory</a:t>
            </a:r>
          </a:p>
          <a:p>
            <a:r>
              <a:rPr lang="en-IN" dirty="0"/>
              <a:t>Texture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662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8EC410-0937-B12B-7EEC-D6515124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1427" y="1642704"/>
            <a:ext cx="5611065" cy="5016952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98AE93A9-E093-10E5-46D8-59DBE92CABE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xmlns="" val="1686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98AE93A9-E093-10E5-46D8-59DBE92CABE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204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Grid of Thread Blocks</a:t>
            </a:r>
          </a:p>
          <a:p>
            <a:r>
              <a:rPr lang="en-IN" dirty="0" smtClean="0"/>
              <a:t>Logical Grid</a:t>
            </a:r>
          </a:p>
          <a:p>
            <a:r>
              <a:rPr lang="en-IN" dirty="0" smtClean="0"/>
              <a:t>Logical Thread Block</a:t>
            </a:r>
          </a:p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8" name="Picture 11" descr="Grid of thread blo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4918" y="1403212"/>
            <a:ext cx="43053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6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CPU </a:t>
            </a:r>
            <a:r>
              <a:rPr lang="en-US" dirty="0"/>
              <a:t>v/s GPU</a:t>
            </a:r>
          </a:p>
          <a:p>
            <a:r>
              <a:rPr lang="en-US" dirty="0"/>
              <a:t>Heterogeneous Computing</a:t>
            </a:r>
          </a:p>
          <a:p>
            <a:r>
              <a:rPr lang="en-US" dirty="0"/>
              <a:t>GPU Architecture</a:t>
            </a:r>
          </a:p>
          <a:p>
            <a:r>
              <a:rPr lang="en-US" dirty="0"/>
              <a:t>Streaming Multiprocessor</a:t>
            </a:r>
          </a:p>
          <a:p>
            <a:r>
              <a:rPr lang="en-US" dirty="0"/>
              <a:t>Memory Hierarchy</a:t>
            </a:r>
          </a:p>
          <a:p>
            <a:r>
              <a:rPr lang="en-US" dirty="0"/>
              <a:t>Thread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3FBA90-AE9C-7774-D2ED-8531A652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436B3-EDA7-C018-FBA9-AA53AB1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2A2B3-9C48-0873-A6B6-A3F576CF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graphics </a:t>
            </a:r>
            <a:r>
              <a:rPr lang="en-US" dirty="0" smtClean="0"/>
              <a:t>– Image synthesis </a:t>
            </a:r>
            <a:endParaRPr lang="en-US" dirty="0" smtClean="0"/>
          </a:p>
          <a:p>
            <a:r>
              <a:rPr lang="en-US" dirty="0" smtClean="0"/>
              <a:t>Image processing </a:t>
            </a:r>
            <a:r>
              <a:rPr lang="en-US" dirty="0" smtClean="0"/>
              <a:t>– Image analysis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GP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GPU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/>
              <a:t>eneral 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urpose </a:t>
            </a:r>
            <a:r>
              <a:rPr lang="en-US" dirty="0" smtClean="0"/>
              <a:t>computation on </a:t>
            </a:r>
            <a:r>
              <a:rPr lang="en-US" dirty="0" smtClean="0">
                <a:solidFill>
                  <a:srgbClr val="00B050"/>
                </a:solidFill>
              </a:rPr>
              <a:t>GPU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rocessing </a:t>
            </a:r>
            <a:r>
              <a:rPr lang="en-US" dirty="0" smtClean="0">
                <a:solidFill>
                  <a:srgbClr val="00B050"/>
                </a:solidFill>
              </a:rPr>
              <a:t>U</a:t>
            </a:r>
            <a:r>
              <a:rPr lang="en-US" dirty="0" smtClean="0"/>
              <a:t>nit – </a:t>
            </a:r>
            <a:r>
              <a:rPr lang="en-US" dirty="0" smtClean="0">
                <a:solidFill>
                  <a:srgbClr val="00B050"/>
                </a:solidFill>
              </a:rPr>
              <a:t>GPU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High performance </a:t>
            </a:r>
          </a:p>
          <a:p>
            <a:pPr lvl="1"/>
            <a:r>
              <a:rPr lang="en-US" dirty="0" smtClean="0"/>
              <a:t>Many core processors </a:t>
            </a:r>
          </a:p>
          <a:p>
            <a:pPr lvl="1"/>
            <a:r>
              <a:rPr lang="en-US" dirty="0" smtClean="0"/>
              <a:t>Very high memory bandwidth</a:t>
            </a:r>
          </a:p>
          <a:p>
            <a:pPr lvl="1"/>
            <a:r>
              <a:rPr lang="en-US" dirty="0" err="1" smtClean="0"/>
              <a:t>TeraFLOPs</a:t>
            </a:r>
            <a:r>
              <a:rPr lang="en-US" dirty="0" smtClean="0"/>
              <a:t> </a:t>
            </a:r>
            <a:r>
              <a:rPr lang="en-US" dirty="0" smtClean="0"/>
              <a:t>peak performance</a:t>
            </a:r>
          </a:p>
          <a:p>
            <a:r>
              <a:rPr lang="en-US" dirty="0" smtClean="0"/>
              <a:t>Single Instruction Multiple Data parallelism</a:t>
            </a:r>
          </a:p>
          <a:p>
            <a:r>
              <a:rPr lang="en-US" dirty="0" smtClean="0"/>
              <a:t>Offload computationally intensive tasks to </a:t>
            </a:r>
            <a:r>
              <a:rPr lang="en-US" dirty="0" smtClean="0"/>
              <a:t>GPU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51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79359-4A0A-91FD-7260-8BC0676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CPU v/s GPU</a:t>
            </a:r>
            <a:endParaRPr lang="en-IN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5CC757-BF73-1C15-8582-4990B313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2876" y="1825625"/>
            <a:ext cx="8906247" cy="4351338"/>
          </a:xfr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4F3647FF-C88D-AD6C-AE3B-FF236306EDC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xmlns="" val="14955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DAADB7-A8BC-A927-7CA8-9D084E0E3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55247-09F3-96F2-B6BC-92FF654C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CPU v/s GPU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156" cy="4351338"/>
          </a:xfrm>
        </p:spPr>
        <p:txBody>
          <a:bodyPr/>
          <a:lstStyle/>
          <a:p>
            <a:r>
              <a:rPr lang="en-US" dirty="0"/>
              <a:t>Central Processing </a:t>
            </a:r>
            <a:r>
              <a:rPr lang="en-US" dirty="0" smtClean="0"/>
              <a:t>Unit – CPU </a:t>
            </a:r>
            <a:endParaRPr lang="en-US" dirty="0"/>
          </a:p>
          <a:p>
            <a:r>
              <a:rPr lang="en-US" dirty="0"/>
              <a:t>Less number of cores (~100)</a:t>
            </a:r>
          </a:p>
          <a:p>
            <a:r>
              <a:rPr lang="en-US" dirty="0"/>
              <a:t>Low compute density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Higher clock speed</a:t>
            </a:r>
          </a:p>
          <a:p>
            <a:r>
              <a:rPr lang="en-US" dirty="0"/>
              <a:t>Powerful cores</a:t>
            </a:r>
          </a:p>
          <a:p>
            <a:r>
              <a:rPr lang="en-US" dirty="0"/>
              <a:t>Serial instruction processing</a:t>
            </a:r>
          </a:p>
          <a:p>
            <a:r>
              <a:rPr lang="en-US" dirty="0"/>
              <a:t>Handful of operations at once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3573FD39-B831-D144-F60E-DF94A95800D4}"/>
              </a:ext>
            </a:extLst>
          </p:cNvPr>
          <p:cNvSpPr txBox="1">
            <a:spLocks/>
          </p:cNvSpPr>
          <p:nvPr/>
        </p:nvSpPr>
        <p:spPr>
          <a:xfrm>
            <a:off x="6315645" y="1830108"/>
            <a:ext cx="5159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Graphics Processing </a:t>
            </a:r>
            <a:r>
              <a:rPr lang="en-IN" dirty="0" smtClean="0"/>
              <a:t>Unit – GPU </a:t>
            </a:r>
            <a:endParaRPr lang="en-IN" dirty="0"/>
          </a:p>
          <a:p>
            <a:r>
              <a:rPr lang="en-IN" dirty="0"/>
              <a:t>Large number of cores (~1000)</a:t>
            </a:r>
          </a:p>
          <a:p>
            <a:r>
              <a:rPr lang="en-IN" dirty="0"/>
              <a:t>High compute density</a:t>
            </a:r>
          </a:p>
          <a:p>
            <a:r>
              <a:rPr lang="en-IN" dirty="0"/>
              <a:t>High throughput</a:t>
            </a:r>
          </a:p>
          <a:p>
            <a:r>
              <a:rPr lang="en-IN" dirty="0"/>
              <a:t>Lower clock speed</a:t>
            </a:r>
          </a:p>
          <a:p>
            <a:r>
              <a:rPr lang="en-IN" dirty="0"/>
              <a:t>Weak cores</a:t>
            </a:r>
          </a:p>
          <a:p>
            <a:r>
              <a:rPr lang="en-IN" dirty="0"/>
              <a:t>Parallel </a:t>
            </a:r>
            <a:r>
              <a:rPr lang="en-US" dirty="0"/>
              <a:t>instruction</a:t>
            </a:r>
            <a:r>
              <a:rPr lang="en-IN" dirty="0"/>
              <a:t> processing</a:t>
            </a:r>
          </a:p>
          <a:p>
            <a:r>
              <a:rPr lang="en-US" dirty="0"/>
              <a:t>Thousands of operations at once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10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384CA-E7EA-AA7E-605E-102EB90D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E225C6-4803-DBFA-865A-C75C2B30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1549" y="1803115"/>
            <a:ext cx="3671587" cy="4906968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19333CDB-4236-13F8-2AD4-E81A564DA3B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1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Serial Code</a:t>
            </a:r>
          </a:p>
          <a:p>
            <a:pPr lvl="1"/>
            <a:r>
              <a:rPr lang="en-US" dirty="0" smtClean="0"/>
              <a:t>Executed on CPU</a:t>
            </a:r>
          </a:p>
          <a:p>
            <a:pPr lvl="1"/>
            <a:r>
              <a:rPr lang="en-US" dirty="0" smtClean="0"/>
              <a:t>Host Code</a:t>
            </a:r>
          </a:p>
          <a:p>
            <a:r>
              <a:rPr lang="en-US" dirty="0" smtClean="0"/>
              <a:t>Parallel Code</a:t>
            </a:r>
          </a:p>
          <a:p>
            <a:pPr lvl="1"/>
            <a:r>
              <a:rPr lang="en-US" dirty="0" smtClean="0"/>
              <a:t>Executed on GPU</a:t>
            </a:r>
          </a:p>
          <a:p>
            <a:pPr lvl="1"/>
            <a:r>
              <a:rPr lang="en-US" dirty="0" smtClean="0"/>
              <a:t>Device Code</a:t>
            </a:r>
          </a:p>
          <a:p>
            <a:pPr lvl="1"/>
            <a:r>
              <a:rPr lang="en-US" dirty="0" smtClean="0"/>
              <a:t>Kernel</a:t>
            </a:r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 smtClean="0"/>
              <a:t>– Host  </a:t>
            </a:r>
            <a:endParaRPr lang="en-US" dirty="0" smtClean="0"/>
          </a:p>
          <a:p>
            <a:r>
              <a:rPr lang="en-US" dirty="0" smtClean="0"/>
              <a:t>GPU </a:t>
            </a:r>
            <a:r>
              <a:rPr lang="en-US" dirty="0" smtClean="0"/>
              <a:t>– Co–processor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9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AE83-E854-CBC8-81E2-69A2892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78C9A-ED2A-D365-8FB6-B2355E30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Initialize the memories on both CPU and GPU.</a:t>
            </a:r>
          </a:p>
          <a:p>
            <a:r>
              <a:rPr lang="en-US" b="1" dirty="0"/>
              <a:t>Step 2:</a:t>
            </a:r>
            <a:r>
              <a:rPr lang="en-US" dirty="0"/>
              <a:t> Transfer the data to a GPU.</a:t>
            </a:r>
          </a:p>
          <a:p>
            <a:r>
              <a:rPr lang="en-US" b="1" dirty="0"/>
              <a:t>Step 3:</a:t>
            </a:r>
            <a:r>
              <a:rPr lang="en-US" dirty="0"/>
              <a:t> Do the computation on a GPU.</a:t>
            </a:r>
          </a:p>
          <a:p>
            <a:r>
              <a:rPr lang="en-US" b="1" dirty="0"/>
              <a:t>Step 4:</a:t>
            </a:r>
            <a:r>
              <a:rPr lang="en-US" dirty="0"/>
              <a:t> Transfer the data back to a CPU.</a:t>
            </a:r>
          </a:p>
          <a:p>
            <a:r>
              <a:rPr lang="en-US" b="1" dirty="0"/>
              <a:t>Step 5:</a:t>
            </a:r>
            <a:r>
              <a:rPr lang="en-US" dirty="0"/>
              <a:t> Delete the memories on both CPU and GPU.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6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D31A78-C41A-EF00-EA25-3BE0B512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AB914-2B1C-2212-B65A-D7D79E94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GPU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D4ADF6-BD1E-45C3-128F-C5B2FB92CD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1304" y="1759794"/>
            <a:ext cx="4538260" cy="4842972"/>
          </a:xfrm>
          <a:prstGeom prst="rect">
            <a:avLst/>
          </a:prstGeom>
        </p:spPr>
      </p:pic>
      <p:sp>
        <p:nvSpPr>
          <p:cNvPr id="3" name="Text Box 10">
            <a:extLst>
              <a:ext uri="{FF2B5EF4-FFF2-40B4-BE49-F238E27FC236}">
                <a16:creationId xmlns:a16="http://schemas.microsoft.com/office/drawing/2014/main" xmlns="" id="{13639814-1EF9-7B28-1681-198B81BB11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204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Streaming Multiprocessor – SM </a:t>
            </a:r>
          </a:p>
          <a:p>
            <a:r>
              <a:rPr lang="en-IN" dirty="0" smtClean="0"/>
              <a:t>Number of SMs</a:t>
            </a:r>
          </a:p>
          <a:p>
            <a:r>
              <a:rPr lang="en-IN" dirty="0" smtClean="0"/>
              <a:t>Shared memory</a:t>
            </a:r>
          </a:p>
          <a:p>
            <a:r>
              <a:rPr lang="en-IN" dirty="0" smtClean="0"/>
              <a:t>Cache memory – L1 and L2 cache</a:t>
            </a:r>
            <a:endParaRPr lang="en-IN" dirty="0" smtClean="0"/>
          </a:p>
          <a:p>
            <a:r>
              <a:rPr lang="en-IN" dirty="0" smtClean="0"/>
              <a:t>Device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813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6FDEE-75F8-B72C-FA82-6E1FCBD4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Streaming Multiprocessor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5CD80E-CE9F-0033-A4EB-3B8DDE18E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8586" y="1639021"/>
            <a:ext cx="3611406" cy="5032752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1A434EB3-7314-3D5A-49D1-74432147C4E4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204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Streaming or Thread Processor</a:t>
            </a:r>
            <a:endParaRPr lang="en-IN" dirty="0" smtClean="0"/>
          </a:p>
          <a:p>
            <a:r>
              <a:rPr lang="en-IN" dirty="0" smtClean="0"/>
              <a:t>8 or 32 </a:t>
            </a:r>
            <a:r>
              <a:rPr lang="en-IN" dirty="0" smtClean="0"/>
              <a:t>cores </a:t>
            </a:r>
            <a:r>
              <a:rPr lang="en-IN" dirty="0" smtClean="0"/>
              <a:t>per SM</a:t>
            </a:r>
          </a:p>
          <a:p>
            <a:r>
              <a:rPr lang="en-IN" dirty="0" smtClean="0"/>
              <a:t>Double Precision Unit</a:t>
            </a:r>
          </a:p>
          <a:p>
            <a:r>
              <a:rPr lang="en-IN" dirty="0" smtClean="0"/>
              <a:t>Special Function Unit</a:t>
            </a:r>
          </a:p>
          <a:p>
            <a:r>
              <a:rPr lang="en-IN" dirty="0" smtClean="0"/>
              <a:t>Shared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6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319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Graphics Processing Unit</vt:lpstr>
      <vt:lpstr>Topics</vt:lpstr>
      <vt:lpstr>Introduction</vt:lpstr>
      <vt:lpstr>CPU v/s GPU</vt:lpstr>
      <vt:lpstr>CPU v/s GPU</vt:lpstr>
      <vt:lpstr>Heterogeneous Computing</vt:lpstr>
      <vt:lpstr>Heterogeneous Computing</vt:lpstr>
      <vt:lpstr>GPU Architecture</vt:lpstr>
      <vt:lpstr>Streaming Multiprocessor</vt:lpstr>
      <vt:lpstr>Memory Hierarchy</vt:lpstr>
      <vt:lpstr>Thread Hierarchy</vt:lpstr>
      <vt:lpstr>Thread Hierarchy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Prachi Shete</dc:creator>
  <cp:lastModifiedBy>BARC</cp:lastModifiedBy>
  <cp:revision>95</cp:revision>
  <dcterms:created xsi:type="dcterms:W3CDTF">2024-02-11T12:11:09Z</dcterms:created>
  <dcterms:modified xsi:type="dcterms:W3CDTF">2024-02-12T06:41:02Z</dcterms:modified>
</cp:coreProperties>
</file>