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89" r:id="rId4"/>
    <p:sldId id="269" r:id="rId5"/>
    <p:sldId id="280" r:id="rId6"/>
    <p:sldId id="281" r:id="rId7"/>
    <p:sldId id="282" r:id="rId8"/>
    <p:sldId id="285" r:id="rId9"/>
    <p:sldId id="283" r:id="rId10"/>
    <p:sldId id="286" r:id="rId11"/>
    <p:sldId id="284" r:id="rId12"/>
    <p:sldId id="287" r:id="rId13"/>
    <p:sldId id="302" r:id="rId14"/>
    <p:sldId id="290" r:id="rId15"/>
    <p:sldId id="292" r:id="rId16"/>
    <p:sldId id="293" r:id="rId17"/>
    <p:sldId id="294" r:id="rId18"/>
    <p:sldId id="295" r:id="rId19"/>
    <p:sldId id="312" r:id="rId20"/>
    <p:sldId id="313" r:id="rId21"/>
    <p:sldId id="296" r:id="rId22"/>
    <p:sldId id="297" r:id="rId23"/>
    <p:sldId id="298" r:id="rId24"/>
    <p:sldId id="299" r:id="rId25"/>
    <p:sldId id="300" r:id="rId26"/>
    <p:sldId id="301" r:id="rId27"/>
    <p:sldId id="303" r:id="rId28"/>
    <p:sldId id="304" r:id="rId29"/>
    <p:sldId id="305" r:id="rId30"/>
    <p:sldId id="311" r:id="rId31"/>
    <p:sldId id="306" r:id="rId32"/>
    <p:sldId id="307" r:id="rId33"/>
    <p:sldId id="308" r:id="rId34"/>
    <p:sldId id="309" r:id="rId35"/>
    <p:sldId id="310" r:id="rId36"/>
    <p:sldId id="27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9EBF5"/>
    <a:srgbClr val="CFD5E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2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538050-B543-56BA-561C-29FC565DE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AC7CC5E-E699-C5A4-0548-0527B2642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757D09-D825-7D7D-96E0-52B172AF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pPr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CFEEF2-C1D3-7BD2-3E75-F4D10EC47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D118E0-C451-BA09-4B85-63F24D17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6011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6BBF2C-D45E-3476-0542-52624C95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C8253D3-D2CE-0466-45F8-953B62CA0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B62B6D-D332-CFDA-0A24-0CD2F630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pPr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CA1509-92AE-1183-9847-2E44AC20F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BA367A-B1E5-F626-9CB8-2395653A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7903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27FD2B9-61EB-C07C-FD4B-51408FAB4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F36521A-38D4-AA34-D0EA-B7DEBC162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20D328-AE0F-4BF6-B8AD-3C906495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pPr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41BC4F-E3F8-383D-7604-119CFDCF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FBA7BD-F91F-3527-F528-90ABB7C0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1385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D201AA-F581-FF9D-5977-EACF4860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C6B9F3-066C-B0DD-CCF2-9F1B668A3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945EBC-3FF4-722F-E30E-965F36B9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pPr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7FED95-30E4-FE00-EC2E-DA46441A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5EEF9D-00E9-B994-CE59-1915EADA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6252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5FA83F-3927-49CA-8753-52F6A61A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53AB2A-FD1E-3BEA-B84F-E08886BC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4F83AB-1F85-BD3F-2E7D-AD1CEBFE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pPr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8BFE9F-C755-671B-4BA7-46F9287E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3E777A-640B-F419-2BB8-45C89519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7713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7681FC-D9ED-E086-581B-C19173BA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3BA45F-14B2-F381-4555-7CBDDE714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AD243D8-A73B-8D6D-CD66-2CAE10A93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44C0CD5-6D39-C457-1D23-E1F4E2CB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pPr/>
              <a:t>19-02-2024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7812837-F3CD-A9C5-A865-0C0AF6E42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D9DF1BB-EFB2-B56D-156D-9D4E1EFE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3650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318316-6EC2-0D02-9152-D796D54E5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7610CF-0A9F-3AB4-6E58-1839020C1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809F72B-D12F-1E54-DF06-ACD84A977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B3C51C9-4FD8-87B5-71C8-F6CF749D4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03FAAA8-CEB9-5910-CC55-80188C156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537243A-9EA2-1506-7DC6-26537D62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pPr/>
              <a:t>19-02-2024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7906026-FA5D-88FF-69ED-CE70B1AB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BC2C2B6-4F6C-4F86-11D2-4261FD58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5378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AF496-474D-CA54-807A-B9DC930A7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63B553B-1F51-571F-97FA-5A5F410D0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pPr/>
              <a:t>19-02-2024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1D0356D-96BA-F8E0-9BD6-CCC5F5E5E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D507CC0-2202-A267-8CB5-75CE35AD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317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744E698-F03C-8EA7-5F66-A1904E2F1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pPr/>
              <a:t>19-02-2024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6793D1D-624E-001D-8C34-8707A338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011597B-2F3B-CA91-6491-51DA7686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2548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9ED45D-7860-3BE1-F280-B56DF0156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F86625-DBF7-0405-219F-51084B9D5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665873D-CE6F-E2EE-9F85-C98291385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52C5BF-1B9A-16A9-28E2-107B0A01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pPr/>
              <a:t>19-02-2024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EA5ECFE-ACD6-12B4-9B76-F64B857A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01A51C-A65D-FA6E-6EAD-BCAD785E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1538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32FF16-513A-E93D-552A-2D8EB5A55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6B11BCF-2D7F-45C0-F030-5B7E42AB6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B06EAB1-F8DE-7CBA-EEF3-CAACF670A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F428955-BBCA-275B-28A8-2C8EA4CB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pPr/>
              <a:t>19-02-2024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78BB70A-7CC9-AD42-6140-14D4EFEF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9F29444-C06F-F5AA-9F95-65243F64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4822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5A2C962-D321-9B0D-A5B9-958062CA2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0843229-DFEB-A72A-772C-3FD4920F6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4EC8A5E-7771-5D0D-41DF-841F16A93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33A21-5030-4D7B-A261-646E7F8EB457}" type="datetimeFigureOut">
              <a:rPr lang="en-IN" smtClean="0"/>
              <a:pPr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68DC5A-6AB7-F3B8-B94A-577FDD258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5B8006-B7D0-91FF-3FB5-E6567259B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B45CE-63CF-41F9-9548-46D8C4719A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642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OpenACC</a:t>
            </a:r>
            <a:endParaRPr lang="en-US" b="1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sz="3200" dirty="0"/>
              <a:t>Pritam Prakash Shete</a:t>
            </a:r>
          </a:p>
          <a:p>
            <a:r>
              <a:rPr lang="en-US" sz="3200" dirty="0"/>
              <a:t>Computer Division</a:t>
            </a:r>
          </a:p>
          <a:p>
            <a:r>
              <a:rPr lang="en-US" sz="3200" dirty="0"/>
              <a:t>Bhabha Atomic Research Centre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B754CA9-685A-1484-22E4-5145D602F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E7A4C2-F433-6C40-B016-1E3E4F46D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OpenACC</a:t>
            </a:r>
            <a:r>
              <a:rPr lang="en-US" b="1" dirty="0"/>
              <a:t> – Single Source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1828C27-13F8-997B-D1BA-E00A54BFD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05595"/>
          </a:xfrm>
        </p:spPr>
        <p:txBody>
          <a:bodyPr>
            <a:normAutofit/>
          </a:bodyPr>
          <a:lstStyle/>
          <a:p>
            <a:r>
              <a:rPr lang="en-US" dirty="0"/>
              <a:t>Supported platforms</a:t>
            </a:r>
          </a:p>
          <a:p>
            <a:pPr lvl="1"/>
            <a:r>
              <a:rPr lang="en-IN" dirty="0"/>
              <a:t>POWER, Sunway, x86 CPU, AMD GPU, NVIDIA GPU</a:t>
            </a:r>
          </a:p>
          <a:p>
            <a:r>
              <a:rPr lang="en-IN" dirty="0"/>
              <a:t>Optional </a:t>
            </a:r>
            <a:r>
              <a:rPr lang="en-IN" dirty="0" err="1"/>
              <a:t>OpenACC</a:t>
            </a:r>
            <a:r>
              <a:rPr lang="en-IN" dirty="0"/>
              <a:t> code additions</a:t>
            </a:r>
          </a:p>
          <a:p>
            <a:r>
              <a:rPr lang="en-US" dirty="0"/>
              <a:t>Same code for parallel or sequential execution</a:t>
            </a:r>
            <a:endParaRPr lang="en-IN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xmlns="" id="{1A8DDC31-2D5B-3B73-EF4D-BEB47162665A}"/>
              </a:ext>
            </a:extLst>
          </p:cNvPr>
          <p:cNvSpPr txBox="1">
            <a:spLocks/>
          </p:cNvSpPr>
          <p:nvPr/>
        </p:nvSpPr>
        <p:spPr>
          <a:xfrm>
            <a:off x="6245581" y="3846336"/>
            <a:ext cx="4890913" cy="22998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n-NO" b="1" dirty="0">
                <a:solidFill>
                  <a:srgbClr val="0070C0"/>
                </a:solidFill>
              </a:rPr>
              <a:t>/// OpenACC code</a:t>
            </a:r>
          </a:p>
          <a:p>
            <a:pPr marL="0" indent="0">
              <a:buNone/>
            </a:pPr>
            <a:r>
              <a:rPr lang="nn-NO" b="1" dirty="0">
                <a:solidFill>
                  <a:srgbClr val="00B050"/>
                </a:solidFill>
              </a:rPr>
              <a:t>#pragma acc parallel loop</a:t>
            </a:r>
          </a:p>
          <a:p>
            <a:pPr marL="0" indent="0">
              <a:buNone/>
            </a:pPr>
            <a:r>
              <a:rPr lang="nn-NO" b="1" dirty="0"/>
              <a:t>for( i=0; i &lt;N; i++)</a:t>
            </a:r>
          </a:p>
          <a:p>
            <a:pPr marL="0" indent="0">
              <a:buNone/>
            </a:pPr>
            <a:r>
              <a:rPr lang="nn-NO" b="1" dirty="0"/>
              <a:t>{</a:t>
            </a:r>
          </a:p>
          <a:p>
            <a:pPr marL="0" indent="0">
              <a:buNone/>
            </a:pPr>
            <a:r>
              <a:rPr lang="nn-NO" b="1" dirty="0"/>
              <a:t>   c[i] = a[i] + b[i]</a:t>
            </a:r>
          </a:p>
          <a:p>
            <a:pPr marL="0" indent="0">
              <a:buNone/>
            </a:pPr>
            <a:r>
              <a:rPr lang="nn-NO" b="1" dirty="0"/>
              <a:t>}</a:t>
            </a:r>
            <a:endParaRPr lang="en-IN" b="1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E64EFE1B-6524-89B7-89CA-CBB168FE41BF}"/>
              </a:ext>
            </a:extLst>
          </p:cNvPr>
          <p:cNvSpPr txBox="1">
            <a:spLocks/>
          </p:cNvSpPr>
          <p:nvPr/>
        </p:nvSpPr>
        <p:spPr>
          <a:xfrm>
            <a:off x="843843" y="3840693"/>
            <a:ext cx="4890913" cy="23054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n-NO" b="1" dirty="0">
                <a:solidFill>
                  <a:srgbClr val="0070C0"/>
                </a:solidFill>
              </a:rPr>
              <a:t>/// Sequential code</a:t>
            </a:r>
          </a:p>
          <a:p>
            <a:pPr marL="0" indent="0">
              <a:buNone/>
            </a:pPr>
            <a:r>
              <a:rPr lang="nn-NO" b="1" dirty="0">
                <a:solidFill>
                  <a:srgbClr val="00B050"/>
                </a:solidFill>
              </a:rPr>
              <a:t>#pragma acc parallel loop</a:t>
            </a:r>
            <a:endParaRPr lang="nn-NO" b="1" dirty="0"/>
          </a:p>
          <a:p>
            <a:pPr marL="0" indent="0">
              <a:buNone/>
            </a:pPr>
            <a:r>
              <a:rPr lang="nn-NO" b="1" dirty="0"/>
              <a:t>for( i=0; i &lt;N; i++)</a:t>
            </a:r>
          </a:p>
          <a:p>
            <a:pPr marL="0" indent="0">
              <a:buNone/>
            </a:pPr>
            <a:r>
              <a:rPr lang="nn-NO" b="1" dirty="0"/>
              <a:t>{</a:t>
            </a:r>
          </a:p>
          <a:p>
            <a:pPr marL="0" indent="0">
              <a:buNone/>
            </a:pPr>
            <a:r>
              <a:rPr lang="nn-NO" b="1" dirty="0"/>
              <a:t>   c[i] = a[i] + b[i]</a:t>
            </a:r>
          </a:p>
          <a:p>
            <a:pPr marL="0" indent="0">
              <a:buNone/>
            </a:pPr>
            <a:r>
              <a:rPr lang="nn-NO" b="1" dirty="0"/>
              <a:t>}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245673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A9346A8-CC20-05B7-239E-2F5E00FC1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54F69B-AE46-28D0-B0AB-1C2B6B4CC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OpenACC</a:t>
            </a:r>
            <a:r>
              <a:rPr lang="en-US" b="1" dirty="0"/>
              <a:t> – Low Learning Curve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65CB8C9-FF42-B1AF-11BB-515AB6324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Easy to use</a:t>
            </a:r>
          </a:p>
          <a:p>
            <a:r>
              <a:rPr lang="en-US" dirty="0"/>
              <a:t>Easy to learn</a:t>
            </a:r>
          </a:p>
          <a:p>
            <a:r>
              <a:rPr lang="en-US" dirty="0"/>
              <a:t>Programming languages – C, C++, or Fortran</a:t>
            </a:r>
          </a:p>
          <a:p>
            <a:r>
              <a:rPr lang="en-US" dirty="0"/>
              <a:t>No need to learn low level hardware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04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1989629-5D24-B645-58BE-4830F60BE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32D848-24BD-8064-31F6-27ED18F6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OpenACC</a:t>
            </a:r>
            <a:r>
              <a:rPr lang="en-US" b="1" dirty="0"/>
              <a:t> – Low Learning Curve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39819A1-8652-7D31-0450-03FAE7B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4909" cy="4351338"/>
          </a:xfrm>
        </p:spPr>
        <p:txBody>
          <a:bodyPr>
            <a:normAutofit/>
          </a:bodyPr>
          <a:lstStyle/>
          <a:p>
            <a:r>
              <a:rPr lang="en-US" dirty="0"/>
              <a:t>Hints to compiler</a:t>
            </a:r>
          </a:p>
          <a:p>
            <a:r>
              <a:rPr lang="en-US" dirty="0"/>
              <a:t>Parallelization by compiler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xmlns="" id="{472975AA-F7E6-8393-8D80-114AEAFC155E}"/>
              </a:ext>
            </a:extLst>
          </p:cNvPr>
          <p:cNvSpPr txBox="1">
            <a:spLocks/>
          </p:cNvSpPr>
          <p:nvPr/>
        </p:nvSpPr>
        <p:spPr>
          <a:xfrm>
            <a:off x="6462887" y="1825625"/>
            <a:ext cx="4890913" cy="46672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n-NO" b="1" dirty="0"/>
              <a:t>int main(int argc, char *[] argv)</a:t>
            </a:r>
          </a:p>
          <a:p>
            <a:pPr marL="0" indent="0">
              <a:buNone/>
            </a:pPr>
            <a:r>
              <a:rPr lang="nn-NO" b="1" dirty="0"/>
              <a:t>{</a:t>
            </a:r>
          </a:p>
          <a:p>
            <a:pPr marL="0" indent="0">
              <a:buNone/>
            </a:pPr>
            <a:r>
              <a:rPr lang="nn-NO" b="1" dirty="0"/>
              <a:t>      </a:t>
            </a:r>
            <a:r>
              <a:rPr lang="nn-NO" b="1" dirty="0">
                <a:solidFill>
                  <a:srgbClr val="0070C0"/>
                </a:solidFill>
              </a:rPr>
              <a:t>/// Sequential code</a:t>
            </a:r>
          </a:p>
          <a:p>
            <a:pPr marL="0" indent="0">
              <a:buNone/>
            </a:pPr>
            <a:endParaRPr lang="nn-NO" b="1" dirty="0"/>
          </a:p>
          <a:p>
            <a:pPr marL="0" indent="0">
              <a:buNone/>
            </a:pPr>
            <a:r>
              <a:rPr lang="nn-NO" b="1" dirty="0"/>
              <a:t>      </a:t>
            </a:r>
            <a:r>
              <a:rPr lang="nn-NO" b="1" dirty="0">
                <a:solidFill>
                  <a:srgbClr val="00B050"/>
                </a:solidFill>
              </a:rPr>
              <a:t>#pragma acc kernel</a:t>
            </a:r>
            <a:endParaRPr lang="nn-NO" b="1" dirty="0"/>
          </a:p>
          <a:p>
            <a:pPr marL="0" indent="0">
              <a:buNone/>
            </a:pPr>
            <a:r>
              <a:rPr lang="nn-NO" b="1" dirty="0"/>
              <a:t>      for( i=0; i &lt;N; i++)</a:t>
            </a:r>
          </a:p>
          <a:p>
            <a:pPr marL="0" indent="0">
              <a:buNone/>
            </a:pPr>
            <a:r>
              <a:rPr lang="nn-NO" b="1" dirty="0"/>
              <a:t>      {</a:t>
            </a:r>
          </a:p>
          <a:p>
            <a:pPr marL="0" indent="0">
              <a:buNone/>
            </a:pPr>
            <a:r>
              <a:rPr lang="nn-NO" b="1" dirty="0"/>
              <a:t>           </a:t>
            </a:r>
            <a:r>
              <a:rPr lang="nn-NO" b="1" dirty="0">
                <a:solidFill>
                  <a:srgbClr val="0070C0"/>
                </a:solidFill>
              </a:rPr>
              <a:t>/// Parallel code</a:t>
            </a:r>
          </a:p>
          <a:p>
            <a:pPr marL="0" indent="0">
              <a:buNone/>
            </a:pPr>
            <a:r>
              <a:rPr lang="nn-NO" b="1" dirty="0"/>
              <a:t>      }</a:t>
            </a:r>
          </a:p>
          <a:p>
            <a:pPr marL="0" indent="0">
              <a:buNone/>
            </a:pPr>
            <a:r>
              <a:rPr lang="nn-NO" b="1" dirty="0"/>
              <a:t>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314623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 smtClean="0"/>
              <a:t>OpenACC</a:t>
            </a:r>
            <a:r>
              <a:rPr lang="en-IN" b="1" dirty="0" smtClean="0"/>
              <a:t> Development Cycle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55898" cy="4351338"/>
          </a:xfrm>
        </p:spPr>
        <p:txBody>
          <a:bodyPr>
            <a:normAutofit/>
          </a:bodyPr>
          <a:lstStyle/>
          <a:p>
            <a:r>
              <a:rPr lang="en-IN" dirty="0" smtClean="0"/>
              <a:t>Analyze</a:t>
            </a:r>
          </a:p>
          <a:p>
            <a:pPr lvl="1"/>
            <a:r>
              <a:rPr lang="en-IN" dirty="0" smtClean="0"/>
              <a:t>Identify code region for parallelization</a:t>
            </a:r>
          </a:p>
          <a:p>
            <a:r>
              <a:rPr lang="en-IN" dirty="0" smtClean="0"/>
              <a:t>Parallelize</a:t>
            </a:r>
          </a:p>
          <a:p>
            <a:pPr lvl="1"/>
            <a:r>
              <a:rPr lang="en-IN" dirty="0" smtClean="0"/>
              <a:t>Parallelize most time consuming part</a:t>
            </a:r>
          </a:p>
          <a:p>
            <a:pPr lvl="1"/>
            <a:r>
              <a:rPr lang="en-IN" dirty="0" smtClean="0"/>
              <a:t>Check for correctness</a:t>
            </a:r>
          </a:p>
          <a:p>
            <a:r>
              <a:rPr lang="en-IN" dirty="0" smtClean="0"/>
              <a:t>Optimize</a:t>
            </a:r>
          </a:p>
          <a:p>
            <a:pPr lvl="1"/>
            <a:r>
              <a:rPr lang="en-IN" dirty="0" smtClean="0"/>
              <a:t>Improve speed-up</a:t>
            </a:r>
            <a:endParaRPr lang="en-IN" dirty="0"/>
          </a:p>
        </p:txBody>
      </p:sp>
      <p:pic>
        <p:nvPicPr>
          <p:cNvPr id="4" name="Picture 3" descr="OpenACC_Development_Cyc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618" y="1725279"/>
            <a:ext cx="5124959" cy="4396350"/>
          </a:xfrm>
          <a:prstGeom prst="rect">
            <a:avLst/>
          </a:prstGeom>
        </p:spPr>
      </p:pic>
      <p:sp>
        <p:nvSpPr>
          <p:cNvPr id="5" name="Text Box 10">
            <a:extLst>
              <a:ext uri="{FF2B5EF4-FFF2-40B4-BE49-F238E27FC236}">
                <a16:creationId xmlns:a16="http://schemas.microsoft.com/office/drawing/2014/main" xmlns="" id="{4F3647FF-C88D-AD6C-AE3B-FF236306EDCD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 smtClean="0"/>
              <a:t>OpenACC</a:t>
            </a:r>
            <a:r>
              <a:rPr lang="en-IN" b="1" dirty="0" smtClean="0"/>
              <a:t> Directives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Compute Directives</a:t>
            </a:r>
          </a:p>
          <a:p>
            <a:pPr lvl="1"/>
            <a:r>
              <a:rPr lang="en-IN" dirty="0" smtClean="0"/>
              <a:t>kernel and parallel</a:t>
            </a:r>
          </a:p>
          <a:p>
            <a:r>
              <a:rPr lang="en-IN" dirty="0" smtClean="0"/>
              <a:t>Data Clauses</a:t>
            </a:r>
          </a:p>
          <a:p>
            <a:pPr lvl="1"/>
            <a:r>
              <a:rPr lang="en-IN" dirty="0" smtClean="0"/>
              <a:t>copy, create, </a:t>
            </a:r>
            <a:r>
              <a:rPr lang="en-IN" dirty="0" err="1" smtClean="0"/>
              <a:t>copyin</a:t>
            </a:r>
            <a:r>
              <a:rPr lang="en-IN" dirty="0" smtClean="0"/>
              <a:t>, </a:t>
            </a:r>
            <a:r>
              <a:rPr lang="en-IN" dirty="0" err="1" smtClean="0"/>
              <a:t>copyout</a:t>
            </a:r>
            <a:r>
              <a:rPr lang="en-IN" dirty="0" smtClean="0"/>
              <a:t>, delete and present</a:t>
            </a:r>
          </a:p>
          <a:p>
            <a:r>
              <a:rPr lang="en-IN" dirty="0" smtClean="0"/>
              <a:t>Loop directives</a:t>
            </a:r>
          </a:p>
          <a:p>
            <a:pPr lvl="1"/>
            <a:r>
              <a:rPr lang="en-IN" dirty="0" smtClean="0"/>
              <a:t>loop, collapse, gang, worker, vector, and so on</a:t>
            </a:r>
          </a:p>
          <a:p>
            <a:r>
              <a:rPr lang="en-IN" dirty="0" smtClean="0"/>
              <a:t>Others</a:t>
            </a:r>
          </a:p>
          <a:p>
            <a:pPr lvl="1"/>
            <a:r>
              <a:rPr lang="en-IN" dirty="0" smtClean="0"/>
              <a:t>reduction, atomic, cache, and so 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 smtClean="0"/>
              <a:t>OpenACC</a:t>
            </a:r>
            <a:r>
              <a:rPr lang="en-IN" b="1" dirty="0" smtClean="0"/>
              <a:t> Directives – </a:t>
            </a:r>
            <a:r>
              <a:rPr lang="en-IN" b="1" dirty="0" smtClean="0">
                <a:solidFill>
                  <a:srgbClr val="00B050"/>
                </a:solidFill>
              </a:rPr>
              <a:t>kernels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118" y="1825625"/>
            <a:ext cx="5467878" cy="4351338"/>
          </a:xfrm>
        </p:spPr>
        <p:txBody>
          <a:bodyPr/>
          <a:lstStyle/>
          <a:p>
            <a:r>
              <a:rPr lang="en-IN" dirty="0" smtClean="0"/>
              <a:t>Automatic parallelization</a:t>
            </a:r>
          </a:p>
          <a:p>
            <a:r>
              <a:rPr lang="en-IN" dirty="0" smtClean="0"/>
              <a:t>Hint to compiler</a:t>
            </a:r>
          </a:p>
          <a:p>
            <a:r>
              <a:rPr lang="en-IN" dirty="0" smtClean="0"/>
              <a:t>Developer</a:t>
            </a:r>
          </a:p>
          <a:p>
            <a:pPr lvl="1"/>
            <a:r>
              <a:rPr lang="en-IN" dirty="0" smtClean="0"/>
              <a:t>No parallel programming knowledge</a:t>
            </a:r>
          </a:p>
          <a:p>
            <a:r>
              <a:rPr lang="en-IN" dirty="0" smtClean="0"/>
              <a:t>Compiler</a:t>
            </a:r>
          </a:p>
          <a:p>
            <a:pPr lvl="1"/>
            <a:r>
              <a:rPr lang="en-IN" dirty="0" smtClean="0"/>
              <a:t>Analyze code region</a:t>
            </a:r>
          </a:p>
          <a:p>
            <a:pPr lvl="1"/>
            <a:r>
              <a:rPr lang="en-IN" dirty="0" smtClean="0"/>
              <a:t>Identify parallelizable loops </a:t>
            </a:r>
          </a:p>
          <a:p>
            <a:pPr lvl="1"/>
            <a:r>
              <a:rPr lang="en-IN" dirty="0" smtClean="0"/>
              <a:t>Accelerate loops</a:t>
            </a:r>
          </a:p>
          <a:p>
            <a:r>
              <a:rPr lang="en-IN" dirty="0" smtClean="0"/>
              <a:t>Portable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A8DDC31-2D5B-3B73-EF4D-BEB47162665A}"/>
              </a:ext>
            </a:extLst>
          </p:cNvPr>
          <p:cNvSpPr txBox="1">
            <a:spLocks/>
          </p:cNvSpPr>
          <p:nvPr/>
        </p:nvSpPr>
        <p:spPr>
          <a:xfrm>
            <a:off x="6245581" y="1828800"/>
            <a:ext cx="4890913" cy="43173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n-NO" b="1" dirty="0" smtClean="0">
                <a:solidFill>
                  <a:srgbClr val="00B050"/>
                </a:solidFill>
              </a:rPr>
              <a:t>#pragma acc kernels</a:t>
            </a:r>
          </a:p>
          <a:p>
            <a:pPr marL="0" indent="0">
              <a:buNone/>
            </a:pPr>
            <a:r>
              <a:rPr lang="nn-NO" b="1" dirty="0" smtClean="0"/>
              <a:t>{</a:t>
            </a:r>
          </a:p>
          <a:p>
            <a:pPr marL="0" indent="0">
              <a:buNone/>
            </a:pPr>
            <a:r>
              <a:rPr lang="nn-NO" b="1" dirty="0" smtClean="0"/>
              <a:t>    for (i=0; i&lt;N; i++){</a:t>
            </a:r>
          </a:p>
          <a:p>
            <a:pPr marL="0" indent="0">
              <a:buNone/>
            </a:pPr>
            <a:r>
              <a:rPr lang="nn-NO" b="1" dirty="0" smtClean="0"/>
              <a:t>        y[i] = 0.0f;</a:t>
            </a:r>
          </a:p>
          <a:p>
            <a:pPr marL="0" indent="0">
              <a:buNone/>
            </a:pPr>
            <a:r>
              <a:rPr lang="nn-NO" b="1" dirty="0" smtClean="0"/>
              <a:t>        x[i] = (float)(i+1);</a:t>
            </a:r>
          </a:p>
          <a:p>
            <a:pPr marL="0" indent="0">
              <a:buNone/>
            </a:pPr>
            <a:r>
              <a:rPr lang="nn-NO" b="1" dirty="0" smtClean="0"/>
              <a:t>     }</a:t>
            </a:r>
          </a:p>
          <a:p>
            <a:pPr marL="0" indent="0">
              <a:buNone/>
            </a:pPr>
            <a:r>
              <a:rPr lang="nn-NO" b="1" dirty="0" smtClean="0"/>
              <a:t>     for (i=0; i&lt;N; i++){</a:t>
            </a:r>
          </a:p>
          <a:p>
            <a:pPr marL="0" indent="0">
              <a:buNone/>
            </a:pPr>
            <a:r>
              <a:rPr lang="nn-NO" b="1" dirty="0" smtClean="0"/>
              <a:t>         y[i] = 2.0f * x[i] + y[i];</a:t>
            </a:r>
          </a:p>
          <a:p>
            <a:pPr marL="0" indent="0">
              <a:buNone/>
            </a:pPr>
            <a:r>
              <a:rPr lang="nn-NO" b="1" dirty="0" smtClean="0"/>
              <a:t>    }</a:t>
            </a:r>
          </a:p>
          <a:p>
            <a:pPr marL="0" indent="0">
              <a:buNone/>
            </a:pPr>
            <a:r>
              <a:rPr lang="nn-NO" b="1" dirty="0" smtClean="0"/>
              <a:t>}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 smtClean="0"/>
              <a:t>OpenACC</a:t>
            </a:r>
            <a:r>
              <a:rPr lang="en-IN" b="1" dirty="0" smtClean="0"/>
              <a:t> Directives – </a:t>
            </a:r>
            <a:r>
              <a:rPr lang="en-IN" b="1" dirty="0" smtClean="0">
                <a:solidFill>
                  <a:srgbClr val="00B050"/>
                </a:solidFill>
              </a:rPr>
              <a:t>kernels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34796" cy="4351338"/>
          </a:xfrm>
        </p:spPr>
        <p:txBody>
          <a:bodyPr/>
          <a:lstStyle/>
          <a:p>
            <a:r>
              <a:rPr lang="en-IN" dirty="0" smtClean="0"/>
              <a:t>Two loops</a:t>
            </a:r>
          </a:p>
          <a:p>
            <a:r>
              <a:rPr lang="en-IN" dirty="0" smtClean="0"/>
              <a:t>Analyze loops</a:t>
            </a:r>
          </a:p>
          <a:p>
            <a:r>
              <a:rPr lang="en-IN" dirty="0" smtClean="0"/>
              <a:t>Check data independence</a:t>
            </a:r>
          </a:p>
          <a:p>
            <a:r>
              <a:rPr lang="en-IN" dirty="0" smtClean="0"/>
              <a:t>Parallelize loops</a:t>
            </a:r>
          </a:p>
          <a:p>
            <a:r>
              <a:rPr lang="en-IN" dirty="0" smtClean="0"/>
              <a:t>Generate accelerator kernels</a:t>
            </a:r>
          </a:p>
          <a:p>
            <a:r>
              <a:rPr lang="en-IN" dirty="0" smtClean="0"/>
              <a:t>Use own knowledge</a:t>
            </a:r>
          </a:p>
          <a:p>
            <a:r>
              <a:rPr lang="en-IN" dirty="0" smtClean="0"/>
              <a:t>If not certain </a:t>
            </a:r>
          </a:p>
          <a:p>
            <a:pPr lvl="1"/>
            <a:r>
              <a:rPr lang="en-IN" dirty="0" smtClean="0"/>
              <a:t>No parallelization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A8DDC31-2D5B-3B73-EF4D-BEB47162665A}"/>
              </a:ext>
            </a:extLst>
          </p:cNvPr>
          <p:cNvSpPr txBox="1">
            <a:spLocks/>
          </p:cNvSpPr>
          <p:nvPr/>
        </p:nvSpPr>
        <p:spPr>
          <a:xfrm>
            <a:off x="6245581" y="1828800"/>
            <a:ext cx="4890913" cy="43173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n-NO" b="1" dirty="0" smtClean="0">
                <a:solidFill>
                  <a:srgbClr val="00B050"/>
                </a:solidFill>
              </a:rPr>
              <a:t>#pragma acc kernels</a:t>
            </a:r>
          </a:p>
          <a:p>
            <a:pPr marL="0" indent="0">
              <a:buNone/>
            </a:pPr>
            <a:r>
              <a:rPr lang="nn-NO" b="1" dirty="0" smtClean="0"/>
              <a:t>{</a:t>
            </a:r>
          </a:p>
          <a:p>
            <a:pPr marL="0" indent="0">
              <a:buNone/>
            </a:pPr>
            <a:r>
              <a:rPr lang="nn-NO" b="1" dirty="0" smtClean="0"/>
              <a:t>    for (i=0; i&lt;N; i++){</a:t>
            </a:r>
          </a:p>
          <a:p>
            <a:pPr marL="0" indent="0">
              <a:buNone/>
            </a:pPr>
            <a:r>
              <a:rPr lang="nn-NO" b="1" dirty="0" smtClean="0"/>
              <a:t>        y[i] = 0.0f;</a:t>
            </a:r>
          </a:p>
          <a:p>
            <a:pPr marL="0" indent="0">
              <a:buNone/>
            </a:pPr>
            <a:r>
              <a:rPr lang="nn-NO" b="1" dirty="0" smtClean="0"/>
              <a:t>        x[i] = (float)(i+1);</a:t>
            </a:r>
          </a:p>
          <a:p>
            <a:pPr marL="0" indent="0">
              <a:buNone/>
            </a:pPr>
            <a:r>
              <a:rPr lang="nn-NO" b="1" dirty="0" smtClean="0"/>
              <a:t>     }</a:t>
            </a:r>
          </a:p>
          <a:p>
            <a:pPr marL="0" indent="0">
              <a:buNone/>
            </a:pPr>
            <a:r>
              <a:rPr lang="nn-NO" b="1" dirty="0" smtClean="0"/>
              <a:t>     for (i=0; i&lt;N; i++){</a:t>
            </a:r>
          </a:p>
          <a:p>
            <a:pPr marL="0" indent="0">
              <a:buNone/>
            </a:pPr>
            <a:r>
              <a:rPr lang="nn-NO" b="1" dirty="0" smtClean="0"/>
              <a:t>         y[i] = 2.0f * x[i] + y[i];</a:t>
            </a:r>
          </a:p>
          <a:p>
            <a:pPr marL="0" indent="0">
              <a:buNone/>
            </a:pPr>
            <a:r>
              <a:rPr lang="nn-NO" b="1" dirty="0" smtClean="0"/>
              <a:t>    }</a:t>
            </a:r>
          </a:p>
          <a:p>
            <a:pPr marL="0" indent="0">
              <a:buNone/>
            </a:pPr>
            <a:r>
              <a:rPr lang="nn-NO" b="1" dirty="0" smtClean="0"/>
              <a:t>}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 smtClean="0"/>
              <a:t>OpenACC</a:t>
            </a:r>
            <a:r>
              <a:rPr lang="en-IN" b="1" dirty="0" smtClean="0"/>
              <a:t> Directives – </a:t>
            </a:r>
            <a:r>
              <a:rPr lang="en-IN" b="1" dirty="0" smtClean="0">
                <a:solidFill>
                  <a:srgbClr val="00B050"/>
                </a:solidFill>
              </a:rPr>
              <a:t>parallel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A8DDC31-2D5B-3B73-EF4D-BEB47162665A}"/>
              </a:ext>
            </a:extLst>
          </p:cNvPr>
          <p:cNvSpPr txBox="1">
            <a:spLocks/>
          </p:cNvSpPr>
          <p:nvPr/>
        </p:nvSpPr>
        <p:spPr>
          <a:xfrm>
            <a:off x="6245581" y="1828800"/>
            <a:ext cx="4890913" cy="43173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n-NO" b="1" dirty="0" smtClean="0">
                <a:solidFill>
                  <a:srgbClr val="00B050"/>
                </a:solidFill>
              </a:rPr>
              <a:t>#pragma acc parallel loop</a:t>
            </a:r>
          </a:p>
          <a:p>
            <a:pPr marL="0" indent="0">
              <a:buNone/>
            </a:pPr>
            <a:r>
              <a:rPr lang="nn-NO" b="1" dirty="0" smtClean="0"/>
              <a:t>    for (i=0; i&lt;N; i++){</a:t>
            </a:r>
          </a:p>
          <a:p>
            <a:pPr marL="0" indent="0">
              <a:buNone/>
            </a:pPr>
            <a:r>
              <a:rPr lang="nn-NO" b="1" dirty="0" smtClean="0"/>
              <a:t>        y[i] = 0.0f;</a:t>
            </a:r>
          </a:p>
          <a:p>
            <a:pPr marL="0" indent="0">
              <a:buNone/>
            </a:pPr>
            <a:r>
              <a:rPr lang="nn-NO" b="1" dirty="0" smtClean="0"/>
              <a:t>        x[i] = (float)(i+1);</a:t>
            </a:r>
          </a:p>
          <a:p>
            <a:pPr marL="0" indent="0">
              <a:buNone/>
            </a:pPr>
            <a:r>
              <a:rPr lang="nn-NO" b="1" dirty="0" smtClean="0"/>
              <a:t>     }</a:t>
            </a:r>
          </a:p>
          <a:p>
            <a:pPr marL="0" indent="0">
              <a:buNone/>
            </a:pPr>
            <a:r>
              <a:rPr lang="nn-NO" b="1" dirty="0" smtClean="0">
                <a:solidFill>
                  <a:srgbClr val="00B050"/>
                </a:solidFill>
              </a:rPr>
              <a:t>#pragma acc parallel loop</a:t>
            </a:r>
          </a:p>
          <a:p>
            <a:pPr marL="0" indent="0">
              <a:buNone/>
            </a:pPr>
            <a:r>
              <a:rPr lang="nn-NO" b="1" dirty="0" smtClean="0"/>
              <a:t>     for (i=0; i&lt;N; i++){</a:t>
            </a:r>
          </a:p>
          <a:p>
            <a:pPr marL="0" indent="0">
              <a:buNone/>
            </a:pPr>
            <a:r>
              <a:rPr lang="nn-NO" b="1" dirty="0" smtClean="0"/>
              <a:t>         y[i] = 2.0f * x[i] + y[i];</a:t>
            </a:r>
          </a:p>
          <a:p>
            <a:pPr marL="0" indent="0">
              <a:buNone/>
            </a:pPr>
            <a:r>
              <a:rPr lang="nn-NO" b="1" dirty="0" smtClean="0"/>
              <a:t>    }</a:t>
            </a:r>
            <a:endParaRPr lang="en-IN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5118" y="1825625"/>
            <a:ext cx="5467878" cy="4351338"/>
          </a:xfrm>
        </p:spPr>
        <p:txBody>
          <a:bodyPr/>
          <a:lstStyle/>
          <a:p>
            <a:r>
              <a:rPr lang="en-IN" dirty="0" smtClean="0"/>
              <a:t>Use with </a:t>
            </a:r>
            <a:r>
              <a:rPr lang="en-IN" dirty="0" smtClean="0">
                <a:solidFill>
                  <a:srgbClr val="00B050"/>
                </a:solidFill>
              </a:rPr>
              <a:t>loop</a:t>
            </a:r>
            <a:r>
              <a:rPr lang="en-IN" dirty="0" smtClean="0"/>
              <a:t> directive</a:t>
            </a:r>
          </a:p>
          <a:p>
            <a:r>
              <a:rPr lang="en-IN" dirty="0" smtClean="0"/>
              <a:t>Assertion to compiler</a:t>
            </a:r>
          </a:p>
          <a:p>
            <a:r>
              <a:rPr lang="en-IN" dirty="0" smtClean="0"/>
              <a:t>Developer</a:t>
            </a:r>
          </a:p>
          <a:p>
            <a:pPr lvl="1"/>
            <a:r>
              <a:rPr lang="en-IN" dirty="0" smtClean="0"/>
              <a:t>Identify parallelism</a:t>
            </a:r>
          </a:p>
          <a:p>
            <a:r>
              <a:rPr lang="en-IN" dirty="0" smtClean="0"/>
              <a:t>Compiler</a:t>
            </a:r>
          </a:p>
          <a:p>
            <a:pPr lvl="1"/>
            <a:r>
              <a:rPr lang="en-IN" dirty="0" smtClean="0"/>
              <a:t>Accelerate loops</a:t>
            </a:r>
          </a:p>
          <a:p>
            <a:r>
              <a:rPr lang="en-IN" dirty="0" smtClean="0"/>
              <a:t>Portable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 smtClean="0"/>
              <a:t>OpenACC</a:t>
            </a:r>
            <a:r>
              <a:rPr lang="en-IN" b="1" dirty="0" smtClean="0"/>
              <a:t> Directives – </a:t>
            </a:r>
            <a:r>
              <a:rPr lang="en-IN" b="1" dirty="0" smtClean="0">
                <a:solidFill>
                  <a:srgbClr val="00B050"/>
                </a:solidFill>
              </a:rPr>
              <a:t>parallel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459" y="1825625"/>
            <a:ext cx="5427537" cy="4351338"/>
          </a:xfrm>
        </p:spPr>
        <p:txBody>
          <a:bodyPr>
            <a:normAutofit/>
          </a:bodyPr>
          <a:lstStyle/>
          <a:p>
            <a:r>
              <a:rPr lang="en-IN" dirty="0" smtClean="0"/>
              <a:t>Two loops</a:t>
            </a:r>
          </a:p>
          <a:p>
            <a:r>
              <a:rPr lang="en-IN" dirty="0" smtClean="0"/>
              <a:t>Each loop – </a:t>
            </a:r>
            <a:r>
              <a:rPr lang="en-IN" dirty="0" smtClean="0">
                <a:solidFill>
                  <a:srgbClr val="00B050"/>
                </a:solidFill>
              </a:rPr>
              <a:t>parallel loop</a:t>
            </a:r>
            <a:r>
              <a:rPr lang="en-IN" dirty="0" smtClean="0"/>
              <a:t> directive</a:t>
            </a:r>
          </a:p>
          <a:p>
            <a:r>
              <a:rPr lang="en-IN" dirty="0" smtClean="0"/>
              <a:t>Developer</a:t>
            </a:r>
          </a:p>
          <a:p>
            <a:pPr lvl="1"/>
            <a:r>
              <a:rPr lang="en-IN" dirty="0" smtClean="0"/>
              <a:t>Identify loops</a:t>
            </a:r>
          </a:p>
          <a:p>
            <a:pPr lvl="1"/>
            <a:r>
              <a:rPr lang="en-IN" dirty="0" smtClean="0"/>
              <a:t>Check data independence</a:t>
            </a:r>
          </a:p>
          <a:p>
            <a:pPr lvl="1"/>
            <a:r>
              <a:rPr lang="en-IN" dirty="0" smtClean="0"/>
              <a:t>Loop – Safe for parallelization</a:t>
            </a:r>
          </a:p>
          <a:p>
            <a:r>
              <a:rPr lang="en-IN" dirty="0" smtClean="0"/>
              <a:t>Compiler</a:t>
            </a:r>
          </a:p>
          <a:p>
            <a:pPr lvl="1"/>
            <a:r>
              <a:rPr lang="en-IN" dirty="0" smtClean="0"/>
              <a:t>Parallelize loops</a:t>
            </a:r>
          </a:p>
          <a:p>
            <a:pPr lvl="1"/>
            <a:r>
              <a:rPr lang="en-IN" dirty="0" smtClean="0"/>
              <a:t>Generate accelerator kernels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A8DDC31-2D5B-3B73-EF4D-BEB47162665A}"/>
              </a:ext>
            </a:extLst>
          </p:cNvPr>
          <p:cNvSpPr txBox="1">
            <a:spLocks/>
          </p:cNvSpPr>
          <p:nvPr/>
        </p:nvSpPr>
        <p:spPr>
          <a:xfrm>
            <a:off x="6245581" y="1828800"/>
            <a:ext cx="4890913" cy="43173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n-NO" b="1" dirty="0" smtClean="0">
                <a:solidFill>
                  <a:srgbClr val="00B050"/>
                </a:solidFill>
              </a:rPr>
              <a:t>#pragma acc parallel loop</a:t>
            </a:r>
          </a:p>
          <a:p>
            <a:pPr marL="0" indent="0">
              <a:buNone/>
            </a:pPr>
            <a:r>
              <a:rPr lang="nn-NO" b="1" dirty="0" smtClean="0"/>
              <a:t>    for (i=0; i&lt;N; i++){</a:t>
            </a:r>
          </a:p>
          <a:p>
            <a:pPr marL="0" indent="0">
              <a:buNone/>
            </a:pPr>
            <a:r>
              <a:rPr lang="nn-NO" b="1" dirty="0" smtClean="0"/>
              <a:t>        y[i] = 0.0f;</a:t>
            </a:r>
          </a:p>
          <a:p>
            <a:pPr marL="0" indent="0">
              <a:buNone/>
            </a:pPr>
            <a:r>
              <a:rPr lang="nn-NO" b="1" dirty="0" smtClean="0"/>
              <a:t>        x[i] = (float)(i+1);</a:t>
            </a:r>
          </a:p>
          <a:p>
            <a:pPr marL="0" indent="0">
              <a:buNone/>
            </a:pPr>
            <a:r>
              <a:rPr lang="nn-NO" b="1" dirty="0" smtClean="0"/>
              <a:t>     }</a:t>
            </a:r>
          </a:p>
          <a:p>
            <a:pPr marL="0" indent="0">
              <a:buNone/>
            </a:pPr>
            <a:r>
              <a:rPr lang="nn-NO" b="1" dirty="0" smtClean="0">
                <a:solidFill>
                  <a:srgbClr val="00B050"/>
                </a:solidFill>
              </a:rPr>
              <a:t>#pragma acc parallel loop</a:t>
            </a:r>
          </a:p>
          <a:p>
            <a:pPr marL="0" indent="0">
              <a:buNone/>
            </a:pPr>
            <a:r>
              <a:rPr lang="nn-NO" b="1" dirty="0" smtClean="0"/>
              <a:t>     for (i=0; i&lt;N; i++){</a:t>
            </a:r>
          </a:p>
          <a:p>
            <a:pPr marL="0" indent="0">
              <a:buNone/>
            </a:pPr>
            <a:r>
              <a:rPr lang="nn-NO" b="1" dirty="0" smtClean="0"/>
              <a:t>         y[i] = 2.0f * x[i] + y[i];</a:t>
            </a:r>
          </a:p>
          <a:p>
            <a:pPr marL="0" indent="0">
              <a:buNone/>
            </a:pPr>
            <a:r>
              <a:rPr lang="nn-NO" b="1" dirty="0" smtClean="0"/>
              <a:t>    }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rgbClr val="00B050"/>
                </a:solidFill>
              </a:rPr>
              <a:t>kernels</a:t>
            </a:r>
            <a:r>
              <a:rPr lang="en-IN" b="1" dirty="0" smtClean="0"/>
              <a:t> v/s </a:t>
            </a:r>
            <a:r>
              <a:rPr lang="en-IN" b="1" dirty="0" smtClean="0">
                <a:solidFill>
                  <a:srgbClr val="00B050"/>
                </a:solidFill>
              </a:rPr>
              <a:t>parallel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459" y="1825625"/>
            <a:ext cx="5427537" cy="4351338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00B050"/>
                </a:solidFill>
              </a:rPr>
              <a:t>kernels</a:t>
            </a:r>
          </a:p>
          <a:p>
            <a:pPr lvl="1"/>
            <a:r>
              <a:rPr lang="en-IN" dirty="0" smtClean="0"/>
              <a:t>More implicit</a:t>
            </a:r>
          </a:p>
          <a:p>
            <a:pPr lvl="1"/>
            <a:r>
              <a:rPr lang="en-IN" dirty="0" smtClean="0"/>
              <a:t>More freedom to compiler </a:t>
            </a:r>
          </a:p>
          <a:p>
            <a:pPr lvl="1"/>
            <a:r>
              <a:rPr lang="en-IN" dirty="0" smtClean="0"/>
              <a:t>Compiler finds parallelism</a:t>
            </a:r>
          </a:p>
          <a:p>
            <a:pPr lvl="1"/>
            <a:r>
              <a:rPr lang="en-IN" dirty="0" smtClean="0"/>
              <a:t>Compiler ensures safe parallelism</a:t>
            </a:r>
          </a:p>
          <a:p>
            <a:pPr lvl="1"/>
            <a:r>
              <a:rPr lang="en-IN" dirty="0" smtClean="0"/>
              <a:t>Compiler maps parallelism</a:t>
            </a:r>
          </a:p>
          <a:p>
            <a:pPr lvl="1"/>
            <a:r>
              <a:rPr lang="en-IN" dirty="0" smtClean="0"/>
              <a:t>Compiler generates accelerator kernels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89109" y="1822757"/>
            <a:ext cx="54275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parallel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400" dirty="0" smtClean="0"/>
              <a:t>More explicit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400" dirty="0" smtClean="0"/>
              <a:t>Less freedom to compiler 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400" dirty="0" smtClean="0"/>
              <a:t>Developer finds parallelism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400" dirty="0" smtClean="0"/>
              <a:t>Developer ensures safe parallelism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400" dirty="0" smtClean="0"/>
              <a:t>Compiler maps parallelism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400" dirty="0" smtClean="0"/>
              <a:t>Compiler generates accelerator kernels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N" sz="2800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Accelerators</a:t>
            </a:r>
          </a:p>
          <a:p>
            <a:r>
              <a:rPr lang="en-US" dirty="0" smtClean="0"/>
              <a:t>Heterogeneous Computing</a:t>
            </a:r>
            <a:endParaRPr lang="en-US" dirty="0"/>
          </a:p>
          <a:p>
            <a:r>
              <a:rPr lang="en-US" dirty="0" err="1" smtClean="0"/>
              <a:t>OpenACC</a:t>
            </a:r>
            <a:endParaRPr lang="en-US" dirty="0" smtClean="0"/>
          </a:p>
          <a:p>
            <a:r>
              <a:rPr lang="en-US" dirty="0" smtClean="0"/>
              <a:t>Development Cycle</a:t>
            </a:r>
          </a:p>
          <a:p>
            <a:r>
              <a:rPr lang="en-US" dirty="0" smtClean="0"/>
              <a:t>Compute Directives</a:t>
            </a:r>
          </a:p>
          <a:p>
            <a:r>
              <a:rPr lang="en-US" dirty="0" smtClean="0"/>
              <a:t>Data Clauses</a:t>
            </a:r>
          </a:p>
          <a:p>
            <a:r>
              <a:rPr lang="en-US" dirty="0" smtClean="0"/>
              <a:t>Vector Addition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rgbClr val="00B050"/>
                </a:solidFill>
              </a:rPr>
              <a:t>kernels</a:t>
            </a:r>
            <a:r>
              <a:rPr lang="en-IN" b="1" dirty="0" smtClean="0"/>
              <a:t> v/s </a:t>
            </a:r>
            <a:r>
              <a:rPr lang="en-IN" b="1" dirty="0" smtClean="0">
                <a:solidFill>
                  <a:srgbClr val="00B050"/>
                </a:solidFill>
              </a:rPr>
              <a:t>parallel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459" y="1825625"/>
            <a:ext cx="5427537" cy="285851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>
                <a:solidFill>
                  <a:srgbClr val="00B050"/>
                </a:solidFill>
              </a:rPr>
              <a:t>#</a:t>
            </a:r>
            <a:r>
              <a:rPr lang="en-IN" dirty="0" err="1" smtClean="0">
                <a:solidFill>
                  <a:srgbClr val="00B050"/>
                </a:solidFill>
              </a:rPr>
              <a:t>pragma</a:t>
            </a:r>
            <a:r>
              <a:rPr lang="en-IN" dirty="0" smtClean="0">
                <a:solidFill>
                  <a:srgbClr val="00B050"/>
                </a:solidFill>
              </a:rPr>
              <a:t> acc kernels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    for (</a:t>
            </a:r>
            <a:r>
              <a:rPr lang="en-IN" dirty="0" err="1" smtClean="0"/>
              <a:t>i</a:t>
            </a:r>
            <a:r>
              <a:rPr lang="en-IN" dirty="0" smtClean="0"/>
              <a:t>=0; </a:t>
            </a:r>
            <a:r>
              <a:rPr lang="en-IN" dirty="0" err="1" smtClean="0"/>
              <a:t>i</a:t>
            </a:r>
            <a:r>
              <a:rPr lang="en-IN" dirty="0" smtClean="0"/>
              <a:t>&lt;n; </a:t>
            </a:r>
            <a:r>
              <a:rPr lang="en-IN" dirty="0" err="1" smtClean="0"/>
              <a:t>i</a:t>
            </a:r>
            <a:r>
              <a:rPr lang="en-IN" dirty="0" smtClean="0"/>
              <a:t>++)</a:t>
            </a:r>
          </a:p>
          <a:p>
            <a:pPr>
              <a:buNone/>
            </a:pPr>
            <a:r>
              <a:rPr lang="en-IN" dirty="0" smtClean="0"/>
              <a:t>        a[</a:t>
            </a:r>
            <a:r>
              <a:rPr lang="en-IN" dirty="0" err="1" smtClean="0"/>
              <a:t>i</a:t>
            </a:r>
            <a:r>
              <a:rPr lang="en-IN" dirty="0" smtClean="0"/>
              <a:t>] = 3.0f*(float)(i+1);</a:t>
            </a:r>
          </a:p>
          <a:p>
            <a:pPr>
              <a:buNone/>
            </a:pPr>
            <a:r>
              <a:rPr lang="en-IN" dirty="0" smtClean="0"/>
              <a:t>    for (</a:t>
            </a:r>
            <a:r>
              <a:rPr lang="en-IN" dirty="0" err="1" smtClean="0"/>
              <a:t>i</a:t>
            </a:r>
            <a:r>
              <a:rPr lang="en-IN" dirty="0" smtClean="0"/>
              <a:t>=0; </a:t>
            </a:r>
            <a:r>
              <a:rPr lang="en-IN" dirty="0" err="1" smtClean="0"/>
              <a:t>i</a:t>
            </a:r>
            <a:r>
              <a:rPr lang="en-IN" dirty="0" smtClean="0"/>
              <a:t>&lt;n; </a:t>
            </a:r>
            <a:r>
              <a:rPr lang="en-IN" dirty="0" err="1" smtClean="0"/>
              <a:t>i</a:t>
            </a:r>
            <a:r>
              <a:rPr lang="en-IN" dirty="0" smtClean="0"/>
              <a:t>++)</a:t>
            </a:r>
          </a:p>
          <a:p>
            <a:pPr>
              <a:buNone/>
            </a:pPr>
            <a:r>
              <a:rPr lang="en-IN" dirty="0" smtClean="0"/>
              <a:t>        b[</a:t>
            </a:r>
            <a:r>
              <a:rPr lang="en-IN" dirty="0" err="1" smtClean="0"/>
              <a:t>i</a:t>
            </a:r>
            <a:r>
              <a:rPr lang="en-IN" dirty="0" smtClean="0"/>
              <a:t>] = 2.0f*a[</a:t>
            </a:r>
            <a:r>
              <a:rPr lang="en-IN" dirty="0" err="1" smtClean="0"/>
              <a:t>i</a:t>
            </a:r>
            <a:r>
              <a:rPr lang="en-IN" dirty="0" smtClean="0"/>
              <a:t>];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 lvl="1"/>
            <a:endParaRPr lang="en-IN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3965" y="5514685"/>
            <a:ext cx="5427537" cy="1058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IN" sz="2800" dirty="0" smtClean="0"/>
              <a:t>Generate two kernels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IN" sz="2800" dirty="0" smtClean="0"/>
              <a:t>Implicit barrier between loops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</a:pPr>
            <a:endParaRPr lang="en-IN" sz="28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72065" y="1848635"/>
            <a:ext cx="5427537" cy="349111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IN" sz="2800" dirty="0" smtClean="0">
                <a:solidFill>
                  <a:srgbClr val="00B050"/>
                </a:solidFill>
              </a:rPr>
              <a:t>#</a:t>
            </a:r>
            <a:r>
              <a:rPr lang="en-IN" sz="2800" dirty="0" err="1" smtClean="0">
                <a:solidFill>
                  <a:srgbClr val="00B050"/>
                </a:solidFill>
              </a:rPr>
              <a:t>pragma</a:t>
            </a:r>
            <a:r>
              <a:rPr lang="en-IN" sz="2800" dirty="0" smtClean="0">
                <a:solidFill>
                  <a:srgbClr val="00B050"/>
                </a:solidFill>
              </a:rPr>
              <a:t> acc parallel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IN" sz="2800" dirty="0" smtClean="0"/>
              <a:t>{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IN" sz="2800" dirty="0" smtClean="0">
                <a:solidFill>
                  <a:srgbClr val="00B050"/>
                </a:solidFill>
              </a:rPr>
              <a:t>    #</a:t>
            </a:r>
            <a:r>
              <a:rPr lang="en-IN" sz="2800" dirty="0" err="1" smtClean="0">
                <a:solidFill>
                  <a:srgbClr val="00B050"/>
                </a:solidFill>
              </a:rPr>
              <a:t>pragma</a:t>
            </a:r>
            <a:r>
              <a:rPr lang="en-IN" sz="2800" dirty="0" smtClean="0">
                <a:solidFill>
                  <a:srgbClr val="00B050"/>
                </a:solidFill>
              </a:rPr>
              <a:t> acc loop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IN" sz="2800" dirty="0" smtClean="0"/>
              <a:t>    for (</a:t>
            </a:r>
            <a:r>
              <a:rPr lang="en-IN" sz="2800" dirty="0" err="1" smtClean="0"/>
              <a:t>i</a:t>
            </a:r>
            <a:r>
              <a:rPr lang="en-IN" sz="2800" dirty="0" smtClean="0"/>
              <a:t>=0; </a:t>
            </a:r>
            <a:r>
              <a:rPr lang="en-IN" sz="2800" dirty="0" err="1" smtClean="0"/>
              <a:t>i</a:t>
            </a:r>
            <a:r>
              <a:rPr lang="en-IN" sz="2800" dirty="0" smtClean="0"/>
              <a:t>&lt;n; </a:t>
            </a:r>
            <a:r>
              <a:rPr lang="en-IN" sz="2800" dirty="0" err="1" smtClean="0"/>
              <a:t>i</a:t>
            </a:r>
            <a:r>
              <a:rPr lang="en-IN" sz="2800" dirty="0" smtClean="0"/>
              <a:t>++)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IN" sz="2800" dirty="0" smtClean="0"/>
              <a:t>         a[</a:t>
            </a:r>
            <a:r>
              <a:rPr lang="en-IN" sz="2800" dirty="0" err="1" smtClean="0"/>
              <a:t>i</a:t>
            </a:r>
            <a:r>
              <a:rPr lang="en-IN" sz="2800" dirty="0" smtClean="0"/>
              <a:t>] = 3.0f*(float)(i+1);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IN" sz="2800" dirty="0" smtClean="0">
                <a:solidFill>
                  <a:srgbClr val="00B050"/>
                </a:solidFill>
              </a:rPr>
              <a:t>    #</a:t>
            </a:r>
            <a:r>
              <a:rPr lang="en-IN" sz="2800" dirty="0" err="1" smtClean="0">
                <a:solidFill>
                  <a:srgbClr val="00B050"/>
                </a:solidFill>
              </a:rPr>
              <a:t>pragma</a:t>
            </a:r>
            <a:r>
              <a:rPr lang="en-IN" sz="2800" dirty="0" smtClean="0">
                <a:solidFill>
                  <a:srgbClr val="00B050"/>
                </a:solidFill>
              </a:rPr>
              <a:t> acc loop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IN" sz="2800" dirty="0" smtClean="0"/>
              <a:t>    for (</a:t>
            </a:r>
            <a:r>
              <a:rPr lang="en-IN" sz="2800" dirty="0" err="1" smtClean="0"/>
              <a:t>i</a:t>
            </a:r>
            <a:r>
              <a:rPr lang="en-IN" sz="2800" dirty="0" smtClean="0"/>
              <a:t>=0; </a:t>
            </a:r>
            <a:r>
              <a:rPr lang="en-IN" sz="2800" dirty="0" err="1" smtClean="0"/>
              <a:t>i</a:t>
            </a:r>
            <a:r>
              <a:rPr lang="en-IN" sz="2800" dirty="0" smtClean="0"/>
              <a:t>&lt;n; </a:t>
            </a:r>
            <a:r>
              <a:rPr lang="en-IN" sz="2800" dirty="0" err="1" smtClean="0"/>
              <a:t>i</a:t>
            </a:r>
            <a:r>
              <a:rPr lang="en-IN" sz="2800" dirty="0" smtClean="0"/>
              <a:t>++)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IN" sz="2800" dirty="0" smtClean="0"/>
              <a:t>         b[</a:t>
            </a:r>
            <a:r>
              <a:rPr lang="en-IN" sz="2800" dirty="0" err="1" smtClean="0"/>
              <a:t>i</a:t>
            </a:r>
            <a:r>
              <a:rPr lang="en-IN" sz="2800" dirty="0" smtClean="0"/>
              <a:t>] = 2.0f*a[</a:t>
            </a:r>
            <a:r>
              <a:rPr lang="en-IN" sz="2800" dirty="0" err="1" smtClean="0"/>
              <a:t>i</a:t>
            </a:r>
            <a:r>
              <a:rPr lang="en-IN" sz="2800" dirty="0" smtClean="0"/>
              <a:t>];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IN" sz="2800" dirty="0" smtClean="0"/>
              <a:t>}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60571" y="5477314"/>
            <a:ext cx="5427537" cy="1095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IN" sz="2800" dirty="0" smtClean="0"/>
              <a:t>Generate one kernel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IN" sz="2800" dirty="0" smtClean="0"/>
              <a:t>No barrier between loops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</a:pPr>
            <a:endParaRPr lang="en-I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 smtClean="0"/>
              <a:t>OpenACC</a:t>
            </a:r>
            <a:r>
              <a:rPr lang="en-IN" b="1" dirty="0" smtClean="0"/>
              <a:t> – Data Clauses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Additional control over data</a:t>
            </a:r>
          </a:p>
          <a:p>
            <a:pPr lvl="1"/>
            <a:r>
              <a:rPr lang="en-IN" dirty="0" smtClean="0"/>
              <a:t>How data is created ?</a:t>
            </a:r>
          </a:p>
          <a:p>
            <a:pPr lvl="1"/>
            <a:r>
              <a:rPr lang="en-IN" dirty="0" smtClean="0"/>
              <a:t>When data is created ?</a:t>
            </a:r>
          </a:p>
          <a:p>
            <a:pPr lvl="1"/>
            <a:r>
              <a:rPr lang="en-IN" dirty="0" smtClean="0"/>
              <a:t>When data is copied ?</a:t>
            </a:r>
          </a:p>
          <a:p>
            <a:pPr lvl="1"/>
            <a:r>
              <a:rPr lang="en-IN" dirty="0" smtClean="0"/>
              <a:t>What is source of data ?</a:t>
            </a:r>
          </a:p>
          <a:p>
            <a:pPr lvl="1"/>
            <a:r>
              <a:rPr lang="en-IN" dirty="0" smtClean="0"/>
              <a:t>Where data is copied ? </a:t>
            </a:r>
          </a:p>
          <a:p>
            <a:r>
              <a:rPr lang="en-IN" dirty="0" smtClean="0"/>
              <a:t>Add to</a:t>
            </a:r>
          </a:p>
          <a:p>
            <a:pPr lvl="1"/>
            <a:r>
              <a:rPr lang="en-IN" dirty="0" smtClean="0">
                <a:solidFill>
                  <a:srgbClr val="00B050"/>
                </a:solidFill>
              </a:rPr>
              <a:t>parallel</a:t>
            </a:r>
            <a:r>
              <a:rPr lang="en-IN" dirty="0" smtClean="0"/>
              <a:t>, or </a:t>
            </a:r>
            <a:r>
              <a:rPr lang="en-IN" dirty="0" smtClean="0">
                <a:solidFill>
                  <a:srgbClr val="00B050"/>
                </a:solidFill>
              </a:rPr>
              <a:t>kernels </a:t>
            </a:r>
            <a:r>
              <a:rPr lang="en-IN" dirty="0" smtClean="0"/>
              <a:t>directives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 smtClean="0"/>
              <a:t>OpenACC</a:t>
            </a:r>
            <a:r>
              <a:rPr lang="en-IN" b="1" dirty="0" smtClean="0"/>
              <a:t> – Data Clauses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50"/>
                </a:solidFill>
              </a:rPr>
              <a:t>copy</a:t>
            </a:r>
          </a:p>
          <a:p>
            <a:pPr lvl="1"/>
            <a:r>
              <a:rPr lang="en-IN" dirty="0" smtClean="0"/>
              <a:t>Create space for variables on device</a:t>
            </a:r>
          </a:p>
          <a:p>
            <a:pPr lvl="1"/>
            <a:r>
              <a:rPr lang="en-IN" dirty="0" smtClean="0"/>
              <a:t>Initialize variables by copying data to device at beginning</a:t>
            </a:r>
          </a:p>
          <a:p>
            <a:pPr lvl="1"/>
            <a:r>
              <a:rPr lang="en-IN" dirty="0" smtClean="0"/>
              <a:t>Copy results back to host at end</a:t>
            </a:r>
          </a:p>
          <a:p>
            <a:pPr lvl="1"/>
            <a:r>
              <a:rPr lang="en-IN" dirty="0" smtClean="0"/>
              <a:t>Release space on device when done </a:t>
            </a:r>
          </a:p>
          <a:p>
            <a:r>
              <a:rPr lang="en-IN" dirty="0" err="1" smtClean="0">
                <a:solidFill>
                  <a:srgbClr val="00B050"/>
                </a:solidFill>
              </a:rPr>
              <a:t>copyin</a:t>
            </a:r>
            <a:endParaRPr lang="en-IN" dirty="0" smtClean="0">
              <a:solidFill>
                <a:srgbClr val="00B050"/>
              </a:solidFill>
            </a:endParaRPr>
          </a:p>
          <a:p>
            <a:pPr lvl="1"/>
            <a:r>
              <a:rPr lang="en-IN" dirty="0" smtClean="0"/>
              <a:t>Create space for variables on device</a:t>
            </a:r>
          </a:p>
          <a:p>
            <a:pPr lvl="1"/>
            <a:r>
              <a:rPr lang="en-IN" dirty="0" smtClean="0"/>
              <a:t>Initialize variables by copying data to device at beginning</a:t>
            </a:r>
          </a:p>
          <a:p>
            <a:pPr lvl="1"/>
            <a:r>
              <a:rPr lang="en-IN" dirty="0" smtClean="0"/>
              <a:t>Release space on device when done 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Do not</a:t>
            </a:r>
            <a:r>
              <a:rPr lang="en-IN" dirty="0" smtClean="0"/>
              <a:t> copy results back to host at end</a:t>
            </a:r>
          </a:p>
          <a:p>
            <a:pPr lvl="1"/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 smtClean="0"/>
              <a:t>OpenACC</a:t>
            </a:r>
            <a:r>
              <a:rPr lang="en-IN" b="1" dirty="0" smtClean="0"/>
              <a:t> – Data Clauses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>
                <a:solidFill>
                  <a:srgbClr val="00B050"/>
                </a:solidFill>
              </a:rPr>
              <a:t>copyout</a:t>
            </a:r>
            <a:endParaRPr lang="en-IN" dirty="0" smtClean="0">
              <a:solidFill>
                <a:srgbClr val="00B050"/>
              </a:solidFill>
            </a:endParaRPr>
          </a:p>
          <a:p>
            <a:pPr lvl="1"/>
            <a:r>
              <a:rPr lang="en-IN" dirty="0" smtClean="0"/>
              <a:t>Create space for variables on device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Do not</a:t>
            </a:r>
            <a:r>
              <a:rPr lang="en-IN" dirty="0" smtClean="0"/>
              <a:t> initialize variables at beginning</a:t>
            </a:r>
          </a:p>
          <a:p>
            <a:pPr lvl="1"/>
            <a:r>
              <a:rPr lang="en-IN" dirty="0" smtClean="0"/>
              <a:t>Copy results back to host at end</a:t>
            </a:r>
          </a:p>
          <a:p>
            <a:pPr lvl="1"/>
            <a:r>
              <a:rPr lang="en-IN" dirty="0" smtClean="0"/>
              <a:t>Release space on device when done 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create</a:t>
            </a:r>
          </a:p>
          <a:p>
            <a:pPr lvl="1"/>
            <a:r>
              <a:rPr lang="en-IN" dirty="0" smtClean="0"/>
              <a:t>Create space for variables on device</a:t>
            </a:r>
          </a:p>
          <a:p>
            <a:pPr lvl="1"/>
            <a:r>
              <a:rPr lang="en-IN" dirty="0" smtClean="0"/>
              <a:t>Release space on device when done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 smtClean="0"/>
              <a:t>OpenACC</a:t>
            </a:r>
            <a:r>
              <a:rPr lang="en-IN" b="1" dirty="0" smtClean="0"/>
              <a:t> – Data Clauses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50"/>
                </a:solidFill>
              </a:rPr>
              <a:t>present</a:t>
            </a:r>
          </a:p>
          <a:p>
            <a:pPr lvl="1"/>
            <a:r>
              <a:rPr lang="en-IN" dirty="0" smtClean="0"/>
              <a:t>List variables already present on device</a:t>
            </a:r>
          </a:p>
          <a:p>
            <a:pPr lvl="1"/>
            <a:r>
              <a:rPr lang="en-IN" dirty="0" smtClean="0"/>
              <a:t>No further action </a:t>
            </a:r>
          </a:p>
          <a:p>
            <a:pPr lvl="1"/>
            <a:r>
              <a:rPr lang="en-IN" dirty="0" smtClean="0"/>
              <a:t>Data region at higher level routine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 smtClean="0"/>
              <a:t>OpenACC</a:t>
            </a:r>
            <a:r>
              <a:rPr lang="en-IN" b="1" dirty="0" smtClean="0"/>
              <a:t> – Data Clauses – </a:t>
            </a:r>
            <a:r>
              <a:rPr lang="en-IN" b="1" dirty="0" smtClean="0">
                <a:solidFill>
                  <a:srgbClr val="00B050"/>
                </a:solidFill>
              </a:rPr>
              <a:t>copy</a:t>
            </a:r>
            <a:r>
              <a:rPr lang="en-IN" b="1" dirty="0" smtClean="0"/>
              <a:t>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69302" cy="4351338"/>
          </a:xfrm>
        </p:spPr>
        <p:txBody>
          <a:bodyPr/>
          <a:lstStyle/>
          <a:p>
            <a:r>
              <a:rPr lang="en-IN" dirty="0" smtClean="0"/>
              <a:t>Create space for </a:t>
            </a:r>
            <a:r>
              <a:rPr lang="en-IN" dirty="0" smtClean="0">
                <a:solidFill>
                  <a:srgbClr val="00B050"/>
                </a:solidFill>
              </a:rPr>
              <a:t>a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00B050"/>
                </a:solidFill>
              </a:rPr>
              <a:t>b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00B050"/>
                </a:solidFill>
              </a:rPr>
              <a:t>c</a:t>
            </a:r>
            <a:r>
              <a:rPr lang="en-IN" dirty="0" smtClean="0"/>
              <a:t> </a:t>
            </a:r>
          </a:p>
          <a:p>
            <a:r>
              <a:rPr lang="en-IN" dirty="0" smtClean="0"/>
              <a:t>Copy </a:t>
            </a:r>
            <a:r>
              <a:rPr lang="en-IN" dirty="0" smtClean="0">
                <a:solidFill>
                  <a:srgbClr val="00B050"/>
                </a:solidFill>
              </a:rPr>
              <a:t>a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00B050"/>
                </a:solidFill>
              </a:rPr>
              <a:t>b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00B050"/>
                </a:solidFill>
              </a:rPr>
              <a:t>c </a:t>
            </a:r>
            <a:r>
              <a:rPr lang="en-IN" dirty="0" smtClean="0"/>
              <a:t>data at beginning</a:t>
            </a:r>
          </a:p>
          <a:p>
            <a:r>
              <a:rPr lang="en-IN" dirty="0" smtClean="0"/>
              <a:t>Copy back </a:t>
            </a:r>
            <a:r>
              <a:rPr lang="en-IN" dirty="0" smtClean="0">
                <a:solidFill>
                  <a:srgbClr val="00B050"/>
                </a:solidFill>
              </a:rPr>
              <a:t>a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00B050"/>
                </a:solidFill>
              </a:rPr>
              <a:t>b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00B050"/>
                </a:solidFill>
              </a:rPr>
              <a:t>c </a:t>
            </a:r>
            <a:r>
              <a:rPr lang="en-IN" dirty="0" smtClean="0"/>
              <a:t>data at end</a:t>
            </a:r>
          </a:p>
          <a:p>
            <a:r>
              <a:rPr lang="en-IN" dirty="0" smtClean="0"/>
              <a:t>Release space for </a:t>
            </a:r>
            <a:r>
              <a:rPr lang="en-IN" dirty="0" smtClean="0">
                <a:solidFill>
                  <a:srgbClr val="00B050"/>
                </a:solidFill>
              </a:rPr>
              <a:t>a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00B050"/>
                </a:solidFill>
              </a:rPr>
              <a:t>b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00B050"/>
                </a:solidFill>
              </a:rPr>
              <a:t>c</a:t>
            </a:r>
            <a:endParaRPr lang="en-IN" dirty="0" smtClean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A8DDC31-2D5B-3B73-EF4D-BEB47162665A}"/>
              </a:ext>
            </a:extLst>
          </p:cNvPr>
          <p:cNvSpPr txBox="1">
            <a:spLocks/>
          </p:cNvSpPr>
          <p:nvPr/>
        </p:nvSpPr>
        <p:spPr>
          <a:xfrm>
            <a:off x="6245581" y="1828800"/>
            <a:ext cx="5339694" cy="43173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n-NO" b="1" dirty="0" smtClean="0">
                <a:solidFill>
                  <a:srgbClr val="00B050"/>
                </a:solidFill>
              </a:rPr>
              <a:t>#pragma acc data copy(a, b, c)</a:t>
            </a:r>
          </a:p>
          <a:p>
            <a:pPr marL="0" indent="0">
              <a:buNone/>
            </a:pPr>
            <a:r>
              <a:rPr lang="nn-NO" b="1" dirty="0" smtClean="0"/>
              <a:t>{</a:t>
            </a:r>
          </a:p>
          <a:p>
            <a:pPr marL="0" indent="0">
              <a:buNone/>
            </a:pPr>
            <a:r>
              <a:rPr lang="nn-NO" b="1" dirty="0" smtClean="0"/>
              <a:t>     </a:t>
            </a:r>
            <a:r>
              <a:rPr lang="nn-NO" b="1" dirty="0" smtClean="0">
                <a:solidFill>
                  <a:srgbClr val="00B050"/>
                </a:solidFill>
              </a:rPr>
              <a:t>#pragma acc parallel</a:t>
            </a:r>
          </a:p>
          <a:p>
            <a:pPr marL="0" indent="0">
              <a:buNone/>
            </a:pPr>
            <a:r>
              <a:rPr lang="nn-NO" b="1" dirty="0" smtClean="0"/>
              <a:t>     {</a:t>
            </a:r>
          </a:p>
          <a:p>
            <a:pPr marL="0" indent="0">
              <a:buNone/>
            </a:pPr>
            <a:r>
              <a:rPr lang="nn-NO" b="1" dirty="0" smtClean="0"/>
              <a:t>          </a:t>
            </a:r>
            <a:r>
              <a:rPr lang="nn-NO" b="1" dirty="0" smtClean="0">
                <a:solidFill>
                  <a:srgbClr val="00B050"/>
                </a:solidFill>
              </a:rPr>
              <a:t>#pragma acc loop</a:t>
            </a:r>
          </a:p>
          <a:p>
            <a:pPr marL="0" indent="0">
              <a:buNone/>
            </a:pPr>
            <a:r>
              <a:rPr lang="nn-NO" b="1" dirty="0" smtClean="0"/>
              <a:t>          for (i = 0; i &lt; N; i++) {</a:t>
            </a:r>
          </a:p>
          <a:p>
            <a:pPr marL="0" indent="0">
              <a:buNone/>
            </a:pPr>
            <a:r>
              <a:rPr lang="nn-NO" b="1" dirty="0" smtClean="0"/>
              <a:t>                c[i] = a[i] * b[i];</a:t>
            </a:r>
          </a:p>
          <a:p>
            <a:pPr marL="0" indent="0">
              <a:buNone/>
            </a:pPr>
            <a:r>
              <a:rPr lang="nn-NO" b="1" dirty="0" smtClean="0"/>
              <a:t>          }</a:t>
            </a:r>
          </a:p>
          <a:p>
            <a:pPr marL="0" indent="0">
              <a:buNone/>
            </a:pPr>
            <a:r>
              <a:rPr lang="nn-NO" b="1" dirty="0" smtClean="0"/>
              <a:t>      }</a:t>
            </a:r>
          </a:p>
          <a:p>
            <a:pPr marL="0" indent="0">
              <a:buNone/>
            </a:pPr>
            <a:r>
              <a:rPr lang="nn-NO" b="1" dirty="0" smtClean="0"/>
              <a:t>}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 smtClean="0"/>
              <a:t>OpenACC</a:t>
            </a:r>
            <a:r>
              <a:rPr lang="en-IN" b="1" dirty="0" smtClean="0"/>
              <a:t> – Data Clauses – </a:t>
            </a:r>
            <a:r>
              <a:rPr lang="en-IN" b="1" dirty="0" err="1" smtClean="0">
                <a:solidFill>
                  <a:srgbClr val="00B050"/>
                </a:solidFill>
              </a:rPr>
              <a:t>copyin</a:t>
            </a:r>
            <a:r>
              <a:rPr lang="en-IN" b="1" dirty="0" smtClean="0">
                <a:solidFill>
                  <a:srgbClr val="00B050"/>
                </a:solidFill>
              </a:rPr>
              <a:t> &amp; </a:t>
            </a:r>
            <a:r>
              <a:rPr lang="en-IN" b="1" dirty="0" err="1" smtClean="0">
                <a:solidFill>
                  <a:srgbClr val="00B050"/>
                </a:solidFill>
              </a:rPr>
              <a:t>copyout</a:t>
            </a:r>
            <a:r>
              <a:rPr lang="en-IN" b="1" dirty="0" smtClean="0"/>
              <a:t>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61936" cy="4351338"/>
          </a:xfrm>
        </p:spPr>
        <p:txBody>
          <a:bodyPr/>
          <a:lstStyle/>
          <a:p>
            <a:r>
              <a:rPr lang="en-IN" dirty="0" smtClean="0"/>
              <a:t>Create space for </a:t>
            </a:r>
            <a:r>
              <a:rPr lang="en-IN" dirty="0" smtClean="0">
                <a:solidFill>
                  <a:srgbClr val="00B050"/>
                </a:solidFill>
              </a:rPr>
              <a:t>a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00B050"/>
                </a:solidFill>
              </a:rPr>
              <a:t>b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00B050"/>
                </a:solidFill>
              </a:rPr>
              <a:t>c</a:t>
            </a:r>
            <a:r>
              <a:rPr lang="en-IN" dirty="0" smtClean="0"/>
              <a:t> </a:t>
            </a:r>
          </a:p>
          <a:p>
            <a:r>
              <a:rPr lang="en-IN" dirty="0" smtClean="0"/>
              <a:t>Copy </a:t>
            </a:r>
            <a:r>
              <a:rPr lang="en-IN" dirty="0" smtClean="0">
                <a:solidFill>
                  <a:srgbClr val="00B050"/>
                </a:solidFill>
              </a:rPr>
              <a:t>a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00B050"/>
                </a:solidFill>
              </a:rPr>
              <a:t>b </a:t>
            </a:r>
            <a:r>
              <a:rPr lang="en-IN" dirty="0" smtClean="0"/>
              <a:t>data at beginning</a:t>
            </a:r>
          </a:p>
          <a:p>
            <a:r>
              <a:rPr lang="en-IN" dirty="0" smtClean="0"/>
              <a:t>Copy back </a:t>
            </a:r>
            <a:r>
              <a:rPr lang="en-IN" dirty="0" smtClean="0">
                <a:solidFill>
                  <a:srgbClr val="00B050"/>
                </a:solidFill>
              </a:rPr>
              <a:t>c </a:t>
            </a:r>
            <a:r>
              <a:rPr lang="en-IN" dirty="0" smtClean="0"/>
              <a:t>data at end</a:t>
            </a:r>
          </a:p>
          <a:p>
            <a:r>
              <a:rPr lang="en-IN" dirty="0" smtClean="0"/>
              <a:t>Release space for </a:t>
            </a:r>
            <a:r>
              <a:rPr lang="en-IN" dirty="0" smtClean="0">
                <a:solidFill>
                  <a:srgbClr val="00B050"/>
                </a:solidFill>
              </a:rPr>
              <a:t>a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00B050"/>
                </a:solidFill>
              </a:rPr>
              <a:t>b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00B050"/>
                </a:solidFill>
              </a:rPr>
              <a:t>c</a:t>
            </a:r>
            <a:endParaRPr lang="en-IN" dirty="0" smtClean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A8DDC31-2D5B-3B73-EF4D-BEB47162665A}"/>
              </a:ext>
            </a:extLst>
          </p:cNvPr>
          <p:cNvSpPr txBox="1">
            <a:spLocks/>
          </p:cNvSpPr>
          <p:nvPr/>
        </p:nvSpPr>
        <p:spPr>
          <a:xfrm>
            <a:off x="5684808" y="1828800"/>
            <a:ext cx="5900467" cy="43173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n-NO" b="1" dirty="0" smtClean="0">
                <a:solidFill>
                  <a:srgbClr val="00B050"/>
                </a:solidFill>
              </a:rPr>
              <a:t>#pragma acc data copyin(a, b), copyout(c)</a:t>
            </a:r>
          </a:p>
          <a:p>
            <a:pPr marL="0" indent="0">
              <a:buNone/>
            </a:pPr>
            <a:r>
              <a:rPr lang="nn-NO" b="1" dirty="0" smtClean="0"/>
              <a:t>{</a:t>
            </a:r>
          </a:p>
          <a:p>
            <a:pPr marL="0" indent="0">
              <a:buNone/>
            </a:pPr>
            <a:r>
              <a:rPr lang="nn-NO" b="1" dirty="0" smtClean="0"/>
              <a:t>     </a:t>
            </a:r>
            <a:r>
              <a:rPr lang="nn-NO" b="1" dirty="0" smtClean="0">
                <a:solidFill>
                  <a:srgbClr val="00B050"/>
                </a:solidFill>
              </a:rPr>
              <a:t>#pragma acc parallel</a:t>
            </a:r>
          </a:p>
          <a:p>
            <a:pPr marL="0" indent="0">
              <a:buNone/>
            </a:pPr>
            <a:r>
              <a:rPr lang="nn-NO" b="1" dirty="0" smtClean="0"/>
              <a:t>     {</a:t>
            </a:r>
          </a:p>
          <a:p>
            <a:pPr marL="0" indent="0">
              <a:buNone/>
            </a:pPr>
            <a:r>
              <a:rPr lang="nn-NO" b="1" dirty="0" smtClean="0"/>
              <a:t>          </a:t>
            </a:r>
            <a:r>
              <a:rPr lang="nn-NO" b="1" dirty="0" smtClean="0">
                <a:solidFill>
                  <a:srgbClr val="00B050"/>
                </a:solidFill>
              </a:rPr>
              <a:t>#pragma acc loop</a:t>
            </a:r>
          </a:p>
          <a:p>
            <a:pPr marL="0" indent="0">
              <a:buNone/>
            </a:pPr>
            <a:r>
              <a:rPr lang="nn-NO" b="1" dirty="0" smtClean="0"/>
              <a:t>          for (i = 0; i &lt; N; i++) {</a:t>
            </a:r>
          </a:p>
          <a:p>
            <a:pPr marL="0" indent="0">
              <a:buNone/>
            </a:pPr>
            <a:r>
              <a:rPr lang="nn-NO" b="1" dirty="0" smtClean="0"/>
              <a:t>                c[i] = a[i] * b[i];</a:t>
            </a:r>
          </a:p>
          <a:p>
            <a:pPr marL="0" indent="0">
              <a:buNone/>
            </a:pPr>
            <a:r>
              <a:rPr lang="nn-NO" b="1" dirty="0" smtClean="0"/>
              <a:t>          }</a:t>
            </a:r>
          </a:p>
          <a:p>
            <a:pPr marL="0" indent="0">
              <a:buNone/>
            </a:pPr>
            <a:r>
              <a:rPr lang="nn-NO" b="1" dirty="0" smtClean="0"/>
              <a:t>      }</a:t>
            </a:r>
          </a:p>
          <a:p>
            <a:pPr marL="0" indent="0">
              <a:buNone/>
            </a:pPr>
            <a:r>
              <a:rPr lang="nn-NO" b="1" dirty="0" smtClean="0"/>
              <a:t>}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 smtClean="0"/>
              <a:t>OpenACC</a:t>
            </a:r>
            <a:r>
              <a:rPr lang="en-IN" b="1" dirty="0" smtClean="0"/>
              <a:t> – Array Shaping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61936" cy="4351338"/>
          </a:xfrm>
        </p:spPr>
        <p:txBody>
          <a:bodyPr/>
          <a:lstStyle/>
          <a:p>
            <a:r>
              <a:rPr lang="en-IN" dirty="0" smtClean="0"/>
              <a:t>Understand shape of array </a:t>
            </a:r>
          </a:p>
          <a:p>
            <a:r>
              <a:rPr lang="en-IN" dirty="0" smtClean="0"/>
              <a:t>Start index</a:t>
            </a:r>
          </a:p>
          <a:p>
            <a:r>
              <a:rPr lang="en-IN" dirty="0" smtClean="0"/>
              <a:t>Length of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A8DDC31-2D5B-3B73-EF4D-BEB47162665A}"/>
              </a:ext>
            </a:extLst>
          </p:cNvPr>
          <p:cNvSpPr txBox="1">
            <a:spLocks/>
          </p:cNvSpPr>
          <p:nvPr/>
        </p:nvSpPr>
        <p:spPr>
          <a:xfrm>
            <a:off x="5684808" y="1828800"/>
            <a:ext cx="5900467" cy="43173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n-NO" b="1" dirty="0" smtClean="0">
                <a:solidFill>
                  <a:srgbClr val="00B050"/>
                </a:solidFill>
              </a:rPr>
              <a:t>#pragma acc data copy(a[0:N])</a:t>
            </a:r>
          </a:p>
          <a:p>
            <a:pPr marL="0" indent="0">
              <a:buNone/>
            </a:pPr>
            <a:r>
              <a:rPr lang="nn-NO" b="1" dirty="0" smtClean="0"/>
              <a:t>{</a:t>
            </a:r>
          </a:p>
          <a:p>
            <a:pPr marL="0" indent="0">
              <a:buNone/>
            </a:pPr>
            <a:r>
              <a:rPr lang="nn-NO" b="1" dirty="0" smtClean="0"/>
              <a:t>     </a:t>
            </a:r>
            <a:r>
              <a:rPr lang="nn-NO" b="1" dirty="0" smtClean="0">
                <a:solidFill>
                  <a:srgbClr val="00B050"/>
                </a:solidFill>
              </a:rPr>
              <a:t>#pragma acc parallel</a:t>
            </a:r>
          </a:p>
          <a:p>
            <a:pPr marL="0" indent="0">
              <a:buNone/>
            </a:pPr>
            <a:r>
              <a:rPr lang="nn-NO" b="1" dirty="0" smtClean="0"/>
              <a:t>     {</a:t>
            </a:r>
          </a:p>
          <a:p>
            <a:pPr marL="0" indent="0">
              <a:buNone/>
            </a:pPr>
            <a:r>
              <a:rPr lang="nn-NO" b="1" dirty="0" smtClean="0"/>
              <a:t>          </a:t>
            </a:r>
            <a:r>
              <a:rPr lang="nn-NO" b="1" dirty="0" smtClean="0">
                <a:solidFill>
                  <a:srgbClr val="00B050"/>
                </a:solidFill>
              </a:rPr>
              <a:t>#pragma acc loop</a:t>
            </a:r>
          </a:p>
          <a:p>
            <a:pPr marL="0" indent="0">
              <a:buNone/>
            </a:pPr>
            <a:r>
              <a:rPr lang="nn-NO" b="1" dirty="0" smtClean="0"/>
              <a:t>          for (i = 0; i &lt; N; i++) {</a:t>
            </a:r>
          </a:p>
          <a:p>
            <a:pPr marL="0" indent="0">
              <a:buNone/>
            </a:pPr>
            <a:r>
              <a:rPr lang="nn-NO" b="1" dirty="0" smtClean="0"/>
              <a:t>                a[i] = a[i] * a[i];</a:t>
            </a:r>
          </a:p>
          <a:p>
            <a:pPr marL="0" indent="0">
              <a:buNone/>
            </a:pPr>
            <a:r>
              <a:rPr lang="nn-NO" b="1" dirty="0" smtClean="0"/>
              <a:t>          }</a:t>
            </a:r>
          </a:p>
          <a:p>
            <a:pPr marL="0" indent="0">
              <a:buNone/>
            </a:pPr>
            <a:r>
              <a:rPr lang="nn-NO" b="1" dirty="0" smtClean="0"/>
              <a:t>      }</a:t>
            </a:r>
          </a:p>
          <a:p>
            <a:pPr marL="0" indent="0">
              <a:buNone/>
            </a:pPr>
            <a:r>
              <a:rPr lang="nn-NO" b="1" dirty="0" smtClean="0"/>
              <a:t>}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 smtClean="0"/>
              <a:t>OpenACC</a:t>
            </a:r>
            <a:r>
              <a:rPr lang="en-IN" b="1" dirty="0" smtClean="0"/>
              <a:t> – Vector Addition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stdlib.h</a:t>
            </a:r>
            <a:r>
              <a:rPr lang="en-IN" dirty="0" smtClean="0"/>
              <a:t>&gt;</a:t>
            </a:r>
          </a:p>
          <a:p>
            <a:pPr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math.h</a:t>
            </a:r>
            <a:r>
              <a:rPr lang="en-IN" dirty="0" smtClean="0"/>
              <a:t>&gt;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 smtClean="0"/>
              <a:t>OpenACC</a:t>
            </a:r>
            <a:r>
              <a:rPr lang="en-IN" b="1" dirty="0" smtClean="0"/>
              <a:t> – Vector Addition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argc</a:t>
            </a:r>
            <a:r>
              <a:rPr lang="en-IN" dirty="0" smtClean="0"/>
              <a:t>, char* </a:t>
            </a:r>
            <a:r>
              <a:rPr lang="en-IN" dirty="0" err="1" smtClean="0"/>
              <a:t>argv</a:t>
            </a:r>
            <a:r>
              <a:rPr lang="en-IN" dirty="0" smtClean="0"/>
              <a:t>[] )</a:t>
            </a:r>
          </a:p>
          <a:p>
            <a:pPr>
              <a:buNone/>
            </a:pPr>
            <a:r>
              <a:rPr lang="en-IN" dirty="0" smtClean="0"/>
              <a:t>{ 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smtClean="0">
                <a:solidFill>
                  <a:srgbClr val="0070C0"/>
                </a:solidFill>
              </a:rPr>
              <a:t>// Size of vectors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n = 10000;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smtClean="0">
                <a:solidFill>
                  <a:srgbClr val="0070C0"/>
                </a:solidFill>
              </a:rPr>
              <a:t>// Input vectors</a:t>
            </a:r>
          </a:p>
          <a:p>
            <a:pPr>
              <a:buNone/>
            </a:pPr>
            <a:r>
              <a:rPr lang="en-IN" dirty="0" smtClean="0"/>
              <a:t>    double *</a:t>
            </a:r>
            <a:r>
              <a:rPr lang="en-IN" dirty="0" smtClean="0">
                <a:solidFill>
                  <a:srgbClr val="00B050"/>
                </a:solidFill>
              </a:rPr>
              <a:t>restrict</a:t>
            </a:r>
            <a:r>
              <a:rPr lang="en-IN" dirty="0" smtClean="0"/>
              <a:t> a;</a:t>
            </a:r>
          </a:p>
          <a:p>
            <a:pPr>
              <a:buNone/>
            </a:pPr>
            <a:r>
              <a:rPr lang="en-IN" dirty="0" smtClean="0"/>
              <a:t>    double *</a:t>
            </a:r>
            <a:r>
              <a:rPr lang="en-IN" dirty="0" smtClean="0">
                <a:solidFill>
                  <a:srgbClr val="00B050"/>
                </a:solidFill>
              </a:rPr>
              <a:t>restrict</a:t>
            </a:r>
            <a:r>
              <a:rPr lang="en-IN" dirty="0" smtClean="0"/>
              <a:t> b;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smtClean="0">
                <a:solidFill>
                  <a:srgbClr val="0070C0"/>
                </a:solidFill>
              </a:rPr>
              <a:t>// Output vector</a:t>
            </a:r>
          </a:p>
          <a:p>
            <a:pPr>
              <a:buNone/>
            </a:pPr>
            <a:r>
              <a:rPr lang="en-IN" dirty="0" smtClean="0"/>
              <a:t>    double *</a:t>
            </a:r>
            <a:r>
              <a:rPr lang="en-IN" dirty="0" smtClean="0">
                <a:solidFill>
                  <a:srgbClr val="00B050"/>
                </a:solidFill>
              </a:rPr>
              <a:t>restrict</a:t>
            </a:r>
            <a:r>
              <a:rPr lang="en-IN" dirty="0" smtClean="0"/>
              <a:t> c;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79ED3F1-C724-FF3C-D0A8-40473F1B3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36CB07-7CD8-0C69-2CC9-C3EA8E37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Computing with Accelerators</a:t>
            </a:r>
            <a:endParaRPr lang="en-IN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77472" y="1982709"/>
          <a:ext cx="9668436" cy="3436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406"/>
                <a:gridCol w="1611406"/>
                <a:gridCol w="1611406"/>
                <a:gridCol w="1611406"/>
                <a:gridCol w="1611406"/>
                <a:gridCol w="1611406"/>
              </a:tblGrid>
              <a:tr h="859114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CPU</a:t>
                      </a:r>
                      <a:endParaRPr lang="en-IN" sz="2800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OpenMP</a:t>
                      </a:r>
                      <a:endParaRPr lang="en-IN" sz="2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MPI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2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OpenACC</a:t>
                      </a:r>
                      <a:endParaRPr lang="en-IN" sz="2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OpenCL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</a:tr>
              <a:tr h="85911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GPU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 smtClean="0"/>
                        <a:t>CUDA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OpenACC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OpenCL</a:t>
                      </a:r>
                      <a:endParaRPr lang="en-IN" sz="2800" dirty="0"/>
                    </a:p>
                  </a:txBody>
                  <a:tcPr/>
                </a:tc>
              </a:tr>
              <a:tr h="85911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DSP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OpenACC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OpenCL</a:t>
                      </a:r>
                      <a:endParaRPr lang="en-IN" sz="2800" dirty="0"/>
                    </a:p>
                  </a:txBody>
                  <a:tcPr/>
                </a:tc>
              </a:tr>
              <a:tr h="85911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FPGA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OpenACC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OpenCL</a:t>
                      </a:r>
                      <a:endParaRPr lang="en-IN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7682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 smtClean="0"/>
              <a:t>OpenACC</a:t>
            </a:r>
            <a:r>
              <a:rPr lang="en-IN" b="1" dirty="0" smtClean="0"/>
              <a:t> – Vector Addition – </a:t>
            </a:r>
            <a:r>
              <a:rPr lang="en-IN" b="1" dirty="0" smtClean="0">
                <a:solidFill>
                  <a:srgbClr val="00B050"/>
                </a:solidFill>
              </a:rPr>
              <a:t>restrict</a:t>
            </a:r>
            <a:r>
              <a:rPr lang="en-IN" b="1" dirty="0" smtClean="0"/>
              <a:t>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Avoid pointer aliasing</a:t>
            </a:r>
          </a:p>
          <a:p>
            <a:r>
              <a:rPr lang="en-IN" dirty="0" smtClean="0"/>
              <a:t>During lifetime of pointer, use only </a:t>
            </a:r>
          </a:p>
          <a:p>
            <a:pPr lvl="1"/>
            <a:r>
              <a:rPr lang="en-IN" dirty="0" smtClean="0"/>
              <a:t>Pointer</a:t>
            </a:r>
          </a:p>
          <a:p>
            <a:pPr lvl="1"/>
            <a:r>
              <a:rPr lang="en-IN" dirty="0" smtClean="0"/>
              <a:t>Value directly derived from pointer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 smtClean="0"/>
              <a:t>OpenACC</a:t>
            </a:r>
            <a:r>
              <a:rPr lang="en-IN" b="1" dirty="0" smtClean="0"/>
              <a:t> – Vector Addition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// Size, in bytes, of each vector</a:t>
            </a:r>
          </a:p>
          <a:p>
            <a:pPr>
              <a:buNone/>
            </a:pPr>
            <a:r>
              <a:rPr lang="en-IN" dirty="0" err="1" smtClean="0"/>
              <a:t>size_t</a:t>
            </a:r>
            <a:r>
              <a:rPr lang="en-IN" dirty="0" smtClean="0"/>
              <a:t> bytes = n*</a:t>
            </a:r>
            <a:r>
              <a:rPr lang="en-IN" dirty="0" err="1" smtClean="0"/>
              <a:t>sizeof</a:t>
            </a:r>
            <a:r>
              <a:rPr lang="en-IN" dirty="0" smtClean="0"/>
              <a:t>(double);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// Allocate memory for each vector</a:t>
            </a:r>
          </a:p>
          <a:p>
            <a:pPr>
              <a:buNone/>
            </a:pPr>
            <a:r>
              <a:rPr lang="en-IN" dirty="0" smtClean="0"/>
              <a:t>a = (double*)</a:t>
            </a:r>
            <a:r>
              <a:rPr lang="en-IN" dirty="0" err="1" smtClean="0"/>
              <a:t>malloc</a:t>
            </a:r>
            <a:r>
              <a:rPr lang="en-IN" dirty="0" smtClean="0"/>
              <a:t>(bytes);</a:t>
            </a:r>
          </a:p>
          <a:p>
            <a:pPr>
              <a:buNone/>
            </a:pPr>
            <a:r>
              <a:rPr lang="en-IN" dirty="0" smtClean="0"/>
              <a:t>b = (double*)</a:t>
            </a:r>
            <a:r>
              <a:rPr lang="en-IN" dirty="0" err="1" smtClean="0"/>
              <a:t>malloc</a:t>
            </a:r>
            <a:r>
              <a:rPr lang="en-IN" dirty="0" smtClean="0"/>
              <a:t>(bytes);</a:t>
            </a:r>
          </a:p>
          <a:p>
            <a:pPr>
              <a:buNone/>
            </a:pPr>
            <a:r>
              <a:rPr lang="en-IN" dirty="0" smtClean="0"/>
              <a:t>c = (double*)</a:t>
            </a:r>
            <a:r>
              <a:rPr lang="en-IN" dirty="0" err="1" smtClean="0"/>
              <a:t>malloc</a:t>
            </a:r>
            <a:r>
              <a:rPr lang="en-IN" dirty="0" smtClean="0"/>
              <a:t>(bytes);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 smtClean="0"/>
              <a:t>OpenACC</a:t>
            </a:r>
            <a:r>
              <a:rPr lang="en-IN" b="1" dirty="0" smtClean="0"/>
              <a:t> – Vector Addition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 // Initialize content of input vectors, </a:t>
            </a:r>
          </a:p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//  vector a[</a:t>
            </a:r>
            <a:r>
              <a:rPr lang="en-IN" dirty="0" err="1" smtClean="0">
                <a:solidFill>
                  <a:srgbClr val="0070C0"/>
                </a:solidFill>
              </a:rPr>
              <a:t>i</a:t>
            </a:r>
            <a:r>
              <a:rPr lang="en-IN" dirty="0" smtClean="0">
                <a:solidFill>
                  <a:srgbClr val="0070C0"/>
                </a:solidFill>
              </a:rPr>
              <a:t>] = sin(</a:t>
            </a:r>
            <a:r>
              <a:rPr lang="en-IN" dirty="0" err="1" smtClean="0">
                <a:solidFill>
                  <a:srgbClr val="0070C0"/>
                </a:solidFill>
              </a:rPr>
              <a:t>i</a:t>
            </a:r>
            <a:r>
              <a:rPr lang="en-IN" dirty="0" smtClean="0">
                <a:solidFill>
                  <a:srgbClr val="0070C0"/>
                </a:solidFill>
              </a:rPr>
              <a:t>)^2 </a:t>
            </a:r>
          </a:p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//  vector b[</a:t>
            </a:r>
            <a:r>
              <a:rPr lang="en-IN" dirty="0" err="1" smtClean="0">
                <a:solidFill>
                  <a:srgbClr val="0070C0"/>
                </a:solidFill>
              </a:rPr>
              <a:t>i</a:t>
            </a:r>
            <a:r>
              <a:rPr lang="en-IN" dirty="0" smtClean="0">
                <a:solidFill>
                  <a:srgbClr val="0070C0"/>
                </a:solidFill>
              </a:rPr>
              <a:t>] = </a:t>
            </a:r>
            <a:r>
              <a:rPr lang="en-IN" dirty="0" err="1" smtClean="0">
                <a:solidFill>
                  <a:srgbClr val="0070C0"/>
                </a:solidFill>
              </a:rPr>
              <a:t>cos</a:t>
            </a:r>
            <a:r>
              <a:rPr lang="en-IN" dirty="0" smtClean="0">
                <a:solidFill>
                  <a:srgbClr val="0070C0"/>
                </a:solidFill>
              </a:rPr>
              <a:t>(</a:t>
            </a:r>
            <a:r>
              <a:rPr lang="en-IN" dirty="0" err="1" smtClean="0">
                <a:solidFill>
                  <a:srgbClr val="0070C0"/>
                </a:solidFill>
              </a:rPr>
              <a:t>i</a:t>
            </a:r>
            <a:r>
              <a:rPr lang="en-IN" dirty="0" smtClean="0">
                <a:solidFill>
                  <a:srgbClr val="0070C0"/>
                </a:solidFill>
              </a:rPr>
              <a:t>)^2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smtClean="0"/>
              <a:t>    for(</a:t>
            </a:r>
            <a:r>
              <a:rPr lang="en-IN" dirty="0" err="1" smtClean="0"/>
              <a:t>i</a:t>
            </a:r>
            <a:r>
              <a:rPr lang="en-IN" dirty="0" smtClean="0"/>
              <a:t>=0; </a:t>
            </a:r>
            <a:r>
              <a:rPr lang="en-IN" dirty="0" err="1" smtClean="0"/>
              <a:t>i</a:t>
            </a:r>
            <a:r>
              <a:rPr lang="en-IN" dirty="0" smtClean="0"/>
              <a:t>&lt;n; </a:t>
            </a:r>
            <a:r>
              <a:rPr lang="en-IN" dirty="0" err="1" smtClean="0"/>
              <a:t>i</a:t>
            </a:r>
            <a:r>
              <a:rPr lang="en-IN" dirty="0" smtClean="0"/>
              <a:t>++) {</a:t>
            </a:r>
          </a:p>
          <a:p>
            <a:pPr>
              <a:buNone/>
            </a:pPr>
            <a:r>
              <a:rPr lang="en-IN" dirty="0" smtClean="0"/>
              <a:t>        a[</a:t>
            </a:r>
            <a:r>
              <a:rPr lang="en-IN" dirty="0" err="1" smtClean="0"/>
              <a:t>i</a:t>
            </a:r>
            <a:r>
              <a:rPr lang="en-IN" dirty="0" smtClean="0"/>
              <a:t>] = sin(</a:t>
            </a:r>
            <a:r>
              <a:rPr lang="en-IN" dirty="0" err="1" smtClean="0"/>
              <a:t>i</a:t>
            </a:r>
            <a:r>
              <a:rPr lang="en-IN" dirty="0" smtClean="0"/>
              <a:t>)*sin(</a:t>
            </a:r>
            <a:r>
              <a:rPr lang="en-IN" dirty="0" err="1" smtClean="0"/>
              <a:t>i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/>
              <a:t>        b[</a:t>
            </a:r>
            <a:r>
              <a:rPr lang="en-IN" dirty="0" err="1" smtClean="0"/>
              <a:t>i</a:t>
            </a:r>
            <a:r>
              <a:rPr lang="en-IN" dirty="0" smtClean="0"/>
              <a:t>] = </a:t>
            </a:r>
            <a:r>
              <a:rPr lang="en-IN" dirty="0" err="1" smtClean="0"/>
              <a:t>cos</a:t>
            </a:r>
            <a:r>
              <a:rPr lang="en-IN" dirty="0" smtClean="0"/>
              <a:t>(</a:t>
            </a:r>
            <a:r>
              <a:rPr lang="en-IN" dirty="0" err="1" smtClean="0"/>
              <a:t>i</a:t>
            </a:r>
            <a:r>
              <a:rPr lang="en-IN" dirty="0" smtClean="0"/>
              <a:t>)*</a:t>
            </a:r>
            <a:r>
              <a:rPr lang="en-IN" dirty="0" err="1" smtClean="0"/>
              <a:t>cos</a:t>
            </a:r>
            <a:r>
              <a:rPr lang="en-IN" dirty="0" smtClean="0"/>
              <a:t>(</a:t>
            </a:r>
            <a:r>
              <a:rPr lang="en-IN" dirty="0" err="1" smtClean="0"/>
              <a:t>i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/>
              <a:t>    }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 smtClean="0"/>
              <a:t>OpenACC</a:t>
            </a:r>
            <a:r>
              <a:rPr lang="en-IN" b="1" dirty="0" smtClean="0"/>
              <a:t> – Vector Addition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// Sum component wise vector a and vector b</a:t>
            </a:r>
          </a:p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// Save result into vector c</a:t>
            </a:r>
          </a:p>
          <a:p>
            <a:pPr>
              <a:buNone/>
            </a:pPr>
            <a:r>
              <a:rPr lang="en-IN" dirty="0" smtClean="0">
                <a:solidFill>
                  <a:srgbClr val="00B050"/>
                </a:solidFill>
              </a:rPr>
              <a:t>#</a:t>
            </a:r>
            <a:r>
              <a:rPr lang="en-IN" dirty="0" err="1" smtClean="0">
                <a:solidFill>
                  <a:srgbClr val="00B050"/>
                </a:solidFill>
              </a:rPr>
              <a:t>pragma</a:t>
            </a:r>
            <a:r>
              <a:rPr lang="en-IN" dirty="0" smtClean="0">
                <a:solidFill>
                  <a:srgbClr val="00B050"/>
                </a:solidFill>
              </a:rPr>
              <a:t> acc kernels </a:t>
            </a:r>
            <a:r>
              <a:rPr lang="en-IN" dirty="0" err="1" smtClean="0">
                <a:solidFill>
                  <a:srgbClr val="00B050"/>
                </a:solidFill>
              </a:rPr>
              <a:t>copyin</a:t>
            </a:r>
            <a:r>
              <a:rPr lang="en-IN" dirty="0" smtClean="0">
                <a:solidFill>
                  <a:srgbClr val="00B050"/>
                </a:solidFill>
              </a:rPr>
              <a:t>(a[0:n],b[0:n]), </a:t>
            </a:r>
            <a:r>
              <a:rPr lang="en-IN" dirty="0" err="1" smtClean="0">
                <a:solidFill>
                  <a:srgbClr val="00B050"/>
                </a:solidFill>
              </a:rPr>
              <a:t>copyout</a:t>
            </a:r>
            <a:r>
              <a:rPr lang="en-IN" dirty="0" smtClean="0">
                <a:solidFill>
                  <a:srgbClr val="00B050"/>
                </a:solidFill>
              </a:rPr>
              <a:t>(c[0:n])</a:t>
            </a:r>
          </a:p>
          <a:p>
            <a:pPr>
              <a:buNone/>
            </a:pPr>
            <a:r>
              <a:rPr lang="en-IN" dirty="0" smtClean="0"/>
              <a:t>for(</a:t>
            </a:r>
            <a:r>
              <a:rPr lang="en-IN" dirty="0" err="1" smtClean="0"/>
              <a:t>i</a:t>
            </a:r>
            <a:r>
              <a:rPr lang="en-IN" dirty="0" smtClean="0"/>
              <a:t>=0; </a:t>
            </a:r>
            <a:r>
              <a:rPr lang="en-IN" dirty="0" err="1" smtClean="0"/>
              <a:t>i</a:t>
            </a:r>
            <a:r>
              <a:rPr lang="en-IN" dirty="0" smtClean="0"/>
              <a:t>&lt;n; </a:t>
            </a:r>
            <a:r>
              <a:rPr lang="en-IN" dirty="0" err="1" smtClean="0"/>
              <a:t>i</a:t>
            </a:r>
            <a:r>
              <a:rPr lang="en-IN" dirty="0" smtClean="0"/>
              <a:t>++) {</a:t>
            </a:r>
          </a:p>
          <a:p>
            <a:pPr>
              <a:buNone/>
            </a:pPr>
            <a:r>
              <a:rPr lang="en-IN" dirty="0" smtClean="0"/>
              <a:t>   c[</a:t>
            </a:r>
            <a:r>
              <a:rPr lang="en-IN" dirty="0" err="1" smtClean="0"/>
              <a:t>i</a:t>
            </a:r>
            <a:r>
              <a:rPr lang="en-IN" dirty="0" smtClean="0"/>
              <a:t>] = a[</a:t>
            </a:r>
            <a:r>
              <a:rPr lang="en-IN" dirty="0" err="1" smtClean="0"/>
              <a:t>i</a:t>
            </a:r>
            <a:r>
              <a:rPr lang="en-IN" dirty="0" smtClean="0"/>
              <a:t>] + b[</a:t>
            </a:r>
            <a:r>
              <a:rPr lang="en-IN" dirty="0" err="1" smtClean="0"/>
              <a:t>i</a:t>
            </a:r>
            <a:r>
              <a:rPr lang="en-IN" dirty="0" smtClean="0"/>
              <a:t>];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 smtClean="0"/>
              <a:t>OpenACC</a:t>
            </a:r>
            <a:r>
              <a:rPr lang="en-IN" b="1" dirty="0" smtClean="0"/>
              <a:t> – Vector Addition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// Sum up vector c </a:t>
            </a:r>
          </a:p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// Print result divided by n</a:t>
            </a:r>
          </a:p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// This should equal 1 within error</a:t>
            </a:r>
          </a:p>
          <a:p>
            <a:pPr>
              <a:buNone/>
            </a:pPr>
            <a:r>
              <a:rPr lang="en-IN" dirty="0" smtClean="0"/>
              <a:t>double sum = 0.0;</a:t>
            </a:r>
          </a:p>
          <a:p>
            <a:pPr>
              <a:buNone/>
            </a:pPr>
            <a:r>
              <a:rPr lang="en-IN" dirty="0" smtClean="0"/>
              <a:t>for(</a:t>
            </a:r>
            <a:r>
              <a:rPr lang="en-IN" dirty="0" err="1" smtClean="0"/>
              <a:t>i</a:t>
            </a:r>
            <a:r>
              <a:rPr lang="en-IN" dirty="0" smtClean="0"/>
              <a:t>=0; </a:t>
            </a:r>
            <a:r>
              <a:rPr lang="en-IN" dirty="0" err="1" smtClean="0"/>
              <a:t>i</a:t>
            </a:r>
            <a:r>
              <a:rPr lang="en-IN" dirty="0" smtClean="0"/>
              <a:t>&lt;n; </a:t>
            </a:r>
            <a:r>
              <a:rPr lang="en-IN" dirty="0" err="1" smtClean="0"/>
              <a:t>i</a:t>
            </a:r>
            <a:r>
              <a:rPr lang="en-IN" dirty="0" smtClean="0"/>
              <a:t>++) {</a:t>
            </a:r>
          </a:p>
          <a:p>
            <a:pPr>
              <a:buNone/>
            </a:pPr>
            <a:r>
              <a:rPr lang="en-IN" dirty="0" smtClean="0"/>
              <a:t>    sum += c[</a:t>
            </a:r>
            <a:r>
              <a:rPr lang="en-IN" dirty="0" err="1" smtClean="0"/>
              <a:t>i</a:t>
            </a:r>
            <a:r>
              <a:rPr lang="en-IN" dirty="0" smtClean="0"/>
              <a:t>];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sum = sum/n;</a:t>
            </a:r>
          </a:p>
          <a:p>
            <a:pPr>
              <a:buNone/>
            </a:pPr>
            <a:r>
              <a:rPr lang="en-IN" dirty="0" err="1" smtClean="0"/>
              <a:t>Printf</a:t>
            </a:r>
            <a:r>
              <a:rPr lang="en-IN" dirty="0" smtClean="0"/>
              <a:t>(“final result: %f\n”, sum);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 smtClean="0"/>
              <a:t>OpenACC</a:t>
            </a:r>
            <a:r>
              <a:rPr lang="en-IN" b="1" dirty="0" smtClean="0"/>
              <a:t> – Vector Addition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     </a:t>
            </a:r>
            <a:r>
              <a:rPr lang="en-IN" dirty="0" smtClean="0">
                <a:solidFill>
                  <a:srgbClr val="0070C0"/>
                </a:solidFill>
              </a:rPr>
              <a:t>// Release memory</a:t>
            </a:r>
          </a:p>
          <a:p>
            <a:pPr>
              <a:buNone/>
            </a:pPr>
            <a:r>
              <a:rPr lang="en-IN" dirty="0" smtClean="0"/>
              <a:t>     free(a);</a:t>
            </a:r>
          </a:p>
          <a:p>
            <a:pPr>
              <a:buNone/>
            </a:pPr>
            <a:r>
              <a:rPr lang="en-IN" dirty="0" smtClean="0"/>
              <a:t>     free(b);</a:t>
            </a:r>
          </a:p>
          <a:p>
            <a:pPr>
              <a:buNone/>
            </a:pPr>
            <a:r>
              <a:rPr lang="en-IN" dirty="0" smtClean="0"/>
              <a:t>     free(c);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     return(0);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B79359-4A0A-91FD-7260-8BC06768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Heterogeneous Computing</a:t>
            </a:r>
            <a:endParaRPr lang="en-IN" b="1" dirty="0"/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xmlns="" id="{4F3647FF-C88D-AD6C-AE3B-FF236306EDCD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893D0A2-8A75-3B99-A887-75B932229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2859" y="1557867"/>
            <a:ext cx="10985987" cy="455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9551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79ED3F1-C724-FF3C-D0A8-40473F1B3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36CB07-7CD8-0C69-2CC9-C3EA8E37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Heterogeneous Computing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860700C-82D8-3945-D4B1-7609817A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Libraries</a:t>
            </a:r>
          </a:p>
          <a:p>
            <a:pPr lvl="1"/>
            <a:r>
              <a:rPr lang="en-IN" dirty="0" err="1"/>
              <a:t>cuBLAS</a:t>
            </a:r>
            <a:r>
              <a:rPr lang="en-IN" dirty="0"/>
              <a:t>, </a:t>
            </a:r>
            <a:r>
              <a:rPr lang="en-IN" dirty="0" err="1"/>
              <a:t>cuFFT</a:t>
            </a:r>
            <a:r>
              <a:rPr lang="en-IN" dirty="0"/>
              <a:t>, CUDA Math</a:t>
            </a:r>
          </a:p>
          <a:p>
            <a:r>
              <a:rPr lang="en-IN" dirty="0"/>
              <a:t>Directive based </a:t>
            </a:r>
          </a:p>
          <a:p>
            <a:pPr lvl="1"/>
            <a:r>
              <a:rPr lang="en-IN" dirty="0" err="1"/>
              <a:t>OpenACC</a:t>
            </a:r>
            <a:endParaRPr lang="en-IN" dirty="0"/>
          </a:p>
          <a:p>
            <a:r>
              <a:rPr lang="en-IN" dirty="0"/>
              <a:t>Programming languages</a:t>
            </a:r>
          </a:p>
          <a:p>
            <a:pPr lvl="1"/>
            <a:r>
              <a:rPr lang="en-IN" dirty="0"/>
              <a:t>CUDA – NVIDIA</a:t>
            </a:r>
          </a:p>
          <a:p>
            <a:pPr lvl="1"/>
            <a:r>
              <a:rPr lang="en-IN" dirty="0"/>
              <a:t>OpenCL – NVIDIA, ATI, FPGA</a:t>
            </a:r>
          </a:p>
        </p:txBody>
      </p:sp>
    </p:spTree>
    <p:extLst>
      <p:ext uri="{BB962C8B-B14F-4D97-AF65-F5344CB8AC3E}">
        <p14:creationId xmlns:p14="http://schemas.microsoft.com/office/powerpoint/2010/main" xmlns="" val="327682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5411060-BDA8-05FB-7BFA-D2C3E5DE0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99ECE9-446C-D0BE-461A-9A91473E6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OpenACC</a:t>
            </a:r>
            <a:r>
              <a:rPr lang="en-US" b="1" dirty="0" smtClean="0"/>
              <a:t> – Introduction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64B1D7-BC34-3EF4-4C30-7B6D5705B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Supported by</a:t>
            </a:r>
          </a:p>
          <a:p>
            <a:pPr lvl="1"/>
            <a:r>
              <a:rPr lang="en-IN" dirty="0" smtClean="0"/>
              <a:t>NVIDIA, PGI, GCC, and HPE Gray</a:t>
            </a:r>
          </a:p>
          <a:p>
            <a:r>
              <a:rPr lang="en-IN" dirty="0" smtClean="0"/>
              <a:t>Incremental</a:t>
            </a:r>
            <a:endParaRPr lang="en-IN" dirty="0"/>
          </a:p>
          <a:p>
            <a:r>
              <a:rPr lang="en-IN" dirty="0"/>
              <a:t>Single Source</a:t>
            </a:r>
          </a:p>
          <a:p>
            <a:r>
              <a:rPr lang="en-IN" dirty="0"/>
              <a:t>Low Learning Curve</a:t>
            </a:r>
          </a:p>
        </p:txBody>
      </p:sp>
    </p:spTree>
    <p:extLst>
      <p:ext uri="{BB962C8B-B14F-4D97-AF65-F5344CB8AC3E}">
        <p14:creationId xmlns:p14="http://schemas.microsoft.com/office/powerpoint/2010/main" xmlns="" val="291702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0E31B2A-72A6-C91A-0D07-AAE4D8BCE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D99B7C-C598-B0DE-F0D7-E1D5C7955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OpenACC</a:t>
            </a:r>
            <a:r>
              <a:rPr lang="en-US" b="1" dirty="0"/>
              <a:t> – </a:t>
            </a:r>
            <a:r>
              <a:rPr lang="en-IN" b="1" dirty="0"/>
              <a:t>Incremental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E6E499F-83C1-4C6F-093A-579486BF0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 existing sequential code</a:t>
            </a:r>
          </a:p>
          <a:p>
            <a:r>
              <a:rPr lang="en-US" dirty="0"/>
              <a:t>Add annotations to expose parallelism</a:t>
            </a:r>
          </a:p>
          <a:p>
            <a:r>
              <a:rPr lang="en-US" dirty="0" smtClean="0"/>
              <a:t>Verify correctness</a:t>
            </a:r>
            <a:endParaRPr lang="en-US" dirty="0"/>
          </a:p>
          <a:p>
            <a:r>
              <a:rPr lang="en-US" dirty="0"/>
              <a:t>Annotate more </a:t>
            </a:r>
            <a:r>
              <a:rPr lang="en-US" dirty="0" smtClean="0"/>
              <a:t>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1033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867A092-84EC-1D42-81D0-BB930B79C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1A439D-CBC0-5D2F-1C10-A3FF4DD0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OpenACC</a:t>
            </a:r>
            <a:r>
              <a:rPr lang="en-US" b="1" dirty="0"/>
              <a:t> – </a:t>
            </a:r>
            <a:r>
              <a:rPr lang="en-IN" b="1" dirty="0"/>
              <a:t>Incremental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85C5C01-127F-CDB9-E9D8-3446AC200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8405"/>
          </a:xfrm>
        </p:spPr>
        <p:txBody>
          <a:bodyPr>
            <a:normAutofit/>
          </a:bodyPr>
          <a:lstStyle/>
          <a:p>
            <a:r>
              <a:rPr lang="en-US" dirty="0" smtClean="0"/>
              <a:t>Working </a:t>
            </a:r>
            <a:r>
              <a:rPr lang="en-US" dirty="0"/>
              <a:t>sequential </a:t>
            </a:r>
            <a:r>
              <a:rPr lang="en-US" dirty="0" smtClean="0"/>
              <a:t>code</a:t>
            </a:r>
            <a:endParaRPr lang="en-US" dirty="0"/>
          </a:p>
          <a:p>
            <a:r>
              <a:rPr lang="en-US" dirty="0" smtClean="0"/>
              <a:t>Parallelization with </a:t>
            </a:r>
            <a:r>
              <a:rPr lang="en-US" dirty="0" err="1" smtClean="0"/>
              <a:t>OpenACC</a:t>
            </a:r>
            <a:endParaRPr lang="en-US" dirty="0"/>
          </a:p>
          <a:p>
            <a:r>
              <a:rPr lang="en-US" dirty="0" smtClean="0"/>
              <a:t>Verify </a:t>
            </a:r>
            <a:r>
              <a:rPr lang="en-US" dirty="0"/>
              <a:t>correctness </a:t>
            </a:r>
            <a:endParaRPr lang="en-US" dirty="0" smtClean="0"/>
          </a:p>
          <a:p>
            <a:r>
              <a:rPr lang="en-US" dirty="0" smtClean="0"/>
              <a:t>Compute performance</a:t>
            </a:r>
            <a:endParaRPr lang="en-IN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xmlns="" id="{1836AF0D-B691-AE99-9AC5-6D422D389C38}"/>
              </a:ext>
            </a:extLst>
          </p:cNvPr>
          <p:cNvSpPr txBox="1">
            <a:spLocks/>
          </p:cNvSpPr>
          <p:nvPr/>
        </p:nvSpPr>
        <p:spPr>
          <a:xfrm>
            <a:off x="843843" y="4194359"/>
            <a:ext cx="4890913" cy="23054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n-NO" b="1" dirty="0">
                <a:solidFill>
                  <a:srgbClr val="0070C0"/>
                </a:solidFill>
              </a:rPr>
              <a:t>/// Sequential code</a:t>
            </a:r>
          </a:p>
          <a:p>
            <a:pPr marL="0" indent="0">
              <a:buNone/>
            </a:pPr>
            <a:endParaRPr lang="nn-NO" b="1" dirty="0"/>
          </a:p>
          <a:p>
            <a:pPr marL="0" indent="0">
              <a:buNone/>
            </a:pPr>
            <a:r>
              <a:rPr lang="nn-NO" b="1" dirty="0"/>
              <a:t>for( i=0; i &lt;N; i++)</a:t>
            </a:r>
          </a:p>
          <a:p>
            <a:pPr marL="0" indent="0">
              <a:buNone/>
            </a:pPr>
            <a:r>
              <a:rPr lang="nn-NO" b="1" dirty="0"/>
              <a:t>{</a:t>
            </a:r>
          </a:p>
          <a:p>
            <a:pPr marL="0" indent="0">
              <a:buNone/>
            </a:pPr>
            <a:r>
              <a:rPr lang="nn-NO" b="1" dirty="0"/>
              <a:t>   c[i] = a[i] + b[i]</a:t>
            </a:r>
          </a:p>
          <a:p>
            <a:pPr marL="0" indent="0">
              <a:buNone/>
            </a:pPr>
            <a:r>
              <a:rPr lang="nn-NO" b="1" dirty="0"/>
              <a:t>}</a:t>
            </a:r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210557C9-BF67-5BE6-7B53-7FC2F2C43F26}"/>
              </a:ext>
            </a:extLst>
          </p:cNvPr>
          <p:cNvSpPr txBox="1">
            <a:spLocks/>
          </p:cNvSpPr>
          <p:nvPr/>
        </p:nvSpPr>
        <p:spPr>
          <a:xfrm>
            <a:off x="6245581" y="4200002"/>
            <a:ext cx="4890913" cy="22998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n-NO" b="1" dirty="0">
                <a:solidFill>
                  <a:srgbClr val="0070C0"/>
                </a:solidFill>
              </a:rPr>
              <a:t>/// OpenACC code</a:t>
            </a:r>
          </a:p>
          <a:p>
            <a:pPr marL="0" indent="0">
              <a:buNone/>
            </a:pPr>
            <a:r>
              <a:rPr lang="nn-NO" b="1" dirty="0">
                <a:solidFill>
                  <a:srgbClr val="00B050"/>
                </a:solidFill>
              </a:rPr>
              <a:t>#pragma acc parallel loop</a:t>
            </a:r>
          </a:p>
          <a:p>
            <a:pPr marL="0" indent="0">
              <a:buNone/>
            </a:pPr>
            <a:r>
              <a:rPr lang="nn-NO" b="1" dirty="0"/>
              <a:t>for( i=0; i &lt;N; i++)</a:t>
            </a:r>
          </a:p>
          <a:p>
            <a:pPr marL="0" indent="0">
              <a:buNone/>
            </a:pPr>
            <a:r>
              <a:rPr lang="nn-NO" b="1" dirty="0"/>
              <a:t>{</a:t>
            </a:r>
          </a:p>
          <a:p>
            <a:pPr marL="0" indent="0">
              <a:buNone/>
            </a:pPr>
            <a:r>
              <a:rPr lang="nn-NO" b="1" dirty="0"/>
              <a:t>   c[i] = a[i] + b[i]</a:t>
            </a:r>
          </a:p>
          <a:p>
            <a:pPr marL="0" indent="0">
              <a:buNone/>
            </a:pPr>
            <a:r>
              <a:rPr lang="nn-NO" b="1" dirty="0"/>
              <a:t>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218498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4686B43-8529-19C8-BDB0-49EFA5B55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7FCE70-F5D5-55F1-BD47-FDC1C36E1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OpenACC</a:t>
            </a:r>
            <a:r>
              <a:rPr lang="en-US" b="1" dirty="0"/>
              <a:t> – Single Source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BFECF3C-D35A-7A6F-FF7C-D42BFD580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Rebuild same code </a:t>
            </a:r>
            <a:r>
              <a:rPr lang="en-US" dirty="0" smtClean="0"/>
              <a:t>– Multiple architectures</a:t>
            </a:r>
            <a:endParaRPr lang="en-US" dirty="0"/>
          </a:p>
          <a:p>
            <a:r>
              <a:rPr lang="en-US" dirty="0"/>
              <a:t>Compiler based parallelization </a:t>
            </a:r>
            <a:r>
              <a:rPr lang="en-US" dirty="0" smtClean="0"/>
              <a:t>– Desired machine</a:t>
            </a:r>
            <a:endParaRPr lang="en-US" dirty="0"/>
          </a:p>
          <a:p>
            <a:r>
              <a:rPr lang="en-US" dirty="0"/>
              <a:t>Maintained sequential code</a:t>
            </a:r>
          </a:p>
        </p:txBody>
      </p:sp>
    </p:spTree>
    <p:extLst>
      <p:ext uri="{BB962C8B-B14F-4D97-AF65-F5344CB8AC3E}">
        <p14:creationId xmlns:p14="http://schemas.microsoft.com/office/powerpoint/2010/main" xmlns="" val="116655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1634</Words>
  <Application>Microsoft Office PowerPoint</Application>
  <PresentationFormat>Custom</PresentationFormat>
  <Paragraphs>376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OpenACC</vt:lpstr>
      <vt:lpstr>Topics</vt:lpstr>
      <vt:lpstr>Computing with Accelerators</vt:lpstr>
      <vt:lpstr>Heterogeneous Computing</vt:lpstr>
      <vt:lpstr>Heterogeneous Computing</vt:lpstr>
      <vt:lpstr>OpenACC – Introduction</vt:lpstr>
      <vt:lpstr>OpenACC – Incremental</vt:lpstr>
      <vt:lpstr>OpenACC – Incremental</vt:lpstr>
      <vt:lpstr>OpenACC – Single Source</vt:lpstr>
      <vt:lpstr>OpenACC – Single Source</vt:lpstr>
      <vt:lpstr>OpenACC – Low Learning Curve</vt:lpstr>
      <vt:lpstr>OpenACC – Low Learning Curve</vt:lpstr>
      <vt:lpstr>OpenACC Development Cycle</vt:lpstr>
      <vt:lpstr>OpenACC Directives</vt:lpstr>
      <vt:lpstr>OpenACC Directives – kernels</vt:lpstr>
      <vt:lpstr>OpenACC Directives – kernels</vt:lpstr>
      <vt:lpstr>OpenACC Directives – parallel</vt:lpstr>
      <vt:lpstr>OpenACC Directives – parallel</vt:lpstr>
      <vt:lpstr>kernels v/s parallel</vt:lpstr>
      <vt:lpstr>kernels v/s parallel</vt:lpstr>
      <vt:lpstr>OpenACC – Data Clauses</vt:lpstr>
      <vt:lpstr>OpenACC – Data Clauses</vt:lpstr>
      <vt:lpstr>OpenACC – Data Clauses</vt:lpstr>
      <vt:lpstr>OpenACC – Data Clauses</vt:lpstr>
      <vt:lpstr>OpenACC – Data Clauses – copy </vt:lpstr>
      <vt:lpstr>OpenACC – Data Clauses – copyin &amp; copyout </vt:lpstr>
      <vt:lpstr>OpenACC – Array Shaping</vt:lpstr>
      <vt:lpstr>OpenACC – Vector Addition</vt:lpstr>
      <vt:lpstr>OpenACC – Vector Addition</vt:lpstr>
      <vt:lpstr>OpenACC – Vector Addition – restrict </vt:lpstr>
      <vt:lpstr>OpenACC – Vector Addition</vt:lpstr>
      <vt:lpstr>OpenACC – Vector Addition</vt:lpstr>
      <vt:lpstr>OpenACC – Vector Addition</vt:lpstr>
      <vt:lpstr>OpenACC – Vector Addition</vt:lpstr>
      <vt:lpstr>OpenACC – Vector Addition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Prachi Shete</dc:creator>
  <cp:lastModifiedBy>BARC</cp:lastModifiedBy>
  <cp:revision>489</cp:revision>
  <dcterms:created xsi:type="dcterms:W3CDTF">2024-02-11T12:11:09Z</dcterms:created>
  <dcterms:modified xsi:type="dcterms:W3CDTF">2024-02-19T09:40:40Z</dcterms:modified>
</cp:coreProperties>
</file>