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0" r:id="rId4"/>
    <p:sldId id="323" r:id="rId5"/>
    <p:sldId id="322" r:id="rId6"/>
    <p:sldId id="305" r:id="rId7"/>
    <p:sldId id="306" r:id="rId8"/>
    <p:sldId id="324" r:id="rId9"/>
    <p:sldId id="325" r:id="rId10"/>
    <p:sldId id="326" r:id="rId11"/>
    <p:sldId id="307" r:id="rId12"/>
    <p:sldId id="308" r:id="rId13"/>
    <p:sldId id="327" r:id="rId14"/>
    <p:sldId id="328" r:id="rId15"/>
    <p:sldId id="310" r:id="rId16"/>
    <p:sldId id="320" r:id="rId17"/>
    <p:sldId id="311" r:id="rId18"/>
    <p:sldId id="321" r:id="rId19"/>
    <p:sldId id="313" r:id="rId20"/>
    <p:sldId id="329" r:id="rId21"/>
    <p:sldId id="314" r:id="rId22"/>
    <p:sldId id="315" r:id="rId23"/>
    <p:sldId id="316" r:id="rId24"/>
    <p:sldId id="317" r:id="rId25"/>
    <p:sldId id="318" r:id="rId26"/>
    <p:sldId id="319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Knowledge Distillation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Pritam </a:t>
            </a:r>
            <a:r>
              <a:rPr lang="en-US" dirty="0"/>
              <a:t>Prakash Shete</a:t>
            </a:r>
          </a:p>
          <a:p>
            <a:r>
              <a:rPr lang="en-US" dirty="0"/>
              <a:t>Bhabha Atomic Research Centre &amp; </a:t>
            </a:r>
          </a:p>
          <a:p>
            <a:r>
              <a:rPr lang="en-IN" dirty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How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Training example </a:t>
            </a:r>
            <a:endParaRPr lang="en-IN" dirty="0" smtClean="0"/>
          </a:p>
          <a:p>
            <a:pPr lvl="1"/>
            <a:r>
              <a:rPr lang="en-IN" dirty="0" smtClean="0"/>
              <a:t>Multiple </a:t>
            </a:r>
            <a:r>
              <a:rPr lang="en-IN" dirty="0" smtClean="0"/>
              <a:t>soft targets </a:t>
            </a:r>
          </a:p>
          <a:p>
            <a:r>
              <a:rPr lang="en-IN" dirty="0" smtClean="0"/>
              <a:t>Distillation loss </a:t>
            </a:r>
            <a:endParaRPr lang="en-IN" dirty="0" smtClean="0"/>
          </a:p>
          <a:p>
            <a:pPr lvl="1"/>
            <a:r>
              <a:rPr lang="en-IN" dirty="0" smtClean="0"/>
              <a:t>Difference </a:t>
            </a:r>
            <a:r>
              <a:rPr lang="en-IN" dirty="0" smtClean="0"/>
              <a:t>between</a:t>
            </a:r>
          </a:p>
          <a:p>
            <a:pPr lvl="1"/>
            <a:r>
              <a:rPr lang="en-IN" dirty="0" smtClean="0"/>
              <a:t>Probability distribution of teacher’s soft targets </a:t>
            </a:r>
          </a:p>
          <a:p>
            <a:pPr lvl="1"/>
            <a:r>
              <a:rPr lang="en-IN" dirty="0" smtClean="0"/>
              <a:t>Probability distribution of student’s predictions</a:t>
            </a:r>
          </a:p>
          <a:p>
            <a:pPr lvl="1"/>
            <a:r>
              <a:rPr lang="en-IN" dirty="0" err="1" smtClean="0"/>
              <a:t>Kullback</a:t>
            </a:r>
            <a:r>
              <a:rPr lang="en-IN" dirty="0" smtClean="0"/>
              <a:t> – </a:t>
            </a:r>
            <a:r>
              <a:rPr lang="en-IN" dirty="0" err="1" smtClean="0"/>
              <a:t>Leibler</a:t>
            </a:r>
            <a:r>
              <a:rPr lang="en-IN" dirty="0" smtClean="0"/>
              <a:t> divergence – KL divergence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Response based knowledge distillation </a:t>
            </a:r>
          </a:p>
          <a:p>
            <a:r>
              <a:rPr lang="en-IN" dirty="0" smtClean="0"/>
              <a:t>Feature based knowledge distillation </a:t>
            </a:r>
          </a:p>
          <a:p>
            <a:r>
              <a:rPr lang="en-IN" dirty="0" smtClean="0"/>
              <a:t>Relation based knowledge distillation 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Types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E02C501-6AC6-9987-EEB6-656E67CEC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0" y="1686249"/>
            <a:ext cx="7466747" cy="4897831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Response Based Knowledge Distillation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Teacher model predictions – Soft targets</a:t>
            </a:r>
          </a:p>
          <a:p>
            <a:r>
              <a:rPr lang="en-IN" dirty="0" smtClean="0"/>
              <a:t>Student model predictions</a:t>
            </a:r>
          </a:p>
          <a:p>
            <a:r>
              <a:rPr lang="en-IN" dirty="0" smtClean="0"/>
              <a:t>Soft targets with low entropy</a:t>
            </a:r>
          </a:p>
          <a:p>
            <a:pPr lvl="1"/>
            <a:r>
              <a:rPr lang="en-IN" dirty="0" smtClean="0"/>
              <a:t>Extremely confident predictions </a:t>
            </a:r>
          </a:p>
          <a:p>
            <a:pPr lvl="1"/>
            <a:r>
              <a:rPr lang="en-IN" dirty="0" smtClean="0"/>
              <a:t>Solution </a:t>
            </a:r>
            <a:endParaRPr lang="en-IN" dirty="0" smtClean="0"/>
          </a:p>
          <a:p>
            <a:pPr lvl="2"/>
            <a:r>
              <a:rPr lang="en-IN" dirty="0" smtClean="0"/>
              <a:t>Use </a:t>
            </a:r>
            <a:r>
              <a:rPr lang="en-IN" dirty="0" smtClean="0"/>
              <a:t>high temperature value</a:t>
            </a:r>
          </a:p>
          <a:p>
            <a:pPr lvl="2"/>
            <a:r>
              <a:rPr lang="en-IN" dirty="0" smtClean="0"/>
              <a:t>Increase entropy of model predictions</a:t>
            </a:r>
          </a:p>
          <a:p>
            <a:pPr lvl="2"/>
            <a:r>
              <a:rPr lang="en-IN" dirty="0" smtClean="0"/>
              <a:t>More variable probability distribution</a:t>
            </a:r>
          </a:p>
          <a:p>
            <a:pPr lvl="2"/>
            <a:r>
              <a:rPr lang="en-IN" dirty="0" smtClean="0"/>
              <a:t>More quantity of information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Response Based Knowledge </a:t>
            </a:r>
            <a:r>
              <a:rPr lang="en-IN" dirty="0" smtClean="0"/>
              <a:t>Distillation</a:t>
            </a:r>
            <a:endParaRPr lang="en-IN" dirty="0"/>
          </a:p>
        </p:txBody>
      </p:sp>
      <p:pic>
        <p:nvPicPr>
          <p:cNvPr id="4" name="Picture 3" descr="ResponseBasedKnowledgeDistil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4" y="2116449"/>
            <a:ext cx="8288550" cy="30270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Feature Based Knowledge </a:t>
            </a:r>
            <a:r>
              <a:rPr lang="en-IN" dirty="0" smtClean="0"/>
              <a:t>Distillation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Intermediate layers </a:t>
            </a:r>
            <a:r>
              <a:rPr lang="en-IN" dirty="0" smtClean="0"/>
              <a:t>– Patterns of </a:t>
            </a:r>
            <a:r>
              <a:rPr lang="en-IN" dirty="0" smtClean="0"/>
              <a:t>input data</a:t>
            </a:r>
          </a:p>
          <a:p>
            <a:r>
              <a:rPr lang="en-IN" dirty="0" smtClean="0"/>
              <a:t>Feature extraction</a:t>
            </a:r>
          </a:p>
          <a:p>
            <a:r>
              <a:rPr lang="en-IN" dirty="0" smtClean="0"/>
              <a:t>Discriminate </a:t>
            </a:r>
            <a:r>
              <a:rPr lang="en-IN" dirty="0" smtClean="0"/>
              <a:t>specific features</a:t>
            </a:r>
          </a:p>
          <a:p>
            <a:r>
              <a:rPr lang="en-IN" dirty="0" smtClean="0"/>
              <a:t>Capture </a:t>
            </a:r>
            <a:r>
              <a:rPr lang="en-IN" dirty="0" smtClean="0"/>
              <a:t>knowledge </a:t>
            </a:r>
            <a:r>
              <a:rPr lang="en-IN" dirty="0" smtClean="0"/>
              <a:t>– </a:t>
            </a:r>
            <a:r>
              <a:rPr lang="en-IN" dirty="0" smtClean="0"/>
              <a:t>Intermediate </a:t>
            </a:r>
            <a:r>
              <a:rPr lang="en-IN" dirty="0" smtClean="0"/>
              <a:t>layers</a:t>
            </a:r>
          </a:p>
          <a:p>
            <a:r>
              <a:rPr lang="en-IN" dirty="0" smtClean="0"/>
              <a:t>Teacher model – Student model</a:t>
            </a:r>
            <a:endParaRPr lang="en-IN" dirty="0" smtClean="0"/>
          </a:p>
          <a:p>
            <a:r>
              <a:rPr lang="en-IN" dirty="0" smtClean="0"/>
              <a:t>Learn feature </a:t>
            </a:r>
            <a:r>
              <a:rPr lang="en-IN" dirty="0" smtClean="0"/>
              <a:t>activations</a:t>
            </a:r>
          </a:p>
          <a:p>
            <a:r>
              <a:rPr lang="en-IN" dirty="0" smtClean="0"/>
              <a:t>Minimize difference </a:t>
            </a:r>
            <a:r>
              <a:rPr lang="en-IN" dirty="0" smtClean="0"/>
              <a:t>– Feature  </a:t>
            </a:r>
            <a:r>
              <a:rPr lang="en-IN" dirty="0" smtClean="0"/>
              <a:t>activations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Feature Based Knowledge Distillation </a:t>
            </a:r>
            <a:endParaRPr lang="en-IN" dirty="0"/>
          </a:p>
        </p:txBody>
      </p:sp>
      <p:pic>
        <p:nvPicPr>
          <p:cNvPr id="4" name="Picture 3" descr="FeatureBasedKnowledgeDistil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038364"/>
            <a:ext cx="85725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Relation Based Knowledge </a:t>
            </a:r>
            <a:r>
              <a:rPr lang="en-IN" dirty="0" smtClean="0"/>
              <a:t>Distillation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Relationships </a:t>
            </a:r>
            <a:r>
              <a:rPr lang="en-IN" dirty="0" smtClean="0"/>
              <a:t>between </a:t>
            </a:r>
            <a:endParaRPr lang="en-IN" dirty="0" smtClean="0"/>
          </a:p>
          <a:p>
            <a:pPr lvl="1"/>
            <a:r>
              <a:rPr lang="en-IN" dirty="0" smtClean="0"/>
              <a:t>Different </a:t>
            </a:r>
            <a:r>
              <a:rPr lang="en-IN" dirty="0" smtClean="0"/>
              <a:t>layers </a:t>
            </a:r>
            <a:endParaRPr lang="en-IN" dirty="0" smtClean="0"/>
          </a:p>
          <a:p>
            <a:pPr lvl="1"/>
            <a:r>
              <a:rPr lang="en-IN" dirty="0" smtClean="0"/>
              <a:t>Feature </a:t>
            </a:r>
            <a:r>
              <a:rPr lang="en-IN" dirty="0" smtClean="0"/>
              <a:t>maps</a:t>
            </a:r>
          </a:p>
          <a:p>
            <a:r>
              <a:rPr lang="en-IN" dirty="0" smtClean="0"/>
              <a:t>Model relationship as</a:t>
            </a:r>
          </a:p>
          <a:p>
            <a:pPr lvl="1"/>
            <a:r>
              <a:rPr lang="en-IN" dirty="0" smtClean="0"/>
              <a:t>Correlation</a:t>
            </a:r>
          </a:p>
          <a:p>
            <a:pPr lvl="1"/>
            <a:r>
              <a:rPr lang="en-IN" dirty="0" smtClean="0"/>
              <a:t>Similarity matrix</a:t>
            </a:r>
          </a:p>
          <a:p>
            <a:pPr lvl="1"/>
            <a:r>
              <a:rPr lang="en-IN" dirty="0" smtClean="0"/>
              <a:t>Probability distribution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Emulate thought process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Relation Based Knowledge Distillation </a:t>
            </a:r>
            <a:endParaRPr lang="en-IN" dirty="0"/>
          </a:p>
        </p:txBody>
      </p:sp>
      <p:pic>
        <p:nvPicPr>
          <p:cNvPr id="4" name="Picture 3" descr="RelationBasedKnowledgeDistil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738912"/>
            <a:ext cx="8719936" cy="390466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Schemes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Offline distillation</a:t>
            </a:r>
          </a:p>
          <a:p>
            <a:pPr lvl="1"/>
            <a:r>
              <a:rPr lang="en-IN" dirty="0" smtClean="0"/>
              <a:t>Teacher – Pre-trained</a:t>
            </a:r>
          </a:p>
          <a:p>
            <a:pPr lvl="1"/>
            <a:r>
              <a:rPr lang="en-IN" dirty="0" smtClean="0"/>
              <a:t>Student </a:t>
            </a:r>
            <a:r>
              <a:rPr lang="en-IN" dirty="0" smtClean="0"/>
              <a:t>– Trained</a:t>
            </a:r>
            <a:endParaRPr lang="en-IN" dirty="0" smtClean="0"/>
          </a:p>
          <a:p>
            <a:r>
              <a:rPr lang="en-IN" dirty="0" smtClean="0"/>
              <a:t>Online distillation</a:t>
            </a:r>
          </a:p>
          <a:p>
            <a:pPr lvl="1"/>
            <a:r>
              <a:rPr lang="en-IN" dirty="0" smtClean="0"/>
              <a:t>Teacher </a:t>
            </a:r>
            <a:r>
              <a:rPr lang="en-IN" dirty="0" smtClean="0"/>
              <a:t>– Trained</a:t>
            </a:r>
            <a:endParaRPr lang="en-IN" dirty="0" smtClean="0"/>
          </a:p>
          <a:p>
            <a:pPr lvl="1"/>
            <a:r>
              <a:rPr lang="en-IN" dirty="0" smtClean="0"/>
              <a:t>Student </a:t>
            </a:r>
            <a:r>
              <a:rPr lang="en-IN" dirty="0" smtClean="0"/>
              <a:t>– Trained</a:t>
            </a:r>
            <a:endParaRPr lang="en-IN" dirty="0" smtClean="0"/>
          </a:p>
          <a:p>
            <a:r>
              <a:rPr lang="en-IN" dirty="0" smtClean="0"/>
              <a:t>Self distillation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Knowledge Distillation – What ?</a:t>
            </a:r>
          </a:p>
          <a:p>
            <a:r>
              <a:rPr lang="en-IN" dirty="0" smtClean="0"/>
              <a:t>Knowledge Distillation – Why ?</a:t>
            </a:r>
          </a:p>
          <a:p>
            <a:r>
              <a:rPr lang="en-IN" dirty="0" smtClean="0"/>
              <a:t>Knowledge Distillation – How ?</a:t>
            </a:r>
          </a:p>
          <a:p>
            <a:r>
              <a:rPr lang="en-IN" dirty="0" smtClean="0"/>
              <a:t>Knowledge Distillation </a:t>
            </a:r>
            <a:r>
              <a:rPr lang="en-IN" dirty="0" smtClean="0"/>
              <a:t>Types</a:t>
            </a:r>
            <a:endParaRPr lang="en-IN" dirty="0" smtClean="0"/>
          </a:p>
          <a:p>
            <a:r>
              <a:rPr lang="en-IN" dirty="0" smtClean="0"/>
              <a:t>Knowledge Distillation </a:t>
            </a:r>
            <a:r>
              <a:rPr lang="en-IN" dirty="0" smtClean="0"/>
              <a:t>Schemes</a:t>
            </a:r>
            <a:endParaRPr lang="en-IN" dirty="0" smtClean="0"/>
          </a:p>
          <a:p>
            <a:r>
              <a:rPr lang="en-IN" dirty="0" smtClean="0"/>
              <a:t>Knowledge Distillation </a:t>
            </a:r>
            <a:r>
              <a:rPr lang="en-IN" dirty="0" smtClean="0"/>
              <a:t>Algorithms </a:t>
            </a:r>
            <a:endParaRPr lang="en-IN" dirty="0" smtClean="0"/>
          </a:p>
          <a:p>
            <a:r>
              <a:rPr lang="en-IN" dirty="0" smtClean="0"/>
              <a:t>Knowledge Distillation – Applications</a:t>
            </a:r>
            <a:endParaRPr lang="en-IN" dirty="0" smtClean="0"/>
          </a:p>
          <a:p>
            <a:r>
              <a:rPr lang="en-IN" dirty="0" smtClean="0"/>
              <a:t>Conclusions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Schemes</a:t>
            </a:r>
            <a:endParaRPr lang="en-IN" dirty="0"/>
          </a:p>
        </p:txBody>
      </p:sp>
      <p:pic>
        <p:nvPicPr>
          <p:cNvPr id="5" name="Picture 4" descr="KnowledgeDistillationSchem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857364"/>
            <a:ext cx="44767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Offline Distillation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Established </a:t>
            </a:r>
            <a:r>
              <a:rPr lang="en-IN" dirty="0" smtClean="0"/>
              <a:t>technique</a:t>
            </a:r>
            <a:endParaRPr lang="en-IN" dirty="0" smtClean="0"/>
          </a:p>
          <a:p>
            <a:r>
              <a:rPr lang="en-IN" dirty="0" smtClean="0"/>
              <a:t>Easy </a:t>
            </a:r>
            <a:r>
              <a:rPr lang="en-IN" dirty="0" smtClean="0"/>
              <a:t>to implement</a:t>
            </a:r>
            <a:endParaRPr lang="en-IN" dirty="0" smtClean="0"/>
          </a:p>
          <a:p>
            <a:r>
              <a:rPr lang="en-IN" dirty="0" smtClean="0"/>
              <a:t>Train </a:t>
            </a:r>
            <a:r>
              <a:rPr lang="en-IN" dirty="0" smtClean="0"/>
              <a:t>teacher model on training dataset</a:t>
            </a:r>
            <a:endParaRPr lang="en-IN" dirty="0" smtClean="0"/>
          </a:p>
          <a:p>
            <a:r>
              <a:rPr lang="en-IN" dirty="0" smtClean="0"/>
              <a:t>Available </a:t>
            </a:r>
            <a:r>
              <a:rPr lang="en-IN" dirty="0" smtClean="0"/>
              <a:t>pre-trained </a:t>
            </a:r>
            <a:r>
              <a:rPr lang="en-IN" dirty="0" smtClean="0"/>
              <a:t>teacher </a:t>
            </a:r>
            <a:r>
              <a:rPr lang="en-IN" dirty="0" smtClean="0"/>
              <a:t>models</a:t>
            </a:r>
          </a:p>
          <a:p>
            <a:r>
              <a:rPr lang="en-IN" dirty="0" smtClean="0"/>
              <a:t>Teacher model knowledge </a:t>
            </a:r>
          </a:p>
          <a:p>
            <a:pPr lvl="1"/>
            <a:r>
              <a:rPr lang="en-IN" dirty="0" smtClean="0"/>
              <a:t>Knowledge Distillation</a:t>
            </a:r>
          </a:p>
          <a:p>
            <a:pPr lvl="1"/>
            <a:r>
              <a:rPr lang="en-IN" dirty="0" smtClean="0"/>
              <a:t>Update student model</a:t>
            </a:r>
            <a:endParaRPr lang="en-IN" dirty="0" smtClean="0"/>
          </a:p>
          <a:p>
            <a:pPr lvl="1"/>
            <a:r>
              <a:rPr lang="en-IN" dirty="0" smtClean="0"/>
              <a:t>Freeze teacher model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Online Distillation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Highly efficient method – Parallel computing</a:t>
            </a:r>
          </a:p>
          <a:p>
            <a:r>
              <a:rPr lang="en-IN" dirty="0" smtClean="0"/>
              <a:t>Pre-trained teacher model </a:t>
            </a:r>
          </a:p>
          <a:p>
            <a:pPr lvl="1"/>
            <a:r>
              <a:rPr lang="en-IN" dirty="0" smtClean="0"/>
              <a:t>Not available</a:t>
            </a:r>
          </a:p>
          <a:p>
            <a:pPr lvl="1"/>
            <a:r>
              <a:rPr lang="en-IN" dirty="0" smtClean="0"/>
              <a:t>Specific </a:t>
            </a:r>
            <a:r>
              <a:rPr lang="en-IN" dirty="0" smtClean="0"/>
              <a:t>use case</a:t>
            </a:r>
            <a:endParaRPr lang="en-IN" dirty="0" smtClean="0"/>
          </a:p>
          <a:p>
            <a:r>
              <a:rPr lang="en-IN" dirty="0" smtClean="0"/>
              <a:t>Solution – Online distillation</a:t>
            </a:r>
          </a:p>
          <a:p>
            <a:r>
              <a:rPr lang="en-IN" dirty="0" smtClean="0"/>
              <a:t>End–to–end  training process</a:t>
            </a:r>
          </a:p>
          <a:p>
            <a:r>
              <a:rPr lang="en-IN" dirty="0" smtClean="0"/>
              <a:t>Update </a:t>
            </a:r>
            <a:r>
              <a:rPr lang="en-IN" dirty="0" smtClean="0"/>
              <a:t>simultaneously </a:t>
            </a:r>
            <a:endParaRPr lang="en-IN" dirty="0" smtClean="0"/>
          </a:p>
          <a:p>
            <a:pPr lvl="1"/>
            <a:r>
              <a:rPr lang="en-IN" dirty="0" smtClean="0"/>
              <a:t>Teacher model</a:t>
            </a:r>
          </a:p>
          <a:p>
            <a:pPr lvl="1"/>
            <a:r>
              <a:rPr lang="en-IN" dirty="0" smtClean="0"/>
              <a:t>Student model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Self Distillation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One network</a:t>
            </a:r>
          </a:p>
          <a:p>
            <a:pPr lvl="1"/>
            <a:r>
              <a:rPr lang="en-IN" dirty="0" smtClean="0"/>
              <a:t>Teacher model</a:t>
            </a:r>
          </a:p>
          <a:p>
            <a:pPr lvl="1"/>
            <a:r>
              <a:rPr lang="en-IN" dirty="0" smtClean="0"/>
              <a:t>Student model</a:t>
            </a:r>
          </a:p>
          <a:p>
            <a:r>
              <a:rPr lang="en-IN" dirty="0" smtClean="0"/>
              <a:t>Knowledge </a:t>
            </a:r>
            <a:r>
              <a:rPr lang="en-IN" dirty="0" smtClean="0"/>
              <a:t>transfer </a:t>
            </a:r>
            <a:r>
              <a:rPr lang="en-IN" dirty="0" smtClean="0"/>
              <a:t>from </a:t>
            </a:r>
          </a:p>
          <a:p>
            <a:pPr lvl="1"/>
            <a:r>
              <a:rPr lang="en-IN" dirty="0" smtClean="0"/>
              <a:t>Deeper </a:t>
            </a:r>
            <a:r>
              <a:rPr lang="en-IN" dirty="0" smtClean="0"/>
              <a:t>layers </a:t>
            </a:r>
            <a:r>
              <a:rPr lang="en-IN" dirty="0" smtClean="0"/>
              <a:t>to shallow </a:t>
            </a:r>
            <a:r>
              <a:rPr lang="en-IN" dirty="0" smtClean="0"/>
              <a:t>layers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Knowledge Distillation –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Adversarial Distillation</a:t>
            </a:r>
          </a:p>
          <a:p>
            <a:r>
              <a:rPr lang="en-IN" dirty="0" smtClean="0"/>
              <a:t>Multi-Teacher Distillation</a:t>
            </a:r>
          </a:p>
          <a:p>
            <a:r>
              <a:rPr lang="en-IN" dirty="0" smtClean="0"/>
              <a:t>Cross-modal Distillation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Natural Language Processing </a:t>
            </a:r>
          </a:p>
          <a:p>
            <a:r>
              <a:rPr lang="en-IN" dirty="0" smtClean="0"/>
              <a:t>Speech Recognition</a:t>
            </a:r>
          </a:p>
          <a:p>
            <a:r>
              <a:rPr lang="en-IN" dirty="0" smtClean="0"/>
              <a:t>Image Recognition </a:t>
            </a:r>
          </a:p>
          <a:p>
            <a:r>
              <a:rPr lang="en-IN" dirty="0" smtClean="0"/>
              <a:t>Object Detection</a:t>
            </a:r>
          </a:p>
          <a:p>
            <a:r>
              <a:rPr lang="en-IN" dirty="0" smtClean="0"/>
              <a:t>Large Language Models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Large pre-trained teacher model</a:t>
            </a:r>
          </a:p>
          <a:p>
            <a:r>
              <a:rPr lang="en-IN" dirty="0" smtClean="0"/>
              <a:t>Ensemble of teacher models </a:t>
            </a:r>
          </a:p>
          <a:p>
            <a:r>
              <a:rPr lang="en-IN" dirty="0" smtClean="0"/>
              <a:t>Smaller student model</a:t>
            </a:r>
          </a:p>
          <a:p>
            <a:r>
              <a:rPr lang="en-IN" dirty="0" smtClean="0"/>
              <a:t>Distillation loss</a:t>
            </a:r>
          </a:p>
          <a:p>
            <a:r>
              <a:rPr lang="en-IN" dirty="0" smtClean="0"/>
              <a:t>Model compression</a:t>
            </a:r>
          </a:p>
          <a:p>
            <a:r>
              <a:rPr lang="en-IN" dirty="0" smtClean="0"/>
              <a:t>Emulate thought process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Distillation – What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Knowledge transfer</a:t>
            </a:r>
          </a:p>
          <a:p>
            <a:r>
              <a:rPr lang="en-IN" dirty="0" smtClean="0"/>
              <a:t>Large pre-trained model or </a:t>
            </a:r>
            <a:r>
              <a:rPr lang="en-IN" dirty="0" smtClean="0"/>
              <a:t>set </a:t>
            </a:r>
            <a:r>
              <a:rPr lang="en-IN" dirty="0" smtClean="0"/>
              <a:t>of models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Teacher model</a:t>
            </a:r>
            <a:r>
              <a:rPr lang="en-IN" dirty="0" smtClean="0"/>
              <a:t> or </a:t>
            </a:r>
            <a:r>
              <a:rPr lang="en-IN" dirty="0" smtClean="0">
                <a:solidFill>
                  <a:srgbClr val="00B050"/>
                </a:solidFill>
              </a:rPr>
              <a:t>ensemble </a:t>
            </a:r>
            <a:r>
              <a:rPr lang="en-IN" dirty="0" smtClean="0">
                <a:solidFill>
                  <a:srgbClr val="00B050"/>
                </a:solidFill>
              </a:rPr>
              <a:t>of models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/>
              <a:t>Single smaller model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Student model</a:t>
            </a:r>
          </a:p>
          <a:p>
            <a:r>
              <a:rPr lang="en-IN" dirty="0" smtClean="0"/>
              <a:t>Model compression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What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Small student </a:t>
            </a:r>
            <a:r>
              <a:rPr lang="en-IN" dirty="0" smtClean="0">
                <a:solidFill>
                  <a:srgbClr val="00B050"/>
                </a:solidFill>
              </a:rPr>
              <a:t>model</a:t>
            </a:r>
            <a:r>
              <a:rPr lang="en-IN" dirty="0" smtClean="0"/>
              <a:t> </a:t>
            </a:r>
          </a:p>
          <a:p>
            <a:r>
              <a:rPr lang="en-IN" dirty="0" smtClean="0"/>
              <a:t>Learn to emulate 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Large teacher model</a:t>
            </a:r>
          </a:p>
          <a:p>
            <a:r>
              <a:rPr lang="en-IN" dirty="0" smtClean="0"/>
              <a:t>Leverage teacher knowledge 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Emulate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B050"/>
                </a:solidFill>
              </a:rPr>
              <a:t>thought process</a:t>
            </a:r>
          </a:p>
          <a:p>
            <a:r>
              <a:rPr lang="en-IN" dirty="0" smtClean="0"/>
              <a:t>Obtain similar or higher accuracy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Distillation – Why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Smaller models</a:t>
            </a:r>
          </a:p>
          <a:p>
            <a:pPr lvl="1"/>
            <a:r>
              <a:rPr lang="en-IN" dirty="0" smtClean="0"/>
              <a:t>Faster – Low latency</a:t>
            </a:r>
          </a:p>
          <a:p>
            <a:pPr lvl="1"/>
            <a:r>
              <a:rPr lang="en-IN" dirty="0" smtClean="0"/>
              <a:t>Less computationally expensive</a:t>
            </a:r>
          </a:p>
          <a:p>
            <a:pPr lvl="1"/>
            <a:r>
              <a:rPr lang="en-IN" dirty="0" smtClean="0"/>
              <a:t>Real time deployment</a:t>
            </a:r>
          </a:p>
          <a:p>
            <a:pPr lvl="1"/>
            <a:r>
              <a:rPr lang="en-IN" dirty="0" smtClean="0"/>
              <a:t>Edge AI deployment</a:t>
            </a:r>
          </a:p>
          <a:p>
            <a:r>
              <a:rPr lang="en-IN" dirty="0" smtClean="0"/>
              <a:t>Edge AI</a:t>
            </a:r>
          </a:p>
          <a:p>
            <a:pPr lvl="1"/>
            <a:r>
              <a:rPr lang="en-IN" dirty="0" smtClean="0"/>
              <a:t>Limited memory</a:t>
            </a:r>
          </a:p>
          <a:p>
            <a:pPr lvl="1"/>
            <a:r>
              <a:rPr lang="en-IN" dirty="0" smtClean="0"/>
              <a:t>Limited computational capacity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How 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0FA23D2-7DB2-9CE4-E522-400E2836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1" y="1943750"/>
            <a:ext cx="8150578" cy="3382808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How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Artificial neural networks</a:t>
            </a:r>
          </a:p>
          <a:p>
            <a:pPr lvl="1"/>
            <a:r>
              <a:rPr lang="en-IN" dirty="0" smtClean="0"/>
              <a:t>Universal approximation</a:t>
            </a:r>
          </a:p>
          <a:p>
            <a:r>
              <a:rPr lang="en-IN" dirty="0" smtClean="0"/>
              <a:t>Model </a:t>
            </a:r>
            <a:r>
              <a:rPr lang="en-IN" dirty="0" smtClean="0"/>
              <a:t>knowledge</a:t>
            </a:r>
            <a:endParaRPr lang="en-IN" dirty="0" smtClean="0"/>
          </a:p>
          <a:p>
            <a:pPr lvl="1"/>
            <a:r>
              <a:rPr lang="en-IN" dirty="0" smtClean="0"/>
              <a:t>Learned input to output </a:t>
            </a:r>
            <a:r>
              <a:rPr lang="en-IN" dirty="0" smtClean="0"/>
              <a:t>mapping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Emulate thought process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How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Hard targets</a:t>
            </a:r>
          </a:p>
          <a:p>
            <a:pPr lvl="1"/>
            <a:r>
              <a:rPr lang="en-IN" dirty="0" smtClean="0"/>
              <a:t>Final predictions</a:t>
            </a:r>
          </a:p>
          <a:p>
            <a:r>
              <a:rPr lang="en-IN" dirty="0" smtClean="0"/>
              <a:t>Soft targets</a:t>
            </a:r>
          </a:p>
          <a:p>
            <a:pPr lvl="1"/>
            <a:r>
              <a:rPr lang="en-IN" dirty="0" smtClean="0"/>
              <a:t>Intermediate predictions</a:t>
            </a:r>
          </a:p>
          <a:p>
            <a:pPr lvl="1"/>
            <a:r>
              <a:rPr lang="en-IN" dirty="0" smtClean="0"/>
              <a:t>Individual class wise predictions</a:t>
            </a:r>
          </a:p>
          <a:p>
            <a:pPr lvl="1"/>
            <a:r>
              <a:rPr lang="en-IN" dirty="0" smtClean="0"/>
              <a:t>Valuable insight – Generalization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How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Standard Loss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Hard Loss</a:t>
            </a:r>
          </a:p>
          <a:p>
            <a:pPr lvl="1"/>
            <a:r>
              <a:rPr lang="en-IN" dirty="0" smtClean="0"/>
              <a:t>Ground truth predictions</a:t>
            </a:r>
          </a:p>
          <a:p>
            <a:pPr lvl="1"/>
            <a:r>
              <a:rPr lang="en-IN" dirty="0" smtClean="0"/>
              <a:t>Student model predictions</a:t>
            </a:r>
          </a:p>
          <a:p>
            <a:r>
              <a:rPr lang="en-IN" dirty="0" smtClean="0"/>
              <a:t>Distillation Loss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Soft </a:t>
            </a:r>
            <a:r>
              <a:rPr lang="en-IN" dirty="0" smtClean="0">
                <a:solidFill>
                  <a:srgbClr val="00B050"/>
                </a:solidFill>
              </a:rPr>
              <a:t>Loss</a:t>
            </a:r>
            <a:endParaRPr lang="en-IN" dirty="0" smtClean="0">
              <a:solidFill>
                <a:srgbClr val="00B050"/>
              </a:solidFill>
            </a:endParaRPr>
          </a:p>
          <a:p>
            <a:pPr lvl="1"/>
            <a:r>
              <a:rPr lang="en-IN" dirty="0" smtClean="0"/>
              <a:t>Teacher model predictions</a:t>
            </a:r>
          </a:p>
          <a:p>
            <a:pPr lvl="1"/>
            <a:r>
              <a:rPr lang="en-IN" dirty="0" smtClean="0"/>
              <a:t>Student model predictions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507</Words>
  <Application>Microsoft Office PowerPoint</Application>
  <PresentationFormat>On-screen Show (4:3)</PresentationFormat>
  <Paragraphs>157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Knowledge Distillation</vt:lpstr>
      <vt:lpstr>Topics</vt:lpstr>
      <vt:lpstr>Knowledge Distillation – What ?</vt:lpstr>
      <vt:lpstr>Knowledge Distillation – What ?</vt:lpstr>
      <vt:lpstr>Knowledge Distillation – Why ?</vt:lpstr>
      <vt:lpstr>Knowledge Distillation – How ?</vt:lpstr>
      <vt:lpstr>Knowledge Distillation – How ?</vt:lpstr>
      <vt:lpstr>Knowledge Distillation – How ?</vt:lpstr>
      <vt:lpstr>Knowledge Distillation – How ?</vt:lpstr>
      <vt:lpstr>Knowledge Distillation – How ?</vt:lpstr>
      <vt:lpstr>Knowledge Distillation – Types</vt:lpstr>
      <vt:lpstr>Knowledge Distillation – Types</vt:lpstr>
      <vt:lpstr>Response Based Knowledge Distillation </vt:lpstr>
      <vt:lpstr>Response Based Knowledge Distillation</vt:lpstr>
      <vt:lpstr>Feature Based Knowledge Distillation</vt:lpstr>
      <vt:lpstr>Feature Based Knowledge Distillation </vt:lpstr>
      <vt:lpstr>Relation Based Knowledge Distillation</vt:lpstr>
      <vt:lpstr>Relation Based Knowledge Distillation </vt:lpstr>
      <vt:lpstr>Knowledge Distillation – Schemes</vt:lpstr>
      <vt:lpstr>Knowledge Distillation – Schemes</vt:lpstr>
      <vt:lpstr>Offline Distillation</vt:lpstr>
      <vt:lpstr>Online Distillation</vt:lpstr>
      <vt:lpstr>Self Distillation</vt:lpstr>
      <vt:lpstr>Knowledge Distillation – Algorithms </vt:lpstr>
      <vt:lpstr>Applications</vt:lpstr>
      <vt:lpstr>Conclusions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801</cp:revision>
  <dcterms:created xsi:type="dcterms:W3CDTF">2006-08-16T00:00:00Z</dcterms:created>
  <dcterms:modified xsi:type="dcterms:W3CDTF">2024-06-18T07:30:42Z</dcterms:modified>
</cp:coreProperties>
</file>