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3849" r:id="rId6"/>
    <p:sldId id="3852" r:id="rId7"/>
    <p:sldId id="3883" r:id="rId8"/>
    <p:sldId id="3884" r:id="rId9"/>
    <p:sldId id="3880" r:id="rId10"/>
    <p:sldId id="3857" r:id="rId11"/>
    <p:sldId id="3853" r:id="rId12"/>
    <p:sldId id="3856" r:id="rId13"/>
    <p:sldId id="3885" r:id="rId14"/>
    <p:sldId id="3887" r:id="rId15"/>
    <p:sldId id="3886" r:id="rId16"/>
    <p:sldId id="3858" r:id="rId17"/>
    <p:sldId id="3861" r:id="rId18"/>
    <p:sldId id="3865" r:id="rId19"/>
    <p:sldId id="3862" r:id="rId20"/>
    <p:sldId id="3863" r:id="rId21"/>
    <p:sldId id="3864" r:id="rId22"/>
    <p:sldId id="3866" r:id="rId23"/>
    <p:sldId id="3867" r:id="rId24"/>
    <p:sldId id="3868" r:id="rId25"/>
    <p:sldId id="3869" r:id="rId26"/>
    <p:sldId id="3870" r:id="rId27"/>
    <p:sldId id="3872" r:id="rId28"/>
    <p:sldId id="3876" r:id="rId29"/>
    <p:sldId id="3877" r:id="rId30"/>
    <p:sldId id="3874" r:id="rId31"/>
    <p:sldId id="3873" r:id="rId32"/>
    <p:sldId id="3898" r:id="rId33"/>
    <p:sldId id="3899" r:id="rId34"/>
    <p:sldId id="3878" r:id="rId35"/>
    <p:sldId id="3888" r:id="rId36"/>
    <p:sldId id="3900" r:id="rId37"/>
    <p:sldId id="3881" r:id="rId38"/>
    <p:sldId id="3882" r:id="rId39"/>
    <p:sldId id="3875" r:id="rId40"/>
    <p:sldId id="3859" r:id="rId41"/>
    <p:sldId id="3894" r:id="rId42"/>
    <p:sldId id="3895" r:id="rId43"/>
    <p:sldId id="3896" r:id="rId44"/>
    <p:sldId id="3889" r:id="rId45"/>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p:scale>
          <a:sx n="100" d="100"/>
          <a:sy n="100" d="100"/>
        </p:scale>
        <p:origin x="-2112" y="-852"/>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7349F5-D703-47C8-843A-3156223E0B2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BF3192F-8ED8-4E5E-BEA8-6E705BFB420B}">
      <dgm:prSet phldrT="[Text]"/>
      <dgm:spPr/>
      <dgm:t>
        <a:bodyPr/>
        <a:lstStyle/>
        <a:p>
          <a:r>
            <a:rPr lang="en-IN" dirty="0" smtClean="0"/>
            <a:t>1</a:t>
          </a:r>
          <a:endParaRPr lang="en-IN" dirty="0"/>
        </a:p>
      </dgm:t>
    </dgm:pt>
    <dgm:pt modelId="{79714AEA-B5A2-4454-AAAA-58BA0AE14013}" type="parTrans" cxnId="{ECEB5D69-AABE-4EA8-89E4-525AFE2D22E9}">
      <dgm:prSet/>
      <dgm:spPr/>
      <dgm:t>
        <a:bodyPr/>
        <a:lstStyle/>
        <a:p>
          <a:endParaRPr lang="en-IN"/>
        </a:p>
      </dgm:t>
    </dgm:pt>
    <dgm:pt modelId="{D731DDDF-B745-41DA-B01D-8C6552354DA2}" type="sibTrans" cxnId="{ECEB5D69-AABE-4EA8-89E4-525AFE2D22E9}">
      <dgm:prSet/>
      <dgm:spPr/>
      <dgm:t>
        <a:bodyPr/>
        <a:lstStyle/>
        <a:p>
          <a:endParaRPr lang="en-IN"/>
        </a:p>
      </dgm:t>
    </dgm:pt>
    <dgm:pt modelId="{8D77710A-5868-4B5A-A443-008BE6A49A5B}">
      <dgm:prSet phldrT="[Text]"/>
      <dgm:spPr/>
      <dgm:t>
        <a:bodyPr/>
        <a:lstStyle/>
        <a:p>
          <a:r>
            <a:rPr lang="en-IN" dirty="0" smtClean="0"/>
            <a:t>Model pre-training</a:t>
          </a:r>
          <a:endParaRPr lang="en-IN" dirty="0"/>
        </a:p>
      </dgm:t>
    </dgm:pt>
    <dgm:pt modelId="{10223F53-6AAD-4E8F-A479-0CEE48B1821C}" type="parTrans" cxnId="{713A7BFB-9FFB-41BD-B28D-725994510509}">
      <dgm:prSet/>
      <dgm:spPr/>
      <dgm:t>
        <a:bodyPr/>
        <a:lstStyle/>
        <a:p>
          <a:endParaRPr lang="en-IN"/>
        </a:p>
      </dgm:t>
    </dgm:pt>
    <dgm:pt modelId="{9C74D798-E0A4-4A41-8AEA-01B89A801A8B}" type="sibTrans" cxnId="{713A7BFB-9FFB-41BD-B28D-725994510509}">
      <dgm:prSet/>
      <dgm:spPr/>
      <dgm:t>
        <a:bodyPr/>
        <a:lstStyle/>
        <a:p>
          <a:endParaRPr lang="en-IN"/>
        </a:p>
      </dgm:t>
    </dgm:pt>
    <dgm:pt modelId="{7501F8F4-2624-4FFA-9D1C-7C155263CC65}">
      <dgm:prSet phldrT="[Text]"/>
      <dgm:spPr/>
      <dgm:t>
        <a:bodyPr/>
        <a:lstStyle/>
        <a:p>
          <a:r>
            <a:rPr lang="en-IN" dirty="0" smtClean="0"/>
            <a:t>Self supervised learning </a:t>
          </a:r>
          <a:endParaRPr lang="en-IN" dirty="0"/>
        </a:p>
      </dgm:t>
    </dgm:pt>
    <dgm:pt modelId="{9E3F8687-E004-482C-ACE7-9D5C306C8F04}" type="parTrans" cxnId="{424FFD6A-EDC6-4F76-B546-C1A4EBC0A653}">
      <dgm:prSet/>
      <dgm:spPr/>
      <dgm:t>
        <a:bodyPr/>
        <a:lstStyle/>
        <a:p>
          <a:endParaRPr lang="en-IN"/>
        </a:p>
      </dgm:t>
    </dgm:pt>
    <dgm:pt modelId="{1A53BF41-E206-41D1-8CBE-D0D101C076E7}" type="sibTrans" cxnId="{424FFD6A-EDC6-4F76-B546-C1A4EBC0A653}">
      <dgm:prSet/>
      <dgm:spPr/>
      <dgm:t>
        <a:bodyPr/>
        <a:lstStyle/>
        <a:p>
          <a:endParaRPr lang="en-IN"/>
        </a:p>
      </dgm:t>
    </dgm:pt>
    <dgm:pt modelId="{0495DF01-9A1A-4151-A998-6A07386ED89F}">
      <dgm:prSet phldrT="[Text]"/>
      <dgm:spPr/>
      <dgm:t>
        <a:bodyPr/>
        <a:lstStyle/>
        <a:p>
          <a:r>
            <a:rPr lang="en-IN" dirty="0" smtClean="0"/>
            <a:t>2</a:t>
          </a:r>
          <a:endParaRPr lang="en-IN" dirty="0"/>
        </a:p>
      </dgm:t>
    </dgm:pt>
    <dgm:pt modelId="{ECB06008-E4ED-4862-BC19-8098BEDD3006}" type="parTrans" cxnId="{532A2771-9F02-4D7F-A3B3-C41FE2B447EE}">
      <dgm:prSet/>
      <dgm:spPr/>
      <dgm:t>
        <a:bodyPr/>
        <a:lstStyle/>
        <a:p>
          <a:endParaRPr lang="en-IN"/>
        </a:p>
      </dgm:t>
    </dgm:pt>
    <dgm:pt modelId="{7203652A-6EAE-40F2-8444-299B14328B35}" type="sibTrans" cxnId="{532A2771-9F02-4D7F-A3B3-C41FE2B447EE}">
      <dgm:prSet/>
      <dgm:spPr/>
      <dgm:t>
        <a:bodyPr/>
        <a:lstStyle/>
        <a:p>
          <a:endParaRPr lang="en-IN"/>
        </a:p>
      </dgm:t>
    </dgm:pt>
    <dgm:pt modelId="{BB9551CB-F49D-4E04-A3E9-7853377039CA}">
      <dgm:prSet phldrT="[Text]"/>
      <dgm:spPr/>
      <dgm:t>
        <a:bodyPr/>
        <a:lstStyle/>
        <a:p>
          <a:r>
            <a:rPr lang="en-IN" dirty="0" smtClean="0"/>
            <a:t>Instruction Fine Tuning</a:t>
          </a:r>
          <a:endParaRPr lang="en-IN" dirty="0"/>
        </a:p>
      </dgm:t>
    </dgm:pt>
    <dgm:pt modelId="{18034691-F7CC-4447-AEC0-478186ED4161}" type="parTrans" cxnId="{9252052A-5570-48F9-834D-1D994FEB4CCE}">
      <dgm:prSet/>
      <dgm:spPr/>
      <dgm:t>
        <a:bodyPr/>
        <a:lstStyle/>
        <a:p>
          <a:endParaRPr lang="en-IN"/>
        </a:p>
      </dgm:t>
    </dgm:pt>
    <dgm:pt modelId="{9DDC694B-699D-4324-9307-4E99C5CFDFA1}" type="sibTrans" cxnId="{9252052A-5570-48F9-834D-1D994FEB4CCE}">
      <dgm:prSet/>
      <dgm:spPr/>
      <dgm:t>
        <a:bodyPr/>
        <a:lstStyle/>
        <a:p>
          <a:endParaRPr lang="en-IN"/>
        </a:p>
      </dgm:t>
    </dgm:pt>
    <dgm:pt modelId="{78C57792-6D56-4E02-A36C-D611B3D96A5C}">
      <dgm:prSet phldrT="[Text]"/>
      <dgm:spPr/>
      <dgm:t>
        <a:bodyPr/>
        <a:lstStyle/>
        <a:p>
          <a:r>
            <a:rPr lang="en-IN" dirty="0" smtClean="0"/>
            <a:t>Supervised learning</a:t>
          </a:r>
          <a:endParaRPr lang="en-IN" dirty="0"/>
        </a:p>
      </dgm:t>
    </dgm:pt>
    <dgm:pt modelId="{F5009FA5-0FC1-4ACC-BD6C-8D51572FE975}" type="parTrans" cxnId="{73E14C3E-CDC5-4E8B-8755-21593B511667}">
      <dgm:prSet/>
      <dgm:spPr/>
      <dgm:t>
        <a:bodyPr/>
        <a:lstStyle/>
        <a:p>
          <a:endParaRPr lang="en-IN"/>
        </a:p>
      </dgm:t>
    </dgm:pt>
    <dgm:pt modelId="{D93D8328-66C0-47CC-8168-33A45EE579A3}" type="sibTrans" cxnId="{73E14C3E-CDC5-4E8B-8755-21593B511667}">
      <dgm:prSet/>
      <dgm:spPr/>
      <dgm:t>
        <a:bodyPr/>
        <a:lstStyle/>
        <a:p>
          <a:endParaRPr lang="en-IN"/>
        </a:p>
      </dgm:t>
    </dgm:pt>
    <dgm:pt modelId="{CCEADB08-73F0-4494-9979-DBD3E67C348E}">
      <dgm:prSet phldrT="[Text]"/>
      <dgm:spPr/>
      <dgm:t>
        <a:bodyPr/>
        <a:lstStyle/>
        <a:p>
          <a:r>
            <a:rPr lang="en-IN" dirty="0" smtClean="0"/>
            <a:t>3</a:t>
          </a:r>
          <a:endParaRPr lang="en-IN" dirty="0"/>
        </a:p>
      </dgm:t>
    </dgm:pt>
    <dgm:pt modelId="{8F8D8815-AF29-471B-B8A5-018C4EA77F96}" type="parTrans" cxnId="{9816061F-17D6-4083-9F07-8E0A96AEB9A6}">
      <dgm:prSet/>
      <dgm:spPr/>
      <dgm:t>
        <a:bodyPr/>
        <a:lstStyle/>
        <a:p>
          <a:endParaRPr lang="en-IN"/>
        </a:p>
      </dgm:t>
    </dgm:pt>
    <dgm:pt modelId="{ED4611E8-FD5E-43FC-9EB2-BC2AF85890A5}" type="sibTrans" cxnId="{9816061F-17D6-4083-9F07-8E0A96AEB9A6}">
      <dgm:prSet/>
      <dgm:spPr/>
      <dgm:t>
        <a:bodyPr/>
        <a:lstStyle/>
        <a:p>
          <a:endParaRPr lang="en-IN"/>
        </a:p>
      </dgm:t>
    </dgm:pt>
    <dgm:pt modelId="{D8286C09-2E94-4D5F-85CD-C8B8CB7C3D3A}">
      <dgm:prSet phldrT="[Text]"/>
      <dgm:spPr/>
      <dgm:t>
        <a:bodyPr/>
        <a:lstStyle/>
        <a:p>
          <a:r>
            <a:rPr lang="en-IN" dirty="0" smtClean="0"/>
            <a:t>Reinforcement Learning with Human Feedback</a:t>
          </a:r>
          <a:endParaRPr lang="en-IN" dirty="0"/>
        </a:p>
      </dgm:t>
    </dgm:pt>
    <dgm:pt modelId="{6BD1F785-FA48-490A-88C2-593E95DE9AB1}" type="parTrans" cxnId="{DB034A90-B85B-409E-A146-1F6CAB6BA0B2}">
      <dgm:prSet/>
      <dgm:spPr/>
      <dgm:t>
        <a:bodyPr/>
        <a:lstStyle/>
        <a:p>
          <a:endParaRPr lang="en-IN"/>
        </a:p>
      </dgm:t>
    </dgm:pt>
    <dgm:pt modelId="{F166A703-F843-4391-B2C9-6D981BA0F829}" type="sibTrans" cxnId="{DB034A90-B85B-409E-A146-1F6CAB6BA0B2}">
      <dgm:prSet/>
      <dgm:spPr/>
      <dgm:t>
        <a:bodyPr/>
        <a:lstStyle/>
        <a:p>
          <a:endParaRPr lang="en-IN"/>
        </a:p>
      </dgm:t>
    </dgm:pt>
    <dgm:pt modelId="{0AF4367E-387A-4DA2-93AD-D860003C907B}">
      <dgm:prSet phldrT="[Text]"/>
      <dgm:spPr/>
      <dgm:t>
        <a:bodyPr/>
        <a:lstStyle/>
        <a:p>
          <a:r>
            <a:rPr lang="en-IN" dirty="0" smtClean="0"/>
            <a:t>Reinforcement learning</a:t>
          </a:r>
          <a:endParaRPr lang="en-IN" dirty="0"/>
        </a:p>
      </dgm:t>
    </dgm:pt>
    <dgm:pt modelId="{FF544B96-8EB2-48D4-B646-F923A8B6A089}" type="parTrans" cxnId="{BAA582FE-C5C9-4F5C-8D8F-251E5FE67FBB}">
      <dgm:prSet/>
      <dgm:spPr/>
      <dgm:t>
        <a:bodyPr/>
        <a:lstStyle/>
        <a:p>
          <a:endParaRPr lang="en-IN"/>
        </a:p>
      </dgm:t>
    </dgm:pt>
    <dgm:pt modelId="{4FFF5A0B-EC5F-43D7-81ED-9DB05E3D3C53}" type="sibTrans" cxnId="{BAA582FE-C5C9-4F5C-8D8F-251E5FE67FBB}">
      <dgm:prSet/>
      <dgm:spPr/>
      <dgm:t>
        <a:bodyPr/>
        <a:lstStyle/>
        <a:p>
          <a:endParaRPr lang="en-IN"/>
        </a:p>
      </dgm:t>
    </dgm:pt>
    <dgm:pt modelId="{1CA1E347-7633-4E3B-B800-9BF416E40D76}" type="pres">
      <dgm:prSet presAssocID="{627349F5-D703-47C8-843A-3156223E0B2F}" presName="linearFlow" presStyleCnt="0">
        <dgm:presLayoutVars>
          <dgm:dir/>
          <dgm:animLvl val="lvl"/>
          <dgm:resizeHandles val="exact"/>
        </dgm:presLayoutVars>
      </dgm:prSet>
      <dgm:spPr/>
      <dgm:t>
        <a:bodyPr/>
        <a:lstStyle/>
        <a:p>
          <a:endParaRPr lang="en-IN"/>
        </a:p>
      </dgm:t>
    </dgm:pt>
    <dgm:pt modelId="{B1941872-EFAD-4A19-92D0-C1245508831C}" type="pres">
      <dgm:prSet presAssocID="{EBF3192F-8ED8-4E5E-BEA8-6E705BFB420B}" presName="composite" presStyleCnt="0"/>
      <dgm:spPr/>
    </dgm:pt>
    <dgm:pt modelId="{D0AA458C-53CA-4C0F-83BE-E48A05CD75EF}" type="pres">
      <dgm:prSet presAssocID="{EBF3192F-8ED8-4E5E-BEA8-6E705BFB420B}" presName="parentText" presStyleLbl="alignNode1" presStyleIdx="0" presStyleCnt="3">
        <dgm:presLayoutVars>
          <dgm:chMax val="1"/>
          <dgm:bulletEnabled val="1"/>
        </dgm:presLayoutVars>
      </dgm:prSet>
      <dgm:spPr/>
      <dgm:t>
        <a:bodyPr/>
        <a:lstStyle/>
        <a:p>
          <a:endParaRPr lang="en-IN"/>
        </a:p>
      </dgm:t>
    </dgm:pt>
    <dgm:pt modelId="{4566E252-8A4D-41EB-B536-866D309961BE}" type="pres">
      <dgm:prSet presAssocID="{EBF3192F-8ED8-4E5E-BEA8-6E705BFB420B}" presName="descendantText" presStyleLbl="alignAcc1" presStyleIdx="0" presStyleCnt="3">
        <dgm:presLayoutVars>
          <dgm:bulletEnabled val="1"/>
        </dgm:presLayoutVars>
      </dgm:prSet>
      <dgm:spPr/>
      <dgm:t>
        <a:bodyPr/>
        <a:lstStyle/>
        <a:p>
          <a:endParaRPr lang="en-IN"/>
        </a:p>
      </dgm:t>
    </dgm:pt>
    <dgm:pt modelId="{DC2B995A-69A0-4FFE-9FBD-807BDA486750}" type="pres">
      <dgm:prSet presAssocID="{D731DDDF-B745-41DA-B01D-8C6552354DA2}" presName="sp" presStyleCnt="0"/>
      <dgm:spPr/>
    </dgm:pt>
    <dgm:pt modelId="{B2D2C7AD-CE28-4D9C-A3B2-74C3324465A2}" type="pres">
      <dgm:prSet presAssocID="{0495DF01-9A1A-4151-A998-6A07386ED89F}" presName="composite" presStyleCnt="0"/>
      <dgm:spPr/>
    </dgm:pt>
    <dgm:pt modelId="{85768CD9-D429-46F9-9620-54E15742907F}" type="pres">
      <dgm:prSet presAssocID="{0495DF01-9A1A-4151-A998-6A07386ED89F}" presName="parentText" presStyleLbl="alignNode1" presStyleIdx="1" presStyleCnt="3">
        <dgm:presLayoutVars>
          <dgm:chMax val="1"/>
          <dgm:bulletEnabled val="1"/>
        </dgm:presLayoutVars>
      </dgm:prSet>
      <dgm:spPr/>
      <dgm:t>
        <a:bodyPr/>
        <a:lstStyle/>
        <a:p>
          <a:endParaRPr lang="en-IN"/>
        </a:p>
      </dgm:t>
    </dgm:pt>
    <dgm:pt modelId="{6782897A-2BDF-46CF-B6DC-F77D4788DDE4}" type="pres">
      <dgm:prSet presAssocID="{0495DF01-9A1A-4151-A998-6A07386ED89F}" presName="descendantText" presStyleLbl="alignAcc1" presStyleIdx="1" presStyleCnt="3">
        <dgm:presLayoutVars>
          <dgm:bulletEnabled val="1"/>
        </dgm:presLayoutVars>
      </dgm:prSet>
      <dgm:spPr/>
      <dgm:t>
        <a:bodyPr/>
        <a:lstStyle/>
        <a:p>
          <a:endParaRPr lang="en-IN"/>
        </a:p>
      </dgm:t>
    </dgm:pt>
    <dgm:pt modelId="{DC554D55-8F7B-4E99-BBFC-A780F4852237}" type="pres">
      <dgm:prSet presAssocID="{7203652A-6EAE-40F2-8444-299B14328B35}" presName="sp" presStyleCnt="0"/>
      <dgm:spPr/>
    </dgm:pt>
    <dgm:pt modelId="{5C1A8E6A-F60B-46E1-A883-28E0AD31EDB3}" type="pres">
      <dgm:prSet presAssocID="{CCEADB08-73F0-4494-9979-DBD3E67C348E}" presName="composite" presStyleCnt="0"/>
      <dgm:spPr/>
    </dgm:pt>
    <dgm:pt modelId="{4EF412D6-A3EB-4C7A-9BEA-5723C15F26AC}" type="pres">
      <dgm:prSet presAssocID="{CCEADB08-73F0-4494-9979-DBD3E67C348E}" presName="parentText" presStyleLbl="alignNode1" presStyleIdx="2" presStyleCnt="3">
        <dgm:presLayoutVars>
          <dgm:chMax val="1"/>
          <dgm:bulletEnabled val="1"/>
        </dgm:presLayoutVars>
      </dgm:prSet>
      <dgm:spPr/>
      <dgm:t>
        <a:bodyPr/>
        <a:lstStyle/>
        <a:p>
          <a:endParaRPr lang="en-IN"/>
        </a:p>
      </dgm:t>
    </dgm:pt>
    <dgm:pt modelId="{CA3B0C4C-935F-432B-9682-0225EBEA80B5}" type="pres">
      <dgm:prSet presAssocID="{CCEADB08-73F0-4494-9979-DBD3E67C348E}" presName="descendantText" presStyleLbl="alignAcc1" presStyleIdx="2" presStyleCnt="3">
        <dgm:presLayoutVars>
          <dgm:bulletEnabled val="1"/>
        </dgm:presLayoutVars>
      </dgm:prSet>
      <dgm:spPr/>
      <dgm:t>
        <a:bodyPr/>
        <a:lstStyle/>
        <a:p>
          <a:endParaRPr lang="en-IN"/>
        </a:p>
      </dgm:t>
    </dgm:pt>
  </dgm:ptLst>
  <dgm:cxnLst>
    <dgm:cxn modelId="{2564E121-00F4-47ED-9D3B-3773B4DD2F78}" type="presOf" srcId="{8D77710A-5868-4B5A-A443-008BE6A49A5B}" destId="{4566E252-8A4D-41EB-B536-866D309961BE}" srcOrd="0" destOrd="0" presId="urn:microsoft.com/office/officeart/2005/8/layout/chevron2"/>
    <dgm:cxn modelId="{532A2771-9F02-4D7F-A3B3-C41FE2B447EE}" srcId="{627349F5-D703-47C8-843A-3156223E0B2F}" destId="{0495DF01-9A1A-4151-A998-6A07386ED89F}" srcOrd="1" destOrd="0" parTransId="{ECB06008-E4ED-4862-BC19-8098BEDD3006}" sibTransId="{7203652A-6EAE-40F2-8444-299B14328B35}"/>
    <dgm:cxn modelId="{9816061F-17D6-4083-9F07-8E0A96AEB9A6}" srcId="{627349F5-D703-47C8-843A-3156223E0B2F}" destId="{CCEADB08-73F0-4494-9979-DBD3E67C348E}" srcOrd="2" destOrd="0" parTransId="{8F8D8815-AF29-471B-B8A5-018C4EA77F96}" sibTransId="{ED4611E8-FD5E-43FC-9EB2-BC2AF85890A5}"/>
    <dgm:cxn modelId="{9252052A-5570-48F9-834D-1D994FEB4CCE}" srcId="{0495DF01-9A1A-4151-A998-6A07386ED89F}" destId="{BB9551CB-F49D-4E04-A3E9-7853377039CA}" srcOrd="0" destOrd="0" parTransId="{18034691-F7CC-4447-AEC0-478186ED4161}" sibTransId="{9DDC694B-699D-4324-9307-4E99C5CFDFA1}"/>
    <dgm:cxn modelId="{E29DCF97-8FE7-47D4-A9E3-849FB566749A}" type="presOf" srcId="{CCEADB08-73F0-4494-9979-DBD3E67C348E}" destId="{4EF412D6-A3EB-4C7A-9BEA-5723C15F26AC}" srcOrd="0" destOrd="0" presId="urn:microsoft.com/office/officeart/2005/8/layout/chevron2"/>
    <dgm:cxn modelId="{DB034A90-B85B-409E-A146-1F6CAB6BA0B2}" srcId="{CCEADB08-73F0-4494-9979-DBD3E67C348E}" destId="{D8286C09-2E94-4D5F-85CD-C8B8CB7C3D3A}" srcOrd="0" destOrd="0" parTransId="{6BD1F785-FA48-490A-88C2-593E95DE9AB1}" sibTransId="{F166A703-F843-4391-B2C9-6D981BA0F829}"/>
    <dgm:cxn modelId="{F237D125-2920-45C9-8611-5CD9BBADE61A}" type="presOf" srcId="{EBF3192F-8ED8-4E5E-BEA8-6E705BFB420B}" destId="{D0AA458C-53CA-4C0F-83BE-E48A05CD75EF}" srcOrd="0" destOrd="0" presId="urn:microsoft.com/office/officeart/2005/8/layout/chevron2"/>
    <dgm:cxn modelId="{B4125FAB-E3F7-428C-BC3B-EF1FD38AB846}" type="presOf" srcId="{BB9551CB-F49D-4E04-A3E9-7853377039CA}" destId="{6782897A-2BDF-46CF-B6DC-F77D4788DDE4}" srcOrd="0" destOrd="0" presId="urn:microsoft.com/office/officeart/2005/8/layout/chevron2"/>
    <dgm:cxn modelId="{ECEB5D69-AABE-4EA8-89E4-525AFE2D22E9}" srcId="{627349F5-D703-47C8-843A-3156223E0B2F}" destId="{EBF3192F-8ED8-4E5E-BEA8-6E705BFB420B}" srcOrd="0" destOrd="0" parTransId="{79714AEA-B5A2-4454-AAAA-58BA0AE14013}" sibTransId="{D731DDDF-B745-41DA-B01D-8C6552354DA2}"/>
    <dgm:cxn modelId="{6EEEA644-2878-49C0-9DD0-98232F1BDF3D}" type="presOf" srcId="{78C57792-6D56-4E02-A36C-D611B3D96A5C}" destId="{6782897A-2BDF-46CF-B6DC-F77D4788DDE4}" srcOrd="0" destOrd="1" presId="urn:microsoft.com/office/officeart/2005/8/layout/chevron2"/>
    <dgm:cxn modelId="{2038B6A9-6C25-44D2-90DD-E68C6D976D90}" type="presOf" srcId="{7501F8F4-2624-4FFA-9D1C-7C155263CC65}" destId="{4566E252-8A4D-41EB-B536-866D309961BE}" srcOrd="0" destOrd="1" presId="urn:microsoft.com/office/officeart/2005/8/layout/chevron2"/>
    <dgm:cxn modelId="{713A7BFB-9FFB-41BD-B28D-725994510509}" srcId="{EBF3192F-8ED8-4E5E-BEA8-6E705BFB420B}" destId="{8D77710A-5868-4B5A-A443-008BE6A49A5B}" srcOrd="0" destOrd="0" parTransId="{10223F53-6AAD-4E8F-A479-0CEE48B1821C}" sibTransId="{9C74D798-E0A4-4A41-8AEA-01B89A801A8B}"/>
    <dgm:cxn modelId="{57906DF4-A839-425F-8FDD-1B2B640BD1B6}" type="presOf" srcId="{0AF4367E-387A-4DA2-93AD-D860003C907B}" destId="{CA3B0C4C-935F-432B-9682-0225EBEA80B5}" srcOrd="0" destOrd="1" presId="urn:microsoft.com/office/officeart/2005/8/layout/chevron2"/>
    <dgm:cxn modelId="{73E14C3E-CDC5-4E8B-8755-21593B511667}" srcId="{0495DF01-9A1A-4151-A998-6A07386ED89F}" destId="{78C57792-6D56-4E02-A36C-D611B3D96A5C}" srcOrd="1" destOrd="0" parTransId="{F5009FA5-0FC1-4ACC-BD6C-8D51572FE975}" sibTransId="{D93D8328-66C0-47CC-8168-33A45EE579A3}"/>
    <dgm:cxn modelId="{424FFD6A-EDC6-4F76-B546-C1A4EBC0A653}" srcId="{EBF3192F-8ED8-4E5E-BEA8-6E705BFB420B}" destId="{7501F8F4-2624-4FFA-9D1C-7C155263CC65}" srcOrd="1" destOrd="0" parTransId="{9E3F8687-E004-482C-ACE7-9D5C306C8F04}" sibTransId="{1A53BF41-E206-41D1-8CBE-D0D101C076E7}"/>
    <dgm:cxn modelId="{25CED00C-DCBC-4671-AA4C-FBEC1694A192}" type="presOf" srcId="{627349F5-D703-47C8-843A-3156223E0B2F}" destId="{1CA1E347-7633-4E3B-B800-9BF416E40D76}" srcOrd="0" destOrd="0" presId="urn:microsoft.com/office/officeart/2005/8/layout/chevron2"/>
    <dgm:cxn modelId="{8F25FCB5-1382-418C-B4F7-B3EAC0705031}" type="presOf" srcId="{0495DF01-9A1A-4151-A998-6A07386ED89F}" destId="{85768CD9-D429-46F9-9620-54E15742907F}" srcOrd="0" destOrd="0" presId="urn:microsoft.com/office/officeart/2005/8/layout/chevron2"/>
    <dgm:cxn modelId="{BAA582FE-C5C9-4F5C-8D8F-251E5FE67FBB}" srcId="{CCEADB08-73F0-4494-9979-DBD3E67C348E}" destId="{0AF4367E-387A-4DA2-93AD-D860003C907B}" srcOrd="1" destOrd="0" parTransId="{FF544B96-8EB2-48D4-B646-F923A8B6A089}" sibTransId="{4FFF5A0B-EC5F-43D7-81ED-9DB05E3D3C53}"/>
    <dgm:cxn modelId="{CC10E58E-630A-4258-B33F-F127C3D5566B}" type="presOf" srcId="{D8286C09-2E94-4D5F-85CD-C8B8CB7C3D3A}" destId="{CA3B0C4C-935F-432B-9682-0225EBEA80B5}" srcOrd="0" destOrd="0" presId="urn:microsoft.com/office/officeart/2005/8/layout/chevron2"/>
    <dgm:cxn modelId="{A1E3D29D-6DDE-424E-99CF-1BE3E7753B07}" type="presParOf" srcId="{1CA1E347-7633-4E3B-B800-9BF416E40D76}" destId="{B1941872-EFAD-4A19-92D0-C1245508831C}" srcOrd="0" destOrd="0" presId="urn:microsoft.com/office/officeart/2005/8/layout/chevron2"/>
    <dgm:cxn modelId="{8F90A80B-9AC6-45A4-A94C-8FF5442BDC93}" type="presParOf" srcId="{B1941872-EFAD-4A19-92D0-C1245508831C}" destId="{D0AA458C-53CA-4C0F-83BE-E48A05CD75EF}" srcOrd="0" destOrd="0" presId="urn:microsoft.com/office/officeart/2005/8/layout/chevron2"/>
    <dgm:cxn modelId="{B2F9E3E3-0623-4CE8-A885-1D99683B0908}" type="presParOf" srcId="{B1941872-EFAD-4A19-92D0-C1245508831C}" destId="{4566E252-8A4D-41EB-B536-866D309961BE}" srcOrd="1" destOrd="0" presId="urn:microsoft.com/office/officeart/2005/8/layout/chevron2"/>
    <dgm:cxn modelId="{8B15DC83-1F81-4B30-BB4F-5E0925ACA13A}" type="presParOf" srcId="{1CA1E347-7633-4E3B-B800-9BF416E40D76}" destId="{DC2B995A-69A0-4FFE-9FBD-807BDA486750}" srcOrd="1" destOrd="0" presId="urn:microsoft.com/office/officeart/2005/8/layout/chevron2"/>
    <dgm:cxn modelId="{582E95C2-1F89-4143-AA85-FB084B4191FF}" type="presParOf" srcId="{1CA1E347-7633-4E3B-B800-9BF416E40D76}" destId="{B2D2C7AD-CE28-4D9C-A3B2-74C3324465A2}" srcOrd="2" destOrd="0" presId="urn:microsoft.com/office/officeart/2005/8/layout/chevron2"/>
    <dgm:cxn modelId="{52ECAF56-9C8C-4642-8EB0-C5E84E8DCA60}" type="presParOf" srcId="{B2D2C7AD-CE28-4D9C-A3B2-74C3324465A2}" destId="{85768CD9-D429-46F9-9620-54E15742907F}" srcOrd="0" destOrd="0" presId="urn:microsoft.com/office/officeart/2005/8/layout/chevron2"/>
    <dgm:cxn modelId="{45EDF8FC-05BE-42BB-81CD-141AFBD7AA10}" type="presParOf" srcId="{B2D2C7AD-CE28-4D9C-A3B2-74C3324465A2}" destId="{6782897A-2BDF-46CF-B6DC-F77D4788DDE4}" srcOrd="1" destOrd="0" presId="urn:microsoft.com/office/officeart/2005/8/layout/chevron2"/>
    <dgm:cxn modelId="{EDC0175A-2810-4132-905D-6D1BCC197714}" type="presParOf" srcId="{1CA1E347-7633-4E3B-B800-9BF416E40D76}" destId="{DC554D55-8F7B-4E99-BBFC-A780F4852237}" srcOrd="3" destOrd="0" presId="urn:microsoft.com/office/officeart/2005/8/layout/chevron2"/>
    <dgm:cxn modelId="{857EA464-89B8-467E-B719-CFBBA2001BED}" type="presParOf" srcId="{1CA1E347-7633-4E3B-B800-9BF416E40D76}" destId="{5C1A8E6A-F60B-46E1-A883-28E0AD31EDB3}" srcOrd="4" destOrd="0" presId="urn:microsoft.com/office/officeart/2005/8/layout/chevron2"/>
    <dgm:cxn modelId="{C368FF9F-583D-44D0-8348-377C1A90B01B}" type="presParOf" srcId="{5C1A8E6A-F60B-46E1-A883-28E0AD31EDB3}" destId="{4EF412D6-A3EB-4C7A-9BEA-5723C15F26AC}" srcOrd="0" destOrd="0" presId="urn:microsoft.com/office/officeart/2005/8/layout/chevron2"/>
    <dgm:cxn modelId="{E1639B1B-FFFE-4A8A-9533-6D49FF66BDDC}" type="presParOf" srcId="{5C1A8E6A-F60B-46E1-A883-28E0AD31EDB3}" destId="{CA3B0C4C-935F-432B-9682-0225EBEA80B5}"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9/27/2024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9/27/2024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34</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35</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9/27/2024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9/27/2024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3657601" y="2212304"/>
            <a:ext cx="5393531" cy="1797515"/>
          </a:xfrm>
          <a:noFill/>
        </p:spPr>
        <p:txBody>
          <a:bodyPr anchor="b">
            <a:noAutofit/>
          </a:bodyPr>
          <a:lstStyle/>
          <a:p>
            <a:r>
              <a:rPr lang="en-IN" dirty="0" smtClean="0"/>
              <a:t>Introduction to </a:t>
            </a:r>
            <a:br>
              <a:rPr lang="en-IN" dirty="0" smtClean="0"/>
            </a:br>
            <a:r>
              <a:rPr lang="en-IN" dirty="0" smtClean="0"/>
              <a:t>Large Language Models</a:t>
            </a:r>
            <a:br>
              <a:rPr lang="en-IN" dirty="0" smtClean="0"/>
            </a:br>
            <a:r>
              <a:rPr lang="en-IN" sz="2100" dirty="0" smtClean="0"/>
              <a:t>From Foundation to Real World Applications</a:t>
            </a:r>
            <a:br>
              <a:rPr lang="en-IN" sz="2100" dirty="0" smtClean="0"/>
            </a:br>
            <a:r>
              <a:rPr lang="en-IN" sz="2100" dirty="0" smtClean="0"/>
              <a:t/>
            </a:r>
            <a:br>
              <a:rPr lang="en-IN" sz="2100" dirty="0" smtClean="0"/>
            </a:br>
            <a:r>
              <a:rPr lang="en-IN" sz="1800" dirty="0" smtClean="0"/>
              <a:t> Pritam Prakash Shete</a:t>
            </a:r>
            <a:br>
              <a:rPr lang="en-IN" sz="1800" dirty="0" smtClean="0"/>
            </a:br>
            <a:r>
              <a:rPr lang="en-IN" sz="1800" dirty="0" smtClean="0"/>
              <a:t>Scientific Officer G</a:t>
            </a:r>
            <a:br>
              <a:rPr lang="en-IN" sz="1800" dirty="0" smtClean="0"/>
            </a:br>
            <a:r>
              <a:rPr lang="en-IN" sz="1800" dirty="0" smtClean="0"/>
              <a:t>Computer Division, BARC</a:t>
            </a:r>
            <a:endParaRPr lang="en-US" sz="1800" dirty="0"/>
          </a:p>
        </p:txBody>
      </p:sp>
      <p:sp>
        <p:nvSpPr>
          <p:cNvPr id="3" name="TextBox 2"/>
          <p:cNvSpPr txBox="1"/>
          <p:nvPr/>
        </p:nvSpPr>
        <p:spPr>
          <a:xfrm>
            <a:off x="4657725" y="4736306"/>
            <a:ext cx="4486275" cy="284693"/>
          </a:xfrm>
          <a:prstGeom prst="rect">
            <a:avLst/>
          </a:prstGeom>
          <a:noFill/>
        </p:spPr>
        <p:txBody>
          <a:bodyPr wrap="square" lIns="68580" tIns="34290" rIns="68580" bIns="34290" rtlCol="0">
            <a:spAutoFit/>
          </a:bodyPr>
          <a:lstStyle/>
          <a:p>
            <a:r>
              <a:rPr lang="en-IN" dirty="0" smtClean="0">
                <a:solidFill>
                  <a:schemeClr val="bg1"/>
                </a:solidFill>
              </a:rPr>
              <a:t> Current Trends in Theoretical Chemistry (CTTC-2024)</a:t>
            </a:r>
            <a:endParaRPr lang="en-IN" dirty="0">
              <a:solidFill>
                <a:schemeClr val="bg1"/>
              </a:solidFill>
            </a:endParaRPr>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10000"/>
          </a:bodyPr>
          <a:lstStyle/>
          <a:p>
            <a:pPr algn="just"/>
            <a:r>
              <a:rPr lang="en-IN" sz="1600" dirty="0" smtClean="0">
                <a:solidFill>
                  <a:schemeClr val="accent4">
                    <a:lumMod val="50000"/>
                  </a:schemeClr>
                </a:solidFill>
              </a:rPr>
              <a:t>Here's an explanation of the role of a catalyst that a first standard student can understand:</a:t>
            </a:r>
          </a:p>
          <a:p>
            <a:pPr algn="just"/>
            <a:r>
              <a:rPr lang="en-IN" sz="1600" dirty="0" smtClean="0">
                <a:solidFill>
                  <a:schemeClr val="accent4">
                    <a:lumMod val="50000"/>
                  </a:schemeClr>
                </a:solidFill>
              </a:rPr>
              <a:t>A catalyst is a special helper that makes a chemical reaction happen faster. It's like a friend who helps you build a tower with blocks, but they don't build it by themselves. The catalyst doesn't change the blocks or the tower, it just helps you build it faster. Imagine you're trying to mix two colours of paint together, but it's hard to get them to mix. A catalyst is like a special tool that helps the paint mix together quickly and easily. It's a helper that makes things happen faster and easier!</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fifth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10000"/>
          </a:bodyPr>
          <a:lstStyle/>
          <a:p>
            <a:pPr algn="just"/>
            <a:r>
              <a:rPr lang="en-IN" sz="1600" dirty="0" smtClean="0">
                <a:solidFill>
                  <a:schemeClr val="accent4">
                    <a:lumMod val="50000"/>
                  </a:schemeClr>
                </a:solidFill>
              </a:rPr>
              <a:t>Here's an explanation of the role of a catalyst that a fifth standard student can understand:</a:t>
            </a:r>
          </a:p>
          <a:p>
            <a:pPr algn="just"/>
            <a:r>
              <a:rPr lang="en-IN" sz="1600" dirty="0" smtClean="0">
                <a:solidFill>
                  <a:schemeClr val="accent4">
                    <a:lumMod val="50000"/>
                  </a:schemeClr>
                </a:solidFill>
              </a:rPr>
              <a:t>A catalyst is a special helper that makes a chemical reaction happen faster. It's like a tool that helps mix two things together, but it doesn't change the things themselves. The catalyst helps the reaction happen by making it easier for the things to mix together. For example, in a car engine, a catalyst helps convert bad air into good air, making the engine run better. The catalyst doesn't get used up in the process, it just helps the reaction happen faster. It's like a special assistant that makes things happen more quickly and easily!</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tenth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85000" lnSpcReduction="20000"/>
          </a:bodyPr>
          <a:lstStyle/>
          <a:p>
            <a:pPr algn="just"/>
            <a:r>
              <a:rPr lang="en-IN" sz="1600" dirty="0" smtClean="0">
                <a:solidFill>
                  <a:schemeClr val="accent4">
                    <a:lumMod val="50000"/>
                  </a:schemeClr>
                </a:solidFill>
              </a:rPr>
              <a:t>Here's an explanation of the role of a catalyst that a tenth standard student can understand:</a:t>
            </a:r>
          </a:p>
          <a:p>
            <a:pPr algn="just"/>
            <a:r>
              <a:rPr lang="en-IN" sz="1600" dirty="0" smtClean="0">
                <a:solidFill>
                  <a:schemeClr val="accent4">
                    <a:lumMod val="50000"/>
                  </a:schemeClr>
                </a:solidFill>
              </a:rPr>
              <a:t>A catalyst is a substance that speeds up a chemical reaction without being consumed or altered in the process. It's like a key that unlocks the reaction, allowing it to happen faster and more efficiently. The catalyst works by lowering the activation energy required for the reaction to occur, making it easier for the reactants to convert into products. This means that the catalyst doesn't change the reaction itself, but rather helps it happen faster. For example, in a car engine, a catalyst is used to convert pollutants into harmless gases, making the engine run more efficiently. The catalyst plays a crucial role in many industrial and biological processes, and its use can have a significant impact on the environment and our daily lives.</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Virtual Assistants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smtClean="0"/>
              <a:t>Simulate human like conversations</a:t>
            </a:r>
            <a:endParaRPr lang="en-US" sz="2000" dirty="0"/>
          </a:p>
          <a:p>
            <a:pPr lvl="1"/>
            <a:r>
              <a:rPr lang="en-US" sz="2000" dirty="0" smtClean="0"/>
              <a:t>Answer questions</a:t>
            </a:r>
          </a:p>
          <a:p>
            <a:pPr lvl="1"/>
            <a:r>
              <a:rPr lang="en-US" sz="2000" dirty="0" smtClean="0"/>
              <a:t>Provide information</a:t>
            </a:r>
          </a:p>
          <a:p>
            <a:pPr lvl="1"/>
            <a:r>
              <a:rPr lang="en-US" sz="2000" dirty="0" smtClean="0"/>
              <a:t>Complete simple tasks</a:t>
            </a:r>
            <a:endParaRPr lang="en-US" sz="2000" dirty="0"/>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smtClean="0"/>
              <a:t>Prompt Engineering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Prompt</a:t>
            </a:r>
          </a:p>
          <a:p>
            <a:pPr marL="171450" lvl="1">
              <a:spcBef>
                <a:spcPts val="750"/>
              </a:spcBef>
              <a:spcAft>
                <a:spcPts val="600"/>
              </a:spcAft>
              <a:buClr>
                <a:schemeClr val="accent2"/>
              </a:buClr>
            </a:pPr>
            <a:r>
              <a:rPr lang="en-US" sz="2000" dirty="0" smtClean="0"/>
              <a:t>Inference</a:t>
            </a:r>
          </a:p>
          <a:p>
            <a:pPr marL="171450" lvl="1">
              <a:spcBef>
                <a:spcPts val="750"/>
              </a:spcBef>
              <a:spcAft>
                <a:spcPts val="600"/>
              </a:spcAft>
              <a:buClr>
                <a:schemeClr val="accent2"/>
              </a:buClr>
            </a:pPr>
            <a:r>
              <a:rPr lang="en-US" sz="2000" dirty="0" smtClean="0"/>
              <a:t>Completion</a:t>
            </a:r>
          </a:p>
        </p:txBody>
      </p:sp>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Prompt</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smtClean="0">
                <a:solidFill>
                  <a:schemeClr val="accent5">
                    <a:lumMod val="50000"/>
                  </a:schemeClr>
                </a:solidFill>
              </a:rPr>
              <a:t>Instructions to LLM</a:t>
            </a:r>
            <a:endParaRPr lang="en-US" sz="1800" b="1" dirty="0">
              <a:solidFill>
                <a:schemeClr val="accent5">
                  <a:lumMod val="50000"/>
                </a:schemeClr>
              </a:solidFill>
            </a:endParaRPr>
          </a:p>
          <a:p>
            <a:pPr lvl="1"/>
            <a:r>
              <a:rPr lang="en-US" sz="1800" dirty="0" smtClean="0">
                <a:solidFill>
                  <a:schemeClr val="accent6">
                    <a:lumMod val="75000"/>
                  </a:schemeClr>
                </a:solidFill>
              </a:rPr>
              <a:t>Context for Question</a:t>
            </a:r>
          </a:p>
          <a:p>
            <a:pPr lvl="1"/>
            <a:r>
              <a:rPr lang="en-US" sz="1800" dirty="0" smtClean="0">
                <a:solidFill>
                  <a:schemeClr val="accent5">
                    <a:lumMod val="50000"/>
                  </a:schemeClr>
                </a:solidFill>
              </a:rPr>
              <a:t>Question</a:t>
            </a:r>
            <a:endParaRPr lang="en-US" sz="1800" dirty="0">
              <a:solidFill>
                <a:schemeClr val="accent5">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lnSpcReduction="10000"/>
          </a:bodyPr>
          <a:lstStyle/>
          <a:p>
            <a:pPr algn="just"/>
            <a:r>
              <a:rPr lang="en-IN" sz="1800" b="1" dirty="0" smtClean="0">
                <a:solidFill>
                  <a:schemeClr val="accent5">
                    <a:lumMod val="50000"/>
                  </a:schemeClr>
                </a:solidFill>
              </a:rPr>
              <a:t>Answer following question using given context.</a:t>
            </a:r>
          </a:p>
          <a:p>
            <a:pPr algn="just"/>
            <a:r>
              <a:rPr lang="en-IN" sz="1800" dirty="0" smtClean="0">
                <a:solidFill>
                  <a:schemeClr val="accent6">
                    <a:lumMod val="75000"/>
                  </a:schemeClr>
                </a:solidFill>
              </a:rPr>
              <a:t>Context: A chemical reaction transforms one set of substances into another by rearranging atoms and changing energy levels. When chemical reactions occur, the atoms are rearranged and the reaction is accompanied by an energy change as new products are generated.</a:t>
            </a:r>
            <a:r>
              <a:rPr lang="en-IN" sz="1800" dirty="0" smtClean="0">
                <a:solidFill>
                  <a:schemeClr val="accent5">
                    <a:lumMod val="50000"/>
                  </a:schemeClr>
                </a:solidFill>
              </a:rPr>
              <a:t> </a:t>
            </a:r>
          </a:p>
          <a:p>
            <a:pPr algn="just"/>
            <a:r>
              <a:rPr lang="en-US" sz="1800" dirty="0" smtClean="0">
                <a:solidFill>
                  <a:schemeClr val="accent5">
                    <a:lumMod val="50000"/>
                  </a:schemeClr>
                </a:solidFill>
              </a:rPr>
              <a:t>Question: What is a chemical reaction?</a:t>
            </a:r>
            <a:endParaRPr lang="en-US" sz="1800" dirty="0">
              <a:solidFill>
                <a:schemeClr val="accent5">
                  <a:lumMod val="50000"/>
                </a:schemeClr>
              </a:solidFill>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Inference</a:t>
            </a:r>
            <a:endParaRPr lang="en-US" dirty="0"/>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t>Large Language Model</a:t>
            </a:r>
          </a:p>
          <a:p>
            <a:pPr marL="171450" lvl="1" indent="-171450"/>
            <a:r>
              <a:rPr lang="en-US" sz="2000" dirty="0" smtClean="0"/>
              <a:t>Model prediction</a:t>
            </a:r>
            <a:endParaRPr lang="en-US" sz="2000" dirty="0"/>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en-US" sz="1800" b="1" dirty="0" smtClean="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US" sz="1800" dirty="0" smtClean="0">
                <a:solidFill>
                  <a:schemeClr val="accent5">
                    <a:lumMod val="50000"/>
                  </a:schemeClr>
                </a:solidFill>
              </a:rPr>
              <a:t>A chemical reaction transforms one set of substances into another by rearranging atoms and changing energy levels.</a:t>
            </a:r>
          </a:p>
          <a:p>
            <a:pPr lvl="0" algn="just">
              <a:lnSpc>
                <a:spcPct val="90000"/>
              </a:lnSpc>
              <a:spcBef>
                <a:spcPts val="750"/>
              </a:spcBef>
              <a:spcAft>
                <a:spcPts val="600"/>
              </a:spcAft>
            </a:pPr>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Prompt Completion</a:t>
            </a:r>
            <a:endParaRPr lang="en-US" dirty="0"/>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solidFill>
                  <a:schemeClr val="accent4">
                    <a:lumMod val="50000"/>
                  </a:schemeClr>
                </a:solidFill>
              </a:rPr>
              <a:t>Inference without context</a:t>
            </a:r>
            <a:endParaRPr lang="en-US" sz="2000" dirty="0">
              <a:solidFill>
                <a:schemeClr val="accent4">
                  <a:lumMod val="50000"/>
                </a:schemeClr>
              </a:solidFill>
            </a:endParaRP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 Context Learning</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Context window</a:t>
            </a:r>
          </a:p>
          <a:p>
            <a:pPr marL="171450" lvl="1">
              <a:spcBef>
                <a:spcPts val="750"/>
              </a:spcBef>
              <a:spcAft>
                <a:spcPts val="600"/>
              </a:spcAft>
              <a:buClr>
                <a:schemeClr val="accent2"/>
              </a:buClr>
            </a:pPr>
            <a:r>
              <a:rPr lang="en-IN" sz="2000" dirty="0" smtClean="0"/>
              <a:t>Task example/s</a:t>
            </a:r>
          </a:p>
          <a:p>
            <a:pPr marL="171450" lvl="1">
              <a:spcBef>
                <a:spcPts val="750"/>
              </a:spcBef>
              <a:spcAft>
                <a:spcPts val="600"/>
              </a:spcAft>
              <a:buClr>
                <a:schemeClr val="accent2"/>
              </a:buClr>
            </a:pPr>
            <a:r>
              <a:rPr lang="en-IN" sz="2000" dirty="0" smtClean="0"/>
              <a:t>Zero shot inference</a:t>
            </a:r>
          </a:p>
          <a:p>
            <a:pPr marL="171450" lvl="1">
              <a:spcBef>
                <a:spcPts val="750"/>
              </a:spcBef>
              <a:spcAft>
                <a:spcPts val="600"/>
              </a:spcAft>
              <a:buClr>
                <a:schemeClr val="accent2"/>
              </a:buClr>
            </a:pPr>
            <a:r>
              <a:rPr lang="en-IN" sz="2000" dirty="0" smtClean="0"/>
              <a:t>One shot inference</a:t>
            </a:r>
          </a:p>
          <a:p>
            <a:pPr marL="171450" lvl="1">
              <a:spcBef>
                <a:spcPts val="750"/>
              </a:spcBef>
              <a:spcAft>
                <a:spcPts val="600"/>
              </a:spcAft>
              <a:buClr>
                <a:schemeClr val="accent2"/>
              </a:buClr>
            </a:pPr>
            <a:r>
              <a:rPr lang="en-IN" sz="2000" dirty="0" smtClean="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Context Window</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t>Window size</a:t>
            </a:r>
          </a:p>
          <a:p>
            <a:pPr lvl="2"/>
            <a:r>
              <a:rPr lang="en-US" sz="2000" dirty="0" err="1" smtClean="0"/>
              <a:t>ChatGPT</a:t>
            </a:r>
            <a:r>
              <a:rPr lang="en-US" sz="2000" dirty="0" smtClean="0"/>
              <a:t> 4 Turbo – 128K</a:t>
            </a:r>
          </a:p>
          <a:p>
            <a:pPr lvl="2"/>
            <a:r>
              <a:rPr lang="en-US" sz="2000" dirty="0" smtClean="0"/>
              <a:t>Llama 3.1 405B – 128K</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lnSpcReduction="10000"/>
          </a:bodyPr>
          <a:lstStyle/>
          <a:p>
            <a:pPr algn="just"/>
            <a:r>
              <a:rPr lang="en-IN" sz="1800" b="1" dirty="0" smtClean="0">
                <a:solidFill>
                  <a:schemeClr val="accent5">
                    <a:lumMod val="50000"/>
                  </a:schemeClr>
                </a:solidFill>
              </a:rPr>
              <a:t>Answer following question using given context.</a:t>
            </a:r>
          </a:p>
          <a:p>
            <a:pPr algn="just"/>
            <a:r>
              <a:rPr lang="en-IN" sz="1800" dirty="0" smtClean="0">
                <a:solidFill>
                  <a:schemeClr val="accent6">
                    <a:lumMod val="75000"/>
                  </a:schemeClr>
                </a:solidFill>
              </a:rPr>
              <a:t>Context: A chemical reaction transforms one set of substances into another by rearranging atoms and changing energy levels. When chemical reactions occur, the atoms are rearranged and the reaction is accompanied by an energy change as new products are generated.</a:t>
            </a:r>
            <a:r>
              <a:rPr lang="en-IN" sz="1800" dirty="0" smtClean="0">
                <a:solidFill>
                  <a:schemeClr val="accent5">
                    <a:lumMod val="50000"/>
                  </a:schemeClr>
                </a:solidFill>
              </a:rPr>
              <a:t> </a:t>
            </a:r>
          </a:p>
          <a:p>
            <a:pPr algn="just"/>
            <a:r>
              <a:rPr lang="en-US" sz="1800" dirty="0" smtClean="0">
                <a:solidFill>
                  <a:schemeClr val="accent5">
                    <a:lumMod val="50000"/>
                  </a:schemeClr>
                </a:solidFill>
              </a:rPr>
              <a:t>Question: What is a chemical reaction?</a:t>
            </a:r>
            <a:endParaRPr lang="en-US" sz="1800" dirty="0">
              <a:solidFill>
                <a:schemeClr val="accent5">
                  <a:lumMod val="50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dirty="0" smtClean="0"/>
              <a:t>Introduction</a:t>
            </a:r>
          </a:p>
          <a:p>
            <a:r>
              <a:rPr lang="en-IN" dirty="0" smtClean="0"/>
              <a:t>Large Language Models</a:t>
            </a:r>
          </a:p>
          <a:p>
            <a:r>
              <a:rPr lang="en-IN" dirty="0" smtClean="0"/>
              <a:t>Prompt Engineering</a:t>
            </a:r>
          </a:p>
          <a:p>
            <a:r>
              <a:rPr lang="en-IN" dirty="0" smtClean="0"/>
              <a:t>In Context Learning</a:t>
            </a:r>
          </a:p>
          <a:p>
            <a:r>
              <a:rPr lang="en-IN" dirty="0" smtClean="0"/>
              <a:t>Model Training</a:t>
            </a:r>
          </a:p>
          <a:p>
            <a:r>
              <a:rPr lang="en-IN" dirty="0" smtClean="0"/>
              <a:t>Applications</a:t>
            </a:r>
          </a:p>
          <a:p>
            <a:r>
              <a:rPr lang="en-IN" dirty="0" smtClean="0"/>
              <a:t>Conclusions</a:t>
            </a:r>
            <a:endParaRPr lang="en-US"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Task Examples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t>One or more examples</a:t>
            </a:r>
          </a:p>
          <a:p>
            <a:pPr lvl="1"/>
            <a:r>
              <a:rPr lang="en-US" sz="2000" dirty="0" smtClean="0"/>
              <a:t>In context learning</a:t>
            </a:r>
          </a:p>
          <a:p>
            <a:pPr lvl="1"/>
            <a:r>
              <a:rPr lang="en-US" sz="2000" dirty="0" smtClean="0"/>
              <a:t>Align LLM with task</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6">
                    <a:lumMod val="75000"/>
                  </a:schemeClr>
                </a:solidFill>
              </a:rPr>
              <a:t>Sentence: I do not like book. </a:t>
            </a:r>
          </a:p>
          <a:p>
            <a:pPr algn="just"/>
            <a:r>
              <a:rPr lang="en-IN" sz="1800" dirty="0" smtClean="0">
                <a:solidFill>
                  <a:schemeClr val="accent6">
                    <a:lumMod val="75000"/>
                  </a:schemeClr>
                </a:solidFill>
              </a:rPr>
              <a:t>Sentiment: Negative</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Zero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5">
                    <a:lumMod val="50000"/>
                  </a:schemeClr>
                </a:solidFill>
              </a:rPr>
              <a:t>No examples</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One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6">
                    <a:lumMod val="75000"/>
                  </a:schemeClr>
                </a:solidFill>
              </a:rPr>
              <a:t>One example</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Few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6">
                    <a:lumMod val="75000"/>
                  </a:schemeClr>
                </a:solidFill>
              </a:rPr>
              <a:t>Two or more examples</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6">
                    <a:lumMod val="75000"/>
                  </a:schemeClr>
                </a:solidFill>
              </a:rPr>
              <a:t>Sentence: I do not like book. </a:t>
            </a:r>
          </a:p>
          <a:p>
            <a:pPr algn="just"/>
            <a:r>
              <a:rPr lang="en-IN" sz="1800" dirty="0" smtClean="0">
                <a:solidFill>
                  <a:schemeClr val="accent6">
                    <a:lumMod val="75000"/>
                  </a:schemeClr>
                </a:solidFill>
              </a:rPr>
              <a:t>Sentiment: Negative</a:t>
            </a:r>
          </a:p>
          <a:p>
            <a:pPr algn="just"/>
            <a:r>
              <a:rPr lang="en-IN" sz="1800" dirty="0" smtClean="0">
                <a:solidFill>
                  <a:schemeClr val="accent6">
                    <a:lumMod val="75000"/>
                  </a:schemeClr>
                </a:solidFill>
              </a:rPr>
              <a:t>...</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Training Large Language Models</a:t>
            </a:r>
            <a:endParaRPr lang="en-US" dirty="0"/>
          </a:p>
        </p:txBody>
      </p:sp>
      <p:graphicFrame>
        <p:nvGraphicFramePr>
          <p:cNvPr id="6" name="Content Placeholder 5"/>
          <p:cNvGraphicFramePr>
            <a:graphicFrameLocks noGrp="1"/>
          </p:cNvGraphicFramePr>
          <p:nvPr>
            <p:ph sz="half" idx="1"/>
          </p:nvPr>
        </p:nvGraphicFramePr>
        <p:xfrm>
          <a:off x="695325" y="1322388"/>
          <a:ext cx="7458075" cy="3222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solidFill>
                  <a:srgbClr val="7030A0"/>
                </a:solidFill>
              </a:rPr>
              <a:t>Retrieval</a:t>
            </a:r>
            <a:r>
              <a:rPr lang="en-US" dirty="0" smtClean="0"/>
              <a:t> </a:t>
            </a:r>
            <a:r>
              <a:rPr lang="en-US" dirty="0" smtClean="0">
                <a:solidFill>
                  <a:schemeClr val="accent6">
                    <a:lumMod val="50000"/>
                  </a:schemeClr>
                </a:solidFill>
              </a:rPr>
              <a:t>Augmented</a:t>
            </a:r>
            <a:r>
              <a:rPr lang="en-US" dirty="0" smtClean="0"/>
              <a:t> </a:t>
            </a:r>
            <a:r>
              <a:rPr lang="en-US" dirty="0" smtClean="0">
                <a:solidFill>
                  <a:schemeClr val="accent2">
                    <a:lumMod val="50000"/>
                  </a:schemeClr>
                </a:solidFill>
              </a:rPr>
              <a:t>Generation</a:t>
            </a:r>
            <a:endParaRPr lang="en-US" dirty="0">
              <a:solidFill>
                <a:schemeClr val="accent2">
                  <a:lumMod val="50000"/>
                </a:schemeClr>
              </a:solidFill>
            </a:endParaRP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smtClean="0">
                <a:solidFill>
                  <a:srgbClr val="7030A0"/>
                </a:solidFill>
              </a:rPr>
              <a:t>Retrieval</a:t>
            </a:r>
          </a:p>
          <a:p>
            <a:pPr marL="514350" lvl="2">
              <a:spcBef>
                <a:spcPts val="750"/>
              </a:spcBef>
              <a:spcAft>
                <a:spcPts val="600"/>
              </a:spcAft>
              <a:buClr>
                <a:schemeClr val="accent2"/>
              </a:buClr>
            </a:pPr>
            <a:r>
              <a:rPr lang="en-IN" sz="1700" dirty="0" smtClean="0"/>
              <a:t>Retrieve relevant information from database</a:t>
            </a:r>
          </a:p>
          <a:p>
            <a:pPr marL="171450" lvl="1">
              <a:spcBef>
                <a:spcPts val="750"/>
              </a:spcBef>
              <a:spcAft>
                <a:spcPts val="600"/>
              </a:spcAft>
              <a:buClr>
                <a:schemeClr val="accent2"/>
              </a:buClr>
            </a:pPr>
            <a:r>
              <a:rPr lang="en-IN" sz="2000" b="1" dirty="0" smtClean="0">
                <a:solidFill>
                  <a:schemeClr val="accent6">
                    <a:lumMod val="50000"/>
                  </a:schemeClr>
                </a:solidFill>
              </a:rPr>
              <a:t>Augmented</a:t>
            </a:r>
          </a:p>
          <a:p>
            <a:pPr marL="514350" lvl="2">
              <a:spcBef>
                <a:spcPts val="750"/>
              </a:spcBef>
              <a:spcAft>
                <a:spcPts val="600"/>
              </a:spcAft>
              <a:buClr>
                <a:schemeClr val="accent2"/>
              </a:buClr>
            </a:pPr>
            <a:r>
              <a:rPr lang="en-IN" sz="1700" dirty="0" smtClean="0"/>
              <a:t>Retrieved information + LLM based Generation</a:t>
            </a:r>
          </a:p>
          <a:p>
            <a:pPr marL="171450" lvl="1">
              <a:spcBef>
                <a:spcPts val="750"/>
              </a:spcBef>
              <a:spcAft>
                <a:spcPts val="600"/>
              </a:spcAft>
              <a:buClr>
                <a:schemeClr val="accent2"/>
              </a:buClr>
            </a:pPr>
            <a:r>
              <a:rPr lang="en-IN" sz="2000" b="1" dirty="0" smtClean="0">
                <a:solidFill>
                  <a:schemeClr val="accent2">
                    <a:lumMod val="50000"/>
                  </a:schemeClr>
                </a:solidFill>
              </a:rPr>
              <a:t>Generation</a:t>
            </a:r>
          </a:p>
          <a:p>
            <a:pPr marL="514350" lvl="2">
              <a:spcBef>
                <a:spcPts val="750"/>
              </a:spcBef>
              <a:spcAft>
                <a:spcPts val="600"/>
              </a:spcAft>
              <a:buClr>
                <a:schemeClr val="accent2"/>
              </a:buClr>
            </a:pPr>
            <a:r>
              <a:rPr lang="en-IN" sz="1700" dirty="0" smtClean="0"/>
              <a:t>Generate answer using LLM</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Improve accuracy</a:t>
            </a:r>
          </a:p>
          <a:p>
            <a:pPr marL="514350" lvl="2">
              <a:spcBef>
                <a:spcPts val="750"/>
              </a:spcBef>
              <a:spcAft>
                <a:spcPts val="600"/>
              </a:spcAft>
              <a:buClr>
                <a:schemeClr val="accent2"/>
              </a:buClr>
            </a:pPr>
            <a:r>
              <a:rPr lang="en-IN" sz="1700" dirty="0" smtClean="0"/>
              <a:t>Closed book test v/s Open book text with Index page</a:t>
            </a:r>
          </a:p>
          <a:p>
            <a:pPr marL="171450" lvl="1">
              <a:spcBef>
                <a:spcPts val="750"/>
              </a:spcBef>
              <a:spcAft>
                <a:spcPts val="600"/>
              </a:spcAft>
              <a:buClr>
                <a:schemeClr val="accent2"/>
              </a:buClr>
            </a:pPr>
            <a:r>
              <a:rPr lang="en-IN" sz="2000" dirty="0" smtClean="0"/>
              <a:t>Increase transparency</a:t>
            </a:r>
          </a:p>
          <a:p>
            <a:pPr marL="514350" lvl="2">
              <a:spcBef>
                <a:spcPts val="750"/>
              </a:spcBef>
              <a:spcAft>
                <a:spcPts val="600"/>
              </a:spcAft>
              <a:buClr>
                <a:schemeClr val="accent2"/>
              </a:buClr>
            </a:pPr>
            <a:r>
              <a:rPr lang="en-US" sz="1700" dirty="0" smtClean="0"/>
              <a:t>Text references – Retrieved documents</a:t>
            </a:r>
            <a:endParaRPr lang="en-IN" sz="2000" dirty="0" smtClean="0"/>
          </a:p>
          <a:p>
            <a:pPr marL="171450" lvl="1">
              <a:spcBef>
                <a:spcPts val="750"/>
              </a:spcBef>
              <a:spcAft>
                <a:spcPts val="600"/>
              </a:spcAft>
              <a:buClr>
                <a:schemeClr val="accent2"/>
              </a:buClr>
            </a:pPr>
            <a:r>
              <a:rPr lang="en-IN" sz="2000" dirty="0" smtClean="0"/>
              <a:t>Reduce hallucination</a:t>
            </a:r>
          </a:p>
          <a:p>
            <a:pPr marL="514350" lvl="2">
              <a:spcBef>
                <a:spcPts val="750"/>
              </a:spcBef>
              <a:spcAft>
                <a:spcPts val="600"/>
              </a:spcAft>
              <a:buClr>
                <a:schemeClr val="accent2"/>
              </a:buClr>
            </a:pPr>
            <a:r>
              <a:rPr lang="en-IN" sz="1700" dirty="0" smtClean="0"/>
              <a:t>Augmentation – Retrieval + Generation</a:t>
            </a:r>
          </a:p>
          <a:p>
            <a:pPr marL="171450" lvl="1">
              <a:spcBef>
                <a:spcPts val="750"/>
              </a:spcBef>
              <a:spcAft>
                <a:spcPts val="600"/>
              </a:spcAft>
              <a:buClr>
                <a:schemeClr val="accent2"/>
              </a:buClr>
            </a:pPr>
            <a:r>
              <a:rPr lang="en-US" sz="1700" dirty="0" smtClean="0"/>
              <a:t>Up to date information</a:t>
            </a:r>
          </a:p>
          <a:p>
            <a:pPr marL="514350" lvl="2">
              <a:spcBef>
                <a:spcPts val="750"/>
              </a:spcBef>
              <a:spcAft>
                <a:spcPts val="600"/>
              </a:spcAft>
              <a:buClr>
                <a:schemeClr val="accent2"/>
              </a:buClr>
            </a:pPr>
            <a:r>
              <a:rPr lang="en-US" sz="1700" dirty="0" smtClean="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Sahaayak – Retrieval Augmented Generation</a:t>
            </a:r>
            <a:endParaRPr lang="en-US" dirty="0"/>
          </a:p>
        </p:txBody>
      </p:sp>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smtClean="0">
                  <a:solidFill>
                    <a:schemeClr val="accent6">
                      <a:lumMod val="50000"/>
                    </a:schemeClr>
                  </a:solidFill>
                </a:rPr>
                <a:t>Load Sources </a:t>
              </a:r>
              <a:endParaRPr lang="en-IN" sz="1600" b="1" dirty="0">
                <a:solidFill>
                  <a:schemeClr val="accent6">
                    <a:lumMod val="50000"/>
                  </a:schemeClr>
                </a:solidFill>
              </a:endParaRP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smtClean="0">
                  <a:solidFill>
                    <a:schemeClr val="accent2">
                      <a:lumMod val="50000"/>
                    </a:schemeClr>
                  </a:solidFill>
                </a:rPr>
                <a:t>Transform</a:t>
              </a:r>
            </a:p>
            <a:p>
              <a:pPr algn="ctr"/>
              <a:r>
                <a:rPr lang="en-IN" sz="1600" b="1" dirty="0" smtClean="0">
                  <a:solidFill>
                    <a:schemeClr val="accent2">
                      <a:lumMod val="50000"/>
                    </a:schemeClr>
                  </a:solidFill>
                </a:rPr>
                <a:t>Sources</a:t>
              </a:r>
              <a:endParaRPr lang="en-IN" sz="1600" b="1" dirty="0">
                <a:solidFill>
                  <a:schemeClr val="accent2">
                    <a:lumMod val="50000"/>
                  </a:schemeClr>
                </a:solidFill>
              </a:endParaRP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smtClean="0">
                  <a:solidFill>
                    <a:schemeClr val="accent5">
                      <a:lumMod val="50000"/>
                    </a:schemeClr>
                  </a:solidFill>
                </a:rPr>
                <a:t>Compute</a:t>
              </a:r>
            </a:p>
            <a:p>
              <a:pPr algn="ctr"/>
              <a:r>
                <a:rPr lang="en-IN" sz="1600" b="1" dirty="0" smtClean="0">
                  <a:solidFill>
                    <a:schemeClr val="accent5">
                      <a:lumMod val="50000"/>
                    </a:schemeClr>
                  </a:solidFill>
                </a:rPr>
                <a:t>Embeddings</a:t>
              </a:r>
              <a:endParaRPr lang="en-IN" sz="1600" b="1" dirty="0">
                <a:solidFill>
                  <a:schemeClr val="accent5">
                    <a:lumMod val="50000"/>
                  </a:schemeClr>
                </a:solidFill>
              </a:endParaRP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smtClean="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581275"/>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smtClean="0">
                  <a:solidFill>
                    <a:schemeClr val="accent6">
                      <a:lumMod val="50000"/>
                    </a:schemeClr>
                  </a:solidFill>
                </a:rPr>
                <a:t>Vector </a:t>
              </a:r>
            </a:p>
            <a:p>
              <a:pPr algn="ctr"/>
              <a:r>
                <a:rPr lang="en-IN" b="1" dirty="0" smtClean="0">
                  <a:solidFill>
                    <a:schemeClr val="accent6">
                      <a:lumMod val="50000"/>
                    </a:schemeClr>
                  </a:solidFill>
                </a:rPr>
                <a:t>Database</a:t>
              </a:r>
              <a:endParaRPr lang="en-IN" b="1" dirty="0">
                <a:solidFill>
                  <a:schemeClr val="accent6">
                    <a:lumMod val="50000"/>
                  </a:schemeClr>
                </a:solidFill>
              </a:endParaRPr>
            </a:p>
          </p:txBody>
        </p:sp>
      </p:gr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Sahaayak – Retrieval Augmented Generation</a:t>
            </a:r>
            <a:endParaRPr lang="en-US" dirty="0"/>
          </a:p>
        </p:txBody>
      </p:sp>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smtClean="0">
                  <a:solidFill>
                    <a:schemeClr val="accent5">
                      <a:lumMod val="75000"/>
                    </a:schemeClr>
                  </a:solidFill>
                </a:rPr>
                <a:t>Question</a:t>
              </a:r>
              <a:endParaRPr lang="en-IN" sz="1600" b="1" dirty="0">
                <a:solidFill>
                  <a:schemeClr val="accent5">
                    <a:lumMod val="75000"/>
                  </a:schemeClr>
                </a:solidFill>
              </a:endParaRP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smtClean="0">
                  <a:solidFill>
                    <a:schemeClr val="accent5">
                      <a:lumMod val="50000"/>
                    </a:schemeClr>
                  </a:solidFill>
                </a:rPr>
                <a:t>Prompt</a:t>
              </a:r>
              <a:endParaRPr lang="en-IN" sz="1600" b="1" dirty="0">
                <a:solidFill>
                  <a:schemeClr val="accent5">
                    <a:lumMod val="50000"/>
                  </a:schemeClr>
                </a:solidFill>
              </a:endParaRP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smtClean="0">
                  <a:solidFill>
                    <a:schemeClr val="accent4">
                      <a:lumMod val="50000"/>
                    </a:schemeClr>
                  </a:solidFill>
                </a:rPr>
                <a:t>Response</a:t>
              </a:r>
              <a:endParaRPr lang="en-IN" sz="1600" b="1" dirty="0">
                <a:solidFill>
                  <a:schemeClr val="accent4">
                    <a:lumMod val="50000"/>
                  </a:schemeClr>
                </a:solidFill>
              </a:endParaRP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smtClean="0">
                  <a:solidFill>
                    <a:schemeClr val="accent2">
                      <a:lumMod val="50000"/>
                    </a:schemeClr>
                  </a:solidFill>
                </a:rPr>
                <a:t>Retrieval </a:t>
              </a:r>
            </a:p>
            <a:p>
              <a:pPr algn="ctr"/>
              <a:r>
                <a:rPr lang="en-IN" sz="1600" b="1" dirty="0" smtClean="0">
                  <a:solidFill>
                    <a:schemeClr val="accent2">
                      <a:lumMod val="50000"/>
                    </a:schemeClr>
                  </a:solidFill>
                </a:rPr>
                <a:t>Query</a:t>
              </a:r>
              <a:endParaRPr lang="en-IN" sz="1600" b="1" dirty="0">
                <a:solidFill>
                  <a:schemeClr val="accent2">
                    <a:lumMod val="50000"/>
                  </a:schemeClr>
                </a:solidFill>
              </a:endParaRP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smtClean="0">
                  <a:solidFill>
                    <a:schemeClr val="accent2">
                      <a:lumMod val="50000"/>
                    </a:schemeClr>
                  </a:solidFill>
                </a:rPr>
                <a:t>Retrieved </a:t>
              </a:r>
            </a:p>
            <a:p>
              <a:pPr algn="ctr"/>
              <a:r>
                <a:rPr lang="en-IN" sz="1600" b="1" dirty="0" smtClean="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smtClean="0">
                <a:solidFill>
                  <a:schemeClr val="accent6">
                    <a:lumMod val="50000"/>
                  </a:schemeClr>
                </a:solidFill>
              </a:rPr>
              <a:t>Vector </a:t>
            </a:r>
          </a:p>
          <a:p>
            <a:pPr algn="ctr"/>
            <a:r>
              <a:rPr lang="en-IN" b="1" dirty="0" smtClean="0">
                <a:solidFill>
                  <a:schemeClr val="accent6">
                    <a:lumMod val="50000"/>
                  </a:schemeClr>
                </a:solidFill>
              </a:rPr>
              <a:t>Database</a:t>
            </a:r>
            <a:endParaRPr lang="en-IN" b="1" dirty="0">
              <a:solidFill>
                <a:schemeClr val="accent6">
                  <a:lumMod val="50000"/>
                </a:schemeClr>
              </a:solidFill>
            </a:endParaRPr>
          </a:p>
        </p:txBody>
      </p:sp>
      <p:sp>
        <p:nvSpPr>
          <p:cNvPr id="43" name="TextBox 42"/>
          <p:cNvSpPr txBox="1"/>
          <p:nvPr/>
        </p:nvSpPr>
        <p:spPr>
          <a:xfrm>
            <a:off x="5086350" y="1181100"/>
            <a:ext cx="551754" cy="307777"/>
          </a:xfrm>
          <a:prstGeom prst="rect">
            <a:avLst/>
          </a:prstGeom>
          <a:noFill/>
        </p:spPr>
        <p:txBody>
          <a:bodyPr wrap="none" rtlCol="0">
            <a:spAutoFit/>
          </a:bodyPr>
          <a:lstStyle/>
          <a:p>
            <a:pPr algn="ctr"/>
            <a:r>
              <a:rPr lang="en-IN" b="1" dirty="0" smtClean="0">
                <a:solidFill>
                  <a:schemeClr val="accent5">
                    <a:lumMod val="50000"/>
                  </a:schemeClr>
                </a:solidFill>
              </a:rPr>
              <a:t>LLM</a:t>
            </a:r>
            <a:endParaRPr lang="en-IN" b="1" dirty="0">
              <a:solidFill>
                <a:schemeClr val="accent5">
                  <a:lumMod val="50000"/>
                </a:schemeClr>
              </a:solidFill>
            </a:endParaRP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Sahaayak – BARC Documents</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smtClean="0">
                <a:solidFill>
                  <a:schemeClr val="accent5">
                    <a:lumMod val="50000"/>
                  </a:schemeClr>
                </a:solidFill>
              </a:rPr>
              <a:t>[INST]</a:t>
            </a:r>
          </a:p>
          <a:p>
            <a:pPr marL="0" indent="0" algn="just">
              <a:lnSpc>
                <a:spcPct val="120000"/>
              </a:lnSpc>
              <a:spcBef>
                <a:spcPts val="400"/>
              </a:spcBef>
              <a:spcAft>
                <a:spcPts val="400"/>
              </a:spcAft>
              <a:buNone/>
            </a:pPr>
            <a:r>
              <a:rPr lang="en-IN" sz="1800" b="1" dirty="0" smtClean="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smtClean="0">
                <a:solidFill>
                  <a:schemeClr val="accent6">
                    <a:lumMod val="75000"/>
                  </a:schemeClr>
                </a:solidFill>
              </a:rPr>
              <a:t>CONTEXT:</a:t>
            </a:r>
          </a:p>
          <a:p>
            <a:pPr marL="0" indent="0" algn="just">
              <a:lnSpc>
                <a:spcPct val="120000"/>
              </a:lnSpc>
              <a:spcBef>
                <a:spcPts val="400"/>
              </a:spcBef>
              <a:spcAft>
                <a:spcPts val="400"/>
              </a:spcAft>
              <a:buNone/>
            </a:pPr>
            <a:r>
              <a:rPr lang="en-IN" sz="1800" b="1" dirty="0" smtClean="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smtClean="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smtClean="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smtClean="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smtClean="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/Llama-2-13B-chat-GPTQ</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smtClean="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smtClean="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smtClean="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Introduction</a:t>
            </a:r>
            <a:endParaRPr lang="en-US" dirty="0"/>
          </a:p>
        </p:txBody>
      </p:sp>
      <p:grpSp>
        <p:nvGrpSpPr>
          <p:cNvPr id="22" name="Group 21"/>
          <p:cNvGrpSpPr/>
          <p:nvPr/>
        </p:nvGrpSpPr>
        <p:grpSpPr>
          <a:xfrm>
            <a:off x="1047749" y="1283434"/>
            <a:ext cx="1628776" cy="1631965"/>
            <a:chOff x="523874" y="1445359"/>
            <a:chExt cx="1628776" cy="1631965"/>
          </a:xfrm>
        </p:grpSpPr>
        <p:sp>
          <p:nvSpPr>
            <p:cNvPr id="3" name="Oval 2"/>
            <p:cNvSpPr/>
            <p:nvPr/>
          </p:nvSpPr>
          <p:spPr>
            <a:xfrm>
              <a:off x="523874" y="1457324"/>
              <a:ext cx="1620000" cy="1620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33400" y="1445359"/>
              <a:ext cx="1619250" cy="1631216"/>
            </a:xfrm>
            <a:prstGeom prst="rect">
              <a:avLst/>
            </a:prstGeom>
            <a:noFill/>
          </p:spPr>
          <p:txBody>
            <a:bodyPr wrap="square" rtlCol="0">
              <a:spAutoFit/>
            </a:bodyPr>
            <a:lstStyle/>
            <a:p>
              <a:pPr algn="ctr"/>
              <a:r>
                <a:rPr lang="en-IN" sz="1600" b="1" dirty="0" err="1" smtClean="0">
                  <a:solidFill>
                    <a:schemeClr val="bg1"/>
                  </a:solidFill>
                </a:rPr>
                <a:t>OpenAI</a:t>
              </a:r>
              <a:endParaRPr lang="en-IN" sz="1600" b="1" dirty="0" smtClean="0">
                <a:solidFill>
                  <a:schemeClr val="bg1"/>
                </a:solidFill>
              </a:endParaRPr>
            </a:p>
            <a:p>
              <a:pPr algn="ctr"/>
              <a:endParaRPr lang="en-IN" b="1" dirty="0" smtClean="0">
                <a:solidFill>
                  <a:schemeClr val="bg1"/>
                </a:solidFill>
              </a:endParaRPr>
            </a:p>
            <a:p>
              <a:pPr algn="ctr"/>
              <a:r>
                <a:rPr lang="en-IN" b="1" dirty="0" smtClean="0">
                  <a:solidFill>
                    <a:schemeClr val="bg1"/>
                  </a:solidFill>
                </a:rPr>
                <a:t>GPT 3.5, GPT 4, GPT 4o,GPT o1</a:t>
              </a:r>
            </a:p>
            <a:p>
              <a:pPr algn="ctr"/>
              <a:endParaRPr lang="en-IN" b="1" dirty="0" smtClean="0">
                <a:solidFill>
                  <a:schemeClr val="bg1"/>
                </a:solidFill>
              </a:endParaRPr>
            </a:p>
            <a:p>
              <a:pPr algn="ctr"/>
              <a:r>
                <a:rPr lang="en-IN" b="1" dirty="0" smtClean="0">
                  <a:solidFill>
                    <a:schemeClr val="bg1"/>
                  </a:solidFill>
                </a:rPr>
                <a:t>API</a:t>
              </a:r>
            </a:p>
            <a:p>
              <a:pPr algn="ctr"/>
              <a:r>
                <a:rPr lang="en-IN" b="1" dirty="0" smtClean="0">
                  <a:solidFill>
                    <a:schemeClr val="bg1"/>
                  </a:solidFill>
                </a:rPr>
                <a:t> </a:t>
              </a:r>
              <a:endParaRPr lang="en-IN" b="1" dirty="0">
                <a:solidFill>
                  <a:schemeClr val="bg1"/>
                </a:solidFill>
              </a:endParaRPr>
            </a:p>
          </p:txBody>
        </p:sp>
      </p:grpSp>
      <p:grpSp>
        <p:nvGrpSpPr>
          <p:cNvPr id="19" name="Group 18"/>
          <p:cNvGrpSpPr/>
          <p:nvPr/>
        </p:nvGrpSpPr>
        <p:grpSpPr>
          <a:xfrm>
            <a:off x="3476625" y="1266824"/>
            <a:ext cx="1657350" cy="1688367"/>
            <a:chOff x="2762250" y="1476374"/>
            <a:chExt cx="1657350" cy="1688367"/>
          </a:xfrm>
        </p:grpSpPr>
        <p:sp>
          <p:nvSpPr>
            <p:cNvPr id="7" name="Oval 6"/>
            <p:cNvSpPr/>
            <p:nvPr/>
          </p:nvSpPr>
          <p:spPr>
            <a:xfrm>
              <a:off x="2781299" y="1476374"/>
              <a:ext cx="1620000" cy="16200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762250" y="1533525"/>
              <a:ext cx="1657350" cy="1631216"/>
            </a:xfrm>
            <a:prstGeom prst="rect">
              <a:avLst/>
            </a:prstGeom>
            <a:noFill/>
          </p:spPr>
          <p:txBody>
            <a:bodyPr wrap="square" rtlCol="0">
              <a:spAutoFit/>
            </a:bodyPr>
            <a:lstStyle/>
            <a:p>
              <a:pPr algn="ctr"/>
              <a:r>
                <a:rPr lang="en-IN" sz="1600" b="1" dirty="0" err="1" smtClean="0">
                  <a:solidFill>
                    <a:schemeClr val="bg1"/>
                  </a:solidFill>
                </a:rPr>
                <a:t>Anthropic</a:t>
              </a:r>
              <a:endParaRPr lang="en-IN" sz="1600" b="1" dirty="0" smtClean="0">
                <a:solidFill>
                  <a:schemeClr val="bg1"/>
                </a:solidFill>
              </a:endParaRPr>
            </a:p>
            <a:p>
              <a:pPr algn="ctr"/>
              <a:endParaRPr lang="en-IN" b="1" dirty="0" smtClean="0">
                <a:solidFill>
                  <a:schemeClr val="bg1"/>
                </a:solidFill>
              </a:endParaRPr>
            </a:p>
            <a:p>
              <a:pPr algn="ctr"/>
              <a:r>
                <a:rPr lang="en-IN" b="1" dirty="0" smtClean="0">
                  <a:solidFill>
                    <a:schemeClr val="bg1"/>
                  </a:solidFill>
                </a:rPr>
                <a:t>Claude 3,  Claude 3.5</a:t>
              </a:r>
            </a:p>
            <a:p>
              <a:pPr algn="ctr"/>
              <a:endParaRPr lang="en-IN" b="1" dirty="0" smtClean="0">
                <a:solidFill>
                  <a:schemeClr val="bg1"/>
                </a:solidFill>
              </a:endParaRPr>
            </a:p>
            <a:p>
              <a:pPr algn="ctr"/>
              <a:r>
                <a:rPr lang="en-IN" b="1" dirty="0" smtClean="0">
                  <a:solidFill>
                    <a:schemeClr val="bg1"/>
                  </a:solidFill>
                </a:rPr>
                <a:t>API </a:t>
              </a:r>
            </a:p>
            <a:p>
              <a:pPr algn="ctr"/>
              <a:endParaRPr lang="en-IN" b="1" dirty="0">
                <a:solidFill>
                  <a:schemeClr val="bg1"/>
                </a:solidFill>
              </a:endParaRPr>
            </a:p>
          </p:txBody>
        </p:sp>
      </p:grpSp>
      <p:grpSp>
        <p:nvGrpSpPr>
          <p:cNvPr id="20" name="Group 19"/>
          <p:cNvGrpSpPr/>
          <p:nvPr/>
        </p:nvGrpSpPr>
        <p:grpSpPr>
          <a:xfrm>
            <a:off x="5972175" y="1219199"/>
            <a:ext cx="1695449" cy="1650267"/>
            <a:chOff x="5800725" y="2200274"/>
            <a:chExt cx="1695449" cy="1650267"/>
          </a:xfrm>
        </p:grpSpPr>
        <p:sp>
          <p:nvSpPr>
            <p:cNvPr id="12" name="Oval 11"/>
            <p:cNvSpPr/>
            <p:nvPr/>
          </p:nvSpPr>
          <p:spPr>
            <a:xfrm>
              <a:off x="5848349" y="2200274"/>
              <a:ext cx="1620000" cy="162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800725" y="2219325"/>
              <a:ext cx="1695449" cy="1631216"/>
            </a:xfrm>
            <a:prstGeom prst="rect">
              <a:avLst/>
            </a:prstGeom>
            <a:noFill/>
          </p:spPr>
          <p:txBody>
            <a:bodyPr wrap="square" rtlCol="0">
              <a:spAutoFit/>
            </a:bodyPr>
            <a:lstStyle/>
            <a:p>
              <a:pPr algn="ctr"/>
              <a:r>
                <a:rPr lang="en-IN" sz="1600" b="1" dirty="0" smtClean="0">
                  <a:solidFill>
                    <a:schemeClr val="bg1"/>
                  </a:solidFill>
                </a:rPr>
                <a:t>Google</a:t>
              </a:r>
            </a:p>
            <a:p>
              <a:pPr algn="ctr"/>
              <a:endParaRPr lang="en-IN" b="1" dirty="0" smtClean="0">
                <a:solidFill>
                  <a:schemeClr val="bg1"/>
                </a:solidFill>
              </a:endParaRPr>
            </a:p>
            <a:p>
              <a:pPr algn="ctr"/>
              <a:r>
                <a:rPr lang="en-IN" b="1" dirty="0" smtClean="0">
                  <a:solidFill>
                    <a:schemeClr val="bg1"/>
                  </a:solidFill>
                </a:rPr>
                <a:t>Gemini 1,   Gemini 1.5</a:t>
              </a:r>
            </a:p>
            <a:p>
              <a:pPr algn="ctr"/>
              <a:endParaRPr lang="en-IN" b="1" dirty="0" smtClean="0">
                <a:solidFill>
                  <a:schemeClr val="bg1"/>
                </a:solidFill>
              </a:endParaRPr>
            </a:p>
            <a:p>
              <a:pPr algn="ctr"/>
              <a:r>
                <a:rPr lang="en-IN" b="1" dirty="0" smtClean="0">
                  <a:solidFill>
                    <a:schemeClr val="bg1"/>
                  </a:solidFill>
                </a:rPr>
                <a:t>API </a:t>
              </a:r>
            </a:p>
            <a:p>
              <a:pPr algn="ctr"/>
              <a:endParaRPr lang="en-IN" b="1" dirty="0">
                <a:solidFill>
                  <a:schemeClr val="bg1"/>
                </a:solidFill>
              </a:endParaRPr>
            </a:p>
          </p:txBody>
        </p:sp>
      </p:grpSp>
      <p:grpSp>
        <p:nvGrpSpPr>
          <p:cNvPr id="18" name="Group 17"/>
          <p:cNvGrpSpPr/>
          <p:nvPr/>
        </p:nvGrpSpPr>
        <p:grpSpPr>
          <a:xfrm>
            <a:off x="1028701" y="3219449"/>
            <a:ext cx="1676400" cy="1634669"/>
            <a:chOff x="1704976" y="3190874"/>
            <a:chExt cx="1676400" cy="1634669"/>
          </a:xfrm>
        </p:grpSpPr>
        <p:sp>
          <p:nvSpPr>
            <p:cNvPr id="15" name="Oval 14"/>
            <p:cNvSpPr/>
            <p:nvPr/>
          </p:nvSpPr>
          <p:spPr>
            <a:xfrm>
              <a:off x="1743075" y="3190874"/>
              <a:ext cx="1620000" cy="16200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704976" y="3194327"/>
              <a:ext cx="1676400" cy="1631216"/>
            </a:xfrm>
            <a:prstGeom prst="rect">
              <a:avLst/>
            </a:prstGeom>
            <a:noFill/>
          </p:spPr>
          <p:txBody>
            <a:bodyPr wrap="square" rtlCol="0">
              <a:spAutoFit/>
            </a:bodyPr>
            <a:lstStyle/>
            <a:p>
              <a:pPr algn="ctr"/>
              <a:r>
                <a:rPr lang="en-IN" sz="1600" b="1" dirty="0" smtClean="0">
                  <a:solidFill>
                    <a:schemeClr val="bg1"/>
                  </a:solidFill>
                </a:rPr>
                <a:t>Meta</a:t>
              </a:r>
            </a:p>
            <a:p>
              <a:pPr algn="ctr"/>
              <a:endParaRPr lang="en-IN" b="1" dirty="0" smtClean="0">
                <a:solidFill>
                  <a:schemeClr val="bg1"/>
                </a:solidFill>
              </a:endParaRPr>
            </a:p>
            <a:p>
              <a:pPr algn="ctr"/>
              <a:r>
                <a:rPr lang="en-IN" b="1" dirty="0" smtClean="0">
                  <a:solidFill>
                    <a:schemeClr val="bg1"/>
                  </a:solidFill>
                </a:rPr>
                <a:t>Llama 2, Llama 3, Llama 3.1</a:t>
              </a:r>
            </a:p>
            <a:p>
              <a:pPr algn="ctr"/>
              <a:endParaRPr lang="en-IN" b="1" dirty="0" smtClean="0">
                <a:solidFill>
                  <a:schemeClr val="bg1"/>
                </a:solidFill>
              </a:endParaRPr>
            </a:p>
            <a:p>
              <a:pPr algn="ctr"/>
              <a:r>
                <a:rPr lang="en-IN" b="1" dirty="0" smtClean="0">
                  <a:solidFill>
                    <a:schemeClr val="bg1"/>
                  </a:solidFill>
                </a:rPr>
                <a:t>Open Source</a:t>
              </a:r>
            </a:p>
            <a:p>
              <a:pPr algn="ctr"/>
              <a:endParaRPr lang="en-IN" b="1" dirty="0">
                <a:solidFill>
                  <a:schemeClr val="bg1"/>
                </a:solidFill>
              </a:endParaRPr>
            </a:p>
          </p:txBody>
        </p:sp>
      </p:grpSp>
      <p:grpSp>
        <p:nvGrpSpPr>
          <p:cNvPr id="26" name="Group 25"/>
          <p:cNvGrpSpPr/>
          <p:nvPr/>
        </p:nvGrpSpPr>
        <p:grpSpPr>
          <a:xfrm>
            <a:off x="3419476" y="3276599"/>
            <a:ext cx="1657349" cy="1620000"/>
            <a:chOff x="3257551" y="3343274"/>
            <a:chExt cx="1657349" cy="1620000"/>
          </a:xfrm>
        </p:grpSpPr>
        <p:sp>
          <p:nvSpPr>
            <p:cNvPr id="24" name="Oval 23"/>
            <p:cNvSpPr/>
            <p:nvPr/>
          </p:nvSpPr>
          <p:spPr>
            <a:xfrm>
              <a:off x="3267075" y="3343274"/>
              <a:ext cx="1620000" cy="162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3257551" y="3413402"/>
              <a:ext cx="1657349" cy="1508105"/>
            </a:xfrm>
            <a:prstGeom prst="rect">
              <a:avLst/>
            </a:prstGeom>
            <a:noFill/>
          </p:spPr>
          <p:txBody>
            <a:bodyPr wrap="square" rtlCol="0">
              <a:spAutoFit/>
            </a:bodyPr>
            <a:lstStyle/>
            <a:p>
              <a:pPr algn="ctr"/>
              <a:r>
                <a:rPr lang="en-IN" sz="1600" b="1" dirty="0" smtClean="0">
                  <a:solidFill>
                    <a:schemeClr val="bg1"/>
                  </a:solidFill>
                </a:rPr>
                <a:t>Mistral AI</a:t>
              </a:r>
            </a:p>
            <a:p>
              <a:pPr algn="ctr"/>
              <a:endParaRPr lang="en-IN" sz="1000" b="1" dirty="0" smtClean="0">
                <a:solidFill>
                  <a:schemeClr val="bg1"/>
                </a:solidFill>
              </a:endParaRPr>
            </a:p>
            <a:p>
              <a:pPr algn="ctr"/>
              <a:r>
                <a:rPr lang="en-IN" b="1" dirty="0" err="1" smtClean="0">
                  <a:solidFill>
                    <a:schemeClr val="bg1"/>
                  </a:solidFill>
                </a:rPr>
                <a:t>Mixtral</a:t>
              </a:r>
              <a:r>
                <a:rPr lang="en-IN" b="1" dirty="0" smtClean="0">
                  <a:solidFill>
                    <a:schemeClr val="bg1"/>
                  </a:solidFill>
                </a:rPr>
                <a:t> 8x22B, </a:t>
              </a:r>
            </a:p>
            <a:p>
              <a:pPr algn="ctr"/>
              <a:r>
                <a:rPr lang="en-IN" b="1" dirty="0" smtClean="0">
                  <a:solidFill>
                    <a:schemeClr val="bg1"/>
                  </a:solidFill>
                </a:rPr>
                <a:t>Mistral Large 2</a:t>
              </a:r>
            </a:p>
            <a:p>
              <a:pPr algn="ctr"/>
              <a:endParaRPr lang="en-IN" sz="1000" b="1" dirty="0" smtClean="0">
                <a:solidFill>
                  <a:schemeClr val="bg1"/>
                </a:solidFill>
              </a:endParaRPr>
            </a:p>
            <a:p>
              <a:pPr algn="ctr"/>
              <a:r>
                <a:rPr lang="en-IN" b="1" dirty="0" smtClean="0">
                  <a:solidFill>
                    <a:schemeClr val="bg1"/>
                  </a:solidFill>
                </a:rPr>
                <a:t>Open Source</a:t>
              </a:r>
            </a:p>
            <a:p>
              <a:pPr algn="ctr"/>
              <a:endParaRPr lang="en-IN" b="1" dirty="0">
                <a:solidFill>
                  <a:schemeClr val="bg1"/>
                </a:solidFill>
              </a:endParaRPr>
            </a:p>
          </p:txBody>
        </p:sp>
      </p:grpSp>
      <p:grpSp>
        <p:nvGrpSpPr>
          <p:cNvPr id="30" name="Group 29"/>
          <p:cNvGrpSpPr/>
          <p:nvPr/>
        </p:nvGrpSpPr>
        <p:grpSpPr>
          <a:xfrm>
            <a:off x="6067426" y="3248024"/>
            <a:ext cx="1657349" cy="1620000"/>
            <a:chOff x="5934076" y="3314699"/>
            <a:chExt cx="1657349" cy="1620000"/>
          </a:xfrm>
        </p:grpSpPr>
        <p:sp>
          <p:nvSpPr>
            <p:cNvPr id="28" name="Oval 27"/>
            <p:cNvSpPr/>
            <p:nvPr/>
          </p:nvSpPr>
          <p:spPr>
            <a:xfrm>
              <a:off x="5943600" y="3314699"/>
              <a:ext cx="1620000" cy="1620000"/>
            </a:xfrm>
            <a:prstGeom prst="ellipse">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934076" y="3330595"/>
              <a:ext cx="1657349" cy="1508105"/>
            </a:xfrm>
            <a:prstGeom prst="rect">
              <a:avLst/>
            </a:prstGeom>
            <a:noFill/>
          </p:spPr>
          <p:txBody>
            <a:bodyPr wrap="square" rtlCol="0">
              <a:spAutoFit/>
            </a:bodyPr>
            <a:lstStyle/>
            <a:p>
              <a:pPr algn="ctr"/>
              <a:r>
                <a:rPr lang="en-IN" sz="1600" b="1" dirty="0" smtClean="0">
                  <a:solidFill>
                    <a:schemeClr val="bg1"/>
                  </a:solidFill>
                </a:rPr>
                <a:t>Google</a:t>
              </a:r>
            </a:p>
            <a:p>
              <a:pPr algn="ctr"/>
              <a:endParaRPr lang="en-IN" sz="1000" b="1" dirty="0" smtClean="0">
                <a:solidFill>
                  <a:schemeClr val="bg1"/>
                </a:solidFill>
              </a:endParaRPr>
            </a:p>
            <a:p>
              <a:pPr algn="ctr"/>
              <a:r>
                <a:rPr lang="en-IN" b="1" dirty="0" err="1" smtClean="0">
                  <a:solidFill>
                    <a:schemeClr val="bg1"/>
                  </a:solidFill>
                </a:rPr>
                <a:t>Gemma</a:t>
              </a:r>
              <a:r>
                <a:rPr lang="en-IN" b="1" dirty="0" smtClean="0">
                  <a:solidFill>
                    <a:schemeClr val="bg1"/>
                  </a:solidFill>
                </a:rPr>
                <a:t>, </a:t>
              </a:r>
            </a:p>
            <a:p>
              <a:pPr algn="ctr"/>
              <a:r>
                <a:rPr lang="en-IN" b="1" dirty="0" err="1" smtClean="0">
                  <a:solidFill>
                    <a:schemeClr val="bg1"/>
                  </a:solidFill>
                </a:rPr>
                <a:t>Gemma</a:t>
              </a:r>
              <a:r>
                <a:rPr lang="en-IN" b="1" dirty="0" smtClean="0">
                  <a:solidFill>
                    <a:schemeClr val="bg1"/>
                  </a:solidFill>
                </a:rPr>
                <a:t> 2</a:t>
              </a:r>
            </a:p>
            <a:p>
              <a:pPr algn="ctr"/>
              <a:endParaRPr lang="en-IN" sz="1000" b="1" dirty="0" smtClean="0">
                <a:solidFill>
                  <a:schemeClr val="bg1"/>
                </a:solidFill>
              </a:endParaRPr>
            </a:p>
            <a:p>
              <a:pPr algn="ctr"/>
              <a:r>
                <a:rPr lang="en-IN" b="1" dirty="0" smtClean="0">
                  <a:solidFill>
                    <a:schemeClr val="bg1"/>
                  </a:solidFill>
                </a:rPr>
                <a:t>Open Source</a:t>
              </a:r>
            </a:p>
            <a:p>
              <a:pPr algn="ctr"/>
              <a:endParaRPr lang="en-IN" b="1" dirty="0">
                <a:solidFill>
                  <a:schemeClr val="bg1"/>
                </a:solidFill>
              </a:endParaRPr>
            </a:p>
          </p:txBody>
        </p:sp>
      </p:gr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Sahaayak – BARC Documents</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92500"/>
          </a:bodyPr>
          <a:lstStyle/>
          <a:p>
            <a:pPr marL="0" indent="0" algn="just">
              <a:lnSpc>
                <a:spcPct val="120000"/>
              </a:lnSpc>
              <a:spcBef>
                <a:spcPts val="400"/>
              </a:spcBef>
              <a:spcAft>
                <a:spcPts val="400"/>
              </a:spcAft>
              <a:buNone/>
            </a:pPr>
            <a:r>
              <a:rPr lang="en-IN" sz="1800" b="1" dirty="0" smtClean="0">
                <a:solidFill>
                  <a:schemeClr val="accent5">
                    <a:lumMod val="50000"/>
                  </a:schemeClr>
                </a:solidFill>
              </a:rPr>
              <a:t>Q1. What is Neutron Transport?</a:t>
            </a:r>
          </a:p>
          <a:p>
            <a:pPr marL="0" indent="0" algn="just">
              <a:lnSpc>
                <a:spcPct val="120000"/>
              </a:lnSpc>
              <a:spcBef>
                <a:spcPts val="400"/>
              </a:spcBef>
              <a:spcAft>
                <a:spcPts val="400"/>
              </a:spcAft>
              <a:buNone/>
            </a:pPr>
            <a:r>
              <a:rPr lang="en-IN" sz="1500" b="1" dirty="0" smtClean="0">
                <a:solidFill>
                  <a:schemeClr val="accent4">
                    <a:lumMod val="50000"/>
                  </a:schemeClr>
                </a:solidFill>
              </a:rPr>
              <a:t>Neutron Transport refers to the study of the movement of neutrons through a medium, such as a nuclear reactor core. It involves understanding how neutrons interact with the material they pass through, including absorption, scattering, and fission. The goal of neutron transport simulations is to predict the behaviour of the reactor and optimize its performance.</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/Llama-2-13B-chat-GPTQ</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700" b="1" dirty="0" smtClean="0">
                <a:solidFill>
                  <a:schemeClr val="accent5">
                    <a:lumMod val="50000"/>
                  </a:schemeClr>
                </a:solidFill>
              </a:rPr>
              <a:t>Q2. What is AHWR?</a:t>
            </a:r>
          </a:p>
          <a:p>
            <a:pPr marL="0" indent="0" algn="just">
              <a:lnSpc>
                <a:spcPct val="120000"/>
              </a:lnSpc>
              <a:spcBef>
                <a:spcPts val="400"/>
              </a:spcBef>
              <a:spcAft>
                <a:spcPts val="400"/>
              </a:spcAft>
              <a:buNone/>
            </a:pPr>
            <a:r>
              <a:rPr lang="en-IN" sz="1400" b="1" dirty="0" smtClean="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600" b="1" dirty="0" smtClean="0">
              <a:solidFill>
                <a:schemeClr val="accent4">
                  <a:lumMod val="50000"/>
                </a:schemeClr>
              </a:solidFill>
            </a:endParaRPr>
          </a:p>
          <a:p>
            <a:pPr marL="0" indent="0" algn="just">
              <a:lnSpc>
                <a:spcPct val="120000"/>
              </a:lnSpc>
              <a:spcBef>
                <a:spcPts val="400"/>
              </a:spcBef>
              <a:spcAft>
                <a:spcPts val="400"/>
              </a:spcAft>
              <a:buNone/>
            </a:pPr>
            <a:r>
              <a:rPr lang="en-IN" sz="1700" b="1" dirty="0" smtClean="0">
                <a:solidFill>
                  <a:schemeClr val="accent5">
                    <a:lumMod val="50000"/>
                  </a:schemeClr>
                </a:solidFill>
              </a:rPr>
              <a:t>Q3. What is MSBR?</a:t>
            </a:r>
          </a:p>
          <a:p>
            <a:pPr marL="0" indent="0" algn="just">
              <a:lnSpc>
                <a:spcPct val="120000"/>
              </a:lnSpc>
              <a:spcBef>
                <a:spcPts val="400"/>
              </a:spcBef>
              <a:spcAft>
                <a:spcPts val="400"/>
              </a:spcAft>
              <a:buNone/>
            </a:pPr>
            <a:r>
              <a:rPr lang="en-IN" sz="1400" b="1" dirty="0" smtClean="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smtClean="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def factorial(n):</a:t>
            </a:r>
          </a:p>
          <a:p>
            <a:pPr marL="0" indent="0" algn="just">
              <a:lnSpc>
                <a:spcPct val="100000"/>
              </a:lnSpc>
              <a:spcBef>
                <a:spcPts val="300"/>
              </a:spcBef>
              <a:spcAft>
                <a:spcPts val="300"/>
              </a:spcAft>
              <a:buNone/>
            </a:pPr>
            <a:r>
              <a:rPr lang="en-IN" sz="1600" b="1" dirty="0" smtClean="0">
                <a:solidFill>
                  <a:schemeClr val="accent4">
                    <a:lumMod val="50000"/>
                  </a:schemeClr>
                </a:solidFill>
              </a:rPr>
              <a:t>    if n &lt; 0:</a:t>
            </a:r>
          </a:p>
          <a:p>
            <a:pPr marL="0" indent="0" algn="just">
              <a:lnSpc>
                <a:spcPct val="100000"/>
              </a:lnSpc>
              <a:spcBef>
                <a:spcPts val="300"/>
              </a:spcBef>
              <a:spcAft>
                <a:spcPts val="300"/>
              </a:spcAft>
              <a:buNone/>
            </a:pPr>
            <a:r>
              <a:rPr lang="en-IN" sz="1600" b="1" dirty="0" smtClean="0">
                <a:solidFill>
                  <a:schemeClr val="accent4">
                    <a:lumMod val="50000"/>
                  </a:schemeClr>
                </a:solidFill>
              </a:rPr>
              <a:t>        raise </a:t>
            </a:r>
            <a:r>
              <a:rPr lang="en-IN" sz="1600" b="1" dirty="0" err="1" smtClean="0">
                <a:solidFill>
                  <a:schemeClr val="accent4">
                    <a:lumMod val="50000"/>
                  </a:schemeClr>
                </a:solidFill>
              </a:rPr>
              <a:t>ValueError</a:t>
            </a:r>
            <a:r>
              <a:rPr lang="en-IN" sz="1600" b="1" dirty="0" smtClean="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smtClean="0">
                <a:solidFill>
                  <a:schemeClr val="accent4">
                    <a:lumMod val="50000"/>
                  </a:schemeClr>
                </a:solidFill>
              </a:rPr>
              <a:t>    </a:t>
            </a:r>
            <a:r>
              <a:rPr lang="en-IN" sz="1600" b="1" dirty="0" err="1" smtClean="0">
                <a:solidFill>
                  <a:schemeClr val="accent4">
                    <a:lumMod val="50000"/>
                  </a:schemeClr>
                </a:solidFill>
              </a:rPr>
              <a:t>elif</a:t>
            </a:r>
            <a:r>
              <a:rPr lang="en-IN" sz="1600" b="1" dirty="0" smtClean="0">
                <a:solidFill>
                  <a:schemeClr val="accent4">
                    <a:lumMod val="50000"/>
                  </a:schemeClr>
                </a:solidFill>
              </a:rPr>
              <a:t> n == 0 or n == 1:</a:t>
            </a:r>
          </a:p>
          <a:p>
            <a:pPr marL="0" indent="0" algn="just">
              <a:lnSpc>
                <a:spcPct val="100000"/>
              </a:lnSpc>
              <a:spcBef>
                <a:spcPts val="300"/>
              </a:spcBef>
              <a:spcAft>
                <a:spcPts val="300"/>
              </a:spcAft>
              <a:buNone/>
            </a:pPr>
            <a:r>
              <a:rPr lang="en-IN" sz="1600" b="1" dirty="0" smtClean="0">
                <a:solidFill>
                  <a:schemeClr val="accent4">
                    <a:lumMod val="50000"/>
                  </a:schemeClr>
                </a:solidFill>
              </a:rPr>
              <a:t>        return 1</a:t>
            </a:r>
          </a:p>
          <a:p>
            <a:pPr marL="0" indent="0" algn="just">
              <a:lnSpc>
                <a:spcPct val="100000"/>
              </a:lnSpc>
              <a:spcBef>
                <a:spcPts val="300"/>
              </a:spcBef>
              <a:spcAft>
                <a:spcPts val="300"/>
              </a:spcAft>
              <a:buNone/>
            </a:pPr>
            <a:r>
              <a:rPr lang="en-IN" sz="1600" b="1" dirty="0" smtClean="0">
                <a:solidFill>
                  <a:schemeClr val="accent4">
                    <a:lumMod val="50000"/>
                  </a:schemeClr>
                </a:solidFill>
              </a:rPr>
              <a:t>    else:</a:t>
            </a:r>
          </a:p>
          <a:p>
            <a:pPr marL="0" indent="0" algn="just">
              <a:lnSpc>
                <a:spcPct val="100000"/>
              </a:lnSpc>
              <a:spcBef>
                <a:spcPts val="300"/>
              </a:spcBef>
              <a:spcAft>
                <a:spcPts val="300"/>
              </a:spcAft>
              <a:buNone/>
            </a:pPr>
            <a:r>
              <a:rPr lang="en-IN" sz="1600" b="1" dirty="0" smtClean="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smtClean="0">
                <a:solidFill>
                  <a:schemeClr val="accent5">
                    <a:lumMod val="50000"/>
                  </a:schemeClr>
                </a:solidFill>
              </a:rPr>
              <a:t>Correct following Python code.</a:t>
            </a:r>
          </a:p>
          <a:p>
            <a:pPr marL="0" indent="0" algn="just">
              <a:spcBef>
                <a:spcPts val="300"/>
              </a:spcBef>
              <a:spcAft>
                <a:spcPts val="300"/>
              </a:spcAft>
              <a:buNone/>
            </a:pPr>
            <a:r>
              <a:rPr lang="en-IN" sz="1800" dirty="0" smtClean="0">
                <a:solidFill>
                  <a:schemeClr val="accent6">
                    <a:lumMod val="75000"/>
                  </a:schemeClr>
                </a:solidFill>
              </a:rPr>
              <a:t>def factorial(n):</a:t>
            </a:r>
          </a:p>
          <a:p>
            <a:pPr marL="0" indent="0" algn="just">
              <a:spcBef>
                <a:spcPts val="300"/>
              </a:spcBef>
              <a:spcAft>
                <a:spcPts val="300"/>
              </a:spcAft>
              <a:buNone/>
            </a:pPr>
            <a:r>
              <a:rPr lang="en-IN" sz="1800" dirty="0" smtClean="0">
                <a:solidFill>
                  <a:schemeClr val="accent6">
                    <a:lumMod val="75000"/>
                  </a:schemeClr>
                </a:solidFill>
              </a:rPr>
              <a:t>    if n == 0 or n == 1:</a:t>
            </a:r>
          </a:p>
          <a:p>
            <a:pPr marL="0" indent="0" algn="just">
              <a:spcBef>
                <a:spcPts val="300"/>
              </a:spcBef>
              <a:spcAft>
                <a:spcPts val="300"/>
              </a:spcAft>
              <a:buNone/>
            </a:pPr>
            <a:r>
              <a:rPr lang="en-IN" sz="1800" dirty="0" smtClean="0">
                <a:solidFill>
                  <a:schemeClr val="accent6">
                    <a:lumMod val="75000"/>
                  </a:schemeClr>
                </a:solidFill>
              </a:rPr>
              <a:t>        return 1</a:t>
            </a:r>
          </a:p>
          <a:p>
            <a:pPr marL="0" indent="0" algn="just">
              <a:spcBef>
                <a:spcPts val="300"/>
              </a:spcBef>
              <a:spcAft>
                <a:spcPts val="300"/>
              </a:spcAft>
              <a:buNone/>
            </a:pPr>
            <a:r>
              <a:rPr lang="en-IN" sz="1800" dirty="0" smtClean="0">
                <a:solidFill>
                  <a:schemeClr val="accent6">
                    <a:lumMod val="75000"/>
                  </a:schemeClr>
                </a:solidFill>
              </a:rPr>
              <a:t>    else:</a:t>
            </a:r>
          </a:p>
          <a:p>
            <a:pPr marL="0" indent="0" algn="just">
              <a:spcBef>
                <a:spcPts val="300"/>
              </a:spcBef>
              <a:spcAft>
                <a:spcPts val="300"/>
              </a:spcAft>
              <a:buNone/>
            </a:pPr>
            <a:r>
              <a:rPr lang="en-IN" sz="1800" dirty="0" smtClean="0">
                <a:solidFill>
                  <a:schemeClr val="accent6">
                    <a:lumMod val="75000"/>
                  </a:schemeClr>
                </a:solidFill>
              </a:rPr>
              <a:t>        result = 1</a:t>
            </a:r>
          </a:p>
          <a:p>
            <a:pPr marL="0" indent="0" algn="just">
              <a:spcBef>
                <a:spcPts val="300"/>
              </a:spcBef>
              <a:spcAft>
                <a:spcPts val="300"/>
              </a:spcAft>
              <a:buNone/>
            </a:pPr>
            <a:r>
              <a:rPr lang="en-IN" sz="1800" dirty="0" smtClean="0">
                <a:solidFill>
                  <a:schemeClr val="accent6">
                    <a:lumMod val="75000"/>
                  </a:schemeClr>
                </a:solidFill>
              </a:rPr>
              <a:t>        for </a:t>
            </a:r>
            <a:r>
              <a:rPr lang="en-IN" sz="1800" dirty="0" err="1" smtClean="0">
                <a:solidFill>
                  <a:schemeClr val="accent6">
                    <a:lumMod val="75000"/>
                  </a:schemeClr>
                </a:solidFill>
              </a:rPr>
              <a:t>i</a:t>
            </a:r>
            <a:r>
              <a:rPr lang="en-IN" sz="1800" dirty="0" smtClean="0">
                <a:solidFill>
                  <a:schemeClr val="accent6">
                    <a:lumMod val="75000"/>
                  </a:schemeClr>
                </a:solidFill>
              </a:rPr>
              <a:t> in range(2, n + 1):</a:t>
            </a:r>
          </a:p>
          <a:p>
            <a:pPr marL="0" indent="0" algn="just">
              <a:spcBef>
                <a:spcPts val="300"/>
              </a:spcBef>
              <a:spcAft>
                <a:spcPts val="300"/>
              </a:spcAft>
              <a:buNone/>
            </a:pPr>
            <a:r>
              <a:rPr lang="en-IN" sz="1800" dirty="0" smtClean="0">
                <a:solidFill>
                  <a:schemeClr val="accent6">
                    <a:lumMod val="75000"/>
                  </a:schemeClr>
                </a:solidFill>
              </a:rPr>
              <a:t>            result *= </a:t>
            </a:r>
            <a:r>
              <a:rPr lang="en-IN" sz="1800" dirty="0" err="1" smtClean="0">
                <a:solidFill>
                  <a:schemeClr val="accent6">
                    <a:lumMod val="75000"/>
                  </a:schemeClr>
                </a:solidFill>
              </a:rPr>
              <a:t>i</a:t>
            </a:r>
            <a:endParaRPr lang="en-IN" sz="1800" dirty="0" smtClean="0">
              <a:solidFill>
                <a:schemeClr val="accent6">
                  <a:lumMod val="75000"/>
                </a:schemeClr>
              </a:solidFill>
            </a:endParaRPr>
          </a:p>
          <a:p>
            <a:pPr marL="0" indent="0" algn="just">
              <a:spcBef>
                <a:spcPts val="300"/>
              </a:spcBef>
              <a:spcAft>
                <a:spcPts val="300"/>
              </a:spcAft>
              <a:buNone/>
            </a:pPr>
            <a:r>
              <a:rPr lang="en-IN" sz="1800" dirty="0" smtClean="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def factorial(n):</a:t>
            </a:r>
          </a:p>
          <a:p>
            <a:pPr marL="0" indent="0" algn="just">
              <a:lnSpc>
                <a:spcPct val="100000"/>
              </a:lnSpc>
              <a:spcBef>
                <a:spcPts val="300"/>
              </a:spcBef>
              <a:spcAft>
                <a:spcPts val="300"/>
              </a:spcAft>
              <a:buNone/>
            </a:pPr>
            <a:r>
              <a:rPr lang="en-IN" sz="1600" b="1" dirty="0" smtClean="0">
                <a:solidFill>
                  <a:schemeClr val="accent4">
                    <a:lumMod val="50000"/>
                  </a:schemeClr>
                </a:solidFill>
              </a:rPr>
              <a:t>    if n &lt; 0:</a:t>
            </a:r>
          </a:p>
          <a:p>
            <a:pPr marL="0" indent="0" algn="just">
              <a:lnSpc>
                <a:spcPct val="100000"/>
              </a:lnSpc>
              <a:spcBef>
                <a:spcPts val="300"/>
              </a:spcBef>
              <a:spcAft>
                <a:spcPts val="300"/>
              </a:spcAft>
              <a:buNone/>
            </a:pPr>
            <a:r>
              <a:rPr lang="en-IN" sz="1600" b="1" dirty="0" smtClean="0">
                <a:solidFill>
                  <a:schemeClr val="accent4">
                    <a:lumMod val="50000"/>
                  </a:schemeClr>
                </a:solidFill>
              </a:rPr>
              <a:t>        raise </a:t>
            </a:r>
            <a:r>
              <a:rPr lang="en-IN" sz="1600" b="1" dirty="0" err="1" smtClean="0">
                <a:solidFill>
                  <a:schemeClr val="accent4">
                    <a:lumMod val="50000"/>
                  </a:schemeClr>
                </a:solidFill>
              </a:rPr>
              <a:t>ValueError</a:t>
            </a:r>
            <a:r>
              <a:rPr lang="en-IN" sz="1600" b="1" dirty="0" smtClean="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smtClean="0">
                <a:solidFill>
                  <a:schemeClr val="accent4">
                    <a:lumMod val="50000"/>
                  </a:schemeClr>
                </a:solidFill>
              </a:rPr>
              <a:t>    </a:t>
            </a:r>
            <a:r>
              <a:rPr lang="en-IN" sz="1600" b="1" dirty="0" err="1" smtClean="0">
                <a:solidFill>
                  <a:schemeClr val="accent4">
                    <a:lumMod val="50000"/>
                  </a:schemeClr>
                </a:solidFill>
              </a:rPr>
              <a:t>elif</a:t>
            </a:r>
            <a:r>
              <a:rPr lang="en-IN" sz="1600" b="1" dirty="0" smtClean="0">
                <a:solidFill>
                  <a:schemeClr val="accent4">
                    <a:lumMod val="50000"/>
                  </a:schemeClr>
                </a:solidFill>
              </a:rPr>
              <a:t> n == 0 or n == 1:</a:t>
            </a:r>
          </a:p>
          <a:p>
            <a:pPr marL="0" indent="0" algn="just">
              <a:lnSpc>
                <a:spcPct val="100000"/>
              </a:lnSpc>
              <a:spcBef>
                <a:spcPts val="300"/>
              </a:spcBef>
              <a:spcAft>
                <a:spcPts val="300"/>
              </a:spcAft>
              <a:buNone/>
            </a:pPr>
            <a:r>
              <a:rPr lang="en-IN" sz="1600" b="1" dirty="0" smtClean="0">
                <a:solidFill>
                  <a:schemeClr val="accent4">
                    <a:lumMod val="50000"/>
                  </a:schemeClr>
                </a:solidFill>
              </a:rPr>
              <a:t>        return 1</a:t>
            </a:r>
          </a:p>
          <a:p>
            <a:pPr marL="0" indent="0" algn="just">
              <a:lnSpc>
                <a:spcPct val="100000"/>
              </a:lnSpc>
              <a:spcBef>
                <a:spcPts val="300"/>
              </a:spcBef>
              <a:spcAft>
                <a:spcPts val="300"/>
              </a:spcAft>
              <a:buNone/>
            </a:pPr>
            <a:r>
              <a:rPr lang="en-IN" sz="1600" b="1" dirty="0" smtClean="0">
                <a:solidFill>
                  <a:schemeClr val="accent4">
                    <a:lumMod val="50000"/>
                  </a:schemeClr>
                </a:solidFill>
              </a:rPr>
              <a:t>    else:</a:t>
            </a:r>
          </a:p>
          <a:p>
            <a:pPr marL="0" indent="0" algn="just">
              <a:lnSpc>
                <a:spcPct val="100000"/>
              </a:lnSpc>
              <a:spcBef>
                <a:spcPts val="300"/>
              </a:spcBef>
              <a:spcAft>
                <a:spcPts val="300"/>
              </a:spcAft>
              <a:buNone/>
            </a:pPr>
            <a:r>
              <a:rPr lang="en-IN" sz="1600" b="1" dirty="0" smtClean="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Keyword Identification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62500" lnSpcReduction="20000"/>
          </a:bodyPr>
          <a:lstStyle/>
          <a:p>
            <a:pPr algn="just"/>
            <a:r>
              <a:rPr lang="en-IN" sz="1800" b="1" dirty="0" smtClean="0">
                <a:solidFill>
                  <a:schemeClr val="accent5">
                    <a:lumMod val="50000"/>
                  </a:schemeClr>
                </a:solidFill>
              </a:rPr>
              <a:t>List top ten keywords for following paragraph.</a:t>
            </a:r>
          </a:p>
          <a:p>
            <a:pPr algn="just"/>
            <a:r>
              <a:rPr lang="en-IN" sz="1800" b="1" dirty="0" smtClean="0">
                <a:solidFill>
                  <a:schemeClr val="accent5">
                    <a:lumMod val="50000"/>
                  </a:schemeClr>
                </a:solidFill>
              </a:rPr>
              <a:t>Image captioning models automatically generate image descriptions using semantics of the input image. ... In our current research work, we focus on designing and developing a fashion image captioning model for automating the generation of descriptive captions for fashion items. We call it the Fashion Vision-Language Model (FashionVLM) to capture the multi-modality nature of the model. We utilize a frozen large language model as a text decoder and a vision transformer as an image encoder, connecting these models with a comparatively smaller Querying Transformer. Fashion Captioning Dataset (FACAD) is one of the biggest datasets of fashion items. For fine-tuning on FACAD, we utilize BLIP-2 </a:t>
            </a:r>
            <a:r>
              <a:rPr lang="en-IN" sz="1800" b="1" dirty="0" err="1" smtClean="0">
                <a:solidFill>
                  <a:schemeClr val="accent5">
                    <a:lumMod val="50000"/>
                  </a:schemeClr>
                </a:solidFill>
              </a:rPr>
              <a:t>pretrain</a:t>
            </a:r>
            <a:r>
              <a:rPr lang="en-IN" sz="1800" b="1" dirty="0" smtClean="0">
                <a:solidFill>
                  <a:schemeClr val="accent5">
                    <a:lumMod val="50000"/>
                  </a:schemeClr>
                </a:solidFill>
              </a:rPr>
              <a:t> stage two and MS COCO fine-tuned models in three different stages. ... The OPT-6.7 based Stage Three FashionVLM achieves the best performance compared to the state-of-the-art for fashion captioning on FACAD, providing +4.281 points, + 39.015 points, +5.667 points, and + 3.519 points improvements for BLEU-4, CIDEr, ROUGE-L, and METEOR performance metrics respectively.</a:t>
            </a:r>
            <a:endParaRPr lang="en-US" sz="1800" b="1"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IN" sz="1600" b="1" dirty="0" smtClean="0">
                <a:solidFill>
                  <a:schemeClr val="accent4">
                    <a:lumMod val="50000"/>
                  </a:schemeClr>
                </a:solidFill>
              </a:rPr>
              <a:t>Here are the top ten keywords for the paragraph:</a:t>
            </a:r>
          </a:p>
          <a:p>
            <a:pPr algn="just"/>
            <a:r>
              <a:rPr lang="en-IN" sz="1600" b="1" dirty="0" smtClean="0">
                <a:solidFill>
                  <a:schemeClr val="accent4">
                    <a:lumMod val="50000"/>
                  </a:schemeClr>
                </a:solidFill>
              </a:rPr>
              <a:t>1. Fashion image captioning</a:t>
            </a:r>
          </a:p>
          <a:p>
            <a:pPr algn="just"/>
            <a:r>
              <a:rPr lang="en-IN" sz="1600" b="1" dirty="0" smtClean="0">
                <a:solidFill>
                  <a:schemeClr val="accent4">
                    <a:lumMod val="50000"/>
                  </a:schemeClr>
                </a:solidFill>
              </a:rPr>
              <a:t>2. Fashion Vision-Language Model (FashionVLM)</a:t>
            </a:r>
          </a:p>
          <a:p>
            <a:pPr algn="just"/>
            <a:r>
              <a:rPr lang="en-IN" sz="1600" b="1" dirty="0" smtClean="0">
                <a:solidFill>
                  <a:schemeClr val="accent4">
                    <a:lumMod val="50000"/>
                  </a:schemeClr>
                </a:solidFill>
              </a:rPr>
              <a:t>3. Large language model</a:t>
            </a:r>
          </a:p>
          <a:p>
            <a:pPr algn="just"/>
            <a:r>
              <a:rPr lang="en-IN" sz="1600" b="1" dirty="0" smtClean="0">
                <a:solidFill>
                  <a:schemeClr val="accent4">
                    <a:lumMod val="50000"/>
                  </a:schemeClr>
                </a:solidFill>
              </a:rPr>
              <a:t>4. Vision transformer</a:t>
            </a:r>
          </a:p>
          <a:p>
            <a:pPr algn="just"/>
            <a:r>
              <a:rPr lang="en-IN" sz="1600" b="1" dirty="0" smtClean="0">
                <a:solidFill>
                  <a:schemeClr val="accent4">
                    <a:lumMod val="50000"/>
                  </a:schemeClr>
                </a:solidFill>
              </a:rPr>
              <a:t>5. Querying Transformer</a:t>
            </a:r>
          </a:p>
          <a:p>
            <a:pPr algn="just"/>
            <a:r>
              <a:rPr lang="en-IN" sz="1600" b="1" dirty="0" smtClean="0">
                <a:solidFill>
                  <a:schemeClr val="accent4">
                    <a:lumMod val="50000"/>
                  </a:schemeClr>
                </a:solidFill>
              </a:rPr>
              <a:t>6. Fashion Captioning Dataset (FACAD)</a:t>
            </a:r>
          </a:p>
          <a:p>
            <a:pPr algn="just"/>
            <a:r>
              <a:rPr lang="en-IN" sz="1600" b="1" dirty="0" smtClean="0">
                <a:solidFill>
                  <a:schemeClr val="accent4">
                    <a:lumMod val="50000"/>
                  </a:schemeClr>
                </a:solidFill>
              </a:rPr>
              <a:t>7. BLIP-2</a:t>
            </a:r>
          </a:p>
          <a:p>
            <a:pPr algn="just"/>
            <a:r>
              <a:rPr lang="en-IN" sz="1600" b="1" dirty="0" smtClean="0">
                <a:solidFill>
                  <a:schemeClr val="accent4">
                    <a:lumMod val="50000"/>
                  </a:schemeClr>
                </a:solidFill>
              </a:rPr>
              <a:t>8. MS COCO</a:t>
            </a:r>
          </a:p>
          <a:p>
            <a:pPr algn="just"/>
            <a:r>
              <a:rPr lang="en-IN" sz="1600" b="1" dirty="0" smtClean="0">
                <a:solidFill>
                  <a:schemeClr val="accent4">
                    <a:lumMod val="50000"/>
                  </a:schemeClr>
                </a:solidFill>
              </a:rPr>
              <a:t>9. OPT-6.7</a:t>
            </a:r>
          </a:p>
          <a:p>
            <a:pPr algn="just"/>
            <a:r>
              <a:rPr lang="en-IN" sz="1600" b="1" dirty="0" smtClean="0">
                <a:solidFill>
                  <a:schemeClr val="accent4">
                    <a:lumMod val="50000"/>
                  </a:schemeClr>
                </a:solidFill>
              </a:rPr>
              <a:t>10. Fine-tuning</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smtClean="0">
                <a:solidFill>
                  <a:schemeClr val="accent2">
                    <a:lumMod val="50000"/>
                  </a:schemeClr>
                </a:solidFill>
              </a:rPr>
              <a:t>*Meta Llama </a:t>
            </a:r>
            <a:r>
              <a:rPr lang="en-IN" b="1" dirty="0" smtClean="0">
                <a:solidFill>
                  <a:schemeClr val="accent2">
                    <a:lumMod val="50000"/>
                  </a:schemeClr>
                </a:solidFill>
              </a:rPr>
              <a:t>3.1 405B 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Pragya – Machine Learning Cluster</a:t>
            </a:r>
            <a:endParaRPr lang="en-US" dirty="0"/>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smtClean="0"/>
              <a:t>12 workstations</a:t>
            </a:r>
          </a:p>
          <a:p>
            <a:pPr marL="171450" lvl="1">
              <a:spcBef>
                <a:spcPts val="750"/>
              </a:spcBef>
              <a:spcAft>
                <a:spcPts val="600"/>
              </a:spcAft>
              <a:buClr>
                <a:schemeClr val="accent2"/>
              </a:buClr>
            </a:pPr>
            <a:r>
              <a:rPr lang="en-IN" sz="2000" dirty="0" smtClean="0"/>
              <a:t>Each workstation </a:t>
            </a:r>
          </a:p>
          <a:p>
            <a:pPr marL="514350" lvl="2">
              <a:spcBef>
                <a:spcPts val="750"/>
              </a:spcBef>
              <a:spcAft>
                <a:spcPts val="600"/>
              </a:spcAft>
              <a:buClr>
                <a:schemeClr val="accent2"/>
              </a:buClr>
            </a:pPr>
            <a:r>
              <a:rPr lang="en-IN" sz="1700" dirty="0" smtClean="0"/>
              <a:t>Dual AMD EPYC Processors – 48 cores</a:t>
            </a:r>
          </a:p>
          <a:p>
            <a:pPr marL="514350" lvl="2">
              <a:spcBef>
                <a:spcPts val="750"/>
              </a:spcBef>
              <a:spcAft>
                <a:spcPts val="600"/>
              </a:spcAft>
              <a:buClr>
                <a:schemeClr val="accent2"/>
              </a:buClr>
            </a:pPr>
            <a:r>
              <a:rPr lang="en-IN" sz="1700" dirty="0" smtClean="0"/>
              <a:t>4 NVIDIA A100 GPUs</a:t>
            </a:r>
          </a:p>
          <a:p>
            <a:pPr marL="514350" lvl="2">
              <a:spcBef>
                <a:spcPts val="750"/>
              </a:spcBef>
              <a:spcAft>
                <a:spcPts val="600"/>
              </a:spcAft>
              <a:buClr>
                <a:schemeClr val="accent2"/>
              </a:buClr>
            </a:pPr>
            <a:r>
              <a:rPr lang="en-IN" sz="1700" dirty="0" smtClean="0"/>
              <a:t>6400GB </a:t>
            </a:r>
            <a:r>
              <a:rPr lang="en-IN" sz="1700" dirty="0" err="1" smtClean="0"/>
              <a:t>NVMe</a:t>
            </a:r>
            <a:r>
              <a:rPr lang="en-IN" sz="1700" dirty="0" smtClean="0"/>
              <a:t> SSD storage</a:t>
            </a:r>
          </a:p>
          <a:p>
            <a:pPr marL="514350" lvl="2">
              <a:spcBef>
                <a:spcPts val="750"/>
              </a:spcBef>
              <a:spcAft>
                <a:spcPts val="600"/>
              </a:spcAft>
              <a:buClr>
                <a:schemeClr val="accent2"/>
              </a:buClr>
            </a:pPr>
            <a:r>
              <a:rPr lang="en-IN" sz="1700" dirty="0" smtClean="0"/>
              <a:t>1TB Memory</a:t>
            </a:r>
          </a:p>
          <a:p>
            <a:pPr marL="171450" lvl="1">
              <a:spcBef>
                <a:spcPts val="750"/>
              </a:spcBef>
              <a:spcAft>
                <a:spcPts val="600"/>
              </a:spcAft>
              <a:buClr>
                <a:schemeClr val="accent2"/>
              </a:buClr>
            </a:pPr>
            <a:r>
              <a:rPr lang="en-IN" sz="1700" dirty="0" smtClean="0"/>
              <a:t>NVIDIA A100 GPU</a:t>
            </a:r>
          </a:p>
          <a:p>
            <a:pPr marL="514350" lvl="2">
              <a:spcBef>
                <a:spcPts val="750"/>
              </a:spcBef>
              <a:spcAft>
                <a:spcPts val="600"/>
              </a:spcAft>
              <a:buClr>
                <a:schemeClr val="accent2"/>
              </a:buClr>
            </a:pPr>
            <a:r>
              <a:rPr lang="en-US" sz="1700" dirty="0" smtClean="0"/>
              <a:t>6912 CUDA cores</a:t>
            </a:r>
          </a:p>
          <a:p>
            <a:pPr marL="514350" lvl="2">
              <a:spcBef>
                <a:spcPts val="750"/>
              </a:spcBef>
              <a:spcAft>
                <a:spcPts val="600"/>
              </a:spcAft>
              <a:buClr>
                <a:schemeClr val="accent2"/>
              </a:buClr>
            </a:pPr>
            <a:r>
              <a:rPr lang="en-IN" sz="1700" dirty="0" smtClean="0"/>
              <a:t>80 GB memory</a:t>
            </a:r>
            <a:endParaRPr lang="en-US" sz="1700" dirty="0" smtClean="0"/>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Falcon 180B On Pragya</a:t>
            </a:r>
            <a:endParaRPr lang="en-US" dirty="0"/>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smtClean="0"/>
              <a:t>Falcon 180B Chat GPTQ</a:t>
            </a:r>
          </a:p>
          <a:p>
            <a:pPr marL="514350" lvl="2">
              <a:spcBef>
                <a:spcPts val="750"/>
              </a:spcBef>
              <a:spcAft>
                <a:spcPts val="600"/>
              </a:spcAft>
              <a:buClr>
                <a:schemeClr val="accent2"/>
              </a:buClr>
            </a:pPr>
            <a:r>
              <a:rPr lang="en-IN" sz="1700" dirty="0" smtClean="0"/>
              <a:t>180 Billion parameters</a:t>
            </a:r>
          </a:p>
          <a:p>
            <a:pPr marL="514350" lvl="2">
              <a:spcBef>
                <a:spcPts val="750"/>
              </a:spcBef>
              <a:spcAft>
                <a:spcPts val="600"/>
              </a:spcAft>
              <a:buClr>
                <a:schemeClr val="accent2"/>
              </a:buClr>
            </a:pPr>
            <a:r>
              <a:rPr lang="en-IN" sz="1700" dirty="0" smtClean="0"/>
              <a:t>Instruction fine-tuned model </a:t>
            </a:r>
            <a:endParaRPr lang="en-IN" sz="2000" dirty="0" smtClean="0"/>
          </a:p>
          <a:p>
            <a:pPr marL="171450" lvl="1">
              <a:spcBef>
                <a:spcPts val="750"/>
              </a:spcBef>
              <a:spcAft>
                <a:spcPts val="600"/>
              </a:spcAft>
              <a:buClr>
                <a:schemeClr val="accent2"/>
              </a:buClr>
            </a:pPr>
            <a:r>
              <a:rPr lang="en-IN" sz="2000" dirty="0" smtClean="0"/>
              <a:t>Model compression</a:t>
            </a:r>
          </a:p>
          <a:p>
            <a:pPr marL="514350" lvl="2">
              <a:spcBef>
                <a:spcPts val="750"/>
              </a:spcBef>
              <a:spcAft>
                <a:spcPts val="600"/>
              </a:spcAft>
              <a:buClr>
                <a:schemeClr val="accent2"/>
              </a:buClr>
            </a:pPr>
            <a:r>
              <a:rPr lang="en-US" sz="1700" dirty="0" smtClean="0"/>
              <a:t>180B </a:t>
            </a:r>
            <a:r>
              <a:rPr lang="en-IN" sz="1700" dirty="0" smtClean="0"/>
              <a:t>parameters – 16 bit float – 360 GB memory</a:t>
            </a:r>
            <a:endParaRPr lang="en-US" sz="1700" dirty="0" smtClean="0"/>
          </a:p>
          <a:p>
            <a:pPr marL="514350" lvl="2">
              <a:spcBef>
                <a:spcPts val="750"/>
              </a:spcBef>
              <a:spcAft>
                <a:spcPts val="600"/>
              </a:spcAft>
              <a:buClr>
                <a:schemeClr val="accent2"/>
              </a:buClr>
            </a:pPr>
            <a:r>
              <a:rPr lang="en-US" sz="1700" dirty="0" smtClean="0"/>
              <a:t>180B </a:t>
            </a:r>
            <a:r>
              <a:rPr lang="en-IN" sz="1700" dirty="0" smtClean="0"/>
              <a:t>parameters – </a:t>
            </a:r>
            <a:r>
              <a:rPr lang="en-US" sz="1700" dirty="0" smtClean="0"/>
              <a:t>4 bit precision – ~94 GB memory</a:t>
            </a:r>
          </a:p>
          <a:p>
            <a:pPr marL="171450" lvl="1">
              <a:spcBef>
                <a:spcPts val="750"/>
              </a:spcBef>
              <a:spcAft>
                <a:spcPts val="600"/>
              </a:spcAft>
              <a:buClr>
                <a:schemeClr val="accent2"/>
              </a:buClr>
            </a:pPr>
            <a:r>
              <a:rPr lang="en-US" sz="2000" dirty="0" smtClean="0"/>
              <a:t>Model parallelization</a:t>
            </a:r>
          </a:p>
          <a:p>
            <a:pPr marL="514350" lvl="2">
              <a:spcBef>
                <a:spcPts val="750"/>
              </a:spcBef>
              <a:spcAft>
                <a:spcPts val="600"/>
              </a:spcAft>
              <a:buClr>
                <a:schemeClr val="accent2"/>
              </a:buClr>
            </a:pPr>
            <a:r>
              <a:rPr lang="en-IN" sz="1700" dirty="0" smtClean="0"/>
              <a:t>Divide model among multiple GPUs</a:t>
            </a:r>
          </a:p>
          <a:p>
            <a:pPr marL="514350" lvl="2">
              <a:spcBef>
                <a:spcPts val="750"/>
              </a:spcBef>
              <a:spcAft>
                <a:spcPts val="600"/>
              </a:spcAft>
              <a:buClr>
                <a:schemeClr val="accent2"/>
              </a:buClr>
            </a:pPr>
            <a:r>
              <a:rPr lang="en-IN" sz="1700" dirty="0" smtClean="0"/>
              <a:t>~24 GB – 4 A100 GPUs – ~94 GB / 4 GPUs</a:t>
            </a:r>
            <a:endParaRPr lang="en-US" sz="1700" dirty="0" smtClean="0"/>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Conclusions</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Language Models</a:t>
            </a:r>
          </a:p>
          <a:p>
            <a:pPr marL="171450" lvl="1">
              <a:spcBef>
                <a:spcPts val="750"/>
              </a:spcBef>
              <a:spcAft>
                <a:spcPts val="600"/>
              </a:spcAft>
              <a:buClr>
                <a:schemeClr val="accent2"/>
              </a:buClr>
            </a:pPr>
            <a:r>
              <a:rPr lang="en-IN" sz="2000" dirty="0" smtClean="0"/>
              <a:t>Prompt Engineering</a:t>
            </a:r>
          </a:p>
          <a:p>
            <a:pPr marL="171450" lvl="1">
              <a:spcBef>
                <a:spcPts val="750"/>
              </a:spcBef>
              <a:spcAft>
                <a:spcPts val="600"/>
              </a:spcAft>
              <a:buClr>
                <a:schemeClr val="accent2"/>
              </a:buClr>
            </a:pPr>
            <a:r>
              <a:rPr lang="en-IN" sz="2000" dirty="0" smtClean="0"/>
              <a:t>In Context Learning</a:t>
            </a:r>
          </a:p>
          <a:p>
            <a:pPr marL="171450" lvl="1">
              <a:spcBef>
                <a:spcPts val="750"/>
              </a:spcBef>
              <a:spcAft>
                <a:spcPts val="600"/>
              </a:spcAft>
              <a:buClr>
                <a:schemeClr val="accent2"/>
              </a:buClr>
            </a:pPr>
            <a:r>
              <a:rPr lang="en-IN" sz="2000" dirty="0" smtClean="0"/>
              <a:t>Model Training</a:t>
            </a:r>
          </a:p>
          <a:p>
            <a:pPr marL="171450" lvl="1">
              <a:spcBef>
                <a:spcPts val="750"/>
              </a:spcBef>
              <a:spcAft>
                <a:spcPts val="600"/>
              </a:spcAft>
              <a:buClr>
                <a:schemeClr val="accent2"/>
              </a:buClr>
            </a:pPr>
            <a:r>
              <a:rPr lang="en-IN" sz="2000" dirty="0" smtClean="0"/>
              <a:t>Applications</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smtClean="0"/>
              <a:t>Pritam Prakash Shete</a:t>
            </a:r>
            <a:endParaRPr lang="en-US" sz="2000" dirty="0"/>
          </a:p>
          <a:p>
            <a:r>
              <a:rPr lang="en-US" sz="2000" dirty="0" smtClean="0"/>
              <a:t>Telephone - 022-25595212</a:t>
            </a:r>
            <a:endParaRPr lang="en-US" sz="2000" dirty="0"/>
          </a:p>
          <a:p>
            <a:r>
              <a:rPr lang="en-US" sz="2000" dirty="0" smtClean="0"/>
              <a:t>Email - ppshete@barc.gov.in</a:t>
            </a:r>
            <a:endParaRPr lang="en-US" sz="2000" dirty="0"/>
          </a:p>
          <a:p>
            <a:endParaRPr lang="en-US" dirty="0"/>
          </a:p>
        </p:txBody>
      </p:sp>
    </p:spTree>
    <p:extLst>
      <p:ext uri="{BB962C8B-B14F-4D97-AF65-F5344CB8AC3E}">
        <p14:creationId xmlns:p14="http://schemas.microsoft.com/office/powerpoint/2010/main" xmlns="" val="15624848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Self supervised learning</a:t>
            </a:r>
          </a:p>
          <a:p>
            <a:pPr marL="171450" lvl="1">
              <a:spcBef>
                <a:spcPts val="750"/>
              </a:spcBef>
              <a:spcAft>
                <a:spcPts val="600"/>
              </a:spcAft>
              <a:buClr>
                <a:schemeClr val="accent2"/>
              </a:buClr>
            </a:pPr>
            <a:r>
              <a:rPr lang="en-US" sz="2000" dirty="0" smtClean="0"/>
              <a:t>Self annotations (X – y) </a:t>
            </a:r>
          </a:p>
          <a:p>
            <a:pPr marL="514350" lvl="2">
              <a:spcBef>
                <a:spcPts val="750"/>
              </a:spcBef>
              <a:spcAft>
                <a:spcPts val="600"/>
              </a:spcAft>
              <a:buClr>
                <a:schemeClr val="accent2"/>
              </a:buClr>
            </a:pPr>
            <a:r>
              <a:rPr lang="en-US" sz="1700" dirty="0" smtClean="0"/>
              <a:t>I love ice </a:t>
            </a:r>
            <a:r>
              <a:rPr lang="en-US" sz="1700" b="1" dirty="0" smtClean="0">
                <a:solidFill>
                  <a:schemeClr val="accent2">
                    <a:lumMod val="50000"/>
                  </a:schemeClr>
                </a:solidFill>
              </a:rPr>
              <a:t>cream. </a:t>
            </a:r>
          </a:p>
          <a:p>
            <a:pPr marL="514350" lvl="2">
              <a:spcBef>
                <a:spcPts val="750"/>
              </a:spcBef>
              <a:spcAft>
                <a:spcPts val="600"/>
              </a:spcAft>
              <a:buClr>
                <a:schemeClr val="accent2"/>
              </a:buClr>
            </a:pPr>
            <a:r>
              <a:rPr lang="en-US" sz="1700" dirty="0" smtClean="0"/>
              <a:t>X = I love ice</a:t>
            </a:r>
            <a:endParaRPr lang="en-US" sz="1700" b="1" dirty="0" smtClean="0">
              <a:solidFill>
                <a:schemeClr val="accent2">
                  <a:lumMod val="50000"/>
                </a:schemeClr>
              </a:solidFill>
            </a:endParaRPr>
          </a:p>
          <a:p>
            <a:pPr marL="514350" lvl="2">
              <a:spcBef>
                <a:spcPts val="750"/>
              </a:spcBef>
              <a:spcAft>
                <a:spcPts val="600"/>
              </a:spcAft>
              <a:buClr>
                <a:schemeClr val="accent2"/>
              </a:buClr>
            </a:pPr>
            <a:r>
              <a:rPr lang="en-US" sz="1700" dirty="0" smtClean="0"/>
              <a:t> y = </a:t>
            </a:r>
            <a:r>
              <a:rPr lang="en-US" sz="1700" b="1" dirty="0" smtClean="0">
                <a:solidFill>
                  <a:schemeClr val="accent2">
                    <a:lumMod val="50000"/>
                  </a:schemeClr>
                </a:solidFill>
              </a:rPr>
              <a:t>cream.</a:t>
            </a:r>
            <a:endParaRPr lang="en-US" sz="1700" dirty="0" smtClean="0"/>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Large amount of dataset</a:t>
            </a:r>
          </a:p>
          <a:p>
            <a:pPr marL="171450" lvl="1">
              <a:spcBef>
                <a:spcPts val="750"/>
              </a:spcBef>
              <a:spcAft>
                <a:spcPts val="600"/>
              </a:spcAft>
              <a:buClr>
                <a:schemeClr val="accent2"/>
              </a:buClr>
            </a:pPr>
            <a:r>
              <a:rPr lang="en-US" sz="2000" dirty="0" smtClean="0"/>
              <a:t>Web scraping</a:t>
            </a:r>
          </a:p>
          <a:p>
            <a:pPr marL="171450" lvl="1">
              <a:spcBef>
                <a:spcPts val="750"/>
              </a:spcBef>
              <a:spcAft>
                <a:spcPts val="600"/>
              </a:spcAft>
              <a:buClr>
                <a:schemeClr val="accent2"/>
              </a:buClr>
            </a:pPr>
            <a:r>
              <a:rPr lang="en-US" sz="2000" dirty="0" smtClean="0"/>
              <a:t>Vocabulary size</a:t>
            </a:r>
          </a:p>
          <a:p>
            <a:pPr marL="514350" lvl="2">
              <a:spcBef>
                <a:spcPts val="750"/>
              </a:spcBef>
              <a:spcAft>
                <a:spcPts val="600"/>
              </a:spcAft>
              <a:buClr>
                <a:schemeClr val="accent2"/>
              </a:buClr>
            </a:pPr>
            <a:r>
              <a:rPr lang="en-US" sz="1700" dirty="0" smtClean="0"/>
              <a:t>Number of tokens</a:t>
            </a:r>
          </a:p>
          <a:p>
            <a:pPr marL="514350" lvl="2">
              <a:spcBef>
                <a:spcPts val="750"/>
              </a:spcBef>
              <a:spcAft>
                <a:spcPts val="600"/>
              </a:spcAft>
              <a:buClr>
                <a:schemeClr val="accent2"/>
              </a:buClr>
            </a:pPr>
            <a:r>
              <a:rPr lang="en-US" sz="1700" dirty="0" smtClean="0"/>
              <a:t>15.6 Trillion tokens</a:t>
            </a:r>
            <a:endParaRPr lang="en-US" sz="1400" dirty="0" smtClean="0"/>
          </a:p>
          <a:p>
            <a:pPr marL="171450" lvl="1">
              <a:spcBef>
                <a:spcPts val="750"/>
              </a:spcBef>
              <a:spcAft>
                <a:spcPts val="600"/>
              </a:spcAft>
              <a:buClr>
                <a:schemeClr val="accent2"/>
              </a:buClr>
            </a:pPr>
            <a:endParaRPr lang="en-IN" sz="2000" dirty="0" smtClean="0"/>
          </a:p>
          <a:p>
            <a:pPr marL="171450" lvl="1">
              <a:spcBef>
                <a:spcPts val="750"/>
              </a:spcBef>
              <a:spcAft>
                <a:spcPts val="600"/>
              </a:spcAft>
              <a:buClr>
                <a:schemeClr val="accent2"/>
              </a:buClr>
            </a:pPr>
            <a:endParaRPr lang="en-US" sz="1700" dirty="0"/>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Instruction Fine Tuning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Supervised learning</a:t>
            </a:r>
          </a:p>
          <a:p>
            <a:pPr marL="171450" lvl="1">
              <a:spcBef>
                <a:spcPts val="750"/>
              </a:spcBef>
              <a:spcAft>
                <a:spcPts val="600"/>
              </a:spcAft>
              <a:buClr>
                <a:schemeClr val="accent2"/>
              </a:buClr>
            </a:pPr>
            <a:r>
              <a:rPr lang="en-US" sz="2000" dirty="0" smtClean="0"/>
              <a:t>Instructions and Responses</a:t>
            </a:r>
          </a:p>
          <a:p>
            <a:pPr marL="514350" lvl="2">
              <a:spcBef>
                <a:spcPts val="750"/>
              </a:spcBef>
              <a:spcAft>
                <a:spcPts val="600"/>
              </a:spcAft>
              <a:buClr>
                <a:schemeClr val="accent2"/>
              </a:buClr>
            </a:pPr>
            <a:r>
              <a:rPr lang="en-US" sz="1700" dirty="0" smtClean="0"/>
              <a:t>Question and Answer</a:t>
            </a:r>
          </a:p>
          <a:p>
            <a:pPr marL="514350" lvl="2">
              <a:spcBef>
                <a:spcPts val="750"/>
              </a:spcBef>
              <a:spcAft>
                <a:spcPts val="600"/>
              </a:spcAft>
              <a:buClr>
                <a:schemeClr val="accent2"/>
              </a:buClr>
            </a:pPr>
            <a:r>
              <a:rPr lang="en-US" sz="1700" dirty="0" smtClean="0"/>
              <a:t>Text and sentiment</a:t>
            </a:r>
          </a:p>
          <a:p>
            <a:pPr marL="514350" lvl="2">
              <a:spcBef>
                <a:spcPts val="750"/>
              </a:spcBef>
              <a:spcAft>
                <a:spcPts val="600"/>
              </a:spcAft>
              <a:buClr>
                <a:schemeClr val="accent2"/>
              </a:buClr>
            </a:pPr>
            <a:r>
              <a:rPr lang="en-US" sz="1700" dirty="0" smtClean="0"/>
              <a:t>English and Hindi sentences </a:t>
            </a:r>
          </a:p>
          <a:p>
            <a:pPr marL="171450" lvl="1">
              <a:spcBef>
                <a:spcPts val="750"/>
              </a:spcBef>
              <a:spcAft>
                <a:spcPts val="600"/>
              </a:spcAft>
              <a:buClr>
                <a:schemeClr val="accent2"/>
              </a:buClr>
            </a:pPr>
            <a:r>
              <a:rPr lang="en-IN" sz="2000" dirty="0" smtClean="0"/>
              <a:t>Generate accurate answers</a:t>
            </a:r>
          </a:p>
          <a:p>
            <a:pPr marL="171450" lvl="1">
              <a:spcBef>
                <a:spcPts val="750"/>
              </a:spcBef>
              <a:spcAft>
                <a:spcPts val="600"/>
              </a:spcAft>
              <a:buClr>
                <a:schemeClr val="accent2"/>
              </a:buClr>
            </a:pPr>
            <a:r>
              <a:rPr lang="en-IN" sz="2000" dirty="0" smtClean="0"/>
              <a:t>Generate appropriate answers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Large Language Models</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Next word or token prediction</a:t>
            </a:r>
          </a:p>
          <a:p>
            <a:pPr marL="514350" lvl="2">
              <a:spcBef>
                <a:spcPts val="750"/>
              </a:spcBef>
              <a:spcAft>
                <a:spcPts val="600"/>
              </a:spcAft>
              <a:buClr>
                <a:schemeClr val="accent2"/>
              </a:buClr>
            </a:pPr>
            <a:r>
              <a:rPr lang="en-US" sz="1700" dirty="0" smtClean="0"/>
              <a:t>I love ice</a:t>
            </a:r>
            <a:r>
              <a:rPr lang="en-US" sz="1700" b="1" dirty="0" smtClean="0">
                <a:solidFill>
                  <a:schemeClr val="accent5">
                    <a:lumMod val="50000"/>
                  </a:schemeClr>
                </a:solidFill>
              </a:rPr>
              <a:t> ?????.</a:t>
            </a:r>
            <a:endParaRPr lang="en-US" sz="2000" b="1" dirty="0" smtClean="0">
              <a:solidFill>
                <a:schemeClr val="accent5">
                  <a:lumMod val="50000"/>
                </a:schemeClr>
              </a:solidFill>
            </a:endParaRPr>
          </a:p>
          <a:p>
            <a:pPr marL="171450" lvl="1">
              <a:spcBef>
                <a:spcPts val="750"/>
              </a:spcBef>
              <a:spcAft>
                <a:spcPts val="600"/>
              </a:spcAft>
              <a:buClr>
                <a:schemeClr val="accent2"/>
              </a:buClr>
            </a:pPr>
            <a:r>
              <a:rPr lang="en-US" sz="2000" dirty="0" smtClean="0"/>
              <a:t>Natural Language Processing (NLP)</a:t>
            </a:r>
          </a:p>
          <a:p>
            <a:pPr marL="514350" lvl="2">
              <a:spcBef>
                <a:spcPts val="750"/>
              </a:spcBef>
              <a:spcAft>
                <a:spcPts val="600"/>
              </a:spcAft>
              <a:buClr>
                <a:schemeClr val="accent2"/>
              </a:buClr>
            </a:pPr>
            <a:r>
              <a:rPr lang="en-IN" sz="1700" dirty="0" smtClean="0"/>
              <a:t>Understand, Interpret, and Generate human language</a:t>
            </a:r>
            <a:endParaRPr lang="en-US" sz="1700" dirty="0" smtClean="0"/>
          </a:p>
          <a:p>
            <a:pPr marL="171450" lvl="1">
              <a:spcBef>
                <a:spcPts val="750"/>
              </a:spcBef>
              <a:spcAft>
                <a:spcPts val="600"/>
              </a:spcAft>
              <a:buClr>
                <a:schemeClr val="accent2"/>
              </a:buClr>
            </a:pPr>
            <a:r>
              <a:rPr lang="en-IN" sz="2000" dirty="0" smtClean="0"/>
              <a:t>Large number of parameters</a:t>
            </a:r>
          </a:p>
          <a:p>
            <a:pPr marL="514350" lvl="2">
              <a:spcBef>
                <a:spcPts val="750"/>
              </a:spcBef>
              <a:spcAft>
                <a:spcPts val="600"/>
              </a:spcAft>
              <a:buClr>
                <a:schemeClr val="accent2"/>
              </a:buClr>
            </a:pPr>
            <a:r>
              <a:rPr lang="en-US" sz="1700" dirty="0" smtClean="0"/>
              <a:t>ChatGPT–4 – ~1.8 Trillion parameters</a:t>
            </a:r>
            <a:endParaRPr lang="en-IN" sz="2000" dirty="0" smtClean="0"/>
          </a:p>
          <a:p>
            <a:pPr marL="171450" lvl="1">
              <a:spcBef>
                <a:spcPts val="750"/>
              </a:spcBef>
              <a:spcAft>
                <a:spcPts val="600"/>
              </a:spcAft>
              <a:buClr>
                <a:schemeClr val="accent2"/>
              </a:buClr>
            </a:pPr>
            <a:r>
              <a:rPr lang="en-IN" sz="2000" dirty="0" smtClean="0"/>
              <a:t>Trained using large amount of dataset</a:t>
            </a:r>
          </a:p>
          <a:p>
            <a:pPr marL="514350" lvl="2">
              <a:spcBef>
                <a:spcPts val="750"/>
              </a:spcBef>
              <a:spcAft>
                <a:spcPts val="600"/>
              </a:spcAft>
              <a:buClr>
                <a:schemeClr val="accent2"/>
              </a:buClr>
            </a:pPr>
            <a:r>
              <a:rPr lang="en-US" sz="1700" dirty="0" smtClean="0"/>
              <a:t>ChatGPT–4 – </a:t>
            </a:r>
            <a:r>
              <a:rPr lang="en-IN" sz="1700" dirty="0" smtClean="0"/>
              <a:t>570 GB or 300 Billion words</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smtClean="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smtClean="0"/>
              <a:t> 3H – Helpful, Honest, Harmless</a:t>
            </a:r>
            <a:endParaRPr lang="en-US" sz="2000" dirty="0" smtClean="0"/>
          </a:p>
          <a:p>
            <a:pPr marL="171450" lvl="1">
              <a:spcBef>
                <a:spcPts val="750"/>
              </a:spcBef>
              <a:spcAft>
                <a:spcPts val="600"/>
              </a:spcAft>
              <a:buClr>
                <a:schemeClr val="accent2"/>
              </a:buClr>
            </a:pPr>
            <a:endParaRPr lang="en-IN" sz="2000" dirty="0" smtClean="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Mistral AI</a:t>
            </a:r>
          </a:p>
          <a:p>
            <a:pPr marL="514350" lvl="2">
              <a:spcBef>
                <a:spcPts val="750"/>
              </a:spcBef>
              <a:spcAft>
                <a:spcPts val="600"/>
              </a:spcAft>
              <a:buClr>
                <a:schemeClr val="accent2"/>
              </a:buClr>
            </a:pPr>
            <a:r>
              <a:rPr lang="en-IN" sz="1700" dirty="0" smtClean="0"/>
              <a:t>Mistral 7B and </a:t>
            </a:r>
            <a:r>
              <a:rPr lang="en-IN" sz="1700" dirty="0" err="1" smtClean="0"/>
              <a:t>Mixtral</a:t>
            </a:r>
            <a:r>
              <a:rPr lang="en-IN" sz="1700" dirty="0" smtClean="0"/>
              <a:t> 8X7B</a:t>
            </a:r>
          </a:p>
          <a:p>
            <a:pPr marL="171450" lvl="1">
              <a:spcBef>
                <a:spcPts val="750"/>
              </a:spcBef>
              <a:spcAft>
                <a:spcPts val="600"/>
              </a:spcAft>
              <a:buClr>
                <a:schemeClr val="accent2"/>
              </a:buClr>
            </a:pPr>
            <a:r>
              <a:rPr lang="en-IN" sz="2000" dirty="0" smtClean="0"/>
              <a:t>Meta</a:t>
            </a:r>
          </a:p>
          <a:p>
            <a:pPr marL="514350" lvl="2">
              <a:spcBef>
                <a:spcPts val="750"/>
              </a:spcBef>
              <a:spcAft>
                <a:spcPts val="600"/>
              </a:spcAft>
              <a:buClr>
                <a:schemeClr val="accent2"/>
              </a:buClr>
            </a:pPr>
            <a:r>
              <a:rPr lang="en-IN" sz="1700" dirty="0" err="1" smtClean="0"/>
              <a:t>CodeLlama</a:t>
            </a:r>
            <a:r>
              <a:rPr lang="en-IN" sz="1700" dirty="0" smtClean="0"/>
              <a:t>, </a:t>
            </a:r>
            <a:r>
              <a:rPr lang="en-IN" sz="1700" dirty="0" err="1" smtClean="0"/>
              <a:t>CodeLlama</a:t>
            </a:r>
            <a:r>
              <a:rPr lang="en-IN" sz="1700" dirty="0" smtClean="0"/>
              <a:t>-Python, </a:t>
            </a:r>
            <a:r>
              <a:rPr lang="en-IN" sz="1700" dirty="0" err="1" smtClean="0"/>
              <a:t>CodeLlama</a:t>
            </a:r>
            <a:r>
              <a:rPr lang="en-IN" sz="1700" dirty="0" smtClean="0"/>
              <a:t>-Instruct</a:t>
            </a:r>
          </a:p>
          <a:p>
            <a:pPr marL="171450" lvl="1">
              <a:spcBef>
                <a:spcPts val="750"/>
              </a:spcBef>
              <a:spcAft>
                <a:spcPts val="600"/>
              </a:spcAft>
              <a:buClr>
                <a:schemeClr val="accent2"/>
              </a:buClr>
            </a:pPr>
            <a:r>
              <a:rPr lang="en-IN" sz="2000" dirty="0" err="1" smtClean="0"/>
              <a:t>Phind</a:t>
            </a:r>
            <a:endParaRPr lang="en-IN" sz="2000" dirty="0" smtClean="0"/>
          </a:p>
          <a:p>
            <a:pPr marL="514350" lvl="2">
              <a:spcBef>
                <a:spcPts val="750"/>
              </a:spcBef>
              <a:spcAft>
                <a:spcPts val="600"/>
              </a:spcAft>
              <a:buClr>
                <a:schemeClr val="accent2"/>
              </a:buClr>
            </a:pPr>
            <a:r>
              <a:rPr lang="en-IN" sz="1700" dirty="0" smtClean="0"/>
              <a:t>Phind-CodeLlama-34B, Phind-CodeLlama-34B-Python</a:t>
            </a:r>
          </a:p>
          <a:p>
            <a:pPr marL="171450" lvl="1">
              <a:spcBef>
                <a:spcPts val="750"/>
              </a:spcBef>
              <a:spcAft>
                <a:spcPts val="600"/>
              </a:spcAft>
              <a:buClr>
                <a:schemeClr val="accent2"/>
              </a:buClr>
            </a:pPr>
            <a:r>
              <a:rPr lang="en-IN" sz="2000" dirty="0" err="1" smtClean="0"/>
              <a:t>BigCode</a:t>
            </a:r>
            <a:r>
              <a:rPr lang="en-IN" sz="2000" dirty="0" smtClean="0"/>
              <a:t> Project</a:t>
            </a:r>
          </a:p>
          <a:p>
            <a:pPr marL="514350" lvl="2">
              <a:spcBef>
                <a:spcPts val="750"/>
              </a:spcBef>
              <a:spcAft>
                <a:spcPts val="600"/>
              </a:spcAft>
              <a:buClr>
                <a:schemeClr val="accent2"/>
              </a:buClr>
            </a:pPr>
            <a:r>
              <a:rPr lang="en-US" sz="1700" dirty="0" err="1" smtClean="0"/>
              <a:t>StarCoder</a:t>
            </a:r>
            <a:r>
              <a:rPr lang="en-US" sz="1700" dirty="0" smtClean="0"/>
              <a:t>, StarCoder2</a:t>
            </a: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Large Language Models</a:t>
            </a:r>
            <a:endParaRPr lang="en-US" dirty="0"/>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t>Model name</a:t>
            </a:r>
          </a:p>
          <a:p>
            <a:pPr marL="171450" lvl="1" indent="-171450"/>
            <a:r>
              <a:rPr lang="en-US" sz="2000" dirty="0" smtClean="0"/>
              <a:t>Company</a:t>
            </a:r>
          </a:p>
          <a:p>
            <a:pPr marL="171450" lvl="1" indent="-171450"/>
            <a:r>
              <a:rPr lang="en-US" sz="2000" dirty="0" smtClean="0"/>
              <a:t>Access</a:t>
            </a:r>
          </a:p>
          <a:p>
            <a:pPr marL="171450" lvl="1" indent="-171450"/>
            <a:r>
              <a:rPr lang="en-US" sz="2000" dirty="0" smtClean="0"/>
              <a:t>Number of parameters</a:t>
            </a:r>
          </a:p>
          <a:p>
            <a:pPr marL="171450" lvl="1" indent="-171450"/>
            <a:r>
              <a:rPr lang="en-US" sz="2000" dirty="0" smtClean="0"/>
              <a:t>Context size</a:t>
            </a:r>
          </a:p>
          <a:p>
            <a:pPr marL="171450" lvl="1" indent="-171450"/>
            <a:r>
              <a:rPr lang="en-US" sz="2000" dirty="0" smtClean="0"/>
              <a:t>LLM type</a:t>
            </a:r>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Llama 3.1</a:t>
            </a:r>
            <a:r>
              <a:rPr lang="en-US" sz="2000" dirty="0" smtClean="0"/>
              <a:t> 405B Instruct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lang="en-US" sz="2000" dirty="0" smtClean="0"/>
              <a:t>405 Billion parameters</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128,000 (128K) tokens</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Sentiment Analysis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smtClean="0">
                <a:solidFill>
                  <a:schemeClr val="accent4">
                    <a:lumMod val="50000"/>
                  </a:schemeClr>
                </a:solidFill>
              </a:rPr>
              <a:t>The sentiment of the sentence "I like 'Harry Potter and the Goblet of Fire' book very much" is Positive.</a:t>
            </a:r>
          </a:p>
          <a:p>
            <a:pPr algn="just"/>
            <a:r>
              <a:rPr lang="en-IN" sz="1600" dirty="0" smtClean="0">
                <a:solidFill>
                  <a:schemeClr val="accent4">
                    <a:lumMod val="50000"/>
                  </a:schemeClr>
                </a:solidFill>
              </a:rPr>
              <a:t>The word "like" and the phrase "very much" both indicate a strong positive sentiment, suggesting that the speaker has a very positive opinion of the book.</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Summarization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smtClean="0">
                <a:solidFill>
                  <a:schemeClr val="accent5">
                    <a:lumMod val="50000"/>
                  </a:schemeClr>
                </a:solidFill>
              </a:rPr>
              <a:t>Summarize the following paragraph.</a:t>
            </a:r>
          </a:p>
          <a:p>
            <a:pPr algn="just"/>
            <a:r>
              <a:rPr lang="en-IN" sz="1900" dirty="0" smtClean="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smtClean="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Machine Translation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Translate following English sentences in Hindi sentences.</a:t>
            </a:r>
          </a:p>
          <a:p>
            <a:pPr algn="just"/>
            <a:r>
              <a:rPr lang="en-IN" sz="1800" dirty="0" smtClean="0">
                <a:solidFill>
                  <a:schemeClr val="accent5">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 इस प्रक्रिया में आमतौर पर इलेक्ट्रॉनों की स्थितियों और रासायनिक बंधनों में परिवर्तन होता है, बिना तत्वों को बदले हुए, और इसे अक्सर रासायनिक समीकरण द्वारा दर्शाया जाता है।</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Creative Writing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Write a story on chemical bond for fifth standard student.</a:t>
            </a:r>
            <a:r>
              <a:rPr lang="en-IN" sz="1800" dirty="0" smtClean="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85000" lnSpcReduction="20000"/>
          </a:bodyPr>
          <a:lstStyle/>
          <a:p>
            <a:pPr algn="just"/>
            <a:r>
              <a:rPr lang="en-IN" sz="1600" dirty="0" smtClean="0">
                <a:solidFill>
                  <a:schemeClr val="accent4">
                    <a:lumMod val="50000"/>
                  </a:schemeClr>
                </a:solidFill>
              </a:rPr>
              <a:t>The Story of Chemical Bond</a:t>
            </a:r>
          </a:p>
          <a:p>
            <a:pPr algn="just"/>
            <a:r>
              <a:rPr lang="en-IN" sz="1600" dirty="0" smtClean="0">
                <a:solidFill>
                  <a:schemeClr val="accent4">
                    <a:lumMod val="50000"/>
                  </a:schemeClr>
                </a:solidFill>
              </a:rPr>
              <a:t>Once upon a time, in a world made up of tiny particles called atoms, there lived two friends named Hydrogen and Oxygen.</a:t>
            </a:r>
          </a:p>
          <a:p>
            <a:pPr algn="just"/>
            <a:r>
              <a:rPr lang="en-IN" sz="1600" dirty="0" smtClean="0">
                <a:solidFill>
                  <a:schemeClr val="accent4">
                    <a:lumMod val="50000"/>
                  </a:schemeClr>
                </a:solidFill>
              </a:rPr>
              <a:t>... </a:t>
            </a:r>
          </a:p>
          <a:p>
            <a:pPr algn="just"/>
            <a:r>
              <a:rPr lang="en-IN" sz="1600" dirty="0" smtClean="0">
                <a:solidFill>
                  <a:schemeClr val="accent4">
                    <a:lumMod val="50000"/>
                  </a:schemeClr>
                </a:solidFill>
              </a:rPr>
              <a:t>The Moral of the Story</a:t>
            </a:r>
          </a:p>
          <a:p>
            <a:pPr algn="just"/>
            <a:r>
              <a:rPr lang="en-IN" sz="1600" dirty="0" smtClean="0">
                <a:solidFill>
                  <a:schemeClr val="accent4">
                    <a:lumMod val="50000"/>
                  </a:schemeClr>
                </a:solidFill>
              </a:rPr>
              <a:t>Chemical bonds are like friendships between atoms. </a:t>
            </a:r>
          </a:p>
          <a:p>
            <a:pPr algn="just"/>
            <a:r>
              <a:rPr lang="en-IN" sz="1600" dirty="0" smtClean="0">
                <a:solidFill>
                  <a:schemeClr val="accent4">
                    <a:lumMod val="50000"/>
                  </a:schemeClr>
                </a:solidFill>
              </a:rPr>
              <a:t>... </a:t>
            </a:r>
          </a:p>
          <a:p>
            <a:pPr algn="just"/>
            <a:r>
              <a:rPr lang="en-IN" sz="1600" dirty="0" smtClean="0">
                <a:solidFill>
                  <a:schemeClr val="accent4">
                    <a:lumMod val="50000"/>
                  </a:schemeClr>
                </a:solidFill>
              </a:rPr>
              <a:t>So, the next time you see a glass of water, remember Hydrogen and Oxygen, the two friends who formed a chemical bond to become a single molecule, Water.</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1053</TotalTime>
  <Words>2666</Words>
  <Application>Microsoft Office PowerPoint</Application>
  <PresentationFormat>On-screen Show (16:9)</PresentationFormat>
  <Paragraphs>423</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Custom</vt:lpstr>
      <vt:lpstr>Introduction to  Large Language Models From Foundation to Real World Applications   Pritam Prakash Shete Scientific Officer G Computer Division, BARC</vt:lpstr>
      <vt:lpstr>Agenda</vt:lpstr>
      <vt:lpstr>Introduction</vt:lpstr>
      <vt:lpstr>Large Language Models</vt:lpstr>
      <vt:lpstr>Large Language Models</vt:lpstr>
      <vt:lpstr>Sentiment Analysis</vt:lpstr>
      <vt:lpstr>Summarization</vt:lpstr>
      <vt:lpstr>Machine Translation</vt:lpstr>
      <vt:lpstr>Creative Writing</vt:lpstr>
      <vt:lpstr>Education and Training</vt:lpstr>
      <vt:lpstr>Education and Training</vt:lpstr>
      <vt:lpstr>Education and Training</vt:lpstr>
      <vt:lpstr>Virtual Assistants</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Code Generation</vt:lpstr>
      <vt:lpstr>Code Generation</vt:lpstr>
      <vt:lpstr>Keyword Identification</vt:lpstr>
      <vt:lpstr>Pragya – Machine Learning Cluster</vt:lpstr>
      <vt:lpstr>Falcon 180B On Pragya</vt:lpstr>
      <vt:lpstr>Conclusions</vt:lpstr>
      <vt:lpstr>Thank you</vt:lpstr>
      <vt:lpstr>Model Pre-training</vt:lpstr>
      <vt:lpstr>Instruction Fine Tuning</vt:lpstr>
      <vt:lpstr>Reinforcement Learning with Human Feedback</vt:lpstr>
      <vt:lpstr>Code Generation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698</cp:revision>
  <dcterms:created xsi:type="dcterms:W3CDTF">2024-01-11T14:50:00Z</dcterms:created>
  <dcterms:modified xsi:type="dcterms:W3CDTF">2024-09-27T04:41:00Z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